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handoutMasterIdLst>
    <p:handoutMasterId r:id="rId21"/>
  </p:handoutMasterIdLst>
  <p:sldIdLst>
    <p:sldId id="256" r:id="rId2"/>
    <p:sldId id="313" r:id="rId3"/>
    <p:sldId id="314" r:id="rId4"/>
    <p:sldId id="366" r:id="rId5"/>
    <p:sldId id="371" r:id="rId6"/>
    <p:sldId id="372" r:id="rId7"/>
    <p:sldId id="373" r:id="rId8"/>
    <p:sldId id="367" r:id="rId9"/>
    <p:sldId id="374" r:id="rId10"/>
    <p:sldId id="375" r:id="rId11"/>
    <p:sldId id="376" r:id="rId12"/>
    <p:sldId id="368" r:id="rId13"/>
    <p:sldId id="377" r:id="rId14"/>
    <p:sldId id="378" r:id="rId15"/>
    <p:sldId id="379" r:id="rId16"/>
    <p:sldId id="369" r:id="rId17"/>
    <p:sldId id="370" r:id="rId18"/>
    <p:sldId id="31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533" autoAdjust="0"/>
  </p:normalViewPr>
  <p:slideViewPr>
    <p:cSldViewPr snapToGrid="0">
      <p:cViewPr varScale="1">
        <p:scale>
          <a:sx n="63" d="100"/>
          <a:sy n="63" d="100"/>
        </p:scale>
        <p:origin x="804" y="6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6" d="100"/>
          <a:sy n="56" d="100"/>
        </p:scale>
        <p:origin x="2856"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2A3D5FF-0CEC-49D8-BF8A-0B00BB65258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C5ADA447-B21B-4FBA-A3C9-575D56E9B35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76B30CB-839A-47A6-9532-260122BEAE9C}" type="datetimeFigureOut">
              <a:rPr lang="en-US" smtClean="0"/>
              <a:t>11/16/2023</a:t>
            </a:fld>
            <a:endParaRPr lang="en-US"/>
          </a:p>
        </p:txBody>
      </p:sp>
      <p:sp>
        <p:nvSpPr>
          <p:cNvPr id="4" name="Footer Placeholder 3">
            <a:extLst>
              <a:ext uri="{FF2B5EF4-FFF2-40B4-BE49-F238E27FC236}">
                <a16:creationId xmlns:a16="http://schemas.microsoft.com/office/drawing/2014/main" id="{003E0C6A-F00E-45DE-9607-30984D64025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B8D0529-25A5-4112-9369-21C35E3F785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14DF5EF-899D-4A93-BF6E-10CBE4B2D858}" type="slidenum">
              <a:rPr lang="en-US" smtClean="0"/>
              <a:t>‹#›</a:t>
            </a:fld>
            <a:endParaRPr lang="en-US"/>
          </a:p>
        </p:txBody>
      </p:sp>
    </p:spTree>
    <p:extLst>
      <p:ext uri="{BB962C8B-B14F-4D97-AF65-F5344CB8AC3E}">
        <p14:creationId xmlns:p14="http://schemas.microsoft.com/office/powerpoint/2010/main" val="14893580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6BD8EF-833A-4756-9DE8-262172883D9B}" type="datetimeFigureOut">
              <a:rPr lang="en-US" smtClean="0"/>
              <a:t>11/16/2023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3153D4-6007-4D70-A0D5-F421EBC11E1D}" type="slidenum">
              <a:rPr lang="en-US" smtClean="0"/>
              <a:t>‹#›</a:t>
            </a:fld>
            <a:endParaRPr lang="en-US"/>
          </a:p>
        </p:txBody>
      </p:sp>
    </p:spTree>
    <p:extLst>
      <p:ext uri="{BB962C8B-B14F-4D97-AF65-F5344CB8AC3E}">
        <p14:creationId xmlns:p14="http://schemas.microsoft.com/office/powerpoint/2010/main" val="11191369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200" kern="1200">
        <a:solidFill>
          <a:schemeClr val="tx1"/>
        </a:solidFill>
        <a:latin typeface="Times New Roman" panose="02020603050405020304" pitchFamily="18" charset="0"/>
        <a:ea typeface="+mn-ea"/>
        <a:cs typeface="Times New Roman" panose="02020603050405020304" pitchFamily="18" charset="0"/>
      </a:defRPr>
    </a:lvl2pPr>
    <a:lvl3pPr marL="914400" algn="l" defTabSz="914400" rtl="0" eaLnBrk="1" latinLnBrk="0" hangingPunct="1">
      <a:defRPr sz="1200" kern="1200">
        <a:solidFill>
          <a:schemeClr val="tx1"/>
        </a:solidFill>
        <a:latin typeface="Times New Roman" panose="02020603050405020304" pitchFamily="18" charset="0"/>
        <a:ea typeface="+mn-ea"/>
        <a:cs typeface="Times New Roman" panose="02020603050405020304" pitchFamily="18" charset="0"/>
      </a:defRPr>
    </a:lvl3pPr>
    <a:lvl4pPr marL="1371600" algn="l" defTabSz="914400" rtl="0" eaLnBrk="1" latinLnBrk="0" hangingPunct="1">
      <a:defRPr sz="1200" kern="1200">
        <a:solidFill>
          <a:schemeClr val="tx1"/>
        </a:solidFill>
        <a:latin typeface="Times New Roman" panose="02020603050405020304" pitchFamily="18" charset="0"/>
        <a:ea typeface="+mn-ea"/>
        <a:cs typeface="Times New Roman" panose="02020603050405020304" pitchFamily="18" charset="0"/>
      </a:defRPr>
    </a:lvl4pPr>
    <a:lvl5pPr marL="1828800" algn="l" defTabSz="914400" rtl="0" eaLnBrk="1" latinLnBrk="0" hangingPunct="1">
      <a:defRPr sz="12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3153D4-6007-4D70-A0D5-F421EBC11E1D}" type="slidenum">
              <a:rPr lang="en-US" smtClean="0"/>
              <a:t>1</a:t>
            </a:fld>
            <a:endParaRPr lang="en-US"/>
          </a:p>
        </p:txBody>
      </p:sp>
    </p:spTree>
    <p:extLst>
      <p:ext uri="{BB962C8B-B14F-4D97-AF65-F5344CB8AC3E}">
        <p14:creationId xmlns:p14="http://schemas.microsoft.com/office/powerpoint/2010/main" val="24466420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83153D4-6007-4D70-A0D5-F421EBC11E1D}" type="slidenum">
              <a:rPr lang="en-US" smtClean="0"/>
              <a:t>8</a:t>
            </a:fld>
            <a:endParaRPr lang="en-US"/>
          </a:p>
        </p:txBody>
      </p:sp>
    </p:spTree>
    <p:extLst>
      <p:ext uri="{BB962C8B-B14F-4D97-AF65-F5344CB8AC3E}">
        <p14:creationId xmlns:p14="http://schemas.microsoft.com/office/powerpoint/2010/main" val="16886593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83153D4-6007-4D70-A0D5-F421EBC11E1D}" type="slidenum">
              <a:rPr lang="en-US" smtClean="0"/>
              <a:t>16</a:t>
            </a:fld>
            <a:endParaRPr lang="en-US"/>
          </a:p>
        </p:txBody>
      </p:sp>
    </p:spTree>
    <p:extLst>
      <p:ext uri="{BB962C8B-B14F-4D97-AF65-F5344CB8AC3E}">
        <p14:creationId xmlns:p14="http://schemas.microsoft.com/office/powerpoint/2010/main" val="36407053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83153D4-6007-4D70-A0D5-F421EBC11E1D}" type="slidenum">
              <a:rPr lang="en-US" smtClean="0"/>
              <a:t>18</a:t>
            </a:fld>
            <a:endParaRPr lang="en-US"/>
          </a:p>
        </p:txBody>
      </p:sp>
    </p:spTree>
    <p:extLst>
      <p:ext uri="{BB962C8B-B14F-4D97-AF65-F5344CB8AC3E}">
        <p14:creationId xmlns:p14="http://schemas.microsoft.com/office/powerpoint/2010/main" val="39629042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5500">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smtClean="0"/>
              <a:t>11/12/2023</a:t>
            </a:r>
            <a:endParaRPr lang="en-US"/>
          </a:p>
        </p:txBody>
      </p:sp>
      <p:sp>
        <p:nvSpPr>
          <p:cNvPr id="5" name="Footer Placeholder 4"/>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smtClean="0"/>
              <a:t>Deconv - Loc Nguyen</a:t>
            </a:r>
            <a:endParaRPr lang="en-US"/>
          </a:p>
        </p:txBody>
      </p:sp>
      <p:sp>
        <p:nvSpPr>
          <p:cNvPr id="6" name="Slide Number Placeholder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41610907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smtClean="0"/>
              <a:t>11/12/2023</a:t>
            </a:r>
            <a:endParaRPr lang="en-US"/>
          </a:p>
        </p:txBody>
      </p:sp>
      <p:sp>
        <p:nvSpPr>
          <p:cNvPr id="5" name="Footer Placeholder 4"/>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smtClean="0"/>
              <a:t>Deconv - Loc Nguyen</a:t>
            </a:r>
            <a:endParaRPr lang="en-US"/>
          </a:p>
        </p:txBody>
      </p:sp>
      <p:sp>
        <p:nvSpPr>
          <p:cNvPr id="6" name="Slide Number Placeholder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13498228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lvl1pPr>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smtClean="0"/>
              <a:t>11/12/2023</a:t>
            </a:r>
            <a:endParaRPr lang="en-US"/>
          </a:p>
        </p:txBody>
      </p:sp>
      <p:sp>
        <p:nvSpPr>
          <p:cNvPr id="5" name="Footer Placeholder 4"/>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smtClean="0"/>
              <a:t>Deconv - Loc Nguyen</a:t>
            </a:r>
            <a:endParaRPr lang="en-US"/>
          </a:p>
        </p:txBody>
      </p:sp>
      <p:sp>
        <p:nvSpPr>
          <p:cNvPr id="6" name="Slide Number Placeholder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34533150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117986"/>
            <a:ext cx="10515600" cy="660486"/>
          </a:xfrm>
        </p:spPr>
        <p:txBody>
          <a:bodyPr/>
          <a:lstStyle>
            <a:lvl1pPr>
              <a:lnSpc>
                <a:spcPct val="100000"/>
              </a:lnSpc>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idx="1"/>
          </p:nvPr>
        </p:nvSpPr>
        <p:spPr>
          <a:xfrm>
            <a:off x="838200" y="914399"/>
            <a:ext cx="10515600" cy="5176066"/>
          </a:xfrm>
        </p:spPr>
        <p:txBody>
          <a:bodyPr/>
          <a:lstStyle>
            <a:lvl1pPr algn="just">
              <a:lnSpc>
                <a:spcPct val="100000"/>
              </a:lnSpc>
              <a:spcBef>
                <a:spcPts val="0"/>
              </a:spcBef>
              <a:defRPr>
                <a:latin typeface="Times New Roman" panose="02020603050405020304" pitchFamily="18" charset="0"/>
                <a:cs typeface="Times New Roman" panose="02020603050405020304" pitchFamily="18" charset="0"/>
              </a:defRPr>
            </a:lvl1pPr>
            <a:lvl2pPr algn="just">
              <a:lnSpc>
                <a:spcPct val="100000"/>
              </a:lnSpc>
              <a:spcBef>
                <a:spcPts val="0"/>
              </a:spcBef>
              <a:defRPr>
                <a:latin typeface="Times New Roman" panose="02020603050405020304" pitchFamily="18" charset="0"/>
                <a:cs typeface="Times New Roman" panose="02020603050405020304" pitchFamily="18" charset="0"/>
              </a:defRPr>
            </a:lvl2pPr>
            <a:lvl3pPr algn="just">
              <a:lnSpc>
                <a:spcPct val="100000"/>
              </a:lnSpc>
              <a:spcBef>
                <a:spcPts val="0"/>
              </a:spcBef>
              <a:defRPr>
                <a:latin typeface="Times New Roman" panose="02020603050405020304" pitchFamily="18" charset="0"/>
                <a:cs typeface="Times New Roman" panose="02020603050405020304" pitchFamily="18" charset="0"/>
              </a:defRPr>
            </a:lvl3pPr>
            <a:lvl4pPr algn="just">
              <a:lnSpc>
                <a:spcPct val="100000"/>
              </a:lnSpc>
              <a:spcBef>
                <a:spcPts val="0"/>
              </a:spcBef>
              <a:defRPr>
                <a:latin typeface="Times New Roman" panose="02020603050405020304" pitchFamily="18" charset="0"/>
                <a:cs typeface="Times New Roman" panose="02020603050405020304" pitchFamily="18" charset="0"/>
              </a:defRPr>
            </a:lvl4pPr>
            <a:lvl5pPr algn="just">
              <a:lnSpc>
                <a:spcPct val="100000"/>
              </a:lnSpc>
              <a:spcBef>
                <a:spcPts val="0"/>
              </a:spcBef>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smtClean="0"/>
              <a:t>11/12/2023</a:t>
            </a:r>
            <a:endParaRPr lang="en-US"/>
          </a:p>
        </p:txBody>
      </p:sp>
      <p:sp>
        <p:nvSpPr>
          <p:cNvPr id="5" name="Footer Placeholder 4"/>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smtClean="0"/>
              <a:t>Deconv - Loc Nguyen</a:t>
            </a:r>
            <a:endParaRPr lang="en-US"/>
          </a:p>
        </p:txBody>
      </p:sp>
      <p:sp>
        <p:nvSpPr>
          <p:cNvPr id="6" name="Slide Number Placeholder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28724478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Times New Roman" panose="02020603050405020304" pitchFamily="18" charset="0"/>
                <a:cs typeface="Times New Roman" panose="02020603050405020304" pitchFamily="18"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smtClean="0"/>
              <a:t>11/12/2023</a:t>
            </a:r>
            <a:endParaRPr lang="en-US"/>
          </a:p>
        </p:txBody>
      </p:sp>
      <p:sp>
        <p:nvSpPr>
          <p:cNvPr id="5" name="Footer Placeholder 4"/>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smtClean="0"/>
              <a:t>Deconv - Loc Nguyen</a:t>
            </a:r>
            <a:endParaRPr lang="en-US"/>
          </a:p>
        </p:txBody>
      </p:sp>
      <p:sp>
        <p:nvSpPr>
          <p:cNvPr id="6" name="Slide Number Placeholder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2008347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smtClean="0"/>
              <a:t>11/12/2023</a:t>
            </a:r>
            <a:endParaRPr lang="en-US"/>
          </a:p>
        </p:txBody>
      </p:sp>
      <p:sp>
        <p:nvSpPr>
          <p:cNvPr id="6" name="Footer Placeholder 5"/>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smtClean="0"/>
              <a:t>Deconv - Loc Nguyen</a:t>
            </a:r>
            <a:endParaRPr lang="en-US"/>
          </a:p>
        </p:txBody>
      </p:sp>
      <p:sp>
        <p:nvSpPr>
          <p:cNvPr id="7" name="Slide Number Placeholder 6"/>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1060933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lvl1pPr>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smtClean="0"/>
              <a:t>11/12/2023</a:t>
            </a:r>
            <a:endParaRPr lang="en-US"/>
          </a:p>
        </p:txBody>
      </p:sp>
      <p:sp>
        <p:nvSpPr>
          <p:cNvPr id="8" name="Footer Placeholder 7"/>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smtClean="0"/>
              <a:t>Deconv - Loc Nguyen</a:t>
            </a:r>
            <a:endParaRPr lang="en-US"/>
          </a:p>
        </p:txBody>
      </p:sp>
      <p:sp>
        <p:nvSpPr>
          <p:cNvPr id="9" name="Slide Number Placeholder 8"/>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18679969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Date Placeholder 2"/>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smtClean="0"/>
              <a:t>11/12/2023</a:t>
            </a:r>
            <a:endParaRPr lang="en-US"/>
          </a:p>
        </p:txBody>
      </p:sp>
      <p:sp>
        <p:nvSpPr>
          <p:cNvPr id="4" name="Footer Placeholder 3"/>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smtClean="0"/>
              <a:t>Deconv - Loc Nguyen</a:t>
            </a:r>
            <a:endParaRPr lang="en-US"/>
          </a:p>
        </p:txBody>
      </p:sp>
      <p:sp>
        <p:nvSpPr>
          <p:cNvPr id="5" name="Slide Number Placeholder 4"/>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656700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smtClean="0"/>
              <a:t>11/12/2023</a:t>
            </a:r>
            <a:endParaRPr lang="en-US"/>
          </a:p>
        </p:txBody>
      </p:sp>
      <p:sp>
        <p:nvSpPr>
          <p:cNvPr id="3" name="Footer Placeholder 2"/>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smtClean="0"/>
              <a:t>Deconv - Loc Nguyen</a:t>
            </a:r>
            <a:endParaRPr lang="en-US"/>
          </a:p>
        </p:txBody>
      </p:sp>
      <p:sp>
        <p:nvSpPr>
          <p:cNvPr id="4" name="Slide Number Placeholder 3"/>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39593421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atin typeface="Times New Roman" panose="02020603050405020304" pitchFamily="18" charset="0"/>
                <a:cs typeface="Times New Roman" panose="02020603050405020304" pitchFamily="18" charset="0"/>
              </a:defRPr>
            </a:lvl1pPr>
            <a:lvl2pPr>
              <a:defRPr sz="2800">
                <a:latin typeface="Times New Roman" panose="02020603050405020304" pitchFamily="18" charset="0"/>
                <a:cs typeface="Times New Roman" panose="02020603050405020304" pitchFamily="18" charset="0"/>
              </a:defRPr>
            </a:lvl2pPr>
            <a:lvl3pPr>
              <a:defRPr sz="2400">
                <a:latin typeface="Times New Roman" panose="02020603050405020304" pitchFamily="18" charset="0"/>
                <a:cs typeface="Times New Roman" panose="02020603050405020304" pitchFamily="18" charset="0"/>
              </a:defRPr>
            </a:lvl3pPr>
            <a:lvl4pPr>
              <a:defRPr sz="2000">
                <a:latin typeface="Times New Roman" panose="02020603050405020304" pitchFamily="18" charset="0"/>
                <a:cs typeface="Times New Roman" panose="02020603050405020304" pitchFamily="18" charset="0"/>
              </a:defRPr>
            </a:lvl4pPr>
            <a:lvl5pPr>
              <a:defRPr sz="2000">
                <a:latin typeface="Times New Roman" panose="02020603050405020304" pitchFamily="18" charset="0"/>
                <a:cs typeface="Times New Roman" panose="02020603050405020304" pitchFamily="18"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Times New Roman" panose="02020603050405020304" pitchFamily="18" charset="0"/>
                <a:cs typeface="Times New Roman" panose="02020603050405020304" pitchFamily="18"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smtClean="0"/>
              <a:t>11/12/2023</a:t>
            </a:r>
            <a:endParaRPr lang="en-US"/>
          </a:p>
        </p:txBody>
      </p:sp>
      <p:sp>
        <p:nvSpPr>
          <p:cNvPr id="6" name="Footer Placeholder 5"/>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smtClean="0"/>
              <a:t>Deconv - Loc Nguyen</a:t>
            </a:r>
            <a:endParaRPr lang="en-US"/>
          </a:p>
        </p:txBody>
      </p:sp>
      <p:sp>
        <p:nvSpPr>
          <p:cNvPr id="7" name="Slide Number Placeholder 6"/>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772492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atin typeface="Times New Roman" panose="02020603050405020304" pitchFamily="18" charset="0"/>
                <a:cs typeface="Times New Roman" panose="02020603050405020304" pitchFamily="18"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Times New Roman" panose="02020603050405020304" pitchFamily="18" charset="0"/>
                <a:cs typeface="Times New Roman" panose="02020603050405020304" pitchFamily="18"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smtClean="0"/>
              <a:t>11/12/2023</a:t>
            </a:r>
            <a:endParaRPr lang="en-US"/>
          </a:p>
        </p:txBody>
      </p:sp>
      <p:sp>
        <p:nvSpPr>
          <p:cNvPr id="6" name="Footer Placeholder 5"/>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smtClean="0"/>
              <a:t>Deconv - Loc Nguyen</a:t>
            </a:r>
            <a:endParaRPr lang="en-US"/>
          </a:p>
        </p:txBody>
      </p:sp>
      <p:sp>
        <p:nvSpPr>
          <p:cNvPr id="7" name="Slide Number Placeholder 6"/>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6003673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216842"/>
            <a:ext cx="10515600" cy="660486"/>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223319"/>
            <a:ext cx="10515600" cy="495364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Times New Roman" panose="02020603050405020304" pitchFamily="18" charset="0"/>
                <a:cs typeface="Times New Roman" panose="02020603050405020304" pitchFamily="18" charset="0"/>
              </a:defRPr>
            </a:lvl1pPr>
          </a:lstStyle>
          <a:p>
            <a:r>
              <a:rPr lang="en-US" smtClean="0"/>
              <a:t>11/12/2023</a:t>
            </a:r>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Times New Roman" panose="02020603050405020304" pitchFamily="18" charset="0"/>
                <a:cs typeface="Times New Roman" panose="02020603050405020304" pitchFamily="18" charset="0"/>
              </a:defRPr>
            </a:lvl1pPr>
          </a:lstStyle>
          <a:p>
            <a:r>
              <a:rPr lang="en-US" smtClean="0"/>
              <a:t>Deconv - Loc Nguyen</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4878035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35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87287" y="949111"/>
            <a:ext cx="10217426" cy="2387600"/>
          </a:xfrm>
        </p:spPr>
        <p:txBody>
          <a:bodyPr>
            <a:normAutofit/>
          </a:bodyPr>
          <a:lstStyle/>
          <a:p>
            <a:r>
              <a:rPr lang="en-US" sz="4500" b="1" dirty="0"/>
              <a:t>Simple image deconvolution based on reverse image convolution and backpropagation algorithm</a:t>
            </a:r>
            <a:endParaRPr lang="en-US" sz="4500" dirty="0"/>
          </a:p>
        </p:txBody>
      </p:sp>
      <p:sp>
        <p:nvSpPr>
          <p:cNvPr id="3" name="Subtitle 2"/>
          <p:cNvSpPr>
            <a:spLocks noGrp="1"/>
          </p:cNvSpPr>
          <p:nvPr>
            <p:ph type="subTitle" idx="1"/>
          </p:nvPr>
        </p:nvSpPr>
        <p:spPr>
          <a:xfrm>
            <a:off x="1524000" y="3534803"/>
            <a:ext cx="9144000" cy="1655762"/>
          </a:xfrm>
        </p:spPr>
        <p:txBody>
          <a:bodyPr>
            <a:normAutofit lnSpcReduction="10000"/>
          </a:bodyPr>
          <a:lstStyle/>
          <a:p>
            <a:r>
              <a:rPr lang="en-US" dirty="0" smtClean="0"/>
              <a:t>Professor Dr. Loc Nguyen, PhD</a:t>
            </a:r>
            <a:r>
              <a:rPr lang="en-US" dirty="0"/>
              <a:t>, </a:t>
            </a:r>
            <a:r>
              <a:rPr lang="en-US" dirty="0" smtClean="0"/>
              <a:t>Postdoc</a:t>
            </a:r>
            <a:endParaRPr lang="en-US" dirty="0"/>
          </a:p>
          <a:p>
            <a:r>
              <a:rPr lang="en-US" dirty="0" smtClean="0"/>
              <a:t>Loc Nguyen’s Academic Network, </a:t>
            </a:r>
            <a:r>
              <a:rPr lang="en-US" dirty="0"/>
              <a:t>Vietnam</a:t>
            </a:r>
          </a:p>
          <a:p>
            <a:r>
              <a:rPr lang="en-US" dirty="0"/>
              <a:t>Email: ng_phloc@yahoo.com</a:t>
            </a:r>
          </a:p>
          <a:p>
            <a:r>
              <a:rPr lang="en-US" dirty="0"/>
              <a:t>Homepage: www.locnguyen.net</a:t>
            </a:r>
          </a:p>
          <a:p>
            <a:endParaRPr lang="en-US" dirty="0"/>
          </a:p>
        </p:txBody>
      </p:sp>
      <p:sp>
        <p:nvSpPr>
          <p:cNvPr id="5" name="Footer Placeholder 4"/>
          <p:cNvSpPr>
            <a:spLocks noGrp="1"/>
          </p:cNvSpPr>
          <p:nvPr>
            <p:ph type="ftr" sz="quarter" idx="11"/>
          </p:nvPr>
        </p:nvSpPr>
        <p:spPr/>
        <p:txBody>
          <a:bodyPr/>
          <a:lstStyle/>
          <a:p>
            <a:r>
              <a:rPr lang="en-US" smtClean="0"/>
              <a:t>Deconv - Loc Nguyen</a:t>
            </a:r>
            <a:endParaRPr lang="en-US" dirty="0"/>
          </a:p>
        </p:txBody>
      </p:sp>
      <p:sp>
        <p:nvSpPr>
          <p:cNvPr id="6" name="Date Placeholder 5"/>
          <p:cNvSpPr>
            <a:spLocks noGrp="1"/>
          </p:cNvSpPr>
          <p:nvPr>
            <p:ph type="dt" sz="half" idx="10"/>
          </p:nvPr>
        </p:nvSpPr>
        <p:spPr/>
        <p:txBody>
          <a:bodyPr/>
          <a:lstStyle/>
          <a:p>
            <a:r>
              <a:rPr lang="en-US" smtClean="0"/>
              <a:t>11/12/2023</a:t>
            </a:r>
            <a:endParaRPr lang="en-US"/>
          </a:p>
        </p:txBody>
      </p:sp>
      <p:sp>
        <p:nvSpPr>
          <p:cNvPr id="7" name="Slide Number Placeholder 6"/>
          <p:cNvSpPr>
            <a:spLocks noGrp="1"/>
          </p:cNvSpPr>
          <p:nvPr>
            <p:ph type="sldNum" sz="quarter" idx="12"/>
          </p:nvPr>
        </p:nvSpPr>
        <p:spPr/>
        <p:txBody>
          <a:bodyPr/>
          <a:lstStyle/>
          <a:p>
            <a:fld id="{5DB5036F-1FF2-46C4-8D2B-59C7E3B91952}" type="slidenum">
              <a:rPr lang="en-US" smtClean="0"/>
              <a:pPr/>
              <a:t>1</a:t>
            </a:fld>
            <a:endParaRPr lang="en-US"/>
          </a:p>
        </p:txBody>
      </p:sp>
    </p:spTree>
    <p:extLst>
      <p:ext uri="{BB962C8B-B14F-4D97-AF65-F5344CB8AC3E}">
        <p14:creationId xmlns:p14="http://schemas.microsoft.com/office/powerpoint/2010/main" val="6468080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Methodology</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440" y="914399"/>
                <a:ext cx="12019280" cy="5176066"/>
              </a:xfrm>
            </p:spPr>
            <p:txBody>
              <a:bodyPr>
                <a:normAutofit/>
              </a:bodyPr>
              <a:lstStyle/>
              <a:p>
                <a:pPr marL="0" indent="0">
                  <a:buNone/>
                </a:pPr>
                <a:r>
                  <a:rPr lang="en-US" sz="2600" dirty="0" smtClean="0"/>
                  <a:t>According to backpropagation algorithm, the filter </a:t>
                </a:r>
                <a:r>
                  <a:rPr lang="en-US" sz="2600" b="1" i="1" dirty="0"/>
                  <a:t>w</a:t>
                </a:r>
                <a:r>
                  <a:rPr lang="en-US" sz="2600" dirty="0"/>
                  <a:t> is learned by applying stochastic gradient descent to the loss function </a:t>
                </a:r>
                <a:r>
                  <a:rPr lang="en-US" sz="2600" i="1" dirty="0"/>
                  <a:t>l</a:t>
                </a:r>
                <a:r>
                  <a:rPr lang="en-US" sz="2600" dirty="0"/>
                  <a:t>(</a:t>
                </a:r>
                <a:r>
                  <a:rPr lang="en-US" sz="2600" i="1" dirty="0" err="1"/>
                  <a:t>w</a:t>
                </a:r>
                <a:r>
                  <a:rPr lang="en-US" sz="2600" i="1" baseline="-25000" dirty="0" err="1"/>
                  <a:t>ij</a:t>
                </a:r>
                <a:r>
                  <a:rPr lang="en-US" sz="2600" dirty="0"/>
                  <a:t>) as follows</a:t>
                </a:r>
                <a:r>
                  <a:rPr lang="en-US" sz="2600" dirty="0" smtClean="0"/>
                  <a:t>:</a:t>
                </a:r>
              </a:p>
              <a:p>
                <a:pPr marL="0" indent="0">
                  <a:buNone/>
                </a:pPr>
                <a14:m>
                  <m:oMathPara xmlns:m="http://schemas.openxmlformats.org/officeDocument/2006/math">
                    <m:oMathParaPr>
                      <m:jc m:val="right"/>
                    </m:oMathParaPr>
                    <m:oMath xmlns:m="http://schemas.openxmlformats.org/officeDocument/2006/math">
                      <m:sSub>
                        <m:sSubPr>
                          <m:ctrlPr>
                            <a:rPr lang="en-US" sz="2600" i="1">
                              <a:latin typeface="Cambria Math" panose="02040503050406030204" pitchFamily="18" charset="0"/>
                            </a:rPr>
                          </m:ctrlPr>
                        </m:sSubPr>
                        <m:e>
                          <m:r>
                            <a:rPr lang="en-US" sz="2600" i="1">
                              <a:latin typeface="Cambria Math" panose="02040503050406030204" pitchFamily="18" charset="0"/>
                            </a:rPr>
                            <m:t>𝑤</m:t>
                          </m:r>
                        </m:e>
                        <m:sub>
                          <m:r>
                            <a:rPr lang="en-US" sz="2600" i="1">
                              <a:latin typeface="Cambria Math" panose="02040503050406030204" pitchFamily="18" charset="0"/>
                            </a:rPr>
                            <m:t>𝑖𝑗</m:t>
                          </m:r>
                        </m:sub>
                      </m:sSub>
                      <m:r>
                        <a:rPr lang="en-US" sz="2600" i="1">
                          <a:latin typeface="Cambria Math" panose="02040503050406030204" pitchFamily="18" charset="0"/>
                        </a:rPr>
                        <m:t>=</m:t>
                      </m:r>
                      <m:sSub>
                        <m:sSubPr>
                          <m:ctrlPr>
                            <a:rPr lang="en-US" sz="2600" i="1">
                              <a:latin typeface="Cambria Math" panose="02040503050406030204" pitchFamily="18" charset="0"/>
                            </a:rPr>
                          </m:ctrlPr>
                        </m:sSubPr>
                        <m:e>
                          <m:r>
                            <a:rPr lang="en-US" sz="2600" i="1">
                              <a:latin typeface="Cambria Math" panose="02040503050406030204" pitchFamily="18" charset="0"/>
                            </a:rPr>
                            <m:t>𝑤</m:t>
                          </m:r>
                        </m:e>
                        <m:sub>
                          <m:r>
                            <a:rPr lang="en-US" sz="2600" i="1">
                              <a:latin typeface="Cambria Math" panose="02040503050406030204" pitchFamily="18" charset="0"/>
                            </a:rPr>
                            <m:t>𝑖𝑗</m:t>
                          </m:r>
                        </m:sub>
                      </m:sSub>
                      <m:r>
                        <a:rPr lang="en-US" sz="2600" i="1">
                          <a:latin typeface="Cambria Math" panose="02040503050406030204" pitchFamily="18" charset="0"/>
                        </a:rPr>
                        <m:t>−</m:t>
                      </m:r>
                      <m:r>
                        <a:rPr lang="en-US" sz="2600" i="1">
                          <a:latin typeface="Cambria Math" panose="02040503050406030204" pitchFamily="18" charset="0"/>
                        </a:rPr>
                        <m:t>𝛾</m:t>
                      </m:r>
                      <m:f>
                        <m:fPr>
                          <m:ctrlPr>
                            <a:rPr lang="en-US" sz="2600" i="1">
                              <a:latin typeface="Cambria Math" panose="02040503050406030204" pitchFamily="18" charset="0"/>
                            </a:rPr>
                          </m:ctrlPr>
                        </m:fPr>
                        <m:num>
                          <m:r>
                            <a:rPr lang="en-US" sz="2600" i="1">
                              <a:latin typeface="Cambria Math" panose="02040503050406030204" pitchFamily="18" charset="0"/>
                            </a:rPr>
                            <m:t>𝜕</m:t>
                          </m:r>
                          <m:r>
                            <a:rPr lang="en-US" sz="2600" i="1">
                              <a:latin typeface="Cambria Math" panose="02040503050406030204" pitchFamily="18" charset="0"/>
                            </a:rPr>
                            <m:t>𝑙</m:t>
                          </m:r>
                          <m:d>
                            <m:dPr>
                              <m:ctrlPr>
                                <a:rPr lang="en-US" sz="2600" i="1">
                                  <a:latin typeface="Cambria Math" panose="02040503050406030204" pitchFamily="18" charset="0"/>
                                </a:rPr>
                              </m:ctrlPr>
                            </m:dPr>
                            <m:e>
                              <m:sSub>
                                <m:sSubPr>
                                  <m:ctrlPr>
                                    <a:rPr lang="en-US" sz="2600" i="1">
                                      <a:latin typeface="Cambria Math" panose="02040503050406030204" pitchFamily="18" charset="0"/>
                                    </a:rPr>
                                  </m:ctrlPr>
                                </m:sSubPr>
                                <m:e>
                                  <m:r>
                                    <a:rPr lang="en-US" sz="2600" i="1">
                                      <a:latin typeface="Cambria Math" panose="02040503050406030204" pitchFamily="18" charset="0"/>
                                    </a:rPr>
                                    <m:t>𝑤</m:t>
                                  </m:r>
                                </m:e>
                                <m:sub>
                                  <m:r>
                                    <a:rPr lang="en-US" sz="2600" i="1">
                                      <a:latin typeface="Cambria Math" panose="02040503050406030204" pitchFamily="18" charset="0"/>
                                    </a:rPr>
                                    <m:t>𝑖𝑗</m:t>
                                  </m:r>
                                </m:sub>
                              </m:sSub>
                            </m:e>
                          </m:d>
                        </m:num>
                        <m:den>
                          <m:r>
                            <a:rPr lang="en-US" sz="2600" i="1">
                              <a:latin typeface="Cambria Math" panose="02040503050406030204" pitchFamily="18" charset="0"/>
                            </a:rPr>
                            <m:t>𝜕</m:t>
                          </m:r>
                          <m:sSub>
                            <m:sSubPr>
                              <m:ctrlPr>
                                <a:rPr lang="en-US" sz="2600" i="1">
                                  <a:latin typeface="Cambria Math" panose="02040503050406030204" pitchFamily="18" charset="0"/>
                                </a:rPr>
                              </m:ctrlPr>
                            </m:sSubPr>
                            <m:e>
                              <m:r>
                                <a:rPr lang="en-US" sz="2600" i="1">
                                  <a:latin typeface="Cambria Math" panose="02040503050406030204" pitchFamily="18" charset="0"/>
                                </a:rPr>
                                <m:t>𝑤</m:t>
                              </m:r>
                            </m:e>
                            <m:sub>
                              <m:r>
                                <a:rPr lang="en-US" sz="2600" i="1">
                                  <a:latin typeface="Cambria Math" panose="02040503050406030204" pitchFamily="18" charset="0"/>
                                </a:rPr>
                                <m:t>𝑖𝑗</m:t>
                              </m:r>
                            </m:sub>
                          </m:sSub>
                        </m:den>
                      </m:f>
                      <m:r>
                        <a:rPr lang="en-US" sz="2600" i="1">
                          <a:latin typeface="Cambria Math" panose="02040503050406030204" pitchFamily="18" charset="0"/>
                        </a:rPr>
                        <m:t>=</m:t>
                      </m:r>
                      <m:sSub>
                        <m:sSubPr>
                          <m:ctrlPr>
                            <a:rPr lang="en-US" sz="2600" i="1">
                              <a:latin typeface="Cambria Math" panose="02040503050406030204" pitchFamily="18" charset="0"/>
                            </a:rPr>
                          </m:ctrlPr>
                        </m:sSubPr>
                        <m:e>
                          <m:r>
                            <a:rPr lang="en-US" sz="2600" i="1">
                              <a:latin typeface="Cambria Math" panose="02040503050406030204" pitchFamily="18" charset="0"/>
                            </a:rPr>
                            <m:t>𝑤</m:t>
                          </m:r>
                        </m:e>
                        <m:sub>
                          <m:r>
                            <a:rPr lang="en-US" sz="2600" i="1">
                              <a:latin typeface="Cambria Math" panose="02040503050406030204" pitchFamily="18" charset="0"/>
                            </a:rPr>
                            <m:t>𝑖𝑗</m:t>
                          </m:r>
                        </m:sub>
                      </m:sSub>
                      <m:r>
                        <a:rPr lang="en-US" sz="2600" i="1">
                          <a:latin typeface="Cambria Math" panose="02040503050406030204" pitchFamily="18" charset="0"/>
                        </a:rPr>
                        <m:t>−</m:t>
                      </m:r>
                      <m:r>
                        <a:rPr lang="en-US" sz="2600" i="1">
                          <a:latin typeface="Cambria Math" panose="02040503050406030204" pitchFamily="18" charset="0"/>
                        </a:rPr>
                        <m:t>𝛾</m:t>
                      </m:r>
                      <m:d>
                        <m:dPr>
                          <m:begChr m:val="‖"/>
                          <m:endChr m:val="‖"/>
                          <m:ctrlPr>
                            <a:rPr lang="en-US" sz="2600" i="1">
                              <a:latin typeface="Cambria Math" panose="02040503050406030204" pitchFamily="18" charset="0"/>
                            </a:rPr>
                          </m:ctrlPr>
                        </m:dPr>
                        <m:e>
                          <m:sSup>
                            <m:sSupPr>
                              <m:ctrlPr>
                                <a:rPr lang="en-US" sz="2600" i="1">
                                  <a:latin typeface="Cambria Math" panose="02040503050406030204" pitchFamily="18" charset="0"/>
                                </a:rPr>
                              </m:ctrlPr>
                            </m:sSupPr>
                            <m:e>
                              <m:r>
                                <a:rPr lang="en-US" sz="2600" i="1">
                                  <a:latin typeface="Cambria Math" panose="02040503050406030204" pitchFamily="18" charset="0"/>
                                </a:rPr>
                                <m:t>𝑥</m:t>
                              </m:r>
                            </m:e>
                            <m:sup>
                              <m:r>
                                <a:rPr lang="en-US" sz="2600" i="1">
                                  <a:latin typeface="Cambria Math" panose="02040503050406030204" pitchFamily="18" charset="0"/>
                                </a:rPr>
                                <m:t>′</m:t>
                              </m:r>
                            </m:sup>
                          </m:sSup>
                          <m:r>
                            <a:rPr lang="en-US" sz="2600" i="1">
                              <a:latin typeface="Cambria Math" panose="02040503050406030204" pitchFamily="18" charset="0"/>
                            </a:rPr>
                            <m:t>−</m:t>
                          </m:r>
                          <m:r>
                            <a:rPr lang="en-US" sz="2600" i="1">
                              <a:latin typeface="Cambria Math" panose="02040503050406030204" pitchFamily="18" charset="0"/>
                            </a:rPr>
                            <m:t>𝑥</m:t>
                          </m:r>
                        </m:e>
                      </m:d>
                      <m:sSup>
                        <m:sSupPr>
                          <m:ctrlPr>
                            <a:rPr lang="en-US" sz="2600" i="1">
                              <a:latin typeface="Cambria Math" panose="02040503050406030204" pitchFamily="18" charset="0"/>
                            </a:rPr>
                          </m:ctrlPr>
                        </m:sSupPr>
                        <m:e>
                          <m:r>
                            <a:rPr lang="en-US" sz="2600" i="1">
                              <a:latin typeface="Cambria Math" panose="02040503050406030204" pitchFamily="18" charset="0"/>
                            </a:rPr>
                            <m:t>𝑓</m:t>
                          </m:r>
                        </m:e>
                        <m:sup>
                          <m:r>
                            <a:rPr lang="en-US" sz="2600" i="1">
                              <a:latin typeface="Cambria Math" panose="02040503050406030204" pitchFamily="18" charset="0"/>
                            </a:rPr>
                            <m:t>′</m:t>
                          </m:r>
                        </m:sup>
                      </m:sSup>
                      <m:d>
                        <m:dPr>
                          <m:ctrlPr>
                            <a:rPr lang="en-US" sz="2600" i="1">
                              <a:latin typeface="Cambria Math" panose="02040503050406030204" pitchFamily="18" charset="0"/>
                            </a:rPr>
                          </m:ctrlPr>
                        </m:dPr>
                        <m:e>
                          <m:r>
                            <a:rPr lang="en-US" sz="2600" i="1">
                              <a:latin typeface="Cambria Math" panose="02040503050406030204" pitchFamily="18" charset="0"/>
                            </a:rPr>
                            <m:t>𝑥</m:t>
                          </m:r>
                        </m:e>
                      </m:d>
                      <m:sSub>
                        <m:sSubPr>
                          <m:ctrlPr>
                            <a:rPr lang="en-US" sz="2600" i="1">
                              <a:latin typeface="Cambria Math" panose="02040503050406030204" pitchFamily="18" charset="0"/>
                            </a:rPr>
                          </m:ctrlPr>
                        </m:sSubPr>
                        <m:e>
                          <m:r>
                            <a:rPr lang="en-US" sz="2600" i="1">
                              <a:latin typeface="Cambria Math" panose="02040503050406030204" pitchFamily="18" charset="0"/>
                            </a:rPr>
                            <m:t>𝑦</m:t>
                          </m:r>
                        </m:e>
                        <m:sub>
                          <m:r>
                            <a:rPr lang="en-US" sz="2600" i="1">
                              <a:latin typeface="Cambria Math" panose="02040503050406030204" pitchFamily="18" charset="0"/>
                            </a:rPr>
                            <m:t>𝑖𝑗</m:t>
                          </m:r>
                        </m:sub>
                      </m:sSub>
                      <m:r>
                        <a:rPr lang="en-US" sz="2600" b="0" i="1" smtClean="0">
                          <a:latin typeface="Cambria Math" panose="02040503050406030204" pitchFamily="18" charset="0"/>
                        </a:rPr>
                        <m:t>    </m:t>
                      </m:r>
                      <m:d>
                        <m:dPr>
                          <m:ctrlPr>
                            <a:rPr lang="en-US" sz="2600" b="0" i="1" smtClean="0">
                              <a:latin typeface="Cambria Math" panose="02040503050406030204" pitchFamily="18" charset="0"/>
                            </a:rPr>
                          </m:ctrlPr>
                        </m:dPr>
                        <m:e>
                          <m:r>
                            <a:rPr lang="en-US" sz="2600" b="0" i="1" smtClean="0">
                              <a:latin typeface="Cambria Math" panose="02040503050406030204" pitchFamily="18" charset="0"/>
                            </a:rPr>
                            <m:t>2</m:t>
                          </m:r>
                        </m:e>
                      </m:d>
                    </m:oMath>
                  </m:oMathPara>
                </a14:m>
                <a:endParaRPr lang="en-US" sz="2600" dirty="0" smtClean="0"/>
              </a:p>
              <a:p>
                <a:pPr marL="0" indent="0">
                  <a:buNone/>
                </a:pPr>
                <a:r>
                  <a:rPr lang="en-US" sz="2600" dirty="0"/>
                  <a:t>Rectified linear unit is used as activation function in this research.</a:t>
                </a:r>
              </a:p>
              <a:p>
                <a:pPr marL="0" indent="0">
                  <a:buNone/>
                </a:pPr>
                <a14:m>
                  <m:oMathPara xmlns:m="http://schemas.openxmlformats.org/officeDocument/2006/math">
                    <m:oMathParaPr>
                      <m:jc m:val="centerGroup"/>
                    </m:oMathParaPr>
                    <m:oMath xmlns:m="http://schemas.openxmlformats.org/officeDocument/2006/math">
                      <m:r>
                        <a:rPr lang="en-US" sz="2600" i="1">
                          <a:latin typeface="Cambria Math" panose="02040503050406030204" pitchFamily="18" charset="0"/>
                        </a:rPr>
                        <m:t>𝑓</m:t>
                      </m:r>
                      <m:d>
                        <m:dPr>
                          <m:ctrlPr>
                            <a:rPr lang="en-US" sz="2600" i="1">
                              <a:latin typeface="Cambria Math" panose="02040503050406030204" pitchFamily="18" charset="0"/>
                            </a:rPr>
                          </m:ctrlPr>
                        </m:dPr>
                        <m:e>
                          <m:r>
                            <a:rPr lang="en-US" sz="2600" i="1">
                              <a:latin typeface="Cambria Math" panose="02040503050406030204" pitchFamily="18" charset="0"/>
                            </a:rPr>
                            <m:t>𝑥</m:t>
                          </m:r>
                        </m:e>
                      </m:d>
                      <m:r>
                        <m:rPr>
                          <m:aln/>
                        </m:rPr>
                        <a:rPr lang="en-US" sz="2600" i="1">
                          <a:latin typeface="Cambria Math" panose="02040503050406030204" pitchFamily="18" charset="0"/>
                        </a:rPr>
                        <m:t>=</m:t>
                      </m:r>
                      <m:func>
                        <m:funcPr>
                          <m:ctrlPr>
                            <a:rPr lang="en-US" sz="2600" i="1">
                              <a:latin typeface="Cambria Math" panose="02040503050406030204" pitchFamily="18" charset="0"/>
                            </a:rPr>
                          </m:ctrlPr>
                        </m:funcPr>
                        <m:fName>
                          <m:r>
                            <m:rPr>
                              <m:sty m:val="p"/>
                            </m:rPr>
                            <a:rPr lang="en-US" sz="2600">
                              <a:latin typeface="Cambria Math" panose="02040503050406030204" pitchFamily="18" charset="0"/>
                            </a:rPr>
                            <m:t>max</m:t>
                          </m:r>
                        </m:fName>
                        <m:e>
                          <m:d>
                            <m:dPr>
                              <m:ctrlPr>
                                <a:rPr lang="en-US" sz="2600" i="1">
                                  <a:latin typeface="Cambria Math" panose="02040503050406030204" pitchFamily="18" charset="0"/>
                                </a:rPr>
                              </m:ctrlPr>
                            </m:dPr>
                            <m:e>
                              <m:r>
                                <a:rPr lang="en-US" sz="2600" i="1">
                                  <a:latin typeface="Cambria Math" panose="02040503050406030204" pitchFamily="18" charset="0"/>
                                </a:rPr>
                                <m:t>𝑥</m:t>
                              </m:r>
                              <m:r>
                                <a:rPr lang="en-US" sz="2600" i="1">
                                  <a:latin typeface="Cambria Math" panose="02040503050406030204" pitchFamily="18" charset="0"/>
                                </a:rPr>
                                <m:t>,0</m:t>
                              </m:r>
                            </m:e>
                          </m:d>
                        </m:e>
                      </m:func>
                    </m:oMath>
                    <m:oMath xmlns:m="http://schemas.openxmlformats.org/officeDocument/2006/math">
                      <m:sSup>
                        <m:sSupPr>
                          <m:ctrlPr>
                            <a:rPr lang="en-US" sz="2600" i="1">
                              <a:latin typeface="Cambria Math" panose="02040503050406030204" pitchFamily="18" charset="0"/>
                            </a:rPr>
                          </m:ctrlPr>
                        </m:sSupPr>
                        <m:e>
                          <m:r>
                            <a:rPr lang="en-US" sz="2600" i="1">
                              <a:latin typeface="Cambria Math" panose="02040503050406030204" pitchFamily="18" charset="0"/>
                            </a:rPr>
                            <m:t>𝑓</m:t>
                          </m:r>
                        </m:e>
                        <m:sup>
                          <m:r>
                            <a:rPr lang="en-US" sz="2600" i="1">
                              <a:latin typeface="Cambria Math" panose="02040503050406030204" pitchFamily="18" charset="0"/>
                            </a:rPr>
                            <m:t>′</m:t>
                          </m:r>
                        </m:sup>
                      </m:sSup>
                      <m:d>
                        <m:dPr>
                          <m:ctrlPr>
                            <a:rPr lang="en-US" sz="2600" i="1">
                              <a:latin typeface="Cambria Math" panose="02040503050406030204" pitchFamily="18" charset="0"/>
                            </a:rPr>
                          </m:ctrlPr>
                        </m:dPr>
                        <m:e>
                          <m:r>
                            <a:rPr lang="en-US" sz="2600" i="1">
                              <a:latin typeface="Cambria Math" panose="02040503050406030204" pitchFamily="18" charset="0"/>
                            </a:rPr>
                            <m:t>𝑥</m:t>
                          </m:r>
                        </m:e>
                      </m:d>
                      <m:r>
                        <m:rPr>
                          <m:aln/>
                        </m:rPr>
                        <a:rPr lang="en-US" sz="2600" i="1">
                          <a:latin typeface="Cambria Math" panose="02040503050406030204" pitchFamily="18" charset="0"/>
                        </a:rPr>
                        <m:t>=</m:t>
                      </m:r>
                      <m:d>
                        <m:dPr>
                          <m:begChr m:val="{"/>
                          <m:endChr m:val=""/>
                          <m:ctrlPr>
                            <a:rPr lang="en-US" sz="2600" i="1">
                              <a:latin typeface="Cambria Math" panose="02040503050406030204" pitchFamily="18" charset="0"/>
                            </a:rPr>
                          </m:ctrlPr>
                        </m:dPr>
                        <m:e>
                          <m:m>
                            <m:mPr>
                              <m:mcs>
                                <m:mc>
                                  <m:mcPr>
                                    <m:count m:val="1"/>
                                    <m:mcJc m:val="center"/>
                                  </m:mcPr>
                                </m:mc>
                              </m:mcs>
                              <m:ctrlPr>
                                <a:rPr lang="en-US" sz="2600" i="1">
                                  <a:latin typeface="Cambria Math" panose="02040503050406030204" pitchFamily="18" charset="0"/>
                                </a:rPr>
                              </m:ctrlPr>
                            </m:mPr>
                            <m:mr>
                              <m:e>
                                <m:r>
                                  <a:rPr lang="en-US" sz="2600" i="1">
                                    <a:latin typeface="Cambria Math" panose="02040503050406030204" pitchFamily="18" charset="0"/>
                                  </a:rPr>
                                  <m:t>1 </m:t>
                                </m:r>
                                <m:r>
                                  <m:rPr>
                                    <m:sty m:val="p"/>
                                  </m:rPr>
                                  <a:rPr lang="en-US" sz="2600">
                                    <a:latin typeface="Cambria Math" panose="02040503050406030204" pitchFamily="18" charset="0"/>
                                  </a:rPr>
                                  <m:t>if</m:t>
                                </m:r>
                                <m:r>
                                  <a:rPr lang="en-US" sz="2600" i="1">
                                    <a:latin typeface="Cambria Math" panose="02040503050406030204" pitchFamily="18" charset="0"/>
                                  </a:rPr>
                                  <m:t> </m:t>
                                </m:r>
                                <m:r>
                                  <a:rPr lang="en-US" sz="2600" i="1">
                                    <a:latin typeface="Cambria Math" panose="02040503050406030204" pitchFamily="18" charset="0"/>
                                  </a:rPr>
                                  <m:t>𝑥</m:t>
                                </m:r>
                                <m:r>
                                  <a:rPr lang="en-US" sz="2600" i="1">
                                    <a:latin typeface="Cambria Math" panose="02040503050406030204" pitchFamily="18" charset="0"/>
                                  </a:rPr>
                                  <m:t>≥0</m:t>
                                </m:r>
                              </m:e>
                            </m:mr>
                            <m:mr>
                              <m:e>
                                <m:r>
                                  <a:rPr lang="en-US" sz="2600" i="1">
                                    <a:latin typeface="Cambria Math" panose="02040503050406030204" pitchFamily="18" charset="0"/>
                                  </a:rPr>
                                  <m:t>0 </m:t>
                                </m:r>
                                <m:r>
                                  <m:rPr>
                                    <m:sty m:val="p"/>
                                  </m:rPr>
                                  <a:rPr lang="en-US" sz="2600">
                                    <a:latin typeface="Cambria Math" panose="02040503050406030204" pitchFamily="18" charset="0"/>
                                  </a:rPr>
                                  <m:t>if</m:t>
                                </m:r>
                                <m:r>
                                  <a:rPr lang="en-US" sz="2600" i="1">
                                    <a:latin typeface="Cambria Math" panose="02040503050406030204" pitchFamily="18" charset="0"/>
                                  </a:rPr>
                                  <m:t> </m:t>
                                </m:r>
                                <m:r>
                                  <a:rPr lang="en-US" sz="2600" i="1">
                                    <a:latin typeface="Cambria Math" panose="02040503050406030204" pitchFamily="18" charset="0"/>
                                  </a:rPr>
                                  <m:t>𝑥</m:t>
                                </m:r>
                                <m:r>
                                  <a:rPr lang="en-US" sz="2600" i="1">
                                    <a:latin typeface="Cambria Math" panose="02040503050406030204" pitchFamily="18" charset="0"/>
                                  </a:rPr>
                                  <m:t>&lt;0</m:t>
                                </m:r>
                              </m:e>
                            </m:mr>
                          </m:m>
                        </m:e>
                      </m:d>
                    </m:oMath>
                  </m:oMathPara>
                </a14:m>
                <a:endParaRPr lang="en-US" sz="2600" dirty="0"/>
              </a:p>
              <a:p>
                <a:pPr marL="0" indent="0">
                  <a:buNone/>
                </a:pPr>
                <a:r>
                  <a:rPr lang="en-US" sz="2600" dirty="0"/>
                  <a:t>The execution of backpropagation algorithm is slid over the source layer </a:t>
                </a:r>
                <a:r>
                  <a:rPr lang="en-US" sz="2600" b="1" i="1" dirty="0"/>
                  <a:t>y</a:t>
                </a:r>
                <a:r>
                  <a:rPr lang="en-US" sz="2600" dirty="0"/>
                  <a:t> by </a:t>
                </a:r>
                <a:r>
                  <a:rPr lang="en-US" sz="2600" i="1" dirty="0" err="1"/>
                  <a:t>n</a:t>
                </a:r>
                <a:r>
                  <a:rPr lang="en-US" sz="2600" baseline="-25000" dirty="0" err="1"/>
                  <a:t>x</a:t>
                </a:r>
                <a:r>
                  <a:rPr lang="en-US" sz="2600" i="1" dirty="0" err="1"/>
                  <a:t>n</a:t>
                </a:r>
                <a:r>
                  <a:rPr lang="en-US" sz="2600" dirty="0"/>
                  <a:t> </a:t>
                </a:r>
                <a:r>
                  <a:rPr lang="en-US" sz="2600" dirty="0" smtClean="0"/>
                  <a:t>blocks </a:t>
                </a:r>
                <a:r>
                  <a:rPr lang="en-US" sz="2600" dirty="0"/>
                  <a:t>with note that </a:t>
                </a:r>
                <a:r>
                  <a:rPr lang="en-US" sz="2600" i="1" dirty="0"/>
                  <a:t>γ</a:t>
                </a:r>
                <a:r>
                  <a:rPr lang="en-US" sz="2600" dirty="0"/>
                  <a:t> (0 &lt; </a:t>
                </a:r>
                <a:r>
                  <a:rPr lang="en-US" sz="2600" i="1" dirty="0"/>
                  <a:t>γ</a:t>
                </a:r>
                <a:r>
                  <a:rPr lang="en-US" sz="2600" dirty="0"/>
                  <a:t> ≤ 1) is learning rate</a:t>
                </a:r>
                <a:r>
                  <a:rPr lang="en-US" sz="2600" dirty="0" smtClean="0"/>
                  <a:t>.</a:t>
                </a:r>
                <a:r>
                  <a:rPr lang="en-US" sz="2600" dirty="0"/>
                  <a:t> After filter </a:t>
                </a:r>
                <a:r>
                  <a:rPr lang="en-US" sz="2600" b="1" i="1" dirty="0"/>
                  <a:t>w</a:t>
                </a:r>
                <a:r>
                  <a:rPr lang="en-US" sz="2600" dirty="0"/>
                  <a:t> is learned, the first purpose of this research is reached and then, the second purpose, which is easier, is to perform the image deconvolution based on the trained filter </a:t>
                </a:r>
                <a:r>
                  <a:rPr lang="en-US" sz="2600" b="1" i="1" dirty="0"/>
                  <a:t>w</a:t>
                </a:r>
                <a:r>
                  <a:rPr lang="en-US" sz="2600" dirty="0"/>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440" y="914399"/>
                <a:ext cx="12019280" cy="5176066"/>
              </a:xfrm>
              <a:blipFill>
                <a:blip r:embed="rId2"/>
                <a:stretch>
                  <a:fillRect l="-913" t="-1060" r="-913" b="-1413"/>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r>
              <a:rPr lang="en-US" smtClean="0"/>
              <a:t>11/12/2023</a:t>
            </a:r>
            <a:endParaRPr lang="en-US"/>
          </a:p>
        </p:txBody>
      </p:sp>
      <p:sp>
        <p:nvSpPr>
          <p:cNvPr id="5" name="Footer Placeholder 4"/>
          <p:cNvSpPr>
            <a:spLocks noGrp="1"/>
          </p:cNvSpPr>
          <p:nvPr>
            <p:ph type="ftr" sz="quarter" idx="11"/>
          </p:nvPr>
        </p:nvSpPr>
        <p:spPr/>
        <p:txBody>
          <a:bodyPr/>
          <a:lstStyle/>
          <a:p>
            <a:r>
              <a:rPr lang="en-US" smtClean="0"/>
              <a:t>Deconv - Loc Nguyen</a:t>
            </a:r>
            <a:endParaRPr lang="en-US"/>
          </a:p>
        </p:txBody>
      </p:sp>
      <p:sp>
        <p:nvSpPr>
          <p:cNvPr id="6" name="Slide Number Placeholder 5"/>
          <p:cNvSpPr>
            <a:spLocks noGrp="1"/>
          </p:cNvSpPr>
          <p:nvPr>
            <p:ph type="sldNum" sz="quarter" idx="12"/>
          </p:nvPr>
        </p:nvSpPr>
        <p:spPr/>
        <p:txBody>
          <a:bodyPr/>
          <a:lstStyle/>
          <a:p>
            <a:fld id="{5DB5036F-1FF2-46C4-8D2B-59C7E3B91952}" type="slidenum">
              <a:rPr lang="en-US" smtClean="0"/>
              <a:pPr/>
              <a:t>10</a:t>
            </a:fld>
            <a:endParaRPr lang="en-US"/>
          </a:p>
        </p:txBody>
      </p:sp>
    </p:spTree>
    <p:extLst>
      <p:ext uri="{BB962C8B-B14F-4D97-AF65-F5344CB8AC3E}">
        <p14:creationId xmlns:p14="http://schemas.microsoft.com/office/powerpoint/2010/main" val="18651090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Methodology</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440" y="914399"/>
                <a:ext cx="11988800" cy="5176066"/>
              </a:xfrm>
            </p:spPr>
            <p:txBody>
              <a:bodyPr>
                <a:noAutofit/>
              </a:bodyPr>
              <a:lstStyle/>
              <a:p>
                <a:pPr marL="0" indent="0">
                  <a:buNone/>
                </a:pPr>
                <a:r>
                  <a:rPr lang="en-US" sz="2500" dirty="0" smtClean="0"/>
                  <a:t>After filter </a:t>
                </a:r>
                <a:r>
                  <a:rPr lang="en-US" sz="2500" b="1" i="1" dirty="0"/>
                  <a:t>w</a:t>
                </a:r>
                <a:r>
                  <a:rPr lang="en-US" sz="2500" dirty="0"/>
                  <a:t> is learned, the first purpose of this research is reached and then, the second purpose, which is easier, is to perform the image deconvolution based on the trained filter </a:t>
                </a:r>
                <a:r>
                  <a:rPr lang="en-US" sz="2500" b="1" i="1" dirty="0"/>
                  <a:t>w</a:t>
                </a:r>
                <a:r>
                  <a:rPr lang="en-US" sz="2500" dirty="0"/>
                  <a:t>. Because </a:t>
                </a:r>
                <a:r>
                  <a:rPr lang="en-US" sz="2500" b="1" i="1" dirty="0"/>
                  <a:t>w</a:t>
                </a:r>
                <a:r>
                  <a:rPr lang="en-US" sz="2500" dirty="0"/>
                  <a:t> is a convolutional filter, obviously it cannot be applied into </a:t>
                </a:r>
                <a:r>
                  <a:rPr lang="en-US" sz="2500" dirty="0" err="1"/>
                  <a:t>deconvolutional</a:t>
                </a:r>
                <a:r>
                  <a:rPr lang="en-US" sz="2500" dirty="0"/>
                  <a:t> task. However, recall that the deconvolution process is considered as a reverse process of image convolution, the </a:t>
                </a:r>
                <a:r>
                  <a:rPr lang="en-US" sz="2500" dirty="0" err="1"/>
                  <a:t>deconvolutional</a:t>
                </a:r>
                <a:r>
                  <a:rPr lang="en-US" sz="2500" dirty="0"/>
                  <a:t> task will be performed by a reverse operator with the filter </a:t>
                </a:r>
                <a:r>
                  <a:rPr lang="en-US" sz="2500" b="1" i="1" dirty="0"/>
                  <a:t>w</a:t>
                </a:r>
                <a:r>
                  <a:rPr lang="en-US" sz="2500" dirty="0"/>
                  <a:t>, in which layer </a:t>
                </a:r>
                <a:r>
                  <a:rPr lang="en-US" sz="2500" b="1" i="1" dirty="0"/>
                  <a:t>x</a:t>
                </a:r>
                <a:r>
                  <a:rPr lang="en-US" sz="2500" dirty="0"/>
                  <a:t> and layer </a:t>
                </a:r>
                <a:r>
                  <a:rPr lang="en-US" sz="2500" b="1" i="1" dirty="0"/>
                  <a:t>y</a:t>
                </a:r>
                <a:r>
                  <a:rPr lang="en-US" sz="2500" dirty="0"/>
                  <a:t> are reversed again in order to get back its original roles as source layer and target layer, respectively as follows</a:t>
                </a:r>
                <a:r>
                  <a:rPr lang="en-US" sz="2500" dirty="0" smtClean="0"/>
                  <a:t>:</a:t>
                </a:r>
              </a:p>
              <a:p>
                <a:pPr marL="0" indent="0">
                  <a:buNone/>
                </a:pPr>
                <a14:m>
                  <m:oMathPara xmlns:m="http://schemas.openxmlformats.org/officeDocument/2006/math">
                    <m:oMathParaPr>
                      <m:jc m:val="right"/>
                    </m:oMathParaPr>
                    <m:oMath xmlns:m="http://schemas.openxmlformats.org/officeDocument/2006/math">
                      <m:sSub>
                        <m:sSubPr>
                          <m:ctrlPr>
                            <a:rPr lang="en-US" sz="2500" i="1">
                              <a:latin typeface="Cambria Math" panose="02040503050406030204" pitchFamily="18" charset="0"/>
                            </a:rPr>
                          </m:ctrlPr>
                        </m:sSubPr>
                        <m:e>
                          <m:r>
                            <a:rPr lang="en-US" sz="2500" i="1">
                              <a:latin typeface="Cambria Math" panose="02040503050406030204" pitchFamily="18" charset="0"/>
                            </a:rPr>
                            <m:t>𝑦</m:t>
                          </m:r>
                        </m:e>
                        <m:sub>
                          <m:r>
                            <a:rPr lang="en-US" sz="2500" i="1">
                              <a:latin typeface="Cambria Math" panose="02040503050406030204" pitchFamily="18" charset="0"/>
                            </a:rPr>
                            <m:t>𝑖𝑗</m:t>
                          </m:r>
                        </m:sub>
                      </m:sSub>
                      <m:r>
                        <m:rPr>
                          <m:aln/>
                        </m:rPr>
                        <a:rPr lang="en-US" sz="2500" i="1">
                          <a:latin typeface="Cambria Math" panose="02040503050406030204" pitchFamily="18" charset="0"/>
                        </a:rPr>
                        <m:t>=</m:t>
                      </m:r>
                      <m:f>
                        <m:fPr>
                          <m:ctrlPr>
                            <a:rPr lang="en-US" sz="2500" i="1">
                              <a:latin typeface="Cambria Math" panose="02040503050406030204" pitchFamily="18" charset="0"/>
                            </a:rPr>
                          </m:ctrlPr>
                        </m:fPr>
                        <m:num>
                          <m:r>
                            <a:rPr lang="en-US" sz="2500" i="1">
                              <a:latin typeface="Cambria Math" panose="02040503050406030204" pitchFamily="18" charset="0"/>
                            </a:rPr>
                            <m:t>𝑥</m:t>
                          </m:r>
                          <m:r>
                            <a:rPr lang="en-US" sz="2500" i="1">
                              <a:latin typeface="Cambria Math" panose="02040503050406030204" pitchFamily="18" charset="0"/>
                            </a:rPr>
                            <m:t>−</m:t>
                          </m:r>
                          <m:nary>
                            <m:naryPr>
                              <m:chr m:val="∑"/>
                              <m:limLoc m:val="undOvr"/>
                              <m:supHide m:val="on"/>
                              <m:ctrlPr>
                                <a:rPr lang="en-US" sz="2500" i="1">
                                  <a:latin typeface="Cambria Math" panose="02040503050406030204" pitchFamily="18" charset="0"/>
                                </a:rPr>
                              </m:ctrlPr>
                            </m:naryPr>
                            <m:sub>
                              <m:r>
                                <a:rPr lang="en-US" sz="2500" i="1">
                                  <a:latin typeface="Cambria Math" panose="02040503050406030204" pitchFamily="18" charset="0"/>
                                </a:rPr>
                                <m:t>𝑘</m:t>
                              </m:r>
                              <m:r>
                                <a:rPr lang="en-US" sz="2500" i="1">
                                  <a:latin typeface="Cambria Math" panose="02040503050406030204" pitchFamily="18" charset="0"/>
                                </a:rPr>
                                <m:t>≠</m:t>
                              </m:r>
                              <m:r>
                                <a:rPr lang="en-US" sz="2500" i="1">
                                  <a:latin typeface="Cambria Math" panose="02040503050406030204" pitchFamily="18" charset="0"/>
                                </a:rPr>
                                <m:t>𝑖</m:t>
                              </m:r>
                            </m:sub>
                            <m:sup/>
                            <m:e>
                              <m:nary>
                                <m:naryPr>
                                  <m:chr m:val="∑"/>
                                  <m:limLoc m:val="undOvr"/>
                                  <m:supHide m:val="on"/>
                                  <m:ctrlPr>
                                    <a:rPr lang="en-US" sz="2500" i="1">
                                      <a:latin typeface="Cambria Math" panose="02040503050406030204" pitchFamily="18" charset="0"/>
                                    </a:rPr>
                                  </m:ctrlPr>
                                </m:naryPr>
                                <m:sub>
                                  <m:r>
                                    <a:rPr lang="en-US" sz="2500" i="1">
                                      <a:latin typeface="Cambria Math" panose="02040503050406030204" pitchFamily="18" charset="0"/>
                                    </a:rPr>
                                    <m:t>𝑙</m:t>
                                  </m:r>
                                  <m:r>
                                    <a:rPr lang="en-US" sz="2500" i="1">
                                      <a:latin typeface="Cambria Math" panose="02040503050406030204" pitchFamily="18" charset="0"/>
                                    </a:rPr>
                                    <m:t>≠</m:t>
                                  </m:r>
                                  <m:r>
                                    <a:rPr lang="en-US" sz="2500" i="1">
                                      <a:latin typeface="Cambria Math" panose="02040503050406030204" pitchFamily="18" charset="0"/>
                                    </a:rPr>
                                    <m:t>𝑗</m:t>
                                  </m:r>
                                </m:sub>
                                <m:sup/>
                                <m:e>
                                  <m:sSub>
                                    <m:sSubPr>
                                      <m:ctrlPr>
                                        <a:rPr lang="en-US" sz="2500" i="1">
                                          <a:latin typeface="Cambria Math" panose="02040503050406030204" pitchFamily="18" charset="0"/>
                                        </a:rPr>
                                      </m:ctrlPr>
                                    </m:sSubPr>
                                    <m:e>
                                      <m:r>
                                        <a:rPr lang="en-US" sz="2500" i="1">
                                          <a:latin typeface="Cambria Math" panose="02040503050406030204" pitchFamily="18" charset="0"/>
                                        </a:rPr>
                                        <m:t>𝑤</m:t>
                                      </m:r>
                                    </m:e>
                                    <m:sub>
                                      <m:r>
                                        <a:rPr lang="en-US" sz="2500" i="1">
                                          <a:latin typeface="Cambria Math" panose="02040503050406030204" pitchFamily="18" charset="0"/>
                                        </a:rPr>
                                        <m:t>𝑘𝑙</m:t>
                                      </m:r>
                                    </m:sub>
                                  </m:sSub>
                                  <m:sSub>
                                    <m:sSubPr>
                                      <m:ctrlPr>
                                        <a:rPr lang="en-US" sz="2500" i="1">
                                          <a:latin typeface="Cambria Math" panose="02040503050406030204" pitchFamily="18" charset="0"/>
                                        </a:rPr>
                                      </m:ctrlPr>
                                    </m:sSubPr>
                                    <m:e>
                                      <m:r>
                                        <a:rPr lang="en-US" sz="2500" i="1">
                                          <a:latin typeface="Cambria Math" panose="02040503050406030204" pitchFamily="18" charset="0"/>
                                        </a:rPr>
                                        <m:t>𝑦</m:t>
                                      </m:r>
                                    </m:e>
                                    <m:sub>
                                      <m:r>
                                        <a:rPr lang="en-US" sz="2500" i="1">
                                          <a:latin typeface="Cambria Math" panose="02040503050406030204" pitchFamily="18" charset="0"/>
                                        </a:rPr>
                                        <m:t>𝑘𝑙</m:t>
                                      </m:r>
                                    </m:sub>
                                  </m:sSub>
                                </m:e>
                              </m:nary>
                            </m:e>
                          </m:nary>
                        </m:num>
                        <m:den>
                          <m:sSub>
                            <m:sSubPr>
                              <m:ctrlPr>
                                <a:rPr lang="en-US" sz="2500" i="1">
                                  <a:latin typeface="Cambria Math" panose="02040503050406030204" pitchFamily="18" charset="0"/>
                                </a:rPr>
                              </m:ctrlPr>
                            </m:sSubPr>
                            <m:e>
                              <m:r>
                                <a:rPr lang="en-US" sz="2500" i="1">
                                  <a:latin typeface="Cambria Math" panose="02040503050406030204" pitchFamily="18" charset="0"/>
                                </a:rPr>
                                <m:t>𝑤</m:t>
                              </m:r>
                            </m:e>
                            <m:sub>
                              <m:r>
                                <a:rPr lang="en-US" sz="2500" i="1">
                                  <a:latin typeface="Cambria Math" panose="02040503050406030204" pitchFamily="18" charset="0"/>
                                </a:rPr>
                                <m:t>𝑖𝑗</m:t>
                              </m:r>
                            </m:sub>
                          </m:sSub>
                        </m:den>
                      </m:f>
                      <m:r>
                        <a:rPr lang="en-US" sz="2500" b="0" i="1" smtClean="0">
                          <a:latin typeface="Cambria Math" panose="02040503050406030204" pitchFamily="18" charset="0"/>
                        </a:rPr>
                        <m:t>    </m:t>
                      </m:r>
                      <m:d>
                        <m:dPr>
                          <m:ctrlPr>
                            <a:rPr lang="en-US" sz="2500" b="0" i="1" smtClean="0">
                              <a:latin typeface="Cambria Math" panose="02040503050406030204" pitchFamily="18" charset="0"/>
                            </a:rPr>
                          </m:ctrlPr>
                        </m:dPr>
                        <m:e>
                          <m:r>
                            <a:rPr lang="en-US" sz="2500" b="0" i="1" smtClean="0">
                              <a:latin typeface="Cambria Math" panose="02040503050406030204" pitchFamily="18" charset="0"/>
                            </a:rPr>
                            <m:t>3</m:t>
                          </m:r>
                        </m:e>
                      </m:d>
                    </m:oMath>
                  </m:oMathPara>
                </a14:m>
                <a:endParaRPr lang="en-US" sz="2500" dirty="0" smtClean="0"/>
              </a:p>
              <a:p>
                <a:pPr marL="0" indent="0">
                  <a:buNone/>
                </a:pPr>
                <a:r>
                  <a:rPr lang="en-US" sz="2500" dirty="0"/>
                  <a:t>If </a:t>
                </a:r>
                <a:r>
                  <a:rPr lang="en-US" sz="2500" i="1" dirty="0" err="1"/>
                  <a:t>y</a:t>
                </a:r>
                <a:r>
                  <a:rPr lang="en-US" sz="2500" i="1" baseline="-25000" dirty="0" err="1"/>
                  <a:t>kl</a:t>
                </a:r>
                <a:r>
                  <a:rPr lang="en-US" sz="2500" dirty="0"/>
                  <a:t> does not exist, it is set to be </a:t>
                </a:r>
                <a:r>
                  <a:rPr lang="en-US" sz="2500" i="1" dirty="0"/>
                  <a:t>x</a:t>
                </a:r>
                <a:r>
                  <a:rPr lang="en-US" sz="2500" dirty="0"/>
                  <a:t> as a smoothing trick. Therefore, although the convolutional filter </a:t>
                </a:r>
                <a:r>
                  <a:rPr lang="en-US" sz="2500" b="1" i="1" dirty="0"/>
                  <a:t>w</a:t>
                </a:r>
                <a:r>
                  <a:rPr lang="en-US" sz="2500" dirty="0"/>
                  <a:t> cannot be applied into </a:t>
                </a:r>
                <a:r>
                  <a:rPr lang="en-US" sz="2500" dirty="0" err="1"/>
                  <a:t>deconvolutional</a:t>
                </a:r>
                <a:r>
                  <a:rPr lang="en-US" sz="2500" dirty="0"/>
                  <a:t> task, this research implies a duplicated transformation in order to take advantages of filter </a:t>
                </a:r>
                <a:r>
                  <a:rPr lang="en-US" sz="2500" b="1" i="1" dirty="0"/>
                  <a:t>w</a:t>
                </a:r>
                <a:r>
                  <a:rPr lang="en-US" sz="2500" dirty="0"/>
                  <a:t> for image deconvolution.</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440" y="914399"/>
                <a:ext cx="11988800" cy="5176066"/>
              </a:xfrm>
              <a:blipFill>
                <a:blip r:embed="rId2"/>
                <a:stretch>
                  <a:fillRect l="-813" t="-942" r="-763"/>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r>
              <a:rPr lang="en-US" smtClean="0"/>
              <a:t>11/12/2023</a:t>
            </a:r>
            <a:endParaRPr lang="en-US"/>
          </a:p>
        </p:txBody>
      </p:sp>
      <p:sp>
        <p:nvSpPr>
          <p:cNvPr id="5" name="Footer Placeholder 4"/>
          <p:cNvSpPr>
            <a:spLocks noGrp="1"/>
          </p:cNvSpPr>
          <p:nvPr>
            <p:ph type="ftr" sz="quarter" idx="11"/>
          </p:nvPr>
        </p:nvSpPr>
        <p:spPr/>
        <p:txBody>
          <a:bodyPr/>
          <a:lstStyle/>
          <a:p>
            <a:r>
              <a:rPr lang="en-US" smtClean="0"/>
              <a:t>Deconv - Loc Nguyen</a:t>
            </a:r>
            <a:endParaRPr lang="en-US"/>
          </a:p>
        </p:txBody>
      </p:sp>
      <p:sp>
        <p:nvSpPr>
          <p:cNvPr id="6" name="Slide Number Placeholder 5"/>
          <p:cNvSpPr>
            <a:spLocks noGrp="1"/>
          </p:cNvSpPr>
          <p:nvPr>
            <p:ph type="sldNum" sz="quarter" idx="12"/>
          </p:nvPr>
        </p:nvSpPr>
        <p:spPr/>
        <p:txBody>
          <a:bodyPr/>
          <a:lstStyle/>
          <a:p>
            <a:fld id="{5DB5036F-1FF2-46C4-8D2B-59C7E3B91952}" type="slidenum">
              <a:rPr lang="en-US" smtClean="0"/>
              <a:pPr/>
              <a:t>11</a:t>
            </a:fld>
            <a:endParaRPr lang="en-US"/>
          </a:p>
        </p:txBody>
      </p:sp>
    </p:spTree>
    <p:extLst>
      <p:ext uri="{BB962C8B-B14F-4D97-AF65-F5344CB8AC3E}">
        <p14:creationId xmlns:p14="http://schemas.microsoft.com/office/powerpoint/2010/main" val="35441023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a:t>
            </a:r>
            <a:r>
              <a:rPr lang="en-US" dirty="0" smtClean="0"/>
              <a:t>Experimental results </a:t>
            </a:r>
            <a:r>
              <a:rPr lang="en-US" dirty="0"/>
              <a:t>and </a:t>
            </a:r>
            <a:r>
              <a:rPr lang="en-US" dirty="0" smtClean="0"/>
              <a:t>discussions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440" y="914399"/>
                <a:ext cx="11978640" cy="5176066"/>
              </a:xfrm>
            </p:spPr>
            <p:txBody>
              <a:bodyPr>
                <a:noAutofit/>
              </a:bodyPr>
              <a:lstStyle/>
              <a:p>
                <a:pPr marL="0" indent="0">
                  <a:buNone/>
                </a:pPr>
                <a:r>
                  <a:rPr lang="en-US" sz="2000" dirty="0" smtClean="0"/>
                  <a:t>The experiment is performed on a laptop with CPU AMD64 4 processors, 4GB RAM, Windows 10, and Java 15. The dataset is a set of ten original 180x250 images and three 3</a:t>
                </a:r>
                <a:r>
                  <a:rPr lang="en-US" sz="2000" baseline="-25000" dirty="0"/>
                  <a:t>x</a:t>
                </a:r>
                <a:r>
                  <a:rPr lang="en-US" sz="2000" dirty="0"/>
                  <a:t>3 convolution filters such as blur filter 1/9{{1, 1, 1}, {1, 1, 1}, {1, 1, 1}}, sharpening filter {{0, –1, 0}, {–1, 5, –1}, {{0, –1, 0}}, and edge-detection filter {{–1, –1, –1}, {–1, 8, –1}, {–1, –1, –1}} are tested. After these convolutional filters are executed, images cannot be recovered well except blur filter because filtered images are seriously modified and three times smaller. Therefore, filtered images are zoomed three times, which will be compared with </a:t>
                </a:r>
                <a:r>
                  <a:rPr lang="en-US" sz="2000" dirty="0" err="1"/>
                  <a:t>deconvoluted</a:t>
                </a:r>
                <a:r>
                  <a:rPr lang="en-US" sz="2000" dirty="0"/>
                  <a:t> images produced by the technique of reverse image deconvolution in this research. Exactly, let MAE0 be mean absolute error of a filtered image and an original image and let MAE be mean absolute error of a </a:t>
                </a:r>
                <a:r>
                  <a:rPr lang="en-US" sz="2000" dirty="0" err="1"/>
                  <a:t>deconvoluted</a:t>
                </a:r>
                <a:r>
                  <a:rPr lang="en-US" sz="2000" dirty="0"/>
                  <a:t> image and an original image</a:t>
                </a:r>
                <a:r>
                  <a:rPr lang="en-US" sz="2000" dirty="0" smtClean="0"/>
                  <a:t>.</a:t>
                </a:r>
              </a:p>
              <a:p>
                <a:pPr marL="0" indent="0">
                  <a:buNone/>
                </a:pPr>
                <a14:m>
                  <m:oMathPara xmlns:m="http://schemas.openxmlformats.org/officeDocument/2006/math">
                    <m:oMathParaPr>
                      <m:jc m:val="right"/>
                    </m:oMathParaPr>
                    <m:oMath xmlns:m="http://schemas.openxmlformats.org/officeDocument/2006/math">
                      <m:m>
                        <m:mPr>
                          <m:mcs>
                            <m:mc>
                              <m:mcPr>
                                <m:count m:val="1"/>
                                <m:mcJc m:val="center"/>
                              </m:mcPr>
                            </m:mc>
                          </m:mcs>
                          <m:ctrlPr>
                            <a:rPr lang="en-US" sz="2000" i="1" smtClean="0">
                              <a:latin typeface="Cambria Math" panose="02040503050406030204" pitchFamily="18" charset="0"/>
                            </a:rPr>
                          </m:ctrlPr>
                        </m:mPr>
                        <m:mr>
                          <m:e>
                            <m:r>
                              <m:rPr>
                                <m:sty m:val="p"/>
                              </m:rPr>
                              <a:rPr lang="en-US" sz="2000">
                                <a:latin typeface="Cambria Math" panose="02040503050406030204" pitchFamily="18" charset="0"/>
                              </a:rPr>
                              <m:t>MAE</m:t>
                            </m:r>
                            <m:r>
                              <a:rPr lang="en-US" sz="2000" i="1">
                                <a:latin typeface="Cambria Math" panose="02040503050406030204" pitchFamily="18" charset="0"/>
                              </a:rPr>
                              <m:t>0=</m:t>
                            </m:r>
                            <m:f>
                              <m:fPr>
                                <m:ctrlPr>
                                  <a:rPr lang="en-US" sz="2000" i="1">
                                    <a:latin typeface="Cambria Math" panose="02040503050406030204" pitchFamily="18" charset="0"/>
                                  </a:rPr>
                                </m:ctrlPr>
                              </m:fPr>
                              <m:num>
                                <m:r>
                                  <a:rPr lang="en-US" sz="2000" i="1">
                                    <a:latin typeface="Cambria Math" panose="02040503050406030204" pitchFamily="18" charset="0"/>
                                  </a:rPr>
                                  <m:t>1</m:t>
                                </m:r>
                              </m:num>
                              <m:den>
                                <m:r>
                                  <a:rPr lang="en-US" sz="2000" i="1">
                                    <a:latin typeface="Cambria Math" panose="02040503050406030204" pitchFamily="18" charset="0"/>
                                  </a:rPr>
                                  <m:t>𝑁</m:t>
                                </m:r>
                              </m:den>
                            </m:f>
                            <m:nary>
                              <m:naryPr>
                                <m:chr m:val="∑"/>
                                <m:limLoc m:val="undOvr"/>
                                <m:supHide m:val="on"/>
                                <m:ctrlPr>
                                  <a:rPr lang="en-US" sz="2000" i="1">
                                    <a:latin typeface="Cambria Math" panose="02040503050406030204" pitchFamily="18" charset="0"/>
                                  </a:rPr>
                                </m:ctrlPr>
                              </m:naryPr>
                              <m:sub>
                                <m:r>
                                  <a:rPr lang="en-US" sz="2000" i="1">
                                    <a:latin typeface="Cambria Math" panose="02040503050406030204" pitchFamily="18" charset="0"/>
                                  </a:rPr>
                                  <m:t>𝑖</m:t>
                                </m:r>
                              </m:sub>
                              <m:sup/>
                              <m:e>
                                <m:f>
                                  <m:fPr>
                                    <m:ctrlPr>
                                      <a:rPr lang="en-US" sz="2000" i="1">
                                        <a:latin typeface="Cambria Math" panose="02040503050406030204" pitchFamily="18" charset="0"/>
                                      </a:rPr>
                                    </m:ctrlPr>
                                  </m:fPr>
                                  <m:num>
                                    <m:r>
                                      <a:rPr lang="en-US" sz="2000" i="1">
                                        <a:latin typeface="Cambria Math" panose="02040503050406030204" pitchFamily="18" charset="0"/>
                                      </a:rPr>
                                      <m:t>1</m:t>
                                    </m:r>
                                  </m:num>
                                  <m:den>
                                    <m:sSub>
                                      <m:sSubPr>
                                        <m:ctrlPr>
                                          <a:rPr lang="en-US" sz="2000" i="1">
                                            <a:latin typeface="Cambria Math" panose="02040503050406030204" pitchFamily="18" charset="0"/>
                                          </a:rPr>
                                        </m:ctrlPr>
                                      </m:sSubPr>
                                      <m:e>
                                        <m:r>
                                          <a:rPr lang="en-US" sz="2000" i="1">
                                            <a:latin typeface="Cambria Math" panose="02040503050406030204" pitchFamily="18" charset="0"/>
                                          </a:rPr>
                                          <m:t>𝑛</m:t>
                                        </m:r>
                                      </m:e>
                                      <m:sub>
                                        <m:r>
                                          <a:rPr lang="en-US" sz="2000" i="1">
                                            <a:latin typeface="Cambria Math" panose="02040503050406030204" pitchFamily="18" charset="0"/>
                                          </a:rPr>
                                          <m:t>𝑖</m:t>
                                        </m:r>
                                      </m:sub>
                                    </m:sSub>
                                  </m:den>
                                </m:f>
                                <m:nary>
                                  <m:naryPr>
                                    <m:chr m:val="∑"/>
                                    <m:limLoc m:val="undOvr"/>
                                    <m:supHide m:val="on"/>
                                    <m:ctrlPr>
                                      <a:rPr lang="en-US" sz="2000" i="1">
                                        <a:latin typeface="Cambria Math" panose="02040503050406030204" pitchFamily="18" charset="0"/>
                                      </a:rPr>
                                    </m:ctrlPr>
                                  </m:naryPr>
                                  <m:sub>
                                    <m:r>
                                      <a:rPr lang="en-US" sz="2000" i="1">
                                        <a:latin typeface="Cambria Math" panose="02040503050406030204" pitchFamily="18" charset="0"/>
                                      </a:rPr>
                                      <m:t>𝑗</m:t>
                                    </m:r>
                                  </m:sub>
                                  <m:sup/>
                                  <m:e>
                                    <m:d>
                                      <m:dPr>
                                        <m:begChr m:val="|"/>
                                        <m:endChr m:val="|"/>
                                        <m:ctrlPr>
                                          <a:rPr lang="en-US" sz="2000" i="1">
                                            <a:latin typeface="Cambria Math" panose="02040503050406030204" pitchFamily="18" charset="0"/>
                                          </a:rPr>
                                        </m:ctrlPr>
                                      </m:dPr>
                                      <m:e>
                                        <m:r>
                                          <m:rPr>
                                            <m:sty m:val="p"/>
                                          </m:rPr>
                                          <a:rPr lang="en-US" sz="2000">
                                            <a:latin typeface="Cambria Math" panose="02040503050406030204" pitchFamily="18" charset="0"/>
                                          </a:rPr>
                                          <m:t>imageFiltered</m:t>
                                        </m:r>
                                        <m:d>
                                          <m:dPr>
                                            <m:begChr m:val="["/>
                                            <m:endChr m:val="]"/>
                                            <m:ctrlPr>
                                              <a:rPr lang="en-US" sz="2000" i="1">
                                                <a:latin typeface="Cambria Math" panose="02040503050406030204" pitchFamily="18" charset="0"/>
                                              </a:rPr>
                                            </m:ctrlPr>
                                          </m:dPr>
                                          <m:e>
                                            <m:r>
                                              <a:rPr lang="en-US" sz="2000" i="1">
                                                <a:latin typeface="Cambria Math" panose="02040503050406030204" pitchFamily="18" charset="0"/>
                                              </a:rPr>
                                              <m:t>𝑗</m:t>
                                            </m:r>
                                          </m:e>
                                        </m:d>
                                        <m:r>
                                          <a:rPr lang="en-US" sz="2000" i="1">
                                            <a:latin typeface="Cambria Math" panose="02040503050406030204" pitchFamily="18" charset="0"/>
                                          </a:rPr>
                                          <m:t>−</m:t>
                                        </m:r>
                                        <m:r>
                                          <m:rPr>
                                            <m:sty m:val="p"/>
                                          </m:rPr>
                                          <a:rPr lang="en-US" sz="2000">
                                            <a:latin typeface="Cambria Math" panose="02040503050406030204" pitchFamily="18" charset="0"/>
                                          </a:rPr>
                                          <m:t>image</m:t>
                                        </m:r>
                                        <m:d>
                                          <m:dPr>
                                            <m:begChr m:val="["/>
                                            <m:endChr m:val="]"/>
                                            <m:ctrlPr>
                                              <a:rPr lang="en-US" sz="2000" i="1">
                                                <a:latin typeface="Cambria Math" panose="02040503050406030204" pitchFamily="18" charset="0"/>
                                              </a:rPr>
                                            </m:ctrlPr>
                                          </m:dPr>
                                          <m:e>
                                            <m:r>
                                              <a:rPr lang="en-US" sz="2000" i="1">
                                                <a:latin typeface="Cambria Math" panose="02040503050406030204" pitchFamily="18" charset="0"/>
                                              </a:rPr>
                                              <m:t>𝑖</m:t>
                                            </m:r>
                                          </m:e>
                                        </m:d>
                                        <m:d>
                                          <m:dPr>
                                            <m:begChr m:val="["/>
                                            <m:endChr m:val="]"/>
                                            <m:ctrlPr>
                                              <a:rPr lang="en-US" sz="2000" i="1">
                                                <a:latin typeface="Cambria Math" panose="02040503050406030204" pitchFamily="18" charset="0"/>
                                              </a:rPr>
                                            </m:ctrlPr>
                                          </m:dPr>
                                          <m:e>
                                            <m:r>
                                              <a:rPr lang="en-US" sz="2000" i="1">
                                                <a:latin typeface="Cambria Math" panose="02040503050406030204" pitchFamily="18" charset="0"/>
                                              </a:rPr>
                                              <m:t>𝑗</m:t>
                                            </m:r>
                                          </m:e>
                                        </m:d>
                                      </m:e>
                                    </m:d>
                                  </m:e>
                                </m:nary>
                              </m:e>
                            </m:nary>
                          </m:e>
                        </m:mr>
                        <m:mr>
                          <m:e>
                            <m:r>
                              <m:rPr>
                                <m:sty m:val="p"/>
                              </m:rPr>
                              <a:rPr lang="en-US" sz="2000">
                                <a:latin typeface="Cambria Math" panose="02040503050406030204" pitchFamily="18" charset="0"/>
                              </a:rPr>
                              <m:t>MAE</m:t>
                            </m:r>
                            <m:r>
                              <a:rPr lang="en-US" sz="2000" i="1">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1</m:t>
                                </m:r>
                              </m:num>
                              <m:den>
                                <m:r>
                                  <a:rPr lang="en-US" sz="2000" i="1">
                                    <a:latin typeface="Cambria Math" panose="02040503050406030204" pitchFamily="18" charset="0"/>
                                  </a:rPr>
                                  <m:t>𝑁</m:t>
                                </m:r>
                              </m:den>
                            </m:f>
                            <m:nary>
                              <m:naryPr>
                                <m:chr m:val="∑"/>
                                <m:limLoc m:val="undOvr"/>
                                <m:supHide m:val="on"/>
                                <m:ctrlPr>
                                  <a:rPr lang="en-US" sz="2000" i="1">
                                    <a:latin typeface="Cambria Math" panose="02040503050406030204" pitchFamily="18" charset="0"/>
                                  </a:rPr>
                                </m:ctrlPr>
                              </m:naryPr>
                              <m:sub>
                                <m:r>
                                  <a:rPr lang="en-US" sz="2000" i="1">
                                    <a:latin typeface="Cambria Math" panose="02040503050406030204" pitchFamily="18" charset="0"/>
                                  </a:rPr>
                                  <m:t>𝑖</m:t>
                                </m:r>
                              </m:sub>
                              <m:sup/>
                              <m:e>
                                <m:f>
                                  <m:fPr>
                                    <m:ctrlPr>
                                      <a:rPr lang="en-US" sz="2000" i="1">
                                        <a:latin typeface="Cambria Math" panose="02040503050406030204" pitchFamily="18" charset="0"/>
                                      </a:rPr>
                                    </m:ctrlPr>
                                  </m:fPr>
                                  <m:num>
                                    <m:r>
                                      <a:rPr lang="en-US" sz="2000" i="1">
                                        <a:latin typeface="Cambria Math" panose="02040503050406030204" pitchFamily="18" charset="0"/>
                                      </a:rPr>
                                      <m:t>1</m:t>
                                    </m:r>
                                  </m:num>
                                  <m:den>
                                    <m:sSub>
                                      <m:sSubPr>
                                        <m:ctrlPr>
                                          <a:rPr lang="en-US" sz="2000" i="1">
                                            <a:latin typeface="Cambria Math" panose="02040503050406030204" pitchFamily="18" charset="0"/>
                                          </a:rPr>
                                        </m:ctrlPr>
                                      </m:sSubPr>
                                      <m:e>
                                        <m:r>
                                          <a:rPr lang="en-US" sz="2000" i="1">
                                            <a:latin typeface="Cambria Math" panose="02040503050406030204" pitchFamily="18" charset="0"/>
                                          </a:rPr>
                                          <m:t>𝑛</m:t>
                                        </m:r>
                                      </m:e>
                                      <m:sub>
                                        <m:r>
                                          <a:rPr lang="en-US" sz="2000" i="1">
                                            <a:latin typeface="Cambria Math" panose="02040503050406030204" pitchFamily="18" charset="0"/>
                                          </a:rPr>
                                          <m:t>𝑖</m:t>
                                        </m:r>
                                      </m:sub>
                                    </m:sSub>
                                  </m:den>
                                </m:f>
                                <m:nary>
                                  <m:naryPr>
                                    <m:chr m:val="∑"/>
                                    <m:limLoc m:val="undOvr"/>
                                    <m:supHide m:val="on"/>
                                    <m:ctrlPr>
                                      <a:rPr lang="en-US" sz="2000" i="1">
                                        <a:latin typeface="Cambria Math" panose="02040503050406030204" pitchFamily="18" charset="0"/>
                                      </a:rPr>
                                    </m:ctrlPr>
                                  </m:naryPr>
                                  <m:sub>
                                    <m:r>
                                      <a:rPr lang="en-US" sz="2000" i="1">
                                        <a:latin typeface="Cambria Math" panose="02040503050406030204" pitchFamily="18" charset="0"/>
                                      </a:rPr>
                                      <m:t>𝑗</m:t>
                                    </m:r>
                                  </m:sub>
                                  <m:sup/>
                                  <m:e>
                                    <m:d>
                                      <m:dPr>
                                        <m:begChr m:val="|"/>
                                        <m:endChr m:val="|"/>
                                        <m:ctrlPr>
                                          <a:rPr lang="en-US" sz="2000" i="1">
                                            <a:latin typeface="Cambria Math" panose="02040503050406030204" pitchFamily="18" charset="0"/>
                                          </a:rPr>
                                        </m:ctrlPr>
                                      </m:dPr>
                                      <m:e>
                                        <m:r>
                                          <m:rPr>
                                            <m:sty m:val="p"/>
                                          </m:rPr>
                                          <a:rPr lang="en-US" sz="2000">
                                            <a:latin typeface="Cambria Math" panose="02040503050406030204" pitchFamily="18" charset="0"/>
                                          </a:rPr>
                                          <m:t>imageDecov</m:t>
                                        </m:r>
                                        <m:d>
                                          <m:dPr>
                                            <m:begChr m:val="["/>
                                            <m:endChr m:val="]"/>
                                            <m:ctrlPr>
                                              <a:rPr lang="en-US" sz="2000" i="1">
                                                <a:latin typeface="Cambria Math" panose="02040503050406030204" pitchFamily="18" charset="0"/>
                                              </a:rPr>
                                            </m:ctrlPr>
                                          </m:dPr>
                                          <m:e>
                                            <m:r>
                                              <a:rPr lang="en-US" sz="2000" i="1">
                                                <a:latin typeface="Cambria Math" panose="02040503050406030204" pitchFamily="18" charset="0"/>
                                              </a:rPr>
                                              <m:t>𝑗</m:t>
                                            </m:r>
                                          </m:e>
                                        </m:d>
                                        <m:r>
                                          <a:rPr lang="en-US" sz="2000" i="1">
                                            <a:latin typeface="Cambria Math" panose="02040503050406030204" pitchFamily="18" charset="0"/>
                                          </a:rPr>
                                          <m:t>−</m:t>
                                        </m:r>
                                        <m:r>
                                          <m:rPr>
                                            <m:sty m:val="p"/>
                                          </m:rPr>
                                          <a:rPr lang="en-US" sz="2000">
                                            <a:latin typeface="Cambria Math" panose="02040503050406030204" pitchFamily="18" charset="0"/>
                                          </a:rPr>
                                          <m:t>image</m:t>
                                        </m:r>
                                        <m:d>
                                          <m:dPr>
                                            <m:begChr m:val="["/>
                                            <m:endChr m:val="]"/>
                                            <m:ctrlPr>
                                              <a:rPr lang="en-US" sz="2000" i="1">
                                                <a:latin typeface="Cambria Math" panose="02040503050406030204" pitchFamily="18" charset="0"/>
                                              </a:rPr>
                                            </m:ctrlPr>
                                          </m:dPr>
                                          <m:e>
                                            <m:r>
                                              <a:rPr lang="en-US" sz="2000" i="1">
                                                <a:latin typeface="Cambria Math" panose="02040503050406030204" pitchFamily="18" charset="0"/>
                                              </a:rPr>
                                              <m:t>𝑖</m:t>
                                            </m:r>
                                          </m:e>
                                        </m:d>
                                        <m:d>
                                          <m:dPr>
                                            <m:begChr m:val="["/>
                                            <m:endChr m:val="]"/>
                                            <m:ctrlPr>
                                              <a:rPr lang="en-US" sz="2000" i="1">
                                                <a:latin typeface="Cambria Math" panose="02040503050406030204" pitchFamily="18" charset="0"/>
                                              </a:rPr>
                                            </m:ctrlPr>
                                          </m:dPr>
                                          <m:e>
                                            <m:r>
                                              <a:rPr lang="en-US" sz="2000" i="1">
                                                <a:latin typeface="Cambria Math" panose="02040503050406030204" pitchFamily="18" charset="0"/>
                                              </a:rPr>
                                              <m:t>𝑗</m:t>
                                            </m:r>
                                          </m:e>
                                        </m:d>
                                      </m:e>
                                    </m:d>
                                  </m:e>
                                </m:nary>
                              </m:e>
                            </m:nary>
                          </m:e>
                        </m:mr>
                      </m:m>
                      <m:r>
                        <a:rPr lang="en-US" sz="2000" b="0" i="1" smtClean="0">
                          <a:latin typeface="Cambria Math" panose="02040503050406030204" pitchFamily="18" charset="0"/>
                        </a:rPr>
                        <m:t>    </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4</m:t>
                          </m:r>
                        </m:e>
                      </m:d>
                    </m:oMath>
                  </m:oMathPara>
                </a14:m>
                <a:endParaRPr lang="en-US" sz="2000" dirty="0" smtClean="0"/>
              </a:p>
              <a:p>
                <a:pPr marL="0" indent="0">
                  <a:buNone/>
                </a:pPr>
                <a:r>
                  <a:rPr lang="en-US" sz="2000" dirty="0"/>
                  <a:t>Where notation |.| denotes absolute value, </a:t>
                </a:r>
                <a:r>
                  <a:rPr lang="en-US" sz="2000" i="1" dirty="0"/>
                  <a:t>N</a:t>
                </a:r>
                <a:r>
                  <a:rPr lang="en-US" sz="2000" dirty="0"/>
                  <a:t> is the number of images </a:t>
                </a:r>
                <a:r>
                  <a:rPr lang="en-US" sz="2000" i="1" dirty="0"/>
                  <a:t>N</a:t>
                </a:r>
                <a:r>
                  <a:rPr lang="en-US" sz="2000" dirty="0"/>
                  <a:t>=10, and </a:t>
                </a:r>
                <a:r>
                  <a:rPr lang="en-US" sz="2000" i="1" dirty="0" err="1"/>
                  <a:t>n</a:t>
                </a:r>
                <a:r>
                  <a:rPr lang="en-US" sz="2000" i="1" baseline="-25000" dirty="0" err="1"/>
                  <a:t>i</a:t>
                </a:r>
                <a:r>
                  <a:rPr lang="en-US" sz="2000" dirty="0"/>
                  <a:t> is the number of pixels of the </a:t>
                </a:r>
                <a:r>
                  <a:rPr lang="en-US" sz="2000" i="1" dirty="0" err="1"/>
                  <a:t>i</a:t>
                </a:r>
                <a:r>
                  <a:rPr lang="en-US" sz="2000" baseline="30000" dirty="0" err="1"/>
                  <a:t>th</a:t>
                </a:r>
                <a:r>
                  <a:rPr lang="en-US" sz="2000" dirty="0"/>
                  <a:t> image. Obviously, image[</a:t>
                </a:r>
                <a:r>
                  <a:rPr lang="en-US" sz="2000" i="1" dirty="0" err="1"/>
                  <a:t>i</a:t>
                </a:r>
                <a:r>
                  <a:rPr lang="en-US" sz="2000" dirty="0"/>
                  <a:t>][</a:t>
                </a:r>
                <a:r>
                  <a:rPr lang="en-US" sz="2000" i="1" dirty="0"/>
                  <a:t>j</a:t>
                </a:r>
                <a:r>
                  <a:rPr lang="en-US" sz="2000" dirty="0"/>
                  <a:t>] denotes the </a:t>
                </a:r>
                <a:r>
                  <a:rPr lang="en-US" sz="2000" i="1" dirty="0" err="1"/>
                  <a:t>j</a:t>
                </a:r>
                <a:r>
                  <a:rPr lang="en-US" sz="2000" baseline="30000" dirty="0" err="1"/>
                  <a:t>th</a:t>
                </a:r>
                <a:r>
                  <a:rPr lang="en-US" sz="2000" dirty="0"/>
                  <a:t> pixel of the </a:t>
                </a:r>
                <a:r>
                  <a:rPr lang="en-US" sz="2000" i="1" dirty="0" err="1"/>
                  <a:t>i</a:t>
                </a:r>
                <a:r>
                  <a:rPr lang="en-US" sz="2000" baseline="30000" dirty="0" err="1"/>
                  <a:t>th</a:t>
                </a:r>
                <a:r>
                  <a:rPr lang="en-US" sz="2000" dirty="0"/>
                  <a:t> image with note that image, </a:t>
                </a:r>
                <a:r>
                  <a:rPr lang="en-US" sz="2000" dirty="0" err="1"/>
                  <a:t>imageFiltered</a:t>
                </a:r>
                <a:r>
                  <a:rPr lang="en-US" sz="2000" dirty="0"/>
                  <a:t>, and </a:t>
                </a:r>
                <a:r>
                  <a:rPr lang="en-US" sz="2000" dirty="0" err="1"/>
                  <a:t>imageDecov</a:t>
                </a:r>
                <a:r>
                  <a:rPr lang="en-US" sz="2000" dirty="0"/>
                  <a:t> are original image, filtered image, and </a:t>
                </a:r>
                <a:r>
                  <a:rPr lang="en-US" sz="2000" dirty="0" err="1"/>
                  <a:t>deconvoluted</a:t>
                </a:r>
                <a:r>
                  <a:rPr lang="en-US" sz="2000" dirty="0"/>
                  <a:t> image, respectively.</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440" y="914399"/>
                <a:ext cx="11978640" cy="5176066"/>
              </a:xfrm>
              <a:blipFill>
                <a:blip r:embed="rId2"/>
                <a:stretch>
                  <a:fillRect l="-509" t="-589" r="-509"/>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r>
              <a:rPr lang="en-US" smtClean="0"/>
              <a:t>11/12/2023</a:t>
            </a:r>
            <a:endParaRPr lang="en-US"/>
          </a:p>
        </p:txBody>
      </p:sp>
      <p:sp>
        <p:nvSpPr>
          <p:cNvPr id="5" name="Footer Placeholder 4"/>
          <p:cNvSpPr>
            <a:spLocks noGrp="1"/>
          </p:cNvSpPr>
          <p:nvPr>
            <p:ph type="ftr" sz="quarter" idx="11"/>
          </p:nvPr>
        </p:nvSpPr>
        <p:spPr/>
        <p:txBody>
          <a:bodyPr/>
          <a:lstStyle/>
          <a:p>
            <a:r>
              <a:rPr lang="en-US" smtClean="0"/>
              <a:t>Deconv - Loc Nguyen</a:t>
            </a:r>
            <a:endParaRPr lang="en-US"/>
          </a:p>
        </p:txBody>
      </p:sp>
      <p:sp>
        <p:nvSpPr>
          <p:cNvPr id="6" name="Slide Number Placeholder 5"/>
          <p:cNvSpPr>
            <a:spLocks noGrp="1"/>
          </p:cNvSpPr>
          <p:nvPr>
            <p:ph type="sldNum" sz="quarter" idx="12"/>
          </p:nvPr>
        </p:nvSpPr>
        <p:spPr/>
        <p:txBody>
          <a:bodyPr/>
          <a:lstStyle/>
          <a:p>
            <a:fld id="{5DB5036F-1FF2-46C4-8D2B-59C7E3B91952}" type="slidenum">
              <a:rPr lang="en-US" smtClean="0"/>
              <a:pPr/>
              <a:t>12</a:t>
            </a:fld>
            <a:endParaRPr lang="en-US"/>
          </a:p>
        </p:txBody>
      </p:sp>
    </p:spTree>
    <p:extLst>
      <p:ext uri="{BB962C8B-B14F-4D97-AF65-F5344CB8AC3E}">
        <p14:creationId xmlns:p14="http://schemas.microsoft.com/office/powerpoint/2010/main" val="34245959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120" y="82875"/>
            <a:ext cx="10515600" cy="465721"/>
          </a:xfrm>
        </p:spPr>
        <p:txBody>
          <a:bodyPr>
            <a:normAutofit fontScale="90000"/>
          </a:bodyPr>
          <a:lstStyle/>
          <a:p>
            <a:r>
              <a:rPr lang="en-US" sz="3200" dirty="0"/>
              <a:t>3. Experimental results and discussions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1120" y="914399"/>
                <a:ext cx="5963920" cy="5176066"/>
              </a:xfrm>
            </p:spPr>
            <p:txBody>
              <a:bodyPr>
                <a:normAutofit/>
              </a:bodyPr>
              <a:lstStyle/>
              <a:p>
                <a:pPr marL="0" indent="0">
                  <a:buNone/>
                </a:pPr>
                <a:r>
                  <a:rPr lang="en-US" sz="2300" dirty="0" smtClean="0"/>
                  <a:t>For each filter, a so-called loss ratio </a:t>
                </a:r>
                <a:r>
                  <a:rPr lang="en-US" sz="2300" i="1" dirty="0"/>
                  <a:t>r</a:t>
                </a:r>
                <a:r>
                  <a:rPr lang="en-US" sz="2300" dirty="0"/>
                  <a:t> between MAE and MAE0 is compared. The smaller the loss ratio </a:t>
                </a:r>
                <a:r>
                  <a:rPr lang="en-US" sz="2300" i="1" dirty="0"/>
                  <a:t>r</a:t>
                </a:r>
                <a:r>
                  <a:rPr lang="en-US" sz="2300" dirty="0"/>
                  <a:t> is, the better the </a:t>
                </a:r>
                <a:r>
                  <a:rPr lang="en-US" sz="2300" dirty="0" err="1"/>
                  <a:t>deconvolutional</a:t>
                </a:r>
                <a:r>
                  <a:rPr lang="en-US" sz="2300" dirty="0"/>
                  <a:t> task is</a:t>
                </a:r>
                <a:r>
                  <a:rPr lang="en-US" sz="2300" dirty="0" smtClean="0"/>
                  <a:t>.</a:t>
                </a:r>
              </a:p>
              <a:p>
                <a:pPr marL="0" indent="0">
                  <a:buNone/>
                </a:pPr>
                <a14:m>
                  <m:oMathPara xmlns:m="http://schemas.openxmlformats.org/officeDocument/2006/math">
                    <m:oMathParaPr>
                      <m:jc m:val="right"/>
                    </m:oMathParaPr>
                    <m:oMath xmlns:m="http://schemas.openxmlformats.org/officeDocument/2006/math">
                      <m:r>
                        <a:rPr lang="en-US" sz="2300" i="1">
                          <a:latin typeface="Cambria Math" panose="02040503050406030204" pitchFamily="18" charset="0"/>
                        </a:rPr>
                        <m:t>𝑟</m:t>
                      </m:r>
                      <m:r>
                        <a:rPr lang="en-US" sz="2300" i="1">
                          <a:latin typeface="Cambria Math" panose="02040503050406030204" pitchFamily="18" charset="0"/>
                        </a:rPr>
                        <m:t>=</m:t>
                      </m:r>
                      <m:f>
                        <m:fPr>
                          <m:ctrlPr>
                            <a:rPr lang="en-US" sz="2300" i="1">
                              <a:latin typeface="Cambria Math" panose="02040503050406030204" pitchFamily="18" charset="0"/>
                            </a:rPr>
                          </m:ctrlPr>
                        </m:fPr>
                        <m:num>
                          <m:d>
                            <m:dPr>
                              <m:begChr m:val="|"/>
                              <m:endChr m:val="|"/>
                              <m:ctrlPr>
                                <a:rPr lang="en-US" sz="2300" i="1">
                                  <a:latin typeface="Cambria Math" panose="02040503050406030204" pitchFamily="18" charset="0"/>
                                </a:rPr>
                              </m:ctrlPr>
                            </m:dPr>
                            <m:e>
                              <m:r>
                                <m:rPr>
                                  <m:sty m:val="p"/>
                                </m:rPr>
                                <a:rPr lang="en-US" sz="2300">
                                  <a:latin typeface="Cambria Math" panose="02040503050406030204" pitchFamily="18" charset="0"/>
                                </a:rPr>
                                <m:t>MAE</m:t>
                              </m:r>
                              <m:r>
                                <a:rPr lang="en-US" sz="2300" i="1">
                                  <a:latin typeface="Cambria Math" panose="02040503050406030204" pitchFamily="18" charset="0"/>
                                </a:rPr>
                                <m:t>−</m:t>
                              </m:r>
                              <m:r>
                                <m:rPr>
                                  <m:sty m:val="p"/>
                                </m:rPr>
                                <a:rPr lang="en-US" sz="2300">
                                  <a:latin typeface="Cambria Math" panose="02040503050406030204" pitchFamily="18" charset="0"/>
                                </a:rPr>
                                <m:t>MAE</m:t>
                              </m:r>
                              <m:r>
                                <a:rPr lang="en-US" sz="2300" i="1">
                                  <a:latin typeface="Cambria Math" panose="02040503050406030204" pitchFamily="18" charset="0"/>
                                </a:rPr>
                                <m:t>0</m:t>
                              </m:r>
                            </m:e>
                          </m:d>
                        </m:num>
                        <m:den>
                          <m:r>
                            <m:rPr>
                              <m:sty m:val="p"/>
                            </m:rPr>
                            <a:rPr lang="en-US" sz="2300">
                              <a:latin typeface="Cambria Math" panose="02040503050406030204" pitchFamily="18" charset="0"/>
                            </a:rPr>
                            <m:t>MAE</m:t>
                          </m:r>
                          <m:r>
                            <a:rPr lang="en-US" sz="2300" i="1">
                              <a:latin typeface="Cambria Math" panose="02040503050406030204" pitchFamily="18" charset="0"/>
                            </a:rPr>
                            <m:t>0</m:t>
                          </m:r>
                        </m:den>
                      </m:f>
                      <m:r>
                        <a:rPr lang="en-US" sz="2300" b="0" i="1" smtClean="0">
                          <a:latin typeface="Cambria Math" panose="02040503050406030204" pitchFamily="18" charset="0"/>
                        </a:rPr>
                        <m:t>    </m:t>
                      </m:r>
                      <m:d>
                        <m:dPr>
                          <m:ctrlPr>
                            <a:rPr lang="en-US" sz="2300" b="0" i="1" smtClean="0">
                              <a:latin typeface="Cambria Math" panose="02040503050406030204" pitchFamily="18" charset="0"/>
                            </a:rPr>
                          </m:ctrlPr>
                        </m:dPr>
                        <m:e>
                          <m:r>
                            <a:rPr lang="en-US" sz="2300" b="0" i="1" smtClean="0">
                              <a:latin typeface="Cambria Math" panose="02040503050406030204" pitchFamily="18" charset="0"/>
                            </a:rPr>
                            <m:t>5</m:t>
                          </m:r>
                        </m:e>
                      </m:d>
                    </m:oMath>
                  </m:oMathPara>
                </a14:m>
                <a:endParaRPr lang="en-US" sz="2300" dirty="0" smtClean="0"/>
              </a:p>
              <a:p>
                <a:pPr marL="0" indent="0">
                  <a:buNone/>
                </a:pPr>
                <a:r>
                  <a:rPr lang="en-US" sz="2300" dirty="0"/>
                  <a:t>The test is done with </a:t>
                </a:r>
                <a:r>
                  <a:rPr lang="en-US" sz="2300" dirty="0" smtClean="0"/>
                  <a:t>10 </a:t>
                </a:r>
                <a:r>
                  <a:rPr lang="en-US" sz="2300" dirty="0"/>
                  <a:t>learning rates </a:t>
                </a:r>
                <a:r>
                  <a:rPr lang="en-US" sz="2300" i="1" dirty="0"/>
                  <a:t>γ</a:t>
                </a:r>
                <a:r>
                  <a:rPr lang="en-US" sz="2300" dirty="0"/>
                  <a:t> = 1, 0.9,…, </a:t>
                </a:r>
                <a:r>
                  <a:rPr lang="en-US" sz="2300" dirty="0" smtClean="0"/>
                  <a:t>0.1 because </a:t>
                </a:r>
                <a:r>
                  <a:rPr lang="en-US" sz="2300" dirty="0"/>
                  <a:t>stochastic gradient descent (SGD) algorithm is affected by learning rate. Table 1 shows MAE, MAE0, and loss ratios of the three filters with regard to ten learning rates from 1 down to 0.1.</a:t>
                </a:r>
                <a:endParaRPr lang="en-US" sz="2300" dirty="0" smtClean="0"/>
              </a:p>
              <a:p>
                <a:pPr marL="0" indent="0">
                  <a:buNone/>
                </a:pPr>
                <a:endParaRPr lang="en-US" sz="23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1120" y="914399"/>
                <a:ext cx="5963920" cy="5176066"/>
              </a:xfrm>
              <a:blipFill>
                <a:blip r:embed="rId2"/>
                <a:stretch>
                  <a:fillRect l="-1534" t="-942" r="-1431"/>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r>
              <a:rPr lang="en-US" smtClean="0"/>
              <a:t>11/12/2023</a:t>
            </a:r>
            <a:endParaRPr lang="en-US"/>
          </a:p>
        </p:txBody>
      </p:sp>
      <p:sp>
        <p:nvSpPr>
          <p:cNvPr id="5" name="Footer Placeholder 4"/>
          <p:cNvSpPr>
            <a:spLocks noGrp="1"/>
          </p:cNvSpPr>
          <p:nvPr>
            <p:ph type="ftr" sz="quarter" idx="11"/>
          </p:nvPr>
        </p:nvSpPr>
        <p:spPr/>
        <p:txBody>
          <a:bodyPr/>
          <a:lstStyle/>
          <a:p>
            <a:r>
              <a:rPr lang="en-US" smtClean="0"/>
              <a:t>Deconv - Loc Nguyen</a:t>
            </a:r>
            <a:endParaRPr lang="en-US"/>
          </a:p>
        </p:txBody>
      </p:sp>
      <p:sp>
        <p:nvSpPr>
          <p:cNvPr id="6" name="Slide Number Placeholder 5"/>
          <p:cNvSpPr>
            <a:spLocks noGrp="1"/>
          </p:cNvSpPr>
          <p:nvPr>
            <p:ph type="sldNum" sz="quarter" idx="12"/>
          </p:nvPr>
        </p:nvSpPr>
        <p:spPr/>
        <p:txBody>
          <a:bodyPr/>
          <a:lstStyle/>
          <a:p>
            <a:fld id="{5DB5036F-1FF2-46C4-8D2B-59C7E3B91952}" type="slidenum">
              <a:rPr lang="en-US" smtClean="0"/>
              <a:pPr/>
              <a:t>13</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1389660094"/>
              </p:ext>
            </p:extLst>
          </p:nvPr>
        </p:nvGraphicFramePr>
        <p:xfrm>
          <a:off x="6126479" y="337938"/>
          <a:ext cx="5953761" cy="5905500"/>
        </p:xfrm>
        <a:graphic>
          <a:graphicData uri="http://schemas.openxmlformats.org/drawingml/2006/table">
            <a:tbl>
              <a:tblPr firstRow="1" firstCol="1" bandRow="1">
                <a:tableStyleId>{5C22544A-7EE6-4342-B048-85BDC9FD1C3A}</a:tableStyleId>
              </a:tblPr>
              <a:tblGrid>
                <a:gridCol w="782879">
                  <a:extLst>
                    <a:ext uri="{9D8B030D-6E8A-4147-A177-3AD203B41FA5}">
                      <a16:colId xmlns:a16="http://schemas.microsoft.com/office/drawing/2014/main" val="3089576443"/>
                    </a:ext>
                  </a:extLst>
                </a:gridCol>
                <a:gridCol w="1598626">
                  <a:extLst>
                    <a:ext uri="{9D8B030D-6E8A-4147-A177-3AD203B41FA5}">
                      <a16:colId xmlns:a16="http://schemas.microsoft.com/office/drawing/2014/main" val="999165068"/>
                    </a:ext>
                  </a:extLst>
                </a:gridCol>
                <a:gridCol w="1190752">
                  <a:extLst>
                    <a:ext uri="{9D8B030D-6E8A-4147-A177-3AD203B41FA5}">
                      <a16:colId xmlns:a16="http://schemas.microsoft.com/office/drawing/2014/main" val="3808284627"/>
                    </a:ext>
                  </a:extLst>
                </a:gridCol>
                <a:gridCol w="1190752">
                  <a:extLst>
                    <a:ext uri="{9D8B030D-6E8A-4147-A177-3AD203B41FA5}">
                      <a16:colId xmlns:a16="http://schemas.microsoft.com/office/drawing/2014/main" val="832112087"/>
                    </a:ext>
                  </a:extLst>
                </a:gridCol>
                <a:gridCol w="1190752">
                  <a:extLst>
                    <a:ext uri="{9D8B030D-6E8A-4147-A177-3AD203B41FA5}">
                      <a16:colId xmlns:a16="http://schemas.microsoft.com/office/drawing/2014/main" val="2188583160"/>
                    </a:ext>
                  </a:extLst>
                </a:gridCol>
              </a:tblGrid>
              <a:tr h="159774">
                <a:tc>
                  <a:txBody>
                    <a:bodyPr/>
                    <a:lstStyle/>
                    <a:p>
                      <a:pPr marL="0" marR="0" algn="just">
                        <a:spcBef>
                          <a:spcPts val="0"/>
                        </a:spcBef>
                        <a:spcAft>
                          <a:spcPts val="0"/>
                        </a:spcAft>
                      </a:pPr>
                      <a:r>
                        <a:rPr lang="en-US" sz="1250" kern="100">
                          <a:effectLst/>
                          <a:latin typeface="Times New Roman" panose="02020603050405020304" pitchFamily="18" charset="0"/>
                          <a:cs typeface="Times New Roman" panose="02020603050405020304" pitchFamily="18" charset="0"/>
                        </a:rPr>
                        <a:t> </a:t>
                      </a:r>
                      <a:endParaRPr lang="en-US" sz="125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59915" marR="59915" marT="0" marB="0"/>
                </a:tc>
                <a:tc>
                  <a:txBody>
                    <a:bodyPr/>
                    <a:lstStyle/>
                    <a:p>
                      <a:pPr marL="0" marR="0" algn="just">
                        <a:spcBef>
                          <a:spcPts val="0"/>
                        </a:spcBef>
                        <a:spcAft>
                          <a:spcPts val="0"/>
                        </a:spcAft>
                      </a:pPr>
                      <a:r>
                        <a:rPr lang="en-US" sz="1250" kern="100" dirty="0">
                          <a:effectLst/>
                          <a:latin typeface="Times New Roman" panose="02020603050405020304" pitchFamily="18" charset="0"/>
                          <a:cs typeface="Times New Roman" panose="02020603050405020304" pitchFamily="18" charset="0"/>
                        </a:rPr>
                        <a:t> </a:t>
                      </a:r>
                      <a:endParaRPr lang="en-US" sz="1250" kern="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59915" marR="59915" marT="0" marB="0"/>
                </a:tc>
                <a:tc>
                  <a:txBody>
                    <a:bodyPr/>
                    <a:lstStyle/>
                    <a:p>
                      <a:pPr marL="0" marR="0" algn="ctr">
                        <a:spcBef>
                          <a:spcPts val="0"/>
                        </a:spcBef>
                        <a:spcAft>
                          <a:spcPts val="0"/>
                        </a:spcAft>
                      </a:pPr>
                      <a:r>
                        <a:rPr lang="en-US" sz="1250" kern="100">
                          <a:effectLst/>
                          <a:latin typeface="Times New Roman" panose="02020603050405020304" pitchFamily="18" charset="0"/>
                          <a:cs typeface="Times New Roman" panose="02020603050405020304" pitchFamily="18" charset="0"/>
                        </a:rPr>
                        <a:t>MAE</a:t>
                      </a:r>
                      <a:endParaRPr lang="en-US" sz="125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59915" marR="59915" marT="0" marB="0"/>
                </a:tc>
                <a:tc>
                  <a:txBody>
                    <a:bodyPr/>
                    <a:lstStyle/>
                    <a:p>
                      <a:pPr marL="0" marR="0" algn="ctr">
                        <a:spcBef>
                          <a:spcPts val="0"/>
                        </a:spcBef>
                        <a:spcAft>
                          <a:spcPts val="0"/>
                        </a:spcAft>
                      </a:pPr>
                      <a:r>
                        <a:rPr lang="en-US" sz="1250" kern="100">
                          <a:effectLst/>
                          <a:latin typeface="Times New Roman" panose="02020603050405020304" pitchFamily="18" charset="0"/>
                          <a:cs typeface="Times New Roman" panose="02020603050405020304" pitchFamily="18" charset="0"/>
                        </a:rPr>
                        <a:t>MAE0</a:t>
                      </a:r>
                      <a:endParaRPr lang="en-US" sz="125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59915" marR="59915" marT="0" marB="0"/>
                </a:tc>
                <a:tc>
                  <a:txBody>
                    <a:bodyPr/>
                    <a:lstStyle/>
                    <a:p>
                      <a:pPr marL="0" marR="0" algn="ctr">
                        <a:spcBef>
                          <a:spcPts val="0"/>
                        </a:spcBef>
                        <a:spcAft>
                          <a:spcPts val="0"/>
                        </a:spcAft>
                      </a:pPr>
                      <a:r>
                        <a:rPr lang="en-US" sz="1250" kern="100">
                          <a:effectLst/>
                          <a:latin typeface="Times New Roman" panose="02020603050405020304" pitchFamily="18" charset="0"/>
                          <a:cs typeface="Times New Roman" panose="02020603050405020304" pitchFamily="18" charset="0"/>
                        </a:rPr>
                        <a:t>Loss</a:t>
                      </a:r>
                      <a:endParaRPr lang="en-US" sz="125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59915" marR="59915" marT="0" marB="0"/>
                </a:tc>
                <a:extLst>
                  <a:ext uri="{0D108BD9-81ED-4DB2-BD59-A6C34878D82A}">
                    <a16:rowId xmlns:a16="http://schemas.microsoft.com/office/drawing/2014/main" val="1709593292"/>
                  </a:ext>
                </a:extLst>
              </a:tr>
              <a:tr h="159774">
                <a:tc rowSpan="3">
                  <a:txBody>
                    <a:bodyPr/>
                    <a:lstStyle/>
                    <a:p>
                      <a:pPr marL="0" marR="0" algn="l">
                        <a:spcBef>
                          <a:spcPts val="0"/>
                        </a:spcBef>
                        <a:spcAft>
                          <a:spcPts val="0"/>
                        </a:spcAft>
                      </a:pPr>
                      <a:r>
                        <a:rPr lang="en-US" sz="1250" kern="100">
                          <a:effectLst/>
                          <a:latin typeface="Times New Roman" panose="02020603050405020304" pitchFamily="18" charset="0"/>
                          <a:cs typeface="Times New Roman" panose="02020603050405020304" pitchFamily="18" charset="0"/>
                        </a:rPr>
                        <a:t>γ=1</a:t>
                      </a:r>
                      <a:endParaRPr lang="en-US" sz="125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59915" marR="59915" marT="0" marB="0" anchor="ctr"/>
                </a:tc>
                <a:tc>
                  <a:txBody>
                    <a:bodyPr/>
                    <a:lstStyle/>
                    <a:p>
                      <a:pPr marL="0" marR="0" algn="just">
                        <a:spcBef>
                          <a:spcPts val="0"/>
                        </a:spcBef>
                        <a:spcAft>
                          <a:spcPts val="0"/>
                        </a:spcAft>
                      </a:pPr>
                      <a:r>
                        <a:rPr lang="en-US" sz="1250" kern="100">
                          <a:effectLst/>
                          <a:latin typeface="Times New Roman" panose="02020603050405020304" pitchFamily="18" charset="0"/>
                          <a:cs typeface="Times New Roman" panose="02020603050405020304" pitchFamily="18" charset="0"/>
                        </a:rPr>
                        <a:t>Blur</a:t>
                      </a:r>
                      <a:endParaRPr lang="en-US" sz="125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59915" marR="59915" marT="0" marB="0"/>
                </a:tc>
                <a:tc>
                  <a:txBody>
                    <a:bodyPr/>
                    <a:lstStyle/>
                    <a:p>
                      <a:pPr marL="0" marR="0" algn="r">
                        <a:spcBef>
                          <a:spcPts val="0"/>
                        </a:spcBef>
                        <a:spcAft>
                          <a:spcPts val="0"/>
                        </a:spcAft>
                      </a:pPr>
                      <a:r>
                        <a:rPr lang="en-US" sz="1250" kern="100">
                          <a:effectLst/>
                          <a:latin typeface="Times New Roman" panose="02020603050405020304" pitchFamily="18" charset="0"/>
                          <a:cs typeface="Times New Roman" panose="02020603050405020304" pitchFamily="18" charset="0"/>
                        </a:rPr>
                        <a:t>0.2881</a:t>
                      </a:r>
                      <a:endParaRPr lang="en-US" sz="125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59915" marR="59915" marT="0" marB="0"/>
                </a:tc>
                <a:tc>
                  <a:txBody>
                    <a:bodyPr/>
                    <a:lstStyle/>
                    <a:p>
                      <a:pPr marL="0" marR="0" algn="r">
                        <a:spcBef>
                          <a:spcPts val="0"/>
                        </a:spcBef>
                        <a:spcAft>
                          <a:spcPts val="0"/>
                        </a:spcAft>
                      </a:pPr>
                      <a:r>
                        <a:rPr lang="en-US" sz="1250" kern="100">
                          <a:effectLst/>
                          <a:latin typeface="Times New Roman" panose="02020603050405020304" pitchFamily="18" charset="0"/>
                          <a:cs typeface="Times New Roman" panose="02020603050405020304" pitchFamily="18" charset="0"/>
                        </a:rPr>
                        <a:t>0.0727</a:t>
                      </a:r>
                      <a:endParaRPr lang="en-US" sz="125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59915" marR="59915" marT="0" marB="0"/>
                </a:tc>
                <a:tc>
                  <a:txBody>
                    <a:bodyPr/>
                    <a:lstStyle/>
                    <a:p>
                      <a:pPr marL="0" marR="0" algn="r">
                        <a:spcBef>
                          <a:spcPts val="0"/>
                        </a:spcBef>
                        <a:spcAft>
                          <a:spcPts val="0"/>
                        </a:spcAft>
                      </a:pPr>
                      <a:r>
                        <a:rPr lang="en-US" sz="1250" kern="100">
                          <a:effectLst/>
                          <a:latin typeface="Times New Roman" panose="02020603050405020304" pitchFamily="18" charset="0"/>
                          <a:cs typeface="Times New Roman" panose="02020603050405020304" pitchFamily="18" charset="0"/>
                        </a:rPr>
                        <a:t>296.1781%</a:t>
                      </a:r>
                      <a:endParaRPr lang="en-US" sz="125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59915" marR="59915" marT="0" marB="0"/>
                </a:tc>
                <a:extLst>
                  <a:ext uri="{0D108BD9-81ED-4DB2-BD59-A6C34878D82A}">
                    <a16:rowId xmlns:a16="http://schemas.microsoft.com/office/drawing/2014/main" val="227365744"/>
                  </a:ext>
                </a:extLst>
              </a:tr>
              <a:tr h="159774">
                <a:tc vMerge="1">
                  <a:txBody>
                    <a:bodyPr/>
                    <a:lstStyle/>
                    <a:p>
                      <a:endParaRPr lang="en-US"/>
                    </a:p>
                  </a:txBody>
                  <a:tcPr/>
                </a:tc>
                <a:tc>
                  <a:txBody>
                    <a:bodyPr/>
                    <a:lstStyle/>
                    <a:p>
                      <a:pPr marL="0" marR="0" algn="just">
                        <a:spcBef>
                          <a:spcPts val="0"/>
                        </a:spcBef>
                        <a:spcAft>
                          <a:spcPts val="0"/>
                        </a:spcAft>
                      </a:pPr>
                      <a:r>
                        <a:rPr lang="en-US" sz="1250" kern="100">
                          <a:effectLst/>
                          <a:latin typeface="Times New Roman" panose="02020603050405020304" pitchFamily="18" charset="0"/>
                          <a:cs typeface="Times New Roman" panose="02020603050405020304" pitchFamily="18" charset="0"/>
                        </a:rPr>
                        <a:t>Sharpening</a:t>
                      </a:r>
                      <a:endParaRPr lang="en-US" sz="125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59915" marR="59915" marT="0" marB="0"/>
                </a:tc>
                <a:tc>
                  <a:txBody>
                    <a:bodyPr/>
                    <a:lstStyle/>
                    <a:p>
                      <a:pPr marL="0" marR="0" algn="r">
                        <a:spcBef>
                          <a:spcPts val="0"/>
                        </a:spcBef>
                        <a:spcAft>
                          <a:spcPts val="0"/>
                        </a:spcAft>
                      </a:pPr>
                      <a:r>
                        <a:rPr lang="en-US" sz="1250" kern="100">
                          <a:effectLst/>
                          <a:latin typeface="Times New Roman" panose="02020603050405020304" pitchFamily="18" charset="0"/>
                          <a:cs typeface="Times New Roman" panose="02020603050405020304" pitchFamily="18" charset="0"/>
                        </a:rPr>
                        <a:t>0.2200</a:t>
                      </a:r>
                      <a:endParaRPr lang="en-US" sz="125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59915" marR="59915" marT="0" marB="0"/>
                </a:tc>
                <a:tc>
                  <a:txBody>
                    <a:bodyPr/>
                    <a:lstStyle/>
                    <a:p>
                      <a:pPr marL="0" marR="0" algn="r">
                        <a:spcBef>
                          <a:spcPts val="0"/>
                        </a:spcBef>
                        <a:spcAft>
                          <a:spcPts val="0"/>
                        </a:spcAft>
                      </a:pPr>
                      <a:r>
                        <a:rPr lang="en-US" sz="1250" kern="100">
                          <a:effectLst/>
                          <a:latin typeface="Times New Roman" panose="02020603050405020304" pitchFamily="18" charset="0"/>
                          <a:cs typeface="Times New Roman" panose="02020603050405020304" pitchFamily="18" charset="0"/>
                        </a:rPr>
                        <a:t>0.1758</a:t>
                      </a:r>
                      <a:endParaRPr lang="en-US" sz="125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59915" marR="59915" marT="0" marB="0"/>
                </a:tc>
                <a:tc>
                  <a:txBody>
                    <a:bodyPr/>
                    <a:lstStyle/>
                    <a:p>
                      <a:pPr marL="0" marR="0" algn="r">
                        <a:spcBef>
                          <a:spcPts val="0"/>
                        </a:spcBef>
                        <a:spcAft>
                          <a:spcPts val="0"/>
                        </a:spcAft>
                      </a:pPr>
                      <a:r>
                        <a:rPr lang="en-US" sz="1250" kern="100">
                          <a:effectLst/>
                          <a:latin typeface="Times New Roman" panose="02020603050405020304" pitchFamily="18" charset="0"/>
                          <a:cs typeface="Times New Roman" panose="02020603050405020304" pitchFamily="18" charset="0"/>
                        </a:rPr>
                        <a:t>25.1110%</a:t>
                      </a:r>
                      <a:endParaRPr lang="en-US" sz="125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59915" marR="59915" marT="0" marB="0"/>
                </a:tc>
                <a:extLst>
                  <a:ext uri="{0D108BD9-81ED-4DB2-BD59-A6C34878D82A}">
                    <a16:rowId xmlns:a16="http://schemas.microsoft.com/office/drawing/2014/main" val="2186414797"/>
                  </a:ext>
                </a:extLst>
              </a:tr>
              <a:tr h="159774">
                <a:tc vMerge="1">
                  <a:txBody>
                    <a:bodyPr/>
                    <a:lstStyle/>
                    <a:p>
                      <a:endParaRPr lang="en-US"/>
                    </a:p>
                  </a:txBody>
                  <a:tcPr/>
                </a:tc>
                <a:tc>
                  <a:txBody>
                    <a:bodyPr/>
                    <a:lstStyle/>
                    <a:p>
                      <a:pPr marL="0" marR="0" algn="just">
                        <a:spcBef>
                          <a:spcPts val="0"/>
                        </a:spcBef>
                        <a:spcAft>
                          <a:spcPts val="0"/>
                        </a:spcAft>
                      </a:pPr>
                      <a:r>
                        <a:rPr lang="en-US" sz="1250" kern="100">
                          <a:effectLst/>
                          <a:latin typeface="Times New Roman" panose="02020603050405020304" pitchFamily="18" charset="0"/>
                          <a:cs typeface="Times New Roman" panose="02020603050405020304" pitchFamily="18" charset="0"/>
                        </a:rPr>
                        <a:t>Edge</a:t>
                      </a:r>
                      <a:endParaRPr lang="en-US" sz="125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59915" marR="59915" marT="0" marB="0"/>
                </a:tc>
                <a:tc>
                  <a:txBody>
                    <a:bodyPr/>
                    <a:lstStyle/>
                    <a:p>
                      <a:pPr marL="0" marR="0" algn="r">
                        <a:spcBef>
                          <a:spcPts val="0"/>
                        </a:spcBef>
                        <a:spcAft>
                          <a:spcPts val="0"/>
                        </a:spcAft>
                      </a:pPr>
                      <a:r>
                        <a:rPr lang="en-US" sz="1250" kern="100">
                          <a:effectLst/>
                          <a:latin typeface="Times New Roman" panose="02020603050405020304" pitchFamily="18" charset="0"/>
                          <a:cs typeface="Times New Roman" panose="02020603050405020304" pitchFamily="18" charset="0"/>
                        </a:rPr>
                        <a:t>0.5563</a:t>
                      </a:r>
                      <a:endParaRPr lang="en-US" sz="125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59915" marR="59915" marT="0" marB="0"/>
                </a:tc>
                <a:tc>
                  <a:txBody>
                    <a:bodyPr/>
                    <a:lstStyle/>
                    <a:p>
                      <a:pPr marL="0" marR="0" algn="r">
                        <a:spcBef>
                          <a:spcPts val="0"/>
                        </a:spcBef>
                        <a:spcAft>
                          <a:spcPts val="0"/>
                        </a:spcAft>
                      </a:pPr>
                      <a:r>
                        <a:rPr lang="en-US" sz="1250" kern="100">
                          <a:effectLst/>
                          <a:latin typeface="Times New Roman" panose="02020603050405020304" pitchFamily="18" charset="0"/>
                          <a:cs typeface="Times New Roman" panose="02020603050405020304" pitchFamily="18" charset="0"/>
                        </a:rPr>
                        <a:t>0.5482</a:t>
                      </a:r>
                      <a:endParaRPr lang="en-US" sz="125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59915" marR="59915" marT="0" marB="0"/>
                </a:tc>
                <a:tc>
                  <a:txBody>
                    <a:bodyPr/>
                    <a:lstStyle/>
                    <a:p>
                      <a:pPr marL="0" marR="0" algn="r">
                        <a:spcBef>
                          <a:spcPts val="0"/>
                        </a:spcBef>
                        <a:spcAft>
                          <a:spcPts val="0"/>
                        </a:spcAft>
                      </a:pPr>
                      <a:r>
                        <a:rPr lang="en-US" sz="1250" kern="100">
                          <a:effectLst/>
                          <a:latin typeface="Times New Roman" panose="02020603050405020304" pitchFamily="18" charset="0"/>
                          <a:cs typeface="Times New Roman" panose="02020603050405020304" pitchFamily="18" charset="0"/>
                        </a:rPr>
                        <a:t>1.4685%</a:t>
                      </a:r>
                      <a:endParaRPr lang="en-US" sz="125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59915" marR="59915" marT="0" marB="0"/>
                </a:tc>
                <a:extLst>
                  <a:ext uri="{0D108BD9-81ED-4DB2-BD59-A6C34878D82A}">
                    <a16:rowId xmlns:a16="http://schemas.microsoft.com/office/drawing/2014/main" val="1290707624"/>
                  </a:ext>
                </a:extLst>
              </a:tr>
              <a:tr h="159774">
                <a:tc rowSpan="3">
                  <a:txBody>
                    <a:bodyPr/>
                    <a:lstStyle/>
                    <a:p>
                      <a:pPr marL="0" marR="0" algn="l">
                        <a:spcBef>
                          <a:spcPts val="0"/>
                        </a:spcBef>
                        <a:spcAft>
                          <a:spcPts val="0"/>
                        </a:spcAft>
                      </a:pPr>
                      <a:r>
                        <a:rPr lang="en-US" sz="1250" kern="100">
                          <a:effectLst/>
                          <a:latin typeface="Times New Roman" panose="02020603050405020304" pitchFamily="18" charset="0"/>
                          <a:cs typeface="Times New Roman" panose="02020603050405020304" pitchFamily="18" charset="0"/>
                        </a:rPr>
                        <a:t>γ=0.9</a:t>
                      </a:r>
                      <a:endParaRPr lang="en-US" sz="125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59915" marR="59915" marT="0" marB="0" anchor="ctr"/>
                </a:tc>
                <a:tc>
                  <a:txBody>
                    <a:bodyPr/>
                    <a:lstStyle/>
                    <a:p>
                      <a:pPr marL="0" marR="0" algn="just">
                        <a:spcBef>
                          <a:spcPts val="0"/>
                        </a:spcBef>
                        <a:spcAft>
                          <a:spcPts val="0"/>
                        </a:spcAft>
                      </a:pPr>
                      <a:r>
                        <a:rPr lang="en-US" sz="1250" kern="100" dirty="0">
                          <a:effectLst/>
                          <a:latin typeface="Times New Roman" panose="02020603050405020304" pitchFamily="18" charset="0"/>
                          <a:cs typeface="Times New Roman" panose="02020603050405020304" pitchFamily="18" charset="0"/>
                        </a:rPr>
                        <a:t>Blur</a:t>
                      </a:r>
                      <a:endParaRPr lang="en-US" sz="1250" kern="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59915" marR="59915" marT="0" marB="0"/>
                </a:tc>
                <a:tc>
                  <a:txBody>
                    <a:bodyPr/>
                    <a:lstStyle/>
                    <a:p>
                      <a:pPr marL="0" marR="0" algn="r">
                        <a:spcBef>
                          <a:spcPts val="0"/>
                        </a:spcBef>
                        <a:spcAft>
                          <a:spcPts val="0"/>
                        </a:spcAft>
                      </a:pPr>
                      <a:r>
                        <a:rPr lang="en-US" sz="1250" kern="100">
                          <a:effectLst/>
                          <a:latin typeface="Times New Roman" panose="02020603050405020304" pitchFamily="18" charset="0"/>
                          <a:cs typeface="Times New Roman" panose="02020603050405020304" pitchFamily="18" charset="0"/>
                        </a:rPr>
                        <a:t>0.1988</a:t>
                      </a:r>
                      <a:endParaRPr lang="en-US" sz="125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59915" marR="59915" marT="0" marB="0"/>
                </a:tc>
                <a:tc>
                  <a:txBody>
                    <a:bodyPr/>
                    <a:lstStyle/>
                    <a:p>
                      <a:pPr marL="0" marR="0" algn="r">
                        <a:spcBef>
                          <a:spcPts val="0"/>
                        </a:spcBef>
                        <a:spcAft>
                          <a:spcPts val="0"/>
                        </a:spcAft>
                      </a:pPr>
                      <a:r>
                        <a:rPr lang="en-US" sz="1250" kern="100">
                          <a:effectLst/>
                          <a:latin typeface="Times New Roman" panose="02020603050405020304" pitchFamily="18" charset="0"/>
                          <a:cs typeface="Times New Roman" panose="02020603050405020304" pitchFamily="18" charset="0"/>
                        </a:rPr>
                        <a:t>0.0727</a:t>
                      </a:r>
                      <a:endParaRPr lang="en-US" sz="125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59915" marR="59915" marT="0" marB="0"/>
                </a:tc>
                <a:tc>
                  <a:txBody>
                    <a:bodyPr/>
                    <a:lstStyle/>
                    <a:p>
                      <a:pPr marL="0" marR="0" algn="r">
                        <a:spcBef>
                          <a:spcPts val="0"/>
                        </a:spcBef>
                        <a:spcAft>
                          <a:spcPts val="0"/>
                        </a:spcAft>
                      </a:pPr>
                      <a:r>
                        <a:rPr lang="en-US" sz="1250" kern="100">
                          <a:effectLst/>
                          <a:latin typeface="Times New Roman" panose="02020603050405020304" pitchFamily="18" charset="0"/>
                          <a:cs typeface="Times New Roman" panose="02020603050405020304" pitchFamily="18" charset="0"/>
                        </a:rPr>
                        <a:t>173.3775%</a:t>
                      </a:r>
                      <a:endParaRPr lang="en-US" sz="125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59915" marR="59915" marT="0" marB="0"/>
                </a:tc>
                <a:extLst>
                  <a:ext uri="{0D108BD9-81ED-4DB2-BD59-A6C34878D82A}">
                    <a16:rowId xmlns:a16="http://schemas.microsoft.com/office/drawing/2014/main" val="374062156"/>
                  </a:ext>
                </a:extLst>
              </a:tr>
              <a:tr h="159774">
                <a:tc vMerge="1">
                  <a:txBody>
                    <a:bodyPr/>
                    <a:lstStyle/>
                    <a:p>
                      <a:endParaRPr lang="en-US"/>
                    </a:p>
                  </a:txBody>
                  <a:tcPr/>
                </a:tc>
                <a:tc>
                  <a:txBody>
                    <a:bodyPr/>
                    <a:lstStyle/>
                    <a:p>
                      <a:pPr marL="0" marR="0" algn="just">
                        <a:spcBef>
                          <a:spcPts val="0"/>
                        </a:spcBef>
                        <a:spcAft>
                          <a:spcPts val="0"/>
                        </a:spcAft>
                      </a:pPr>
                      <a:r>
                        <a:rPr lang="en-US" sz="1250" kern="100">
                          <a:effectLst/>
                          <a:latin typeface="Times New Roman" panose="02020603050405020304" pitchFamily="18" charset="0"/>
                          <a:cs typeface="Times New Roman" panose="02020603050405020304" pitchFamily="18" charset="0"/>
                        </a:rPr>
                        <a:t>Sharpening</a:t>
                      </a:r>
                      <a:endParaRPr lang="en-US" sz="125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59915" marR="59915" marT="0" marB="0"/>
                </a:tc>
                <a:tc>
                  <a:txBody>
                    <a:bodyPr/>
                    <a:lstStyle/>
                    <a:p>
                      <a:pPr marL="0" marR="0" algn="r">
                        <a:spcBef>
                          <a:spcPts val="0"/>
                        </a:spcBef>
                        <a:spcAft>
                          <a:spcPts val="0"/>
                        </a:spcAft>
                      </a:pPr>
                      <a:r>
                        <a:rPr lang="en-US" sz="1250" kern="100">
                          <a:effectLst/>
                          <a:latin typeface="Times New Roman" panose="02020603050405020304" pitchFamily="18" charset="0"/>
                          <a:cs typeface="Times New Roman" panose="02020603050405020304" pitchFamily="18" charset="0"/>
                        </a:rPr>
                        <a:t>0.2232</a:t>
                      </a:r>
                      <a:endParaRPr lang="en-US" sz="125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59915" marR="59915" marT="0" marB="0"/>
                </a:tc>
                <a:tc>
                  <a:txBody>
                    <a:bodyPr/>
                    <a:lstStyle/>
                    <a:p>
                      <a:pPr marL="0" marR="0" algn="r">
                        <a:spcBef>
                          <a:spcPts val="0"/>
                        </a:spcBef>
                        <a:spcAft>
                          <a:spcPts val="0"/>
                        </a:spcAft>
                      </a:pPr>
                      <a:r>
                        <a:rPr lang="en-US" sz="1250" kern="100">
                          <a:effectLst/>
                          <a:latin typeface="Times New Roman" panose="02020603050405020304" pitchFamily="18" charset="0"/>
                          <a:cs typeface="Times New Roman" panose="02020603050405020304" pitchFamily="18" charset="0"/>
                        </a:rPr>
                        <a:t>0.1758</a:t>
                      </a:r>
                      <a:endParaRPr lang="en-US" sz="125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59915" marR="59915" marT="0" marB="0"/>
                </a:tc>
                <a:tc>
                  <a:txBody>
                    <a:bodyPr/>
                    <a:lstStyle/>
                    <a:p>
                      <a:pPr marL="0" marR="0" algn="r">
                        <a:spcBef>
                          <a:spcPts val="0"/>
                        </a:spcBef>
                        <a:spcAft>
                          <a:spcPts val="0"/>
                        </a:spcAft>
                      </a:pPr>
                      <a:r>
                        <a:rPr lang="en-US" sz="1250" kern="100">
                          <a:effectLst/>
                          <a:latin typeface="Times New Roman" panose="02020603050405020304" pitchFamily="18" charset="0"/>
                          <a:cs typeface="Times New Roman" panose="02020603050405020304" pitchFamily="18" charset="0"/>
                        </a:rPr>
                        <a:t>26.9450%</a:t>
                      </a:r>
                      <a:endParaRPr lang="en-US" sz="125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59915" marR="59915" marT="0" marB="0"/>
                </a:tc>
                <a:extLst>
                  <a:ext uri="{0D108BD9-81ED-4DB2-BD59-A6C34878D82A}">
                    <a16:rowId xmlns:a16="http://schemas.microsoft.com/office/drawing/2014/main" val="3103722727"/>
                  </a:ext>
                </a:extLst>
              </a:tr>
              <a:tr h="159774">
                <a:tc vMerge="1">
                  <a:txBody>
                    <a:bodyPr/>
                    <a:lstStyle/>
                    <a:p>
                      <a:endParaRPr lang="en-US"/>
                    </a:p>
                  </a:txBody>
                  <a:tcPr/>
                </a:tc>
                <a:tc>
                  <a:txBody>
                    <a:bodyPr/>
                    <a:lstStyle/>
                    <a:p>
                      <a:pPr marL="0" marR="0" algn="just">
                        <a:spcBef>
                          <a:spcPts val="0"/>
                        </a:spcBef>
                        <a:spcAft>
                          <a:spcPts val="0"/>
                        </a:spcAft>
                      </a:pPr>
                      <a:r>
                        <a:rPr lang="en-US" sz="1250" kern="100">
                          <a:effectLst/>
                          <a:latin typeface="Times New Roman" panose="02020603050405020304" pitchFamily="18" charset="0"/>
                          <a:cs typeface="Times New Roman" panose="02020603050405020304" pitchFamily="18" charset="0"/>
                        </a:rPr>
                        <a:t>Edge</a:t>
                      </a:r>
                      <a:endParaRPr lang="en-US" sz="125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59915" marR="59915" marT="0" marB="0"/>
                </a:tc>
                <a:tc>
                  <a:txBody>
                    <a:bodyPr/>
                    <a:lstStyle/>
                    <a:p>
                      <a:pPr marL="0" marR="0" algn="r">
                        <a:spcBef>
                          <a:spcPts val="0"/>
                        </a:spcBef>
                        <a:spcAft>
                          <a:spcPts val="0"/>
                        </a:spcAft>
                      </a:pPr>
                      <a:r>
                        <a:rPr lang="en-US" sz="1250" kern="100">
                          <a:effectLst/>
                          <a:latin typeface="Times New Roman" panose="02020603050405020304" pitchFamily="18" charset="0"/>
                          <a:cs typeface="Times New Roman" panose="02020603050405020304" pitchFamily="18" charset="0"/>
                        </a:rPr>
                        <a:t>0.5538</a:t>
                      </a:r>
                      <a:endParaRPr lang="en-US" sz="125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59915" marR="59915" marT="0" marB="0"/>
                </a:tc>
                <a:tc>
                  <a:txBody>
                    <a:bodyPr/>
                    <a:lstStyle/>
                    <a:p>
                      <a:pPr marL="0" marR="0" algn="r">
                        <a:spcBef>
                          <a:spcPts val="0"/>
                        </a:spcBef>
                        <a:spcAft>
                          <a:spcPts val="0"/>
                        </a:spcAft>
                      </a:pPr>
                      <a:r>
                        <a:rPr lang="en-US" sz="1250" kern="100">
                          <a:effectLst/>
                          <a:latin typeface="Times New Roman" panose="02020603050405020304" pitchFamily="18" charset="0"/>
                          <a:cs typeface="Times New Roman" panose="02020603050405020304" pitchFamily="18" charset="0"/>
                        </a:rPr>
                        <a:t>0.5482</a:t>
                      </a:r>
                      <a:endParaRPr lang="en-US" sz="125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59915" marR="59915" marT="0" marB="0"/>
                </a:tc>
                <a:tc>
                  <a:txBody>
                    <a:bodyPr/>
                    <a:lstStyle/>
                    <a:p>
                      <a:pPr marL="0" marR="0" algn="r">
                        <a:spcBef>
                          <a:spcPts val="0"/>
                        </a:spcBef>
                        <a:spcAft>
                          <a:spcPts val="0"/>
                        </a:spcAft>
                      </a:pPr>
                      <a:r>
                        <a:rPr lang="en-US" sz="1250" kern="100">
                          <a:effectLst/>
                          <a:latin typeface="Times New Roman" panose="02020603050405020304" pitchFamily="18" charset="0"/>
                          <a:cs typeface="Times New Roman" panose="02020603050405020304" pitchFamily="18" charset="0"/>
                        </a:rPr>
                        <a:t>1.0093%</a:t>
                      </a:r>
                      <a:endParaRPr lang="en-US" sz="125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59915" marR="59915" marT="0" marB="0"/>
                </a:tc>
                <a:extLst>
                  <a:ext uri="{0D108BD9-81ED-4DB2-BD59-A6C34878D82A}">
                    <a16:rowId xmlns:a16="http://schemas.microsoft.com/office/drawing/2014/main" val="2836339392"/>
                  </a:ext>
                </a:extLst>
              </a:tr>
              <a:tr h="159774">
                <a:tc rowSpan="3">
                  <a:txBody>
                    <a:bodyPr/>
                    <a:lstStyle/>
                    <a:p>
                      <a:pPr marL="0" marR="0" algn="l">
                        <a:spcBef>
                          <a:spcPts val="0"/>
                        </a:spcBef>
                        <a:spcAft>
                          <a:spcPts val="0"/>
                        </a:spcAft>
                      </a:pPr>
                      <a:r>
                        <a:rPr lang="en-US" sz="1250" kern="100">
                          <a:effectLst/>
                          <a:latin typeface="Times New Roman" panose="02020603050405020304" pitchFamily="18" charset="0"/>
                          <a:cs typeface="Times New Roman" panose="02020603050405020304" pitchFamily="18" charset="0"/>
                        </a:rPr>
                        <a:t>γ=0.8</a:t>
                      </a:r>
                      <a:endParaRPr lang="en-US" sz="125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59915" marR="59915" marT="0" marB="0" anchor="ctr"/>
                </a:tc>
                <a:tc>
                  <a:txBody>
                    <a:bodyPr/>
                    <a:lstStyle/>
                    <a:p>
                      <a:pPr marL="0" marR="0" algn="just">
                        <a:spcBef>
                          <a:spcPts val="0"/>
                        </a:spcBef>
                        <a:spcAft>
                          <a:spcPts val="0"/>
                        </a:spcAft>
                      </a:pPr>
                      <a:r>
                        <a:rPr lang="en-US" sz="1250" kern="100">
                          <a:effectLst/>
                          <a:latin typeface="Times New Roman" panose="02020603050405020304" pitchFamily="18" charset="0"/>
                          <a:cs typeface="Times New Roman" panose="02020603050405020304" pitchFamily="18" charset="0"/>
                        </a:rPr>
                        <a:t>Blur</a:t>
                      </a:r>
                      <a:endParaRPr lang="en-US" sz="125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59915" marR="59915" marT="0" marB="0"/>
                </a:tc>
                <a:tc>
                  <a:txBody>
                    <a:bodyPr/>
                    <a:lstStyle/>
                    <a:p>
                      <a:pPr marL="0" marR="0" algn="r">
                        <a:spcBef>
                          <a:spcPts val="0"/>
                        </a:spcBef>
                        <a:spcAft>
                          <a:spcPts val="0"/>
                        </a:spcAft>
                      </a:pPr>
                      <a:r>
                        <a:rPr lang="en-US" sz="1250" kern="100">
                          <a:effectLst/>
                          <a:latin typeface="Times New Roman" panose="02020603050405020304" pitchFamily="18" charset="0"/>
                          <a:cs typeface="Times New Roman" panose="02020603050405020304" pitchFamily="18" charset="0"/>
                        </a:rPr>
                        <a:t>0.3629</a:t>
                      </a:r>
                      <a:endParaRPr lang="en-US" sz="125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59915" marR="59915" marT="0" marB="0"/>
                </a:tc>
                <a:tc>
                  <a:txBody>
                    <a:bodyPr/>
                    <a:lstStyle/>
                    <a:p>
                      <a:pPr marL="0" marR="0" algn="r">
                        <a:spcBef>
                          <a:spcPts val="0"/>
                        </a:spcBef>
                        <a:spcAft>
                          <a:spcPts val="0"/>
                        </a:spcAft>
                      </a:pPr>
                      <a:r>
                        <a:rPr lang="en-US" sz="1250" kern="100">
                          <a:effectLst/>
                          <a:latin typeface="Times New Roman" panose="02020603050405020304" pitchFamily="18" charset="0"/>
                          <a:cs typeface="Times New Roman" panose="02020603050405020304" pitchFamily="18" charset="0"/>
                        </a:rPr>
                        <a:t>0.0727</a:t>
                      </a:r>
                      <a:endParaRPr lang="en-US" sz="125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59915" marR="59915" marT="0" marB="0"/>
                </a:tc>
                <a:tc>
                  <a:txBody>
                    <a:bodyPr/>
                    <a:lstStyle/>
                    <a:p>
                      <a:pPr marL="0" marR="0" algn="r">
                        <a:spcBef>
                          <a:spcPts val="0"/>
                        </a:spcBef>
                        <a:spcAft>
                          <a:spcPts val="0"/>
                        </a:spcAft>
                      </a:pPr>
                      <a:r>
                        <a:rPr lang="en-US" sz="1250" kern="100">
                          <a:effectLst/>
                          <a:latin typeface="Times New Roman" panose="02020603050405020304" pitchFamily="18" charset="0"/>
                          <a:cs typeface="Times New Roman" panose="02020603050405020304" pitchFamily="18" charset="0"/>
                        </a:rPr>
                        <a:t>398.9925%</a:t>
                      </a:r>
                      <a:endParaRPr lang="en-US" sz="125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59915" marR="59915" marT="0" marB="0"/>
                </a:tc>
                <a:extLst>
                  <a:ext uri="{0D108BD9-81ED-4DB2-BD59-A6C34878D82A}">
                    <a16:rowId xmlns:a16="http://schemas.microsoft.com/office/drawing/2014/main" val="3191491944"/>
                  </a:ext>
                </a:extLst>
              </a:tr>
              <a:tr h="159774">
                <a:tc vMerge="1">
                  <a:txBody>
                    <a:bodyPr/>
                    <a:lstStyle/>
                    <a:p>
                      <a:endParaRPr lang="en-US"/>
                    </a:p>
                  </a:txBody>
                  <a:tcPr/>
                </a:tc>
                <a:tc>
                  <a:txBody>
                    <a:bodyPr/>
                    <a:lstStyle/>
                    <a:p>
                      <a:pPr marL="0" marR="0" algn="just">
                        <a:spcBef>
                          <a:spcPts val="0"/>
                        </a:spcBef>
                        <a:spcAft>
                          <a:spcPts val="0"/>
                        </a:spcAft>
                      </a:pPr>
                      <a:r>
                        <a:rPr lang="en-US" sz="1250" kern="100">
                          <a:effectLst/>
                          <a:latin typeface="Times New Roman" panose="02020603050405020304" pitchFamily="18" charset="0"/>
                          <a:cs typeface="Times New Roman" panose="02020603050405020304" pitchFamily="18" charset="0"/>
                        </a:rPr>
                        <a:t>Sharpening</a:t>
                      </a:r>
                      <a:endParaRPr lang="en-US" sz="125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59915" marR="59915" marT="0" marB="0"/>
                </a:tc>
                <a:tc>
                  <a:txBody>
                    <a:bodyPr/>
                    <a:lstStyle/>
                    <a:p>
                      <a:pPr marL="0" marR="0" algn="r">
                        <a:spcBef>
                          <a:spcPts val="0"/>
                        </a:spcBef>
                        <a:spcAft>
                          <a:spcPts val="0"/>
                        </a:spcAft>
                      </a:pPr>
                      <a:r>
                        <a:rPr lang="en-US" sz="1250" kern="100">
                          <a:effectLst/>
                          <a:latin typeface="Times New Roman" panose="02020603050405020304" pitchFamily="18" charset="0"/>
                          <a:cs typeface="Times New Roman" panose="02020603050405020304" pitchFamily="18" charset="0"/>
                        </a:rPr>
                        <a:t>0.2579</a:t>
                      </a:r>
                      <a:endParaRPr lang="en-US" sz="125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59915" marR="59915" marT="0" marB="0"/>
                </a:tc>
                <a:tc>
                  <a:txBody>
                    <a:bodyPr/>
                    <a:lstStyle/>
                    <a:p>
                      <a:pPr marL="0" marR="0" algn="r">
                        <a:spcBef>
                          <a:spcPts val="0"/>
                        </a:spcBef>
                        <a:spcAft>
                          <a:spcPts val="0"/>
                        </a:spcAft>
                      </a:pPr>
                      <a:r>
                        <a:rPr lang="en-US" sz="1250" kern="100">
                          <a:effectLst/>
                          <a:latin typeface="Times New Roman" panose="02020603050405020304" pitchFamily="18" charset="0"/>
                          <a:cs typeface="Times New Roman" panose="02020603050405020304" pitchFamily="18" charset="0"/>
                        </a:rPr>
                        <a:t>0.1758</a:t>
                      </a:r>
                      <a:endParaRPr lang="en-US" sz="125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59915" marR="59915" marT="0" marB="0"/>
                </a:tc>
                <a:tc>
                  <a:txBody>
                    <a:bodyPr/>
                    <a:lstStyle/>
                    <a:p>
                      <a:pPr marL="0" marR="0" algn="r">
                        <a:spcBef>
                          <a:spcPts val="0"/>
                        </a:spcBef>
                        <a:spcAft>
                          <a:spcPts val="0"/>
                        </a:spcAft>
                      </a:pPr>
                      <a:r>
                        <a:rPr lang="en-US" sz="1250" kern="100">
                          <a:effectLst/>
                          <a:latin typeface="Times New Roman" panose="02020603050405020304" pitchFamily="18" charset="0"/>
                          <a:cs typeface="Times New Roman" panose="02020603050405020304" pitchFamily="18" charset="0"/>
                        </a:rPr>
                        <a:t>46.6521%</a:t>
                      </a:r>
                      <a:endParaRPr lang="en-US" sz="125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59915" marR="59915" marT="0" marB="0"/>
                </a:tc>
                <a:extLst>
                  <a:ext uri="{0D108BD9-81ED-4DB2-BD59-A6C34878D82A}">
                    <a16:rowId xmlns:a16="http://schemas.microsoft.com/office/drawing/2014/main" val="3347074050"/>
                  </a:ext>
                </a:extLst>
              </a:tr>
              <a:tr h="159774">
                <a:tc vMerge="1">
                  <a:txBody>
                    <a:bodyPr/>
                    <a:lstStyle/>
                    <a:p>
                      <a:endParaRPr lang="en-US"/>
                    </a:p>
                  </a:txBody>
                  <a:tcPr/>
                </a:tc>
                <a:tc>
                  <a:txBody>
                    <a:bodyPr/>
                    <a:lstStyle/>
                    <a:p>
                      <a:pPr marL="0" marR="0" algn="just">
                        <a:spcBef>
                          <a:spcPts val="0"/>
                        </a:spcBef>
                        <a:spcAft>
                          <a:spcPts val="0"/>
                        </a:spcAft>
                      </a:pPr>
                      <a:r>
                        <a:rPr lang="en-US" sz="1250" kern="100" dirty="0">
                          <a:effectLst/>
                          <a:latin typeface="Times New Roman" panose="02020603050405020304" pitchFamily="18" charset="0"/>
                          <a:cs typeface="Times New Roman" panose="02020603050405020304" pitchFamily="18" charset="0"/>
                        </a:rPr>
                        <a:t>Edge</a:t>
                      </a:r>
                      <a:endParaRPr lang="en-US" sz="1250" kern="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59915" marR="59915" marT="0" marB="0"/>
                </a:tc>
                <a:tc>
                  <a:txBody>
                    <a:bodyPr/>
                    <a:lstStyle/>
                    <a:p>
                      <a:pPr marL="0" marR="0" algn="r">
                        <a:spcBef>
                          <a:spcPts val="0"/>
                        </a:spcBef>
                        <a:spcAft>
                          <a:spcPts val="0"/>
                        </a:spcAft>
                      </a:pPr>
                      <a:r>
                        <a:rPr lang="en-US" sz="1250" kern="100">
                          <a:effectLst/>
                          <a:latin typeface="Times New Roman" panose="02020603050405020304" pitchFamily="18" charset="0"/>
                          <a:cs typeface="Times New Roman" panose="02020603050405020304" pitchFamily="18" charset="0"/>
                        </a:rPr>
                        <a:t>0.5541</a:t>
                      </a:r>
                      <a:endParaRPr lang="en-US" sz="125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59915" marR="59915" marT="0" marB="0"/>
                </a:tc>
                <a:tc>
                  <a:txBody>
                    <a:bodyPr/>
                    <a:lstStyle/>
                    <a:p>
                      <a:pPr marL="0" marR="0" algn="r">
                        <a:spcBef>
                          <a:spcPts val="0"/>
                        </a:spcBef>
                        <a:spcAft>
                          <a:spcPts val="0"/>
                        </a:spcAft>
                      </a:pPr>
                      <a:r>
                        <a:rPr lang="en-US" sz="1250" kern="100">
                          <a:effectLst/>
                          <a:latin typeface="Times New Roman" panose="02020603050405020304" pitchFamily="18" charset="0"/>
                          <a:cs typeface="Times New Roman" panose="02020603050405020304" pitchFamily="18" charset="0"/>
                        </a:rPr>
                        <a:t>0.5482</a:t>
                      </a:r>
                      <a:endParaRPr lang="en-US" sz="125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59915" marR="59915" marT="0" marB="0"/>
                </a:tc>
                <a:tc>
                  <a:txBody>
                    <a:bodyPr/>
                    <a:lstStyle/>
                    <a:p>
                      <a:pPr marL="0" marR="0" algn="r">
                        <a:spcBef>
                          <a:spcPts val="0"/>
                        </a:spcBef>
                        <a:spcAft>
                          <a:spcPts val="0"/>
                        </a:spcAft>
                      </a:pPr>
                      <a:r>
                        <a:rPr lang="en-US" sz="1250" kern="100">
                          <a:effectLst/>
                          <a:latin typeface="Times New Roman" panose="02020603050405020304" pitchFamily="18" charset="0"/>
                          <a:cs typeface="Times New Roman" panose="02020603050405020304" pitchFamily="18" charset="0"/>
                        </a:rPr>
                        <a:t>1.0713%</a:t>
                      </a:r>
                      <a:endParaRPr lang="en-US" sz="125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59915" marR="59915" marT="0" marB="0"/>
                </a:tc>
                <a:extLst>
                  <a:ext uri="{0D108BD9-81ED-4DB2-BD59-A6C34878D82A}">
                    <a16:rowId xmlns:a16="http://schemas.microsoft.com/office/drawing/2014/main" val="3639247460"/>
                  </a:ext>
                </a:extLst>
              </a:tr>
              <a:tr h="159774">
                <a:tc rowSpan="3">
                  <a:txBody>
                    <a:bodyPr/>
                    <a:lstStyle/>
                    <a:p>
                      <a:pPr marL="0" marR="0" algn="l">
                        <a:spcBef>
                          <a:spcPts val="0"/>
                        </a:spcBef>
                        <a:spcAft>
                          <a:spcPts val="0"/>
                        </a:spcAft>
                      </a:pPr>
                      <a:r>
                        <a:rPr lang="en-US" sz="1250" kern="100">
                          <a:effectLst/>
                          <a:latin typeface="Times New Roman" panose="02020603050405020304" pitchFamily="18" charset="0"/>
                          <a:cs typeface="Times New Roman" panose="02020603050405020304" pitchFamily="18" charset="0"/>
                        </a:rPr>
                        <a:t>γ=0.7</a:t>
                      </a:r>
                      <a:endParaRPr lang="en-US" sz="125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59915" marR="59915" marT="0" marB="0" anchor="ctr"/>
                </a:tc>
                <a:tc>
                  <a:txBody>
                    <a:bodyPr/>
                    <a:lstStyle/>
                    <a:p>
                      <a:pPr marL="0" marR="0" algn="just">
                        <a:spcBef>
                          <a:spcPts val="0"/>
                        </a:spcBef>
                        <a:spcAft>
                          <a:spcPts val="0"/>
                        </a:spcAft>
                      </a:pPr>
                      <a:r>
                        <a:rPr lang="en-US" sz="1250" kern="100">
                          <a:effectLst/>
                          <a:latin typeface="Times New Roman" panose="02020603050405020304" pitchFamily="18" charset="0"/>
                          <a:cs typeface="Times New Roman" panose="02020603050405020304" pitchFamily="18" charset="0"/>
                        </a:rPr>
                        <a:t>Blur</a:t>
                      </a:r>
                      <a:endParaRPr lang="en-US" sz="125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59915" marR="59915" marT="0" marB="0"/>
                </a:tc>
                <a:tc>
                  <a:txBody>
                    <a:bodyPr/>
                    <a:lstStyle/>
                    <a:p>
                      <a:pPr marL="0" marR="0" algn="r">
                        <a:spcBef>
                          <a:spcPts val="0"/>
                        </a:spcBef>
                        <a:spcAft>
                          <a:spcPts val="0"/>
                        </a:spcAft>
                      </a:pPr>
                      <a:r>
                        <a:rPr lang="en-US" sz="1250" kern="100">
                          <a:effectLst/>
                          <a:latin typeface="Times New Roman" panose="02020603050405020304" pitchFamily="18" charset="0"/>
                          <a:cs typeface="Times New Roman" panose="02020603050405020304" pitchFamily="18" charset="0"/>
                        </a:rPr>
                        <a:t>0.1246</a:t>
                      </a:r>
                      <a:endParaRPr lang="en-US" sz="125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59915" marR="59915" marT="0" marB="0"/>
                </a:tc>
                <a:tc>
                  <a:txBody>
                    <a:bodyPr/>
                    <a:lstStyle/>
                    <a:p>
                      <a:pPr marL="0" marR="0" algn="r">
                        <a:spcBef>
                          <a:spcPts val="0"/>
                        </a:spcBef>
                        <a:spcAft>
                          <a:spcPts val="0"/>
                        </a:spcAft>
                      </a:pPr>
                      <a:r>
                        <a:rPr lang="en-US" sz="1250" kern="100">
                          <a:effectLst/>
                          <a:latin typeface="Times New Roman" panose="02020603050405020304" pitchFamily="18" charset="0"/>
                          <a:cs typeface="Times New Roman" panose="02020603050405020304" pitchFamily="18" charset="0"/>
                        </a:rPr>
                        <a:t>0.0727</a:t>
                      </a:r>
                      <a:endParaRPr lang="en-US" sz="125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59915" marR="59915" marT="0" marB="0"/>
                </a:tc>
                <a:tc>
                  <a:txBody>
                    <a:bodyPr/>
                    <a:lstStyle/>
                    <a:p>
                      <a:pPr marL="0" marR="0" algn="r">
                        <a:spcBef>
                          <a:spcPts val="0"/>
                        </a:spcBef>
                        <a:spcAft>
                          <a:spcPts val="0"/>
                        </a:spcAft>
                      </a:pPr>
                      <a:r>
                        <a:rPr lang="en-US" sz="1250" kern="100">
                          <a:effectLst/>
                          <a:latin typeface="Times New Roman" panose="02020603050405020304" pitchFamily="18" charset="0"/>
                          <a:cs typeface="Times New Roman" panose="02020603050405020304" pitchFamily="18" charset="0"/>
                        </a:rPr>
                        <a:t>71.2817%</a:t>
                      </a:r>
                      <a:endParaRPr lang="en-US" sz="125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59915" marR="59915" marT="0" marB="0"/>
                </a:tc>
                <a:extLst>
                  <a:ext uri="{0D108BD9-81ED-4DB2-BD59-A6C34878D82A}">
                    <a16:rowId xmlns:a16="http://schemas.microsoft.com/office/drawing/2014/main" val="996043028"/>
                  </a:ext>
                </a:extLst>
              </a:tr>
              <a:tr h="159774">
                <a:tc vMerge="1">
                  <a:txBody>
                    <a:bodyPr/>
                    <a:lstStyle/>
                    <a:p>
                      <a:endParaRPr lang="en-US"/>
                    </a:p>
                  </a:txBody>
                  <a:tcPr/>
                </a:tc>
                <a:tc>
                  <a:txBody>
                    <a:bodyPr/>
                    <a:lstStyle/>
                    <a:p>
                      <a:pPr marL="0" marR="0" algn="just">
                        <a:spcBef>
                          <a:spcPts val="0"/>
                        </a:spcBef>
                        <a:spcAft>
                          <a:spcPts val="0"/>
                        </a:spcAft>
                      </a:pPr>
                      <a:r>
                        <a:rPr lang="en-US" sz="1250" kern="100">
                          <a:effectLst/>
                          <a:latin typeface="Times New Roman" panose="02020603050405020304" pitchFamily="18" charset="0"/>
                          <a:cs typeface="Times New Roman" panose="02020603050405020304" pitchFamily="18" charset="0"/>
                        </a:rPr>
                        <a:t>Sharpening</a:t>
                      </a:r>
                      <a:endParaRPr lang="en-US" sz="125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59915" marR="59915" marT="0" marB="0"/>
                </a:tc>
                <a:tc>
                  <a:txBody>
                    <a:bodyPr/>
                    <a:lstStyle/>
                    <a:p>
                      <a:pPr marL="0" marR="0" algn="r">
                        <a:spcBef>
                          <a:spcPts val="0"/>
                        </a:spcBef>
                        <a:spcAft>
                          <a:spcPts val="0"/>
                        </a:spcAft>
                      </a:pPr>
                      <a:r>
                        <a:rPr lang="en-US" sz="1250" kern="100">
                          <a:effectLst/>
                          <a:latin typeface="Times New Roman" panose="02020603050405020304" pitchFamily="18" charset="0"/>
                          <a:cs typeface="Times New Roman" panose="02020603050405020304" pitchFamily="18" charset="0"/>
                        </a:rPr>
                        <a:t>0.2201</a:t>
                      </a:r>
                      <a:endParaRPr lang="en-US" sz="125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59915" marR="59915" marT="0" marB="0"/>
                </a:tc>
                <a:tc>
                  <a:txBody>
                    <a:bodyPr/>
                    <a:lstStyle/>
                    <a:p>
                      <a:pPr marL="0" marR="0" algn="r">
                        <a:spcBef>
                          <a:spcPts val="0"/>
                        </a:spcBef>
                        <a:spcAft>
                          <a:spcPts val="0"/>
                        </a:spcAft>
                      </a:pPr>
                      <a:r>
                        <a:rPr lang="en-US" sz="1250" kern="100">
                          <a:effectLst/>
                          <a:latin typeface="Times New Roman" panose="02020603050405020304" pitchFamily="18" charset="0"/>
                          <a:cs typeface="Times New Roman" panose="02020603050405020304" pitchFamily="18" charset="0"/>
                        </a:rPr>
                        <a:t>0.1758</a:t>
                      </a:r>
                      <a:endParaRPr lang="en-US" sz="125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59915" marR="59915" marT="0" marB="0"/>
                </a:tc>
                <a:tc>
                  <a:txBody>
                    <a:bodyPr/>
                    <a:lstStyle/>
                    <a:p>
                      <a:pPr marL="0" marR="0" algn="r">
                        <a:spcBef>
                          <a:spcPts val="0"/>
                        </a:spcBef>
                        <a:spcAft>
                          <a:spcPts val="0"/>
                        </a:spcAft>
                      </a:pPr>
                      <a:r>
                        <a:rPr lang="en-US" sz="1250" kern="100">
                          <a:effectLst/>
                          <a:latin typeface="Times New Roman" panose="02020603050405020304" pitchFamily="18" charset="0"/>
                          <a:cs typeface="Times New Roman" panose="02020603050405020304" pitchFamily="18" charset="0"/>
                        </a:rPr>
                        <a:t>25.1523%</a:t>
                      </a:r>
                      <a:endParaRPr lang="en-US" sz="125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59915" marR="59915" marT="0" marB="0"/>
                </a:tc>
                <a:extLst>
                  <a:ext uri="{0D108BD9-81ED-4DB2-BD59-A6C34878D82A}">
                    <a16:rowId xmlns:a16="http://schemas.microsoft.com/office/drawing/2014/main" val="1489719771"/>
                  </a:ext>
                </a:extLst>
              </a:tr>
              <a:tr h="159774">
                <a:tc vMerge="1">
                  <a:txBody>
                    <a:bodyPr/>
                    <a:lstStyle/>
                    <a:p>
                      <a:endParaRPr lang="en-US"/>
                    </a:p>
                  </a:txBody>
                  <a:tcPr/>
                </a:tc>
                <a:tc>
                  <a:txBody>
                    <a:bodyPr/>
                    <a:lstStyle/>
                    <a:p>
                      <a:pPr marL="0" marR="0" algn="just">
                        <a:spcBef>
                          <a:spcPts val="0"/>
                        </a:spcBef>
                        <a:spcAft>
                          <a:spcPts val="0"/>
                        </a:spcAft>
                      </a:pPr>
                      <a:r>
                        <a:rPr lang="en-US" sz="1250" kern="100">
                          <a:effectLst/>
                          <a:latin typeface="Times New Roman" panose="02020603050405020304" pitchFamily="18" charset="0"/>
                          <a:cs typeface="Times New Roman" panose="02020603050405020304" pitchFamily="18" charset="0"/>
                        </a:rPr>
                        <a:t>Edge</a:t>
                      </a:r>
                      <a:endParaRPr lang="en-US" sz="125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59915" marR="59915" marT="0" marB="0"/>
                </a:tc>
                <a:tc>
                  <a:txBody>
                    <a:bodyPr/>
                    <a:lstStyle/>
                    <a:p>
                      <a:pPr marL="0" marR="0" algn="r">
                        <a:spcBef>
                          <a:spcPts val="0"/>
                        </a:spcBef>
                        <a:spcAft>
                          <a:spcPts val="0"/>
                        </a:spcAft>
                      </a:pPr>
                      <a:r>
                        <a:rPr lang="en-US" sz="1250" kern="100">
                          <a:effectLst/>
                          <a:latin typeface="Times New Roman" panose="02020603050405020304" pitchFamily="18" charset="0"/>
                          <a:cs typeface="Times New Roman" panose="02020603050405020304" pitchFamily="18" charset="0"/>
                        </a:rPr>
                        <a:t>0.5558</a:t>
                      </a:r>
                      <a:endParaRPr lang="en-US" sz="125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59915" marR="59915" marT="0" marB="0"/>
                </a:tc>
                <a:tc>
                  <a:txBody>
                    <a:bodyPr/>
                    <a:lstStyle/>
                    <a:p>
                      <a:pPr marL="0" marR="0" algn="r">
                        <a:spcBef>
                          <a:spcPts val="0"/>
                        </a:spcBef>
                        <a:spcAft>
                          <a:spcPts val="0"/>
                        </a:spcAft>
                      </a:pPr>
                      <a:r>
                        <a:rPr lang="en-US" sz="1250" kern="100">
                          <a:effectLst/>
                          <a:latin typeface="Times New Roman" panose="02020603050405020304" pitchFamily="18" charset="0"/>
                          <a:cs typeface="Times New Roman" panose="02020603050405020304" pitchFamily="18" charset="0"/>
                        </a:rPr>
                        <a:t>0.5482</a:t>
                      </a:r>
                      <a:endParaRPr lang="en-US" sz="125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59915" marR="59915" marT="0" marB="0"/>
                </a:tc>
                <a:tc>
                  <a:txBody>
                    <a:bodyPr/>
                    <a:lstStyle/>
                    <a:p>
                      <a:pPr marL="0" marR="0" algn="r">
                        <a:spcBef>
                          <a:spcPts val="0"/>
                        </a:spcBef>
                        <a:spcAft>
                          <a:spcPts val="0"/>
                        </a:spcAft>
                      </a:pPr>
                      <a:r>
                        <a:rPr lang="en-US" sz="1250" kern="100">
                          <a:effectLst/>
                          <a:latin typeface="Times New Roman" panose="02020603050405020304" pitchFamily="18" charset="0"/>
                          <a:cs typeface="Times New Roman" panose="02020603050405020304" pitchFamily="18" charset="0"/>
                        </a:rPr>
                        <a:t>1.3837%</a:t>
                      </a:r>
                      <a:endParaRPr lang="en-US" sz="125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59915" marR="59915" marT="0" marB="0"/>
                </a:tc>
                <a:extLst>
                  <a:ext uri="{0D108BD9-81ED-4DB2-BD59-A6C34878D82A}">
                    <a16:rowId xmlns:a16="http://schemas.microsoft.com/office/drawing/2014/main" val="2669644449"/>
                  </a:ext>
                </a:extLst>
              </a:tr>
              <a:tr h="159774">
                <a:tc rowSpan="3">
                  <a:txBody>
                    <a:bodyPr/>
                    <a:lstStyle/>
                    <a:p>
                      <a:pPr marL="0" marR="0" algn="l">
                        <a:spcBef>
                          <a:spcPts val="0"/>
                        </a:spcBef>
                        <a:spcAft>
                          <a:spcPts val="0"/>
                        </a:spcAft>
                      </a:pPr>
                      <a:r>
                        <a:rPr lang="en-US" sz="1250" kern="100">
                          <a:effectLst/>
                          <a:latin typeface="Times New Roman" panose="02020603050405020304" pitchFamily="18" charset="0"/>
                          <a:cs typeface="Times New Roman" panose="02020603050405020304" pitchFamily="18" charset="0"/>
                        </a:rPr>
                        <a:t>γ=0.6</a:t>
                      </a:r>
                      <a:endParaRPr lang="en-US" sz="125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59915" marR="59915" marT="0" marB="0" anchor="ctr"/>
                </a:tc>
                <a:tc>
                  <a:txBody>
                    <a:bodyPr/>
                    <a:lstStyle/>
                    <a:p>
                      <a:pPr marL="0" marR="0" algn="just">
                        <a:spcBef>
                          <a:spcPts val="0"/>
                        </a:spcBef>
                        <a:spcAft>
                          <a:spcPts val="0"/>
                        </a:spcAft>
                      </a:pPr>
                      <a:r>
                        <a:rPr lang="en-US" sz="1250" kern="100" dirty="0">
                          <a:effectLst/>
                          <a:latin typeface="Times New Roman" panose="02020603050405020304" pitchFamily="18" charset="0"/>
                          <a:cs typeface="Times New Roman" panose="02020603050405020304" pitchFamily="18" charset="0"/>
                        </a:rPr>
                        <a:t>Blur</a:t>
                      </a:r>
                      <a:endParaRPr lang="en-US" sz="1250" kern="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59915" marR="59915" marT="0" marB="0"/>
                </a:tc>
                <a:tc>
                  <a:txBody>
                    <a:bodyPr/>
                    <a:lstStyle/>
                    <a:p>
                      <a:pPr marL="0" marR="0" algn="r">
                        <a:spcBef>
                          <a:spcPts val="0"/>
                        </a:spcBef>
                        <a:spcAft>
                          <a:spcPts val="0"/>
                        </a:spcAft>
                      </a:pPr>
                      <a:r>
                        <a:rPr lang="en-US" sz="1250" kern="100">
                          <a:effectLst/>
                          <a:latin typeface="Times New Roman" panose="02020603050405020304" pitchFamily="18" charset="0"/>
                          <a:cs typeface="Times New Roman" panose="02020603050405020304" pitchFamily="18" charset="0"/>
                        </a:rPr>
                        <a:t>0.0950</a:t>
                      </a:r>
                      <a:endParaRPr lang="en-US" sz="125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59915" marR="59915" marT="0" marB="0"/>
                </a:tc>
                <a:tc>
                  <a:txBody>
                    <a:bodyPr/>
                    <a:lstStyle/>
                    <a:p>
                      <a:pPr marL="0" marR="0" algn="r">
                        <a:spcBef>
                          <a:spcPts val="0"/>
                        </a:spcBef>
                        <a:spcAft>
                          <a:spcPts val="0"/>
                        </a:spcAft>
                      </a:pPr>
                      <a:r>
                        <a:rPr lang="en-US" sz="1250" kern="100">
                          <a:effectLst/>
                          <a:latin typeface="Times New Roman" panose="02020603050405020304" pitchFamily="18" charset="0"/>
                          <a:cs typeface="Times New Roman" panose="02020603050405020304" pitchFamily="18" charset="0"/>
                        </a:rPr>
                        <a:t>0.0727</a:t>
                      </a:r>
                      <a:endParaRPr lang="en-US" sz="125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59915" marR="59915" marT="0" marB="0"/>
                </a:tc>
                <a:tc>
                  <a:txBody>
                    <a:bodyPr/>
                    <a:lstStyle/>
                    <a:p>
                      <a:pPr marL="0" marR="0" algn="r">
                        <a:spcBef>
                          <a:spcPts val="0"/>
                        </a:spcBef>
                        <a:spcAft>
                          <a:spcPts val="0"/>
                        </a:spcAft>
                      </a:pPr>
                      <a:r>
                        <a:rPr lang="en-US" sz="1250" kern="100">
                          <a:effectLst/>
                          <a:latin typeface="Times New Roman" panose="02020603050405020304" pitchFamily="18" charset="0"/>
                          <a:cs typeface="Times New Roman" panose="02020603050405020304" pitchFamily="18" charset="0"/>
                        </a:rPr>
                        <a:t>30.5891%</a:t>
                      </a:r>
                      <a:endParaRPr lang="en-US" sz="125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59915" marR="59915" marT="0" marB="0"/>
                </a:tc>
                <a:extLst>
                  <a:ext uri="{0D108BD9-81ED-4DB2-BD59-A6C34878D82A}">
                    <a16:rowId xmlns:a16="http://schemas.microsoft.com/office/drawing/2014/main" val="1156935104"/>
                  </a:ext>
                </a:extLst>
              </a:tr>
              <a:tr h="159774">
                <a:tc vMerge="1">
                  <a:txBody>
                    <a:bodyPr/>
                    <a:lstStyle/>
                    <a:p>
                      <a:endParaRPr lang="en-US"/>
                    </a:p>
                  </a:txBody>
                  <a:tcPr/>
                </a:tc>
                <a:tc>
                  <a:txBody>
                    <a:bodyPr/>
                    <a:lstStyle/>
                    <a:p>
                      <a:pPr marL="0" marR="0" algn="just">
                        <a:spcBef>
                          <a:spcPts val="0"/>
                        </a:spcBef>
                        <a:spcAft>
                          <a:spcPts val="0"/>
                        </a:spcAft>
                      </a:pPr>
                      <a:r>
                        <a:rPr lang="en-US" sz="1250" kern="100">
                          <a:effectLst/>
                          <a:latin typeface="Times New Roman" panose="02020603050405020304" pitchFamily="18" charset="0"/>
                          <a:cs typeface="Times New Roman" panose="02020603050405020304" pitchFamily="18" charset="0"/>
                        </a:rPr>
                        <a:t>Sharpening</a:t>
                      </a:r>
                      <a:endParaRPr lang="en-US" sz="125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59915" marR="59915" marT="0" marB="0"/>
                </a:tc>
                <a:tc>
                  <a:txBody>
                    <a:bodyPr/>
                    <a:lstStyle/>
                    <a:p>
                      <a:pPr marL="0" marR="0" algn="r">
                        <a:spcBef>
                          <a:spcPts val="0"/>
                        </a:spcBef>
                        <a:spcAft>
                          <a:spcPts val="0"/>
                        </a:spcAft>
                      </a:pPr>
                      <a:r>
                        <a:rPr lang="en-US" sz="1250" kern="100">
                          <a:effectLst/>
                          <a:latin typeface="Times New Roman" panose="02020603050405020304" pitchFamily="18" charset="0"/>
                          <a:cs typeface="Times New Roman" panose="02020603050405020304" pitchFamily="18" charset="0"/>
                        </a:rPr>
                        <a:t>0.2329</a:t>
                      </a:r>
                      <a:endParaRPr lang="en-US" sz="125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59915" marR="59915" marT="0" marB="0"/>
                </a:tc>
                <a:tc>
                  <a:txBody>
                    <a:bodyPr/>
                    <a:lstStyle/>
                    <a:p>
                      <a:pPr marL="0" marR="0" algn="r">
                        <a:spcBef>
                          <a:spcPts val="0"/>
                        </a:spcBef>
                        <a:spcAft>
                          <a:spcPts val="0"/>
                        </a:spcAft>
                      </a:pPr>
                      <a:r>
                        <a:rPr lang="en-US" sz="1250" kern="100">
                          <a:effectLst/>
                          <a:latin typeface="Times New Roman" panose="02020603050405020304" pitchFamily="18" charset="0"/>
                          <a:cs typeface="Times New Roman" panose="02020603050405020304" pitchFamily="18" charset="0"/>
                        </a:rPr>
                        <a:t>0.1758</a:t>
                      </a:r>
                      <a:endParaRPr lang="en-US" sz="125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59915" marR="59915" marT="0" marB="0"/>
                </a:tc>
                <a:tc>
                  <a:txBody>
                    <a:bodyPr/>
                    <a:lstStyle/>
                    <a:p>
                      <a:pPr marL="0" marR="0" algn="r">
                        <a:spcBef>
                          <a:spcPts val="0"/>
                        </a:spcBef>
                        <a:spcAft>
                          <a:spcPts val="0"/>
                        </a:spcAft>
                      </a:pPr>
                      <a:r>
                        <a:rPr lang="en-US" sz="1250" kern="100">
                          <a:effectLst/>
                          <a:latin typeface="Times New Roman" panose="02020603050405020304" pitchFamily="18" charset="0"/>
                          <a:cs typeface="Times New Roman" panose="02020603050405020304" pitchFamily="18" charset="0"/>
                        </a:rPr>
                        <a:t>32.4306%</a:t>
                      </a:r>
                      <a:endParaRPr lang="en-US" sz="125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59915" marR="59915" marT="0" marB="0"/>
                </a:tc>
                <a:extLst>
                  <a:ext uri="{0D108BD9-81ED-4DB2-BD59-A6C34878D82A}">
                    <a16:rowId xmlns:a16="http://schemas.microsoft.com/office/drawing/2014/main" val="1387719108"/>
                  </a:ext>
                </a:extLst>
              </a:tr>
              <a:tr h="159774">
                <a:tc vMerge="1">
                  <a:txBody>
                    <a:bodyPr/>
                    <a:lstStyle/>
                    <a:p>
                      <a:endParaRPr lang="en-US"/>
                    </a:p>
                  </a:txBody>
                  <a:tcPr/>
                </a:tc>
                <a:tc>
                  <a:txBody>
                    <a:bodyPr/>
                    <a:lstStyle/>
                    <a:p>
                      <a:pPr marL="0" marR="0" algn="just">
                        <a:spcBef>
                          <a:spcPts val="0"/>
                        </a:spcBef>
                        <a:spcAft>
                          <a:spcPts val="0"/>
                        </a:spcAft>
                      </a:pPr>
                      <a:r>
                        <a:rPr lang="en-US" sz="1250" kern="100">
                          <a:effectLst/>
                          <a:latin typeface="Times New Roman" panose="02020603050405020304" pitchFamily="18" charset="0"/>
                          <a:cs typeface="Times New Roman" panose="02020603050405020304" pitchFamily="18" charset="0"/>
                        </a:rPr>
                        <a:t>Edge</a:t>
                      </a:r>
                      <a:endParaRPr lang="en-US" sz="125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59915" marR="59915" marT="0" marB="0"/>
                </a:tc>
                <a:tc>
                  <a:txBody>
                    <a:bodyPr/>
                    <a:lstStyle/>
                    <a:p>
                      <a:pPr marL="0" marR="0" algn="r">
                        <a:spcBef>
                          <a:spcPts val="0"/>
                        </a:spcBef>
                        <a:spcAft>
                          <a:spcPts val="0"/>
                        </a:spcAft>
                      </a:pPr>
                      <a:r>
                        <a:rPr lang="en-US" sz="1250" kern="100">
                          <a:effectLst/>
                          <a:latin typeface="Times New Roman" panose="02020603050405020304" pitchFamily="18" charset="0"/>
                          <a:cs typeface="Times New Roman" panose="02020603050405020304" pitchFamily="18" charset="0"/>
                        </a:rPr>
                        <a:t>0.5555</a:t>
                      </a:r>
                      <a:endParaRPr lang="en-US" sz="125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59915" marR="59915" marT="0" marB="0"/>
                </a:tc>
                <a:tc>
                  <a:txBody>
                    <a:bodyPr/>
                    <a:lstStyle/>
                    <a:p>
                      <a:pPr marL="0" marR="0" algn="r">
                        <a:spcBef>
                          <a:spcPts val="0"/>
                        </a:spcBef>
                        <a:spcAft>
                          <a:spcPts val="0"/>
                        </a:spcAft>
                      </a:pPr>
                      <a:r>
                        <a:rPr lang="en-US" sz="1250" kern="100">
                          <a:effectLst/>
                          <a:latin typeface="Times New Roman" panose="02020603050405020304" pitchFamily="18" charset="0"/>
                          <a:cs typeface="Times New Roman" panose="02020603050405020304" pitchFamily="18" charset="0"/>
                        </a:rPr>
                        <a:t>0.5482</a:t>
                      </a:r>
                      <a:endParaRPr lang="en-US" sz="125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59915" marR="59915" marT="0" marB="0"/>
                </a:tc>
                <a:tc>
                  <a:txBody>
                    <a:bodyPr/>
                    <a:lstStyle/>
                    <a:p>
                      <a:pPr marL="0" marR="0" algn="r">
                        <a:spcBef>
                          <a:spcPts val="0"/>
                        </a:spcBef>
                        <a:spcAft>
                          <a:spcPts val="0"/>
                        </a:spcAft>
                      </a:pPr>
                      <a:r>
                        <a:rPr lang="en-US" sz="1250" kern="100">
                          <a:effectLst/>
                          <a:latin typeface="Times New Roman" panose="02020603050405020304" pitchFamily="18" charset="0"/>
                          <a:cs typeface="Times New Roman" panose="02020603050405020304" pitchFamily="18" charset="0"/>
                        </a:rPr>
                        <a:t>1.3313%</a:t>
                      </a:r>
                      <a:endParaRPr lang="en-US" sz="125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59915" marR="59915" marT="0" marB="0"/>
                </a:tc>
                <a:extLst>
                  <a:ext uri="{0D108BD9-81ED-4DB2-BD59-A6C34878D82A}">
                    <a16:rowId xmlns:a16="http://schemas.microsoft.com/office/drawing/2014/main" val="2417752351"/>
                  </a:ext>
                </a:extLst>
              </a:tr>
              <a:tr h="159774">
                <a:tc rowSpan="3">
                  <a:txBody>
                    <a:bodyPr/>
                    <a:lstStyle/>
                    <a:p>
                      <a:pPr marL="0" marR="0" algn="l">
                        <a:spcBef>
                          <a:spcPts val="0"/>
                        </a:spcBef>
                        <a:spcAft>
                          <a:spcPts val="0"/>
                        </a:spcAft>
                      </a:pPr>
                      <a:r>
                        <a:rPr lang="en-US" sz="1250" kern="100">
                          <a:effectLst/>
                          <a:latin typeface="Times New Roman" panose="02020603050405020304" pitchFamily="18" charset="0"/>
                          <a:cs typeface="Times New Roman" panose="02020603050405020304" pitchFamily="18" charset="0"/>
                        </a:rPr>
                        <a:t>γ=0.5</a:t>
                      </a:r>
                      <a:endParaRPr lang="en-US" sz="125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59915" marR="59915" marT="0" marB="0" anchor="ctr"/>
                </a:tc>
                <a:tc>
                  <a:txBody>
                    <a:bodyPr/>
                    <a:lstStyle/>
                    <a:p>
                      <a:pPr marL="0" marR="0" algn="just">
                        <a:spcBef>
                          <a:spcPts val="0"/>
                        </a:spcBef>
                        <a:spcAft>
                          <a:spcPts val="0"/>
                        </a:spcAft>
                      </a:pPr>
                      <a:r>
                        <a:rPr lang="en-US" sz="1250" kern="100">
                          <a:effectLst/>
                          <a:latin typeface="Times New Roman" panose="02020603050405020304" pitchFamily="18" charset="0"/>
                          <a:cs typeface="Times New Roman" panose="02020603050405020304" pitchFamily="18" charset="0"/>
                        </a:rPr>
                        <a:t>Blur</a:t>
                      </a:r>
                      <a:endParaRPr lang="en-US" sz="125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59915" marR="59915" marT="0" marB="0"/>
                </a:tc>
                <a:tc>
                  <a:txBody>
                    <a:bodyPr/>
                    <a:lstStyle/>
                    <a:p>
                      <a:pPr marL="0" marR="0" algn="r">
                        <a:spcBef>
                          <a:spcPts val="0"/>
                        </a:spcBef>
                        <a:spcAft>
                          <a:spcPts val="0"/>
                        </a:spcAft>
                      </a:pPr>
                      <a:r>
                        <a:rPr lang="en-US" sz="1250" kern="100">
                          <a:effectLst/>
                          <a:latin typeface="Times New Roman" panose="02020603050405020304" pitchFamily="18" charset="0"/>
                          <a:cs typeface="Times New Roman" panose="02020603050405020304" pitchFamily="18" charset="0"/>
                        </a:rPr>
                        <a:t>0.1300</a:t>
                      </a:r>
                      <a:endParaRPr lang="en-US" sz="125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59915" marR="59915" marT="0" marB="0"/>
                </a:tc>
                <a:tc>
                  <a:txBody>
                    <a:bodyPr/>
                    <a:lstStyle/>
                    <a:p>
                      <a:pPr marL="0" marR="0" algn="r">
                        <a:spcBef>
                          <a:spcPts val="0"/>
                        </a:spcBef>
                        <a:spcAft>
                          <a:spcPts val="0"/>
                        </a:spcAft>
                      </a:pPr>
                      <a:r>
                        <a:rPr lang="en-US" sz="1250" kern="100">
                          <a:effectLst/>
                          <a:latin typeface="Times New Roman" panose="02020603050405020304" pitchFamily="18" charset="0"/>
                          <a:cs typeface="Times New Roman" panose="02020603050405020304" pitchFamily="18" charset="0"/>
                        </a:rPr>
                        <a:t>0.0727</a:t>
                      </a:r>
                      <a:endParaRPr lang="en-US" sz="125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59915" marR="59915" marT="0" marB="0"/>
                </a:tc>
                <a:tc>
                  <a:txBody>
                    <a:bodyPr/>
                    <a:lstStyle/>
                    <a:p>
                      <a:pPr marL="0" marR="0" algn="r">
                        <a:spcBef>
                          <a:spcPts val="0"/>
                        </a:spcBef>
                        <a:spcAft>
                          <a:spcPts val="0"/>
                        </a:spcAft>
                      </a:pPr>
                      <a:r>
                        <a:rPr lang="en-US" sz="1250" kern="100">
                          <a:effectLst/>
                          <a:latin typeface="Times New Roman" panose="02020603050405020304" pitchFamily="18" charset="0"/>
                          <a:cs typeface="Times New Roman" panose="02020603050405020304" pitchFamily="18" charset="0"/>
                        </a:rPr>
                        <a:t>78.7666%</a:t>
                      </a:r>
                      <a:endParaRPr lang="en-US" sz="125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59915" marR="59915" marT="0" marB="0"/>
                </a:tc>
                <a:extLst>
                  <a:ext uri="{0D108BD9-81ED-4DB2-BD59-A6C34878D82A}">
                    <a16:rowId xmlns:a16="http://schemas.microsoft.com/office/drawing/2014/main" val="2380427477"/>
                  </a:ext>
                </a:extLst>
              </a:tr>
              <a:tr h="159774">
                <a:tc vMerge="1">
                  <a:txBody>
                    <a:bodyPr/>
                    <a:lstStyle/>
                    <a:p>
                      <a:endParaRPr lang="en-US"/>
                    </a:p>
                  </a:txBody>
                  <a:tcPr/>
                </a:tc>
                <a:tc>
                  <a:txBody>
                    <a:bodyPr/>
                    <a:lstStyle/>
                    <a:p>
                      <a:pPr marL="0" marR="0" algn="just">
                        <a:spcBef>
                          <a:spcPts val="0"/>
                        </a:spcBef>
                        <a:spcAft>
                          <a:spcPts val="0"/>
                        </a:spcAft>
                      </a:pPr>
                      <a:r>
                        <a:rPr lang="en-US" sz="1250" kern="100">
                          <a:effectLst/>
                          <a:latin typeface="Times New Roman" panose="02020603050405020304" pitchFamily="18" charset="0"/>
                          <a:cs typeface="Times New Roman" panose="02020603050405020304" pitchFamily="18" charset="0"/>
                        </a:rPr>
                        <a:t>Sharpening</a:t>
                      </a:r>
                      <a:endParaRPr lang="en-US" sz="125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59915" marR="59915" marT="0" marB="0"/>
                </a:tc>
                <a:tc>
                  <a:txBody>
                    <a:bodyPr/>
                    <a:lstStyle/>
                    <a:p>
                      <a:pPr marL="0" marR="0" algn="r">
                        <a:spcBef>
                          <a:spcPts val="0"/>
                        </a:spcBef>
                        <a:spcAft>
                          <a:spcPts val="0"/>
                        </a:spcAft>
                      </a:pPr>
                      <a:r>
                        <a:rPr lang="en-US" sz="1250" kern="100">
                          <a:effectLst/>
                          <a:latin typeface="Times New Roman" panose="02020603050405020304" pitchFamily="18" charset="0"/>
                          <a:cs typeface="Times New Roman" panose="02020603050405020304" pitchFamily="18" charset="0"/>
                        </a:rPr>
                        <a:t>0.2020</a:t>
                      </a:r>
                      <a:endParaRPr lang="en-US" sz="125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59915" marR="59915" marT="0" marB="0"/>
                </a:tc>
                <a:tc>
                  <a:txBody>
                    <a:bodyPr/>
                    <a:lstStyle/>
                    <a:p>
                      <a:pPr marL="0" marR="0" algn="r">
                        <a:spcBef>
                          <a:spcPts val="0"/>
                        </a:spcBef>
                        <a:spcAft>
                          <a:spcPts val="0"/>
                        </a:spcAft>
                      </a:pPr>
                      <a:r>
                        <a:rPr lang="en-US" sz="1250" kern="100">
                          <a:effectLst/>
                          <a:latin typeface="Times New Roman" panose="02020603050405020304" pitchFamily="18" charset="0"/>
                          <a:cs typeface="Times New Roman" panose="02020603050405020304" pitchFamily="18" charset="0"/>
                        </a:rPr>
                        <a:t>0.1758</a:t>
                      </a:r>
                      <a:endParaRPr lang="en-US" sz="125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59915" marR="59915" marT="0" marB="0"/>
                </a:tc>
                <a:tc>
                  <a:txBody>
                    <a:bodyPr/>
                    <a:lstStyle/>
                    <a:p>
                      <a:pPr marL="0" marR="0" algn="r">
                        <a:spcBef>
                          <a:spcPts val="0"/>
                        </a:spcBef>
                        <a:spcAft>
                          <a:spcPts val="0"/>
                        </a:spcAft>
                      </a:pPr>
                      <a:r>
                        <a:rPr lang="en-US" sz="1250" kern="100">
                          <a:effectLst/>
                          <a:latin typeface="Times New Roman" panose="02020603050405020304" pitchFamily="18" charset="0"/>
                          <a:cs typeface="Times New Roman" panose="02020603050405020304" pitchFamily="18" charset="0"/>
                        </a:rPr>
                        <a:t>14.8955%</a:t>
                      </a:r>
                      <a:endParaRPr lang="en-US" sz="125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59915" marR="59915" marT="0" marB="0"/>
                </a:tc>
                <a:extLst>
                  <a:ext uri="{0D108BD9-81ED-4DB2-BD59-A6C34878D82A}">
                    <a16:rowId xmlns:a16="http://schemas.microsoft.com/office/drawing/2014/main" val="3743186780"/>
                  </a:ext>
                </a:extLst>
              </a:tr>
              <a:tr h="159774">
                <a:tc vMerge="1">
                  <a:txBody>
                    <a:bodyPr/>
                    <a:lstStyle/>
                    <a:p>
                      <a:endParaRPr lang="en-US"/>
                    </a:p>
                  </a:txBody>
                  <a:tcPr/>
                </a:tc>
                <a:tc>
                  <a:txBody>
                    <a:bodyPr/>
                    <a:lstStyle/>
                    <a:p>
                      <a:pPr marL="0" marR="0" algn="just">
                        <a:spcBef>
                          <a:spcPts val="0"/>
                        </a:spcBef>
                        <a:spcAft>
                          <a:spcPts val="0"/>
                        </a:spcAft>
                      </a:pPr>
                      <a:r>
                        <a:rPr lang="en-US" sz="1250" kern="100">
                          <a:effectLst/>
                          <a:latin typeface="Times New Roman" panose="02020603050405020304" pitchFamily="18" charset="0"/>
                          <a:cs typeface="Times New Roman" panose="02020603050405020304" pitchFamily="18" charset="0"/>
                        </a:rPr>
                        <a:t>Edge</a:t>
                      </a:r>
                      <a:endParaRPr lang="en-US" sz="125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59915" marR="59915" marT="0" marB="0"/>
                </a:tc>
                <a:tc>
                  <a:txBody>
                    <a:bodyPr/>
                    <a:lstStyle/>
                    <a:p>
                      <a:pPr marL="0" marR="0" algn="r">
                        <a:spcBef>
                          <a:spcPts val="0"/>
                        </a:spcBef>
                        <a:spcAft>
                          <a:spcPts val="0"/>
                        </a:spcAft>
                      </a:pPr>
                      <a:r>
                        <a:rPr lang="en-US" sz="1250" kern="100">
                          <a:effectLst/>
                          <a:latin typeface="Times New Roman" panose="02020603050405020304" pitchFamily="18" charset="0"/>
                          <a:cs typeface="Times New Roman" panose="02020603050405020304" pitchFamily="18" charset="0"/>
                        </a:rPr>
                        <a:t>0.5570</a:t>
                      </a:r>
                      <a:endParaRPr lang="en-US" sz="125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59915" marR="59915" marT="0" marB="0"/>
                </a:tc>
                <a:tc>
                  <a:txBody>
                    <a:bodyPr/>
                    <a:lstStyle/>
                    <a:p>
                      <a:pPr marL="0" marR="0" algn="r">
                        <a:spcBef>
                          <a:spcPts val="0"/>
                        </a:spcBef>
                        <a:spcAft>
                          <a:spcPts val="0"/>
                        </a:spcAft>
                      </a:pPr>
                      <a:r>
                        <a:rPr lang="en-US" sz="1250" kern="100">
                          <a:effectLst/>
                          <a:latin typeface="Times New Roman" panose="02020603050405020304" pitchFamily="18" charset="0"/>
                          <a:cs typeface="Times New Roman" panose="02020603050405020304" pitchFamily="18" charset="0"/>
                        </a:rPr>
                        <a:t>0.5482</a:t>
                      </a:r>
                      <a:endParaRPr lang="en-US" sz="125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59915" marR="59915" marT="0" marB="0"/>
                </a:tc>
                <a:tc>
                  <a:txBody>
                    <a:bodyPr/>
                    <a:lstStyle/>
                    <a:p>
                      <a:pPr marL="0" marR="0" algn="r">
                        <a:spcBef>
                          <a:spcPts val="0"/>
                        </a:spcBef>
                        <a:spcAft>
                          <a:spcPts val="0"/>
                        </a:spcAft>
                      </a:pPr>
                      <a:r>
                        <a:rPr lang="en-US" sz="1250" kern="100">
                          <a:effectLst/>
                          <a:latin typeface="Times New Roman" panose="02020603050405020304" pitchFamily="18" charset="0"/>
                          <a:cs typeface="Times New Roman" panose="02020603050405020304" pitchFamily="18" charset="0"/>
                        </a:rPr>
                        <a:t>1.6023%</a:t>
                      </a:r>
                      <a:endParaRPr lang="en-US" sz="125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59915" marR="59915" marT="0" marB="0"/>
                </a:tc>
                <a:extLst>
                  <a:ext uri="{0D108BD9-81ED-4DB2-BD59-A6C34878D82A}">
                    <a16:rowId xmlns:a16="http://schemas.microsoft.com/office/drawing/2014/main" val="3661576189"/>
                  </a:ext>
                </a:extLst>
              </a:tr>
              <a:tr h="159774">
                <a:tc rowSpan="3">
                  <a:txBody>
                    <a:bodyPr/>
                    <a:lstStyle/>
                    <a:p>
                      <a:pPr marL="0" marR="0" algn="l">
                        <a:spcBef>
                          <a:spcPts val="0"/>
                        </a:spcBef>
                        <a:spcAft>
                          <a:spcPts val="0"/>
                        </a:spcAft>
                      </a:pPr>
                      <a:r>
                        <a:rPr lang="en-US" sz="1250" kern="100">
                          <a:effectLst/>
                          <a:latin typeface="Times New Roman" panose="02020603050405020304" pitchFamily="18" charset="0"/>
                          <a:cs typeface="Times New Roman" panose="02020603050405020304" pitchFamily="18" charset="0"/>
                        </a:rPr>
                        <a:t>γ=0.4</a:t>
                      </a:r>
                      <a:endParaRPr lang="en-US" sz="125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59915" marR="59915" marT="0" marB="0" anchor="ctr"/>
                </a:tc>
                <a:tc>
                  <a:txBody>
                    <a:bodyPr/>
                    <a:lstStyle/>
                    <a:p>
                      <a:pPr marL="0" marR="0" algn="just">
                        <a:spcBef>
                          <a:spcPts val="0"/>
                        </a:spcBef>
                        <a:spcAft>
                          <a:spcPts val="0"/>
                        </a:spcAft>
                      </a:pPr>
                      <a:r>
                        <a:rPr lang="en-US" sz="1250" kern="100">
                          <a:effectLst/>
                          <a:latin typeface="Times New Roman" panose="02020603050405020304" pitchFamily="18" charset="0"/>
                          <a:cs typeface="Times New Roman" panose="02020603050405020304" pitchFamily="18" charset="0"/>
                        </a:rPr>
                        <a:t>Blur</a:t>
                      </a:r>
                      <a:endParaRPr lang="en-US" sz="125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59915" marR="59915" marT="0" marB="0"/>
                </a:tc>
                <a:tc>
                  <a:txBody>
                    <a:bodyPr/>
                    <a:lstStyle/>
                    <a:p>
                      <a:pPr marL="0" marR="0" algn="r">
                        <a:spcBef>
                          <a:spcPts val="0"/>
                        </a:spcBef>
                        <a:spcAft>
                          <a:spcPts val="0"/>
                        </a:spcAft>
                      </a:pPr>
                      <a:r>
                        <a:rPr lang="en-US" sz="1250" kern="100">
                          <a:effectLst/>
                          <a:latin typeface="Times New Roman" panose="02020603050405020304" pitchFamily="18" charset="0"/>
                          <a:cs typeface="Times New Roman" panose="02020603050405020304" pitchFamily="18" charset="0"/>
                        </a:rPr>
                        <a:t>0.1024</a:t>
                      </a:r>
                      <a:endParaRPr lang="en-US" sz="125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59915" marR="59915" marT="0" marB="0"/>
                </a:tc>
                <a:tc>
                  <a:txBody>
                    <a:bodyPr/>
                    <a:lstStyle/>
                    <a:p>
                      <a:pPr marL="0" marR="0" algn="r">
                        <a:spcBef>
                          <a:spcPts val="0"/>
                        </a:spcBef>
                        <a:spcAft>
                          <a:spcPts val="0"/>
                        </a:spcAft>
                      </a:pPr>
                      <a:r>
                        <a:rPr lang="en-US" sz="1250" kern="100">
                          <a:effectLst/>
                          <a:latin typeface="Times New Roman" panose="02020603050405020304" pitchFamily="18" charset="0"/>
                          <a:cs typeface="Times New Roman" panose="02020603050405020304" pitchFamily="18" charset="0"/>
                        </a:rPr>
                        <a:t>0.0727</a:t>
                      </a:r>
                      <a:endParaRPr lang="en-US" sz="125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59915" marR="59915" marT="0" marB="0"/>
                </a:tc>
                <a:tc>
                  <a:txBody>
                    <a:bodyPr/>
                    <a:lstStyle/>
                    <a:p>
                      <a:pPr marL="0" marR="0" algn="r">
                        <a:spcBef>
                          <a:spcPts val="0"/>
                        </a:spcBef>
                        <a:spcAft>
                          <a:spcPts val="0"/>
                        </a:spcAft>
                      </a:pPr>
                      <a:r>
                        <a:rPr lang="en-US" sz="1250" kern="100">
                          <a:effectLst/>
                          <a:latin typeface="Times New Roman" panose="02020603050405020304" pitchFamily="18" charset="0"/>
                          <a:cs typeface="Times New Roman" panose="02020603050405020304" pitchFamily="18" charset="0"/>
                        </a:rPr>
                        <a:t>40.7506%</a:t>
                      </a:r>
                      <a:endParaRPr lang="en-US" sz="125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59915" marR="59915" marT="0" marB="0"/>
                </a:tc>
                <a:extLst>
                  <a:ext uri="{0D108BD9-81ED-4DB2-BD59-A6C34878D82A}">
                    <a16:rowId xmlns:a16="http://schemas.microsoft.com/office/drawing/2014/main" val="2987228791"/>
                  </a:ext>
                </a:extLst>
              </a:tr>
              <a:tr h="159774">
                <a:tc vMerge="1">
                  <a:txBody>
                    <a:bodyPr/>
                    <a:lstStyle/>
                    <a:p>
                      <a:endParaRPr lang="en-US"/>
                    </a:p>
                  </a:txBody>
                  <a:tcPr/>
                </a:tc>
                <a:tc>
                  <a:txBody>
                    <a:bodyPr/>
                    <a:lstStyle/>
                    <a:p>
                      <a:pPr marL="0" marR="0" algn="just">
                        <a:spcBef>
                          <a:spcPts val="0"/>
                        </a:spcBef>
                        <a:spcAft>
                          <a:spcPts val="0"/>
                        </a:spcAft>
                      </a:pPr>
                      <a:r>
                        <a:rPr lang="en-US" sz="1250" kern="100">
                          <a:effectLst/>
                          <a:latin typeface="Times New Roman" panose="02020603050405020304" pitchFamily="18" charset="0"/>
                          <a:cs typeface="Times New Roman" panose="02020603050405020304" pitchFamily="18" charset="0"/>
                        </a:rPr>
                        <a:t>Sharpening</a:t>
                      </a:r>
                      <a:endParaRPr lang="en-US" sz="125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59915" marR="59915" marT="0" marB="0"/>
                </a:tc>
                <a:tc>
                  <a:txBody>
                    <a:bodyPr/>
                    <a:lstStyle/>
                    <a:p>
                      <a:pPr marL="0" marR="0" algn="r">
                        <a:spcBef>
                          <a:spcPts val="0"/>
                        </a:spcBef>
                        <a:spcAft>
                          <a:spcPts val="0"/>
                        </a:spcAft>
                      </a:pPr>
                      <a:r>
                        <a:rPr lang="en-US" sz="1250" kern="100">
                          <a:effectLst/>
                          <a:latin typeface="Times New Roman" panose="02020603050405020304" pitchFamily="18" charset="0"/>
                          <a:cs typeface="Times New Roman" panose="02020603050405020304" pitchFamily="18" charset="0"/>
                        </a:rPr>
                        <a:t>0.1976</a:t>
                      </a:r>
                      <a:endParaRPr lang="en-US" sz="125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59915" marR="59915" marT="0" marB="0"/>
                </a:tc>
                <a:tc>
                  <a:txBody>
                    <a:bodyPr/>
                    <a:lstStyle/>
                    <a:p>
                      <a:pPr marL="0" marR="0" algn="r">
                        <a:spcBef>
                          <a:spcPts val="0"/>
                        </a:spcBef>
                        <a:spcAft>
                          <a:spcPts val="0"/>
                        </a:spcAft>
                      </a:pPr>
                      <a:r>
                        <a:rPr lang="en-US" sz="1250" kern="100">
                          <a:effectLst/>
                          <a:latin typeface="Times New Roman" panose="02020603050405020304" pitchFamily="18" charset="0"/>
                          <a:cs typeface="Times New Roman" panose="02020603050405020304" pitchFamily="18" charset="0"/>
                        </a:rPr>
                        <a:t>0.1758</a:t>
                      </a:r>
                      <a:endParaRPr lang="en-US" sz="125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59915" marR="59915" marT="0" marB="0"/>
                </a:tc>
                <a:tc>
                  <a:txBody>
                    <a:bodyPr/>
                    <a:lstStyle/>
                    <a:p>
                      <a:pPr marL="0" marR="0" algn="r">
                        <a:spcBef>
                          <a:spcPts val="0"/>
                        </a:spcBef>
                        <a:spcAft>
                          <a:spcPts val="0"/>
                        </a:spcAft>
                      </a:pPr>
                      <a:r>
                        <a:rPr lang="en-US" sz="1250" kern="100">
                          <a:effectLst/>
                          <a:latin typeface="Times New Roman" panose="02020603050405020304" pitchFamily="18" charset="0"/>
                          <a:cs typeface="Times New Roman" panose="02020603050405020304" pitchFamily="18" charset="0"/>
                        </a:rPr>
                        <a:t>12.3684%</a:t>
                      </a:r>
                      <a:endParaRPr lang="en-US" sz="125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59915" marR="59915" marT="0" marB="0"/>
                </a:tc>
                <a:extLst>
                  <a:ext uri="{0D108BD9-81ED-4DB2-BD59-A6C34878D82A}">
                    <a16:rowId xmlns:a16="http://schemas.microsoft.com/office/drawing/2014/main" val="3077742610"/>
                  </a:ext>
                </a:extLst>
              </a:tr>
              <a:tr h="159774">
                <a:tc vMerge="1">
                  <a:txBody>
                    <a:bodyPr/>
                    <a:lstStyle/>
                    <a:p>
                      <a:endParaRPr lang="en-US"/>
                    </a:p>
                  </a:txBody>
                  <a:tcPr/>
                </a:tc>
                <a:tc>
                  <a:txBody>
                    <a:bodyPr/>
                    <a:lstStyle/>
                    <a:p>
                      <a:pPr marL="0" marR="0" algn="just">
                        <a:spcBef>
                          <a:spcPts val="0"/>
                        </a:spcBef>
                        <a:spcAft>
                          <a:spcPts val="0"/>
                        </a:spcAft>
                      </a:pPr>
                      <a:r>
                        <a:rPr lang="en-US" sz="1250" kern="100">
                          <a:effectLst/>
                          <a:latin typeface="Times New Roman" panose="02020603050405020304" pitchFamily="18" charset="0"/>
                          <a:cs typeface="Times New Roman" panose="02020603050405020304" pitchFamily="18" charset="0"/>
                        </a:rPr>
                        <a:t>Edge</a:t>
                      </a:r>
                      <a:endParaRPr lang="en-US" sz="125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59915" marR="59915" marT="0" marB="0"/>
                </a:tc>
                <a:tc>
                  <a:txBody>
                    <a:bodyPr/>
                    <a:lstStyle/>
                    <a:p>
                      <a:pPr marL="0" marR="0" algn="r">
                        <a:spcBef>
                          <a:spcPts val="0"/>
                        </a:spcBef>
                        <a:spcAft>
                          <a:spcPts val="0"/>
                        </a:spcAft>
                      </a:pPr>
                      <a:r>
                        <a:rPr lang="en-US" sz="1250" kern="100">
                          <a:effectLst/>
                          <a:latin typeface="Times New Roman" panose="02020603050405020304" pitchFamily="18" charset="0"/>
                          <a:cs typeface="Times New Roman" panose="02020603050405020304" pitchFamily="18" charset="0"/>
                        </a:rPr>
                        <a:t>0.5588</a:t>
                      </a:r>
                      <a:endParaRPr lang="en-US" sz="125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59915" marR="59915" marT="0" marB="0"/>
                </a:tc>
                <a:tc>
                  <a:txBody>
                    <a:bodyPr/>
                    <a:lstStyle/>
                    <a:p>
                      <a:pPr marL="0" marR="0" algn="r">
                        <a:spcBef>
                          <a:spcPts val="0"/>
                        </a:spcBef>
                        <a:spcAft>
                          <a:spcPts val="0"/>
                        </a:spcAft>
                      </a:pPr>
                      <a:r>
                        <a:rPr lang="en-US" sz="1250" kern="100">
                          <a:effectLst/>
                          <a:latin typeface="Times New Roman" panose="02020603050405020304" pitchFamily="18" charset="0"/>
                          <a:cs typeface="Times New Roman" panose="02020603050405020304" pitchFamily="18" charset="0"/>
                        </a:rPr>
                        <a:t>0.5482</a:t>
                      </a:r>
                      <a:endParaRPr lang="en-US" sz="125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59915" marR="59915" marT="0" marB="0"/>
                </a:tc>
                <a:tc>
                  <a:txBody>
                    <a:bodyPr/>
                    <a:lstStyle/>
                    <a:p>
                      <a:pPr marL="0" marR="0" algn="r">
                        <a:spcBef>
                          <a:spcPts val="0"/>
                        </a:spcBef>
                        <a:spcAft>
                          <a:spcPts val="0"/>
                        </a:spcAft>
                      </a:pPr>
                      <a:r>
                        <a:rPr lang="en-US" sz="1250" kern="100">
                          <a:effectLst/>
                          <a:latin typeface="Times New Roman" panose="02020603050405020304" pitchFamily="18" charset="0"/>
                          <a:cs typeface="Times New Roman" panose="02020603050405020304" pitchFamily="18" charset="0"/>
                        </a:rPr>
                        <a:t>1.9245%</a:t>
                      </a:r>
                      <a:endParaRPr lang="en-US" sz="125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59915" marR="59915" marT="0" marB="0"/>
                </a:tc>
                <a:extLst>
                  <a:ext uri="{0D108BD9-81ED-4DB2-BD59-A6C34878D82A}">
                    <a16:rowId xmlns:a16="http://schemas.microsoft.com/office/drawing/2014/main" val="2688436024"/>
                  </a:ext>
                </a:extLst>
              </a:tr>
              <a:tr h="159774">
                <a:tc rowSpan="3">
                  <a:txBody>
                    <a:bodyPr/>
                    <a:lstStyle/>
                    <a:p>
                      <a:pPr marL="0" marR="0" algn="l">
                        <a:spcBef>
                          <a:spcPts val="0"/>
                        </a:spcBef>
                        <a:spcAft>
                          <a:spcPts val="0"/>
                        </a:spcAft>
                      </a:pPr>
                      <a:r>
                        <a:rPr lang="en-US" sz="1250" kern="100">
                          <a:effectLst/>
                          <a:latin typeface="Times New Roman" panose="02020603050405020304" pitchFamily="18" charset="0"/>
                          <a:cs typeface="Times New Roman" panose="02020603050405020304" pitchFamily="18" charset="0"/>
                        </a:rPr>
                        <a:t>γ=0.3</a:t>
                      </a:r>
                      <a:endParaRPr lang="en-US" sz="125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59915" marR="59915" marT="0" marB="0" anchor="ctr"/>
                </a:tc>
                <a:tc>
                  <a:txBody>
                    <a:bodyPr/>
                    <a:lstStyle/>
                    <a:p>
                      <a:pPr marL="0" marR="0" algn="just">
                        <a:spcBef>
                          <a:spcPts val="0"/>
                        </a:spcBef>
                        <a:spcAft>
                          <a:spcPts val="0"/>
                        </a:spcAft>
                      </a:pPr>
                      <a:r>
                        <a:rPr lang="en-US" sz="1250" kern="100">
                          <a:effectLst/>
                          <a:latin typeface="Times New Roman" panose="02020603050405020304" pitchFamily="18" charset="0"/>
                          <a:cs typeface="Times New Roman" panose="02020603050405020304" pitchFamily="18" charset="0"/>
                        </a:rPr>
                        <a:t>Blur</a:t>
                      </a:r>
                      <a:endParaRPr lang="en-US" sz="125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59915" marR="59915" marT="0" marB="0"/>
                </a:tc>
                <a:tc>
                  <a:txBody>
                    <a:bodyPr/>
                    <a:lstStyle/>
                    <a:p>
                      <a:pPr marL="0" marR="0" algn="r">
                        <a:spcBef>
                          <a:spcPts val="0"/>
                        </a:spcBef>
                        <a:spcAft>
                          <a:spcPts val="0"/>
                        </a:spcAft>
                      </a:pPr>
                      <a:r>
                        <a:rPr lang="en-US" sz="1250" kern="100">
                          <a:effectLst/>
                          <a:latin typeface="Times New Roman" panose="02020603050405020304" pitchFamily="18" charset="0"/>
                          <a:cs typeface="Times New Roman" panose="02020603050405020304" pitchFamily="18" charset="0"/>
                        </a:rPr>
                        <a:t>0.0707</a:t>
                      </a:r>
                      <a:endParaRPr lang="en-US" sz="125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59915" marR="59915" marT="0" marB="0"/>
                </a:tc>
                <a:tc>
                  <a:txBody>
                    <a:bodyPr/>
                    <a:lstStyle/>
                    <a:p>
                      <a:pPr marL="0" marR="0" algn="r">
                        <a:spcBef>
                          <a:spcPts val="0"/>
                        </a:spcBef>
                        <a:spcAft>
                          <a:spcPts val="0"/>
                        </a:spcAft>
                      </a:pPr>
                      <a:r>
                        <a:rPr lang="en-US" sz="1250" kern="100">
                          <a:effectLst/>
                          <a:latin typeface="Times New Roman" panose="02020603050405020304" pitchFamily="18" charset="0"/>
                          <a:cs typeface="Times New Roman" panose="02020603050405020304" pitchFamily="18" charset="0"/>
                        </a:rPr>
                        <a:t>0.0727</a:t>
                      </a:r>
                      <a:endParaRPr lang="en-US" sz="125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59915" marR="59915" marT="0" marB="0"/>
                </a:tc>
                <a:tc>
                  <a:txBody>
                    <a:bodyPr/>
                    <a:lstStyle/>
                    <a:p>
                      <a:pPr marL="0" marR="0" algn="r">
                        <a:spcBef>
                          <a:spcPts val="0"/>
                        </a:spcBef>
                        <a:spcAft>
                          <a:spcPts val="0"/>
                        </a:spcAft>
                      </a:pPr>
                      <a:r>
                        <a:rPr lang="en-US" sz="1250" kern="100">
                          <a:effectLst/>
                          <a:latin typeface="Times New Roman" panose="02020603050405020304" pitchFamily="18" charset="0"/>
                          <a:cs typeface="Times New Roman" panose="02020603050405020304" pitchFamily="18" charset="0"/>
                        </a:rPr>
                        <a:t>2.8118%</a:t>
                      </a:r>
                      <a:endParaRPr lang="en-US" sz="125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59915" marR="59915" marT="0" marB="0"/>
                </a:tc>
                <a:extLst>
                  <a:ext uri="{0D108BD9-81ED-4DB2-BD59-A6C34878D82A}">
                    <a16:rowId xmlns:a16="http://schemas.microsoft.com/office/drawing/2014/main" val="874147538"/>
                  </a:ext>
                </a:extLst>
              </a:tr>
              <a:tr h="159774">
                <a:tc vMerge="1">
                  <a:txBody>
                    <a:bodyPr/>
                    <a:lstStyle/>
                    <a:p>
                      <a:endParaRPr lang="en-US"/>
                    </a:p>
                  </a:txBody>
                  <a:tcPr/>
                </a:tc>
                <a:tc>
                  <a:txBody>
                    <a:bodyPr/>
                    <a:lstStyle/>
                    <a:p>
                      <a:pPr marL="0" marR="0" algn="just">
                        <a:spcBef>
                          <a:spcPts val="0"/>
                        </a:spcBef>
                        <a:spcAft>
                          <a:spcPts val="0"/>
                        </a:spcAft>
                      </a:pPr>
                      <a:r>
                        <a:rPr lang="en-US" sz="1250" kern="100">
                          <a:effectLst/>
                          <a:latin typeface="Times New Roman" panose="02020603050405020304" pitchFamily="18" charset="0"/>
                          <a:cs typeface="Times New Roman" panose="02020603050405020304" pitchFamily="18" charset="0"/>
                        </a:rPr>
                        <a:t>Sharpening</a:t>
                      </a:r>
                      <a:endParaRPr lang="en-US" sz="125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59915" marR="59915" marT="0" marB="0"/>
                </a:tc>
                <a:tc>
                  <a:txBody>
                    <a:bodyPr/>
                    <a:lstStyle/>
                    <a:p>
                      <a:pPr marL="0" marR="0" algn="r">
                        <a:spcBef>
                          <a:spcPts val="0"/>
                        </a:spcBef>
                        <a:spcAft>
                          <a:spcPts val="0"/>
                        </a:spcAft>
                      </a:pPr>
                      <a:r>
                        <a:rPr lang="en-US" sz="1250" kern="100">
                          <a:effectLst/>
                          <a:latin typeface="Times New Roman" panose="02020603050405020304" pitchFamily="18" charset="0"/>
                          <a:cs typeface="Times New Roman" panose="02020603050405020304" pitchFamily="18" charset="0"/>
                        </a:rPr>
                        <a:t>0.1782</a:t>
                      </a:r>
                      <a:endParaRPr lang="en-US" sz="125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59915" marR="59915" marT="0" marB="0"/>
                </a:tc>
                <a:tc>
                  <a:txBody>
                    <a:bodyPr/>
                    <a:lstStyle/>
                    <a:p>
                      <a:pPr marL="0" marR="0" algn="r">
                        <a:spcBef>
                          <a:spcPts val="0"/>
                        </a:spcBef>
                        <a:spcAft>
                          <a:spcPts val="0"/>
                        </a:spcAft>
                      </a:pPr>
                      <a:r>
                        <a:rPr lang="en-US" sz="1250" kern="100">
                          <a:effectLst/>
                          <a:latin typeface="Times New Roman" panose="02020603050405020304" pitchFamily="18" charset="0"/>
                          <a:cs typeface="Times New Roman" panose="02020603050405020304" pitchFamily="18" charset="0"/>
                        </a:rPr>
                        <a:t>0.1758</a:t>
                      </a:r>
                      <a:endParaRPr lang="en-US" sz="125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59915" marR="59915" marT="0" marB="0"/>
                </a:tc>
                <a:tc>
                  <a:txBody>
                    <a:bodyPr/>
                    <a:lstStyle/>
                    <a:p>
                      <a:pPr marL="0" marR="0" algn="r">
                        <a:spcBef>
                          <a:spcPts val="0"/>
                        </a:spcBef>
                        <a:spcAft>
                          <a:spcPts val="0"/>
                        </a:spcAft>
                      </a:pPr>
                      <a:r>
                        <a:rPr lang="en-US" sz="1250" kern="100">
                          <a:effectLst/>
                          <a:latin typeface="Times New Roman" panose="02020603050405020304" pitchFamily="18" charset="0"/>
                          <a:cs typeface="Times New Roman" panose="02020603050405020304" pitchFamily="18" charset="0"/>
                        </a:rPr>
                        <a:t>1.3286%</a:t>
                      </a:r>
                      <a:endParaRPr lang="en-US" sz="125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59915" marR="59915" marT="0" marB="0"/>
                </a:tc>
                <a:extLst>
                  <a:ext uri="{0D108BD9-81ED-4DB2-BD59-A6C34878D82A}">
                    <a16:rowId xmlns:a16="http://schemas.microsoft.com/office/drawing/2014/main" val="901124634"/>
                  </a:ext>
                </a:extLst>
              </a:tr>
              <a:tr h="159774">
                <a:tc vMerge="1">
                  <a:txBody>
                    <a:bodyPr/>
                    <a:lstStyle/>
                    <a:p>
                      <a:endParaRPr lang="en-US"/>
                    </a:p>
                  </a:txBody>
                  <a:tcPr/>
                </a:tc>
                <a:tc>
                  <a:txBody>
                    <a:bodyPr/>
                    <a:lstStyle/>
                    <a:p>
                      <a:pPr marL="0" marR="0" algn="just">
                        <a:spcBef>
                          <a:spcPts val="0"/>
                        </a:spcBef>
                        <a:spcAft>
                          <a:spcPts val="0"/>
                        </a:spcAft>
                      </a:pPr>
                      <a:r>
                        <a:rPr lang="en-US" sz="1250" kern="100">
                          <a:effectLst/>
                          <a:latin typeface="Times New Roman" panose="02020603050405020304" pitchFamily="18" charset="0"/>
                          <a:cs typeface="Times New Roman" panose="02020603050405020304" pitchFamily="18" charset="0"/>
                        </a:rPr>
                        <a:t>Edge</a:t>
                      </a:r>
                      <a:endParaRPr lang="en-US" sz="125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59915" marR="59915" marT="0" marB="0"/>
                </a:tc>
                <a:tc>
                  <a:txBody>
                    <a:bodyPr/>
                    <a:lstStyle/>
                    <a:p>
                      <a:pPr marL="0" marR="0" algn="r">
                        <a:spcBef>
                          <a:spcPts val="0"/>
                        </a:spcBef>
                        <a:spcAft>
                          <a:spcPts val="0"/>
                        </a:spcAft>
                      </a:pPr>
                      <a:r>
                        <a:rPr lang="en-US" sz="1250" kern="100">
                          <a:effectLst/>
                          <a:latin typeface="Times New Roman" panose="02020603050405020304" pitchFamily="18" charset="0"/>
                          <a:cs typeface="Times New Roman" panose="02020603050405020304" pitchFamily="18" charset="0"/>
                        </a:rPr>
                        <a:t>0.5592</a:t>
                      </a:r>
                      <a:endParaRPr lang="en-US" sz="125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59915" marR="59915" marT="0" marB="0"/>
                </a:tc>
                <a:tc>
                  <a:txBody>
                    <a:bodyPr/>
                    <a:lstStyle/>
                    <a:p>
                      <a:pPr marL="0" marR="0" algn="r">
                        <a:spcBef>
                          <a:spcPts val="0"/>
                        </a:spcBef>
                        <a:spcAft>
                          <a:spcPts val="0"/>
                        </a:spcAft>
                      </a:pPr>
                      <a:r>
                        <a:rPr lang="en-US" sz="1250" kern="100">
                          <a:effectLst/>
                          <a:latin typeface="Times New Roman" panose="02020603050405020304" pitchFamily="18" charset="0"/>
                          <a:cs typeface="Times New Roman" panose="02020603050405020304" pitchFamily="18" charset="0"/>
                        </a:rPr>
                        <a:t>0.5482</a:t>
                      </a:r>
                      <a:endParaRPr lang="en-US" sz="125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59915" marR="59915" marT="0" marB="0"/>
                </a:tc>
                <a:tc>
                  <a:txBody>
                    <a:bodyPr/>
                    <a:lstStyle/>
                    <a:p>
                      <a:pPr marL="0" marR="0" algn="r">
                        <a:spcBef>
                          <a:spcPts val="0"/>
                        </a:spcBef>
                        <a:spcAft>
                          <a:spcPts val="0"/>
                        </a:spcAft>
                      </a:pPr>
                      <a:r>
                        <a:rPr lang="en-US" sz="1250" kern="100">
                          <a:effectLst/>
                          <a:latin typeface="Times New Roman" panose="02020603050405020304" pitchFamily="18" charset="0"/>
                          <a:cs typeface="Times New Roman" panose="02020603050405020304" pitchFamily="18" charset="0"/>
                        </a:rPr>
                        <a:t>1.9991%</a:t>
                      </a:r>
                      <a:endParaRPr lang="en-US" sz="125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59915" marR="59915" marT="0" marB="0"/>
                </a:tc>
                <a:extLst>
                  <a:ext uri="{0D108BD9-81ED-4DB2-BD59-A6C34878D82A}">
                    <a16:rowId xmlns:a16="http://schemas.microsoft.com/office/drawing/2014/main" val="898175959"/>
                  </a:ext>
                </a:extLst>
              </a:tr>
              <a:tr h="159774">
                <a:tc rowSpan="3">
                  <a:txBody>
                    <a:bodyPr/>
                    <a:lstStyle/>
                    <a:p>
                      <a:pPr marL="0" marR="0" algn="l">
                        <a:spcBef>
                          <a:spcPts val="0"/>
                        </a:spcBef>
                        <a:spcAft>
                          <a:spcPts val="0"/>
                        </a:spcAft>
                      </a:pPr>
                      <a:r>
                        <a:rPr lang="en-US" sz="1250" kern="100">
                          <a:effectLst/>
                          <a:latin typeface="Times New Roman" panose="02020603050405020304" pitchFamily="18" charset="0"/>
                          <a:cs typeface="Times New Roman" panose="02020603050405020304" pitchFamily="18" charset="0"/>
                        </a:rPr>
                        <a:t>γ=0.2</a:t>
                      </a:r>
                      <a:endParaRPr lang="en-US" sz="125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59915" marR="59915" marT="0" marB="0" anchor="ctr"/>
                </a:tc>
                <a:tc>
                  <a:txBody>
                    <a:bodyPr/>
                    <a:lstStyle/>
                    <a:p>
                      <a:pPr marL="0" marR="0" algn="just">
                        <a:spcBef>
                          <a:spcPts val="0"/>
                        </a:spcBef>
                        <a:spcAft>
                          <a:spcPts val="0"/>
                        </a:spcAft>
                      </a:pPr>
                      <a:r>
                        <a:rPr lang="en-US" sz="1250" kern="100">
                          <a:effectLst/>
                          <a:latin typeface="Times New Roman" panose="02020603050405020304" pitchFamily="18" charset="0"/>
                          <a:cs typeface="Times New Roman" panose="02020603050405020304" pitchFamily="18" charset="0"/>
                        </a:rPr>
                        <a:t>Blur</a:t>
                      </a:r>
                      <a:endParaRPr lang="en-US" sz="125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59915" marR="59915" marT="0" marB="0"/>
                </a:tc>
                <a:tc>
                  <a:txBody>
                    <a:bodyPr/>
                    <a:lstStyle/>
                    <a:p>
                      <a:pPr marL="0" marR="0" algn="r">
                        <a:spcBef>
                          <a:spcPts val="0"/>
                        </a:spcBef>
                        <a:spcAft>
                          <a:spcPts val="0"/>
                        </a:spcAft>
                      </a:pPr>
                      <a:r>
                        <a:rPr lang="en-US" sz="1250" kern="100">
                          <a:effectLst/>
                          <a:latin typeface="Times New Roman" panose="02020603050405020304" pitchFamily="18" charset="0"/>
                          <a:cs typeface="Times New Roman" panose="02020603050405020304" pitchFamily="18" charset="0"/>
                        </a:rPr>
                        <a:t>0.0707</a:t>
                      </a:r>
                      <a:endParaRPr lang="en-US" sz="125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59915" marR="59915" marT="0" marB="0"/>
                </a:tc>
                <a:tc>
                  <a:txBody>
                    <a:bodyPr/>
                    <a:lstStyle/>
                    <a:p>
                      <a:pPr marL="0" marR="0" algn="r">
                        <a:spcBef>
                          <a:spcPts val="0"/>
                        </a:spcBef>
                        <a:spcAft>
                          <a:spcPts val="0"/>
                        </a:spcAft>
                      </a:pPr>
                      <a:r>
                        <a:rPr lang="en-US" sz="1250" kern="100">
                          <a:effectLst/>
                          <a:latin typeface="Times New Roman" panose="02020603050405020304" pitchFamily="18" charset="0"/>
                          <a:cs typeface="Times New Roman" panose="02020603050405020304" pitchFamily="18" charset="0"/>
                        </a:rPr>
                        <a:t>0.0727</a:t>
                      </a:r>
                      <a:endParaRPr lang="en-US" sz="125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59915" marR="59915" marT="0" marB="0"/>
                </a:tc>
                <a:tc>
                  <a:txBody>
                    <a:bodyPr/>
                    <a:lstStyle/>
                    <a:p>
                      <a:pPr marL="0" marR="0" algn="r">
                        <a:spcBef>
                          <a:spcPts val="0"/>
                        </a:spcBef>
                        <a:spcAft>
                          <a:spcPts val="0"/>
                        </a:spcAft>
                      </a:pPr>
                      <a:r>
                        <a:rPr lang="en-US" sz="1250" kern="100">
                          <a:effectLst/>
                          <a:latin typeface="Times New Roman" panose="02020603050405020304" pitchFamily="18" charset="0"/>
                          <a:cs typeface="Times New Roman" panose="02020603050405020304" pitchFamily="18" charset="0"/>
                        </a:rPr>
                        <a:t>2.8118%</a:t>
                      </a:r>
                      <a:endParaRPr lang="en-US" sz="125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59915" marR="59915" marT="0" marB="0"/>
                </a:tc>
                <a:extLst>
                  <a:ext uri="{0D108BD9-81ED-4DB2-BD59-A6C34878D82A}">
                    <a16:rowId xmlns:a16="http://schemas.microsoft.com/office/drawing/2014/main" val="1919120720"/>
                  </a:ext>
                </a:extLst>
              </a:tr>
              <a:tr h="159774">
                <a:tc vMerge="1">
                  <a:txBody>
                    <a:bodyPr/>
                    <a:lstStyle/>
                    <a:p>
                      <a:endParaRPr lang="en-US"/>
                    </a:p>
                  </a:txBody>
                  <a:tcPr/>
                </a:tc>
                <a:tc>
                  <a:txBody>
                    <a:bodyPr/>
                    <a:lstStyle/>
                    <a:p>
                      <a:pPr marL="0" marR="0" algn="just">
                        <a:spcBef>
                          <a:spcPts val="0"/>
                        </a:spcBef>
                        <a:spcAft>
                          <a:spcPts val="0"/>
                        </a:spcAft>
                      </a:pPr>
                      <a:r>
                        <a:rPr lang="en-US" sz="1250" kern="100">
                          <a:effectLst/>
                          <a:latin typeface="Times New Roman" panose="02020603050405020304" pitchFamily="18" charset="0"/>
                          <a:cs typeface="Times New Roman" panose="02020603050405020304" pitchFamily="18" charset="0"/>
                        </a:rPr>
                        <a:t>Sharpening</a:t>
                      </a:r>
                      <a:endParaRPr lang="en-US" sz="125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59915" marR="59915" marT="0" marB="0"/>
                </a:tc>
                <a:tc>
                  <a:txBody>
                    <a:bodyPr/>
                    <a:lstStyle/>
                    <a:p>
                      <a:pPr marL="0" marR="0" algn="r">
                        <a:spcBef>
                          <a:spcPts val="0"/>
                        </a:spcBef>
                        <a:spcAft>
                          <a:spcPts val="0"/>
                        </a:spcAft>
                      </a:pPr>
                      <a:r>
                        <a:rPr lang="en-US" sz="1250" kern="100">
                          <a:effectLst/>
                          <a:latin typeface="Times New Roman" panose="02020603050405020304" pitchFamily="18" charset="0"/>
                          <a:cs typeface="Times New Roman" panose="02020603050405020304" pitchFamily="18" charset="0"/>
                        </a:rPr>
                        <a:t>0.1927</a:t>
                      </a:r>
                      <a:endParaRPr lang="en-US" sz="125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59915" marR="59915" marT="0" marB="0"/>
                </a:tc>
                <a:tc>
                  <a:txBody>
                    <a:bodyPr/>
                    <a:lstStyle/>
                    <a:p>
                      <a:pPr marL="0" marR="0" algn="r">
                        <a:spcBef>
                          <a:spcPts val="0"/>
                        </a:spcBef>
                        <a:spcAft>
                          <a:spcPts val="0"/>
                        </a:spcAft>
                      </a:pPr>
                      <a:r>
                        <a:rPr lang="en-US" sz="1250" kern="100">
                          <a:effectLst/>
                          <a:latin typeface="Times New Roman" panose="02020603050405020304" pitchFamily="18" charset="0"/>
                          <a:cs typeface="Times New Roman" panose="02020603050405020304" pitchFamily="18" charset="0"/>
                        </a:rPr>
                        <a:t>0.1758</a:t>
                      </a:r>
                      <a:endParaRPr lang="en-US" sz="125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59915" marR="59915" marT="0" marB="0"/>
                </a:tc>
                <a:tc>
                  <a:txBody>
                    <a:bodyPr/>
                    <a:lstStyle/>
                    <a:p>
                      <a:pPr marL="0" marR="0" algn="r">
                        <a:spcBef>
                          <a:spcPts val="0"/>
                        </a:spcBef>
                        <a:spcAft>
                          <a:spcPts val="0"/>
                        </a:spcAft>
                      </a:pPr>
                      <a:r>
                        <a:rPr lang="en-US" sz="1250" kern="100">
                          <a:effectLst/>
                          <a:latin typeface="Times New Roman" panose="02020603050405020304" pitchFamily="18" charset="0"/>
                          <a:cs typeface="Times New Roman" panose="02020603050405020304" pitchFamily="18" charset="0"/>
                        </a:rPr>
                        <a:t>9.5685%</a:t>
                      </a:r>
                      <a:endParaRPr lang="en-US" sz="125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59915" marR="59915" marT="0" marB="0"/>
                </a:tc>
                <a:extLst>
                  <a:ext uri="{0D108BD9-81ED-4DB2-BD59-A6C34878D82A}">
                    <a16:rowId xmlns:a16="http://schemas.microsoft.com/office/drawing/2014/main" val="2659639600"/>
                  </a:ext>
                </a:extLst>
              </a:tr>
              <a:tr h="159774">
                <a:tc vMerge="1">
                  <a:txBody>
                    <a:bodyPr/>
                    <a:lstStyle/>
                    <a:p>
                      <a:endParaRPr lang="en-US"/>
                    </a:p>
                  </a:txBody>
                  <a:tcPr/>
                </a:tc>
                <a:tc>
                  <a:txBody>
                    <a:bodyPr/>
                    <a:lstStyle/>
                    <a:p>
                      <a:pPr marL="0" marR="0" algn="just">
                        <a:spcBef>
                          <a:spcPts val="0"/>
                        </a:spcBef>
                        <a:spcAft>
                          <a:spcPts val="0"/>
                        </a:spcAft>
                      </a:pPr>
                      <a:r>
                        <a:rPr lang="en-US" sz="1250" kern="100">
                          <a:effectLst/>
                          <a:latin typeface="Times New Roman" panose="02020603050405020304" pitchFamily="18" charset="0"/>
                          <a:cs typeface="Times New Roman" panose="02020603050405020304" pitchFamily="18" charset="0"/>
                        </a:rPr>
                        <a:t>Edge</a:t>
                      </a:r>
                      <a:endParaRPr lang="en-US" sz="125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59915" marR="59915" marT="0" marB="0"/>
                </a:tc>
                <a:tc>
                  <a:txBody>
                    <a:bodyPr/>
                    <a:lstStyle/>
                    <a:p>
                      <a:pPr marL="0" marR="0" algn="r">
                        <a:spcBef>
                          <a:spcPts val="0"/>
                        </a:spcBef>
                        <a:spcAft>
                          <a:spcPts val="0"/>
                        </a:spcAft>
                      </a:pPr>
                      <a:r>
                        <a:rPr lang="en-US" sz="1250" kern="100">
                          <a:effectLst/>
                          <a:latin typeface="Times New Roman" panose="02020603050405020304" pitchFamily="18" charset="0"/>
                          <a:cs typeface="Times New Roman" panose="02020603050405020304" pitchFamily="18" charset="0"/>
                        </a:rPr>
                        <a:t>0.5595</a:t>
                      </a:r>
                      <a:endParaRPr lang="en-US" sz="125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59915" marR="59915" marT="0" marB="0"/>
                </a:tc>
                <a:tc>
                  <a:txBody>
                    <a:bodyPr/>
                    <a:lstStyle/>
                    <a:p>
                      <a:pPr marL="0" marR="0" algn="r">
                        <a:spcBef>
                          <a:spcPts val="0"/>
                        </a:spcBef>
                        <a:spcAft>
                          <a:spcPts val="0"/>
                        </a:spcAft>
                      </a:pPr>
                      <a:r>
                        <a:rPr lang="en-US" sz="1250" kern="100">
                          <a:effectLst/>
                          <a:latin typeface="Times New Roman" panose="02020603050405020304" pitchFamily="18" charset="0"/>
                          <a:cs typeface="Times New Roman" panose="02020603050405020304" pitchFamily="18" charset="0"/>
                        </a:rPr>
                        <a:t>0.5482</a:t>
                      </a:r>
                      <a:endParaRPr lang="en-US" sz="125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59915" marR="59915" marT="0" marB="0"/>
                </a:tc>
                <a:tc>
                  <a:txBody>
                    <a:bodyPr/>
                    <a:lstStyle/>
                    <a:p>
                      <a:pPr marL="0" marR="0" algn="r">
                        <a:spcBef>
                          <a:spcPts val="0"/>
                        </a:spcBef>
                        <a:spcAft>
                          <a:spcPts val="0"/>
                        </a:spcAft>
                      </a:pPr>
                      <a:r>
                        <a:rPr lang="en-US" sz="1250" kern="100">
                          <a:effectLst/>
                          <a:latin typeface="Times New Roman" panose="02020603050405020304" pitchFamily="18" charset="0"/>
                          <a:cs typeface="Times New Roman" panose="02020603050405020304" pitchFamily="18" charset="0"/>
                        </a:rPr>
                        <a:t>2.0560%</a:t>
                      </a:r>
                      <a:endParaRPr lang="en-US" sz="125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59915" marR="59915" marT="0" marB="0"/>
                </a:tc>
                <a:extLst>
                  <a:ext uri="{0D108BD9-81ED-4DB2-BD59-A6C34878D82A}">
                    <a16:rowId xmlns:a16="http://schemas.microsoft.com/office/drawing/2014/main" val="509530457"/>
                  </a:ext>
                </a:extLst>
              </a:tr>
              <a:tr h="159774">
                <a:tc rowSpan="3">
                  <a:txBody>
                    <a:bodyPr/>
                    <a:lstStyle/>
                    <a:p>
                      <a:pPr marL="0" marR="0" algn="l">
                        <a:spcBef>
                          <a:spcPts val="0"/>
                        </a:spcBef>
                        <a:spcAft>
                          <a:spcPts val="0"/>
                        </a:spcAft>
                      </a:pPr>
                      <a:r>
                        <a:rPr lang="en-US" sz="1250" kern="100">
                          <a:effectLst/>
                          <a:latin typeface="Times New Roman" panose="02020603050405020304" pitchFamily="18" charset="0"/>
                          <a:cs typeface="Times New Roman" panose="02020603050405020304" pitchFamily="18" charset="0"/>
                        </a:rPr>
                        <a:t>γ=0.1</a:t>
                      </a:r>
                      <a:endParaRPr lang="en-US" sz="125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59915" marR="59915" marT="0" marB="0" anchor="ctr"/>
                </a:tc>
                <a:tc>
                  <a:txBody>
                    <a:bodyPr/>
                    <a:lstStyle/>
                    <a:p>
                      <a:pPr marL="0" marR="0" algn="just">
                        <a:spcBef>
                          <a:spcPts val="0"/>
                        </a:spcBef>
                        <a:spcAft>
                          <a:spcPts val="0"/>
                        </a:spcAft>
                      </a:pPr>
                      <a:r>
                        <a:rPr lang="en-US" sz="1250" kern="100">
                          <a:effectLst/>
                          <a:latin typeface="Times New Roman" panose="02020603050405020304" pitchFamily="18" charset="0"/>
                          <a:cs typeface="Times New Roman" panose="02020603050405020304" pitchFamily="18" charset="0"/>
                        </a:rPr>
                        <a:t>Blur</a:t>
                      </a:r>
                      <a:endParaRPr lang="en-US" sz="125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59915" marR="59915" marT="0" marB="0"/>
                </a:tc>
                <a:tc>
                  <a:txBody>
                    <a:bodyPr/>
                    <a:lstStyle/>
                    <a:p>
                      <a:pPr marL="0" marR="0" algn="r">
                        <a:spcBef>
                          <a:spcPts val="0"/>
                        </a:spcBef>
                        <a:spcAft>
                          <a:spcPts val="0"/>
                        </a:spcAft>
                      </a:pPr>
                      <a:r>
                        <a:rPr lang="en-US" sz="1250" kern="100">
                          <a:effectLst/>
                          <a:latin typeface="Times New Roman" panose="02020603050405020304" pitchFamily="18" charset="0"/>
                          <a:cs typeface="Times New Roman" panose="02020603050405020304" pitchFamily="18" charset="0"/>
                        </a:rPr>
                        <a:t>0.0707</a:t>
                      </a:r>
                      <a:endParaRPr lang="en-US" sz="125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59915" marR="59915" marT="0" marB="0"/>
                </a:tc>
                <a:tc>
                  <a:txBody>
                    <a:bodyPr/>
                    <a:lstStyle/>
                    <a:p>
                      <a:pPr marL="0" marR="0" algn="r">
                        <a:spcBef>
                          <a:spcPts val="0"/>
                        </a:spcBef>
                        <a:spcAft>
                          <a:spcPts val="0"/>
                        </a:spcAft>
                      </a:pPr>
                      <a:r>
                        <a:rPr lang="en-US" sz="1250" kern="100">
                          <a:effectLst/>
                          <a:latin typeface="Times New Roman" panose="02020603050405020304" pitchFamily="18" charset="0"/>
                          <a:cs typeface="Times New Roman" panose="02020603050405020304" pitchFamily="18" charset="0"/>
                        </a:rPr>
                        <a:t>0.0727</a:t>
                      </a:r>
                      <a:endParaRPr lang="en-US" sz="125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59915" marR="59915" marT="0" marB="0"/>
                </a:tc>
                <a:tc>
                  <a:txBody>
                    <a:bodyPr/>
                    <a:lstStyle/>
                    <a:p>
                      <a:pPr marL="0" marR="0" algn="r">
                        <a:spcBef>
                          <a:spcPts val="0"/>
                        </a:spcBef>
                        <a:spcAft>
                          <a:spcPts val="0"/>
                        </a:spcAft>
                      </a:pPr>
                      <a:r>
                        <a:rPr lang="en-US" sz="1250" kern="100">
                          <a:effectLst/>
                          <a:latin typeface="Times New Roman" panose="02020603050405020304" pitchFamily="18" charset="0"/>
                          <a:cs typeface="Times New Roman" panose="02020603050405020304" pitchFamily="18" charset="0"/>
                        </a:rPr>
                        <a:t>2.8118%</a:t>
                      </a:r>
                      <a:endParaRPr lang="en-US" sz="125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59915" marR="59915" marT="0" marB="0"/>
                </a:tc>
                <a:extLst>
                  <a:ext uri="{0D108BD9-81ED-4DB2-BD59-A6C34878D82A}">
                    <a16:rowId xmlns:a16="http://schemas.microsoft.com/office/drawing/2014/main" val="87380427"/>
                  </a:ext>
                </a:extLst>
              </a:tr>
              <a:tr h="159774">
                <a:tc vMerge="1">
                  <a:txBody>
                    <a:bodyPr/>
                    <a:lstStyle/>
                    <a:p>
                      <a:endParaRPr lang="en-US"/>
                    </a:p>
                  </a:txBody>
                  <a:tcPr/>
                </a:tc>
                <a:tc>
                  <a:txBody>
                    <a:bodyPr/>
                    <a:lstStyle/>
                    <a:p>
                      <a:pPr marL="0" marR="0" algn="just">
                        <a:spcBef>
                          <a:spcPts val="0"/>
                        </a:spcBef>
                        <a:spcAft>
                          <a:spcPts val="0"/>
                        </a:spcAft>
                      </a:pPr>
                      <a:r>
                        <a:rPr lang="en-US" sz="1250" kern="100">
                          <a:effectLst/>
                          <a:latin typeface="Times New Roman" panose="02020603050405020304" pitchFamily="18" charset="0"/>
                          <a:cs typeface="Times New Roman" panose="02020603050405020304" pitchFamily="18" charset="0"/>
                        </a:rPr>
                        <a:t>Sharpening</a:t>
                      </a:r>
                      <a:endParaRPr lang="en-US" sz="125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59915" marR="59915" marT="0" marB="0"/>
                </a:tc>
                <a:tc>
                  <a:txBody>
                    <a:bodyPr/>
                    <a:lstStyle/>
                    <a:p>
                      <a:pPr marL="0" marR="0" algn="r">
                        <a:spcBef>
                          <a:spcPts val="0"/>
                        </a:spcBef>
                        <a:spcAft>
                          <a:spcPts val="0"/>
                        </a:spcAft>
                      </a:pPr>
                      <a:r>
                        <a:rPr lang="en-US" sz="1250" kern="100">
                          <a:effectLst/>
                          <a:latin typeface="Times New Roman" panose="02020603050405020304" pitchFamily="18" charset="0"/>
                          <a:cs typeface="Times New Roman" panose="02020603050405020304" pitchFamily="18" charset="0"/>
                        </a:rPr>
                        <a:t>0.1757</a:t>
                      </a:r>
                      <a:endParaRPr lang="en-US" sz="125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59915" marR="59915" marT="0" marB="0"/>
                </a:tc>
                <a:tc>
                  <a:txBody>
                    <a:bodyPr/>
                    <a:lstStyle/>
                    <a:p>
                      <a:pPr marL="0" marR="0" algn="r">
                        <a:spcBef>
                          <a:spcPts val="0"/>
                        </a:spcBef>
                        <a:spcAft>
                          <a:spcPts val="0"/>
                        </a:spcAft>
                      </a:pPr>
                      <a:r>
                        <a:rPr lang="en-US" sz="1250" kern="100">
                          <a:effectLst/>
                          <a:latin typeface="Times New Roman" panose="02020603050405020304" pitchFamily="18" charset="0"/>
                          <a:cs typeface="Times New Roman" panose="02020603050405020304" pitchFamily="18" charset="0"/>
                        </a:rPr>
                        <a:t>0.1758</a:t>
                      </a:r>
                      <a:endParaRPr lang="en-US" sz="125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59915" marR="59915" marT="0" marB="0"/>
                </a:tc>
                <a:tc>
                  <a:txBody>
                    <a:bodyPr/>
                    <a:lstStyle/>
                    <a:p>
                      <a:pPr marL="0" marR="0" algn="r">
                        <a:spcBef>
                          <a:spcPts val="0"/>
                        </a:spcBef>
                        <a:spcAft>
                          <a:spcPts val="0"/>
                        </a:spcAft>
                      </a:pPr>
                      <a:r>
                        <a:rPr lang="en-US" sz="1250" kern="100">
                          <a:effectLst/>
                          <a:latin typeface="Times New Roman" panose="02020603050405020304" pitchFamily="18" charset="0"/>
                          <a:cs typeface="Times New Roman" panose="02020603050405020304" pitchFamily="18" charset="0"/>
                        </a:rPr>
                        <a:t>0.0734%</a:t>
                      </a:r>
                      <a:endParaRPr lang="en-US" sz="125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59915" marR="59915" marT="0" marB="0"/>
                </a:tc>
                <a:extLst>
                  <a:ext uri="{0D108BD9-81ED-4DB2-BD59-A6C34878D82A}">
                    <a16:rowId xmlns:a16="http://schemas.microsoft.com/office/drawing/2014/main" val="1983181537"/>
                  </a:ext>
                </a:extLst>
              </a:tr>
              <a:tr h="159774">
                <a:tc vMerge="1">
                  <a:txBody>
                    <a:bodyPr/>
                    <a:lstStyle/>
                    <a:p>
                      <a:endParaRPr lang="en-US"/>
                    </a:p>
                  </a:txBody>
                  <a:tcPr/>
                </a:tc>
                <a:tc>
                  <a:txBody>
                    <a:bodyPr/>
                    <a:lstStyle/>
                    <a:p>
                      <a:pPr marL="0" marR="0" algn="just">
                        <a:spcBef>
                          <a:spcPts val="0"/>
                        </a:spcBef>
                        <a:spcAft>
                          <a:spcPts val="0"/>
                        </a:spcAft>
                      </a:pPr>
                      <a:r>
                        <a:rPr lang="en-US" sz="1250" kern="100">
                          <a:effectLst/>
                          <a:latin typeface="Times New Roman" panose="02020603050405020304" pitchFamily="18" charset="0"/>
                          <a:cs typeface="Times New Roman" panose="02020603050405020304" pitchFamily="18" charset="0"/>
                        </a:rPr>
                        <a:t>Edge</a:t>
                      </a:r>
                      <a:endParaRPr lang="en-US" sz="125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59915" marR="59915" marT="0" marB="0"/>
                </a:tc>
                <a:tc>
                  <a:txBody>
                    <a:bodyPr/>
                    <a:lstStyle/>
                    <a:p>
                      <a:pPr marL="0" marR="0" algn="r">
                        <a:spcBef>
                          <a:spcPts val="0"/>
                        </a:spcBef>
                        <a:spcAft>
                          <a:spcPts val="0"/>
                        </a:spcAft>
                      </a:pPr>
                      <a:r>
                        <a:rPr lang="en-US" sz="1250" kern="100">
                          <a:effectLst/>
                          <a:latin typeface="Times New Roman" panose="02020603050405020304" pitchFamily="18" charset="0"/>
                          <a:cs typeface="Times New Roman" panose="02020603050405020304" pitchFamily="18" charset="0"/>
                        </a:rPr>
                        <a:t>0.5595</a:t>
                      </a:r>
                      <a:endParaRPr lang="en-US" sz="125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59915" marR="59915" marT="0" marB="0"/>
                </a:tc>
                <a:tc>
                  <a:txBody>
                    <a:bodyPr/>
                    <a:lstStyle/>
                    <a:p>
                      <a:pPr marL="0" marR="0" algn="r">
                        <a:spcBef>
                          <a:spcPts val="0"/>
                        </a:spcBef>
                        <a:spcAft>
                          <a:spcPts val="0"/>
                        </a:spcAft>
                      </a:pPr>
                      <a:r>
                        <a:rPr lang="en-US" sz="1250" kern="100">
                          <a:effectLst/>
                          <a:latin typeface="Times New Roman" panose="02020603050405020304" pitchFamily="18" charset="0"/>
                          <a:cs typeface="Times New Roman" panose="02020603050405020304" pitchFamily="18" charset="0"/>
                        </a:rPr>
                        <a:t>0.5482</a:t>
                      </a:r>
                      <a:endParaRPr lang="en-US" sz="125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59915" marR="59915" marT="0" marB="0"/>
                </a:tc>
                <a:tc>
                  <a:txBody>
                    <a:bodyPr/>
                    <a:lstStyle/>
                    <a:p>
                      <a:pPr marL="0" marR="0" algn="r">
                        <a:spcBef>
                          <a:spcPts val="0"/>
                        </a:spcBef>
                        <a:spcAft>
                          <a:spcPts val="0"/>
                        </a:spcAft>
                      </a:pPr>
                      <a:r>
                        <a:rPr lang="en-US" sz="1250" kern="100" dirty="0">
                          <a:effectLst/>
                          <a:latin typeface="Times New Roman" panose="02020603050405020304" pitchFamily="18" charset="0"/>
                          <a:cs typeface="Times New Roman" panose="02020603050405020304" pitchFamily="18" charset="0"/>
                        </a:rPr>
                        <a:t>2.0584%</a:t>
                      </a:r>
                      <a:endParaRPr lang="en-US" sz="1250" kern="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59915" marR="59915" marT="0" marB="0"/>
                </a:tc>
                <a:extLst>
                  <a:ext uri="{0D108BD9-81ED-4DB2-BD59-A6C34878D82A}">
                    <a16:rowId xmlns:a16="http://schemas.microsoft.com/office/drawing/2014/main" val="2348354870"/>
                  </a:ext>
                </a:extLst>
              </a:tr>
            </a:tbl>
          </a:graphicData>
        </a:graphic>
      </p:graphicFrame>
      <p:sp>
        <p:nvSpPr>
          <p:cNvPr id="8" name="Rectangle 7"/>
          <p:cNvSpPr/>
          <p:nvPr/>
        </p:nvSpPr>
        <p:spPr>
          <a:xfrm>
            <a:off x="365760" y="5597107"/>
            <a:ext cx="5669280" cy="707886"/>
          </a:xfrm>
          <a:prstGeom prst="rect">
            <a:avLst/>
          </a:prstGeom>
        </p:spPr>
        <p:txBody>
          <a:bodyPr wrap="square">
            <a:spAutoFit/>
          </a:bodyPr>
          <a:lstStyle/>
          <a:p>
            <a:r>
              <a:rPr lang="en-US" sz="2000" b="1" dirty="0">
                <a:latin typeface="Times New Roman" panose="02020603050405020304" pitchFamily="18" charset="0"/>
                <a:ea typeface="SimSun" panose="02010600030101010101" pitchFamily="2" charset="-122"/>
              </a:rPr>
              <a:t>Table 1.</a:t>
            </a:r>
            <a:r>
              <a:rPr lang="en-US" sz="2000" dirty="0">
                <a:latin typeface="Times New Roman" panose="02020603050405020304" pitchFamily="18" charset="0"/>
                <a:ea typeface="SimSun" panose="02010600030101010101" pitchFamily="2" charset="-122"/>
              </a:rPr>
              <a:t> Loss ratios of filters regarding learning rates from 1 down to 0.1.</a:t>
            </a:r>
            <a:endParaRPr lang="en-US" sz="2000" dirty="0"/>
          </a:p>
        </p:txBody>
      </p:sp>
    </p:spTree>
    <p:extLst>
      <p:ext uri="{BB962C8B-B14F-4D97-AF65-F5344CB8AC3E}">
        <p14:creationId xmlns:p14="http://schemas.microsoft.com/office/powerpoint/2010/main" val="2264551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Experimental results and discussions</a:t>
            </a:r>
          </a:p>
        </p:txBody>
      </p:sp>
      <p:sp>
        <p:nvSpPr>
          <p:cNvPr id="3" name="Content Placeholder 2"/>
          <p:cNvSpPr>
            <a:spLocks noGrp="1"/>
          </p:cNvSpPr>
          <p:nvPr>
            <p:ph idx="1"/>
          </p:nvPr>
        </p:nvSpPr>
        <p:spPr>
          <a:xfrm>
            <a:off x="111760" y="914399"/>
            <a:ext cx="11948160" cy="5176066"/>
          </a:xfrm>
        </p:spPr>
        <p:txBody>
          <a:bodyPr>
            <a:normAutofit/>
          </a:bodyPr>
          <a:lstStyle/>
          <a:p>
            <a:pPr marL="0" indent="0">
              <a:buNone/>
            </a:pPr>
            <a:r>
              <a:rPr lang="en-US" sz="2400" dirty="0"/>
              <a:t>By summarizing table 1, average loss ratios are listed in table 2</a:t>
            </a:r>
            <a:r>
              <a:rPr lang="en-US" sz="2400" dirty="0" smtClean="0"/>
              <a:t>.</a:t>
            </a:r>
          </a:p>
          <a:p>
            <a:pPr marL="0" indent="0">
              <a:buNone/>
            </a:pPr>
            <a:endParaRPr lang="en-US" sz="2400" dirty="0"/>
          </a:p>
          <a:p>
            <a:pPr marL="0" indent="0">
              <a:buNone/>
            </a:pPr>
            <a:endParaRPr lang="en-US" sz="2400" dirty="0" smtClean="0"/>
          </a:p>
          <a:p>
            <a:pPr marL="0" indent="0">
              <a:buNone/>
            </a:pPr>
            <a:endParaRPr lang="en-US" sz="2400" dirty="0" smtClean="0"/>
          </a:p>
          <a:p>
            <a:pPr marL="0" indent="0">
              <a:buNone/>
            </a:pPr>
            <a:endParaRPr lang="en-US" sz="2400" dirty="0"/>
          </a:p>
          <a:p>
            <a:pPr marL="0" indent="0">
              <a:buNone/>
            </a:pPr>
            <a:endParaRPr lang="en-US" sz="2400" dirty="0" smtClean="0"/>
          </a:p>
          <a:p>
            <a:pPr marL="0" indent="0">
              <a:buNone/>
            </a:pPr>
            <a:endParaRPr lang="en-US" sz="2400" dirty="0"/>
          </a:p>
          <a:p>
            <a:pPr marL="0" indent="0">
              <a:buNone/>
            </a:pPr>
            <a:r>
              <a:rPr lang="en-US" sz="2400" dirty="0" smtClean="0"/>
              <a:t>From </a:t>
            </a:r>
            <a:r>
              <a:rPr lang="en-US" sz="2400" dirty="0"/>
              <a:t>table </a:t>
            </a:r>
            <a:r>
              <a:rPr lang="en-US" sz="2400" dirty="0" smtClean="0"/>
              <a:t>2, </a:t>
            </a:r>
            <a:r>
              <a:rPr lang="en-US" sz="2400" dirty="0"/>
              <a:t>it is easy to recognize that sharpening filter and edge detection filter obtain good results with small loss ratios (19.4525% and 1.5904%) where edge detection is the best one (1.5904%), which implies that the proposed reverse method is suitable to the convolutional filters that focus on discovering pixel differences inside image. However, this improvement is insignificant because sharpening filters only keep most important features, which increase information loss.</a:t>
            </a:r>
          </a:p>
        </p:txBody>
      </p:sp>
      <p:sp>
        <p:nvSpPr>
          <p:cNvPr id="4" name="Date Placeholder 3"/>
          <p:cNvSpPr>
            <a:spLocks noGrp="1"/>
          </p:cNvSpPr>
          <p:nvPr>
            <p:ph type="dt" sz="half" idx="10"/>
          </p:nvPr>
        </p:nvSpPr>
        <p:spPr/>
        <p:txBody>
          <a:bodyPr/>
          <a:lstStyle/>
          <a:p>
            <a:r>
              <a:rPr lang="en-US" smtClean="0"/>
              <a:t>11/12/2023</a:t>
            </a:r>
            <a:endParaRPr lang="en-US"/>
          </a:p>
        </p:txBody>
      </p:sp>
      <p:sp>
        <p:nvSpPr>
          <p:cNvPr id="5" name="Footer Placeholder 4"/>
          <p:cNvSpPr>
            <a:spLocks noGrp="1"/>
          </p:cNvSpPr>
          <p:nvPr>
            <p:ph type="ftr" sz="quarter" idx="11"/>
          </p:nvPr>
        </p:nvSpPr>
        <p:spPr/>
        <p:txBody>
          <a:bodyPr/>
          <a:lstStyle/>
          <a:p>
            <a:r>
              <a:rPr lang="en-US" smtClean="0"/>
              <a:t>Deconv - Loc Nguyen</a:t>
            </a:r>
            <a:endParaRPr lang="en-US"/>
          </a:p>
        </p:txBody>
      </p:sp>
      <p:sp>
        <p:nvSpPr>
          <p:cNvPr id="6" name="Slide Number Placeholder 5"/>
          <p:cNvSpPr>
            <a:spLocks noGrp="1"/>
          </p:cNvSpPr>
          <p:nvPr>
            <p:ph type="sldNum" sz="quarter" idx="12"/>
          </p:nvPr>
        </p:nvSpPr>
        <p:spPr/>
        <p:txBody>
          <a:bodyPr/>
          <a:lstStyle/>
          <a:p>
            <a:fld id="{5DB5036F-1FF2-46C4-8D2B-59C7E3B91952}" type="slidenum">
              <a:rPr lang="en-US" smtClean="0"/>
              <a:pPr/>
              <a:t>14</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2241893477"/>
              </p:ext>
            </p:extLst>
          </p:nvPr>
        </p:nvGraphicFramePr>
        <p:xfrm>
          <a:off x="838200" y="1444943"/>
          <a:ext cx="10515600" cy="1463040"/>
        </p:xfrm>
        <a:graphic>
          <a:graphicData uri="http://schemas.openxmlformats.org/drawingml/2006/table">
            <a:tbl>
              <a:tblPr firstRow="1" firstCol="1" bandRow="1">
                <a:tableStyleId>{5C22544A-7EE6-4342-B048-85BDC9FD1C3A}</a:tableStyleId>
              </a:tblPr>
              <a:tblGrid>
                <a:gridCol w="2628900">
                  <a:extLst>
                    <a:ext uri="{9D8B030D-6E8A-4147-A177-3AD203B41FA5}">
                      <a16:colId xmlns:a16="http://schemas.microsoft.com/office/drawing/2014/main" val="185351722"/>
                    </a:ext>
                  </a:extLst>
                </a:gridCol>
                <a:gridCol w="2628900">
                  <a:extLst>
                    <a:ext uri="{9D8B030D-6E8A-4147-A177-3AD203B41FA5}">
                      <a16:colId xmlns:a16="http://schemas.microsoft.com/office/drawing/2014/main" val="4037175101"/>
                    </a:ext>
                  </a:extLst>
                </a:gridCol>
                <a:gridCol w="2628900">
                  <a:extLst>
                    <a:ext uri="{9D8B030D-6E8A-4147-A177-3AD203B41FA5}">
                      <a16:colId xmlns:a16="http://schemas.microsoft.com/office/drawing/2014/main" val="1860384842"/>
                    </a:ext>
                  </a:extLst>
                </a:gridCol>
                <a:gridCol w="2628900">
                  <a:extLst>
                    <a:ext uri="{9D8B030D-6E8A-4147-A177-3AD203B41FA5}">
                      <a16:colId xmlns:a16="http://schemas.microsoft.com/office/drawing/2014/main" val="3653226905"/>
                    </a:ext>
                  </a:extLst>
                </a:gridCol>
              </a:tblGrid>
              <a:tr h="0">
                <a:tc>
                  <a:txBody>
                    <a:bodyPr/>
                    <a:lstStyle/>
                    <a:p>
                      <a:pPr marL="0" marR="0" algn="just">
                        <a:spcBef>
                          <a:spcPts val="0"/>
                        </a:spcBef>
                        <a:spcAft>
                          <a:spcPts val="0"/>
                        </a:spcAft>
                      </a:pPr>
                      <a:r>
                        <a:rPr lang="en-US" sz="2400" kern="100">
                          <a:effectLst/>
                          <a:latin typeface="Times New Roman" panose="02020603050405020304" pitchFamily="18" charset="0"/>
                          <a:cs typeface="Times New Roman" panose="02020603050405020304" pitchFamily="18" charset="0"/>
                        </a:rPr>
                        <a:t> </a:t>
                      </a:r>
                      <a:endParaRPr lang="en-US" sz="24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2400" kern="100">
                          <a:effectLst/>
                          <a:latin typeface="Times New Roman" panose="02020603050405020304" pitchFamily="18" charset="0"/>
                          <a:cs typeface="Times New Roman" panose="02020603050405020304" pitchFamily="18" charset="0"/>
                        </a:rPr>
                        <a:t>MAE</a:t>
                      </a:r>
                      <a:endParaRPr lang="en-US" sz="24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2400" kern="100" dirty="0">
                          <a:effectLst/>
                          <a:latin typeface="Times New Roman" panose="02020603050405020304" pitchFamily="18" charset="0"/>
                          <a:cs typeface="Times New Roman" panose="02020603050405020304" pitchFamily="18" charset="0"/>
                        </a:rPr>
                        <a:t>MAE0</a:t>
                      </a:r>
                      <a:endParaRPr lang="en-US" sz="2400" kern="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2400" kern="100">
                          <a:effectLst/>
                          <a:latin typeface="Times New Roman" panose="02020603050405020304" pitchFamily="18" charset="0"/>
                          <a:cs typeface="Times New Roman" panose="02020603050405020304" pitchFamily="18" charset="0"/>
                        </a:rPr>
                        <a:t>Loss</a:t>
                      </a:r>
                      <a:endParaRPr lang="en-US" sz="24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645733305"/>
                  </a:ext>
                </a:extLst>
              </a:tr>
              <a:tr h="0">
                <a:tc>
                  <a:txBody>
                    <a:bodyPr/>
                    <a:lstStyle/>
                    <a:p>
                      <a:pPr marL="0" marR="0" algn="just">
                        <a:spcBef>
                          <a:spcPts val="0"/>
                        </a:spcBef>
                        <a:spcAft>
                          <a:spcPts val="0"/>
                        </a:spcAft>
                      </a:pPr>
                      <a:r>
                        <a:rPr lang="en-US" sz="2400" kern="100">
                          <a:effectLst/>
                          <a:latin typeface="Times New Roman" panose="02020603050405020304" pitchFamily="18" charset="0"/>
                          <a:cs typeface="Times New Roman" panose="02020603050405020304" pitchFamily="18" charset="0"/>
                        </a:rPr>
                        <a:t>Blur</a:t>
                      </a:r>
                      <a:endParaRPr lang="en-US" sz="24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2400" kern="100">
                          <a:effectLst/>
                          <a:latin typeface="Times New Roman" panose="02020603050405020304" pitchFamily="18" charset="0"/>
                          <a:cs typeface="Times New Roman" panose="02020603050405020304" pitchFamily="18" charset="0"/>
                        </a:rPr>
                        <a:t>0.1514</a:t>
                      </a:r>
                      <a:endParaRPr lang="en-US" sz="24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2400" kern="100">
                          <a:effectLst/>
                          <a:latin typeface="Times New Roman" panose="02020603050405020304" pitchFamily="18" charset="0"/>
                          <a:cs typeface="Times New Roman" panose="02020603050405020304" pitchFamily="18" charset="0"/>
                        </a:rPr>
                        <a:t>0.0727</a:t>
                      </a:r>
                      <a:endParaRPr lang="en-US" sz="24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2400" kern="100">
                          <a:effectLst/>
                          <a:latin typeface="Times New Roman" panose="02020603050405020304" pitchFamily="18" charset="0"/>
                          <a:cs typeface="Times New Roman" panose="02020603050405020304" pitchFamily="18" charset="0"/>
                        </a:rPr>
                        <a:t>109.8372%</a:t>
                      </a:r>
                      <a:endParaRPr lang="en-US" sz="24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146241320"/>
                  </a:ext>
                </a:extLst>
              </a:tr>
              <a:tr h="0">
                <a:tc>
                  <a:txBody>
                    <a:bodyPr/>
                    <a:lstStyle/>
                    <a:p>
                      <a:pPr marL="0" marR="0" algn="just">
                        <a:spcBef>
                          <a:spcPts val="0"/>
                        </a:spcBef>
                        <a:spcAft>
                          <a:spcPts val="0"/>
                        </a:spcAft>
                      </a:pPr>
                      <a:r>
                        <a:rPr lang="en-US" sz="2400" kern="100">
                          <a:effectLst/>
                          <a:latin typeface="Times New Roman" panose="02020603050405020304" pitchFamily="18" charset="0"/>
                          <a:cs typeface="Times New Roman" panose="02020603050405020304" pitchFamily="18" charset="0"/>
                        </a:rPr>
                        <a:t>Sharpening</a:t>
                      </a:r>
                      <a:endParaRPr lang="en-US" sz="24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2400" kern="100">
                          <a:effectLst/>
                          <a:latin typeface="Times New Roman" panose="02020603050405020304" pitchFamily="18" charset="0"/>
                          <a:cs typeface="Times New Roman" panose="02020603050405020304" pitchFamily="18" charset="0"/>
                        </a:rPr>
                        <a:t>0.2100</a:t>
                      </a:r>
                      <a:endParaRPr lang="en-US" sz="24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2400" kern="100">
                          <a:effectLst/>
                          <a:latin typeface="Times New Roman" panose="02020603050405020304" pitchFamily="18" charset="0"/>
                          <a:cs typeface="Times New Roman" panose="02020603050405020304" pitchFamily="18" charset="0"/>
                        </a:rPr>
                        <a:t>0.1758</a:t>
                      </a:r>
                      <a:endParaRPr lang="en-US" sz="24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2400" kern="100">
                          <a:effectLst/>
                          <a:latin typeface="Times New Roman" panose="02020603050405020304" pitchFamily="18" charset="0"/>
                          <a:cs typeface="Times New Roman" panose="02020603050405020304" pitchFamily="18" charset="0"/>
                        </a:rPr>
                        <a:t>19.4525%</a:t>
                      </a:r>
                      <a:endParaRPr lang="en-US" sz="24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917509147"/>
                  </a:ext>
                </a:extLst>
              </a:tr>
              <a:tr h="0">
                <a:tc>
                  <a:txBody>
                    <a:bodyPr/>
                    <a:lstStyle/>
                    <a:p>
                      <a:pPr marL="0" marR="0" algn="just">
                        <a:spcBef>
                          <a:spcPts val="0"/>
                        </a:spcBef>
                        <a:spcAft>
                          <a:spcPts val="0"/>
                        </a:spcAft>
                      </a:pPr>
                      <a:r>
                        <a:rPr lang="en-US" sz="2400" kern="100">
                          <a:effectLst/>
                          <a:latin typeface="Times New Roman" panose="02020603050405020304" pitchFamily="18" charset="0"/>
                          <a:cs typeface="Times New Roman" panose="02020603050405020304" pitchFamily="18" charset="0"/>
                        </a:rPr>
                        <a:t>Edge</a:t>
                      </a:r>
                      <a:endParaRPr lang="en-US" sz="24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2400" kern="100">
                          <a:effectLst/>
                          <a:latin typeface="Times New Roman" panose="02020603050405020304" pitchFamily="18" charset="0"/>
                          <a:cs typeface="Times New Roman" panose="02020603050405020304" pitchFamily="18" charset="0"/>
                        </a:rPr>
                        <a:t>0.5570</a:t>
                      </a:r>
                      <a:endParaRPr lang="en-US" sz="24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2400" kern="100">
                          <a:effectLst/>
                          <a:latin typeface="Times New Roman" panose="02020603050405020304" pitchFamily="18" charset="0"/>
                          <a:cs typeface="Times New Roman" panose="02020603050405020304" pitchFamily="18" charset="0"/>
                        </a:rPr>
                        <a:t>0.5482</a:t>
                      </a:r>
                      <a:endParaRPr lang="en-US" sz="24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2400" kern="100" dirty="0">
                          <a:effectLst/>
                          <a:latin typeface="Times New Roman" panose="02020603050405020304" pitchFamily="18" charset="0"/>
                          <a:cs typeface="Times New Roman" panose="02020603050405020304" pitchFamily="18" charset="0"/>
                        </a:rPr>
                        <a:t>1.5904%</a:t>
                      </a:r>
                      <a:endParaRPr lang="en-US" sz="2400" kern="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917033152"/>
                  </a:ext>
                </a:extLst>
              </a:tr>
            </a:tbl>
          </a:graphicData>
        </a:graphic>
      </p:graphicFrame>
      <p:sp>
        <p:nvSpPr>
          <p:cNvPr id="8" name="Rectangle 7"/>
          <p:cNvSpPr/>
          <p:nvPr/>
        </p:nvSpPr>
        <p:spPr>
          <a:xfrm>
            <a:off x="3726986" y="3043910"/>
            <a:ext cx="4738028" cy="461665"/>
          </a:xfrm>
          <a:prstGeom prst="rect">
            <a:avLst/>
          </a:prstGeom>
        </p:spPr>
        <p:txBody>
          <a:bodyPr wrap="none">
            <a:spAutoFit/>
          </a:bodyPr>
          <a:lstStyle/>
          <a:p>
            <a:r>
              <a:rPr lang="en-US" sz="2400" b="1" dirty="0">
                <a:latin typeface="Times New Roman" panose="02020603050405020304" pitchFamily="18" charset="0"/>
                <a:ea typeface="SimSun" panose="02010600030101010101" pitchFamily="2" charset="-122"/>
              </a:rPr>
              <a:t>Table 2.</a:t>
            </a:r>
            <a:r>
              <a:rPr lang="en-US" sz="2400" dirty="0">
                <a:latin typeface="Times New Roman" panose="02020603050405020304" pitchFamily="18" charset="0"/>
                <a:ea typeface="SimSun" panose="02010600030101010101" pitchFamily="2" charset="-122"/>
              </a:rPr>
              <a:t> Average loss ratios of filters</a:t>
            </a:r>
            <a:endParaRPr lang="en-US" sz="2400" dirty="0"/>
          </a:p>
        </p:txBody>
      </p:sp>
    </p:spTree>
    <p:extLst>
      <p:ext uri="{BB962C8B-B14F-4D97-AF65-F5344CB8AC3E}">
        <p14:creationId xmlns:p14="http://schemas.microsoft.com/office/powerpoint/2010/main" val="8628483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Experimental results and discussions</a:t>
            </a:r>
          </a:p>
        </p:txBody>
      </p:sp>
      <p:sp>
        <p:nvSpPr>
          <p:cNvPr id="3" name="Content Placeholder 2"/>
          <p:cNvSpPr>
            <a:spLocks noGrp="1"/>
          </p:cNvSpPr>
          <p:nvPr>
            <p:ph idx="1"/>
          </p:nvPr>
        </p:nvSpPr>
        <p:spPr>
          <a:xfrm>
            <a:off x="111760" y="914399"/>
            <a:ext cx="11948160" cy="5176066"/>
          </a:xfrm>
        </p:spPr>
        <p:txBody>
          <a:bodyPr>
            <a:normAutofit fontScale="92500"/>
          </a:bodyPr>
          <a:lstStyle/>
          <a:p>
            <a:pPr marL="0" indent="0">
              <a:lnSpc>
                <a:spcPct val="110000"/>
              </a:lnSpc>
              <a:buNone/>
            </a:pPr>
            <a:r>
              <a:rPr lang="en-US" sz="2100" dirty="0"/>
              <a:t>However, this improvement is insignificant because sharpening filters only keep most important features, which increase information loss. For instance, given whereas the perfect edge detection is {{–1, –1, –1}, {–1, 8, –1}, {–1, –1, –1}}, the best filter estimations of edge detection whose average loss ratio is 1.5904% with learning rate </a:t>
            </a:r>
            <a:r>
              <a:rPr lang="en-US" sz="2100" i="1" dirty="0"/>
              <a:t>γ</a:t>
            </a:r>
            <a:r>
              <a:rPr lang="en-US" sz="2100" dirty="0"/>
              <a:t> = 0.9 for color channels such as red, green, and blue are</a:t>
            </a:r>
            <a:r>
              <a:rPr lang="en-US" sz="2100" dirty="0" smtClean="0"/>
              <a:t>:</a:t>
            </a:r>
          </a:p>
          <a:p>
            <a:pPr marL="0" indent="0">
              <a:lnSpc>
                <a:spcPct val="110000"/>
              </a:lnSpc>
              <a:buNone/>
            </a:pPr>
            <a:endParaRPr lang="en-US" sz="2100" dirty="0"/>
          </a:p>
          <a:p>
            <a:pPr marL="0" indent="0">
              <a:lnSpc>
                <a:spcPct val="110000"/>
              </a:lnSpc>
              <a:buNone/>
            </a:pPr>
            <a:endParaRPr lang="en-US" sz="2100" dirty="0" smtClean="0"/>
          </a:p>
          <a:p>
            <a:pPr marL="0" indent="0">
              <a:lnSpc>
                <a:spcPct val="110000"/>
              </a:lnSpc>
              <a:buNone/>
            </a:pPr>
            <a:endParaRPr lang="en-US" sz="2100" dirty="0"/>
          </a:p>
          <a:p>
            <a:pPr marL="0" indent="0">
              <a:lnSpc>
                <a:spcPct val="110000"/>
              </a:lnSpc>
              <a:buNone/>
            </a:pPr>
            <a:endParaRPr lang="en-US" sz="2100" dirty="0" smtClean="0"/>
          </a:p>
          <a:p>
            <a:pPr marL="0" indent="0">
              <a:lnSpc>
                <a:spcPct val="110000"/>
              </a:lnSpc>
              <a:buNone/>
            </a:pPr>
            <a:endParaRPr lang="en-US" sz="2100" dirty="0" smtClean="0"/>
          </a:p>
          <a:p>
            <a:pPr marL="0" indent="0">
              <a:lnSpc>
                <a:spcPct val="110000"/>
              </a:lnSpc>
              <a:buNone/>
            </a:pPr>
            <a:endParaRPr lang="en-US" sz="2100" dirty="0" smtClean="0"/>
          </a:p>
          <a:p>
            <a:pPr marL="0" indent="0">
              <a:lnSpc>
                <a:spcPct val="110000"/>
              </a:lnSpc>
              <a:buNone/>
            </a:pPr>
            <a:endParaRPr lang="en-US" sz="2100" dirty="0" smtClean="0"/>
          </a:p>
          <a:p>
            <a:pPr marL="0" indent="0">
              <a:lnSpc>
                <a:spcPct val="110000"/>
              </a:lnSpc>
              <a:buNone/>
            </a:pPr>
            <a:endParaRPr lang="en-US" sz="2100" dirty="0"/>
          </a:p>
          <a:p>
            <a:pPr marL="0" indent="0">
              <a:lnSpc>
                <a:spcPct val="110000"/>
              </a:lnSpc>
              <a:buNone/>
            </a:pPr>
            <a:r>
              <a:rPr lang="en-US" sz="2100" dirty="0"/>
              <a:t>It is easy to recognize that the estimated filters relatively keep the proportions between weights, for instance, the ratio –8 is relatively approximated. However, the magnitude of estimated filters is three times approximately larger than the magnitude of the perfect edge detection </a:t>
            </a:r>
            <a:r>
              <a:rPr lang="en-US" sz="2100" dirty="0" smtClean="0"/>
              <a:t>{{–</a:t>
            </a:r>
            <a:r>
              <a:rPr lang="en-US" sz="2100" dirty="0"/>
              <a:t>1, –1, –1}, {–1, 8, –1}, {–1, –1, –1}}.</a:t>
            </a:r>
          </a:p>
        </p:txBody>
      </p:sp>
      <p:sp>
        <p:nvSpPr>
          <p:cNvPr id="4" name="Date Placeholder 3"/>
          <p:cNvSpPr>
            <a:spLocks noGrp="1"/>
          </p:cNvSpPr>
          <p:nvPr>
            <p:ph type="dt" sz="half" idx="10"/>
          </p:nvPr>
        </p:nvSpPr>
        <p:spPr/>
        <p:txBody>
          <a:bodyPr/>
          <a:lstStyle/>
          <a:p>
            <a:r>
              <a:rPr lang="en-US" smtClean="0"/>
              <a:t>11/12/2023</a:t>
            </a:r>
            <a:endParaRPr lang="en-US"/>
          </a:p>
        </p:txBody>
      </p:sp>
      <p:sp>
        <p:nvSpPr>
          <p:cNvPr id="5" name="Footer Placeholder 4"/>
          <p:cNvSpPr>
            <a:spLocks noGrp="1"/>
          </p:cNvSpPr>
          <p:nvPr>
            <p:ph type="ftr" sz="quarter" idx="11"/>
          </p:nvPr>
        </p:nvSpPr>
        <p:spPr/>
        <p:txBody>
          <a:bodyPr/>
          <a:lstStyle/>
          <a:p>
            <a:r>
              <a:rPr lang="en-US" smtClean="0"/>
              <a:t>Deconv - Loc Nguyen</a:t>
            </a:r>
            <a:endParaRPr lang="en-US"/>
          </a:p>
        </p:txBody>
      </p:sp>
      <p:sp>
        <p:nvSpPr>
          <p:cNvPr id="6" name="Slide Number Placeholder 5"/>
          <p:cNvSpPr>
            <a:spLocks noGrp="1"/>
          </p:cNvSpPr>
          <p:nvPr>
            <p:ph type="sldNum" sz="quarter" idx="12"/>
          </p:nvPr>
        </p:nvSpPr>
        <p:spPr/>
        <p:txBody>
          <a:bodyPr/>
          <a:lstStyle/>
          <a:p>
            <a:fld id="{5DB5036F-1FF2-46C4-8D2B-59C7E3B91952}" type="slidenum">
              <a:rPr lang="en-US" smtClean="0"/>
              <a:pPr/>
              <a:t>15</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2946709931"/>
              </p:ext>
            </p:extLst>
          </p:nvPr>
        </p:nvGraphicFramePr>
        <p:xfrm>
          <a:off x="838200" y="2199412"/>
          <a:ext cx="10515600" cy="2606040"/>
        </p:xfrm>
        <a:graphic>
          <a:graphicData uri="http://schemas.openxmlformats.org/drawingml/2006/table">
            <a:tbl>
              <a:tblPr firstRow="1" firstCol="1" bandRow="1">
                <a:tableStyleId>{5C22544A-7EE6-4342-B048-85BDC9FD1C3A}</a:tableStyleId>
              </a:tblPr>
              <a:tblGrid>
                <a:gridCol w="2628900">
                  <a:extLst>
                    <a:ext uri="{9D8B030D-6E8A-4147-A177-3AD203B41FA5}">
                      <a16:colId xmlns:a16="http://schemas.microsoft.com/office/drawing/2014/main" val="3059335977"/>
                    </a:ext>
                  </a:extLst>
                </a:gridCol>
                <a:gridCol w="2628900">
                  <a:extLst>
                    <a:ext uri="{9D8B030D-6E8A-4147-A177-3AD203B41FA5}">
                      <a16:colId xmlns:a16="http://schemas.microsoft.com/office/drawing/2014/main" val="2927467145"/>
                    </a:ext>
                  </a:extLst>
                </a:gridCol>
                <a:gridCol w="2628900">
                  <a:extLst>
                    <a:ext uri="{9D8B030D-6E8A-4147-A177-3AD203B41FA5}">
                      <a16:colId xmlns:a16="http://schemas.microsoft.com/office/drawing/2014/main" val="1968485472"/>
                    </a:ext>
                  </a:extLst>
                </a:gridCol>
                <a:gridCol w="2628900">
                  <a:extLst>
                    <a:ext uri="{9D8B030D-6E8A-4147-A177-3AD203B41FA5}">
                      <a16:colId xmlns:a16="http://schemas.microsoft.com/office/drawing/2014/main" val="3001403388"/>
                    </a:ext>
                  </a:extLst>
                </a:gridCol>
              </a:tblGrid>
              <a:tr h="0">
                <a:tc rowSpan="3">
                  <a:txBody>
                    <a:bodyPr/>
                    <a:lstStyle/>
                    <a:p>
                      <a:pPr marL="0" marR="0" algn="l">
                        <a:spcBef>
                          <a:spcPts val="0"/>
                        </a:spcBef>
                        <a:spcAft>
                          <a:spcPts val="0"/>
                        </a:spcAft>
                      </a:pPr>
                      <a:r>
                        <a:rPr lang="en-US" sz="1900" kern="100" dirty="0">
                          <a:effectLst/>
                          <a:latin typeface="Times New Roman" panose="02020603050405020304" pitchFamily="18" charset="0"/>
                          <a:cs typeface="Times New Roman" panose="02020603050405020304" pitchFamily="18" charset="0"/>
                        </a:rPr>
                        <a:t>Red</a:t>
                      </a:r>
                      <a:endParaRPr lang="en-US" sz="1900" kern="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marL="0" marR="0" algn="r">
                        <a:spcBef>
                          <a:spcPts val="0"/>
                        </a:spcBef>
                        <a:spcAft>
                          <a:spcPts val="0"/>
                        </a:spcAft>
                      </a:pPr>
                      <a:r>
                        <a:rPr lang="en-US" sz="1900" kern="100" dirty="0">
                          <a:effectLst/>
                          <a:latin typeface="Times New Roman" panose="02020603050405020304" pitchFamily="18" charset="0"/>
                          <a:cs typeface="Times New Roman" panose="02020603050405020304" pitchFamily="18" charset="0"/>
                        </a:rPr>
                        <a:t>–2.9976</a:t>
                      </a:r>
                      <a:endParaRPr lang="en-US" sz="1900" kern="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1900" kern="100">
                          <a:effectLst/>
                          <a:latin typeface="Times New Roman" panose="02020603050405020304" pitchFamily="18" charset="0"/>
                          <a:cs typeface="Times New Roman" panose="02020603050405020304" pitchFamily="18" charset="0"/>
                        </a:rPr>
                        <a:t>–3.6497</a:t>
                      </a:r>
                      <a:endParaRPr lang="en-US" sz="19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1900" kern="100">
                          <a:effectLst/>
                          <a:latin typeface="Times New Roman" panose="02020603050405020304" pitchFamily="18" charset="0"/>
                          <a:cs typeface="Times New Roman" panose="02020603050405020304" pitchFamily="18" charset="0"/>
                        </a:rPr>
                        <a:t>–2.4164</a:t>
                      </a:r>
                      <a:endParaRPr lang="en-US" sz="19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763296165"/>
                  </a:ext>
                </a:extLst>
              </a:tr>
              <a:tr h="0">
                <a:tc vMerge="1">
                  <a:txBody>
                    <a:bodyPr/>
                    <a:lstStyle/>
                    <a:p>
                      <a:endParaRPr lang="en-US"/>
                    </a:p>
                  </a:txBody>
                  <a:tcPr/>
                </a:tc>
                <a:tc>
                  <a:txBody>
                    <a:bodyPr/>
                    <a:lstStyle/>
                    <a:p>
                      <a:pPr marL="0" marR="0" algn="r">
                        <a:spcBef>
                          <a:spcPts val="0"/>
                        </a:spcBef>
                        <a:spcAft>
                          <a:spcPts val="0"/>
                        </a:spcAft>
                      </a:pPr>
                      <a:r>
                        <a:rPr lang="en-US" sz="1900" kern="100" dirty="0">
                          <a:effectLst/>
                          <a:latin typeface="Times New Roman" panose="02020603050405020304" pitchFamily="18" charset="0"/>
                          <a:cs typeface="Times New Roman" panose="02020603050405020304" pitchFamily="18" charset="0"/>
                        </a:rPr>
                        <a:t>–2.6011</a:t>
                      </a:r>
                      <a:endParaRPr lang="en-US" sz="1900" kern="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1900" kern="100">
                          <a:effectLst/>
                          <a:latin typeface="Times New Roman" panose="02020603050405020304" pitchFamily="18" charset="0"/>
                          <a:cs typeface="Times New Roman" panose="02020603050405020304" pitchFamily="18" charset="0"/>
                        </a:rPr>
                        <a:t>22.1964</a:t>
                      </a:r>
                      <a:endParaRPr lang="en-US" sz="19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1900" kern="100">
                          <a:effectLst/>
                          <a:latin typeface="Times New Roman" panose="02020603050405020304" pitchFamily="18" charset="0"/>
                          <a:cs typeface="Times New Roman" panose="02020603050405020304" pitchFamily="18" charset="0"/>
                        </a:rPr>
                        <a:t>–2.292</a:t>
                      </a:r>
                      <a:endParaRPr lang="en-US" sz="19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315335646"/>
                  </a:ext>
                </a:extLst>
              </a:tr>
              <a:tr h="0">
                <a:tc vMerge="1">
                  <a:txBody>
                    <a:bodyPr/>
                    <a:lstStyle/>
                    <a:p>
                      <a:endParaRPr lang="en-US"/>
                    </a:p>
                  </a:txBody>
                  <a:tcPr/>
                </a:tc>
                <a:tc>
                  <a:txBody>
                    <a:bodyPr/>
                    <a:lstStyle/>
                    <a:p>
                      <a:pPr marL="0" marR="0" algn="r">
                        <a:spcBef>
                          <a:spcPts val="0"/>
                        </a:spcBef>
                        <a:spcAft>
                          <a:spcPts val="0"/>
                        </a:spcAft>
                      </a:pPr>
                      <a:r>
                        <a:rPr lang="en-US" sz="1900" kern="100">
                          <a:effectLst/>
                          <a:latin typeface="Times New Roman" panose="02020603050405020304" pitchFamily="18" charset="0"/>
                          <a:cs typeface="Times New Roman" panose="02020603050405020304" pitchFamily="18" charset="0"/>
                        </a:rPr>
                        <a:t>–2.974</a:t>
                      </a:r>
                      <a:endParaRPr lang="en-US" sz="19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1900" kern="100">
                          <a:effectLst/>
                          <a:latin typeface="Times New Roman" panose="02020603050405020304" pitchFamily="18" charset="0"/>
                          <a:cs typeface="Times New Roman" panose="02020603050405020304" pitchFamily="18" charset="0"/>
                        </a:rPr>
                        <a:t>–2.6711</a:t>
                      </a:r>
                      <a:endParaRPr lang="en-US" sz="19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1900" kern="100">
                          <a:effectLst/>
                          <a:latin typeface="Times New Roman" panose="02020603050405020304" pitchFamily="18" charset="0"/>
                          <a:cs typeface="Times New Roman" panose="02020603050405020304" pitchFamily="18" charset="0"/>
                        </a:rPr>
                        <a:t>–3.2228</a:t>
                      </a:r>
                      <a:endParaRPr lang="en-US" sz="19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140542315"/>
                  </a:ext>
                </a:extLst>
              </a:tr>
              <a:tr h="0">
                <a:tc rowSpan="3">
                  <a:txBody>
                    <a:bodyPr/>
                    <a:lstStyle/>
                    <a:p>
                      <a:pPr marL="0" marR="0" algn="l">
                        <a:spcBef>
                          <a:spcPts val="0"/>
                        </a:spcBef>
                        <a:spcAft>
                          <a:spcPts val="0"/>
                        </a:spcAft>
                      </a:pPr>
                      <a:r>
                        <a:rPr lang="en-US" sz="1900" kern="100">
                          <a:effectLst/>
                          <a:latin typeface="Times New Roman" panose="02020603050405020304" pitchFamily="18" charset="0"/>
                          <a:cs typeface="Times New Roman" panose="02020603050405020304" pitchFamily="18" charset="0"/>
                        </a:rPr>
                        <a:t>Green</a:t>
                      </a:r>
                      <a:endParaRPr lang="en-US" sz="19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marL="0" marR="0" algn="r">
                        <a:spcBef>
                          <a:spcPts val="0"/>
                        </a:spcBef>
                        <a:spcAft>
                          <a:spcPts val="0"/>
                        </a:spcAft>
                      </a:pPr>
                      <a:r>
                        <a:rPr lang="en-US" sz="1900" kern="100">
                          <a:effectLst/>
                          <a:latin typeface="Times New Roman" panose="02020603050405020304" pitchFamily="18" charset="0"/>
                          <a:cs typeface="Times New Roman" panose="02020603050405020304" pitchFamily="18" charset="0"/>
                        </a:rPr>
                        <a:t>–2.7992</a:t>
                      </a:r>
                      <a:endParaRPr lang="en-US" sz="19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1900" kern="100">
                          <a:effectLst/>
                          <a:latin typeface="Times New Roman" panose="02020603050405020304" pitchFamily="18" charset="0"/>
                          <a:cs typeface="Times New Roman" panose="02020603050405020304" pitchFamily="18" charset="0"/>
                        </a:rPr>
                        <a:t>–3.236</a:t>
                      </a:r>
                      <a:endParaRPr lang="en-US" sz="19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1900" kern="100">
                          <a:effectLst/>
                          <a:latin typeface="Times New Roman" panose="02020603050405020304" pitchFamily="18" charset="0"/>
                          <a:cs typeface="Times New Roman" panose="02020603050405020304" pitchFamily="18" charset="0"/>
                        </a:rPr>
                        <a:t>–2.8844</a:t>
                      </a:r>
                      <a:endParaRPr lang="en-US" sz="19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950997192"/>
                  </a:ext>
                </a:extLst>
              </a:tr>
              <a:tr h="0">
                <a:tc vMerge="1">
                  <a:txBody>
                    <a:bodyPr/>
                    <a:lstStyle/>
                    <a:p>
                      <a:endParaRPr lang="en-US"/>
                    </a:p>
                  </a:txBody>
                  <a:tcPr/>
                </a:tc>
                <a:tc>
                  <a:txBody>
                    <a:bodyPr/>
                    <a:lstStyle/>
                    <a:p>
                      <a:pPr marL="0" marR="0" algn="r">
                        <a:spcBef>
                          <a:spcPts val="0"/>
                        </a:spcBef>
                        <a:spcAft>
                          <a:spcPts val="0"/>
                        </a:spcAft>
                      </a:pPr>
                      <a:r>
                        <a:rPr lang="en-US" sz="1900" kern="100">
                          <a:effectLst/>
                          <a:latin typeface="Times New Roman" panose="02020603050405020304" pitchFamily="18" charset="0"/>
                          <a:cs typeface="Times New Roman" panose="02020603050405020304" pitchFamily="18" charset="0"/>
                        </a:rPr>
                        <a:t>–3.4417</a:t>
                      </a:r>
                      <a:endParaRPr lang="en-US" sz="19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1900" kern="100">
                          <a:effectLst/>
                          <a:latin typeface="Times New Roman" panose="02020603050405020304" pitchFamily="18" charset="0"/>
                          <a:cs typeface="Times New Roman" panose="02020603050405020304" pitchFamily="18" charset="0"/>
                        </a:rPr>
                        <a:t>24.4267</a:t>
                      </a:r>
                      <a:endParaRPr lang="en-US" sz="19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1900" kern="100">
                          <a:effectLst/>
                          <a:latin typeface="Times New Roman" panose="02020603050405020304" pitchFamily="18" charset="0"/>
                          <a:cs typeface="Times New Roman" panose="02020603050405020304" pitchFamily="18" charset="0"/>
                        </a:rPr>
                        <a:t>–3.4824</a:t>
                      </a:r>
                      <a:endParaRPr lang="en-US" sz="19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703183170"/>
                  </a:ext>
                </a:extLst>
              </a:tr>
              <a:tr h="0">
                <a:tc vMerge="1">
                  <a:txBody>
                    <a:bodyPr/>
                    <a:lstStyle/>
                    <a:p>
                      <a:endParaRPr lang="en-US"/>
                    </a:p>
                  </a:txBody>
                  <a:tcPr/>
                </a:tc>
                <a:tc>
                  <a:txBody>
                    <a:bodyPr/>
                    <a:lstStyle/>
                    <a:p>
                      <a:pPr marL="0" marR="0" algn="r">
                        <a:spcBef>
                          <a:spcPts val="0"/>
                        </a:spcBef>
                        <a:spcAft>
                          <a:spcPts val="0"/>
                        </a:spcAft>
                      </a:pPr>
                      <a:r>
                        <a:rPr lang="en-US" sz="1900" kern="100">
                          <a:effectLst/>
                          <a:latin typeface="Times New Roman" panose="02020603050405020304" pitchFamily="18" charset="0"/>
                          <a:cs typeface="Times New Roman" panose="02020603050405020304" pitchFamily="18" charset="0"/>
                        </a:rPr>
                        <a:t>–2.9609</a:t>
                      </a:r>
                      <a:endParaRPr lang="en-US" sz="19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1900" kern="100">
                          <a:effectLst/>
                          <a:latin typeface="Times New Roman" panose="02020603050405020304" pitchFamily="18" charset="0"/>
                          <a:cs typeface="Times New Roman" panose="02020603050405020304" pitchFamily="18" charset="0"/>
                        </a:rPr>
                        <a:t>–2.4793</a:t>
                      </a:r>
                      <a:endParaRPr lang="en-US" sz="19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1900" kern="100">
                          <a:effectLst/>
                          <a:latin typeface="Times New Roman" panose="02020603050405020304" pitchFamily="18" charset="0"/>
                          <a:cs typeface="Times New Roman" panose="02020603050405020304" pitchFamily="18" charset="0"/>
                        </a:rPr>
                        <a:t>–2.6858</a:t>
                      </a:r>
                      <a:endParaRPr lang="en-US" sz="19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232413274"/>
                  </a:ext>
                </a:extLst>
              </a:tr>
              <a:tr h="0">
                <a:tc rowSpan="3">
                  <a:txBody>
                    <a:bodyPr/>
                    <a:lstStyle/>
                    <a:p>
                      <a:pPr marL="0" marR="0" algn="l">
                        <a:spcBef>
                          <a:spcPts val="0"/>
                        </a:spcBef>
                        <a:spcAft>
                          <a:spcPts val="0"/>
                        </a:spcAft>
                      </a:pPr>
                      <a:r>
                        <a:rPr lang="en-US" sz="1900" kern="100">
                          <a:effectLst/>
                          <a:latin typeface="Times New Roman" panose="02020603050405020304" pitchFamily="18" charset="0"/>
                          <a:cs typeface="Times New Roman" panose="02020603050405020304" pitchFamily="18" charset="0"/>
                        </a:rPr>
                        <a:t>Blue</a:t>
                      </a:r>
                      <a:endParaRPr lang="en-US" sz="19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marL="0" marR="0" algn="r">
                        <a:spcBef>
                          <a:spcPts val="0"/>
                        </a:spcBef>
                        <a:spcAft>
                          <a:spcPts val="0"/>
                        </a:spcAft>
                      </a:pPr>
                      <a:r>
                        <a:rPr lang="en-US" sz="1900" kern="100">
                          <a:effectLst/>
                          <a:latin typeface="Times New Roman" panose="02020603050405020304" pitchFamily="18" charset="0"/>
                          <a:cs typeface="Times New Roman" panose="02020603050405020304" pitchFamily="18" charset="0"/>
                        </a:rPr>
                        <a:t>–4.8567</a:t>
                      </a:r>
                      <a:endParaRPr lang="en-US" sz="19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1900" kern="100">
                          <a:effectLst/>
                          <a:latin typeface="Times New Roman" panose="02020603050405020304" pitchFamily="18" charset="0"/>
                          <a:cs typeface="Times New Roman" panose="02020603050405020304" pitchFamily="18" charset="0"/>
                        </a:rPr>
                        <a:t>–5.7483</a:t>
                      </a:r>
                      <a:endParaRPr lang="en-US" sz="19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1900" kern="100">
                          <a:effectLst/>
                          <a:latin typeface="Times New Roman" panose="02020603050405020304" pitchFamily="18" charset="0"/>
                          <a:cs typeface="Times New Roman" panose="02020603050405020304" pitchFamily="18" charset="0"/>
                        </a:rPr>
                        <a:t>–4.8785</a:t>
                      </a:r>
                      <a:endParaRPr lang="en-US" sz="19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234794205"/>
                  </a:ext>
                </a:extLst>
              </a:tr>
              <a:tr h="0">
                <a:tc vMerge="1">
                  <a:txBody>
                    <a:bodyPr/>
                    <a:lstStyle/>
                    <a:p>
                      <a:endParaRPr lang="en-US"/>
                    </a:p>
                  </a:txBody>
                  <a:tcPr/>
                </a:tc>
                <a:tc>
                  <a:txBody>
                    <a:bodyPr/>
                    <a:lstStyle/>
                    <a:p>
                      <a:pPr marL="0" marR="0" algn="r">
                        <a:spcBef>
                          <a:spcPts val="0"/>
                        </a:spcBef>
                        <a:spcAft>
                          <a:spcPts val="0"/>
                        </a:spcAft>
                      </a:pPr>
                      <a:r>
                        <a:rPr lang="en-US" sz="1900" kern="100">
                          <a:effectLst/>
                          <a:latin typeface="Times New Roman" panose="02020603050405020304" pitchFamily="18" charset="0"/>
                          <a:cs typeface="Times New Roman" panose="02020603050405020304" pitchFamily="18" charset="0"/>
                        </a:rPr>
                        <a:t>–4.5762</a:t>
                      </a:r>
                      <a:endParaRPr lang="en-US" sz="19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1900" kern="100">
                          <a:effectLst/>
                          <a:latin typeface="Times New Roman" panose="02020603050405020304" pitchFamily="18" charset="0"/>
                          <a:cs typeface="Times New Roman" panose="02020603050405020304" pitchFamily="18" charset="0"/>
                        </a:rPr>
                        <a:t>33.0547</a:t>
                      </a:r>
                      <a:endParaRPr lang="en-US" sz="19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1900" kern="100">
                          <a:effectLst/>
                          <a:latin typeface="Times New Roman" panose="02020603050405020304" pitchFamily="18" charset="0"/>
                          <a:cs typeface="Times New Roman" panose="02020603050405020304" pitchFamily="18" charset="0"/>
                        </a:rPr>
                        <a:t>–4.888</a:t>
                      </a:r>
                      <a:endParaRPr lang="en-US" sz="19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301857857"/>
                  </a:ext>
                </a:extLst>
              </a:tr>
              <a:tr h="0">
                <a:tc vMerge="1">
                  <a:txBody>
                    <a:bodyPr/>
                    <a:lstStyle/>
                    <a:p>
                      <a:endParaRPr lang="en-US"/>
                    </a:p>
                  </a:txBody>
                  <a:tcPr/>
                </a:tc>
                <a:tc>
                  <a:txBody>
                    <a:bodyPr/>
                    <a:lstStyle/>
                    <a:p>
                      <a:pPr marL="0" marR="0" algn="r">
                        <a:spcBef>
                          <a:spcPts val="0"/>
                        </a:spcBef>
                        <a:spcAft>
                          <a:spcPts val="0"/>
                        </a:spcAft>
                      </a:pPr>
                      <a:r>
                        <a:rPr lang="en-US" sz="1900" kern="100">
                          <a:effectLst/>
                          <a:latin typeface="Times New Roman" panose="02020603050405020304" pitchFamily="18" charset="0"/>
                          <a:cs typeface="Times New Roman" panose="02020603050405020304" pitchFamily="18" charset="0"/>
                        </a:rPr>
                        <a:t>–4.3127</a:t>
                      </a:r>
                      <a:endParaRPr lang="en-US" sz="19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1900" kern="100">
                          <a:effectLst/>
                          <a:latin typeface="Times New Roman" panose="02020603050405020304" pitchFamily="18" charset="0"/>
                          <a:cs typeface="Times New Roman" panose="02020603050405020304" pitchFamily="18" charset="0"/>
                        </a:rPr>
                        <a:t>–5.1539</a:t>
                      </a:r>
                      <a:endParaRPr lang="en-US" sz="19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1900" kern="100" dirty="0">
                          <a:effectLst/>
                          <a:latin typeface="Times New Roman" panose="02020603050405020304" pitchFamily="18" charset="0"/>
                          <a:cs typeface="Times New Roman" panose="02020603050405020304" pitchFamily="18" charset="0"/>
                        </a:rPr>
                        <a:t>–4.0629</a:t>
                      </a:r>
                      <a:endParaRPr lang="en-US" sz="1900" kern="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74231061"/>
                  </a:ext>
                </a:extLst>
              </a:tr>
            </a:tbl>
          </a:graphicData>
        </a:graphic>
      </p:graphicFrame>
    </p:spTree>
    <p:extLst>
      <p:ext uri="{BB962C8B-B14F-4D97-AF65-F5344CB8AC3E}">
        <p14:creationId xmlns:p14="http://schemas.microsoft.com/office/powerpoint/2010/main" val="20484262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Conclusions</a:t>
            </a:r>
          </a:p>
        </p:txBody>
      </p:sp>
      <p:sp>
        <p:nvSpPr>
          <p:cNvPr id="3" name="Content Placeholder 2"/>
          <p:cNvSpPr>
            <a:spLocks noGrp="1"/>
          </p:cNvSpPr>
          <p:nvPr>
            <p:ph idx="1"/>
          </p:nvPr>
        </p:nvSpPr>
        <p:spPr/>
        <p:txBody>
          <a:bodyPr>
            <a:normAutofit/>
          </a:bodyPr>
          <a:lstStyle/>
          <a:p>
            <a:pPr marL="0" indent="0">
              <a:buNone/>
            </a:pPr>
            <a:r>
              <a:rPr lang="en-US" sz="3000" dirty="0"/>
              <a:t>In general, the image deconvolution in this research is simple with only two convolutional layers associated with backpropagation algorithm and stochastic gradient descent algorithm in reverse direction. Therefore, the restoration result is not as good as single image super-resolution (SISR) and deep neural network in </a:t>
            </a:r>
            <a:r>
              <a:rPr lang="en-US" sz="3000" dirty="0" err="1"/>
              <a:t>autoencoder</a:t>
            </a:r>
            <a:r>
              <a:rPr lang="en-US" sz="3000" dirty="0"/>
              <a:t> (AE), but the main contribution of this research is to inspect convolutional </a:t>
            </a:r>
            <a:r>
              <a:rPr lang="en-US" sz="3000"/>
              <a:t>filters </a:t>
            </a:r>
            <a:r>
              <a:rPr lang="en-US" sz="3000" smtClean="0"/>
              <a:t>with </a:t>
            </a:r>
            <a:r>
              <a:rPr lang="en-US" sz="3000" dirty="0"/>
              <a:t>mutual relationship between convolution and deconvolution. In the future trend, I will try to extend and improve the deconvolution process with deep neural network having more than two layers like AE did.</a:t>
            </a:r>
          </a:p>
        </p:txBody>
      </p:sp>
      <p:sp>
        <p:nvSpPr>
          <p:cNvPr id="4" name="Date Placeholder 3"/>
          <p:cNvSpPr>
            <a:spLocks noGrp="1"/>
          </p:cNvSpPr>
          <p:nvPr>
            <p:ph type="dt" sz="half" idx="10"/>
          </p:nvPr>
        </p:nvSpPr>
        <p:spPr/>
        <p:txBody>
          <a:bodyPr/>
          <a:lstStyle/>
          <a:p>
            <a:r>
              <a:rPr lang="en-US" smtClean="0"/>
              <a:t>11/12/2023</a:t>
            </a:r>
            <a:endParaRPr lang="en-US"/>
          </a:p>
        </p:txBody>
      </p:sp>
      <p:sp>
        <p:nvSpPr>
          <p:cNvPr id="5" name="Footer Placeholder 4"/>
          <p:cNvSpPr>
            <a:spLocks noGrp="1"/>
          </p:cNvSpPr>
          <p:nvPr>
            <p:ph type="ftr" sz="quarter" idx="11"/>
          </p:nvPr>
        </p:nvSpPr>
        <p:spPr/>
        <p:txBody>
          <a:bodyPr/>
          <a:lstStyle/>
          <a:p>
            <a:r>
              <a:rPr lang="en-US" smtClean="0"/>
              <a:t>Deconv - Loc Nguyen</a:t>
            </a:r>
            <a:endParaRPr lang="en-US"/>
          </a:p>
        </p:txBody>
      </p:sp>
      <p:sp>
        <p:nvSpPr>
          <p:cNvPr id="6" name="Slide Number Placeholder 5"/>
          <p:cNvSpPr>
            <a:spLocks noGrp="1"/>
          </p:cNvSpPr>
          <p:nvPr>
            <p:ph type="sldNum" sz="quarter" idx="12"/>
          </p:nvPr>
        </p:nvSpPr>
        <p:spPr/>
        <p:txBody>
          <a:bodyPr/>
          <a:lstStyle/>
          <a:p>
            <a:fld id="{5DB5036F-1FF2-46C4-8D2B-59C7E3B91952}" type="slidenum">
              <a:rPr lang="en-US" smtClean="0"/>
              <a:pPr/>
              <a:t>16</a:t>
            </a:fld>
            <a:endParaRPr lang="en-US"/>
          </a:p>
        </p:txBody>
      </p:sp>
    </p:spTree>
    <p:extLst>
      <p:ext uri="{BB962C8B-B14F-4D97-AF65-F5344CB8AC3E}">
        <p14:creationId xmlns:p14="http://schemas.microsoft.com/office/powerpoint/2010/main" val="34142568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a:xfrm>
            <a:off x="213360" y="914399"/>
            <a:ext cx="11714480" cy="5176066"/>
          </a:xfrm>
        </p:spPr>
        <p:txBody>
          <a:bodyPr>
            <a:noAutofit/>
          </a:bodyPr>
          <a:lstStyle/>
          <a:p>
            <a:pPr marL="514350" indent="-514350">
              <a:buFont typeface="+mj-lt"/>
              <a:buAutoNum type="arabicPeriod"/>
            </a:pPr>
            <a:r>
              <a:rPr lang="en-US" sz="2200" dirty="0"/>
              <a:t>Cao, F., Yao, K., &amp; Liang, J. (2020, September 23). </a:t>
            </a:r>
            <a:r>
              <a:rPr lang="en-US" sz="2200" dirty="0" err="1"/>
              <a:t>Deconvolutional</a:t>
            </a:r>
            <a:r>
              <a:rPr lang="en-US" sz="2200" dirty="0"/>
              <a:t> neural network for image super-resolution. </a:t>
            </a:r>
            <a:r>
              <a:rPr lang="en-US" sz="2200" i="1" dirty="0"/>
              <a:t>Neural Networks, 132</a:t>
            </a:r>
            <a:r>
              <a:rPr lang="en-US" sz="2200" dirty="0"/>
              <a:t>, 394-404. doi:10.1016/j.neunet.2020.09.017</a:t>
            </a:r>
          </a:p>
          <a:p>
            <a:pPr marL="514350" indent="-514350">
              <a:buFont typeface="+mj-lt"/>
              <a:buAutoNum type="arabicPeriod"/>
            </a:pPr>
            <a:r>
              <a:rPr lang="en-US" sz="2200" dirty="0"/>
              <a:t>Kim, K., &amp; Kwon, Y. (2010, January 22). Single-Image Super-resolution Using Sparse Regression and Natural Image Prior. </a:t>
            </a:r>
            <a:r>
              <a:rPr lang="en-US" sz="2200" i="1" dirty="0"/>
              <a:t>IEEE Transactions on Pattern Analysis and Machine Intelligence, 32</a:t>
            </a:r>
            <a:r>
              <a:rPr lang="en-US" sz="2200" dirty="0"/>
              <a:t>(6), 1127-1133. doi:10.1109/TPAMI.2010.25</a:t>
            </a:r>
          </a:p>
          <a:p>
            <a:pPr marL="514350" indent="-514350">
              <a:buFont typeface="+mj-lt"/>
              <a:buAutoNum type="arabicPeriod"/>
            </a:pPr>
            <a:r>
              <a:rPr lang="en-US" sz="2200" dirty="0" err="1"/>
              <a:t>Turchenko</a:t>
            </a:r>
            <a:r>
              <a:rPr lang="en-US" sz="2200" dirty="0"/>
              <a:t>, V., Chalmers, E., &amp; </a:t>
            </a:r>
            <a:r>
              <a:rPr lang="en-US" sz="2200" dirty="0" err="1"/>
              <a:t>Luczak</a:t>
            </a:r>
            <a:r>
              <a:rPr lang="en-US" sz="2200" dirty="0"/>
              <a:t>, A. (2017, January 18). A Deep Convolutional Auto-Encoder with Pooling - </a:t>
            </a:r>
            <a:r>
              <a:rPr lang="en-US" sz="2200" dirty="0" err="1"/>
              <a:t>Unpooling</a:t>
            </a:r>
            <a:r>
              <a:rPr lang="en-US" sz="2200" dirty="0"/>
              <a:t> Layers in </a:t>
            </a:r>
            <a:r>
              <a:rPr lang="en-US" sz="2200" dirty="0" err="1"/>
              <a:t>Caffe</a:t>
            </a:r>
            <a:r>
              <a:rPr lang="en-US" sz="2200" dirty="0"/>
              <a:t>. </a:t>
            </a:r>
            <a:r>
              <a:rPr lang="en-US" sz="2200" i="1" dirty="0" err="1"/>
              <a:t>arXiv</a:t>
            </a:r>
            <a:r>
              <a:rPr lang="en-US" sz="2200" i="1" dirty="0"/>
              <a:t> preprint</a:t>
            </a:r>
            <a:r>
              <a:rPr lang="en-US" sz="2200" dirty="0"/>
              <a:t>. doi:10.48550/arXiv.1701.04949</a:t>
            </a:r>
          </a:p>
          <a:p>
            <a:pPr marL="514350" indent="-514350">
              <a:buFont typeface="+mj-lt"/>
              <a:buAutoNum type="arabicPeriod"/>
            </a:pPr>
            <a:r>
              <a:rPr lang="en-US" sz="2200" dirty="0"/>
              <a:t>Xu, L., Ren, J. S., Liu, C., &amp; </a:t>
            </a:r>
            <a:r>
              <a:rPr lang="en-US" sz="2200" dirty="0" err="1"/>
              <a:t>Jia</a:t>
            </a:r>
            <a:r>
              <a:rPr lang="en-US" sz="2200" dirty="0"/>
              <a:t>, J. (2014). Deep Convolutional Neural Network for Image Deconvolution. </a:t>
            </a:r>
            <a:r>
              <a:rPr lang="en-US" sz="2200" i="1" dirty="0"/>
              <a:t>Deep Convolutional Neural Network for Image (NIPS 2014).</a:t>
            </a:r>
            <a:r>
              <a:rPr lang="en-US" sz="2200" dirty="0"/>
              <a:t> </a:t>
            </a:r>
            <a:r>
              <a:rPr lang="en-US" sz="2200" i="1" dirty="0"/>
              <a:t>27.</a:t>
            </a:r>
            <a:r>
              <a:rPr lang="en-US" sz="2200" dirty="0"/>
              <a:t> </a:t>
            </a:r>
            <a:r>
              <a:rPr lang="en-US" sz="2200" dirty="0" err="1"/>
              <a:t>NeurIPS</a:t>
            </a:r>
            <a:r>
              <a:rPr lang="en-US" sz="2200" dirty="0"/>
              <a:t>. Retrieved from https://proceedings.neurips.cc/paper_files/paper/2014/hash/1c1d4df596d01da60385f0bb17a4a9e0-Abstract.html</a:t>
            </a:r>
          </a:p>
        </p:txBody>
      </p:sp>
      <p:sp>
        <p:nvSpPr>
          <p:cNvPr id="4" name="Date Placeholder 3"/>
          <p:cNvSpPr>
            <a:spLocks noGrp="1"/>
          </p:cNvSpPr>
          <p:nvPr>
            <p:ph type="dt" sz="half" idx="10"/>
          </p:nvPr>
        </p:nvSpPr>
        <p:spPr/>
        <p:txBody>
          <a:bodyPr/>
          <a:lstStyle/>
          <a:p>
            <a:r>
              <a:rPr lang="en-US" smtClean="0"/>
              <a:t>11/12/2023</a:t>
            </a:r>
            <a:endParaRPr lang="en-US"/>
          </a:p>
        </p:txBody>
      </p:sp>
      <p:sp>
        <p:nvSpPr>
          <p:cNvPr id="5" name="Footer Placeholder 4"/>
          <p:cNvSpPr>
            <a:spLocks noGrp="1"/>
          </p:cNvSpPr>
          <p:nvPr>
            <p:ph type="ftr" sz="quarter" idx="11"/>
          </p:nvPr>
        </p:nvSpPr>
        <p:spPr/>
        <p:txBody>
          <a:bodyPr/>
          <a:lstStyle/>
          <a:p>
            <a:r>
              <a:rPr lang="en-US" smtClean="0"/>
              <a:t>Deconv - Loc Nguyen</a:t>
            </a:r>
            <a:endParaRPr lang="en-US"/>
          </a:p>
        </p:txBody>
      </p:sp>
      <p:sp>
        <p:nvSpPr>
          <p:cNvPr id="6" name="Slide Number Placeholder 5"/>
          <p:cNvSpPr>
            <a:spLocks noGrp="1"/>
          </p:cNvSpPr>
          <p:nvPr>
            <p:ph type="sldNum" sz="quarter" idx="12"/>
          </p:nvPr>
        </p:nvSpPr>
        <p:spPr/>
        <p:txBody>
          <a:bodyPr/>
          <a:lstStyle/>
          <a:p>
            <a:fld id="{5DB5036F-1FF2-46C4-8D2B-59C7E3B91952}" type="slidenum">
              <a:rPr lang="en-US" smtClean="0"/>
              <a:pPr/>
              <a:t>17</a:t>
            </a:fld>
            <a:endParaRPr lang="en-US"/>
          </a:p>
        </p:txBody>
      </p:sp>
    </p:spTree>
    <p:extLst>
      <p:ext uri="{BB962C8B-B14F-4D97-AF65-F5344CB8AC3E}">
        <p14:creationId xmlns:p14="http://schemas.microsoft.com/office/powerpoint/2010/main" val="10655490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48159"/>
            <a:ext cx="10515600" cy="660486"/>
          </a:xfrm>
        </p:spPr>
        <p:txBody>
          <a:bodyPr>
            <a:noAutofit/>
          </a:bodyPr>
          <a:lstStyle/>
          <a:p>
            <a:pPr algn="ctr"/>
            <a:r>
              <a:rPr lang="en-US" sz="5000" dirty="0"/>
              <a:t>Thank you for </a:t>
            </a:r>
            <a:r>
              <a:rPr lang="en-US" sz="5000" dirty="0" smtClean="0"/>
              <a:t>listening</a:t>
            </a:r>
            <a:endParaRPr lang="en-US" sz="5000" dirty="0"/>
          </a:p>
        </p:txBody>
      </p:sp>
      <p:sp>
        <p:nvSpPr>
          <p:cNvPr id="4" name="Slide Number Placeholder 3"/>
          <p:cNvSpPr>
            <a:spLocks noGrp="1"/>
          </p:cNvSpPr>
          <p:nvPr>
            <p:ph type="sldNum" sz="quarter" idx="12"/>
          </p:nvPr>
        </p:nvSpPr>
        <p:spPr/>
        <p:txBody>
          <a:bodyPr/>
          <a:lstStyle/>
          <a:p>
            <a:fld id="{5DB5036F-1FF2-46C4-8D2B-59C7E3B91952}" type="slidenum">
              <a:rPr lang="en-US" smtClean="0"/>
              <a:pPr/>
              <a:t>18</a:t>
            </a:fld>
            <a:endParaRPr lang="en-US"/>
          </a:p>
        </p:txBody>
      </p:sp>
      <p:sp>
        <p:nvSpPr>
          <p:cNvPr id="3" name="Footer Placeholder 2"/>
          <p:cNvSpPr>
            <a:spLocks noGrp="1"/>
          </p:cNvSpPr>
          <p:nvPr>
            <p:ph type="ftr" sz="quarter" idx="11"/>
          </p:nvPr>
        </p:nvSpPr>
        <p:spPr/>
        <p:txBody>
          <a:bodyPr/>
          <a:lstStyle/>
          <a:p>
            <a:r>
              <a:rPr lang="en-US" smtClean="0"/>
              <a:t>Deconv - Loc Nguyen</a:t>
            </a:r>
            <a:endParaRPr lang="en-US"/>
          </a:p>
        </p:txBody>
      </p:sp>
      <p:sp>
        <p:nvSpPr>
          <p:cNvPr id="5" name="Date Placeholder 4"/>
          <p:cNvSpPr>
            <a:spLocks noGrp="1"/>
          </p:cNvSpPr>
          <p:nvPr>
            <p:ph type="dt" sz="half" idx="10"/>
          </p:nvPr>
        </p:nvSpPr>
        <p:spPr/>
        <p:txBody>
          <a:bodyPr/>
          <a:lstStyle/>
          <a:p>
            <a:r>
              <a:rPr lang="en-US" smtClean="0"/>
              <a:t>11/12/2023</a:t>
            </a:r>
            <a:endParaRPr lang="en-US"/>
          </a:p>
        </p:txBody>
      </p:sp>
    </p:spTree>
    <p:extLst>
      <p:ext uri="{BB962C8B-B14F-4D97-AF65-F5344CB8AC3E}">
        <p14:creationId xmlns:p14="http://schemas.microsoft.com/office/powerpoint/2010/main" val="13266088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a:t>
            </a:r>
          </a:p>
        </p:txBody>
      </p:sp>
      <p:sp>
        <p:nvSpPr>
          <p:cNvPr id="3" name="Content Placeholder 2"/>
          <p:cNvSpPr>
            <a:spLocks noGrp="1"/>
          </p:cNvSpPr>
          <p:nvPr>
            <p:ph idx="1"/>
          </p:nvPr>
        </p:nvSpPr>
        <p:spPr/>
        <p:txBody>
          <a:bodyPr>
            <a:normAutofit fontScale="77500" lnSpcReduction="20000"/>
          </a:bodyPr>
          <a:lstStyle/>
          <a:p>
            <a:pPr marL="0" indent="0">
              <a:lnSpc>
                <a:spcPct val="120000"/>
              </a:lnSpc>
              <a:buNone/>
            </a:pPr>
            <a:r>
              <a:rPr lang="en-US" dirty="0"/>
              <a:t>Deconvolution task is not important in convolutional neural network (CNN) because it is not imperative to recover convoluted image when convolutional layer is important to extract features. However, the deconvolution task is useful in some cases of inspecting and reflecting a convolutional filter as well as trying to improve a generated image when information loss is not serious with regard to trade-off of information loss and specific features such as edge detection and sharpening. This research proposes a duplicated and reverse process of recovering a filtered image. Firstly, source layer and target layer are reversed in accordance with traditional image convolution so as to train the convolutional filter. Secondly, the trained filter is reversed again to derive a </a:t>
            </a:r>
            <a:r>
              <a:rPr lang="en-US" dirty="0" err="1"/>
              <a:t>deconvolutional</a:t>
            </a:r>
            <a:r>
              <a:rPr lang="en-US" dirty="0"/>
              <a:t> operator for recovering the filtered image. The reverse process is associated with backpropagation algorithm which is most popular in learning neural network. Experimental results show that the proposed technique in this research is better to learn the filters that focus on discovering pixel differences. Therefore, the main contribution of this research is to inspect convolutional filters from data.</a:t>
            </a:r>
          </a:p>
        </p:txBody>
      </p:sp>
      <p:sp>
        <p:nvSpPr>
          <p:cNvPr id="4" name="Slide Number Placeholder 3"/>
          <p:cNvSpPr>
            <a:spLocks noGrp="1"/>
          </p:cNvSpPr>
          <p:nvPr>
            <p:ph type="sldNum" sz="quarter" idx="12"/>
          </p:nvPr>
        </p:nvSpPr>
        <p:spPr/>
        <p:txBody>
          <a:bodyPr/>
          <a:lstStyle/>
          <a:p>
            <a:fld id="{5DB5036F-1FF2-46C4-8D2B-59C7E3B91952}" type="slidenum">
              <a:rPr lang="en-US" smtClean="0"/>
              <a:pPr/>
              <a:t>2</a:t>
            </a:fld>
            <a:endParaRPr lang="en-US"/>
          </a:p>
        </p:txBody>
      </p:sp>
      <p:sp>
        <p:nvSpPr>
          <p:cNvPr id="5" name="Footer Placeholder 4"/>
          <p:cNvSpPr>
            <a:spLocks noGrp="1"/>
          </p:cNvSpPr>
          <p:nvPr>
            <p:ph type="ftr" sz="quarter" idx="11"/>
          </p:nvPr>
        </p:nvSpPr>
        <p:spPr/>
        <p:txBody>
          <a:bodyPr/>
          <a:lstStyle/>
          <a:p>
            <a:r>
              <a:rPr lang="en-US" smtClean="0"/>
              <a:t>Deconv - Loc Nguyen</a:t>
            </a:r>
            <a:endParaRPr lang="en-US"/>
          </a:p>
        </p:txBody>
      </p:sp>
      <p:sp>
        <p:nvSpPr>
          <p:cNvPr id="6" name="Date Placeholder 5"/>
          <p:cNvSpPr>
            <a:spLocks noGrp="1"/>
          </p:cNvSpPr>
          <p:nvPr>
            <p:ph type="dt" sz="half" idx="10"/>
          </p:nvPr>
        </p:nvSpPr>
        <p:spPr/>
        <p:txBody>
          <a:bodyPr/>
          <a:lstStyle/>
          <a:p>
            <a:r>
              <a:rPr lang="en-US" smtClean="0"/>
              <a:t>11/12/2023</a:t>
            </a:r>
            <a:endParaRPr lang="en-US"/>
          </a:p>
        </p:txBody>
      </p:sp>
    </p:spTree>
    <p:extLst>
      <p:ext uri="{BB962C8B-B14F-4D97-AF65-F5344CB8AC3E}">
        <p14:creationId xmlns:p14="http://schemas.microsoft.com/office/powerpoint/2010/main" val="29531206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Table of contents</a:t>
            </a:r>
          </a:p>
        </p:txBody>
      </p:sp>
      <p:sp>
        <p:nvSpPr>
          <p:cNvPr id="3" name="Content Placeholder 2"/>
          <p:cNvSpPr>
            <a:spLocks noGrp="1"/>
          </p:cNvSpPr>
          <p:nvPr>
            <p:ph idx="1"/>
          </p:nvPr>
        </p:nvSpPr>
        <p:spPr/>
        <p:txBody>
          <a:bodyPr/>
          <a:lstStyle/>
          <a:p>
            <a:pPr marL="457200" indent="-457200">
              <a:buFont typeface="+mj-lt"/>
              <a:buAutoNum type="arabicPeriod"/>
            </a:pPr>
            <a:r>
              <a:rPr lang="en-US" dirty="0"/>
              <a:t>Introduction</a:t>
            </a:r>
          </a:p>
          <a:p>
            <a:pPr marL="457200" indent="-457200">
              <a:buFont typeface="+mj-lt"/>
              <a:buAutoNum type="arabicPeriod"/>
            </a:pPr>
            <a:r>
              <a:rPr lang="en-US" dirty="0" smtClean="0"/>
              <a:t>Methodology</a:t>
            </a:r>
            <a:endParaRPr lang="en-US" dirty="0"/>
          </a:p>
          <a:p>
            <a:pPr marL="457200" indent="-457200">
              <a:buFont typeface="+mj-lt"/>
              <a:buAutoNum type="arabicPeriod"/>
            </a:pPr>
            <a:r>
              <a:rPr lang="en-US" dirty="0" smtClean="0"/>
              <a:t>Experimental results </a:t>
            </a:r>
            <a:r>
              <a:rPr lang="en-US" dirty="0"/>
              <a:t>and </a:t>
            </a:r>
            <a:r>
              <a:rPr lang="en-US" dirty="0" smtClean="0"/>
              <a:t>discussions</a:t>
            </a:r>
            <a:endParaRPr lang="en-US" dirty="0"/>
          </a:p>
          <a:p>
            <a:pPr marL="457200" indent="-457200">
              <a:buFont typeface="+mj-lt"/>
              <a:buAutoNum type="arabicPeriod"/>
            </a:pPr>
            <a:r>
              <a:rPr lang="en-US" dirty="0"/>
              <a:t>Conclusions</a:t>
            </a:r>
          </a:p>
        </p:txBody>
      </p:sp>
      <p:sp>
        <p:nvSpPr>
          <p:cNvPr id="4" name="Slide Number Placeholder 3"/>
          <p:cNvSpPr>
            <a:spLocks noGrp="1"/>
          </p:cNvSpPr>
          <p:nvPr>
            <p:ph type="sldNum" sz="quarter" idx="12"/>
          </p:nvPr>
        </p:nvSpPr>
        <p:spPr/>
        <p:txBody>
          <a:bodyPr/>
          <a:lstStyle/>
          <a:p>
            <a:fld id="{5DB5036F-1FF2-46C4-8D2B-59C7E3B91952}" type="slidenum">
              <a:rPr lang="en-US" smtClean="0"/>
              <a:pPr/>
              <a:t>3</a:t>
            </a:fld>
            <a:endParaRPr lang="en-US"/>
          </a:p>
        </p:txBody>
      </p:sp>
      <p:sp>
        <p:nvSpPr>
          <p:cNvPr id="5" name="Footer Placeholder 4"/>
          <p:cNvSpPr>
            <a:spLocks noGrp="1"/>
          </p:cNvSpPr>
          <p:nvPr>
            <p:ph type="ftr" sz="quarter" idx="11"/>
          </p:nvPr>
        </p:nvSpPr>
        <p:spPr/>
        <p:txBody>
          <a:bodyPr/>
          <a:lstStyle/>
          <a:p>
            <a:r>
              <a:rPr lang="en-US" smtClean="0"/>
              <a:t>Deconv - Loc Nguyen</a:t>
            </a:r>
            <a:endParaRPr lang="en-US"/>
          </a:p>
        </p:txBody>
      </p:sp>
      <p:sp>
        <p:nvSpPr>
          <p:cNvPr id="6" name="Date Placeholder 5"/>
          <p:cNvSpPr>
            <a:spLocks noGrp="1"/>
          </p:cNvSpPr>
          <p:nvPr>
            <p:ph type="dt" sz="half" idx="10"/>
          </p:nvPr>
        </p:nvSpPr>
        <p:spPr/>
        <p:txBody>
          <a:bodyPr/>
          <a:lstStyle/>
          <a:p>
            <a:r>
              <a:rPr lang="en-US" smtClean="0"/>
              <a:t>11/12/2023</a:t>
            </a:r>
            <a:endParaRPr lang="en-US"/>
          </a:p>
        </p:txBody>
      </p:sp>
    </p:spTree>
    <p:extLst>
      <p:ext uri="{BB962C8B-B14F-4D97-AF65-F5344CB8AC3E}">
        <p14:creationId xmlns:p14="http://schemas.microsoft.com/office/powerpoint/2010/main" val="31122415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Introduction</a:t>
            </a:r>
          </a:p>
        </p:txBody>
      </p:sp>
      <p:sp>
        <p:nvSpPr>
          <p:cNvPr id="3" name="Content Placeholder 2"/>
          <p:cNvSpPr>
            <a:spLocks noGrp="1"/>
          </p:cNvSpPr>
          <p:nvPr>
            <p:ph idx="1"/>
          </p:nvPr>
        </p:nvSpPr>
        <p:spPr>
          <a:xfrm>
            <a:off x="132080" y="914399"/>
            <a:ext cx="11917680" cy="5176066"/>
          </a:xfrm>
        </p:spPr>
        <p:txBody>
          <a:bodyPr>
            <a:normAutofit fontScale="77500" lnSpcReduction="20000"/>
          </a:bodyPr>
          <a:lstStyle/>
          <a:p>
            <a:pPr marL="0" indent="0">
              <a:lnSpc>
                <a:spcPct val="120000"/>
              </a:lnSpc>
              <a:buNone/>
            </a:pPr>
            <a:r>
              <a:rPr lang="en-US" dirty="0"/>
              <a:t>Convolutional operator or convolutional product which is main operator of convolutional neural network (CNN) does not imply any degradation because it plays the most important role of extracting features of images. However, in some cases, it is necessary to make a so-called </a:t>
            </a:r>
            <a:r>
              <a:rPr lang="en-US" dirty="0" err="1"/>
              <a:t>deconvolutional</a:t>
            </a:r>
            <a:r>
              <a:rPr lang="en-US" dirty="0"/>
              <a:t> operator which is the opposite of convolutional operator in order to recover original images. Especially, deep generative models may need to reinterpret original image from decoded image when encoded image was transformed by convolutional operator. In general, this research focuses on image deconvolution which is not popular in CNN area but there are some typical researches related to image deconvolution. Domain of single image super-resolution (SISR), which is not like the viewpoint of this research, focuses seriously on reconstructing high-resolution image (HR) from low-resolution image (LR). According to Cao et al. (Cao, Yao, &amp; Liang, 2020, p. 394), there are three types of SISR: 1) interpolation-based approach focuses on calculating missing pixels of HR by interpolation equations on pixels of LR, 2) reconstruction-based approach focuses on taking advantages of special aspects of HR such as gradient profile, edge features, and nonlocal means in order to recover missing pixels of HR from LR, and 3) learning-based approach focuses on discovering the relationship between HR and LR by comparing datasets of both HR and LR.</a:t>
            </a:r>
          </a:p>
        </p:txBody>
      </p:sp>
      <p:sp>
        <p:nvSpPr>
          <p:cNvPr id="4" name="Date Placeholder 3"/>
          <p:cNvSpPr>
            <a:spLocks noGrp="1"/>
          </p:cNvSpPr>
          <p:nvPr>
            <p:ph type="dt" sz="half" idx="10"/>
          </p:nvPr>
        </p:nvSpPr>
        <p:spPr/>
        <p:txBody>
          <a:bodyPr/>
          <a:lstStyle/>
          <a:p>
            <a:r>
              <a:rPr lang="en-US" smtClean="0"/>
              <a:t>11/12/2023</a:t>
            </a:r>
            <a:endParaRPr lang="en-US"/>
          </a:p>
        </p:txBody>
      </p:sp>
      <p:sp>
        <p:nvSpPr>
          <p:cNvPr id="5" name="Footer Placeholder 4"/>
          <p:cNvSpPr>
            <a:spLocks noGrp="1"/>
          </p:cNvSpPr>
          <p:nvPr>
            <p:ph type="ftr" sz="quarter" idx="11"/>
          </p:nvPr>
        </p:nvSpPr>
        <p:spPr/>
        <p:txBody>
          <a:bodyPr/>
          <a:lstStyle/>
          <a:p>
            <a:r>
              <a:rPr lang="en-US" smtClean="0"/>
              <a:t>Deconv - Loc Nguyen</a:t>
            </a:r>
            <a:endParaRPr lang="en-US"/>
          </a:p>
        </p:txBody>
      </p:sp>
      <p:sp>
        <p:nvSpPr>
          <p:cNvPr id="6" name="Slide Number Placeholder 5"/>
          <p:cNvSpPr>
            <a:spLocks noGrp="1"/>
          </p:cNvSpPr>
          <p:nvPr>
            <p:ph type="sldNum" sz="quarter" idx="12"/>
          </p:nvPr>
        </p:nvSpPr>
        <p:spPr/>
        <p:txBody>
          <a:bodyPr/>
          <a:lstStyle/>
          <a:p>
            <a:fld id="{5DB5036F-1FF2-46C4-8D2B-59C7E3B91952}" type="slidenum">
              <a:rPr lang="en-US" smtClean="0"/>
              <a:pPr/>
              <a:t>4</a:t>
            </a:fld>
            <a:endParaRPr lang="en-US"/>
          </a:p>
        </p:txBody>
      </p:sp>
    </p:spTree>
    <p:extLst>
      <p:ext uri="{BB962C8B-B14F-4D97-AF65-F5344CB8AC3E}">
        <p14:creationId xmlns:p14="http://schemas.microsoft.com/office/powerpoint/2010/main" val="22376104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Introduction</a:t>
            </a:r>
          </a:p>
        </p:txBody>
      </p:sp>
      <p:sp>
        <p:nvSpPr>
          <p:cNvPr id="3" name="Content Placeholder 2"/>
          <p:cNvSpPr>
            <a:spLocks noGrp="1"/>
          </p:cNvSpPr>
          <p:nvPr>
            <p:ph idx="1"/>
          </p:nvPr>
        </p:nvSpPr>
        <p:spPr>
          <a:xfrm>
            <a:off x="101600" y="914399"/>
            <a:ext cx="11988800" cy="5176066"/>
          </a:xfrm>
        </p:spPr>
        <p:txBody>
          <a:bodyPr>
            <a:noAutofit/>
          </a:bodyPr>
          <a:lstStyle/>
          <a:p>
            <a:pPr marL="0" indent="0">
              <a:buNone/>
            </a:pPr>
            <a:r>
              <a:rPr lang="en-US" sz="2400" dirty="0"/>
              <a:t>Kim and Kwon (Kim &amp; Kwon, 2010, p. 1129), whose work is slightly similar to this research, proposed a repression method to learn a so-called reproducing kernel for minimizing loss function between transformed LR and HR. Please pay attention that their reproducing kernel, which is not traditional filter kernel in CNN, is Gaussian filter function but, essentially, their reproducing kernel is the kernel which is more complex than the matrix kernel of CNN. Actually, the reproducing kernel is used to transform LR into an intermediate form which is in turn compared with HR</a:t>
            </a:r>
            <a:r>
              <a:rPr lang="en-US" sz="2400" dirty="0" smtClean="0"/>
              <a:t>.</a:t>
            </a:r>
          </a:p>
          <a:p>
            <a:pPr marL="0" indent="228600">
              <a:buNone/>
            </a:pPr>
            <a:r>
              <a:rPr lang="en-US" sz="2400" dirty="0"/>
              <a:t>According to Cao et al. (Cao, Yao, &amp; Liang, 2020, p. 395), recently researches, which belong to learning-based approach, are applying CNN into SISR where the transformation from LR to HR is represented by a deep CNN</a:t>
            </a:r>
            <a:r>
              <a:rPr lang="en-US" sz="2400" dirty="0" smtClean="0"/>
              <a:t>.</a:t>
            </a:r>
            <a:r>
              <a:rPr lang="en-US" sz="2400" dirty="0"/>
              <a:t> Concretely, Cao et al. (Cao, Yao, &amp; Liang, 2020, pp. 395-396) proposed a fully networking includes three stages as three layer stacks for image enhancement such as nonlinear enhancement, multiscale feature restoration, and fusion enhancement</a:t>
            </a:r>
            <a:r>
              <a:rPr lang="en-US" sz="2400" dirty="0" smtClean="0"/>
              <a:t>.</a:t>
            </a:r>
            <a:r>
              <a:rPr lang="en-US" sz="2400" dirty="0"/>
              <a:t> Moreover, Cao et al. (Cao, Yao, &amp; Liang, 2020, p. 399) added </a:t>
            </a:r>
            <a:r>
              <a:rPr lang="en-US" sz="2400" dirty="0" err="1"/>
              <a:t>Kullback-Leibler</a:t>
            </a:r>
            <a:r>
              <a:rPr lang="en-US" sz="2400" dirty="0"/>
              <a:t> divergence into loss function for improving CNN training process.</a:t>
            </a:r>
          </a:p>
        </p:txBody>
      </p:sp>
      <p:sp>
        <p:nvSpPr>
          <p:cNvPr id="4" name="Date Placeholder 3"/>
          <p:cNvSpPr>
            <a:spLocks noGrp="1"/>
          </p:cNvSpPr>
          <p:nvPr>
            <p:ph type="dt" sz="half" idx="10"/>
          </p:nvPr>
        </p:nvSpPr>
        <p:spPr/>
        <p:txBody>
          <a:bodyPr/>
          <a:lstStyle/>
          <a:p>
            <a:r>
              <a:rPr lang="en-US" smtClean="0"/>
              <a:t>11/12/2023</a:t>
            </a:r>
            <a:endParaRPr lang="en-US"/>
          </a:p>
        </p:txBody>
      </p:sp>
      <p:sp>
        <p:nvSpPr>
          <p:cNvPr id="5" name="Footer Placeholder 4"/>
          <p:cNvSpPr>
            <a:spLocks noGrp="1"/>
          </p:cNvSpPr>
          <p:nvPr>
            <p:ph type="ftr" sz="quarter" idx="11"/>
          </p:nvPr>
        </p:nvSpPr>
        <p:spPr/>
        <p:txBody>
          <a:bodyPr/>
          <a:lstStyle/>
          <a:p>
            <a:r>
              <a:rPr lang="en-US" smtClean="0"/>
              <a:t>Deconv - Loc Nguyen</a:t>
            </a:r>
            <a:endParaRPr lang="en-US"/>
          </a:p>
        </p:txBody>
      </p:sp>
      <p:sp>
        <p:nvSpPr>
          <p:cNvPr id="6" name="Slide Number Placeholder 5"/>
          <p:cNvSpPr>
            <a:spLocks noGrp="1"/>
          </p:cNvSpPr>
          <p:nvPr>
            <p:ph type="sldNum" sz="quarter" idx="12"/>
          </p:nvPr>
        </p:nvSpPr>
        <p:spPr/>
        <p:txBody>
          <a:bodyPr/>
          <a:lstStyle/>
          <a:p>
            <a:fld id="{5DB5036F-1FF2-46C4-8D2B-59C7E3B91952}" type="slidenum">
              <a:rPr lang="en-US" smtClean="0"/>
              <a:pPr/>
              <a:t>5</a:t>
            </a:fld>
            <a:endParaRPr lang="en-US"/>
          </a:p>
        </p:txBody>
      </p:sp>
    </p:spTree>
    <p:extLst>
      <p:ext uri="{BB962C8B-B14F-4D97-AF65-F5344CB8AC3E}">
        <p14:creationId xmlns:p14="http://schemas.microsoft.com/office/powerpoint/2010/main" val="35221497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Introduction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11760" y="914399"/>
                <a:ext cx="11968480" cy="5176066"/>
              </a:xfrm>
            </p:spPr>
            <p:txBody>
              <a:bodyPr>
                <a:normAutofit/>
              </a:bodyPr>
              <a:lstStyle/>
              <a:p>
                <a:pPr marL="0" indent="0">
                  <a:buNone/>
                </a:pPr>
                <a:r>
                  <a:rPr lang="en-US" sz="2150" dirty="0"/>
                  <a:t>In </a:t>
                </a:r>
                <a:r>
                  <a:rPr lang="en-US" sz="2150" dirty="0" smtClean="0"/>
                  <a:t>different </a:t>
                </a:r>
                <a:r>
                  <a:rPr lang="en-US" sz="2150" dirty="0"/>
                  <a:t>viewpoint, </a:t>
                </a:r>
                <a:r>
                  <a:rPr lang="en-US" sz="2150" dirty="0" err="1"/>
                  <a:t>autoencoder</a:t>
                </a:r>
                <a:r>
                  <a:rPr lang="en-US" sz="2150" dirty="0"/>
                  <a:t> (AE) domain which is most similar to this research considers the image deconvolution as decoding process (decoder) of encoded image but please pay attention that AE is not </a:t>
                </a:r>
                <a:r>
                  <a:rPr lang="en-US" sz="2150" dirty="0" err="1"/>
                  <a:t>Variational</a:t>
                </a:r>
                <a:r>
                  <a:rPr lang="en-US" sz="2150" dirty="0"/>
                  <a:t> </a:t>
                </a:r>
                <a:r>
                  <a:rPr lang="en-US" sz="2150" dirty="0" err="1"/>
                  <a:t>Autoencoders</a:t>
                </a:r>
                <a:r>
                  <a:rPr lang="en-US" sz="2150" dirty="0"/>
                  <a:t> (VAE) generative model. AE assumes that the degradation of decoded image is not concerned because AE tries to restore original image as well as possible. The AE deconvolution is expressed by following propagation rule</a:t>
                </a:r>
                <a:r>
                  <a:rPr lang="en-US" sz="2150" dirty="0" smtClean="0"/>
                  <a:t>:</a:t>
                </a:r>
              </a:p>
              <a:p>
                <a:pPr marL="0" indent="0">
                  <a:buNone/>
                </a:pPr>
                <a14:m>
                  <m:oMathPara xmlns:m="http://schemas.openxmlformats.org/officeDocument/2006/math">
                    <m:oMathParaPr>
                      <m:jc m:val="centerGroup"/>
                    </m:oMathParaPr>
                    <m:oMath xmlns:m="http://schemas.openxmlformats.org/officeDocument/2006/math">
                      <m:r>
                        <a:rPr lang="en-US" sz="2150" i="1">
                          <a:latin typeface="Cambria Math" panose="02040503050406030204" pitchFamily="18" charset="0"/>
                        </a:rPr>
                        <m:t>𝑦</m:t>
                      </m:r>
                      <m:r>
                        <a:rPr lang="en-US" sz="2150" i="1">
                          <a:latin typeface="Cambria Math" panose="02040503050406030204" pitchFamily="18" charset="0"/>
                        </a:rPr>
                        <m:t>=</m:t>
                      </m:r>
                      <m:r>
                        <a:rPr lang="en-US" sz="2150" i="1">
                          <a:latin typeface="Cambria Math" panose="02040503050406030204" pitchFamily="18" charset="0"/>
                        </a:rPr>
                        <m:t>𝑓</m:t>
                      </m:r>
                      <m:d>
                        <m:dPr>
                          <m:ctrlPr>
                            <a:rPr lang="en-US" sz="2150" i="1">
                              <a:latin typeface="Cambria Math" panose="02040503050406030204" pitchFamily="18" charset="0"/>
                            </a:rPr>
                          </m:ctrlPr>
                        </m:dPr>
                        <m:e>
                          <m:nary>
                            <m:naryPr>
                              <m:chr m:val="∑"/>
                              <m:limLoc m:val="undOvr"/>
                              <m:ctrlPr>
                                <a:rPr lang="en-US" sz="2150" i="1">
                                  <a:latin typeface="Cambria Math" panose="02040503050406030204" pitchFamily="18" charset="0"/>
                                </a:rPr>
                              </m:ctrlPr>
                            </m:naryPr>
                            <m:sub>
                              <m:r>
                                <a:rPr lang="en-US" sz="2150" i="1">
                                  <a:latin typeface="Cambria Math" panose="02040503050406030204" pitchFamily="18" charset="0"/>
                                </a:rPr>
                                <m:t>𝑖</m:t>
                              </m:r>
                              <m:r>
                                <a:rPr lang="en-US" sz="2150" i="1">
                                  <a:latin typeface="Cambria Math" panose="02040503050406030204" pitchFamily="18" charset="0"/>
                                </a:rPr>
                                <m:t>=1</m:t>
                              </m:r>
                            </m:sub>
                            <m:sup>
                              <m:r>
                                <a:rPr lang="en-US" sz="2150" i="1">
                                  <a:latin typeface="Cambria Math" panose="02040503050406030204" pitchFamily="18" charset="0"/>
                                </a:rPr>
                                <m:t>𝑛</m:t>
                              </m:r>
                            </m:sup>
                            <m:e>
                              <m:nary>
                                <m:naryPr>
                                  <m:chr m:val="∑"/>
                                  <m:limLoc m:val="undOvr"/>
                                  <m:ctrlPr>
                                    <a:rPr lang="en-US" sz="2150" i="1">
                                      <a:latin typeface="Cambria Math" panose="02040503050406030204" pitchFamily="18" charset="0"/>
                                    </a:rPr>
                                  </m:ctrlPr>
                                </m:naryPr>
                                <m:sub>
                                  <m:r>
                                    <a:rPr lang="en-US" sz="2150" i="1">
                                      <a:latin typeface="Cambria Math" panose="02040503050406030204" pitchFamily="18" charset="0"/>
                                    </a:rPr>
                                    <m:t>𝑗</m:t>
                                  </m:r>
                                  <m:r>
                                    <a:rPr lang="en-US" sz="2150" i="1">
                                      <a:latin typeface="Cambria Math" panose="02040503050406030204" pitchFamily="18" charset="0"/>
                                    </a:rPr>
                                    <m:t>=1</m:t>
                                  </m:r>
                                </m:sub>
                                <m:sup>
                                  <m:r>
                                    <a:rPr lang="en-US" sz="2150" i="1">
                                      <a:latin typeface="Cambria Math" panose="02040503050406030204" pitchFamily="18" charset="0"/>
                                    </a:rPr>
                                    <m:t>𝑛</m:t>
                                  </m:r>
                                </m:sup>
                                <m:e>
                                  <m:sSub>
                                    <m:sSubPr>
                                      <m:ctrlPr>
                                        <a:rPr lang="en-US" sz="2150" i="1">
                                          <a:latin typeface="Cambria Math" panose="02040503050406030204" pitchFamily="18" charset="0"/>
                                        </a:rPr>
                                      </m:ctrlPr>
                                    </m:sSubPr>
                                    <m:e>
                                      <m:r>
                                        <a:rPr lang="en-US" sz="2150" i="1">
                                          <a:latin typeface="Cambria Math" panose="02040503050406030204" pitchFamily="18" charset="0"/>
                                        </a:rPr>
                                        <m:t>𝑤</m:t>
                                      </m:r>
                                    </m:e>
                                    <m:sub>
                                      <m:r>
                                        <a:rPr lang="en-US" sz="2150" i="1">
                                          <a:latin typeface="Cambria Math" panose="02040503050406030204" pitchFamily="18" charset="0"/>
                                        </a:rPr>
                                        <m:t>𝑖𝑗</m:t>
                                      </m:r>
                                    </m:sub>
                                  </m:sSub>
                                  <m:sSub>
                                    <m:sSubPr>
                                      <m:ctrlPr>
                                        <a:rPr lang="en-US" sz="2150" i="1">
                                          <a:latin typeface="Cambria Math" panose="02040503050406030204" pitchFamily="18" charset="0"/>
                                        </a:rPr>
                                      </m:ctrlPr>
                                    </m:sSubPr>
                                    <m:e>
                                      <m:r>
                                        <a:rPr lang="en-US" sz="2150" i="1">
                                          <a:latin typeface="Cambria Math" panose="02040503050406030204" pitchFamily="18" charset="0"/>
                                        </a:rPr>
                                        <m:t>𝑥</m:t>
                                      </m:r>
                                    </m:e>
                                    <m:sub>
                                      <m:r>
                                        <a:rPr lang="en-US" sz="2150" i="1">
                                          <a:latin typeface="Cambria Math" panose="02040503050406030204" pitchFamily="18" charset="0"/>
                                        </a:rPr>
                                        <m:t>𝑖𝑗</m:t>
                                      </m:r>
                                    </m:sub>
                                  </m:sSub>
                                </m:e>
                              </m:nary>
                            </m:e>
                          </m:nary>
                          <m:r>
                            <a:rPr lang="en-US" sz="2150" i="1">
                              <a:latin typeface="Cambria Math" panose="02040503050406030204" pitchFamily="18" charset="0"/>
                            </a:rPr>
                            <m:t>+</m:t>
                          </m:r>
                          <m:r>
                            <a:rPr lang="en-US" sz="2150" i="1">
                              <a:latin typeface="Cambria Math" panose="02040503050406030204" pitchFamily="18" charset="0"/>
                            </a:rPr>
                            <m:t>𝑏</m:t>
                          </m:r>
                        </m:e>
                      </m:d>
                    </m:oMath>
                  </m:oMathPara>
                </a14:m>
                <a:endParaRPr lang="en-US" sz="2150" dirty="0" smtClean="0"/>
              </a:p>
              <a:p>
                <a:pPr marL="0" indent="0">
                  <a:buNone/>
                </a:pPr>
                <a:r>
                  <a:rPr lang="en-US" sz="2150" dirty="0"/>
                  <a:t>Where </a:t>
                </a:r>
                <a:r>
                  <a:rPr lang="en-US" sz="2150" b="1" i="1" dirty="0"/>
                  <a:t>x</a:t>
                </a:r>
                <a:r>
                  <a:rPr lang="en-US" sz="2150" dirty="0"/>
                  <a:t> is source layer whose pixels are denoted </a:t>
                </a:r>
                <a:r>
                  <a:rPr lang="en-US" sz="2150" i="1" dirty="0" err="1"/>
                  <a:t>x</a:t>
                </a:r>
                <a:r>
                  <a:rPr lang="en-US" sz="2150" i="1" baseline="-25000" dirty="0" err="1"/>
                  <a:t>ij</a:t>
                </a:r>
                <a:r>
                  <a:rPr lang="en-US" sz="2150" dirty="0"/>
                  <a:t>, </a:t>
                </a:r>
                <a:r>
                  <a:rPr lang="en-US" sz="2150" b="1" i="1" dirty="0"/>
                  <a:t>y</a:t>
                </a:r>
                <a:r>
                  <a:rPr lang="en-US" sz="2150" dirty="0"/>
                  <a:t> is target layer (</a:t>
                </a:r>
                <a:r>
                  <a:rPr lang="en-US" sz="2150" dirty="0" err="1"/>
                  <a:t>deconvoluted</a:t>
                </a:r>
                <a:r>
                  <a:rPr lang="en-US" sz="2150" dirty="0"/>
                  <a:t> layer) whose pixels are denoted </a:t>
                </a:r>
                <a:r>
                  <a:rPr lang="en-US" sz="2150" i="1" dirty="0"/>
                  <a:t>y</a:t>
                </a:r>
                <a:r>
                  <a:rPr lang="en-US" sz="2150" dirty="0"/>
                  <a:t>, </a:t>
                </a:r>
                <a:r>
                  <a:rPr lang="en-US" sz="2150" i="1" dirty="0"/>
                  <a:t>f</a:t>
                </a:r>
                <a:r>
                  <a:rPr lang="en-US" sz="2150" dirty="0"/>
                  <a:t>(</a:t>
                </a:r>
                <a:r>
                  <a:rPr lang="en-US" sz="2150" i="1" dirty="0"/>
                  <a:t>x</a:t>
                </a:r>
                <a:r>
                  <a:rPr lang="en-US" sz="2150" dirty="0"/>
                  <a:t>) is activation function, </a:t>
                </a:r>
                <a:r>
                  <a:rPr lang="en-US" sz="2150" b="1" i="1" dirty="0"/>
                  <a:t>w</a:t>
                </a:r>
                <a:r>
                  <a:rPr lang="en-US" sz="2150" baseline="-25000" dirty="0"/>
                  <a:t> </a:t>
                </a:r>
                <a:r>
                  <a:rPr lang="en-US" sz="2150" dirty="0"/>
                  <a:t>= (</a:t>
                </a:r>
                <a:r>
                  <a:rPr lang="en-US" sz="2150" i="1" dirty="0" err="1"/>
                  <a:t>w</a:t>
                </a:r>
                <a:r>
                  <a:rPr lang="en-US" sz="2150" i="1" baseline="-25000" dirty="0" err="1"/>
                  <a:t>ij</a:t>
                </a:r>
                <a:r>
                  <a:rPr lang="en-US" sz="2150" dirty="0"/>
                  <a:t>) is </a:t>
                </a:r>
                <a:r>
                  <a:rPr lang="en-US" sz="2150" dirty="0" err="1"/>
                  <a:t>deconvolutional</a:t>
                </a:r>
                <a:r>
                  <a:rPr lang="en-US" sz="2150" dirty="0"/>
                  <a:t> filter, and </a:t>
                </a:r>
                <a:r>
                  <a:rPr lang="en-US" sz="2150" i="1" dirty="0"/>
                  <a:t>b</a:t>
                </a:r>
                <a:r>
                  <a:rPr lang="en-US" sz="2150" dirty="0"/>
                  <a:t> is </a:t>
                </a:r>
                <a:r>
                  <a:rPr lang="en-US" sz="2150" dirty="0" err="1"/>
                  <a:t>deconvolutional</a:t>
                </a:r>
                <a:r>
                  <a:rPr lang="en-US" sz="2150" dirty="0"/>
                  <a:t> bias. Indeed, AE methodology is almost the same as this research when the filter </a:t>
                </a:r>
                <a:r>
                  <a:rPr lang="en-US" sz="2150" b="1" i="1" dirty="0"/>
                  <a:t>w</a:t>
                </a:r>
                <a:r>
                  <a:rPr lang="en-US" sz="2150" dirty="0"/>
                  <a:t> is learned by minimizing Euclidean loss function and backpropagation algorithm except that the target layer in AE is not formally accepted to be degraded. Works of </a:t>
                </a:r>
                <a:r>
                  <a:rPr lang="en-US" sz="2150" dirty="0" err="1"/>
                  <a:t>Turchenko</a:t>
                </a:r>
                <a:r>
                  <a:rPr lang="en-US" sz="2150" dirty="0"/>
                  <a:t> et al. (</a:t>
                </a:r>
                <a:r>
                  <a:rPr lang="en-US" sz="2150" dirty="0" err="1"/>
                  <a:t>Turchenko</a:t>
                </a:r>
                <a:r>
                  <a:rPr lang="en-US" sz="2150" dirty="0"/>
                  <a:t>, Chalmers, &amp; </a:t>
                </a:r>
                <a:r>
                  <a:rPr lang="en-US" sz="2150" dirty="0" err="1"/>
                  <a:t>Luczak</a:t>
                </a:r>
                <a:r>
                  <a:rPr lang="en-US" sz="2150" dirty="0"/>
                  <a:t>, 2017, p. 4) and Xu et al</a:t>
                </a:r>
                <a:r>
                  <a:rPr lang="en-US" sz="2150" dirty="0" smtClean="0"/>
                  <a:t>.</a:t>
                </a:r>
                <a:r>
                  <a:rPr lang="en-US" sz="2150" dirty="0"/>
                  <a:t> (Xu, Ren, Liu, &amp; </a:t>
                </a:r>
                <a:r>
                  <a:rPr lang="en-US" sz="2150" dirty="0" err="1"/>
                  <a:t>Jia</a:t>
                </a:r>
                <a:r>
                  <a:rPr lang="en-US" sz="2150" dirty="0"/>
                  <a:t>, 2014) are typical works in AE domain but Xu et al</a:t>
                </a:r>
                <a:r>
                  <a:rPr lang="en-US" sz="2150" dirty="0" smtClean="0"/>
                  <a:t>.</a:t>
                </a:r>
                <a:r>
                  <a:rPr lang="en-US" sz="2150" dirty="0"/>
                  <a:t> (Xu, Ren, Liu, &amp; </a:t>
                </a:r>
                <a:r>
                  <a:rPr lang="en-US" sz="2150" dirty="0" err="1"/>
                  <a:t>Jia</a:t>
                </a:r>
                <a:r>
                  <a:rPr lang="en-US" sz="2150" dirty="0"/>
                  <a:t>, 2014, pp. 3-4) went beyond by transforming convolutional space into frequency space via Fourier transformation.</a:t>
                </a:r>
                <a:endParaRPr lang="en-US" sz="2150" dirty="0" smtClean="0"/>
              </a:p>
              <a:p>
                <a:pPr marL="0" indent="0">
                  <a:buNone/>
                </a:pPr>
                <a:endParaRPr lang="en-US" sz="215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11760" y="914399"/>
                <a:ext cx="11968480" cy="5176066"/>
              </a:xfrm>
              <a:blipFill>
                <a:blip r:embed="rId2"/>
                <a:stretch>
                  <a:fillRect l="-611" t="-707" r="-611" b="-589"/>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r>
              <a:rPr lang="en-US" smtClean="0"/>
              <a:t>11/12/2023</a:t>
            </a:r>
            <a:endParaRPr lang="en-US"/>
          </a:p>
        </p:txBody>
      </p:sp>
      <p:sp>
        <p:nvSpPr>
          <p:cNvPr id="5" name="Footer Placeholder 4"/>
          <p:cNvSpPr>
            <a:spLocks noGrp="1"/>
          </p:cNvSpPr>
          <p:nvPr>
            <p:ph type="ftr" sz="quarter" idx="11"/>
          </p:nvPr>
        </p:nvSpPr>
        <p:spPr/>
        <p:txBody>
          <a:bodyPr/>
          <a:lstStyle/>
          <a:p>
            <a:r>
              <a:rPr lang="en-US" smtClean="0"/>
              <a:t>Deconv - Loc Nguyen</a:t>
            </a:r>
            <a:endParaRPr lang="en-US"/>
          </a:p>
        </p:txBody>
      </p:sp>
      <p:sp>
        <p:nvSpPr>
          <p:cNvPr id="6" name="Slide Number Placeholder 5"/>
          <p:cNvSpPr>
            <a:spLocks noGrp="1"/>
          </p:cNvSpPr>
          <p:nvPr>
            <p:ph type="sldNum" sz="quarter" idx="12"/>
          </p:nvPr>
        </p:nvSpPr>
        <p:spPr/>
        <p:txBody>
          <a:bodyPr/>
          <a:lstStyle/>
          <a:p>
            <a:fld id="{5DB5036F-1FF2-46C4-8D2B-59C7E3B91952}" type="slidenum">
              <a:rPr lang="en-US" smtClean="0"/>
              <a:pPr/>
              <a:t>6</a:t>
            </a:fld>
            <a:endParaRPr lang="en-US"/>
          </a:p>
        </p:txBody>
      </p:sp>
    </p:spTree>
    <p:extLst>
      <p:ext uri="{BB962C8B-B14F-4D97-AF65-F5344CB8AC3E}">
        <p14:creationId xmlns:p14="http://schemas.microsoft.com/office/powerpoint/2010/main" val="28751039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Introduction</a:t>
            </a:r>
          </a:p>
        </p:txBody>
      </p:sp>
      <p:sp>
        <p:nvSpPr>
          <p:cNvPr id="3" name="Content Placeholder 2"/>
          <p:cNvSpPr>
            <a:spLocks noGrp="1"/>
          </p:cNvSpPr>
          <p:nvPr>
            <p:ph idx="1"/>
          </p:nvPr>
        </p:nvSpPr>
        <p:spPr/>
        <p:txBody>
          <a:bodyPr>
            <a:normAutofit fontScale="92500" lnSpcReduction="10000"/>
          </a:bodyPr>
          <a:lstStyle/>
          <a:p>
            <a:pPr marL="0" indent="0">
              <a:lnSpc>
                <a:spcPct val="110000"/>
              </a:lnSpc>
              <a:buNone/>
            </a:pPr>
            <a:r>
              <a:rPr lang="en-US" dirty="0"/>
              <a:t>In general, the aspect of this research, which is different from other research, is that I focus on learning convolutional filter from two convolutional layers so as to contribute such filter to the deconvolution process whereas other researches focused on improving or keeping quality of image. Obviously, image quality improvement is much more important, but this research aims to a viewpoint of mutual relationship between convolutional task and </a:t>
            </a:r>
            <a:r>
              <a:rPr lang="en-US" dirty="0" err="1"/>
              <a:t>deconvolutional</a:t>
            </a:r>
            <a:r>
              <a:rPr lang="en-US" dirty="0"/>
              <a:t> task, which attaches to backpropagation algorithm. Moreover, degradation in image quality is obviously accepted in this research. Therefore, this research has two purposes: 1) training convolutional filter and 2) making the image deconvolution by the trained filter. The trained filter is learned from the process of reversing image convolution and the proposed image deconvolution is a reverse process based on the trained filter too.</a:t>
            </a:r>
          </a:p>
        </p:txBody>
      </p:sp>
      <p:sp>
        <p:nvSpPr>
          <p:cNvPr id="4" name="Date Placeholder 3"/>
          <p:cNvSpPr>
            <a:spLocks noGrp="1"/>
          </p:cNvSpPr>
          <p:nvPr>
            <p:ph type="dt" sz="half" idx="10"/>
          </p:nvPr>
        </p:nvSpPr>
        <p:spPr/>
        <p:txBody>
          <a:bodyPr/>
          <a:lstStyle/>
          <a:p>
            <a:r>
              <a:rPr lang="en-US" smtClean="0"/>
              <a:t>11/12/2023</a:t>
            </a:r>
            <a:endParaRPr lang="en-US"/>
          </a:p>
        </p:txBody>
      </p:sp>
      <p:sp>
        <p:nvSpPr>
          <p:cNvPr id="5" name="Footer Placeholder 4"/>
          <p:cNvSpPr>
            <a:spLocks noGrp="1"/>
          </p:cNvSpPr>
          <p:nvPr>
            <p:ph type="ftr" sz="quarter" idx="11"/>
          </p:nvPr>
        </p:nvSpPr>
        <p:spPr/>
        <p:txBody>
          <a:bodyPr/>
          <a:lstStyle/>
          <a:p>
            <a:r>
              <a:rPr lang="en-US" smtClean="0"/>
              <a:t>Deconv - Loc Nguyen</a:t>
            </a:r>
            <a:endParaRPr lang="en-US"/>
          </a:p>
        </p:txBody>
      </p:sp>
      <p:sp>
        <p:nvSpPr>
          <p:cNvPr id="6" name="Slide Number Placeholder 5"/>
          <p:cNvSpPr>
            <a:spLocks noGrp="1"/>
          </p:cNvSpPr>
          <p:nvPr>
            <p:ph type="sldNum" sz="quarter" idx="12"/>
          </p:nvPr>
        </p:nvSpPr>
        <p:spPr/>
        <p:txBody>
          <a:bodyPr/>
          <a:lstStyle/>
          <a:p>
            <a:fld id="{5DB5036F-1FF2-46C4-8D2B-59C7E3B91952}" type="slidenum">
              <a:rPr lang="en-US" smtClean="0"/>
              <a:pPr/>
              <a:t>7</a:t>
            </a:fld>
            <a:endParaRPr lang="en-US"/>
          </a:p>
        </p:txBody>
      </p:sp>
    </p:spTree>
    <p:extLst>
      <p:ext uri="{BB962C8B-B14F-4D97-AF65-F5344CB8AC3E}">
        <p14:creationId xmlns:p14="http://schemas.microsoft.com/office/powerpoint/2010/main" val="32678529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a:t>
            </a:r>
            <a:r>
              <a:rPr lang="en-US" dirty="0" smtClean="0"/>
              <a:t>Methodology</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01600" y="914399"/>
                <a:ext cx="11978640" cy="5176066"/>
              </a:xfrm>
            </p:spPr>
            <p:txBody>
              <a:bodyPr>
                <a:normAutofit/>
              </a:bodyPr>
              <a:lstStyle/>
              <a:p>
                <a:pPr marL="0" indent="0">
                  <a:buNone/>
                </a:pPr>
                <a:r>
                  <a:rPr lang="en-US" sz="2400" dirty="0"/>
                  <a:t>Main layer of convolutional neural network (CNN) is convolutional layer which performs convolutional operator based on a so-called convolutional filter which is a </a:t>
                </a:r>
                <a:r>
                  <a:rPr lang="en-US" sz="2400" i="1" dirty="0" err="1"/>
                  <a:t>n</a:t>
                </a:r>
                <a:r>
                  <a:rPr lang="en-US" sz="2400" baseline="-25000" dirty="0" err="1"/>
                  <a:t>x</a:t>
                </a:r>
                <a:r>
                  <a:rPr lang="en-US" sz="2400" i="1" dirty="0" err="1"/>
                  <a:t>n</a:t>
                </a:r>
                <a:r>
                  <a:rPr lang="en-US" sz="2400" dirty="0"/>
                  <a:t> squared matrix </a:t>
                </a:r>
                <a:r>
                  <a:rPr lang="en-US" sz="2400" b="1" i="1" dirty="0"/>
                  <a:t>u</a:t>
                </a:r>
                <a:r>
                  <a:rPr lang="en-US" sz="2400" dirty="0"/>
                  <a:t> = (</a:t>
                </a:r>
                <a:r>
                  <a:rPr lang="en-US" sz="2400" i="1" dirty="0" err="1"/>
                  <a:t>u</a:t>
                </a:r>
                <a:r>
                  <a:rPr lang="en-US" sz="2400" i="1" baseline="-25000" dirty="0" err="1"/>
                  <a:t>ij</a:t>
                </a:r>
                <a:r>
                  <a:rPr lang="en-US" sz="2400" dirty="0"/>
                  <a:t>)</a:t>
                </a:r>
                <a:r>
                  <a:rPr lang="en-US" sz="2400" i="1" baseline="-25000" dirty="0" err="1"/>
                  <a:t>n</a:t>
                </a:r>
                <a:r>
                  <a:rPr lang="en-US" sz="2400" baseline="-25000" dirty="0" err="1"/>
                  <a:t>x</a:t>
                </a:r>
                <a:r>
                  <a:rPr lang="en-US" sz="2400" i="1" baseline="-25000" dirty="0" err="1"/>
                  <a:t>n</a:t>
                </a:r>
                <a:r>
                  <a:rPr lang="en-US" sz="2400" dirty="0"/>
                  <a:t>. Given a convolutional source layer </a:t>
                </a:r>
                <a:r>
                  <a:rPr lang="en-US" sz="2400" b="1" i="1" dirty="0"/>
                  <a:t>x</a:t>
                </a:r>
                <a:r>
                  <a:rPr lang="en-US" sz="2400" dirty="0"/>
                  <a:t> represented by its pixel </a:t>
                </a:r>
                <a:r>
                  <a:rPr lang="en-US" sz="2400" i="1" dirty="0" err="1"/>
                  <a:t>x</a:t>
                </a:r>
                <a:r>
                  <a:rPr lang="en-US" sz="2400" i="1" baseline="-25000" dirty="0" err="1"/>
                  <a:t>ij</a:t>
                </a:r>
                <a:r>
                  <a:rPr lang="en-US" sz="2400" dirty="0"/>
                  <a:t> which are operated with the filter </a:t>
                </a:r>
                <a:r>
                  <a:rPr lang="en-US" sz="2400" b="1" i="1" dirty="0"/>
                  <a:t>u</a:t>
                </a:r>
                <a:r>
                  <a:rPr lang="en-US" sz="2400" dirty="0"/>
                  <a:t> by the convolution operator in order to produce target layer </a:t>
                </a:r>
                <a:r>
                  <a:rPr lang="en-US" sz="2400" b="1" i="1" dirty="0"/>
                  <a:t>y</a:t>
                </a:r>
                <a:r>
                  <a:rPr lang="en-US" sz="2400" dirty="0"/>
                  <a:t> represented by a resulted pixel </a:t>
                </a:r>
                <a:r>
                  <a:rPr lang="en-US" sz="2400" i="1" dirty="0"/>
                  <a:t>y</a:t>
                </a:r>
                <a:r>
                  <a:rPr lang="en-US" sz="2400" dirty="0" smtClean="0"/>
                  <a:t>.</a:t>
                </a:r>
              </a:p>
              <a:p>
                <a:pPr marL="0" indent="0">
                  <a:buNone/>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𝑦</m:t>
                      </m:r>
                      <m:r>
                        <a:rPr lang="en-US" sz="2400" i="1">
                          <a:latin typeface="Cambria Math" panose="02040503050406030204" pitchFamily="18" charset="0"/>
                        </a:rPr>
                        <m:t>=</m:t>
                      </m:r>
                      <m:r>
                        <a:rPr lang="en-US" sz="2400" i="1">
                          <a:latin typeface="Cambria Math" panose="02040503050406030204" pitchFamily="18" charset="0"/>
                        </a:rPr>
                        <m:t>𝑓</m:t>
                      </m:r>
                      <m:d>
                        <m:dPr>
                          <m:ctrlPr>
                            <a:rPr lang="en-US" sz="2400" i="1">
                              <a:latin typeface="Cambria Math" panose="02040503050406030204" pitchFamily="18" charset="0"/>
                            </a:rPr>
                          </m:ctrlPr>
                        </m:dPr>
                        <m:e>
                          <m:nary>
                            <m:naryPr>
                              <m:chr m:val="∑"/>
                              <m:limLoc m:val="undOvr"/>
                              <m:ctrlPr>
                                <a:rPr lang="en-US" sz="2400" i="1">
                                  <a:latin typeface="Cambria Math" panose="02040503050406030204" pitchFamily="18" charset="0"/>
                                </a:rPr>
                              </m:ctrlPr>
                            </m:naryPr>
                            <m:sub>
                              <m:r>
                                <a:rPr lang="en-US" sz="2400" i="1">
                                  <a:latin typeface="Cambria Math" panose="02040503050406030204" pitchFamily="18" charset="0"/>
                                </a:rPr>
                                <m:t>𝑖</m:t>
                              </m:r>
                              <m:r>
                                <a:rPr lang="en-US" sz="2400" i="1">
                                  <a:latin typeface="Cambria Math" panose="02040503050406030204" pitchFamily="18" charset="0"/>
                                </a:rPr>
                                <m:t>=1</m:t>
                              </m:r>
                            </m:sub>
                            <m:sup>
                              <m:r>
                                <a:rPr lang="en-US" sz="2400" i="1">
                                  <a:latin typeface="Cambria Math" panose="02040503050406030204" pitchFamily="18" charset="0"/>
                                </a:rPr>
                                <m:t>𝑛</m:t>
                              </m:r>
                            </m:sup>
                            <m:e>
                              <m:nary>
                                <m:naryPr>
                                  <m:chr m:val="∑"/>
                                  <m:limLoc m:val="undOvr"/>
                                  <m:ctrlPr>
                                    <a:rPr lang="en-US" sz="2400" i="1">
                                      <a:latin typeface="Cambria Math" panose="02040503050406030204" pitchFamily="18" charset="0"/>
                                    </a:rPr>
                                  </m:ctrlPr>
                                </m:naryPr>
                                <m:sub>
                                  <m:r>
                                    <a:rPr lang="en-US" sz="2400" i="1">
                                      <a:latin typeface="Cambria Math" panose="02040503050406030204" pitchFamily="18" charset="0"/>
                                    </a:rPr>
                                    <m:t>𝑗</m:t>
                                  </m:r>
                                  <m:r>
                                    <a:rPr lang="en-US" sz="2400" i="1">
                                      <a:latin typeface="Cambria Math" panose="02040503050406030204" pitchFamily="18" charset="0"/>
                                    </a:rPr>
                                    <m:t>=1</m:t>
                                  </m:r>
                                </m:sub>
                                <m:sup>
                                  <m:r>
                                    <a:rPr lang="en-US" sz="2400" i="1">
                                      <a:latin typeface="Cambria Math" panose="02040503050406030204" pitchFamily="18" charset="0"/>
                                    </a:rPr>
                                    <m:t>𝑛</m:t>
                                  </m:r>
                                </m:sup>
                                <m:e>
                                  <m:sSub>
                                    <m:sSubPr>
                                      <m:ctrlPr>
                                        <a:rPr lang="en-US" sz="2400" i="1">
                                          <a:latin typeface="Cambria Math" panose="02040503050406030204" pitchFamily="18" charset="0"/>
                                        </a:rPr>
                                      </m:ctrlPr>
                                    </m:sSubPr>
                                    <m:e>
                                      <m:r>
                                        <a:rPr lang="en-US" sz="2400" i="1">
                                          <a:latin typeface="Cambria Math" panose="02040503050406030204" pitchFamily="18" charset="0"/>
                                        </a:rPr>
                                        <m:t>𝑢</m:t>
                                      </m:r>
                                    </m:e>
                                    <m:sub>
                                      <m:r>
                                        <a:rPr lang="en-US" sz="2400" i="1">
                                          <a:latin typeface="Cambria Math" panose="02040503050406030204" pitchFamily="18" charset="0"/>
                                        </a:rPr>
                                        <m:t>𝑖𝑗</m:t>
                                      </m:r>
                                    </m:sub>
                                  </m:sSub>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𝑖𝑗</m:t>
                                      </m:r>
                                    </m:sub>
                                  </m:sSub>
                                </m:e>
                              </m:nary>
                            </m:e>
                          </m:nary>
                          <m:r>
                            <a:rPr lang="en-US" sz="2400" i="1">
                              <a:latin typeface="Cambria Math" panose="02040503050406030204" pitchFamily="18" charset="0"/>
                            </a:rPr>
                            <m:t>+</m:t>
                          </m:r>
                          <m:r>
                            <a:rPr lang="en-US" sz="2400" i="1">
                              <a:latin typeface="Cambria Math" panose="02040503050406030204" pitchFamily="18" charset="0"/>
                            </a:rPr>
                            <m:t>𝑏</m:t>
                          </m:r>
                        </m:e>
                      </m:d>
                    </m:oMath>
                  </m:oMathPara>
                </a14:m>
                <a:endParaRPr lang="en-US" sz="2400" dirty="0" smtClean="0"/>
              </a:p>
              <a:p>
                <a:pPr marL="0" indent="0">
                  <a:buNone/>
                </a:pPr>
                <a:r>
                  <a:rPr lang="en-US" sz="2400" dirty="0"/>
                  <a:t>Where </a:t>
                </a:r>
                <a:r>
                  <a:rPr lang="en-US" sz="2400" i="1" dirty="0"/>
                  <a:t>f</a:t>
                </a:r>
                <a:r>
                  <a:rPr lang="en-US" sz="2400" dirty="0"/>
                  <a:t>(</a:t>
                </a:r>
                <a:r>
                  <a:rPr lang="en-US" sz="2400" i="1" dirty="0"/>
                  <a:t>x</a:t>
                </a:r>
                <a:r>
                  <a:rPr lang="en-US" sz="2400" dirty="0"/>
                  <a:t>) is activation function of layer </a:t>
                </a:r>
                <a:r>
                  <a:rPr lang="en-US" sz="2400" b="1" i="1" dirty="0"/>
                  <a:t>x</a:t>
                </a:r>
                <a:r>
                  <a:rPr lang="en-US" sz="2400" dirty="0"/>
                  <a:t> and its derivative is denoted </a:t>
                </a:r>
                <a:r>
                  <a:rPr lang="en-US" sz="2400" i="1" dirty="0"/>
                  <a:t>f</a:t>
                </a:r>
                <a:r>
                  <a:rPr lang="en-US" sz="2400" dirty="0"/>
                  <a:t>’(</a:t>
                </a:r>
                <a:r>
                  <a:rPr lang="en-US" sz="2400" i="1" dirty="0"/>
                  <a:t>x</a:t>
                </a:r>
                <a:r>
                  <a:rPr lang="en-US" sz="2400" dirty="0"/>
                  <a:t>). Obviously, in context of CNN, the target layer </a:t>
                </a:r>
                <a:r>
                  <a:rPr lang="en-US" sz="2400" b="1" i="1" dirty="0"/>
                  <a:t>y</a:t>
                </a:r>
                <a:r>
                  <a:rPr lang="en-US" sz="2400" dirty="0"/>
                  <a:t> will obtain some aspects which depend on specific filters, which does not imply any degradation but in some cases, it is necessary to learn the filter </a:t>
                </a:r>
                <a:r>
                  <a:rPr lang="en-US" sz="2400" b="1" i="1" dirty="0"/>
                  <a:t>u</a:t>
                </a:r>
                <a:r>
                  <a:rPr lang="en-US" sz="2400" dirty="0"/>
                  <a:t> from source layer </a:t>
                </a:r>
                <a:r>
                  <a:rPr lang="en-US" sz="2400" b="1" i="1" dirty="0"/>
                  <a:t>x</a:t>
                </a:r>
                <a:r>
                  <a:rPr lang="en-US" sz="2400" dirty="0"/>
                  <a:t> and target layer </a:t>
                </a:r>
                <a:r>
                  <a:rPr lang="en-US" sz="2400" b="1" i="1" dirty="0"/>
                  <a:t>y</a:t>
                </a:r>
                <a:r>
                  <a:rPr lang="en-US" sz="2400" dirty="0"/>
                  <a:t> and then make the image deconvolution based on the learned filter with note that layer </a:t>
                </a:r>
                <a:r>
                  <a:rPr lang="en-US" sz="2400" b="1" i="1" dirty="0"/>
                  <a:t>y</a:t>
                </a:r>
                <a:r>
                  <a:rPr lang="en-US" sz="2400" dirty="0"/>
                  <a:t> is smaller than layer </a:t>
                </a:r>
                <a:r>
                  <a:rPr lang="en-US" sz="2400" b="1" i="1" dirty="0"/>
                  <a:t>x</a:t>
                </a:r>
                <a:r>
                  <a:rPr lang="en-US" sz="2400" dirty="0"/>
                  <a:t> in size.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01600" y="914399"/>
                <a:ext cx="11978640" cy="5176066"/>
              </a:xfrm>
              <a:blipFill>
                <a:blip r:embed="rId3"/>
                <a:stretch>
                  <a:fillRect l="-814" t="-942" r="-763"/>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r>
              <a:rPr lang="en-US" smtClean="0"/>
              <a:t>11/12/2023</a:t>
            </a:r>
            <a:endParaRPr lang="en-US"/>
          </a:p>
        </p:txBody>
      </p:sp>
      <p:sp>
        <p:nvSpPr>
          <p:cNvPr id="5" name="Footer Placeholder 4"/>
          <p:cNvSpPr>
            <a:spLocks noGrp="1"/>
          </p:cNvSpPr>
          <p:nvPr>
            <p:ph type="ftr" sz="quarter" idx="11"/>
          </p:nvPr>
        </p:nvSpPr>
        <p:spPr/>
        <p:txBody>
          <a:bodyPr/>
          <a:lstStyle/>
          <a:p>
            <a:r>
              <a:rPr lang="en-US" smtClean="0"/>
              <a:t>Deconv - Loc Nguyen</a:t>
            </a:r>
            <a:endParaRPr lang="en-US"/>
          </a:p>
        </p:txBody>
      </p:sp>
      <p:sp>
        <p:nvSpPr>
          <p:cNvPr id="6" name="Slide Number Placeholder 5"/>
          <p:cNvSpPr>
            <a:spLocks noGrp="1"/>
          </p:cNvSpPr>
          <p:nvPr>
            <p:ph type="sldNum" sz="quarter" idx="12"/>
          </p:nvPr>
        </p:nvSpPr>
        <p:spPr/>
        <p:txBody>
          <a:bodyPr/>
          <a:lstStyle/>
          <a:p>
            <a:fld id="{5DB5036F-1FF2-46C4-8D2B-59C7E3B91952}" type="slidenum">
              <a:rPr lang="en-US" smtClean="0"/>
              <a:pPr/>
              <a:t>8</a:t>
            </a:fld>
            <a:endParaRPr lang="en-US"/>
          </a:p>
        </p:txBody>
      </p:sp>
    </p:spTree>
    <p:extLst>
      <p:ext uri="{BB962C8B-B14F-4D97-AF65-F5344CB8AC3E}">
        <p14:creationId xmlns:p14="http://schemas.microsoft.com/office/powerpoint/2010/main" val="10479718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Methodology</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1280" y="914399"/>
                <a:ext cx="12009120" cy="5176066"/>
              </a:xfrm>
            </p:spPr>
            <p:txBody>
              <a:bodyPr>
                <a:noAutofit/>
              </a:bodyPr>
              <a:lstStyle/>
              <a:p>
                <a:pPr marL="0" indent="0">
                  <a:buNone/>
                </a:pPr>
                <a:r>
                  <a:rPr lang="en-US" sz="2200" dirty="0" smtClean="0"/>
                  <a:t>The trick here is to consider the deconvolution process as a reverse process of image convolution. Exactly, layer </a:t>
                </a:r>
                <a:r>
                  <a:rPr lang="en-US" sz="2200" b="1" i="1" dirty="0"/>
                  <a:t>y</a:t>
                </a:r>
                <a:r>
                  <a:rPr lang="en-US" sz="2200" dirty="0"/>
                  <a:t> becomes source layer whereas layer </a:t>
                </a:r>
                <a:r>
                  <a:rPr lang="en-US" sz="2200" b="1" i="1" dirty="0"/>
                  <a:t>x</a:t>
                </a:r>
                <a:r>
                  <a:rPr lang="en-US" sz="2200" dirty="0"/>
                  <a:t> becomes target layer, and the convolutional operator is executed by a </a:t>
                </a:r>
                <a:r>
                  <a:rPr lang="en-US" sz="2200" i="1" dirty="0" err="1"/>
                  <a:t>n</a:t>
                </a:r>
                <a:r>
                  <a:rPr lang="en-US" sz="2200" baseline="-25000" dirty="0" err="1"/>
                  <a:t>x</a:t>
                </a:r>
                <a:r>
                  <a:rPr lang="en-US" sz="2200" i="1" dirty="0" err="1"/>
                  <a:t>n</a:t>
                </a:r>
                <a:r>
                  <a:rPr lang="en-US" sz="2200" dirty="0"/>
                  <a:t> squared matrix </a:t>
                </a:r>
                <a:r>
                  <a:rPr lang="en-US" sz="2200" b="1" i="1" dirty="0"/>
                  <a:t>w</a:t>
                </a:r>
                <a:r>
                  <a:rPr lang="en-US" sz="2200" dirty="0"/>
                  <a:t> = (</a:t>
                </a:r>
                <a:r>
                  <a:rPr lang="en-US" sz="2200" i="1" dirty="0" err="1"/>
                  <a:t>w</a:t>
                </a:r>
                <a:r>
                  <a:rPr lang="en-US" sz="2200" i="1" baseline="-25000" dirty="0" err="1"/>
                  <a:t>ij</a:t>
                </a:r>
                <a:r>
                  <a:rPr lang="en-US" sz="2200" dirty="0"/>
                  <a:t>)</a:t>
                </a:r>
                <a:r>
                  <a:rPr lang="en-US" sz="2200" i="1" baseline="-25000" dirty="0" err="1"/>
                  <a:t>n</a:t>
                </a:r>
                <a:r>
                  <a:rPr lang="en-US" sz="2200" baseline="-25000" dirty="0" err="1"/>
                  <a:t>x</a:t>
                </a:r>
                <a:r>
                  <a:rPr lang="en-US" sz="2200" i="1" baseline="-25000" dirty="0" err="1"/>
                  <a:t>n</a:t>
                </a:r>
                <a:r>
                  <a:rPr lang="en-US" sz="2200" dirty="0"/>
                  <a:t> as follows</a:t>
                </a:r>
                <a:r>
                  <a:rPr lang="en-US" sz="2200" dirty="0" smtClean="0"/>
                  <a:t>:</a:t>
                </a:r>
              </a:p>
              <a:p>
                <a:pPr marL="0" indent="0">
                  <a:buNone/>
                </a:pPr>
                <a14:m>
                  <m:oMathPara xmlns:m="http://schemas.openxmlformats.org/officeDocument/2006/math">
                    <m:oMathParaPr>
                      <m:jc m:val="centerGroup"/>
                    </m:oMathParaPr>
                    <m:oMath xmlns:m="http://schemas.openxmlformats.org/officeDocument/2006/math">
                      <m:r>
                        <a:rPr lang="en-US" sz="2200" i="1">
                          <a:latin typeface="Cambria Math" panose="02040503050406030204" pitchFamily="18" charset="0"/>
                        </a:rPr>
                        <m:t>𝑥</m:t>
                      </m:r>
                      <m:r>
                        <a:rPr lang="en-US" sz="2200" i="1">
                          <a:latin typeface="Cambria Math" panose="02040503050406030204" pitchFamily="18" charset="0"/>
                        </a:rPr>
                        <m:t>=</m:t>
                      </m:r>
                      <m:r>
                        <a:rPr lang="en-US" sz="2200" i="1">
                          <a:latin typeface="Cambria Math" panose="02040503050406030204" pitchFamily="18" charset="0"/>
                        </a:rPr>
                        <m:t>𝑓</m:t>
                      </m:r>
                      <m:d>
                        <m:dPr>
                          <m:ctrlPr>
                            <a:rPr lang="en-US" sz="2200" i="1">
                              <a:latin typeface="Cambria Math" panose="02040503050406030204" pitchFamily="18" charset="0"/>
                            </a:rPr>
                          </m:ctrlPr>
                        </m:dPr>
                        <m:e>
                          <m:nary>
                            <m:naryPr>
                              <m:chr m:val="∑"/>
                              <m:limLoc m:val="undOvr"/>
                              <m:ctrlPr>
                                <a:rPr lang="en-US" sz="2200" i="1">
                                  <a:latin typeface="Cambria Math" panose="02040503050406030204" pitchFamily="18" charset="0"/>
                                </a:rPr>
                              </m:ctrlPr>
                            </m:naryPr>
                            <m:sub>
                              <m:r>
                                <a:rPr lang="en-US" sz="2200" i="1">
                                  <a:latin typeface="Cambria Math" panose="02040503050406030204" pitchFamily="18" charset="0"/>
                                </a:rPr>
                                <m:t>𝑖</m:t>
                              </m:r>
                              <m:r>
                                <a:rPr lang="en-US" sz="2200" i="1">
                                  <a:latin typeface="Cambria Math" panose="02040503050406030204" pitchFamily="18" charset="0"/>
                                </a:rPr>
                                <m:t>=1</m:t>
                              </m:r>
                            </m:sub>
                            <m:sup>
                              <m:r>
                                <a:rPr lang="en-US" sz="2200" i="1">
                                  <a:latin typeface="Cambria Math" panose="02040503050406030204" pitchFamily="18" charset="0"/>
                                </a:rPr>
                                <m:t>𝑛</m:t>
                              </m:r>
                            </m:sup>
                            <m:e>
                              <m:nary>
                                <m:naryPr>
                                  <m:chr m:val="∑"/>
                                  <m:limLoc m:val="undOvr"/>
                                  <m:ctrlPr>
                                    <a:rPr lang="en-US" sz="2200" i="1">
                                      <a:latin typeface="Cambria Math" panose="02040503050406030204" pitchFamily="18" charset="0"/>
                                    </a:rPr>
                                  </m:ctrlPr>
                                </m:naryPr>
                                <m:sub>
                                  <m:r>
                                    <a:rPr lang="en-US" sz="2200" i="1">
                                      <a:latin typeface="Cambria Math" panose="02040503050406030204" pitchFamily="18" charset="0"/>
                                    </a:rPr>
                                    <m:t>𝑗</m:t>
                                  </m:r>
                                  <m:r>
                                    <a:rPr lang="en-US" sz="2200" i="1">
                                      <a:latin typeface="Cambria Math" panose="02040503050406030204" pitchFamily="18" charset="0"/>
                                    </a:rPr>
                                    <m:t>=1</m:t>
                                  </m:r>
                                </m:sub>
                                <m:sup>
                                  <m:r>
                                    <a:rPr lang="en-US" sz="2200" i="1">
                                      <a:latin typeface="Cambria Math" panose="02040503050406030204" pitchFamily="18" charset="0"/>
                                    </a:rPr>
                                    <m:t>𝑛</m:t>
                                  </m:r>
                                </m:sup>
                                <m:e>
                                  <m:sSub>
                                    <m:sSubPr>
                                      <m:ctrlPr>
                                        <a:rPr lang="en-US" sz="2200" i="1">
                                          <a:latin typeface="Cambria Math" panose="02040503050406030204" pitchFamily="18" charset="0"/>
                                        </a:rPr>
                                      </m:ctrlPr>
                                    </m:sSubPr>
                                    <m:e>
                                      <m:r>
                                        <a:rPr lang="en-US" sz="2200" i="1">
                                          <a:latin typeface="Cambria Math" panose="02040503050406030204" pitchFamily="18" charset="0"/>
                                        </a:rPr>
                                        <m:t>𝑤</m:t>
                                      </m:r>
                                    </m:e>
                                    <m:sub>
                                      <m:r>
                                        <a:rPr lang="en-US" sz="2200" i="1">
                                          <a:latin typeface="Cambria Math" panose="02040503050406030204" pitchFamily="18" charset="0"/>
                                        </a:rPr>
                                        <m:t>𝑖𝑗</m:t>
                                      </m:r>
                                    </m:sub>
                                  </m:sSub>
                                  <m:sSub>
                                    <m:sSubPr>
                                      <m:ctrlPr>
                                        <a:rPr lang="en-US" sz="2200" i="1">
                                          <a:latin typeface="Cambria Math" panose="02040503050406030204" pitchFamily="18" charset="0"/>
                                        </a:rPr>
                                      </m:ctrlPr>
                                    </m:sSubPr>
                                    <m:e>
                                      <m:r>
                                        <a:rPr lang="en-US" sz="2200" i="1">
                                          <a:latin typeface="Cambria Math" panose="02040503050406030204" pitchFamily="18" charset="0"/>
                                        </a:rPr>
                                        <m:t>𝑦</m:t>
                                      </m:r>
                                    </m:e>
                                    <m:sub>
                                      <m:r>
                                        <a:rPr lang="en-US" sz="2200" i="1">
                                          <a:latin typeface="Cambria Math" panose="02040503050406030204" pitchFamily="18" charset="0"/>
                                        </a:rPr>
                                        <m:t>𝑖𝑗</m:t>
                                      </m:r>
                                    </m:sub>
                                  </m:sSub>
                                </m:e>
                              </m:nary>
                            </m:e>
                          </m:nary>
                          <m:r>
                            <a:rPr lang="en-US" sz="2200" i="1">
                              <a:latin typeface="Cambria Math" panose="02040503050406030204" pitchFamily="18" charset="0"/>
                            </a:rPr>
                            <m:t>+</m:t>
                          </m:r>
                          <m:r>
                            <a:rPr lang="en-US" sz="2200" i="1">
                              <a:latin typeface="Cambria Math" panose="02040503050406030204" pitchFamily="18" charset="0"/>
                            </a:rPr>
                            <m:t>𝑏</m:t>
                          </m:r>
                        </m:e>
                      </m:d>
                    </m:oMath>
                  </m:oMathPara>
                </a14:m>
                <a:endParaRPr lang="en-US" sz="2200" dirty="0" smtClean="0"/>
              </a:p>
              <a:p>
                <a:pPr marL="0" indent="0">
                  <a:buNone/>
                </a:pPr>
                <a:r>
                  <a:rPr lang="en-US" sz="2200" dirty="0"/>
                  <a:t>Please pay attention that layer </a:t>
                </a:r>
                <a:r>
                  <a:rPr lang="en-US" sz="2200" b="1" i="1" dirty="0"/>
                  <a:t>x</a:t>
                </a:r>
                <a:r>
                  <a:rPr lang="en-US" sz="2200" dirty="0"/>
                  <a:t> is now smaller than layer </a:t>
                </a:r>
                <a:r>
                  <a:rPr lang="en-US" sz="2200" b="1" i="1" dirty="0"/>
                  <a:t>y</a:t>
                </a:r>
                <a:r>
                  <a:rPr lang="en-US" sz="2200" dirty="0"/>
                  <a:t> in size. Note that the convolutional bias </a:t>
                </a:r>
                <a:r>
                  <a:rPr lang="en-US" sz="2200" i="1" dirty="0"/>
                  <a:t>b</a:t>
                </a:r>
                <a:r>
                  <a:rPr lang="en-US" sz="2200" dirty="0"/>
                  <a:t> is ignored without loss of generality in methodology of this research</a:t>
                </a:r>
                <a:r>
                  <a:rPr lang="en-US" sz="2200" dirty="0" smtClean="0"/>
                  <a:t>.</a:t>
                </a:r>
              </a:p>
              <a:p>
                <a:pPr marL="0" indent="0">
                  <a:buNone/>
                </a:pPr>
                <a14:m>
                  <m:oMathPara xmlns:m="http://schemas.openxmlformats.org/officeDocument/2006/math">
                    <m:oMathParaPr>
                      <m:jc m:val="right"/>
                    </m:oMathParaPr>
                    <m:oMath xmlns:m="http://schemas.openxmlformats.org/officeDocument/2006/math">
                      <m:r>
                        <a:rPr lang="en-US" sz="2200" i="1">
                          <a:latin typeface="Cambria Math" panose="02040503050406030204" pitchFamily="18" charset="0"/>
                        </a:rPr>
                        <m:t>𝑥</m:t>
                      </m:r>
                      <m:r>
                        <a:rPr lang="en-US" sz="2200" i="1">
                          <a:latin typeface="Cambria Math" panose="02040503050406030204" pitchFamily="18" charset="0"/>
                        </a:rPr>
                        <m:t>=</m:t>
                      </m:r>
                      <m:r>
                        <a:rPr lang="en-US" sz="2200" i="1">
                          <a:latin typeface="Cambria Math" panose="02040503050406030204" pitchFamily="18" charset="0"/>
                        </a:rPr>
                        <m:t>𝑓</m:t>
                      </m:r>
                      <m:d>
                        <m:dPr>
                          <m:ctrlPr>
                            <a:rPr lang="en-US" sz="2200" i="1">
                              <a:latin typeface="Cambria Math" panose="02040503050406030204" pitchFamily="18" charset="0"/>
                            </a:rPr>
                          </m:ctrlPr>
                        </m:dPr>
                        <m:e>
                          <m:nary>
                            <m:naryPr>
                              <m:chr m:val="∑"/>
                              <m:limLoc m:val="undOvr"/>
                              <m:ctrlPr>
                                <a:rPr lang="en-US" sz="2200" i="1">
                                  <a:latin typeface="Cambria Math" panose="02040503050406030204" pitchFamily="18" charset="0"/>
                                </a:rPr>
                              </m:ctrlPr>
                            </m:naryPr>
                            <m:sub>
                              <m:r>
                                <a:rPr lang="en-US" sz="2200" i="1">
                                  <a:latin typeface="Cambria Math" panose="02040503050406030204" pitchFamily="18" charset="0"/>
                                </a:rPr>
                                <m:t>𝑖</m:t>
                              </m:r>
                              <m:r>
                                <a:rPr lang="en-US" sz="2200" i="1">
                                  <a:latin typeface="Cambria Math" panose="02040503050406030204" pitchFamily="18" charset="0"/>
                                </a:rPr>
                                <m:t>=1</m:t>
                              </m:r>
                            </m:sub>
                            <m:sup>
                              <m:r>
                                <a:rPr lang="en-US" sz="2200" i="1">
                                  <a:latin typeface="Cambria Math" panose="02040503050406030204" pitchFamily="18" charset="0"/>
                                </a:rPr>
                                <m:t>𝑛</m:t>
                              </m:r>
                            </m:sup>
                            <m:e>
                              <m:nary>
                                <m:naryPr>
                                  <m:chr m:val="∑"/>
                                  <m:limLoc m:val="undOvr"/>
                                  <m:ctrlPr>
                                    <a:rPr lang="en-US" sz="2200" i="1">
                                      <a:latin typeface="Cambria Math" panose="02040503050406030204" pitchFamily="18" charset="0"/>
                                    </a:rPr>
                                  </m:ctrlPr>
                                </m:naryPr>
                                <m:sub>
                                  <m:r>
                                    <a:rPr lang="en-US" sz="2200" i="1">
                                      <a:latin typeface="Cambria Math" panose="02040503050406030204" pitchFamily="18" charset="0"/>
                                    </a:rPr>
                                    <m:t>𝑗</m:t>
                                  </m:r>
                                  <m:r>
                                    <a:rPr lang="en-US" sz="2200" i="1">
                                      <a:latin typeface="Cambria Math" panose="02040503050406030204" pitchFamily="18" charset="0"/>
                                    </a:rPr>
                                    <m:t>=1</m:t>
                                  </m:r>
                                </m:sub>
                                <m:sup>
                                  <m:r>
                                    <a:rPr lang="en-US" sz="2200" i="1">
                                      <a:latin typeface="Cambria Math" panose="02040503050406030204" pitchFamily="18" charset="0"/>
                                    </a:rPr>
                                    <m:t>𝑛</m:t>
                                  </m:r>
                                </m:sup>
                                <m:e>
                                  <m:sSub>
                                    <m:sSubPr>
                                      <m:ctrlPr>
                                        <a:rPr lang="en-US" sz="2200" i="1">
                                          <a:latin typeface="Cambria Math" panose="02040503050406030204" pitchFamily="18" charset="0"/>
                                        </a:rPr>
                                      </m:ctrlPr>
                                    </m:sSubPr>
                                    <m:e>
                                      <m:r>
                                        <a:rPr lang="en-US" sz="2200" i="1">
                                          <a:latin typeface="Cambria Math" panose="02040503050406030204" pitchFamily="18" charset="0"/>
                                        </a:rPr>
                                        <m:t>𝑤</m:t>
                                      </m:r>
                                    </m:e>
                                    <m:sub>
                                      <m:r>
                                        <a:rPr lang="en-US" sz="2200" i="1">
                                          <a:latin typeface="Cambria Math" panose="02040503050406030204" pitchFamily="18" charset="0"/>
                                        </a:rPr>
                                        <m:t>𝑖𝑗</m:t>
                                      </m:r>
                                    </m:sub>
                                  </m:sSub>
                                  <m:sSub>
                                    <m:sSubPr>
                                      <m:ctrlPr>
                                        <a:rPr lang="en-US" sz="2200" i="1">
                                          <a:latin typeface="Cambria Math" panose="02040503050406030204" pitchFamily="18" charset="0"/>
                                        </a:rPr>
                                      </m:ctrlPr>
                                    </m:sSubPr>
                                    <m:e>
                                      <m:r>
                                        <a:rPr lang="en-US" sz="2200" i="1">
                                          <a:latin typeface="Cambria Math" panose="02040503050406030204" pitchFamily="18" charset="0"/>
                                        </a:rPr>
                                        <m:t>𝑦</m:t>
                                      </m:r>
                                    </m:e>
                                    <m:sub>
                                      <m:r>
                                        <a:rPr lang="en-US" sz="2200" i="1">
                                          <a:latin typeface="Cambria Math" panose="02040503050406030204" pitchFamily="18" charset="0"/>
                                        </a:rPr>
                                        <m:t>𝑖𝑗</m:t>
                                      </m:r>
                                    </m:sub>
                                  </m:sSub>
                                </m:e>
                              </m:nary>
                            </m:e>
                          </m:nary>
                        </m:e>
                      </m:d>
                      <m:r>
                        <a:rPr lang="en-US" sz="2200" b="0" i="1" smtClean="0">
                          <a:latin typeface="Cambria Math" panose="02040503050406030204" pitchFamily="18" charset="0"/>
                        </a:rPr>
                        <m:t>    </m:t>
                      </m:r>
                      <m:d>
                        <m:dPr>
                          <m:ctrlPr>
                            <a:rPr lang="en-US" sz="2200" b="0" i="1" smtClean="0">
                              <a:latin typeface="Cambria Math" panose="02040503050406030204" pitchFamily="18" charset="0"/>
                            </a:rPr>
                          </m:ctrlPr>
                        </m:dPr>
                        <m:e>
                          <m:r>
                            <a:rPr lang="en-US" sz="2200" b="0" i="1" smtClean="0">
                              <a:latin typeface="Cambria Math" panose="02040503050406030204" pitchFamily="18" charset="0"/>
                            </a:rPr>
                            <m:t>1</m:t>
                          </m:r>
                        </m:e>
                      </m:d>
                    </m:oMath>
                  </m:oMathPara>
                </a14:m>
                <a:endParaRPr lang="en-US" sz="2200" dirty="0" smtClean="0"/>
              </a:p>
              <a:p>
                <a:pPr marL="0" indent="0">
                  <a:buNone/>
                </a:pPr>
                <a:r>
                  <a:rPr lang="en-US" sz="2200" dirty="0"/>
                  <a:t>Given resulted pixel </a:t>
                </a:r>
                <a:r>
                  <a:rPr lang="en-US" sz="2200" i="1" dirty="0"/>
                  <a:t>x</a:t>
                </a:r>
                <a:r>
                  <a:rPr lang="en-US" sz="2200" dirty="0"/>
                  <a:t>’, loss function of the convolutional process is:</a:t>
                </a:r>
              </a:p>
              <a:p>
                <a:pPr marL="0" indent="0">
                  <a:buNone/>
                </a:pPr>
                <a14:m>
                  <m:oMathPara xmlns:m="http://schemas.openxmlformats.org/officeDocument/2006/math">
                    <m:oMathParaPr>
                      <m:jc m:val="centerGroup"/>
                    </m:oMathParaPr>
                    <m:oMath xmlns:m="http://schemas.openxmlformats.org/officeDocument/2006/math">
                      <m:r>
                        <a:rPr lang="en-US" sz="2200" i="1">
                          <a:latin typeface="Cambria Math" panose="02040503050406030204" pitchFamily="18" charset="0"/>
                        </a:rPr>
                        <m:t>𝑙</m:t>
                      </m:r>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rPr>
                                <m:t>𝑤</m:t>
                              </m:r>
                            </m:e>
                            <m:sub>
                              <m:r>
                                <a:rPr lang="en-US" sz="2200" i="1">
                                  <a:latin typeface="Cambria Math" panose="02040503050406030204" pitchFamily="18" charset="0"/>
                                </a:rPr>
                                <m:t>𝑖𝑗</m:t>
                              </m:r>
                            </m:sub>
                          </m:sSub>
                        </m:e>
                      </m:d>
                      <m:r>
                        <a:rPr lang="en-US" sz="2200" i="1">
                          <a:latin typeface="Cambria Math" panose="02040503050406030204" pitchFamily="18" charset="0"/>
                        </a:rPr>
                        <m:t>=</m:t>
                      </m:r>
                      <m:f>
                        <m:fPr>
                          <m:ctrlPr>
                            <a:rPr lang="en-US" sz="2200" i="1">
                              <a:latin typeface="Cambria Math" panose="02040503050406030204" pitchFamily="18" charset="0"/>
                            </a:rPr>
                          </m:ctrlPr>
                        </m:fPr>
                        <m:num>
                          <m:r>
                            <a:rPr lang="en-US" sz="2200" i="1">
                              <a:latin typeface="Cambria Math" panose="02040503050406030204" pitchFamily="18" charset="0"/>
                            </a:rPr>
                            <m:t>1</m:t>
                          </m:r>
                        </m:num>
                        <m:den>
                          <m:r>
                            <a:rPr lang="en-US" sz="2200" i="1">
                              <a:latin typeface="Cambria Math" panose="02040503050406030204" pitchFamily="18" charset="0"/>
                            </a:rPr>
                            <m:t>2</m:t>
                          </m:r>
                        </m:den>
                      </m:f>
                      <m:sSup>
                        <m:sSupPr>
                          <m:ctrlPr>
                            <a:rPr lang="en-US" sz="2200" i="1">
                              <a:latin typeface="Cambria Math" panose="02040503050406030204" pitchFamily="18" charset="0"/>
                            </a:rPr>
                          </m:ctrlPr>
                        </m:sSupPr>
                        <m:e>
                          <m:d>
                            <m:dPr>
                              <m:begChr m:val="‖"/>
                              <m:endChr m:val="‖"/>
                              <m:ctrlPr>
                                <a:rPr lang="en-US" sz="2200" i="1">
                                  <a:latin typeface="Cambria Math" panose="02040503050406030204" pitchFamily="18" charset="0"/>
                                </a:rPr>
                              </m:ctrlPr>
                            </m:dPr>
                            <m:e>
                              <m:sSup>
                                <m:sSupPr>
                                  <m:ctrlPr>
                                    <a:rPr lang="en-US" sz="2200" i="1">
                                      <a:latin typeface="Cambria Math" panose="02040503050406030204" pitchFamily="18" charset="0"/>
                                    </a:rPr>
                                  </m:ctrlPr>
                                </m:sSupPr>
                                <m:e>
                                  <m:r>
                                    <a:rPr lang="en-US" sz="2200" i="1">
                                      <a:latin typeface="Cambria Math" panose="02040503050406030204" pitchFamily="18" charset="0"/>
                                    </a:rPr>
                                    <m:t>𝑥</m:t>
                                  </m:r>
                                </m:e>
                                <m:sup>
                                  <m:r>
                                    <a:rPr lang="en-US" sz="2200" i="1">
                                      <a:latin typeface="Cambria Math" panose="02040503050406030204" pitchFamily="18" charset="0"/>
                                    </a:rPr>
                                    <m:t>′</m:t>
                                  </m:r>
                                </m:sup>
                              </m:sSup>
                              <m:r>
                                <a:rPr lang="en-US" sz="2200" i="1">
                                  <a:latin typeface="Cambria Math" panose="02040503050406030204" pitchFamily="18" charset="0"/>
                                </a:rPr>
                                <m:t>−</m:t>
                              </m:r>
                              <m:r>
                                <a:rPr lang="en-US" sz="2200" i="1">
                                  <a:latin typeface="Cambria Math" panose="02040503050406030204" pitchFamily="18" charset="0"/>
                                </a:rPr>
                                <m:t>𝑥</m:t>
                              </m:r>
                            </m:e>
                          </m:d>
                        </m:e>
                        <m:sup>
                          <m:r>
                            <a:rPr lang="en-US" sz="2200" i="1">
                              <a:latin typeface="Cambria Math" panose="02040503050406030204" pitchFamily="18" charset="0"/>
                            </a:rPr>
                            <m:t>2</m:t>
                          </m:r>
                        </m:sup>
                      </m:sSup>
                    </m:oMath>
                  </m:oMathPara>
                </a14:m>
                <a:endParaRPr lang="en-US" sz="2200" dirty="0"/>
              </a:p>
              <a:p>
                <a:pPr marL="0" indent="0">
                  <a:buNone/>
                </a:pPr>
                <a:r>
                  <a:rPr lang="en-US" sz="2200" dirty="0"/>
                  <a:t>Where the notation ||.|| denotes Euclidean norm.</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1280" y="914399"/>
                <a:ext cx="12009120" cy="5176066"/>
              </a:xfrm>
              <a:blipFill>
                <a:blip r:embed="rId2"/>
                <a:stretch>
                  <a:fillRect l="-660" t="-824" r="-660" b="-3298"/>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r>
              <a:rPr lang="en-US" smtClean="0"/>
              <a:t>11/12/2023</a:t>
            </a:r>
            <a:endParaRPr lang="en-US"/>
          </a:p>
        </p:txBody>
      </p:sp>
      <p:sp>
        <p:nvSpPr>
          <p:cNvPr id="5" name="Footer Placeholder 4"/>
          <p:cNvSpPr>
            <a:spLocks noGrp="1"/>
          </p:cNvSpPr>
          <p:nvPr>
            <p:ph type="ftr" sz="quarter" idx="11"/>
          </p:nvPr>
        </p:nvSpPr>
        <p:spPr/>
        <p:txBody>
          <a:bodyPr/>
          <a:lstStyle/>
          <a:p>
            <a:r>
              <a:rPr lang="en-US" smtClean="0"/>
              <a:t>Deconv - Loc Nguyen</a:t>
            </a:r>
            <a:endParaRPr lang="en-US"/>
          </a:p>
        </p:txBody>
      </p:sp>
      <p:sp>
        <p:nvSpPr>
          <p:cNvPr id="6" name="Slide Number Placeholder 5"/>
          <p:cNvSpPr>
            <a:spLocks noGrp="1"/>
          </p:cNvSpPr>
          <p:nvPr>
            <p:ph type="sldNum" sz="quarter" idx="12"/>
          </p:nvPr>
        </p:nvSpPr>
        <p:spPr/>
        <p:txBody>
          <a:bodyPr/>
          <a:lstStyle/>
          <a:p>
            <a:fld id="{5DB5036F-1FF2-46C4-8D2B-59C7E3B91952}" type="slidenum">
              <a:rPr lang="en-US" smtClean="0"/>
              <a:pPr/>
              <a:t>9</a:t>
            </a:fld>
            <a:endParaRPr lang="en-US"/>
          </a:p>
        </p:txBody>
      </p:sp>
    </p:spTree>
    <p:extLst>
      <p:ext uri="{BB962C8B-B14F-4D97-AF65-F5344CB8AC3E}">
        <p14:creationId xmlns:p14="http://schemas.microsoft.com/office/powerpoint/2010/main" val="19501262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1557</TotalTime>
  <Words>2396</Words>
  <Application>Microsoft Office PowerPoint</Application>
  <PresentationFormat>Widescreen</PresentationFormat>
  <Paragraphs>322</Paragraphs>
  <Slides>18</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SimSun</vt:lpstr>
      <vt:lpstr>Arial</vt:lpstr>
      <vt:lpstr>Calibri</vt:lpstr>
      <vt:lpstr>Cambria Math</vt:lpstr>
      <vt:lpstr>Times New Roman</vt:lpstr>
      <vt:lpstr>Office Theme</vt:lpstr>
      <vt:lpstr>Simple image deconvolution based on reverse image convolution and backpropagation algorithm</vt:lpstr>
      <vt:lpstr>Abstract</vt:lpstr>
      <vt:lpstr>Table of contents</vt:lpstr>
      <vt:lpstr>1. Introduction</vt:lpstr>
      <vt:lpstr>1. Introduction</vt:lpstr>
      <vt:lpstr>1. Introduction</vt:lpstr>
      <vt:lpstr>1. Introduction</vt:lpstr>
      <vt:lpstr>2. Methodology</vt:lpstr>
      <vt:lpstr>2. Methodology</vt:lpstr>
      <vt:lpstr>2. Methodology</vt:lpstr>
      <vt:lpstr>2. Methodology</vt:lpstr>
      <vt:lpstr>3. Experimental results and discussions</vt:lpstr>
      <vt:lpstr>3. Experimental results and discussions</vt:lpstr>
      <vt:lpstr>3. Experimental results and discussions</vt:lpstr>
      <vt:lpstr>3. Experimental results and discussions</vt:lpstr>
      <vt:lpstr>4. Conclusions</vt:lpstr>
      <vt:lpstr>References</vt:lpstr>
      <vt:lpstr>Thank you for listening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Loc Nguyen</dc:creator>
  <cp:lastModifiedBy>USER</cp:lastModifiedBy>
  <cp:revision>375</cp:revision>
  <dcterms:created xsi:type="dcterms:W3CDTF">2017-06-28T03:43:04Z</dcterms:created>
  <dcterms:modified xsi:type="dcterms:W3CDTF">2023-11-16T10:50:56Z</dcterms:modified>
</cp:coreProperties>
</file>