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79" r:id="rId14"/>
    <p:sldId id="380" r:id="rId15"/>
    <p:sldId id="381" r:id="rId16"/>
    <p:sldId id="382" r:id="rId17"/>
    <p:sldId id="370" r:id="rId18"/>
    <p:sldId id="31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14/11/2022</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18</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14/11/2022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14/11/2022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A short study on minima distribution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 short study on minima distribution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Loc Nguyen PhD, </a:t>
            </a:r>
            <a:r>
              <a:rPr lang="en-US" dirty="0" err="1"/>
              <a:t>PostDoc</a:t>
            </a:r>
            <a:endParaRPr lang="en-US" dirty="0"/>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dirty="0"/>
              <a:t>A short study on minima distribution - Loc Nguyen</a:t>
            </a:r>
          </a:p>
        </p:txBody>
      </p:sp>
      <p:sp>
        <p:nvSpPr>
          <p:cNvPr id="6" name="Date Placeholder 5"/>
          <p:cNvSpPr>
            <a:spLocks noGrp="1"/>
          </p:cNvSpPr>
          <p:nvPr>
            <p:ph type="dt" sz="half" idx="10"/>
          </p:nvPr>
        </p:nvSpPr>
        <p:spPr/>
        <p:txBody>
          <a:bodyPr/>
          <a:lstStyle/>
          <a:p>
            <a:r>
              <a:rPr lang="en-US"/>
              <a:t>14/11/2022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EEEC2-A96D-0E19-DF88-F1FAF9633FA4}"/>
              </a:ext>
            </a:extLst>
          </p:cNvPr>
          <p:cNvSpPr>
            <a:spLocks noGrp="1"/>
          </p:cNvSpPr>
          <p:nvPr>
            <p:ph type="title"/>
          </p:nvPr>
        </p:nvSpPr>
        <p:spPr/>
        <p:txBody>
          <a:bodyPr/>
          <a:lstStyle/>
          <a:p>
            <a:r>
              <a:rPr lang="en-US" dirty="0"/>
              <a:t>2. Weak conditions of convergence and monotonicity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85228D-5E0A-82F8-E7B6-5DD11217793F}"/>
                  </a:ext>
                </a:extLst>
              </p:cNvPr>
              <p:cNvSpPr>
                <a:spLocks noGrp="1"/>
              </p:cNvSpPr>
              <p:nvPr>
                <p:ph idx="1"/>
              </p:nvPr>
            </p:nvSpPr>
            <p:spPr/>
            <p:txBody>
              <a:bodyPr>
                <a:normAutofit/>
              </a:bodyPr>
              <a:lstStyle/>
              <a:p>
                <a:pPr marL="0" indent="0">
                  <a:buNone/>
                </a:pPr>
                <a:r>
                  <a:rPr lang="en-US" sz="2200" dirty="0">
                    <a:effectLst/>
                    <a:latin typeface="Times New Roman" panose="02020603050405020304" pitchFamily="18" charset="0"/>
                    <a:ea typeface="SimSun" panose="02010600030101010101" pitchFamily="2" charset="-122"/>
                  </a:rPr>
                  <a:t>Because the target function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is too complicated to determine whether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and </a:t>
                </a:r>
                <a:r>
                  <a:rPr lang="en-US" sz="2200" i="1" dirty="0">
                    <a:effectLst/>
                    <a:latin typeface="Times New Roman" panose="02020603050405020304" pitchFamily="18" charset="0"/>
                    <a:ea typeface="SimSun" panose="02010600030101010101" pitchFamily="2" charset="-122"/>
                  </a:rPr>
                  <a:t>g</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are inversely proportional, we concern the case that </a:t>
                </a:r>
                <a:r>
                  <a:rPr lang="en-US" sz="2200" i="1" dirty="0">
                    <a:effectLst/>
                    <a:latin typeface="Times New Roman" panose="02020603050405020304" pitchFamily="18" charset="0"/>
                    <a:ea typeface="SimSun" panose="02010600030101010101" pitchFamily="2" charset="-122"/>
                  </a:rPr>
                  <a:t>g</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can be specified as </a:t>
                </a:r>
                <a:r>
                  <a:rPr lang="en-US" sz="2200" i="1" dirty="0">
                    <a:effectLst/>
                    <a:latin typeface="Times New Roman" panose="02020603050405020304" pitchFamily="18" charset="0"/>
                    <a:ea typeface="SimSun" panose="02010600030101010101" pitchFamily="2" charset="-122"/>
                  </a:rPr>
                  <a:t>g</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h</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where </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In other words, if </a:t>
                </a:r>
                <a:r>
                  <a:rPr lang="en-US" sz="2200" i="1" dirty="0">
                    <a:effectLst/>
                    <a:latin typeface="Times New Roman" panose="02020603050405020304" pitchFamily="18" charset="0"/>
                    <a:ea typeface="SimSun" panose="02010600030101010101" pitchFamily="2" charset="-122"/>
                  </a:rPr>
                  <a:t>g</a:t>
                </a:r>
                <a:r>
                  <a:rPr lang="en-US" sz="2200" dirty="0">
                    <a:effectLst/>
                    <a:latin typeface="Times New Roman" panose="02020603050405020304" pitchFamily="18" charset="0"/>
                    <a:ea typeface="SimSun" panose="02010600030101010101" pitchFamily="2" charset="-122"/>
                  </a:rPr>
                  <a:t> is function of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we have:</a:t>
                </a:r>
              </a:p>
              <a:p>
                <a:pPr marL="0" indent="0">
                  <a:buNone/>
                </a:pPr>
                <a14:m>
                  <m:oMathPara xmlns:m="http://schemas.openxmlformats.org/officeDocument/2006/math">
                    <m:oMathParaPr>
                      <m:jc m:val="right"/>
                    </m:oMathParaPr>
                    <m:oMath xmlns:m="http://schemas.openxmlformats.org/officeDocument/2006/math">
                      <m:f>
                        <m:fPr>
                          <m:ctrlPr>
                            <a:rPr lang="en-US" sz="2200" i="1" smtClean="0">
                              <a:effectLst/>
                              <a:latin typeface="Cambria Math" panose="02040503050406030204" pitchFamily="18" charset="0"/>
                            </a:rPr>
                          </m:ctrlPr>
                        </m:fPr>
                        <m:num>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m:t>
                          </m:r>
                        </m:num>
                        <m:den>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den>
                      </m:f>
                      <m:nary>
                        <m:naryPr>
                          <m:limLoc m:val="undOvr"/>
                          <m:supHide m:val="on"/>
                          <m:ctrlPr>
                            <a:rPr lang="en-US" sz="2200" i="1">
                              <a:effectLst/>
                              <a:latin typeface="Cambria Math" panose="020405030504060302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d>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𝑦h</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200" i="1">
                              <a:effectLst/>
                              <a:latin typeface="Cambria Math" panose="02040503050406030204" pitchFamily="18" charset="0"/>
                            </a:rPr>
                          </m:ctrlPr>
                        </m:dPr>
                        <m:e>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d>
                        </m:e>
                      </m:d>
                      <m:d>
                        <m:dPr>
                          <m:ctrlPr>
                            <a:rPr lang="en-US" sz="2200" i="1">
                              <a:effectLst/>
                              <a:latin typeface="Cambria Math" panose="02040503050406030204" pitchFamily="18" charset="0"/>
                            </a:rPr>
                          </m:ctrlPr>
                        </m:dPr>
                        <m:e>
                          <m:sSup>
                            <m:sSupPr>
                              <m:ctrlPr>
                                <a:rPr lang="en-US" sz="2200" i="1">
                                  <a:effectLst/>
                                  <a:latin typeface="Cambria Math" panose="020405030504060302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h</m:t>
                              </m:r>
                            </m:e>
                          </m:d>
                        </m:e>
                      </m:d>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(2.4)</m:t>
                      </m:r>
                    </m:oMath>
                  </m:oMathPara>
                </a14:m>
                <a:endParaRPr lang="en-US" sz="2200" dirty="0"/>
              </a:p>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d>
                      <m:r>
                        <m:rPr>
                          <m:aln/>
                        </m:rP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22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h</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h</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d>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22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𝑦h</m:t>
                          </m:r>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200" i="1">
                              <a:effectLst/>
                              <a:latin typeface="Cambria Math" panose="02040503050406030204" pitchFamily="18" charset="0"/>
                              <a:ea typeface="SimSun" panose="02010600030101010101" pitchFamily="2" charset="-122"/>
                              <a:cs typeface="Times New Roman" panose="02020603050405020304" pitchFamily="18" charset="0"/>
                            </a:rPr>
                            <m:t>𝑦h</m:t>
                          </m:r>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𝑦</m:t>
                              </m:r>
                            </m:e>
                          </m:d>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d</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nary>
                    </m:oMath>
                  </m:oMathPara>
                </a14:m>
                <a:endParaRPr lang="en-US" sz="22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200" dirty="0">
                    <a:effectLst/>
                    <a:latin typeface="Times New Roman" panose="02020603050405020304" pitchFamily="18" charset="0"/>
                    <a:ea typeface="SimSun" panose="02010600030101010101" pitchFamily="2" charset="-122"/>
                  </a:rPr>
                  <a:t>Given </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and </a:t>
                </a:r>
                <a:r>
                  <a:rPr lang="en-US" sz="2200" i="1" dirty="0">
                    <a:effectLst/>
                    <a:latin typeface="Times New Roman" panose="02020603050405020304" pitchFamily="18" charset="0"/>
                    <a:ea typeface="SimSun" panose="02010600030101010101" pitchFamily="2" charset="-122"/>
                  </a:rPr>
                  <a:t>h</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where </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is increasing, the weak monotonicity condition is simplified that function </a:t>
                </a:r>
                <a:r>
                  <a:rPr lang="en-US" sz="2200" i="1" dirty="0">
                    <a:effectLst/>
                    <a:latin typeface="Times New Roman" panose="02020603050405020304" pitchFamily="18" charset="0"/>
                    <a:ea typeface="SimSun" panose="02010600030101010101" pitchFamily="2" charset="-122"/>
                  </a:rPr>
                  <a:t>τ</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x</a:t>
                </a:r>
                <a:r>
                  <a:rPr lang="en-US" sz="2200" dirty="0">
                    <a:effectLst/>
                    <a:latin typeface="Times New Roman" panose="02020603050405020304" pitchFamily="18" charset="0"/>
                    <a:ea typeface="SimSun" panose="02010600030101010101" pitchFamily="2" charset="-122"/>
                  </a:rPr>
                  <a:t>) following the weak convergence condition is defined such that </a:t>
                </a:r>
                <a:r>
                  <a:rPr lang="en-US" sz="2200" i="1" dirty="0">
                    <a:effectLst/>
                    <a:latin typeface="Times New Roman" panose="02020603050405020304" pitchFamily="18" charset="0"/>
                    <a:ea typeface="SimSun" panose="02010600030101010101" pitchFamily="2" charset="-122"/>
                  </a:rPr>
                  <a:t>h</a:t>
                </a:r>
                <a:r>
                  <a:rPr lang="en-US" sz="2200" dirty="0">
                    <a:effectLst/>
                    <a:latin typeface="Times New Roman" panose="02020603050405020304" pitchFamily="18" charset="0"/>
                    <a:ea typeface="SimSun" panose="02010600030101010101" pitchFamily="2" charset="-122"/>
                  </a:rPr>
                  <a:t>(</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 is nonincreasing function with regard to </a:t>
                </a:r>
                <a:r>
                  <a:rPr lang="en-US" sz="2200" i="1" dirty="0">
                    <a:effectLst/>
                    <a:latin typeface="Times New Roman" panose="02020603050405020304" pitchFamily="18" charset="0"/>
                    <a:ea typeface="SimSun" panose="02010600030101010101" pitchFamily="2" charset="-122"/>
                  </a:rPr>
                  <a:t>y</a:t>
                </a:r>
                <a:r>
                  <a:rPr lang="en-US" sz="2200" dirty="0">
                    <a:effectLst/>
                    <a:latin typeface="Times New Roman" panose="02020603050405020304" pitchFamily="18" charset="0"/>
                    <a:ea typeface="SimSun" panose="02010600030101010101" pitchFamily="2" charset="-122"/>
                  </a:rPr>
                  <a:t>.</a:t>
                </a:r>
                <a:endParaRPr lang="en-US" sz="2200" dirty="0"/>
              </a:p>
            </p:txBody>
          </p:sp>
        </mc:Choice>
        <mc:Fallback xmlns="">
          <p:sp>
            <p:nvSpPr>
              <p:cNvPr id="3" name="Content Placeholder 2">
                <a:extLst>
                  <a:ext uri="{FF2B5EF4-FFF2-40B4-BE49-F238E27FC236}">
                    <a16:creationId xmlns:a16="http://schemas.microsoft.com/office/drawing/2014/main" id="{F685228D-5E0A-82F8-E7B6-5DD11217793F}"/>
                  </a:ext>
                </a:extLst>
              </p:cNvPr>
              <p:cNvSpPr>
                <a:spLocks noGrp="1" noRot="1" noChangeAspect="1" noMove="1" noResize="1" noEditPoints="1" noAdjustHandles="1" noChangeArrowheads="1" noChangeShapeType="1" noTextEdit="1"/>
              </p:cNvSpPr>
              <p:nvPr>
                <p:ph idx="1"/>
              </p:nvPr>
            </p:nvSpPr>
            <p:spPr>
              <a:blipFill>
                <a:blip r:embed="rId2"/>
                <a:stretch>
                  <a:fillRect l="-754" t="-824" r="-6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D79417B-6519-ADCA-2890-36CF2B1DA87B}"/>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0234F49B-7853-A935-EE5A-BB6E4679C0CD}"/>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74AD3BE2-A539-A3F8-9428-0353B42F1BFF}"/>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2510452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A85B5-6365-D7AE-F336-821E33350BDB}"/>
              </a:ext>
            </a:extLst>
          </p:cNvPr>
          <p:cNvSpPr>
            <a:spLocks noGrp="1"/>
          </p:cNvSpPr>
          <p:nvPr>
            <p:ph type="title"/>
          </p:nvPr>
        </p:nvSpPr>
        <p:spPr/>
        <p:txBody>
          <a:bodyPr/>
          <a:lstStyle/>
          <a:p>
            <a:r>
              <a:rPr lang="en-US" dirty="0"/>
              <a:t>2. Weak conditions of convergence and monotonicity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A3D9ED-F645-3D38-EEC7-6499F351B464}"/>
                  </a:ext>
                </a:extLst>
              </p:cNvPr>
              <p:cNvSpPr>
                <a:spLocks noGrp="1"/>
              </p:cNvSpPr>
              <p:nvPr>
                <p:ph idx="1"/>
              </p:nvPr>
            </p:nvSpPr>
            <p:spPr/>
            <p:txBody>
              <a:bodyPr>
                <a:normAutofit/>
              </a:bodyPr>
              <a:lstStyle/>
              <a:p>
                <a:pPr marL="0" marR="0" indent="0" algn="just">
                  <a:spcBef>
                    <a:spcPts val="0"/>
                  </a:spcBef>
                  <a:spcAft>
                    <a:spcPts val="0"/>
                  </a:spcAft>
                  <a:buNone/>
                </a:pP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As usual, </a:t>
                </a:r>
                <a:r>
                  <a:rPr lang="en-US" sz="2400" i="1" dirty="0" err="1">
                    <a:effectLst/>
                    <a:latin typeface="Times New Roman" panose="02020603050405020304" pitchFamily="18" charset="0"/>
                    <a:ea typeface="SimSun" panose="02010600030101010101" pitchFamily="2" charset="-122"/>
                    <a:cs typeface="Times New Roman" panose="02020603050405020304" pitchFamily="18" charset="0"/>
                  </a:rPr>
                  <a:t>τ</a:t>
                </a:r>
                <a:r>
                  <a:rPr lang="en-US" sz="2400" i="1" baseline="30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the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th</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-power function of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as </a:t>
                </a:r>
                <a:r>
                  <a:rPr lang="en-US" sz="2400" i="1" dirty="0" err="1">
                    <a:effectLst/>
                    <a:latin typeface="Times New Roman" panose="02020603050405020304" pitchFamily="18" charset="0"/>
                    <a:ea typeface="SimSun" panose="02010600030101010101" pitchFamily="2" charset="-122"/>
                    <a:cs typeface="Times New Roman" panose="02020603050405020304" pitchFamily="18" charset="0"/>
                  </a:rPr>
                  <a:t>τ</a:t>
                </a:r>
                <a:r>
                  <a:rPr lang="en-US" sz="2400" i="1" baseline="30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baseline="30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Let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denote knowledge amount of any optimization algorithms, now </a:t>
                </a:r>
                <a:r>
                  <a:rPr lang="en-US" sz="2400" i="1" dirty="0" err="1">
                    <a:effectLst/>
                    <a:latin typeface="Times New Roman" panose="02020603050405020304" pitchFamily="18" charset="0"/>
                    <a:ea typeface="SimSun" panose="02010600030101010101" pitchFamily="2" charset="-122"/>
                    <a:cs typeface="Times New Roman" panose="02020603050405020304" pitchFamily="18" charset="0"/>
                  </a:rPr>
                  <a:t>τ</a:t>
                </a:r>
                <a:r>
                  <a:rPr lang="en-US" sz="2400" i="1" baseline="30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generalized as </a:t>
                </a:r>
                <a:r>
                  <a:rPr lang="en-US" sz="2400" i="1" dirty="0" err="1">
                    <a:effectLst/>
                    <a:latin typeface="Times New Roman" panose="02020603050405020304" pitchFamily="18" charset="0"/>
                    <a:ea typeface="SimSun" panose="02010600030101010101" pitchFamily="2" charset="-122"/>
                    <a:cs typeface="Times New Roman" panose="02020603050405020304" pitchFamily="18" charset="0"/>
                  </a:rPr>
                  <a:t>τ</a:t>
                </a:r>
                <a:r>
                  <a:rPr lang="en-US" sz="2400" i="1" baseline="30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4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4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where </a:t>
                </a:r>
                <a:r>
                  <a:rPr lang="en-US" sz="2400" i="1" dirty="0" err="1">
                    <a:effectLst/>
                    <a:latin typeface="Times New Roman" panose="02020603050405020304" pitchFamily="18" charset="0"/>
                    <a:ea typeface="SimSun" panose="02010600030101010101" pitchFamily="2" charset="-122"/>
                    <a:cs typeface="Times New Roman" panose="02020603050405020304" pitchFamily="18" charset="0"/>
                  </a:rPr>
                  <a:t>w</a:t>
                </a:r>
                <a:r>
                  <a:rPr lang="en-US" sz="2400" i="1" baseline="-25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is called knowledge function for </a:t>
                </a:r>
                <a:r>
                  <a:rPr lang="en-US" sz="24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400" dirty="0">
                    <a:effectLst/>
                    <a:latin typeface="Times New Roman" panose="02020603050405020304" pitchFamily="18" charset="0"/>
                    <a:ea typeface="SimSun" panose="02010600030101010101" pitchFamily="2" charset="-122"/>
                    <a:cs typeface="Times New Roman" panose="02020603050405020304" pitchFamily="18" charset="0"/>
                  </a:rPr>
                  <a:t> which has two properties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𝜏</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𝜏</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24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𝜏</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sub>
                                </m:sSub>
                              </m:e>
                            </m:d>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𝜏</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and</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=1</m:t>
                            </m:r>
                          </m:e>
                        </m:mr>
                        <m:mr>
                          <m:e>
                            <m:func>
                              <m:func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lim</m:t>
                                    </m:r>
                                  </m:e>
                                  <m:lim>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400" i="1">
                                        <a:effectLst/>
                                        <a:latin typeface="Cambria Math" panose="02040503050406030204" pitchFamily="18" charset="0"/>
                                        <a:ea typeface="SimSun" panose="02010600030101010101" pitchFamily="2" charset="-122"/>
                                        <a:cs typeface="Times New Roman" panose="02020603050405020304" pitchFamily="18" charset="0"/>
                                      </a:rPr>
                                      <m:t>→∞</m:t>
                                    </m:r>
                                  </m:lim>
                                </m:limLow>
                              </m:fName>
                              <m:e>
                                <m:sSub>
                                  <m:sSub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𝑤</m:t>
                                    </m:r>
                                  </m:e>
                                  <m:sub>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sub>
                                </m:sSub>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d>
                                  </m:e>
                                </m:d>
                              </m:e>
                            </m:func>
                            <m:r>
                              <a:rPr lang="en-US" sz="2400" i="1">
                                <a:effectLst/>
                                <a:latin typeface="Cambria Math" panose="02040503050406030204" pitchFamily="18" charset="0"/>
                                <a:ea typeface="SimSun" panose="02010600030101010101" pitchFamily="2" charset="-122"/>
                                <a:cs typeface="Times New Roman" panose="02020603050405020304" pitchFamily="18" charset="0"/>
                              </a:rPr>
                              <m:t>=0 </m:t>
                            </m:r>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if</m:t>
                            </m:r>
                            <m:r>
                              <a:rPr lang="en-US" sz="2400" i="1">
                                <a:effectLst/>
                                <a:latin typeface="Cambria Math" panose="02040503050406030204" pitchFamily="18" charset="0"/>
                                <a:ea typeface="SimSun" panose="02010600030101010101" pitchFamily="2" charset="-122"/>
                                <a:cs typeface="Times New Roman" panose="02020603050405020304" pitchFamily="18" charset="0"/>
                              </a:rPr>
                              <m:t> </m:t>
                            </m:r>
                            <m:r>
                              <a:rPr lang="en-US" sz="24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4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d>
                            <m:r>
                              <a:rPr lang="en-US" sz="2400" i="1">
                                <a:effectLst/>
                                <a:latin typeface="Cambria Math" panose="02040503050406030204" pitchFamily="18" charset="0"/>
                                <a:ea typeface="SimSun" panose="02010600030101010101" pitchFamily="2" charset="-122"/>
                                <a:cs typeface="Times New Roman" panose="02020603050405020304" pitchFamily="18" charset="0"/>
                              </a:rPr>
                              <m:t>&lt;1</m:t>
                            </m:r>
                          </m:e>
                        </m:mr>
                      </m:m>
                    </m:oMath>
                  </m:oMathPara>
                </a14:m>
                <a:endParaRPr lang="en-US" sz="24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400" dirty="0">
                    <a:effectLst/>
                    <a:latin typeface="Times New Roman" panose="02020603050405020304" pitchFamily="18" charset="0"/>
                    <a:ea typeface="SimSun" panose="02010600030101010101" pitchFamily="2" charset="-122"/>
                  </a:rPr>
                  <a:t>Note, the knowledge function </a:t>
                </a:r>
                <a:r>
                  <a:rPr lang="en-US" sz="2400" i="1" dirty="0" err="1">
                    <a:effectLst/>
                    <a:latin typeface="Times New Roman" panose="02020603050405020304" pitchFamily="18" charset="0"/>
                    <a:ea typeface="SimSun" panose="02010600030101010101" pitchFamily="2" charset="-122"/>
                  </a:rPr>
                  <a:t>w</a:t>
                </a:r>
                <a:r>
                  <a:rPr lang="en-US" sz="2400" i="1"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a:t>
                </a:r>
                <a:r>
                  <a:rPr lang="en-US" sz="2400" i="1" dirty="0">
                    <a:effectLst/>
                    <a:latin typeface="Times New Roman" panose="02020603050405020304" pitchFamily="18" charset="0"/>
                    <a:ea typeface="SimSun" panose="02010600030101010101" pitchFamily="2" charset="-122"/>
                  </a:rPr>
                  <a:t>τ</a:t>
                </a:r>
                <a:r>
                  <a:rPr lang="en-US" sz="2400" dirty="0">
                    <a:effectLst/>
                    <a:latin typeface="Times New Roman" panose="02020603050405020304" pitchFamily="18" charset="0"/>
                    <a:ea typeface="SimSun" panose="02010600030101010101" pitchFamily="2" charset="-122"/>
                  </a:rPr>
                  <a:t>) is function of </a:t>
                </a:r>
                <a:r>
                  <a:rPr lang="en-US" sz="2400" i="1" dirty="0">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which is determined based on the value </a:t>
                </a:r>
                <a:r>
                  <a:rPr lang="en-US" sz="2400" i="1" dirty="0">
                    <a:effectLst/>
                    <a:latin typeface="Times New Roman" panose="02020603050405020304" pitchFamily="18" charset="0"/>
                    <a:ea typeface="SimSun" panose="02010600030101010101" pitchFamily="2" charset="-122"/>
                  </a:rPr>
                  <a:t>τ</a:t>
                </a:r>
                <a:r>
                  <a:rPr lang="en-US" sz="2400" dirty="0">
                    <a:effectLst/>
                    <a:latin typeface="Times New Roman" panose="02020603050405020304" pitchFamily="18" charset="0"/>
                    <a:ea typeface="SimSun" panose="02010600030101010101" pitchFamily="2" charset="-122"/>
                  </a:rPr>
                  <a:t>(</a:t>
                </a:r>
                <a:r>
                  <a:rPr lang="en-US" sz="2400" i="1" dirty="0">
                    <a:effectLst/>
                    <a:latin typeface="Times New Roman" panose="02020603050405020304" pitchFamily="18" charset="0"/>
                    <a:ea typeface="SimSun" panose="02010600030101010101" pitchFamily="2" charset="-122"/>
                  </a:rPr>
                  <a:t>x</a:t>
                </a:r>
                <a:r>
                  <a:rPr lang="en-US" sz="2400" dirty="0">
                    <a:effectLst/>
                    <a:latin typeface="Times New Roman" panose="02020603050405020304" pitchFamily="18" charset="0"/>
                    <a:ea typeface="SimSun" panose="02010600030101010101" pitchFamily="2" charset="-122"/>
                  </a:rPr>
                  <a:t>). The first property implies that </a:t>
                </a:r>
                <a:r>
                  <a:rPr lang="en-US" sz="2400" i="1" dirty="0" err="1">
                    <a:effectLst/>
                    <a:latin typeface="Times New Roman" panose="02020603050405020304" pitchFamily="18" charset="0"/>
                    <a:ea typeface="SimSun" panose="02010600030101010101" pitchFamily="2" charset="-122"/>
                  </a:rPr>
                  <a:t>w</a:t>
                </a:r>
                <a:r>
                  <a:rPr lang="en-US" sz="2400" i="1"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a:t>
                </a:r>
                <a:r>
                  <a:rPr lang="en-US" sz="2400" i="1" dirty="0">
                    <a:effectLst/>
                    <a:latin typeface="Times New Roman" panose="02020603050405020304" pitchFamily="18" charset="0"/>
                    <a:ea typeface="SimSun" panose="02010600030101010101" pitchFamily="2" charset="-122"/>
                  </a:rPr>
                  <a:t>τ</a:t>
                </a:r>
                <a:r>
                  <a:rPr lang="en-US" sz="2400" dirty="0">
                    <a:effectLst/>
                    <a:latin typeface="Times New Roman" panose="02020603050405020304" pitchFamily="18" charset="0"/>
                    <a:ea typeface="SimSun" panose="02010600030101010101" pitchFamily="2" charset="-122"/>
                  </a:rPr>
                  <a:t>) is a homomorphism with regard to multiplication. In trivial cases, we have </a:t>
                </a:r>
                <a:r>
                  <a:rPr lang="en-US" sz="2400" i="1" dirty="0" err="1">
                    <a:effectLst/>
                    <a:latin typeface="Times New Roman" panose="02020603050405020304" pitchFamily="18" charset="0"/>
                    <a:ea typeface="SimSun" panose="02010600030101010101" pitchFamily="2" charset="-122"/>
                  </a:rPr>
                  <a:t>w</a:t>
                </a:r>
                <a:r>
                  <a:rPr lang="en-US" sz="2400" i="1"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a:t>
                </a:r>
                <a:r>
                  <a:rPr lang="en-US" sz="2400" i="1" dirty="0">
                    <a:effectLst/>
                    <a:latin typeface="Times New Roman" panose="02020603050405020304" pitchFamily="18" charset="0"/>
                    <a:ea typeface="SimSun" panose="02010600030101010101" pitchFamily="2" charset="-122"/>
                  </a:rPr>
                  <a:t>τ</a:t>
                </a:r>
                <a:r>
                  <a:rPr lang="en-US" sz="2400" dirty="0">
                    <a:effectLst/>
                    <a:latin typeface="Times New Roman" panose="02020603050405020304" pitchFamily="18" charset="0"/>
                    <a:ea typeface="SimSun" panose="02010600030101010101" pitchFamily="2" charset="-122"/>
                  </a:rPr>
                  <a:t>) = (</a:t>
                </a:r>
                <a:r>
                  <a:rPr lang="en-US" sz="2400" i="1" dirty="0">
                    <a:effectLst/>
                    <a:latin typeface="Times New Roman" panose="02020603050405020304" pitchFamily="18" charset="0"/>
                    <a:ea typeface="SimSun" panose="02010600030101010101" pitchFamily="2" charset="-122"/>
                  </a:rPr>
                  <a:t>τ</a:t>
                </a:r>
                <a:r>
                  <a:rPr lang="en-US" sz="2400" dirty="0">
                    <a:effectLst/>
                    <a:latin typeface="Times New Roman" panose="02020603050405020304" pitchFamily="18" charset="0"/>
                    <a:ea typeface="SimSun" panose="02010600030101010101" pitchFamily="2" charset="-122"/>
                  </a:rPr>
                  <a:t>(</a:t>
                </a:r>
                <a:r>
                  <a:rPr lang="en-US" sz="2400" i="1" dirty="0">
                    <a:effectLst/>
                    <a:latin typeface="Times New Roman" panose="02020603050405020304" pitchFamily="18" charset="0"/>
                    <a:ea typeface="SimSun" panose="02010600030101010101" pitchFamily="2" charset="-122"/>
                  </a:rPr>
                  <a:t>x</a:t>
                </a:r>
                <a:r>
                  <a:rPr lang="en-US" sz="2400" dirty="0">
                    <a:effectLst/>
                    <a:latin typeface="Times New Roman" panose="02020603050405020304" pitchFamily="18" charset="0"/>
                    <a:ea typeface="SimSun" panose="02010600030101010101" pitchFamily="2" charset="-122"/>
                  </a:rPr>
                  <a:t>))</a:t>
                </a:r>
                <a:r>
                  <a:rPr lang="en-US" sz="2400" i="1" baseline="30000" dirty="0">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  </a:t>
                </a:r>
                <a:r>
                  <a:rPr lang="en-US" sz="2400" i="1" dirty="0" err="1">
                    <a:effectLst/>
                    <a:latin typeface="Times New Roman" panose="02020603050405020304" pitchFamily="18" charset="0"/>
                    <a:ea typeface="SimSun" panose="02010600030101010101" pitchFamily="2" charset="-122"/>
                  </a:rPr>
                  <a:t>w</a:t>
                </a:r>
                <a:r>
                  <a:rPr lang="en-US" sz="2400" i="1"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a:t>
                </a:r>
                <a:r>
                  <a:rPr lang="en-US" sz="2400" i="1" dirty="0">
                    <a:effectLst/>
                    <a:latin typeface="Times New Roman" panose="02020603050405020304" pitchFamily="18" charset="0"/>
                    <a:ea typeface="SimSun" panose="02010600030101010101" pitchFamily="2" charset="-122"/>
                  </a:rPr>
                  <a:t>τ</a:t>
                </a:r>
                <a:r>
                  <a:rPr lang="en-US" sz="2400" dirty="0">
                    <a:effectLst/>
                    <a:latin typeface="Times New Roman" panose="02020603050405020304" pitchFamily="18" charset="0"/>
                    <a:ea typeface="SimSun" panose="02010600030101010101" pitchFamily="2" charset="-122"/>
                  </a:rPr>
                  <a:t>) = </a:t>
                </a:r>
                <a14:m>
                  <m:oMath xmlns:m="http://schemas.openxmlformats.org/officeDocument/2006/math">
                    <m:sSup>
                      <m:sSupPr>
                        <m:ctrlPr>
                          <a:rPr lang="en-US" sz="2400" i="1">
                            <a:effectLst/>
                            <a:latin typeface="Cambria Math" panose="02040503050406030204" pitchFamily="18" charset="0"/>
                          </a:rPr>
                        </m:ctrlPr>
                      </m:sSupPr>
                      <m:e>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𝜏</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𝑥</m:t>
                                </m:r>
                              </m:e>
                            </m:d>
                          </m:e>
                        </m:d>
                      </m:e>
                      <m:sup>
                        <m:r>
                          <m:rPr>
                            <m:sty m:val="p"/>
                          </m:rPr>
                          <a:rPr lang="en-US" sz="24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400" i="1">
                                <a:effectLst/>
                                <a:latin typeface="Cambria Math" panose="02040503050406030204" pitchFamily="18" charset="0"/>
                              </a:rPr>
                            </m:ctrlPr>
                          </m:dPr>
                          <m:e>
                            <m:r>
                              <a:rPr lang="en-US" sz="2400" i="1">
                                <a:effectLst/>
                                <a:latin typeface="Cambria Math" panose="02040503050406030204" pitchFamily="18" charset="0"/>
                                <a:ea typeface="SimSun" panose="02010600030101010101" pitchFamily="2" charset="-122"/>
                                <a:cs typeface="Times New Roman" panose="02020603050405020304" pitchFamily="18" charset="0"/>
                              </a:rPr>
                              <m:t>𝑘</m:t>
                            </m:r>
                          </m:e>
                        </m:d>
                      </m:sup>
                    </m:sSup>
                  </m:oMath>
                </a14:m>
                <a:r>
                  <a:rPr lang="en-US" sz="2400" dirty="0">
                    <a:effectLst/>
                    <a:latin typeface="Times New Roman" panose="02020603050405020304" pitchFamily="18" charset="0"/>
                    <a:ea typeface="SimSun" panose="02010600030101010101" pitchFamily="2" charset="-122"/>
                  </a:rPr>
                  <a:t>, etc. With the two properties of </a:t>
                </a:r>
                <a:r>
                  <a:rPr lang="en-US" sz="2400" i="1" dirty="0" err="1">
                    <a:effectLst/>
                    <a:latin typeface="Times New Roman" panose="02020603050405020304" pitchFamily="18" charset="0"/>
                    <a:ea typeface="SimSun" panose="02010600030101010101" pitchFamily="2" charset="-122"/>
                  </a:rPr>
                  <a:t>w</a:t>
                </a:r>
                <a:r>
                  <a:rPr lang="en-US" sz="2400" i="1" baseline="-25000" dirty="0" err="1">
                    <a:effectLst/>
                    <a:latin typeface="Times New Roman" panose="02020603050405020304" pitchFamily="18" charset="0"/>
                    <a:ea typeface="SimSun" panose="02010600030101010101" pitchFamily="2" charset="-122"/>
                  </a:rPr>
                  <a:t>k</a:t>
                </a:r>
                <a:r>
                  <a:rPr lang="en-US" sz="2400" dirty="0">
                    <a:effectLst/>
                    <a:latin typeface="Times New Roman" panose="02020603050405020304" pitchFamily="18" charset="0"/>
                    <a:ea typeface="SimSun" panose="02010600030101010101" pitchFamily="2" charset="-122"/>
                  </a:rPr>
                  <a:t>(</a:t>
                </a:r>
                <a:r>
                  <a:rPr lang="en-US" sz="2400" i="1" dirty="0">
                    <a:effectLst/>
                    <a:latin typeface="Times New Roman" panose="02020603050405020304" pitchFamily="18" charset="0"/>
                    <a:ea typeface="SimSun" panose="02010600030101010101" pitchFamily="2" charset="-122"/>
                  </a:rPr>
                  <a:t>τ</a:t>
                </a:r>
                <a:r>
                  <a:rPr lang="en-US" sz="2400" dirty="0">
                    <a:effectLst/>
                    <a:latin typeface="Times New Roman" panose="02020603050405020304" pitchFamily="18" charset="0"/>
                    <a:ea typeface="SimSun" panose="02010600030101010101" pitchFamily="2" charset="-122"/>
                  </a:rPr>
                  <a:t>), it is easy to assert the weak convergence condition by the proofs of theorem 1 (vi, vii) by Luo (Luo, 2019, p. 7). Based on two weak conditions of convergence and monotonicity, convergence speed is proposed in the next section.</a:t>
                </a:r>
                <a:endParaRPr lang="en-US" sz="2400" dirty="0"/>
              </a:p>
            </p:txBody>
          </p:sp>
        </mc:Choice>
        <mc:Fallback xmlns="">
          <p:sp>
            <p:nvSpPr>
              <p:cNvPr id="3" name="Content Placeholder 2">
                <a:extLst>
                  <a:ext uri="{FF2B5EF4-FFF2-40B4-BE49-F238E27FC236}">
                    <a16:creationId xmlns:a16="http://schemas.microsoft.com/office/drawing/2014/main" id="{06A3D9ED-F645-3D38-EEC7-6499F351B464}"/>
                  </a:ext>
                </a:extLst>
              </p:cNvPr>
              <p:cNvSpPr>
                <a:spLocks noGrp="1" noRot="1" noChangeAspect="1" noMove="1" noResize="1" noEditPoints="1" noAdjustHandles="1" noChangeArrowheads="1" noChangeShapeType="1" noTextEdit="1"/>
              </p:cNvSpPr>
              <p:nvPr>
                <p:ph idx="1"/>
              </p:nvPr>
            </p:nvSpPr>
            <p:spPr>
              <a:blipFill>
                <a:blip r:embed="rId2"/>
                <a:stretch>
                  <a:fillRect l="-928" t="-942" r="-870" b="-223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534EB801-895D-9070-BCEC-A9E09AEB2527}"/>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5083CA60-A245-B453-5BFA-17285D7DBE5A}"/>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D5B74886-779F-0CE7-2F08-87CD280D7FF4}"/>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379110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D39C4-019E-3B8F-1D66-FCBEE7B416F8}"/>
              </a:ext>
            </a:extLst>
          </p:cNvPr>
          <p:cNvSpPr>
            <a:spLocks noGrp="1"/>
          </p:cNvSpPr>
          <p:nvPr>
            <p:ph type="title"/>
          </p:nvPr>
        </p:nvSpPr>
        <p:spPr>
          <a:xfrm>
            <a:off x="838200" y="61714"/>
            <a:ext cx="10515600" cy="660486"/>
          </a:xfrm>
        </p:spPr>
        <p:txBody>
          <a:bodyPr/>
          <a:lstStyle/>
          <a:p>
            <a:r>
              <a:rPr lang="en-US" dirty="0"/>
              <a:t>3. Convergence speed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FD650B-78AA-4A34-9C62-74450722170D}"/>
                  </a:ext>
                </a:extLst>
              </p:cNvPr>
              <p:cNvSpPr>
                <a:spLocks noGrp="1"/>
              </p:cNvSpPr>
              <p:nvPr>
                <p:ph idx="1"/>
              </p:nvPr>
            </p:nvSpPr>
            <p:spPr>
              <a:xfrm>
                <a:off x="225083" y="717446"/>
                <a:ext cx="11704320" cy="5441951"/>
              </a:xfrm>
            </p:spPr>
            <p:txBody>
              <a:bodyPr>
                <a:noAutofit/>
              </a:bodyPr>
              <a:lstStyle/>
              <a:p>
                <a:pPr marL="0" marR="0" indent="0" algn="just">
                  <a:spcBef>
                    <a:spcPts val="0"/>
                  </a:spcBef>
                  <a:spcAft>
                    <a:spcPts val="0"/>
                  </a:spcAft>
                  <a:buNone/>
                </a:pPr>
                <a:r>
                  <a:rPr lang="en-US" sz="2000" dirty="0">
                    <a:effectLst/>
                    <a:ea typeface="SimSun" panose="02010600030101010101" pitchFamily="2" charset="-122"/>
                  </a:rPr>
                  <a:t>For all real </a:t>
                </a:r>
                <a:r>
                  <a:rPr lang="en-US" sz="2000" i="1" dirty="0">
                    <a:effectLst/>
                    <a:ea typeface="SimSun" panose="02010600030101010101" pitchFamily="2" charset="-122"/>
                  </a:rPr>
                  <a:t>k</a:t>
                </a:r>
                <a:r>
                  <a:rPr lang="en-US" sz="2000" dirty="0">
                    <a:effectLst/>
                    <a:ea typeface="SimSun" panose="02010600030101010101" pitchFamily="2" charset="-122"/>
                  </a:rPr>
                  <a:t> and real </a:t>
                </a:r>
                <a:r>
                  <a:rPr lang="en-US" sz="2000" dirty="0" err="1">
                    <a:effectLst/>
                    <a:ea typeface="SimSun" panose="02010600030101010101" pitchFamily="2" charset="-122"/>
                  </a:rPr>
                  <a:t>Δ</a:t>
                </a:r>
                <a:r>
                  <a:rPr lang="en-US" sz="2000" i="1" dirty="0" err="1">
                    <a:effectLst/>
                    <a:ea typeface="SimSun" panose="02010600030101010101" pitchFamily="2" charset="-122"/>
                  </a:rPr>
                  <a:t>k</a:t>
                </a:r>
                <a:r>
                  <a:rPr lang="en-US" sz="2000" dirty="0">
                    <a:effectLst/>
                    <a:ea typeface="SimSun" panose="02010600030101010101" pitchFamily="2" charset="-122"/>
                  </a:rPr>
                  <a:t> &gt; 0, two successive integrals within the weak convergence condition are determined as follows: </a:t>
                </a:r>
                <a14:m>
                  <m:oMath xmlns:m="http://schemas.openxmlformats.org/officeDocument/2006/math">
                    <m:nary>
                      <m:naryPr>
                        <m:limLoc m:val="undOvr"/>
                        <m:supHide m:val="on"/>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𝑚</m:t>
                            </m:r>
                          </m:e>
                          <m: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𝑘</m:t>
                                </m:r>
                              </m:e>
                            </m:d>
                          </m:sup>
                        </m:s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e>
                    </m:nary>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𝑓</m:t>
                        </m:r>
                      </m:e>
                      <m:sup>
                        <m:r>
                          <a:rPr lang="en-US" sz="2000" i="1">
                            <a:effectLst/>
                            <a:latin typeface="Cambria Math" panose="02040503050406030204" pitchFamily="18" charset="0"/>
                            <a:ea typeface="SimSun" panose="02010600030101010101" pitchFamily="2" charset="-122"/>
                          </a:rPr>
                          <m:t>∗</m:t>
                        </m:r>
                      </m:sup>
                    </m:sSup>
                    <m:r>
                      <a:rPr lang="en-US" sz="2000" i="1">
                        <a:effectLst/>
                        <a:latin typeface="Cambria Math" panose="02040503050406030204" pitchFamily="18" charset="0"/>
                        <a:ea typeface="SimSun" panose="02010600030101010101" pitchFamily="2" charset="-122"/>
                      </a:rPr>
                      <m:t>,</m:t>
                    </m:r>
                    <m:nary>
                      <m:naryPr>
                        <m:limLoc m:val="undOvr"/>
                        <m:supHide m:val="on"/>
                        <m:ctrlPr>
                          <a:rPr lang="en-US" sz="2000" i="1">
                            <a:effectLst/>
                            <a:latin typeface="Cambria Math" panose="02040503050406030204" pitchFamily="18" charset="0"/>
                            <a:ea typeface="SimSun" panose="02010600030101010101" pitchFamily="2" charset="-122"/>
                          </a:rPr>
                        </m:ctrlPr>
                      </m:naryPr>
                      <m:sub>
                        <m:r>
                          <a:rPr lang="en-US" sz="2000" b="1" i="1">
                            <a:effectLst/>
                            <a:latin typeface="Cambria Math" panose="02040503050406030204" pitchFamily="18" charset="0"/>
                            <a:ea typeface="SimSun" panose="02010600030101010101" pitchFamily="2" charset="-122"/>
                          </a:rPr>
                          <m:t>𝑿</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𝑚</m:t>
                            </m:r>
                          </m:e>
                          <m: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Δ</m:t>
                                </m:r>
                                <m:r>
                                  <a:rPr lang="en-US" sz="2000" i="1">
                                    <a:effectLst/>
                                    <a:latin typeface="Cambria Math" panose="02040503050406030204" pitchFamily="18" charset="0"/>
                                    <a:ea typeface="SimSun" panose="02010600030101010101" pitchFamily="2" charset="-122"/>
                                  </a:rPr>
                                  <m:t>𝑘</m:t>
                                </m:r>
                              </m:e>
                            </m:d>
                          </m:sup>
                        </m:s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e>
                    </m:nary>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𝑓</m:t>
                        </m:r>
                      </m:e>
                      <m:sup>
                        <m:r>
                          <a:rPr lang="en-US" sz="2000" i="1">
                            <a:effectLst/>
                            <a:latin typeface="Cambria Math" panose="02040503050406030204" pitchFamily="18" charset="0"/>
                            <a:ea typeface="SimSun" panose="02010600030101010101" pitchFamily="2" charset="-122"/>
                          </a:rPr>
                          <m:t>∗</m:t>
                        </m:r>
                      </m:sup>
                    </m:sSup>
                  </m:oMath>
                </a14:m>
                <a:r>
                  <a:rPr lang="en-US" sz="2000" dirty="0">
                    <a:effectLst/>
                    <a:ea typeface="SimSun" panose="02010600030101010101" pitchFamily="2" charset="-122"/>
                  </a:rPr>
                  <a:t>. Convergence speed is defined as the absolute differential of two successive integrals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𝑐</m:t>
                          </m:r>
                        </m:e>
                        <m:sub>
                          <m:r>
                            <a:rPr lang="en-US" sz="2000" i="1">
                              <a:effectLst/>
                              <a:latin typeface="Cambria Math" panose="02040503050406030204" pitchFamily="18" charset="0"/>
                              <a:ea typeface="SimSun" panose="02010600030101010101" pitchFamily="2" charset="-122"/>
                            </a:rPr>
                            <m:t>𝜏</m:t>
                          </m:r>
                        </m:sub>
                      </m:sSub>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ea typeface="SimSun" panose="02010600030101010101" pitchFamily="2" charset="-122"/>
                            </a:rPr>
                          </m:ctrlPr>
                        </m:dPr>
                        <m:e>
                          <m:func>
                            <m:funcPr>
                              <m:ctrlPr>
                                <a:rPr lang="en-US" sz="2000" i="1">
                                  <a:effectLst/>
                                  <a:latin typeface="Cambria Math" panose="02040503050406030204" pitchFamily="18" charset="0"/>
                                  <a:ea typeface="SimSun" panose="02010600030101010101" pitchFamily="2" charset="-122"/>
                                </a:rPr>
                              </m:ctrlPr>
                            </m:funcPr>
                            <m:fName>
                              <m:limLow>
                                <m:limLowPr>
                                  <m:ctrlPr>
                                    <a:rPr lang="en-US" sz="2000" i="1">
                                      <a:effectLst/>
                                      <a:latin typeface="Cambria Math" panose="02040503050406030204" pitchFamily="18" charset="0"/>
                                      <a:ea typeface="SimSun" panose="02010600030101010101" pitchFamily="2" charset="-122"/>
                                    </a:rPr>
                                  </m:ctrlPr>
                                </m:limLowPr>
                                <m:e>
                                  <m:r>
                                    <m:rPr>
                                      <m:sty m:val="p"/>
                                    </m:rPr>
                                    <a:rPr lang="en-US" sz="2000">
                                      <a:effectLst/>
                                      <a:latin typeface="Cambria Math" panose="02040503050406030204" pitchFamily="18" charset="0"/>
                                      <a:ea typeface="SimSun" panose="02010600030101010101" pitchFamily="2" charset="-122"/>
                                    </a:rPr>
                                    <m:t>lim</m:t>
                                  </m:r>
                                </m:e>
                                <m:lim>
                                  <m:r>
                                    <m:rPr>
                                      <m:sty m:val="p"/>
                                    </m:rPr>
                                    <a:rPr lang="en-US" sz="2000">
                                      <a:effectLst/>
                                      <a:latin typeface="Cambria Math" panose="02040503050406030204" pitchFamily="18" charset="0"/>
                                      <a:ea typeface="SimSun" panose="02010600030101010101" pitchFamily="2" charset="-122"/>
                                    </a:rPr>
                                    <m:t>Δ</m:t>
                                  </m:r>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→0</m:t>
                                  </m:r>
                                </m:lim>
                              </m:limLow>
                            </m:fName>
                            <m:e>
                              <m:f>
                                <m:fPr>
                                  <m:ctrlPr>
                                    <a:rPr lang="en-US" sz="2000" i="1">
                                      <a:effectLst/>
                                      <a:latin typeface="Cambria Math" panose="02040503050406030204" pitchFamily="18" charset="0"/>
                                      <a:ea typeface="SimSun" panose="02010600030101010101" pitchFamily="2" charset="-122"/>
                                    </a:rPr>
                                  </m:ctrlPr>
                                </m:fPr>
                                <m:num>
                                  <m:nary>
                                    <m:naryPr>
                                      <m:limLoc m:val="undOvr"/>
                                      <m:supHide m:val="on"/>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𝑚</m:t>
                                          </m:r>
                                        </m:e>
                                        <m: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𝑘</m:t>
                                              </m:r>
                                            </m:e>
                                          </m:d>
                                        </m:sup>
                                      </m:s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e>
                                  </m:nary>
                                  <m:r>
                                    <a:rPr lang="en-US" sz="2000" i="1">
                                      <a:effectLst/>
                                      <a:latin typeface="Cambria Math" panose="02040503050406030204" pitchFamily="18" charset="0"/>
                                      <a:ea typeface="SimSun" panose="02010600030101010101" pitchFamily="2" charset="-122"/>
                                    </a:rPr>
                                    <m:t>−</m:t>
                                  </m:r>
                                  <m:nary>
                                    <m:naryPr>
                                      <m:limLoc m:val="undOvr"/>
                                      <m:supHide m:val="on"/>
                                      <m:ctrlPr>
                                        <a:rPr lang="en-US" sz="2000" i="1">
                                          <a:effectLst/>
                                          <a:latin typeface="Cambria Math" panose="02040503050406030204" pitchFamily="18" charset="0"/>
                                          <a:ea typeface="SimSun" panose="02010600030101010101" pitchFamily="2" charset="-122"/>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𝑚</m:t>
                                          </m:r>
                                        </m:e>
                                        <m: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𝑘</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Δ</m:t>
                                              </m:r>
                                              <m:r>
                                                <a:rPr lang="en-US" sz="2000" i="1">
                                                  <a:effectLst/>
                                                  <a:latin typeface="Cambria Math" panose="02040503050406030204" pitchFamily="18" charset="0"/>
                                                  <a:ea typeface="SimSun" panose="02010600030101010101" pitchFamily="2" charset="-122"/>
                                                </a:rPr>
                                                <m:t>𝑘</m:t>
                                              </m:r>
                                            </m:e>
                                          </m:d>
                                        </m:sup>
                                      </m:s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e>
                                  </m:nary>
                                </m:num>
                                <m:den>
                                  <m:r>
                                    <m:rPr>
                                      <m:sty m:val="p"/>
                                    </m:rPr>
                                    <a:rPr lang="en-US" sz="2000">
                                      <a:effectLst/>
                                      <a:latin typeface="Cambria Math" panose="02040503050406030204" pitchFamily="18" charset="0"/>
                                      <a:ea typeface="SimSun" panose="02010600030101010101" pitchFamily="2" charset="-122"/>
                                    </a:rPr>
                                    <m:t>Δ</m:t>
                                  </m:r>
                                  <m:r>
                                    <a:rPr lang="en-US" sz="2000" i="1">
                                      <a:effectLst/>
                                      <a:latin typeface="Cambria Math" panose="02040503050406030204" pitchFamily="18" charset="0"/>
                                      <a:ea typeface="SimSun" panose="02010600030101010101" pitchFamily="2" charset="-122"/>
                                    </a:rPr>
                                    <m:t>𝑘</m:t>
                                  </m:r>
                                </m:den>
                              </m:f>
                            </m:e>
                          </m:func>
                        </m:e>
                      </m:d>
                    </m:oMath>
                  </m:oMathPara>
                </a14:m>
                <a:endParaRPr lang="en-US" sz="2000" dirty="0">
                  <a:effectLst/>
                  <a:ea typeface="SimSun" panose="02010600030101010101" pitchFamily="2" charset="-122"/>
                </a:endParaRPr>
              </a:p>
              <a:p>
                <a:pPr marL="0" indent="0">
                  <a:buNone/>
                </a:pPr>
                <a:r>
                  <a:rPr lang="en-US" sz="2000" dirty="0">
                    <a:effectLst/>
                    <a:ea typeface="SimSun" panose="02010600030101010101" pitchFamily="2" charset="-122"/>
                  </a:rPr>
                  <a:t>It is easy to recognize that the convergence speed is the absolute value of the first order derivative of </a:t>
                </a:r>
                <a14:m>
                  <m:oMath xmlns:m="http://schemas.openxmlformats.org/officeDocument/2006/math">
                    <m:nary>
                      <m:naryPr>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𝑥</m:t>
                            </m:r>
                          </m:e>
                        </m:d>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rPr>
                              <m:t>𝑚</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𝑘</m:t>
                                </m:r>
                              </m:e>
                            </m:d>
                          </m:sup>
                        </m:s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𝑥</m:t>
                            </m:r>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e>
                    </m:nary>
                  </m:oMath>
                </a14:m>
                <a:r>
                  <a:rPr lang="en-US" sz="2000" dirty="0">
                    <a:effectLst/>
                    <a:ea typeface="SimSun" panose="02010600030101010101" pitchFamily="2" charset="-122"/>
                  </a:rPr>
                  <a:t> specified by equation 2.3.</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𝑐</m:t>
                          </m:r>
                        </m:e>
                        <m:sub>
                          <m:r>
                            <a:rPr lang="en-US" sz="2000" i="1">
                              <a:effectLst/>
                              <a:latin typeface="Cambria Math" panose="02040503050406030204" pitchFamily="18" charset="0"/>
                              <a:ea typeface="SimSun" panose="02010600030101010101" pitchFamily="2" charset="-122"/>
                            </a:rPr>
                            <m:t>𝜏</m:t>
                          </m:r>
                        </m:sub>
                      </m:sSub>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rPr>
                          </m:ctrlPr>
                        </m:dPr>
                        <m:e>
                          <m:f>
                            <m:fPr>
                              <m:ctrlPr>
                                <a:rPr lang="en-US" sz="2000" i="1">
                                  <a:effectLst/>
                                  <a:latin typeface="Cambria Math" panose="02040503050406030204" pitchFamily="18" charset="0"/>
                                </a:rPr>
                              </m:ctrlPr>
                            </m:fPr>
                            <m:num>
                              <m:r>
                                <m:rPr>
                                  <m:sty m:val="p"/>
                                </m:rPr>
                                <a:rPr lang="en-US" sz="2000">
                                  <a:effectLst/>
                                  <a:latin typeface="Cambria Math" panose="02040503050406030204" pitchFamily="18" charset="0"/>
                                  <a:ea typeface="SimSun" panose="02010600030101010101" pitchFamily="2" charset="-122"/>
                                </a:rPr>
                                <m:t>d</m:t>
                              </m:r>
                            </m:num>
                            <m:den>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𝑘</m:t>
                              </m:r>
                            </m:den>
                          </m:f>
                          <m:nary>
                            <m:naryPr>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SimSun" panose="02010600030101010101" pitchFamily="2" charset="-122"/>
                                </a:rPr>
                                <m:t>𝑋</m:t>
                              </m:r>
                            </m:sub>
                            <m:sup/>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𝑥</m:t>
                                  </m:r>
                                </m:e>
                              </m:d>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rPr>
                                    <m:t>𝑚</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𝑘</m:t>
                                      </m:r>
                                    </m:e>
                                  </m:d>
                                </m:sup>
                              </m:s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𝑥</m:t>
                                  </m:r>
                                </m:e>
                              </m:d>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e>
                          </m:nary>
                        </m:e>
                      </m:d>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rPr>
                                <m:t>𝐸</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𝑘</m:t>
                                  </m:r>
                                </m:e>
                              </m:d>
                            </m:sup>
                          </m:s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𝑓𝑔</m:t>
                              </m:r>
                            </m:e>
                          </m:d>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rPr>
                                    <m:t>𝐸</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𝑘</m:t>
                                      </m:r>
                                    </m:e>
                                  </m:d>
                                </m:sup>
                              </m:s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𝑓</m:t>
                                  </m:r>
                                </m:e>
                              </m:d>
                            </m:e>
                          </m:d>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rPr>
                                    <m:t>𝐸</m:t>
                                  </m:r>
                                </m:e>
                                <m: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𝑘</m:t>
                                      </m:r>
                                    </m:e>
                                  </m:d>
                                </m:sup>
                              </m:s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𝑔</m:t>
                                  </m:r>
                                </m:e>
                              </m:d>
                            </m:e>
                          </m:d>
                        </m:e>
                      </m:d>
                      <m:r>
                        <a:rPr lang="en-US" sz="2000" b="0" i="1" smtClean="0">
                          <a:effectLst/>
                          <a:latin typeface="Cambria Math" panose="02040503050406030204" pitchFamily="18" charset="0"/>
                          <a:ea typeface="SimSun" panose="02010600030101010101" pitchFamily="2" charset="-122"/>
                        </a:rPr>
                        <m:t>    (3.1)</m:t>
                      </m:r>
                    </m:oMath>
                  </m:oMathPara>
                </a14:m>
                <a:endParaRPr lang="en-US" sz="2000" dirty="0"/>
              </a:p>
              <a:p>
                <a:pPr marL="0" marR="0" indent="0" algn="just">
                  <a:spcBef>
                    <a:spcPts val="0"/>
                  </a:spcBef>
                  <a:spcAft>
                    <a:spcPts val="0"/>
                  </a:spcAft>
                  <a:buNone/>
                </a:pPr>
                <a:r>
                  <a:rPr lang="en-US" sz="2000" dirty="0">
                    <a:effectLst/>
                    <a:ea typeface="SimSun" panose="02010600030101010101" pitchFamily="2" charset="-122"/>
                  </a:rPr>
                  <a:t>Note, </a:t>
                </a:r>
                <a:r>
                  <a:rPr lang="en-US" sz="2000" i="1" dirty="0">
                    <a:effectLst/>
                    <a:ea typeface="SimSun" panose="02010600030101010101" pitchFamily="2" charset="-122"/>
                  </a:rPr>
                  <a:t>g</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is defined by equation 2.1. The magnitude of </a:t>
                </a:r>
                <a:r>
                  <a:rPr lang="en-US" sz="2000" i="1" dirty="0" err="1">
                    <a:effectLst/>
                    <a:ea typeface="SimSun" panose="02010600030101010101" pitchFamily="2" charset="-122"/>
                  </a:rPr>
                  <a:t>c</a:t>
                </a:r>
                <a:r>
                  <a:rPr lang="en-US" sz="2000" i="1" baseline="-25000" dirty="0" err="1">
                    <a:effectLst/>
                    <a:ea typeface="SimSun" panose="02010600030101010101" pitchFamily="2" charset="-122"/>
                  </a:rPr>
                  <a:t>τ</a:t>
                </a:r>
                <a:r>
                  <a:rPr lang="en-US" sz="2000" dirty="0">
                    <a:effectLst/>
                    <a:ea typeface="SimSun" panose="02010600030101010101" pitchFamily="2" charset="-122"/>
                  </a:rPr>
                  <a:t> is proportional to the difference between </a:t>
                </a:r>
                <a:r>
                  <a:rPr lang="en-US" sz="2000" i="1" dirty="0">
                    <a:effectLst/>
                    <a:ea typeface="SimSun" panose="02010600030101010101" pitchFamily="2" charset="-122"/>
                  </a:rPr>
                  <a:t>f</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and </a:t>
                </a:r>
                <a:r>
                  <a:rPr lang="en-US" sz="2000" i="1" dirty="0">
                    <a:effectLst/>
                    <a:ea typeface="SimSun" panose="02010600030101010101" pitchFamily="2" charset="-122"/>
                  </a:rPr>
                  <a:t>g</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which is represented by the following derivative: </a:t>
                </a:r>
                <a14:m>
                  <m:oMath xmlns:m="http://schemas.openxmlformats.org/officeDocument/2006/math">
                    <m:f>
                      <m:fPr>
                        <m:ctrlPr>
                          <a:rPr lang="en-US" sz="2000" i="1">
                            <a:effectLst/>
                            <a:latin typeface="Cambria Math" panose="02040503050406030204" pitchFamily="18" charset="0"/>
                            <a:ea typeface="SimSun" panose="02010600030101010101" pitchFamily="2" charset="-122"/>
                          </a:rPr>
                        </m:ctrlPr>
                      </m:fPr>
                      <m:num>
                        <m:r>
                          <m:rPr>
                            <m:sty m:val="p"/>
                          </m:rPr>
                          <a:rPr lang="en-US" sz="2000">
                            <a:effectLst/>
                            <a:latin typeface="Cambria Math" panose="02040503050406030204" pitchFamily="18" charset="0"/>
                            <a:ea typeface="SimSun" panose="02010600030101010101" pitchFamily="2" charset="-122"/>
                          </a:rPr>
                          <m:t>d</m:t>
                        </m:r>
                      </m:num>
                      <m:den>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den>
                    </m:f>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𝑓</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𝑔</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e>
                    </m:d>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𝑓</m:t>
                        </m:r>
                      </m:e>
                      <m:sup>
                        <m:r>
                          <a:rPr lang="en-US" sz="2000" i="1">
                            <a:effectLst/>
                            <a:latin typeface="Cambria Math" panose="02040503050406030204" pitchFamily="18" charset="0"/>
                            <a:ea typeface="SimSun" panose="02010600030101010101" pitchFamily="2" charset="-122"/>
                          </a:rPr>
                          <m:t>′</m:t>
                        </m:r>
                      </m:sup>
                    </m:s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𝑔</m:t>
                        </m:r>
                      </m:e>
                      <m:sup>
                        <m:r>
                          <a:rPr lang="en-US" sz="2000" i="1">
                            <a:effectLst/>
                            <a:latin typeface="Cambria Math" panose="02040503050406030204" pitchFamily="18" charset="0"/>
                            <a:ea typeface="SimSun" panose="02010600030101010101" pitchFamily="2" charset="-122"/>
                          </a:rPr>
                          <m:t>′</m:t>
                        </m:r>
                      </m:sup>
                    </m:s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a:rPr lang="en-US" sz="2000" b="0" i="0" smtClean="0">
                        <a:effectLst/>
                        <a:latin typeface="Cambria Math" panose="02040503050406030204" pitchFamily="18" charset="0"/>
                        <a:ea typeface="SimSun" panose="02010600030101010101" pitchFamily="2" charset="-122"/>
                      </a:rPr>
                      <m:t>. </m:t>
                    </m:r>
                  </m:oMath>
                </a14:m>
                <a:r>
                  <a:rPr lang="en-US" sz="2000" dirty="0">
                    <a:effectLst/>
                    <a:ea typeface="SimSun" panose="02010600030101010101" pitchFamily="2" charset="-122"/>
                  </a:rPr>
                  <a:t>Here we can ignore the target function </a:t>
                </a:r>
                <a:r>
                  <a:rPr lang="en-US" sz="2000" i="1" dirty="0">
                    <a:effectLst/>
                    <a:ea typeface="SimSun" panose="02010600030101010101" pitchFamily="2" charset="-122"/>
                  </a:rPr>
                  <a:t>f</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because it is not parameter for optimization algorithms. Therefore, let </a:t>
                </a:r>
                <a:r>
                  <a:rPr lang="en-US" sz="2000" i="1" dirty="0" err="1">
                    <a:effectLst/>
                    <a:ea typeface="SimSun" panose="02010600030101010101" pitchFamily="2" charset="-122"/>
                  </a:rPr>
                  <a:t>Q</a:t>
                </a:r>
                <a:r>
                  <a:rPr lang="en-US" sz="2000" i="1" baseline="-25000" dirty="0" err="1">
                    <a:effectLst/>
                    <a:ea typeface="SimSun" panose="02010600030101010101" pitchFamily="2" charset="-122"/>
                  </a:rPr>
                  <a:t>τ</a:t>
                </a:r>
                <a:r>
                  <a:rPr lang="en-US" sz="2000" dirty="0">
                    <a:effectLst/>
                    <a:ea typeface="SimSun" panose="02010600030101010101" pitchFamily="2" charset="-122"/>
                  </a:rPr>
                  <a:t> be the metric that measures the convergence speed, which is defined as follows:</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𝑄</m:t>
                          </m:r>
                        </m:e>
                        <m:sub>
                          <m:r>
                            <a:rPr lang="en-US" sz="2000" i="1">
                              <a:effectLst/>
                              <a:latin typeface="Cambria Math" panose="02040503050406030204" pitchFamily="18" charset="0"/>
                              <a:ea typeface="SimSun" panose="02010600030101010101" pitchFamily="2" charset="-122"/>
                            </a:rPr>
                            <m:t>𝜏</m:t>
                          </m:r>
                        </m:sub>
                      </m:sSub>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rPr>
                                <m:t>𝑔</m:t>
                              </m:r>
                            </m:e>
                            <m:sup>
                              <m:r>
                                <a:rPr lang="en-US" sz="2000" i="1">
                                  <a:effectLst/>
                                  <a:latin typeface="Cambria Math" panose="02040503050406030204" pitchFamily="18" charset="0"/>
                                  <a:ea typeface="SimSun" panose="02010600030101010101" pitchFamily="2" charset="-122"/>
                                </a:rPr>
                                <m:t>′</m:t>
                              </m:r>
                            </m:sup>
                          </m:s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𝑥</m:t>
                              </m:r>
                            </m:e>
                          </m:d>
                        </m:e>
                      </m:d>
                      <m:r>
                        <a:rPr lang="en-US" sz="2000" b="0" i="1" smtClean="0">
                          <a:effectLst/>
                          <a:latin typeface="Cambria Math" panose="02040503050406030204" pitchFamily="18" charset="0"/>
                          <a:ea typeface="SimSun" panose="02010600030101010101" pitchFamily="2" charset="-122"/>
                        </a:rPr>
                        <m:t>    (3.2)</m:t>
                      </m:r>
                    </m:oMath>
                  </m:oMathPara>
                </a14:m>
                <a:endParaRPr lang="en-US" sz="2000" dirty="0"/>
              </a:p>
              <a:p>
                <a:pPr marL="0" indent="0">
                  <a:buNone/>
                </a:pPr>
                <a:r>
                  <a:rPr lang="en-US" sz="2000" i="1" dirty="0" err="1">
                    <a:effectLst/>
                    <a:ea typeface="SimSun" panose="02010600030101010101" pitchFamily="2" charset="-122"/>
                  </a:rPr>
                  <a:t>Q</a:t>
                </a:r>
                <a:r>
                  <a:rPr lang="en-US" sz="2000" i="1" baseline="-25000" dirty="0" err="1">
                    <a:effectLst/>
                    <a:ea typeface="SimSun" panose="02010600030101010101" pitchFamily="2" charset="-122"/>
                  </a:rPr>
                  <a:t>τ</a:t>
                </a:r>
                <a:r>
                  <a:rPr lang="en-US" sz="2000" dirty="0">
                    <a:effectLst/>
                    <a:ea typeface="SimSun" panose="02010600030101010101" pitchFamily="2" charset="-122"/>
                  </a:rPr>
                  <a:t> is absolutely slope of function </a:t>
                </a:r>
                <a:r>
                  <a:rPr lang="en-US" sz="2000" i="1" dirty="0">
                    <a:effectLst/>
                    <a:ea typeface="SimSun" panose="02010600030101010101" pitchFamily="2" charset="-122"/>
                  </a:rPr>
                  <a:t>g</a:t>
                </a:r>
                <a:r>
                  <a:rPr lang="en-US" sz="2000" dirty="0">
                    <a:effectLst/>
                    <a:ea typeface="SimSun" panose="02010600030101010101" pitchFamily="2" charset="-122"/>
                  </a:rPr>
                  <a:t>. The steeper </a:t>
                </a:r>
                <a:r>
                  <a:rPr lang="en-US" sz="2000" i="1" dirty="0" err="1">
                    <a:effectLst/>
                    <a:ea typeface="SimSun" panose="02010600030101010101" pitchFamily="2" charset="-122"/>
                  </a:rPr>
                  <a:t>Q</a:t>
                </a:r>
                <a:r>
                  <a:rPr lang="en-US" sz="2000" i="1" baseline="-25000" dirty="0" err="1">
                    <a:effectLst/>
                    <a:ea typeface="SimSun" panose="02010600030101010101" pitchFamily="2" charset="-122"/>
                  </a:rPr>
                  <a:t>τ</a:t>
                </a:r>
                <a:r>
                  <a:rPr lang="en-US" sz="2000" dirty="0">
                    <a:effectLst/>
                    <a:ea typeface="SimSun" panose="02010600030101010101" pitchFamily="2" charset="-122"/>
                  </a:rPr>
                  <a:t> is, the larger </a:t>
                </a:r>
                <a:r>
                  <a:rPr lang="en-US" sz="2000" i="1" dirty="0" err="1">
                    <a:effectLst/>
                    <a:ea typeface="SimSun" panose="02010600030101010101" pitchFamily="2" charset="-122"/>
                  </a:rPr>
                  <a:t>c</a:t>
                </a:r>
                <a:r>
                  <a:rPr lang="en-US" sz="2000" i="1" baseline="-25000" dirty="0" err="1">
                    <a:effectLst/>
                    <a:ea typeface="SimSun" panose="02010600030101010101" pitchFamily="2" charset="-122"/>
                  </a:rPr>
                  <a:t>τ</a:t>
                </a:r>
                <a:r>
                  <a:rPr lang="en-US" sz="2000" dirty="0">
                    <a:effectLst/>
                    <a:ea typeface="SimSun" panose="02010600030101010101" pitchFamily="2" charset="-122"/>
                  </a:rPr>
                  <a:t> is, which in turn, the faster convergence speed.</a:t>
                </a:r>
                <a:endParaRPr lang="en-US" sz="2000" dirty="0"/>
              </a:p>
              <a:p>
                <a:pPr marL="0" indent="0">
                  <a:buNone/>
                </a:pPr>
                <a:endParaRPr lang="en-US" sz="2000" dirty="0"/>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7FFD650B-78AA-4A34-9C62-74450722170D}"/>
                  </a:ext>
                </a:extLst>
              </p:cNvPr>
              <p:cNvSpPr>
                <a:spLocks noGrp="1" noRot="1" noChangeAspect="1" noMove="1" noResize="1" noEditPoints="1" noAdjustHandles="1" noChangeArrowheads="1" noChangeShapeType="1" noTextEdit="1"/>
              </p:cNvSpPr>
              <p:nvPr>
                <p:ph idx="1"/>
              </p:nvPr>
            </p:nvSpPr>
            <p:spPr>
              <a:xfrm>
                <a:off x="225083" y="717446"/>
                <a:ext cx="11704320" cy="5441951"/>
              </a:xfrm>
              <a:blipFill>
                <a:blip r:embed="rId2"/>
                <a:stretch>
                  <a:fillRect l="-4063" t="-5605" r="-521" b="-639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D67E2F0-FBAD-DC61-702F-083F6BD7DE6A}"/>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B70789B6-BC27-3FDD-2BD2-E75145233E54}"/>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6B5CBB08-A9C4-189E-54E5-BC581584C77D}"/>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4143530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1F7B9-6086-D340-AECF-793F165C96C8}"/>
              </a:ext>
            </a:extLst>
          </p:cNvPr>
          <p:cNvSpPr>
            <a:spLocks noGrp="1"/>
          </p:cNvSpPr>
          <p:nvPr>
            <p:ph type="title"/>
          </p:nvPr>
        </p:nvSpPr>
        <p:spPr>
          <a:xfrm>
            <a:off x="838200" y="89850"/>
            <a:ext cx="10515600" cy="660486"/>
          </a:xfrm>
        </p:spPr>
        <p:txBody>
          <a:bodyPr/>
          <a:lstStyle/>
          <a:p>
            <a:r>
              <a:rPr lang="en-US" dirty="0"/>
              <a:t>3. Convergence speed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586B71-0925-D365-9D48-AFC7FC296B0C}"/>
                  </a:ext>
                </a:extLst>
              </p:cNvPr>
              <p:cNvSpPr>
                <a:spLocks noGrp="1"/>
              </p:cNvSpPr>
              <p:nvPr>
                <p:ph idx="1"/>
              </p:nvPr>
            </p:nvSpPr>
            <p:spPr>
              <a:xfrm>
                <a:off x="239151" y="801854"/>
                <a:ext cx="11690252" cy="5441951"/>
              </a:xfrm>
            </p:spPr>
            <p:txBody>
              <a:bodyPr>
                <a:noAutofit/>
              </a:bodyPr>
              <a:lstStyle/>
              <a:p>
                <a:pPr marL="0" marR="0" indent="0" algn="just">
                  <a:spcBef>
                    <a:spcPts val="0"/>
                  </a:spcBef>
                  <a:spcAft>
                    <a:spcPts val="0"/>
                  </a:spcAft>
                  <a:buNone/>
                </a:pPr>
                <a:r>
                  <a:rPr lang="en-US" sz="2000" dirty="0">
                    <a:effectLst/>
                    <a:ea typeface="SimSun" panose="02010600030101010101" pitchFamily="2" charset="-122"/>
                  </a:rPr>
                  <a:t>For example, if the definition of function </a:t>
                </a:r>
                <a:r>
                  <a:rPr lang="en-US" sz="2000" i="1" dirty="0">
                    <a:effectLst/>
                    <a:ea typeface="SimSun" panose="02010600030101010101" pitchFamily="2" charset="-122"/>
                  </a:rPr>
                  <a:t>τ</a:t>
                </a:r>
                <a:r>
                  <a:rPr lang="en-US" sz="2000" dirty="0">
                    <a:effectLst/>
                    <a:ea typeface="SimSun" panose="02010600030101010101" pitchFamily="2" charset="-122"/>
                  </a:rPr>
                  <a:t> is associated with normal distribution given mean 0 and variance 1, it becomes: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𝜏</m:t>
                        </m:r>
                      </m:e>
                      <m:sub>
                        <m:r>
                          <a:rPr lang="en-US" sz="2000" i="1">
                            <a:effectLst/>
                            <a:latin typeface="Cambria Math" panose="02040503050406030204" pitchFamily="18" charset="0"/>
                            <a:ea typeface="SimSun" panose="02010600030101010101" pitchFamily="2" charset="-122"/>
                          </a:rPr>
                          <m:t>𝑁</m:t>
                        </m:r>
                      </m:sub>
                    </m:sSub>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𝑥</m:t>
                                </m:r>
                              </m:e>
                              <m:sup>
                                <m:r>
                                  <a:rPr lang="en-US" sz="2000" i="1">
                                    <a:effectLst/>
                                    <a:latin typeface="Cambria Math" panose="02040503050406030204" pitchFamily="18" charset="0"/>
                                    <a:ea typeface="SimSun" panose="02010600030101010101" pitchFamily="2" charset="-122"/>
                                  </a:rPr>
                                  <m:t>2</m:t>
                                </m:r>
                              </m:sup>
                            </m:sSup>
                          </m:num>
                          <m:den>
                            <m:r>
                              <a:rPr lang="en-US" sz="2000" i="1">
                                <a:effectLst/>
                                <a:latin typeface="Cambria Math" panose="02040503050406030204" pitchFamily="18" charset="0"/>
                                <a:ea typeface="SimSun" panose="02010600030101010101" pitchFamily="2" charset="-122"/>
                              </a:rPr>
                              <m:t>2</m:t>
                            </m:r>
                          </m:den>
                        </m:f>
                      </m:e>
                    </m:d>
                  </m:oMath>
                </a14:m>
                <a:r>
                  <a:rPr lang="en-US" sz="2000" dirty="0">
                    <a:effectLst/>
                    <a:ea typeface="SimSun" panose="02010600030101010101" pitchFamily="2" charset="-122"/>
                  </a:rPr>
                  <a:t>. Therefore,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SimSun" panose="02010600030101010101" pitchFamily="2" charset="-122"/>
                            </a:rPr>
                          </m:ctrlPr>
                        </m:fPr>
                        <m:num>
                          <m:r>
                            <m:rPr>
                              <m:sty m:val="p"/>
                            </m:rPr>
                            <a:rPr lang="en-US" sz="2000">
                              <a:effectLst/>
                              <a:latin typeface="Cambria Math" panose="02040503050406030204" pitchFamily="18" charset="0"/>
                              <a:ea typeface="SimSun" panose="02010600030101010101" pitchFamily="2" charset="-122"/>
                            </a:rPr>
                            <m:t>d</m:t>
                          </m:r>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𝜏</m:t>
                              </m:r>
                            </m:e>
                            <m:sub>
                              <m:r>
                                <a:rPr lang="en-US" sz="2000" i="1">
                                  <a:effectLst/>
                                  <a:latin typeface="Cambria Math" panose="02040503050406030204" pitchFamily="18" charset="0"/>
                                  <a:ea typeface="SimSun" panose="02010600030101010101" pitchFamily="2" charset="-122"/>
                                </a:rPr>
                                <m:t>𝑁</m:t>
                              </m:r>
                            </m:sub>
                            <m:sup>
                              <m:r>
                                <a:rPr lang="en-US" sz="2000" i="1">
                                  <a:effectLst/>
                                  <a:latin typeface="Cambria Math" panose="02040503050406030204" pitchFamily="18" charset="0"/>
                                  <a:ea typeface="SimSun" panose="02010600030101010101" pitchFamily="2" charset="-122"/>
                                </a:rPr>
                                <m:t>𝑘</m:t>
                              </m:r>
                            </m:sup>
                          </m:sSub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num>
                        <m:den>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𝑘</m:t>
                          </m:r>
                        </m:den>
                      </m:f>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𝑥</m:t>
                                  </m:r>
                                </m:e>
                                <m:sup>
                                  <m:r>
                                    <a:rPr lang="en-US" sz="2000" i="1">
                                      <a:effectLst/>
                                      <a:latin typeface="Cambria Math" panose="02040503050406030204" pitchFamily="18" charset="0"/>
                                      <a:ea typeface="SimSun" panose="02010600030101010101" pitchFamily="2" charset="-122"/>
                                    </a:rPr>
                                    <m:t>2</m:t>
                                  </m:r>
                                </m:sup>
                              </m:sSup>
                            </m:num>
                            <m:den>
                              <m:r>
                                <a:rPr lang="en-US" sz="2000" i="1">
                                  <a:effectLst/>
                                  <a:latin typeface="Cambria Math" panose="02040503050406030204" pitchFamily="18" charset="0"/>
                                  <a:ea typeface="SimSun" panose="02010600030101010101" pitchFamily="2" charset="-122"/>
                                </a:rPr>
                                <m:t>2</m:t>
                              </m:r>
                            </m:den>
                          </m:f>
                        </m:e>
                      </m:d>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𝑥</m:t>
                                  </m:r>
                                </m:e>
                                <m:sup>
                                  <m:r>
                                    <a:rPr lang="en-US" sz="2000" i="1">
                                      <a:effectLst/>
                                      <a:latin typeface="Cambria Math" panose="02040503050406030204" pitchFamily="18" charset="0"/>
                                      <a:ea typeface="SimSun" panose="02010600030101010101" pitchFamily="2" charset="-122"/>
                                    </a:rPr>
                                    <m:t>2</m:t>
                                  </m:r>
                                </m:sup>
                              </m:sSup>
                            </m:num>
                            <m:den>
                              <m:r>
                                <a:rPr lang="en-US" sz="2000" i="1">
                                  <a:effectLst/>
                                  <a:latin typeface="Cambria Math" panose="02040503050406030204" pitchFamily="18" charset="0"/>
                                  <a:ea typeface="SimSun" panose="02010600030101010101" pitchFamily="2" charset="-122"/>
                                </a:rPr>
                                <m:t>2</m:t>
                              </m:r>
                            </m:den>
                          </m:f>
                        </m:e>
                      </m:d>
                      <m:r>
                        <a:rPr lang="en-US" sz="2000" b="0" i="1" smtClean="0">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𝑄</m:t>
                          </m:r>
                        </m:e>
                        <m: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𝜏</m:t>
                              </m:r>
                            </m:e>
                            <m:sub>
                              <m:r>
                                <a:rPr lang="en-US" sz="2000" i="1">
                                  <a:effectLst/>
                                  <a:latin typeface="Cambria Math" panose="02040503050406030204" pitchFamily="18" charset="0"/>
                                  <a:ea typeface="SimSun" panose="02010600030101010101" pitchFamily="2" charset="-122"/>
                                </a:rPr>
                                <m:t>𝑁</m:t>
                              </m:r>
                            </m:sub>
                          </m:sSub>
                        </m:sub>
                      </m:sSub>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ea typeface="SimSun" panose="02010600030101010101" pitchFamily="2" charset="-122"/>
                            </a:rPr>
                          </m:ctrlPr>
                        </m:dPr>
                        <m:e>
                          <m:f>
                            <m:fPr>
                              <m:ctrlPr>
                                <a:rPr lang="en-US" sz="2000" i="1">
                                  <a:effectLst/>
                                  <a:latin typeface="Cambria Math" panose="02040503050406030204" pitchFamily="18" charset="0"/>
                                  <a:ea typeface="SimSun" panose="02010600030101010101" pitchFamily="2" charset="-122"/>
                                </a:rPr>
                              </m:ctrlPr>
                            </m:fPr>
                            <m:num>
                              <m:r>
                                <m:rPr>
                                  <m:sty m:val="p"/>
                                </m:rPr>
                                <a:rPr lang="en-US" sz="2000">
                                  <a:effectLst/>
                                  <a:latin typeface="Cambria Math" panose="02040503050406030204" pitchFamily="18" charset="0"/>
                                  <a:ea typeface="SimSun" panose="02010600030101010101" pitchFamily="2" charset="-122"/>
                                </a:rPr>
                                <m:t>d</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𝑔</m:t>
                                  </m:r>
                                </m:e>
                                <m:sub>
                                  <m:r>
                                    <a:rPr lang="en-US" sz="2000" i="1">
                                      <a:effectLst/>
                                      <a:latin typeface="Cambria Math" panose="02040503050406030204" pitchFamily="18" charset="0"/>
                                      <a:ea typeface="SimSun" panose="02010600030101010101" pitchFamily="2" charset="-122"/>
                                    </a:rPr>
                                    <m:t>𝑁</m:t>
                                  </m:r>
                                </m:sub>
                              </m:sSub>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num>
                            <m:den>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den>
                          </m:f>
                        </m:e>
                      </m:d>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ea typeface="SimSun" panose="02010600030101010101" pitchFamily="2" charset="-122"/>
                            </a:rPr>
                          </m:ctrlPr>
                        </m:dPr>
                        <m:e>
                          <m:f>
                            <m:fPr>
                              <m:ctrlPr>
                                <a:rPr lang="en-US" sz="2000" i="1">
                                  <a:effectLst/>
                                  <a:latin typeface="Cambria Math" panose="02040503050406030204" pitchFamily="18" charset="0"/>
                                  <a:ea typeface="SimSun" panose="02010600030101010101" pitchFamily="2" charset="-122"/>
                                </a:rPr>
                              </m:ctrlPr>
                            </m:fPr>
                            <m:num>
                              <m:r>
                                <m:rPr>
                                  <m:sty m:val="p"/>
                                </m:rPr>
                                <a:rPr lang="en-US" sz="2000">
                                  <a:effectLst/>
                                  <a:latin typeface="Cambria Math" panose="02040503050406030204" pitchFamily="18" charset="0"/>
                                  <a:ea typeface="SimSun" panose="02010600030101010101" pitchFamily="2" charset="-122"/>
                                </a:rPr>
                                <m:t>d</m:t>
                              </m:r>
                            </m:num>
                            <m:den>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den>
                          </m:f>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𝑥</m:t>
                                      </m:r>
                                    </m:e>
                                    <m:sup>
                                      <m:r>
                                        <a:rPr lang="en-US" sz="2000" i="1">
                                          <a:effectLst/>
                                          <a:latin typeface="Cambria Math" panose="02040503050406030204" pitchFamily="18" charset="0"/>
                                          <a:ea typeface="SimSun" panose="02010600030101010101" pitchFamily="2" charset="-122"/>
                                        </a:rPr>
                                        <m:t>2</m:t>
                                      </m:r>
                                    </m:sup>
                                  </m:sSup>
                                </m:num>
                                <m:den>
                                  <m:r>
                                    <a:rPr lang="en-US" sz="2000" i="1">
                                      <a:effectLst/>
                                      <a:latin typeface="Cambria Math" panose="02040503050406030204" pitchFamily="18" charset="0"/>
                                      <a:ea typeface="SimSun" panose="02010600030101010101" pitchFamily="2" charset="-122"/>
                                    </a:rPr>
                                    <m:t>2</m:t>
                                  </m:r>
                                </m:den>
                              </m:f>
                            </m:e>
                          </m:d>
                        </m:e>
                      </m:d>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If the definition of function </a:t>
                </a:r>
                <a:r>
                  <a:rPr lang="en-US" sz="2000" i="1" dirty="0">
                    <a:effectLst/>
                    <a:ea typeface="SimSun" panose="02010600030101010101" pitchFamily="2" charset="-122"/>
                  </a:rPr>
                  <a:t>τ</a:t>
                </a:r>
                <a:r>
                  <a:rPr lang="en-US" sz="2000" dirty="0">
                    <a:effectLst/>
                    <a:ea typeface="SimSun" panose="02010600030101010101" pitchFamily="2" charset="-122"/>
                  </a:rPr>
                  <a:t> is associated with Gumbel distribution for extreme value given location parameter 0 and scale parameter 1, it becomes: </a:t>
                </a:r>
                <a14:m>
                  <m:oMath xmlns:m="http://schemas.openxmlformats.org/officeDocument/2006/math">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𝜏</m:t>
                        </m:r>
                      </m:e>
                      <m:sub>
                        <m:r>
                          <a:rPr lang="en-US" sz="2000" i="1">
                            <a:effectLst/>
                            <a:latin typeface="Cambria Math" panose="02040503050406030204" pitchFamily="18" charset="0"/>
                            <a:ea typeface="SimSun" panose="02010600030101010101" pitchFamily="2" charset="-122"/>
                          </a:rPr>
                          <m:t>𝐺</m:t>
                        </m:r>
                      </m:sub>
                    </m:sSub>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𝑥</m:t>
                                </m:r>
                              </m:e>
                            </m:d>
                          </m:e>
                        </m:d>
                      </m:e>
                    </m:d>
                  </m:oMath>
                </a14:m>
                <a:r>
                  <a:rPr lang="en-US" sz="2000" dirty="0">
                    <a:effectLst/>
                    <a:ea typeface="SimSun" panose="02010600030101010101" pitchFamily="2" charset="-122"/>
                  </a:rPr>
                  <a:t>. Therefore,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SimSun" panose="02010600030101010101" pitchFamily="2" charset="-122"/>
                            </a:rPr>
                          </m:ctrlPr>
                        </m:fPr>
                        <m:num>
                          <m:r>
                            <m:rPr>
                              <m:sty m:val="p"/>
                            </m:rPr>
                            <a:rPr lang="en-US" sz="2000">
                              <a:effectLst/>
                              <a:latin typeface="Cambria Math" panose="02040503050406030204" pitchFamily="18" charset="0"/>
                              <a:ea typeface="SimSun" panose="02010600030101010101" pitchFamily="2" charset="-122"/>
                            </a:rPr>
                            <m:t>d</m:t>
                          </m:r>
                          <m:sSubSup>
                            <m:sSubSupPr>
                              <m:ctrlPr>
                                <a:rPr lang="en-US" sz="2000" i="1">
                                  <a:effectLst/>
                                  <a:latin typeface="Cambria Math" panose="02040503050406030204" pitchFamily="18" charset="0"/>
                                  <a:ea typeface="SimSun" panose="02010600030101010101" pitchFamily="2" charset="-122"/>
                                </a:rPr>
                              </m:ctrlPr>
                            </m:sSubSupPr>
                            <m:e>
                              <m:r>
                                <a:rPr lang="en-US" sz="2000" i="1">
                                  <a:effectLst/>
                                  <a:latin typeface="Cambria Math" panose="02040503050406030204" pitchFamily="18" charset="0"/>
                                  <a:ea typeface="SimSun" panose="02010600030101010101" pitchFamily="2" charset="-122"/>
                                </a:rPr>
                                <m:t>𝜏</m:t>
                              </m:r>
                            </m:e>
                            <m:sub>
                              <m:r>
                                <a:rPr lang="en-US" sz="2000" i="1">
                                  <a:effectLst/>
                                  <a:latin typeface="Cambria Math" panose="02040503050406030204" pitchFamily="18" charset="0"/>
                                  <a:ea typeface="SimSun" panose="02010600030101010101" pitchFamily="2" charset="-122"/>
                                </a:rPr>
                                <m:t>𝐺</m:t>
                              </m:r>
                            </m:sub>
                            <m:sup>
                              <m:r>
                                <a:rPr lang="en-US" sz="2000" i="1">
                                  <a:effectLst/>
                                  <a:latin typeface="Cambria Math" panose="02040503050406030204" pitchFamily="18" charset="0"/>
                                  <a:ea typeface="SimSun" panose="02010600030101010101" pitchFamily="2" charset="-122"/>
                                </a:rPr>
                                <m:t>𝑘</m:t>
                              </m:r>
                            </m:sup>
                          </m:sSubSup>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num>
                        <m:den>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𝑘</m:t>
                          </m:r>
                        </m:den>
                      </m:f>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𝑥</m:t>
                                  </m:r>
                                </m:e>
                              </m:d>
                            </m:e>
                          </m:d>
                        </m:e>
                      </m:d>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𝑥</m:t>
                                  </m:r>
                                </m:e>
                              </m:d>
                            </m:e>
                          </m:d>
                        </m:e>
                      </m:d>
                    </m:oMath>
                  </m:oMathPara>
                </a14:m>
                <a:endParaRPr lang="en-US" sz="20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𝑄</m:t>
                          </m:r>
                        </m:e>
                        <m: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𝜏</m:t>
                              </m:r>
                            </m:e>
                            <m:sub>
                              <m:r>
                                <a:rPr lang="en-US" sz="2000" i="1">
                                  <a:effectLst/>
                                  <a:latin typeface="Cambria Math" panose="02040503050406030204" pitchFamily="18" charset="0"/>
                                  <a:ea typeface="SimSun" panose="02010600030101010101" pitchFamily="2" charset="-122"/>
                                </a:rPr>
                                <m:t>𝐺</m:t>
                              </m:r>
                            </m:sub>
                          </m:sSub>
                        </m:sub>
                      </m:sSub>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ea typeface="SimSun" panose="02010600030101010101" pitchFamily="2" charset="-122"/>
                            </a:rPr>
                          </m:ctrlPr>
                        </m:dPr>
                        <m:e>
                          <m:f>
                            <m:fPr>
                              <m:ctrlPr>
                                <a:rPr lang="en-US" sz="2000" i="1">
                                  <a:effectLst/>
                                  <a:latin typeface="Cambria Math" panose="02040503050406030204" pitchFamily="18" charset="0"/>
                                  <a:ea typeface="SimSun" panose="02010600030101010101" pitchFamily="2" charset="-122"/>
                                </a:rPr>
                              </m:ctrlPr>
                            </m:fPr>
                            <m:num>
                              <m:r>
                                <m:rPr>
                                  <m:sty m:val="p"/>
                                </m:rPr>
                                <a:rPr lang="en-US" sz="2000">
                                  <a:effectLst/>
                                  <a:latin typeface="Cambria Math" panose="02040503050406030204" pitchFamily="18" charset="0"/>
                                  <a:ea typeface="SimSun" panose="02010600030101010101" pitchFamily="2" charset="-122"/>
                                </a:rPr>
                                <m:t>d</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𝑔</m:t>
                                  </m:r>
                                </m:e>
                                <m:sub>
                                  <m:r>
                                    <a:rPr lang="en-US" sz="2000" i="1">
                                      <a:effectLst/>
                                      <a:latin typeface="Cambria Math" panose="02040503050406030204" pitchFamily="18" charset="0"/>
                                      <a:ea typeface="SimSun" panose="02010600030101010101" pitchFamily="2" charset="-122"/>
                                    </a:rPr>
                                    <m:t>𝐺</m:t>
                                  </m:r>
                                </m:sub>
                              </m:sSub>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num>
                            <m:den>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den>
                          </m:f>
                        </m:e>
                      </m:d>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ea typeface="SimSun" panose="02010600030101010101" pitchFamily="2" charset="-122"/>
                            </a:rPr>
                          </m:ctrlPr>
                        </m:dPr>
                        <m:e>
                          <m:f>
                            <m:fPr>
                              <m:ctrlPr>
                                <a:rPr lang="en-US" sz="2000" i="1">
                                  <a:effectLst/>
                                  <a:latin typeface="Cambria Math" panose="02040503050406030204" pitchFamily="18" charset="0"/>
                                  <a:ea typeface="SimSun" panose="02010600030101010101" pitchFamily="2" charset="-122"/>
                                </a:rPr>
                              </m:ctrlPr>
                            </m:fPr>
                            <m:num>
                              <m:r>
                                <m:rPr>
                                  <m:sty m:val="p"/>
                                </m:rPr>
                                <a:rPr lang="en-US" sz="2000">
                                  <a:effectLst/>
                                  <a:latin typeface="Cambria Math" panose="02040503050406030204" pitchFamily="18" charset="0"/>
                                  <a:ea typeface="SimSun" panose="02010600030101010101" pitchFamily="2" charset="-122"/>
                                </a:rPr>
                                <m:t>d</m:t>
                              </m:r>
                            </m:num>
                            <m:den>
                              <m:r>
                                <m:rPr>
                                  <m:sty m:val="p"/>
                                </m:rPr>
                                <a:rPr lang="en-US" sz="2000">
                                  <a:effectLst/>
                                  <a:latin typeface="Cambria Math" panose="02040503050406030204" pitchFamily="18" charset="0"/>
                                  <a:ea typeface="SimSun" panose="02010600030101010101" pitchFamily="2" charset="-122"/>
                                </a:rPr>
                                <m:t>d</m:t>
                              </m:r>
                              <m:r>
                                <a:rPr lang="en-US" sz="2000" i="1">
                                  <a:effectLst/>
                                  <a:latin typeface="Cambria Math" panose="02040503050406030204" pitchFamily="18" charset="0"/>
                                  <a:ea typeface="SimSun" panose="02010600030101010101" pitchFamily="2" charset="-122"/>
                                </a:rPr>
                                <m:t>𝑥</m:t>
                              </m:r>
                            </m:den>
                          </m:f>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𝑥</m:t>
                                      </m:r>
                                    </m:e>
                                  </m:d>
                                </m:e>
                              </m:d>
                            </m:e>
                          </m:d>
                        </m:e>
                      </m:d>
                      <m:r>
                        <a:rPr lang="en-US" sz="2000" i="1">
                          <a:effectLst/>
                          <a:latin typeface="Cambria Math" panose="02040503050406030204" pitchFamily="18" charset="0"/>
                          <a:ea typeface="SimSun" panose="02010600030101010101" pitchFamily="2" charset="-122"/>
                        </a:rPr>
                        <m:t>=</m:t>
                      </m:r>
                      <m:d>
                        <m:dPr>
                          <m:begChr m:val="|"/>
                          <m:endChr m:val="|"/>
                          <m:ctrlPr>
                            <a:rPr lang="en-US" sz="2000" i="1">
                              <a:effectLst/>
                              <a:latin typeface="Cambria Math" panose="02040503050406030204" pitchFamily="18" charset="0"/>
                              <a:ea typeface="SimSun" panose="02010600030101010101" pitchFamily="2" charset="-122"/>
                            </a:rPr>
                          </m:ctrlPr>
                        </m:dPr>
                        <m:e>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𝑥</m:t>
                              </m:r>
                            </m:e>
                          </m:d>
                          <m:r>
                            <a:rPr lang="en-US" sz="2000" i="1">
                              <a:effectLst/>
                              <a:latin typeface="Cambria Math" panose="02040503050406030204" pitchFamily="18" charset="0"/>
                              <a:ea typeface="SimSun" panose="02010600030101010101" pitchFamily="2" charset="-122"/>
                            </a:rPr>
                            <m:t>−1</m:t>
                          </m:r>
                        </m:e>
                      </m:d>
                    </m:oMath>
                  </m:oMathPara>
                </a14:m>
                <a:endParaRPr lang="en-US" sz="2000" dirty="0">
                  <a:effectLst/>
                  <a:ea typeface="SimSun" panose="02010600030101010101" pitchFamily="2" charset="-122"/>
                </a:endParaRPr>
              </a:p>
              <a:p>
                <a:pPr marL="0" marR="0" indent="0" algn="just">
                  <a:spcBef>
                    <a:spcPts val="0"/>
                  </a:spcBef>
                  <a:spcAft>
                    <a:spcPts val="0"/>
                  </a:spcAft>
                  <a:buNone/>
                </a:pPr>
                <a:r>
                  <a:rPr lang="en-US" sz="2000" dirty="0">
                    <a:effectLst/>
                    <a:ea typeface="SimSun" panose="02010600030101010101" pitchFamily="2" charset="-122"/>
                  </a:rPr>
                  <a:t>Obviously, convergence speed of </a:t>
                </a:r>
                <a:r>
                  <a:rPr lang="en-US" sz="2000" i="1" dirty="0" err="1">
                    <a:effectLst/>
                    <a:ea typeface="SimSun" panose="02010600030101010101" pitchFamily="2" charset="-122"/>
                  </a:rPr>
                  <a:t>τ</a:t>
                </a:r>
                <a:r>
                  <a:rPr lang="en-US" sz="2000" i="1" baseline="-25000" dirty="0" err="1">
                    <a:effectLst/>
                    <a:ea typeface="SimSun" panose="02010600030101010101" pitchFamily="2" charset="-122"/>
                  </a:rPr>
                  <a:t>G</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is faster than </a:t>
                </a:r>
                <a:r>
                  <a:rPr lang="en-US" sz="2000" i="1" dirty="0" err="1">
                    <a:effectLst/>
                    <a:ea typeface="SimSun" panose="02010600030101010101" pitchFamily="2" charset="-122"/>
                  </a:rPr>
                  <a:t>τ</a:t>
                </a:r>
                <a:r>
                  <a:rPr lang="en-US" sz="2000" i="1" baseline="-25000" dirty="0" err="1">
                    <a:effectLst/>
                    <a:ea typeface="SimSun" panose="02010600030101010101" pitchFamily="2" charset="-122"/>
                  </a:rPr>
                  <a:t>N</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because </a:t>
                </a:r>
                <a:r>
                  <a:rPr lang="en-US" sz="2000" i="1" dirty="0" err="1">
                    <a:effectLst/>
                    <a:ea typeface="SimSun" panose="02010600030101010101" pitchFamily="2" charset="-122"/>
                  </a:rPr>
                  <a:t>g</a:t>
                </a:r>
                <a:r>
                  <a:rPr lang="en-US" sz="2000" i="1" baseline="-25000" dirty="0" err="1">
                    <a:effectLst/>
                    <a:ea typeface="SimSun" panose="02010600030101010101" pitchFamily="2" charset="-122"/>
                  </a:rPr>
                  <a:t>G</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is steeper than </a:t>
                </a:r>
                <a:r>
                  <a:rPr lang="en-US" sz="2000" i="1" dirty="0" err="1">
                    <a:effectLst/>
                    <a:ea typeface="SimSun" panose="02010600030101010101" pitchFamily="2" charset="-122"/>
                  </a:rPr>
                  <a:t>g</a:t>
                </a:r>
                <a:r>
                  <a:rPr lang="en-US" sz="2000" i="1" baseline="-25000" dirty="0" err="1">
                    <a:effectLst/>
                    <a:ea typeface="SimSun" panose="02010600030101010101" pitchFamily="2" charset="-122"/>
                  </a:rPr>
                  <a:t>N</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Given normal distribution with mean </a:t>
                </a:r>
                <a:r>
                  <a:rPr lang="en-US" sz="2000" i="1" dirty="0">
                    <a:effectLst/>
                    <a:ea typeface="SimSun" panose="02010600030101010101" pitchFamily="2" charset="-122"/>
                  </a:rPr>
                  <a:t>μ</a:t>
                </a:r>
                <a:r>
                  <a:rPr lang="en-US" sz="2000" dirty="0">
                    <a:effectLst/>
                    <a:ea typeface="SimSun" panose="02010600030101010101" pitchFamily="2" charset="-122"/>
                  </a:rPr>
                  <a:t> and variance </a:t>
                </a:r>
                <a:r>
                  <a:rPr lang="en-US" sz="2000" i="1" dirty="0">
                    <a:effectLst/>
                    <a:ea typeface="SimSun" panose="02010600030101010101" pitchFamily="2" charset="-122"/>
                  </a:rPr>
                  <a:t>σ</a:t>
                </a:r>
                <a:r>
                  <a:rPr lang="en-US" sz="2000" baseline="30000" dirty="0">
                    <a:effectLst/>
                    <a:ea typeface="SimSun" panose="02010600030101010101" pitchFamily="2" charset="-122"/>
                  </a:rPr>
                  <a:t>2</a:t>
                </a:r>
                <a:r>
                  <a:rPr lang="en-US" sz="2000" dirty="0">
                    <a:effectLst/>
                    <a:ea typeface="SimSun" panose="02010600030101010101" pitchFamily="2" charset="-122"/>
                  </a:rPr>
                  <a:t> then, </a:t>
                </a:r>
                <a:r>
                  <a:rPr lang="en-US" sz="2000" i="1" dirty="0" err="1">
                    <a:effectLst/>
                    <a:ea typeface="SimSun" panose="02010600030101010101" pitchFamily="2" charset="-122"/>
                  </a:rPr>
                  <a:t>τ</a:t>
                </a:r>
                <a:r>
                  <a:rPr lang="en-US" sz="2000" i="1" baseline="-25000" dirty="0" err="1">
                    <a:effectLst/>
                    <a:ea typeface="SimSun" panose="02010600030101010101" pitchFamily="2" charset="-122"/>
                  </a:rPr>
                  <a:t>N</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is redefined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𝜏</m:t>
                          </m:r>
                        </m:e>
                        <m:sub>
                          <m:r>
                            <a:rPr lang="en-US" sz="2000" i="1">
                              <a:effectLst/>
                              <a:latin typeface="Cambria Math" panose="02040503050406030204" pitchFamily="18" charset="0"/>
                              <a:ea typeface="SimSun" panose="02010600030101010101" pitchFamily="2" charset="-122"/>
                            </a:rPr>
                            <m:t>𝑁</m:t>
                          </m:r>
                        </m:sub>
                      </m:sSub>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e>
                      </m:d>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exp</m:t>
                      </m:r>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sSup>
                                <m:sSupPr>
                                  <m:ctrlPr>
                                    <a:rPr lang="en-US" sz="2000" i="1">
                                      <a:effectLst/>
                                      <a:latin typeface="Cambria Math" panose="02040503050406030204" pitchFamily="18" charset="0"/>
                                      <a:ea typeface="SimSun" panose="02010600030101010101" pitchFamily="2" charset="-122"/>
                                    </a:rPr>
                                  </m:ctrlPr>
                                </m:sSupPr>
                                <m:e>
                                  <m:d>
                                    <m:dPr>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𝜇</m:t>
                                      </m:r>
                                    </m:e>
                                  </m:d>
                                </m:e>
                                <m:sup>
                                  <m:r>
                                    <a:rPr lang="en-US" sz="2000" i="1">
                                      <a:effectLst/>
                                      <a:latin typeface="Cambria Math" panose="02040503050406030204" pitchFamily="18" charset="0"/>
                                      <a:ea typeface="SimSun" panose="02010600030101010101" pitchFamily="2" charset="-122"/>
                                    </a:rPr>
                                    <m:t>2</m:t>
                                  </m:r>
                                </m:sup>
                              </m:sSup>
                            </m:num>
                            <m:den>
                              <m:r>
                                <a:rPr lang="en-US" sz="2000" i="1">
                                  <a:effectLst/>
                                  <a:latin typeface="Cambria Math" panose="02040503050406030204" pitchFamily="18" charset="0"/>
                                  <a:ea typeface="SimSun" panose="02010600030101010101" pitchFamily="2" charset="-122"/>
                                </a:rPr>
                                <m:t>2</m:t>
                              </m:r>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𝜎</m:t>
                                  </m:r>
                                </m:e>
                                <m:sup>
                                  <m:r>
                                    <a:rPr lang="en-US" sz="2000" i="1">
                                      <a:effectLst/>
                                      <a:latin typeface="Cambria Math" panose="02040503050406030204" pitchFamily="18" charset="0"/>
                                      <a:ea typeface="SimSun" panose="02010600030101010101" pitchFamily="2" charset="-122"/>
                                    </a:rPr>
                                    <m:t>2</m:t>
                                  </m:r>
                                </m:sup>
                              </m:sSup>
                            </m:den>
                          </m:f>
                        </m:e>
                      </m:d>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𝑄</m:t>
                          </m:r>
                        </m:e>
                        <m:sub>
                          <m:sSub>
                            <m:sSubPr>
                              <m:ctrlPr>
                                <a:rPr lang="en-US" sz="2000" i="1">
                                  <a:effectLst/>
                                  <a:latin typeface="Cambria Math" panose="02040503050406030204" pitchFamily="18" charset="0"/>
                                  <a:ea typeface="SimSun" panose="02010600030101010101" pitchFamily="2" charset="-122"/>
                                </a:rPr>
                              </m:ctrlPr>
                            </m:sSubPr>
                            <m:e>
                              <m:r>
                                <a:rPr lang="en-US" sz="2000" i="1">
                                  <a:effectLst/>
                                  <a:latin typeface="Cambria Math" panose="02040503050406030204" pitchFamily="18" charset="0"/>
                                  <a:ea typeface="SimSun" panose="02010600030101010101" pitchFamily="2" charset="-122"/>
                                </a:rPr>
                                <m:t>𝜏</m:t>
                              </m:r>
                            </m:e>
                            <m:sub>
                              <m:r>
                                <a:rPr lang="en-US" sz="2000" i="1">
                                  <a:effectLst/>
                                  <a:latin typeface="Cambria Math" panose="02040503050406030204" pitchFamily="18" charset="0"/>
                                  <a:ea typeface="SimSun" panose="02010600030101010101" pitchFamily="2" charset="-122"/>
                                </a:rPr>
                                <m:t>𝑁</m:t>
                              </m:r>
                            </m:sub>
                          </m:sSub>
                        </m:sub>
                      </m:sSub>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ea typeface="SimSun" panose="02010600030101010101" pitchFamily="2" charset="-122"/>
                            </a:rPr>
                          </m:ctrlPr>
                        </m:fPr>
                        <m:num>
                          <m:d>
                            <m:dPr>
                              <m:begChr m:val="|"/>
                              <m:endChr m:val="|"/>
                              <m:ctrlPr>
                                <a:rPr lang="en-US" sz="2000" i="1">
                                  <a:effectLst/>
                                  <a:latin typeface="Cambria Math" panose="02040503050406030204" pitchFamily="18" charset="0"/>
                                  <a:ea typeface="SimSun" panose="02010600030101010101" pitchFamily="2" charset="-122"/>
                                </a:rPr>
                              </m:ctrlPr>
                            </m:dPr>
                            <m:e>
                              <m:r>
                                <a:rPr lang="en-US" sz="2000" i="1">
                                  <a:effectLst/>
                                  <a:latin typeface="Cambria Math" panose="02040503050406030204" pitchFamily="18" charset="0"/>
                                  <a:ea typeface="SimSun" panose="02010600030101010101" pitchFamily="2" charset="-122"/>
                                </a:rPr>
                                <m:t>𝑥</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𝜇</m:t>
                              </m:r>
                            </m:e>
                          </m:d>
                        </m:num>
                        <m:den>
                          <m:sSup>
                            <m:sSupPr>
                              <m:ctrlPr>
                                <a:rPr lang="en-US" sz="2000" i="1">
                                  <a:effectLst/>
                                  <a:latin typeface="Cambria Math" panose="02040503050406030204" pitchFamily="18" charset="0"/>
                                  <a:ea typeface="SimSun" panose="02010600030101010101" pitchFamily="2" charset="-122"/>
                                </a:rPr>
                              </m:ctrlPr>
                            </m:sSupPr>
                            <m:e>
                              <m:r>
                                <a:rPr lang="en-US" sz="2000" i="1">
                                  <a:effectLst/>
                                  <a:latin typeface="Cambria Math" panose="02040503050406030204" pitchFamily="18" charset="0"/>
                                  <a:ea typeface="SimSun" panose="02010600030101010101" pitchFamily="2" charset="-122"/>
                                </a:rPr>
                                <m:t>𝜎</m:t>
                              </m:r>
                            </m:e>
                            <m:sup>
                              <m:r>
                                <a:rPr lang="en-US" sz="2000" i="1">
                                  <a:effectLst/>
                                  <a:latin typeface="Cambria Math" panose="02040503050406030204" pitchFamily="18" charset="0"/>
                                  <a:ea typeface="SimSun" panose="02010600030101010101" pitchFamily="2" charset="-122"/>
                                </a:rPr>
                                <m:t>2</m:t>
                              </m:r>
                            </m:sup>
                          </m:sSup>
                        </m:den>
                      </m:f>
                    </m:oMath>
                  </m:oMathPara>
                </a14:m>
                <a:endParaRPr lang="en-US" sz="2000" dirty="0">
                  <a:effectLst/>
                  <a:ea typeface="SimSun" panose="02010600030101010101" pitchFamily="2" charset="-122"/>
                </a:endParaRPr>
              </a:p>
              <a:p>
                <a:pPr marL="0" indent="0">
                  <a:buNone/>
                </a:pPr>
                <a:r>
                  <a:rPr lang="en-US" sz="2000" dirty="0">
                    <a:effectLst/>
                    <a:ea typeface="SimSun" panose="02010600030101010101" pitchFamily="2" charset="-122"/>
                  </a:rPr>
                  <a:t>Variance </a:t>
                </a:r>
                <a:r>
                  <a:rPr lang="en-US" sz="2000" i="1" dirty="0">
                    <a:effectLst/>
                    <a:ea typeface="SimSun" panose="02010600030101010101" pitchFamily="2" charset="-122"/>
                  </a:rPr>
                  <a:t>σ</a:t>
                </a:r>
                <a:r>
                  <a:rPr lang="en-US" sz="2000" baseline="30000" dirty="0">
                    <a:effectLst/>
                    <a:ea typeface="SimSun" panose="02010600030101010101" pitchFamily="2" charset="-122"/>
                  </a:rPr>
                  <a:t>2</a:t>
                </a:r>
                <a:r>
                  <a:rPr lang="en-US" sz="2000" dirty="0">
                    <a:effectLst/>
                    <a:ea typeface="SimSun" panose="02010600030101010101" pitchFamily="2" charset="-122"/>
                  </a:rPr>
                  <a:t> reflects the slope of </a:t>
                </a:r>
                <a:r>
                  <a:rPr lang="en-US" sz="2000" i="1" dirty="0" err="1">
                    <a:effectLst/>
                    <a:ea typeface="SimSun" panose="02010600030101010101" pitchFamily="2" charset="-122"/>
                  </a:rPr>
                  <a:t>τ</a:t>
                </a:r>
                <a:r>
                  <a:rPr lang="en-US" sz="2000" i="1" baseline="-25000" dirty="0" err="1">
                    <a:effectLst/>
                    <a:ea typeface="SimSun" panose="02010600030101010101" pitchFamily="2" charset="-122"/>
                  </a:rPr>
                  <a:t>N</a:t>
                </a:r>
                <a:r>
                  <a:rPr lang="en-US" sz="2000" dirty="0">
                    <a:effectLst/>
                    <a:ea typeface="SimSun" panose="02010600030101010101" pitchFamily="2" charset="-122"/>
                  </a:rPr>
                  <a:t>(</a:t>
                </a:r>
                <a:r>
                  <a:rPr lang="en-US" sz="2000" i="1" dirty="0">
                    <a:effectLst/>
                    <a:ea typeface="SimSun" panose="02010600030101010101" pitchFamily="2" charset="-122"/>
                  </a:rPr>
                  <a:t>x</a:t>
                </a:r>
                <a:r>
                  <a:rPr lang="en-US" sz="2000" dirty="0">
                    <a:effectLst/>
                    <a:ea typeface="SimSun" panose="02010600030101010101" pitchFamily="2" charset="-122"/>
                  </a:rPr>
                  <a:t>). Therefore, the smaller variance </a:t>
                </a:r>
                <a:r>
                  <a:rPr lang="en-US" sz="2000" i="1" dirty="0">
                    <a:effectLst/>
                    <a:ea typeface="SimSun" panose="02010600030101010101" pitchFamily="2" charset="-122"/>
                  </a:rPr>
                  <a:t>σ</a:t>
                </a:r>
                <a:r>
                  <a:rPr lang="en-US" sz="2000" baseline="30000" dirty="0">
                    <a:effectLst/>
                    <a:ea typeface="SimSun" panose="02010600030101010101" pitchFamily="2" charset="-122"/>
                  </a:rPr>
                  <a:t>2</a:t>
                </a:r>
                <a:r>
                  <a:rPr lang="en-US" sz="2000" dirty="0">
                    <a:effectLst/>
                    <a:ea typeface="SimSun" panose="02010600030101010101" pitchFamily="2" charset="-122"/>
                  </a:rPr>
                  <a:t> is, the steeper function </a:t>
                </a:r>
                <a:r>
                  <a:rPr lang="en-US" sz="2000" i="1" dirty="0" err="1">
                    <a:effectLst/>
                    <a:ea typeface="SimSun" panose="02010600030101010101" pitchFamily="2" charset="-122"/>
                  </a:rPr>
                  <a:t>τ</a:t>
                </a:r>
                <a:r>
                  <a:rPr lang="en-US" sz="2000" i="1" baseline="-25000" dirty="0" err="1">
                    <a:effectLst/>
                    <a:ea typeface="SimSun" panose="02010600030101010101" pitchFamily="2" charset="-122"/>
                  </a:rPr>
                  <a:t>N</a:t>
                </a:r>
                <a:r>
                  <a:rPr lang="en-US" sz="2000" dirty="0">
                    <a:effectLst/>
                    <a:ea typeface="SimSun" panose="02010600030101010101" pitchFamily="2" charset="-122"/>
                  </a:rPr>
                  <a:t>(</a:t>
                </a:r>
                <a:r>
                  <a:rPr lang="en-US" sz="2000" i="1" dirty="0">
                    <a:effectLst/>
                    <a:ea typeface="SimSun" panose="02010600030101010101" pitchFamily="2" charset="-122"/>
                  </a:rPr>
                  <a:t>y</a:t>
                </a:r>
                <a:r>
                  <a:rPr lang="en-US" sz="2000" dirty="0">
                    <a:effectLst/>
                    <a:ea typeface="SimSun" panose="02010600030101010101" pitchFamily="2" charset="-122"/>
                  </a:rPr>
                  <a:t>) is. The next section describes an experiment with varying variance </a:t>
                </a:r>
                <a:r>
                  <a:rPr lang="en-US" sz="2000" i="1" dirty="0">
                    <a:effectLst/>
                    <a:ea typeface="SimSun" panose="02010600030101010101" pitchFamily="2" charset="-122"/>
                  </a:rPr>
                  <a:t>σ</a:t>
                </a:r>
                <a:r>
                  <a:rPr lang="en-US" sz="2000" baseline="30000" dirty="0">
                    <a:effectLst/>
                    <a:ea typeface="SimSun" panose="02010600030101010101" pitchFamily="2" charset="-122"/>
                  </a:rPr>
                  <a:t>2</a:t>
                </a:r>
                <a:r>
                  <a:rPr lang="en-US" sz="2000" dirty="0">
                    <a:effectLst/>
                    <a:ea typeface="SimSun" panose="02010600030101010101" pitchFamily="2" charset="-122"/>
                  </a:rPr>
                  <a:t>.</a:t>
                </a:r>
                <a:endParaRPr lang="en-US" sz="2000" dirty="0"/>
              </a:p>
            </p:txBody>
          </p:sp>
        </mc:Choice>
        <mc:Fallback xmlns="">
          <p:sp>
            <p:nvSpPr>
              <p:cNvPr id="3" name="Content Placeholder 2">
                <a:extLst>
                  <a:ext uri="{FF2B5EF4-FFF2-40B4-BE49-F238E27FC236}">
                    <a16:creationId xmlns:a16="http://schemas.microsoft.com/office/drawing/2014/main" id="{9C586B71-0925-D365-9D48-AFC7FC296B0C}"/>
                  </a:ext>
                </a:extLst>
              </p:cNvPr>
              <p:cNvSpPr>
                <a:spLocks noGrp="1" noRot="1" noChangeAspect="1" noMove="1" noResize="1" noEditPoints="1" noAdjustHandles="1" noChangeArrowheads="1" noChangeShapeType="1" noTextEdit="1"/>
              </p:cNvSpPr>
              <p:nvPr>
                <p:ph idx="1"/>
              </p:nvPr>
            </p:nvSpPr>
            <p:spPr>
              <a:xfrm>
                <a:off x="239151" y="801854"/>
                <a:ext cx="11690252" cy="5441951"/>
              </a:xfrm>
              <a:blipFill>
                <a:blip r:embed="rId2"/>
                <a:stretch>
                  <a:fillRect l="-521" t="-673" r="-574" b="-426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1A01038-52DC-679E-2883-4E5F1C862434}"/>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D34C84E4-9ED7-5D20-AD83-D8D84BABC878}"/>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03F9ADDD-6BB2-3316-611D-C6033729B21C}"/>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341118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5CE5-CD92-4989-85A3-738ECB365105}"/>
              </a:ext>
            </a:extLst>
          </p:cNvPr>
          <p:cNvSpPr>
            <a:spLocks noGrp="1"/>
          </p:cNvSpPr>
          <p:nvPr>
            <p:ph type="title"/>
          </p:nvPr>
        </p:nvSpPr>
        <p:spPr/>
        <p:txBody>
          <a:bodyPr/>
          <a:lstStyle/>
          <a:p>
            <a:r>
              <a:rPr lang="en-US" dirty="0"/>
              <a:t>4. Experiment with PSO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A4B914D-1EC0-DF22-FA89-0CE98B7F4D58}"/>
                  </a:ext>
                </a:extLst>
              </p:cNvPr>
              <p:cNvSpPr>
                <a:spLocks noGrp="1"/>
              </p:cNvSpPr>
              <p:nvPr>
                <p:ph idx="1"/>
              </p:nvPr>
            </p:nvSpPr>
            <p:spPr>
              <a:xfrm>
                <a:off x="239151" y="914399"/>
                <a:ext cx="11732455"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In this research, convergence speed of minima distribution is concerned, which in turn derives the conclusion that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g</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extracted from the derivative of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τ</a:t>
                </a:r>
                <a:r>
                  <a:rPr lang="en-US" sz="2000" i="1" baseline="30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should be steeper in order to improve the convergence speed. In particle swarm optimization (PSO) algorithm, movement of particles obeys normal distribution. Therefore, this section describes an experiment by varying variance of such</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normal distribution with note that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here is associated with the PSO normal distribution. The iterative PSO algorithm (Poli, Kennedy, &amp; Blackwell, 2007) was developed by James Kennedy and Russell C. Eberhart updates velocities and positions of particles at each iteration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𝜙</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𝑈</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0,</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𝜙</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𝑝</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𝑔</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𝑣</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Note, </a:t>
                </a:r>
                <a:r>
                  <a:rPr lang="en-US" sz="2000" i="1" dirty="0">
                    <a:solidFill>
                      <a:srgbClr val="000000"/>
                    </a:solidFill>
                    <a:effectLst/>
                    <a:latin typeface="TimesNewRomanPSMT"/>
                    <a:ea typeface="SimSun" panose="02010600030101010101" pitchFamily="2" charset="-122"/>
                    <a:cs typeface="Times New Roman" panose="02020603050405020304" pitchFamily="18" charset="0"/>
                  </a:rPr>
                  <a:t>x</a:t>
                </a:r>
                <a:r>
                  <a:rPr lang="en-US" sz="2000" i="1" baseline="-25000" dirty="0">
                    <a:solidFill>
                      <a:srgbClr val="000000"/>
                    </a:solidFill>
                    <a:effectLst/>
                    <a:latin typeface="TimesNewRomanPSMT"/>
                    <a:ea typeface="SimSun" panose="02010600030101010101" pitchFamily="2" charset="-122"/>
                    <a:cs typeface="Times New Roman" panose="02020603050405020304" pitchFamily="18" charset="0"/>
                  </a:rPr>
                  <a:t>i</a:t>
                </a:r>
                <a:r>
                  <a:rPr lang="en-US" sz="2000" dirty="0">
                    <a:solidFill>
                      <a:srgbClr val="000000"/>
                    </a:solidFill>
                    <a:effectLst/>
                    <a:latin typeface="TimesNewRomanPSMT"/>
                    <a:ea typeface="SimSun" panose="02010600030101010101" pitchFamily="2" charset="-122"/>
                    <a:cs typeface="Times New Roman" panose="02020603050405020304" pitchFamily="18" charset="0"/>
                  </a:rPr>
                  <a:t> and </a:t>
                </a:r>
                <a:r>
                  <a:rPr lang="en-US" sz="2000" i="1" dirty="0">
                    <a:solidFill>
                      <a:srgbClr val="000000"/>
                    </a:solidFill>
                    <a:effectLst/>
                    <a:latin typeface="TimesNewRomanPSMT"/>
                    <a:ea typeface="SimSun" panose="02010600030101010101" pitchFamily="2" charset="-122"/>
                    <a:cs typeface="Times New Roman" panose="02020603050405020304" pitchFamily="18" charset="0"/>
                  </a:rPr>
                  <a:t>p</a:t>
                </a:r>
                <a:r>
                  <a:rPr lang="en-US" sz="2000" i="1" baseline="-25000" dirty="0">
                    <a:solidFill>
                      <a:srgbClr val="000000"/>
                    </a:solidFill>
                    <a:effectLst/>
                    <a:latin typeface="TimesNewRomanPSMT"/>
                    <a:ea typeface="SimSun" panose="02010600030101010101" pitchFamily="2" charset="-122"/>
                    <a:cs typeface="Times New Roman" panose="02020603050405020304" pitchFamily="18" charset="0"/>
                  </a:rPr>
                  <a:t>i</a:t>
                </a:r>
                <a:r>
                  <a:rPr lang="en-US" sz="2000" dirty="0">
                    <a:solidFill>
                      <a:srgbClr val="000000"/>
                    </a:solidFill>
                    <a:effectLst/>
                    <a:latin typeface="TimesNewRomanPSMT"/>
                    <a:ea typeface="SimSun" panose="02010600030101010101" pitchFamily="2" charset="-122"/>
                    <a:cs typeface="Times New Roman" panose="02020603050405020304" pitchFamily="18" charset="0"/>
                  </a:rPr>
                  <a:t> are current position and best position of particle </a:t>
                </a:r>
                <a:r>
                  <a:rPr lang="en-US" sz="2000" i="1" dirty="0" err="1">
                    <a:solidFill>
                      <a:srgbClr val="000000"/>
                    </a:solidFill>
                    <a:effectLst/>
                    <a:latin typeface="TimesNewRomanPSMT"/>
                    <a:ea typeface="SimSun" panose="02010600030101010101" pitchFamily="2" charset="-122"/>
                    <a:cs typeface="Times New Roman" panose="02020603050405020304" pitchFamily="18" charset="0"/>
                  </a:rPr>
                  <a:t>i</a:t>
                </a:r>
                <a:r>
                  <a:rPr lang="en-US" sz="2000" dirty="0">
                    <a:solidFill>
                      <a:srgbClr val="000000"/>
                    </a:solidFill>
                    <a:latin typeface="TimesNewRomanPSMT"/>
                    <a:ea typeface="SimSun" panose="02010600030101010101" pitchFamily="2" charset="-122"/>
                  </a:rPr>
                  <a:t>, respectively </a:t>
                </a:r>
                <a:r>
                  <a:rPr lang="en-US" sz="2000" dirty="0">
                    <a:solidFill>
                      <a:srgbClr val="000000"/>
                    </a:solidFill>
                    <a:effectLst/>
                    <a:latin typeface="TimesNewRomanPSMT"/>
                    <a:ea typeface="SimSun" panose="02010600030101010101" pitchFamily="2" charset="-122"/>
                    <a:cs typeface="Times New Roman" panose="02020603050405020304" pitchFamily="18" charset="0"/>
                  </a:rPr>
                  <a:t>whereas </a:t>
                </a:r>
                <a:r>
                  <a:rPr lang="en-US" sz="2000" i="1" dirty="0" err="1">
                    <a:solidFill>
                      <a:srgbClr val="000000"/>
                    </a:solidFill>
                    <a:effectLst/>
                    <a:latin typeface="TimesNewRomanPSMT"/>
                    <a:ea typeface="SimSun" panose="02010600030101010101" pitchFamily="2" charset="-122"/>
                    <a:cs typeface="Times New Roman" panose="02020603050405020304" pitchFamily="18" charset="0"/>
                  </a:rPr>
                  <a:t>p</a:t>
                </a:r>
                <a:r>
                  <a:rPr lang="en-US" sz="2000" i="1" baseline="-25000" dirty="0" err="1">
                    <a:solidFill>
                      <a:srgbClr val="000000"/>
                    </a:solidFill>
                    <a:effectLst/>
                    <a:latin typeface="TimesNewRomanPSMT"/>
                    <a:ea typeface="SimSun" panose="02010600030101010101" pitchFamily="2" charset="-122"/>
                    <a:cs typeface="Times New Roman" panose="02020603050405020304" pitchFamily="18" charset="0"/>
                  </a:rPr>
                  <a:t>g</a:t>
                </a:r>
                <a:r>
                  <a:rPr lang="en-US" sz="2000" dirty="0">
                    <a:solidFill>
                      <a:srgbClr val="000000"/>
                    </a:solidFill>
                    <a:effectLst/>
                    <a:latin typeface="TimesNewRomanPSMT"/>
                    <a:ea typeface="SimSun" panose="02010600030101010101" pitchFamily="2" charset="-122"/>
                    <a:cs typeface="Times New Roman" panose="02020603050405020304" pitchFamily="18" charset="0"/>
                  </a:rPr>
                  <a:t> is the global best position over entire swarm of particles.</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Kennedy and Eberhart (Poli, Kennedy, &amp; Blackwell, 2007, p. 13), (Pan, Hu, Eberhart, &amp; Chen, 2008, p. 3), (al-</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Rifaie</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&amp; Blackwell, 2012, p. 51) asserted that, given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p</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g</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each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follows normal distribution with mean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p</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p</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g</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)/2 and variance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p</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g</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In this experiment, I put random movements into updating positions of particles, following normal distribution. Moreover, I modify this variance as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σ</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p</a:t>
                </a:r>
                <a:r>
                  <a:rPr lang="en-US" sz="2000" i="1" baseline="-250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p</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g</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with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1, 2, 3, 4, 5 to monitor the convergence speed of PSO. Note,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called convergence rate. The target function is (Sharma,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Chhamunya</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Gupta, Sharma, &amp; Bansal, 2015, p. 24):</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𝑇</m:t>
                              </m:r>
                            </m:sup>
                          </m:sSup>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cos</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cos</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exp</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𝜋</m:t>
                                  </m:r>
                                </m:e>
                              </m:d>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2</m:t>
                              </m:r>
                            </m:sup>
                          </m:sSup>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4A4B914D-1EC0-DF22-FA89-0CE98B7F4D58}"/>
                  </a:ext>
                </a:extLst>
              </p:cNvPr>
              <p:cNvSpPr>
                <a:spLocks noGrp="1" noRot="1" noChangeAspect="1" noMove="1" noResize="1" noEditPoints="1" noAdjustHandles="1" noChangeArrowheads="1" noChangeShapeType="1" noTextEdit="1"/>
              </p:cNvSpPr>
              <p:nvPr>
                <p:ph idx="1"/>
              </p:nvPr>
            </p:nvSpPr>
            <p:spPr>
              <a:xfrm>
                <a:off x="239151" y="914399"/>
                <a:ext cx="11732455" cy="5176066"/>
              </a:xfrm>
              <a:blipFill>
                <a:blip r:embed="rId2"/>
                <a:stretch>
                  <a:fillRect l="-519" t="-589" r="-571" b="-412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8A433B6-2EED-5629-6CB6-D5FAFBCDAE41}"/>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CF5763D3-48EF-7CDE-BDF3-21E4363D5C4C}"/>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B3938E25-E4C7-6B7B-DD7F-50F8086AA883}"/>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101367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E507A-0644-255C-A45B-F1A78427416A}"/>
              </a:ext>
            </a:extLst>
          </p:cNvPr>
          <p:cNvSpPr>
            <a:spLocks noGrp="1"/>
          </p:cNvSpPr>
          <p:nvPr>
            <p:ph type="title"/>
          </p:nvPr>
        </p:nvSpPr>
        <p:spPr/>
        <p:txBody>
          <a:bodyPr/>
          <a:lstStyle/>
          <a:p>
            <a:r>
              <a:rPr lang="en-US" dirty="0"/>
              <a:t>4. Experiment with PSO algorithm</a:t>
            </a:r>
          </a:p>
        </p:txBody>
      </p:sp>
      <p:sp>
        <p:nvSpPr>
          <p:cNvPr id="3" name="Content Placeholder 2">
            <a:extLst>
              <a:ext uri="{FF2B5EF4-FFF2-40B4-BE49-F238E27FC236}">
                <a16:creationId xmlns:a16="http://schemas.microsoft.com/office/drawing/2014/main" id="{7151098A-7690-8FE4-85F9-D0F6B14092E4}"/>
              </a:ext>
            </a:extLst>
          </p:cNvPr>
          <p:cNvSpPr>
            <a:spLocks noGrp="1"/>
          </p:cNvSpPr>
          <p:nvPr>
            <p:ph idx="1"/>
          </p:nvPr>
        </p:nvSpPr>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Given true minimizer </a:t>
            </a:r>
            <a:r>
              <a:rPr lang="en-US" sz="2000" b="1" i="1" dirty="0">
                <a:effectLst/>
                <a:latin typeface="Times New Roman" panose="02020603050405020304" pitchFamily="18" charset="0"/>
                <a:ea typeface="SimSun" panose="02010600030101010101" pitchFamily="2" charset="-122"/>
              </a:rPr>
              <a:t>x</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 (3.1416, 3.1416)</a:t>
            </a:r>
            <a:r>
              <a:rPr lang="en-US" sz="2000" i="1" baseline="30000" dirty="0">
                <a:effectLst/>
                <a:latin typeface="Times New Roman" panose="02020603050405020304" pitchFamily="18" charset="0"/>
                <a:ea typeface="SimSun" panose="02010600030101010101" pitchFamily="2" charset="-122"/>
              </a:rPr>
              <a:t>T</a:t>
            </a:r>
            <a:r>
              <a:rPr lang="en-US" sz="2000" dirty="0">
                <a:effectLst/>
                <a:latin typeface="Times New Roman" panose="02020603050405020304" pitchFamily="18" charset="0"/>
                <a:ea typeface="SimSun" panose="02010600030101010101" pitchFamily="2" charset="-122"/>
              </a:rPr>
              <a:t> with true minimum </a:t>
            </a:r>
            <a:r>
              <a:rPr lang="en-US" sz="2000" i="1" dirty="0">
                <a:effectLst/>
                <a:latin typeface="Times New Roman" panose="02020603050405020304" pitchFamily="18" charset="0"/>
                <a:ea typeface="SimSun" panose="02010600030101010101" pitchFamily="2" charset="-122"/>
              </a:rPr>
              <a:t>f</a:t>
            </a:r>
            <a:r>
              <a:rPr lang="en-US" sz="2000" baseline="30000" dirty="0">
                <a:effectLst/>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 = –1, table 4.1 shows the experimental results with minimum biases and iteration counts over convergence rates.</a:t>
            </a: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latin typeface="Times New Roman" panose="02020603050405020304" pitchFamily="18" charset="0"/>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latin typeface="Times New Roman" panose="02020603050405020304" pitchFamily="18" charset="0"/>
              <a:ea typeface="SimSun" panose="02010600030101010101" pitchFamily="2" charset="-122"/>
            </a:endParaRPr>
          </a:p>
          <a:p>
            <a:pPr marL="0" marR="0" indent="0" algn="ctr">
              <a:spcBef>
                <a:spcPts val="0"/>
              </a:spcBef>
              <a:spcAft>
                <a:spcPts val="0"/>
              </a:spcAft>
              <a:buNone/>
            </a:pPr>
            <a:r>
              <a:rPr lang="en-US" sz="2000" b="1" dirty="0">
                <a:effectLst/>
                <a:latin typeface="Times New Roman" panose="02020603050405020304" pitchFamily="18" charset="0"/>
                <a:ea typeface="SimSun" panose="02010600030101010101" pitchFamily="2" charset="-122"/>
                <a:cs typeface="Times New Roman" panose="02020603050405020304" pitchFamily="18" charset="0"/>
              </a:rPr>
              <a:t>Table 4.1.</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Experimental results with increased convergence rates</a:t>
            </a: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From table 4.1, convergence speed is increased from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 to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 because the iteration count is decreased. Especially, at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 5, convergence speed is not increased as expectation but the best converged value (–0.9999) is obtained with smallest bias (0.0001). Therefore, it is no doubt that convergence speed is improved by increasing the variance which makes function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g</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steeper. The PSO source code is available at</a:t>
            </a:r>
          </a:p>
          <a:p>
            <a:pPr marL="0" indent="0" algn="ctr">
              <a:buNone/>
            </a:pPr>
            <a:r>
              <a:rPr lang="en-US" sz="2000" dirty="0">
                <a:effectLst/>
                <a:latin typeface="Times New Roman" panose="02020603050405020304" pitchFamily="18" charset="0"/>
                <a:ea typeface="SimSun" panose="02010600030101010101" pitchFamily="2" charset="-122"/>
              </a:rPr>
              <a:t>https://github.com/ngphloc/ai/tree/main/3_implementation/src/net/ea/pso</a:t>
            </a:r>
            <a:endParaRPr lang="en-US" sz="2000" dirty="0"/>
          </a:p>
        </p:txBody>
      </p:sp>
      <p:sp>
        <p:nvSpPr>
          <p:cNvPr id="4" name="Date Placeholder 3">
            <a:extLst>
              <a:ext uri="{FF2B5EF4-FFF2-40B4-BE49-F238E27FC236}">
                <a16:creationId xmlns:a16="http://schemas.microsoft.com/office/drawing/2014/main" id="{C2B687BE-A086-922D-F8BB-7AB4E1D63B65}"/>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7A5E2FA4-3457-B752-3722-A19697302ECF}"/>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F163A424-8E14-9C97-6D37-BEBD1A4237E3}"/>
              </a:ext>
            </a:extLst>
          </p:cNvPr>
          <p:cNvSpPr>
            <a:spLocks noGrp="1"/>
          </p:cNvSpPr>
          <p:nvPr>
            <p:ph type="sldNum" sz="quarter" idx="12"/>
          </p:nvPr>
        </p:nvSpPr>
        <p:spPr/>
        <p:txBody>
          <a:bodyPr/>
          <a:lstStyle/>
          <a:p>
            <a:fld id="{5DB5036F-1FF2-46C4-8D2B-59C7E3B91952}" type="slidenum">
              <a:rPr lang="en-US" smtClean="0"/>
              <a:pPr/>
              <a:t>15</a:t>
            </a:fld>
            <a:endParaRPr lang="en-US"/>
          </a:p>
        </p:txBody>
      </p:sp>
      <p:graphicFrame>
        <p:nvGraphicFramePr>
          <p:cNvPr id="7" name="Table 6">
            <a:extLst>
              <a:ext uri="{FF2B5EF4-FFF2-40B4-BE49-F238E27FC236}">
                <a16:creationId xmlns:a16="http://schemas.microsoft.com/office/drawing/2014/main" id="{6F091EB4-760E-7A01-497D-DD9A83A7A27B}"/>
              </a:ext>
            </a:extLst>
          </p:cNvPr>
          <p:cNvGraphicFramePr>
            <a:graphicFrameLocks noGrp="1"/>
          </p:cNvGraphicFramePr>
          <p:nvPr>
            <p:extLst>
              <p:ext uri="{D42A27DB-BD31-4B8C-83A1-F6EECF244321}">
                <p14:modId xmlns:p14="http://schemas.microsoft.com/office/powerpoint/2010/main" val="3209939327"/>
              </p:ext>
            </p:extLst>
          </p:nvPr>
        </p:nvGraphicFramePr>
        <p:xfrm>
          <a:off x="838200" y="1555142"/>
          <a:ext cx="10515600" cy="2133600"/>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1432381360"/>
                    </a:ext>
                  </a:extLst>
                </a:gridCol>
                <a:gridCol w="2103120">
                  <a:extLst>
                    <a:ext uri="{9D8B030D-6E8A-4147-A177-3AD203B41FA5}">
                      <a16:colId xmlns:a16="http://schemas.microsoft.com/office/drawing/2014/main" val="2681492813"/>
                    </a:ext>
                  </a:extLst>
                </a:gridCol>
                <a:gridCol w="2103120">
                  <a:extLst>
                    <a:ext uri="{9D8B030D-6E8A-4147-A177-3AD203B41FA5}">
                      <a16:colId xmlns:a16="http://schemas.microsoft.com/office/drawing/2014/main" val="1592451508"/>
                    </a:ext>
                  </a:extLst>
                </a:gridCol>
                <a:gridCol w="2103120">
                  <a:extLst>
                    <a:ext uri="{9D8B030D-6E8A-4147-A177-3AD203B41FA5}">
                      <a16:colId xmlns:a16="http://schemas.microsoft.com/office/drawing/2014/main" val="3962891567"/>
                    </a:ext>
                  </a:extLst>
                </a:gridCol>
                <a:gridCol w="2103120">
                  <a:extLst>
                    <a:ext uri="{9D8B030D-6E8A-4147-A177-3AD203B41FA5}">
                      <a16:colId xmlns:a16="http://schemas.microsoft.com/office/drawing/2014/main" val="3057269119"/>
                    </a:ext>
                  </a:extLst>
                </a:gridCol>
              </a:tblGrid>
              <a:tr h="0">
                <a:tc>
                  <a:txBody>
                    <a:bodyPr/>
                    <a:lstStyle/>
                    <a:p>
                      <a:pPr marL="0" marR="0" algn="just">
                        <a:spcBef>
                          <a:spcPts val="0"/>
                        </a:spcBef>
                        <a:spcAft>
                          <a:spcPts val="0"/>
                        </a:spcAft>
                      </a:pPr>
                      <a:r>
                        <a:rPr lang="en-US" sz="2000" dirty="0">
                          <a:effectLst/>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Minimum</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Minimum</a:t>
                      </a:r>
                    </a:p>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bias</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latin typeface="Times New Roman" panose="02020603050405020304" pitchFamily="18" charset="0"/>
                          <a:cs typeface="Times New Roman" panose="02020603050405020304" pitchFamily="18" charset="0"/>
                        </a:rPr>
                        <a:t>Minimizer</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Iteration</a:t>
                      </a:r>
                    </a:p>
                    <a:p>
                      <a:pPr marL="0" marR="0" algn="ctr">
                        <a:spcBef>
                          <a:spcPts val="0"/>
                        </a:spcBef>
                        <a:spcAft>
                          <a:spcPts val="0"/>
                        </a:spcAft>
                      </a:pPr>
                      <a:r>
                        <a:rPr lang="en-US" sz="2000">
                          <a:effectLst/>
                          <a:latin typeface="Times New Roman" panose="02020603050405020304" pitchFamily="18" charset="0"/>
                          <a:cs typeface="Times New Roman" panose="02020603050405020304" pitchFamily="18" charset="0"/>
                        </a:rPr>
                        <a:t>count</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99328267"/>
                  </a:ext>
                </a:extLst>
              </a:tr>
              <a:tr h="0">
                <a:tc>
                  <a:txBody>
                    <a:bodyPr/>
                    <a:lstStyle/>
                    <a:p>
                      <a:pPr marL="0" marR="0" algn="just">
                        <a:spcBef>
                          <a:spcPts val="0"/>
                        </a:spcBef>
                        <a:spcAft>
                          <a:spcPts val="0"/>
                        </a:spcAft>
                      </a:pPr>
                      <a:r>
                        <a:rPr lang="en-US" sz="2000">
                          <a:effectLst/>
                          <a:latin typeface="Times New Roman" panose="02020603050405020304" pitchFamily="18" charset="0"/>
                          <a:cs typeface="Times New Roman" panose="02020603050405020304" pitchFamily="18" charset="0"/>
                        </a:rPr>
                        <a:t>r=1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dirty="0">
                          <a:effectLst/>
                          <a:latin typeface="Times New Roman" panose="02020603050405020304" pitchFamily="18" charset="0"/>
                          <a:cs typeface="Times New Roman" panose="02020603050405020304" pitchFamily="18" charset="0"/>
                        </a:rPr>
                        <a:t>–0.9996</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0.0004</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(3.1275, 3.1327)</a:t>
                      </a:r>
                      <a:r>
                        <a:rPr lang="en-US" sz="2000" baseline="30000">
                          <a:effectLst/>
                          <a:latin typeface="Times New Roman" panose="02020603050405020304" pitchFamily="18" charset="0"/>
                          <a:cs typeface="Times New Roman" panose="02020603050405020304" pitchFamily="18" charset="0"/>
                        </a:rPr>
                        <a:t>T</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18</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58517601"/>
                  </a:ext>
                </a:extLst>
              </a:tr>
              <a:tr h="0">
                <a:tc>
                  <a:txBody>
                    <a:bodyPr/>
                    <a:lstStyle/>
                    <a:p>
                      <a:pPr marL="0" marR="0" algn="just">
                        <a:spcBef>
                          <a:spcPts val="0"/>
                        </a:spcBef>
                        <a:spcAft>
                          <a:spcPts val="0"/>
                        </a:spcAft>
                      </a:pPr>
                      <a:r>
                        <a:rPr lang="en-US" sz="2000">
                          <a:effectLst/>
                          <a:latin typeface="Times New Roman" panose="02020603050405020304" pitchFamily="18" charset="0"/>
                          <a:cs typeface="Times New Roman" panose="02020603050405020304" pitchFamily="18" charset="0"/>
                        </a:rPr>
                        <a:t>r=2</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–0.9960</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0.0040</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(3.1911, 3.1270)</a:t>
                      </a:r>
                      <a:r>
                        <a:rPr lang="en-US" sz="2000" baseline="30000">
                          <a:effectLst/>
                          <a:latin typeface="Times New Roman" panose="02020603050405020304" pitchFamily="18" charset="0"/>
                          <a:cs typeface="Times New Roman" panose="02020603050405020304" pitchFamily="18" charset="0"/>
                        </a:rPr>
                        <a:t>T</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16</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7629054"/>
                  </a:ext>
                </a:extLst>
              </a:tr>
              <a:tr h="0">
                <a:tc>
                  <a:txBody>
                    <a:bodyPr/>
                    <a:lstStyle/>
                    <a:p>
                      <a:pPr marL="0" marR="0" algn="just">
                        <a:spcBef>
                          <a:spcPts val="0"/>
                        </a:spcBef>
                        <a:spcAft>
                          <a:spcPts val="0"/>
                        </a:spcAft>
                      </a:pPr>
                      <a:r>
                        <a:rPr lang="en-US" sz="2000">
                          <a:effectLst/>
                          <a:latin typeface="Times New Roman" panose="02020603050405020304" pitchFamily="18" charset="0"/>
                          <a:cs typeface="Times New Roman" panose="02020603050405020304" pitchFamily="18" charset="0"/>
                        </a:rPr>
                        <a:t>r=3</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–0.9982</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0.0018</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(3.1231, 3.1127)</a:t>
                      </a:r>
                      <a:r>
                        <a:rPr lang="en-US" sz="2000" baseline="30000">
                          <a:effectLst/>
                          <a:latin typeface="Times New Roman" panose="02020603050405020304" pitchFamily="18" charset="0"/>
                          <a:cs typeface="Times New Roman" panose="02020603050405020304" pitchFamily="18" charset="0"/>
                        </a:rPr>
                        <a:t>T</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14</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41031053"/>
                  </a:ext>
                </a:extLst>
              </a:tr>
              <a:tr h="0">
                <a:tc>
                  <a:txBody>
                    <a:bodyPr/>
                    <a:lstStyle/>
                    <a:p>
                      <a:pPr marL="0" marR="0" algn="just">
                        <a:spcBef>
                          <a:spcPts val="0"/>
                        </a:spcBef>
                        <a:spcAft>
                          <a:spcPts val="0"/>
                        </a:spcAft>
                      </a:pPr>
                      <a:r>
                        <a:rPr lang="en-US" sz="2000">
                          <a:effectLst/>
                          <a:latin typeface="Times New Roman" panose="02020603050405020304" pitchFamily="18" charset="0"/>
                          <a:cs typeface="Times New Roman" panose="02020603050405020304" pitchFamily="18" charset="0"/>
                        </a:rPr>
                        <a:t>r=4</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–0.9992</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0.0008</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(3.1545, 3.1607)</a:t>
                      </a:r>
                      <a:r>
                        <a:rPr lang="en-US" sz="2000" baseline="30000">
                          <a:effectLst/>
                          <a:latin typeface="Times New Roman" panose="02020603050405020304" pitchFamily="18" charset="0"/>
                          <a:cs typeface="Times New Roman" panose="02020603050405020304" pitchFamily="18" charset="0"/>
                        </a:rPr>
                        <a:t>T</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15</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42441471"/>
                  </a:ext>
                </a:extLst>
              </a:tr>
              <a:tr h="0">
                <a:tc>
                  <a:txBody>
                    <a:bodyPr/>
                    <a:lstStyle/>
                    <a:p>
                      <a:pPr marL="0" marR="0" algn="just">
                        <a:spcBef>
                          <a:spcPts val="0"/>
                        </a:spcBef>
                        <a:spcAft>
                          <a:spcPts val="0"/>
                        </a:spcAft>
                      </a:pPr>
                      <a:r>
                        <a:rPr lang="en-US" sz="2000">
                          <a:effectLst/>
                          <a:latin typeface="Times New Roman" panose="02020603050405020304" pitchFamily="18" charset="0"/>
                          <a:cs typeface="Times New Roman" panose="02020603050405020304" pitchFamily="18" charset="0"/>
                        </a:rPr>
                        <a:t>r=5</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–0.9999</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0.0001</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a:effectLst/>
                          <a:latin typeface="Times New Roman" panose="02020603050405020304" pitchFamily="18" charset="0"/>
                          <a:cs typeface="Times New Roman" panose="02020603050405020304" pitchFamily="18" charset="0"/>
                        </a:rPr>
                        <a:t>(3.1356, 3.1465)</a:t>
                      </a:r>
                      <a:r>
                        <a:rPr lang="en-US" sz="2000" baseline="30000">
                          <a:effectLst/>
                          <a:latin typeface="Times New Roman" panose="02020603050405020304" pitchFamily="18" charset="0"/>
                          <a:cs typeface="Times New Roman" panose="02020603050405020304" pitchFamily="18" charset="0"/>
                        </a:rPr>
                        <a:t>T</a:t>
                      </a:r>
                      <a:endParaRPr lang="en-US" sz="20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dirty="0">
                          <a:effectLst/>
                          <a:latin typeface="Times New Roman" panose="02020603050405020304" pitchFamily="18" charset="0"/>
                          <a:cs typeface="Times New Roman" panose="02020603050405020304" pitchFamily="18" charset="0"/>
                        </a:rPr>
                        <a:t>23</a:t>
                      </a:r>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98616767"/>
                  </a:ext>
                </a:extLst>
              </a:tr>
            </a:tbl>
          </a:graphicData>
        </a:graphic>
      </p:graphicFrame>
    </p:spTree>
    <p:extLst>
      <p:ext uri="{BB962C8B-B14F-4D97-AF65-F5344CB8AC3E}">
        <p14:creationId xmlns:p14="http://schemas.microsoft.com/office/powerpoint/2010/main" val="2177167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7A7B-920F-1E8B-875D-BED910ACE19A}"/>
              </a:ext>
            </a:extLst>
          </p:cNvPr>
          <p:cNvSpPr>
            <a:spLocks noGrp="1"/>
          </p:cNvSpPr>
          <p:nvPr>
            <p:ph type="title"/>
          </p:nvPr>
        </p:nvSpPr>
        <p:spPr/>
        <p:txBody>
          <a:bodyPr/>
          <a:lstStyle/>
          <a:p>
            <a:r>
              <a:rPr lang="en-US" dirty="0"/>
              <a:t>5. Conclusions</a:t>
            </a:r>
          </a:p>
        </p:txBody>
      </p:sp>
      <p:sp>
        <p:nvSpPr>
          <p:cNvPr id="3" name="Content Placeholder 2">
            <a:extLst>
              <a:ext uri="{FF2B5EF4-FFF2-40B4-BE49-F238E27FC236}">
                <a16:creationId xmlns:a16="http://schemas.microsoft.com/office/drawing/2014/main" id="{17AF6CD3-7E79-0872-FFC6-741BD6A700FA}"/>
              </a:ext>
            </a:extLst>
          </p:cNvPr>
          <p:cNvSpPr>
            <a:spLocks noGrp="1"/>
          </p:cNvSpPr>
          <p:nvPr>
            <p:ph idx="1"/>
          </p:nvPr>
        </p:nvSpPr>
        <p:spPr/>
        <p:txBody>
          <a:bodyPr>
            <a:noAutofit/>
          </a:bodyPr>
          <a:lstStyle/>
          <a:p>
            <a:pPr marL="0" indent="0">
              <a:buNone/>
            </a:pPr>
            <a:r>
              <a:rPr lang="en-US" sz="2600" dirty="0">
                <a:effectLst/>
                <a:latin typeface="Times New Roman" panose="02020603050405020304" pitchFamily="18" charset="0"/>
                <a:ea typeface="SimSun" panose="02010600030101010101" pitchFamily="2" charset="-122"/>
              </a:rPr>
              <a:t>Some optimization algorithms like PSO take advantages of distribution of </a:t>
            </a:r>
            <a:r>
              <a:rPr lang="en-US" sz="2600" i="1" dirty="0">
                <a:effectLst/>
                <a:latin typeface="Times New Roman" panose="02020603050405020304" pitchFamily="18" charset="0"/>
                <a:ea typeface="SimSun" panose="02010600030101010101" pitchFamily="2" charset="-122"/>
              </a:rPr>
              <a:t>x</a:t>
            </a:r>
            <a:r>
              <a:rPr lang="en-US" sz="2600" dirty="0">
                <a:effectLst/>
                <a:latin typeface="Times New Roman" panose="02020603050405020304" pitchFamily="18" charset="0"/>
                <a:ea typeface="SimSun" panose="02010600030101010101" pitchFamily="2" charset="-122"/>
              </a:rPr>
              <a:t> instead of taking advantages of </a:t>
            </a:r>
            <a:r>
              <a:rPr lang="en-US" sz="2600" i="1" dirty="0">
                <a:effectLst/>
                <a:latin typeface="Times New Roman" panose="02020603050405020304" pitchFamily="18" charset="0"/>
                <a:ea typeface="SimSun" panose="02010600030101010101" pitchFamily="2" charset="-122"/>
              </a:rPr>
              <a:t>f</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x</a:t>
            </a:r>
            <a:r>
              <a:rPr lang="en-US" sz="2600" dirty="0">
                <a:effectLst/>
                <a:latin typeface="Times New Roman" panose="02020603050405020304" pitchFamily="18" charset="0"/>
                <a:ea typeface="SimSun" panose="02010600030101010101" pitchFamily="2" charset="-122"/>
              </a:rPr>
              <a:t>). In other words, they define implicitly </a:t>
            </a:r>
            <a:r>
              <a:rPr lang="en-US" sz="2600" i="1" dirty="0">
                <a:effectLst/>
                <a:latin typeface="Times New Roman" panose="02020603050405020304" pitchFamily="18" charset="0"/>
                <a:ea typeface="SimSun" panose="02010600030101010101" pitchFamily="2" charset="-122"/>
              </a:rPr>
              <a:t>τ</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x</a:t>
            </a:r>
            <a:r>
              <a:rPr lang="en-US" sz="2600" dirty="0">
                <a:effectLst/>
                <a:latin typeface="Times New Roman" panose="02020603050405020304" pitchFamily="18" charset="0"/>
                <a:ea typeface="SimSun" panose="02010600030101010101" pitchFamily="2" charset="-122"/>
              </a:rPr>
              <a:t>) as function of </a:t>
            </a:r>
            <a:r>
              <a:rPr lang="en-US" sz="2600" i="1" dirty="0">
                <a:effectLst/>
                <a:latin typeface="Times New Roman" panose="02020603050405020304" pitchFamily="18" charset="0"/>
                <a:ea typeface="SimSun" panose="02010600030101010101" pitchFamily="2" charset="-122"/>
              </a:rPr>
              <a:t>x</a:t>
            </a:r>
            <a:r>
              <a:rPr lang="en-US" sz="2600" dirty="0">
                <a:effectLst/>
                <a:latin typeface="Times New Roman" panose="02020603050405020304" pitchFamily="18" charset="0"/>
                <a:ea typeface="SimSun" panose="02010600030101010101" pitchFamily="2" charset="-122"/>
              </a:rPr>
              <a:t> instead of function of </a:t>
            </a:r>
            <a:r>
              <a:rPr lang="en-US" sz="2600" i="1" dirty="0">
                <a:effectLst/>
                <a:latin typeface="Times New Roman" panose="02020603050405020304" pitchFamily="18" charset="0"/>
                <a:ea typeface="SimSun" panose="02010600030101010101" pitchFamily="2" charset="-122"/>
              </a:rPr>
              <a:t>f</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x</a:t>
            </a:r>
            <a:r>
              <a:rPr lang="en-US" sz="2600" dirty="0">
                <a:effectLst/>
                <a:latin typeface="Times New Roman" panose="02020603050405020304" pitchFamily="18" charset="0"/>
                <a:ea typeface="SimSun" panose="02010600030101010101" pitchFamily="2" charset="-122"/>
              </a:rPr>
              <a:t>) like </a:t>
            </a:r>
            <a:r>
              <a:rPr lang="en-US" sz="2600" i="1" dirty="0">
                <a:effectLst/>
                <a:latin typeface="Times New Roman" panose="02020603050405020304" pitchFamily="18" charset="0"/>
                <a:ea typeface="SimSun" panose="02010600030101010101" pitchFamily="2" charset="-122"/>
              </a:rPr>
              <a:t>τ</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x</a:t>
            </a:r>
            <a:r>
              <a:rPr lang="en-US" sz="2600" dirty="0">
                <a:effectLst/>
                <a:latin typeface="Times New Roman" panose="02020603050405020304" pitchFamily="18" charset="0"/>
                <a:ea typeface="SimSun" panose="02010600030101010101" pitchFamily="2" charset="-122"/>
              </a:rPr>
              <a:t>) = </a:t>
            </a:r>
            <a:r>
              <a:rPr lang="en-US" sz="2600" i="1" dirty="0">
                <a:effectLst/>
                <a:latin typeface="Times New Roman" panose="02020603050405020304" pitchFamily="18" charset="0"/>
                <a:ea typeface="SimSun" panose="02010600030101010101" pitchFamily="2" charset="-122"/>
              </a:rPr>
              <a:t>ρ</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f</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x</a:t>
            </a:r>
            <a:r>
              <a:rPr lang="en-US" sz="2600" dirty="0">
                <a:effectLst/>
                <a:latin typeface="Times New Roman" panose="02020603050405020304" pitchFamily="18" charset="0"/>
                <a:ea typeface="SimSun" panose="02010600030101010101" pitchFamily="2" charset="-122"/>
              </a:rPr>
              <a:t>)). Therefore, it is reasonable to assert their convergence by the weak convergence condition. The convergence speed also depends on acuteness of the knowledge function </a:t>
            </a:r>
            <a:r>
              <a:rPr lang="en-US" sz="2600" i="1" dirty="0" err="1">
                <a:effectLst/>
                <a:latin typeface="Times New Roman" panose="02020603050405020304" pitchFamily="18" charset="0"/>
                <a:ea typeface="SimSun" panose="02010600030101010101" pitchFamily="2" charset="-122"/>
              </a:rPr>
              <a:t>w</a:t>
            </a:r>
            <a:r>
              <a:rPr lang="en-US" sz="2600" i="1" baseline="-25000" dirty="0" err="1">
                <a:effectLst/>
                <a:latin typeface="Times New Roman" panose="02020603050405020304" pitchFamily="18" charset="0"/>
                <a:ea typeface="SimSun" panose="02010600030101010101" pitchFamily="2" charset="-122"/>
              </a:rPr>
              <a:t>k</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τ</a:t>
            </a:r>
            <a:r>
              <a:rPr lang="en-US" sz="2600" dirty="0">
                <a:effectLst/>
                <a:latin typeface="Times New Roman" panose="02020603050405020304" pitchFamily="18" charset="0"/>
                <a:ea typeface="SimSun" panose="02010600030101010101" pitchFamily="2" charset="-122"/>
              </a:rPr>
              <a:t>), besides the slope </a:t>
            </a:r>
            <a:r>
              <a:rPr lang="en-US" sz="2600" i="1" dirty="0" err="1">
                <a:effectLst/>
                <a:latin typeface="Times New Roman" panose="02020603050405020304" pitchFamily="18" charset="0"/>
                <a:ea typeface="SimSun" panose="02010600030101010101" pitchFamily="2" charset="-122"/>
              </a:rPr>
              <a:t>Q</a:t>
            </a:r>
            <a:r>
              <a:rPr lang="en-US" sz="2600" i="1" baseline="-25000" dirty="0" err="1">
                <a:effectLst/>
                <a:latin typeface="Times New Roman" panose="02020603050405020304" pitchFamily="18" charset="0"/>
                <a:ea typeface="SimSun" panose="02010600030101010101" pitchFamily="2" charset="-122"/>
              </a:rPr>
              <a:t>τ</a:t>
            </a:r>
            <a:r>
              <a:rPr lang="en-US" sz="2600" dirty="0">
                <a:effectLst/>
                <a:latin typeface="Times New Roman" panose="02020603050405020304" pitchFamily="18" charset="0"/>
                <a:ea typeface="SimSun" panose="02010600030101010101" pitchFamily="2" charset="-122"/>
              </a:rPr>
              <a:t> of </a:t>
            </a:r>
            <a:r>
              <a:rPr lang="en-US" sz="2600" i="1" dirty="0">
                <a:effectLst/>
                <a:latin typeface="Times New Roman" panose="02020603050405020304" pitchFamily="18" charset="0"/>
                <a:ea typeface="SimSun" panose="02010600030101010101" pitchFamily="2" charset="-122"/>
              </a:rPr>
              <a:t>τ</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x</a:t>
            </a:r>
            <a:r>
              <a:rPr lang="en-US" sz="2600" dirty="0">
                <a:effectLst/>
                <a:latin typeface="Times New Roman" panose="02020603050405020304" pitchFamily="18" charset="0"/>
                <a:ea typeface="SimSun" panose="02010600030101010101" pitchFamily="2" charset="-122"/>
              </a:rPr>
              <a:t>). It is inferred that </a:t>
            </a:r>
            <a:r>
              <a:rPr lang="en-US" sz="2600" i="1" dirty="0" err="1">
                <a:effectLst/>
                <a:latin typeface="Times New Roman" panose="02020603050405020304" pitchFamily="18" charset="0"/>
                <a:ea typeface="SimSun" panose="02010600030101010101" pitchFamily="2" charset="-122"/>
              </a:rPr>
              <a:t>w</a:t>
            </a:r>
            <a:r>
              <a:rPr lang="en-US" sz="2600" i="1" baseline="-25000" dirty="0" err="1">
                <a:effectLst/>
                <a:latin typeface="Times New Roman" panose="02020603050405020304" pitchFamily="18" charset="0"/>
                <a:ea typeface="SimSun" panose="02010600030101010101" pitchFamily="2" charset="-122"/>
              </a:rPr>
              <a:t>k</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τ</a:t>
            </a:r>
            <a:r>
              <a:rPr lang="en-US" sz="2600" dirty="0">
                <a:effectLst/>
                <a:latin typeface="Times New Roman" panose="02020603050405020304" pitchFamily="18" charset="0"/>
                <a:ea typeface="SimSun" panose="02010600030101010101" pitchFamily="2" charset="-122"/>
              </a:rPr>
              <a:t>) implies the knowledge amount of given optimization algorithm after each iteration. For PSO, heuristic movement of particles after each iteration reflects how fast the power function </a:t>
            </a:r>
            <a:r>
              <a:rPr lang="en-US" sz="2600" i="1" dirty="0" err="1">
                <a:effectLst/>
                <a:latin typeface="Times New Roman" panose="02020603050405020304" pitchFamily="18" charset="0"/>
                <a:ea typeface="SimSun" panose="02010600030101010101" pitchFamily="2" charset="-122"/>
              </a:rPr>
              <a:t>w</a:t>
            </a:r>
            <a:r>
              <a:rPr lang="en-US" sz="2600" i="1" baseline="-25000" dirty="0" err="1">
                <a:effectLst/>
                <a:latin typeface="Times New Roman" panose="02020603050405020304" pitchFamily="18" charset="0"/>
                <a:ea typeface="SimSun" panose="02010600030101010101" pitchFamily="2" charset="-122"/>
              </a:rPr>
              <a:t>k</a:t>
            </a:r>
            <a:r>
              <a:rPr lang="en-US" sz="2600" dirty="0">
                <a:effectLst/>
                <a:latin typeface="Times New Roman" panose="02020603050405020304" pitchFamily="18" charset="0"/>
                <a:ea typeface="SimSun" panose="02010600030101010101" pitchFamily="2" charset="-122"/>
              </a:rPr>
              <a:t>(</a:t>
            </a:r>
            <a:r>
              <a:rPr lang="en-US" sz="2600" i="1" dirty="0">
                <a:effectLst/>
                <a:latin typeface="Times New Roman" panose="02020603050405020304" pitchFamily="18" charset="0"/>
                <a:ea typeface="SimSun" panose="02010600030101010101" pitchFamily="2" charset="-122"/>
              </a:rPr>
              <a:t>τ</a:t>
            </a:r>
            <a:r>
              <a:rPr lang="en-US" sz="2600" dirty="0">
                <a:effectLst/>
                <a:latin typeface="Times New Roman" panose="02020603050405020304" pitchFamily="18" charset="0"/>
                <a:ea typeface="SimSun" panose="02010600030101010101" pitchFamily="2" charset="-122"/>
              </a:rPr>
              <a:t>) approaches when </a:t>
            </a:r>
            <a:r>
              <a:rPr lang="en-US" sz="2600" i="1" dirty="0">
                <a:effectLst/>
                <a:latin typeface="Times New Roman" panose="02020603050405020304" pitchFamily="18" charset="0"/>
                <a:ea typeface="SimSun" panose="02010600030101010101" pitchFamily="2" charset="-122"/>
              </a:rPr>
              <a:t>k</a:t>
            </a:r>
            <a:r>
              <a:rPr lang="en-US" sz="2600" dirty="0">
                <a:effectLst/>
                <a:latin typeface="Times New Roman" panose="02020603050405020304" pitchFamily="18" charset="0"/>
                <a:ea typeface="SimSun" panose="02010600030101010101" pitchFamily="2" charset="-122"/>
              </a:rPr>
              <a:t> approaches positive infinity. In the future trend, I will research minima distribution with Bayesian optimization because Bayesian optimization takes full advantages of prior information which is the knowledge amount associated with the knowledge function.</a:t>
            </a:r>
            <a:endParaRPr lang="en-US" sz="2600" dirty="0"/>
          </a:p>
        </p:txBody>
      </p:sp>
      <p:sp>
        <p:nvSpPr>
          <p:cNvPr id="4" name="Date Placeholder 3">
            <a:extLst>
              <a:ext uri="{FF2B5EF4-FFF2-40B4-BE49-F238E27FC236}">
                <a16:creationId xmlns:a16="http://schemas.microsoft.com/office/drawing/2014/main" id="{B9D44078-1098-8754-5CF0-257EAAF805F6}"/>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74EA8E83-F75E-7799-0C2F-3CE808AC0FEE}"/>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A7EDB793-80F9-D562-22EC-A1336A8194DA}"/>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1770530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661181" y="914399"/>
            <a:ext cx="10832123" cy="5176066"/>
          </a:xfrm>
        </p:spPr>
        <p:txBody>
          <a:bodyPr>
            <a:noAutofit/>
          </a:bodyPr>
          <a:lstStyle/>
          <a:p>
            <a:pPr marL="457200" indent="-457200">
              <a:buFont typeface="+mj-lt"/>
              <a:buAutoNum type="arabicPeriod"/>
            </a:pPr>
            <a:r>
              <a:rPr lang="en-US" sz="2200" dirty="0"/>
              <a:t>al-</a:t>
            </a:r>
            <a:r>
              <a:rPr lang="en-US" sz="2200" dirty="0" err="1"/>
              <a:t>Rifaie</a:t>
            </a:r>
            <a:r>
              <a:rPr lang="en-US" sz="2200" dirty="0"/>
              <a:t>, M. M., &amp; Blackwell, T. (2012). Bare Bones Particle Swarms with Jumps. In M. Dorigo, M. </a:t>
            </a:r>
            <a:r>
              <a:rPr lang="en-US" sz="2200" dirty="0" err="1"/>
              <a:t>Birattari</a:t>
            </a:r>
            <a:r>
              <a:rPr lang="en-US" sz="2200" dirty="0"/>
              <a:t>, C. Blum, A. L. Christensen, A. P. Engelbrecht, R. </a:t>
            </a:r>
            <a:r>
              <a:rPr lang="en-US" sz="2200" dirty="0" err="1"/>
              <a:t>Groß</a:t>
            </a:r>
            <a:r>
              <a:rPr lang="en-US" sz="2200" dirty="0"/>
              <a:t>, &amp; T. </a:t>
            </a:r>
            <a:r>
              <a:rPr lang="en-US" sz="2200" dirty="0" err="1"/>
              <a:t>Stützle</a:t>
            </a:r>
            <a:r>
              <a:rPr lang="en-US" sz="2200" dirty="0"/>
              <a:t> (Ed.), International Conference on Swarm Intelligence. Lecture Notes in Computer Science 7461, pp. 49-60. Brussels: Springer Berlin. doi:10.1007/978-3-642-32650-9_5</a:t>
            </a:r>
          </a:p>
          <a:p>
            <a:pPr marL="457200" indent="-457200">
              <a:buFont typeface="+mj-lt"/>
              <a:buAutoNum type="arabicPeriod"/>
            </a:pPr>
            <a:r>
              <a:rPr lang="en-US" sz="2200" dirty="0"/>
              <a:t>Luo, X. (2019, May 24). Minima distribution for global optimization. </a:t>
            </a:r>
            <a:r>
              <a:rPr lang="en-US" sz="2200" dirty="0" err="1"/>
              <a:t>arXiv</a:t>
            </a:r>
            <a:r>
              <a:rPr lang="en-US" sz="2200" dirty="0"/>
              <a:t> preprint. doi:10.48550/arXiv.1812.03457</a:t>
            </a:r>
          </a:p>
          <a:p>
            <a:pPr marL="457200" indent="-457200">
              <a:buFont typeface="+mj-lt"/>
              <a:buAutoNum type="arabicPeriod"/>
            </a:pPr>
            <a:r>
              <a:rPr lang="en-US" sz="2200" dirty="0"/>
              <a:t>Pan, F., Hu, X., Eberhart, R., &amp; Chen, Y. (2008, September 21). An Analysis of Bare Bones Particle Swarm. IEEE Swarm Intelligence Symposium 2008 (SIS 2008) (pp. 1-5). St. Louis, MO, US: IEEE. doi:10.1109/SIS.2008.4668301</a:t>
            </a:r>
          </a:p>
          <a:p>
            <a:pPr marL="457200" indent="-457200">
              <a:buFont typeface="+mj-lt"/>
              <a:buAutoNum type="arabicPeriod"/>
            </a:pPr>
            <a:r>
              <a:rPr lang="en-US" sz="2200" dirty="0"/>
              <a:t>Poli, R., Kennedy, J., &amp; Blackwell, T. (2007, June). Particle swarm optimization. (M. Dorigo, Ed.) Swarm Intelligence, 1(1), 33-57. doi:10.1007/s11721-007-0002-0</a:t>
            </a:r>
          </a:p>
          <a:p>
            <a:pPr marL="457200" indent="-457200">
              <a:buFont typeface="+mj-lt"/>
              <a:buAutoNum type="arabicPeriod"/>
            </a:pPr>
            <a:r>
              <a:rPr lang="en-US" sz="2200" dirty="0"/>
              <a:t>Sharma, K., </a:t>
            </a:r>
            <a:r>
              <a:rPr lang="en-US" sz="2200" dirty="0" err="1"/>
              <a:t>Chhamunya</a:t>
            </a:r>
            <a:r>
              <a:rPr lang="en-US" sz="2200" dirty="0"/>
              <a:t>, V., Gupta, P. C., Sharma, H., &amp; Bansal, J. C. (2015, September). Fitness based Particle Swarm Optimization. (A. K. Verma, P. K. </a:t>
            </a:r>
            <a:r>
              <a:rPr lang="en-US" sz="2200" dirty="0" err="1"/>
              <a:t>Kapur</a:t>
            </a:r>
            <a:r>
              <a:rPr lang="en-US" sz="2200" dirty="0"/>
              <a:t>, &amp; U. Kumar, Eds.) International Journal of System Assurance Engineering and Management, 6(3), 319-329. doi:10.1007/s13198-015-0372-4</a:t>
            </a:r>
          </a:p>
        </p:txBody>
      </p:sp>
      <p:sp>
        <p:nvSpPr>
          <p:cNvPr id="4" name="Date Placeholder 3"/>
          <p:cNvSpPr>
            <a:spLocks noGrp="1"/>
          </p:cNvSpPr>
          <p:nvPr>
            <p:ph type="dt" sz="half" idx="10"/>
          </p:nvPr>
        </p:nvSpPr>
        <p:spPr/>
        <p:txBody>
          <a:bodyPr/>
          <a:lstStyle/>
          <a:p>
            <a:r>
              <a:rPr lang="en-US"/>
              <a:t>14/11/2022</a:t>
            </a:r>
          </a:p>
        </p:txBody>
      </p:sp>
      <p:sp>
        <p:nvSpPr>
          <p:cNvPr id="5" name="Footer Placeholder 4"/>
          <p:cNvSpPr>
            <a:spLocks noGrp="1"/>
          </p:cNvSpPr>
          <p:nvPr>
            <p:ph type="ftr" sz="quarter" idx="11"/>
          </p:nvPr>
        </p:nvSpPr>
        <p:spPr/>
        <p:txBody>
          <a:bodyPr/>
          <a:lstStyle/>
          <a:p>
            <a:r>
              <a:rPr lang="en-US"/>
              <a:t>A short study on minima distribution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1065549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18</a:t>
            </a:fld>
            <a:endParaRPr lang="en-US"/>
          </a:p>
        </p:txBody>
      </p:sp>
      <p:sp>
        <p:nvSpPr>
          <p:cNvPr id="3" name="Footer Placeholder 2"/>
          <p:cNvSpPr>
            <a:spLocks noGrp="1"/>
          </p:cNvSpPr>
          <p:nvPr>
            <p:ph type="ftr" sz="quarter" idx="11"/>
          </p:nvPr>
        </p:nvSpPr>
        <p:spPr/>
        <p:txBody>
          <a:bodyPr/>
          <a:lstStyle/>
          <a:p>
            <a:r>
              <a:rPr lang="en-US"/>
              <a:t>A short study on minima distribution - Loc Nguyen</a:t>
            </a:r>
          </a:p>
        </p:txBody>
      </p:sp>
      <p:sp>
        <p:nvSpPr>
          <p:cNvPr id="5" name="Date Placeholder 4"/>
          <p:cNvSpPr>
            <a:spLocks noGrp="1"/>
          </p:cNvSpPr>
          <p:nvPr>
            <p:ph type="dt" sz="half" idx="10"/>
          </p:nvPr>
        </p:nvSpPr>
        <p:spPr/>
        <p:txBody>
          <a:bodyPr/>
          <a:lstStyle/>
          <a:p>
            <a:r>
              <a:rPr lang="en-US"/>
              <a:t>14/11/2022</a:t>
            </a:r>
          </a:p>
        </p:txBody>
      </p:sp>
    </p:spTree>
    <p:extLst>
      <p:ext uri="{BB962C8B-B14F-4D97-AF65-F5344CB8AC3E}">
        <p14:creationId xmlns:p14="http://schemas.microsoft.com/office/powerpoint/2010/main" val="132660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300" dirty="0"/>
              <a:t>Global optimization is an imperative development of local optimization because there are many problems in artificial intelligence and machine learning requires highly acute solutions over entire domain. There are many methods to resolve the global optimization, which can be classified into three groups such as analytic methods (purely mathematical methods), probabilistic methods, and heuristic methods. Especially, heuristic methods like particle swarm optimization and ant bee colony attract researchers because their effective and practical techniques which are easy to be implemented by computer programming languages. However, these heuristic methods are lacking in theoretical mathematical fundamental. Fortunately, minima distribution establishes a strict mathematical relationship between optimized target function and its global minima. In this research, I try to study minima distribution and apply it into explaining convergence and convergence speed of optimization algorithms. Especially, weak conditions of convergence and monotonicity within minima distribution are drawn so as to be appropriate to practical optimization methods.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A short study on minima distribution - Loc Nguyen</a:t>
            </a:r>
          </a:p>
        </p:txBody>
      </p:sp>
      <p:sp>
        <p:nvSpPr>
          <p:cNvPr id="6" name="Date Placeholder 5"/>
          <p:cNvSpPr>
            <a:spLocks noGrp="1"/>
          </p:cNvSpPr>
          <p:nvPr>
            <p:ph type="dt" sz="half" idx="10"/>
          </p:nvPr>
        </p:nvSpPr>
        <p:spPr/>
        <p:txBody>
          <a:bodyPr/>
          <a:lstStyle/>
          <a:p>
            <a:r>
              <a:rPr lang="en-US"/>
              <a:t>14/11/2022</a:t>
            </a:r>
          </a:p>
        </p:txBody>
      </p:sp>
    </p:spTree>
    <p:extLst>
      <p:ext uri="{BB962C8B-B14F-4D97-AF65-F5344CB8AC3E}">
        <p14:creationId xmlns:p14="http://schemas.microsoft.com/office/powerpoint/2010/main" val="295312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Weak conditions of convergence and monotonicity</a:t>
            </a:r>
          </a:p>
          <a:p>
            <a:pPr marL="457200" indent="-457200">
              <a:buFont typeface="+mj-lt"/>
              <a:buAutoNum type="arabicPeriod"/>
            </a:pPr>
            <a:r>
              <a:rPr lang="en-US" dirty="0"/>
              <a:t>Convergence speed</a:t>
            </a:r>
          </a:p>
          <a:p>
            <a:pPr marL="457200" indent="-457200">
              <a:buFont typeface="+mj-lt"/>
              <a:buAutoNum type="arabicPeriod"/>
            </a:pPr>
            <a:r>
              <a:rPr lang="en-US" dirty="0"/>
              <a:t>Experiment with PSO algorithm</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A short study on minima distribution - Loc Nguyen</a:t>
            </a:r>
          </a:p>
        </p:txBody>
      </p:sp>
      <p:sp>
        <p:nvSpPr>
          <p:cNvPr id="6" name="Date Placeholder 5"/>
          <p:cNvSpPr>
            <a:spLocks noGrp="1"/>
          </p:cNvSpPr>
          <p:nvPr>
            <p:ph type="dt" sz="half" idx="10"/>
          </p:nvPr>
        </p:nvSpPr>
        <p:spPr/>
        <p:txBody>
          <a:bodyPr/>
          <a:lstStyle/>
          <a:p>
            <a:r>
              <a:rPr lang="en-US"/>
              <a:t>14/11/2022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82880" y="773718"/>
                <a:ext cx="11816862" cy="5582631"/>
              </a:xfrm>
            </p:spPr>
            <p:txBody>
              <a:bodyPr>
                <a:noAutofit/>
              </a:bodyPr>
              <a:lstStyle/>
              <a:p>
                <a:pPr marL="0" marR="0" indent="0" algn="just">
                  <a:spcBef>
                    <a:spcPts val="0"/>
                  </a:spcBef>
                  <a:spcAft>
                    <a:spcPts val="0"/>
                  </a:spcAft>
                  <a:buNone/>
                </a:pPr>
                <a:r>
                  <a:rPr lang="en-US" sz="1800" dirty="0">
                    <a:effectLst/>
                    <a:ea typeface="SimSun" panose="02010600030101010101" pitchFamily="2" charset="-122"/>
                  </a:rPr>
                  <a:t>Given target function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concerned in a compact set </a:t>
                </a:r>
                <a:r>
                  <a:rPr lang="en-US" sz="1800" i="1" dirty="0">
                    <a:effectLst/>
                    <a:ea typeface="SimSun" panose="02010600030101010101" pitchFamily="2" charset="-122"/>
                  </a:rPr>
                  <a:t>X</a:t>
                </a:r>
                <a:r>
                  <a:rPr lang="en-US" sz="1800" dirty="0">
                    <a:effectLst/>
                    <a:ea typeface="SimSun" panose="02010600030101010101" pitchFamily="2" charset="-122"/>
                  </a:rPr>
                  <a:t> </a:t>
                </a:r>
                <a14:m>
                  <m:oMath xmlns:m="http://schemas.openxmlformats.org/officeDocument/2006/math">
                    <m:r>
                      <a:rPr lang="en-US" sz="1800" i="1">
                        <a:effectLst/>
                        <a:latin typeface="Cambria Math" panose="02040503050406030204" pitchFamily="18" charset="0"/>
                        <a:ea typeface="SimSun" panose="02010600030101010101" pitchFamily="2" charset="-122"/>
                      </a:rPr>
                      <m:t>⊂</m:t>
                    </m:r>
                  </m:oMath>
                </a14:m>
                <a:r>
                  <a:rPr lang="en-US" sz="1800" dirty="0">
                    <a:effectLst/>
                    <a:ea typeface="SimSun" panose="02010600030101010101" pitchFamily="2" charset="-122"/>
                  </a:rPr>
                  <a:t> </a:t>
                </a:r>
                <a:r>
                  <a:rPr lang="en-US" sz="1800" i="1" dirty="0">
                    <a:effectLst/>
                    <a:ea typeface="SimSun" panose="02010600030101010101" pitchFamily="2" charset="-122"/>
                  </a:rPr>
                  <a:t>R</a:t>
                </a:r>
                <a:r>
                  <a:rPr lang="en-US" sz="1800" i="1" baseline="30000" dirty="0">
                    <a:effectLst/>
                    <a:ea typeface="SimSun" panose="02010600030101010101" pitchFamily="2" charset="-122"/>
                  </a:rPr>
                  <a:t>n</a:t>
                </a:r>
                <a:r>
                  <a:rPr lang="en-US" sz="1800" dirty="0">
                    <a:effectLst/>
                    <a:ea typeface="SimSun" panose="02010600030101010101" pitchFamily="2" charset="-122"/>
                  </a:rPr>
                  <a:t> where </a:t>
                </a:r>
                <a:r>
                  <a:rPr lang="en-US" sz="1800" i="1" dirty="0">
                    <a:effectLst/>
                    <a:ea typeface="SimSun" panose="02010600030101010101" pitchFamily="2" charset="-122"/>
                  </a:rPr>
                  <a:t>R</a:t>
                </a:r>
                <a:r>
                  <a:rPr lang="en-US" sz="1800" i="1" baseline="30000" dirty="0">
                    <a:effectLst/>
                    <a:ea typeface="SimSun" panose="02010600030101010101" pitchFamily="2" charset="-122"/>
                  </a:rPr>
                  <a:t>n</a:t>
                </a:r>
                <a:r>
                  <a:rPr lang="en-US" sz="1800" dirty="0">
                    <a:effectLst/>
                    <a:ea typeface="SimSun" panose="02010600030101010101" pitchFamily="2" charset="-122"/>
                  </a:rPr>
                  <a:t> is the </a:t>
                </a:r>
                <a:r>
                  <a:rPr lang="en-US" sz="1800" i="1" dirty="0">
                    <a:effectLst/>
                    <a:ea typeface="SimSun" panose="02010600030101010101" pitchFamily="2" charset="-122"/>
                  </a:rPr>
                  <a:t>n</a:t>
                </a:r>
                <a:r>
                  <a:rPr lang="en-US" sz="1800" dirty="0">
                    <a:effectLst/>
                    <a:ea typeface="SimSun" panose="02010600030101010101" pitchFamily="2" charset="-122"/>
                  </a:rPr>
                  <a:t>-dimension real field, the optimization problem is how to find out its minimizer </a:t>
                </a:r>
                <a:r>
                  <a:rPr lang="en-US" sz="1800" i="1" dirty="0">
                    <a:effectLst/>
                    <a:ea typeface="SimSun" panose="02010600030101010101" pitchFamily="2" charset="-122"/>
                  </a:rPr>
                  <a:t>x</a:t>
                </a:r>
                <a:r>
                  <a:rPr lang="en-US" sz="1800" baseline="30000" dirty="0">
                    <a:effectLst/>
                    <a:ea typeface="SimSun" panose="02010600030101010101" pitchFamily="2" charset="-122"/>
                  </a:rPr>
                  <a:t>*</a:t>
                </a:r>
                <a:r>
                  <a:rPr lang="en-US" sz="1800" dirty="0">
                    <a:effectLst/>
                    <a:ea typeface="SimSun" panose="02010600030101010101" pitchFamily="2" charset="-122"/>
                  </a:rPr>
                  <a:t>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𝑥</m:t>
                          </m:r>
                        </m:e>
                        <m:sup>
                          <m:r>
                            <a:rPr lang="en-US" sz="1800" i="1">
                              <a:effectLst/>
                              <a:latin typeface="Cambria Math" panose="02040503050406030204" pitchFamily="18" charset="0"/>
                              <a:ea typeface="SimSun" panose="02010600030101010101" pitchFamily="2" charset="-122"/>
                            </a:rPr>
                            <m:t>∗</m:t>
                          </m:r>
                        </m:sup>
                      </m:sSup>
                      <m:r>
                        <a:rPr lang="en-US" sz="1800" i="1">
                          <a:effectLst/>
                          <a:latin typeface="Cambria Math" panose="02040503050406030204" pitchFamily="18" charset="0"/>
                          <a:ea typeface="SimSun" panose="02010600030101010101" pitchFamily="2" charset="-122"/>
                        </a:rPr>
                        <m:t>=</m:t>
                      </m:r>
                      <m:func>
                        <m:funcPr>
                          <m:ctrlPr>
                            <a:rPr lang="en-US" sz="1800" i="1">
                              <a:effectLst/>
                              <a:latin typeface="Cambria Math" panose="02040503050406030204" pitchFamily="18" charset="0"/>
                              <a:ea typeface="SimSun" panose="02010600030101010101" pitchFamily="2" charset="-122"/>
                            </a:rPr>
                          </m:ctrlPr>
                        </m:funcPr>
                        <m:fName>
                          <m:limLow>
                            <m:limLowPr>
                              <m:ctrlPr>
                                <a:rPr lang="en-US" sz="1800" i="1">
                                  <a:effectLst/>
                                  <a:latin typeface="Cambria Math" panose="02040503050406030204" pitchFamily="18" charset="0"/>
                                  <a:ea typeface="SimSun" panose="02010600030101010101" pitchFamily="2" charset="-122"/>
                                </a:rPr>
                              </m:ctrlPr>
                            </m:limLowPr>
                            <m:e>
                              <m:r>
                                <m:rPr>
                                  <m:sty m:val="p"/>
                                </m:rPr>
                                <a:rPr lang="en-US" sz="1800">
                                  <a:effectLst/>
                                  <a:latin typeface="Cambria Math" panose="02040503050406030204" pitchFamily="18" charset="0"/>
                                  <a:ea typeface="SimSun" panose="02010600030101010101" pitchFamily="2" charset="-122"/>
                                </a:rPr>
                                <m:t>argmin</m:t>
                              </m:r>
                            </m:e>
                            <m:lim>
                              <m:r>
                                <a:rPr lang="en-US" sz="1800" i="1">
                                  <a:effectLst/>
                                  <a:latin typeface="Cambria Math" panose="02040503050406030204" pitchFamily="18" charset="0"/>
                                  <a:ea typeface="SimSun" panose="02010600030101010101" pitchFamily="2" charset="-122"/>
                                </a:rPr>
                                <m:t>𝑥</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𝑋</m:t>
                              </m:r>
                            </m:lim>
                          </m:limLow>
                        </m:fName>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𝑥</m:t>
                              </m:r>
                            </m:e>
                          </m:d>
                        </m:e>
                      </m:func>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Let </a:t>
                </a:r>
                <a:r>
                  <a:rPr lang="en-US" sz="1800" i="1" dirty="0">
                    <a:effectLst/>
                    <a:ea typeface="SimSun" panose="02010600030101010101" pitchFamily="2" charset="-122"/>
                  </a:rPr>
                  <a:t>f</a:t>
                </a:r>
                <a:r>
                  <a:rPr lang="en-US" sz="1800" baseline="30000" dirty="0">
                    <a:effectLst/>
                    <a:ea typeface="SimSun" panose="02010600030101010101" pitchFamily="2" charset="-122"/>
                  </a:rPr>
                  <a:t>*</a:t>
                </a:r>
                <a:r>
                  <a:rPr lang="en-US" sz="1800" dirty="0">
                    <a:effectLst/>
                    <a:ea typeface="SimSun" panose="02010600030101010101" pitchFamily="2" charset="-122"/>
                  </a:rPr>
                  <a:t> =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baseline="30000" dirty="0">
                    <a:effectLst/>
                    <a:ea typeface="SimSun" panose="02010600030101010101" pitchFamily="2" charset="-122"/>
                  </a:rPr>
                  <a:t>*</a:t>
                </a:r>
                <a:r>
                  <a:rPr lang="en-US" sz="1800" dirty="0">
                    <a:effectLst/>
                    <a:ea typeface="SimSun" panose="02010600030101010101" pitchFamily="2" charset="-122"/>
                  </a:rPr>
                  <a:t>) and let </a:t>
                </a:r>
                <a:r>
                  <a:rPr lang="en-US" sz="1800" i="1" dirty="0">
                    <a:effectLst/>
                    <a:ea typeface="SimSun" panose="02010600030101010101" pitchFamily="2" charset="-122"/>
                  </a:rPr>
                  <a:t>X</a:t>
                </a:r>
                <a:r>
                  <a:rPr lang="en-US" sz="1800" baseline="30000" dirty="0">
                    <a:effectLst/>
                    <a:ea typeface="SimSun" panose="02010600030101010101" pitchFamily="2" charset="-122"/>
                  </a:rPr>
                  <a:t>*</a:t>
                </a:r>
                <a:r>
                  <a:rPr lang="en-US" sz="1800" dirty="0">
                    <a:effectLst/>
                    <a:ea typeface="SimSun" panose="02010600030101010101" pitchFamily="2" charset="-122"/>
                  </a:rPr>
                  <a:t> is the set of all </a:t>
                </a:r>
                <a:r>
                  <a:rPr lang="en-US" sz="1800" i="1" dirty="0">
                    <a:effectLst/>
                    <a:ea typeface="SimSun" panose="02010600030101010101" pitchFamily="2" charset="-122"/>
                  </a:rPr>
                  <a:t>x</a:t>
                </a:r>
                <a:r>
                  <a:rPr lang="en-US" sz="1800" baseline="30000" dirty="0">
                    <a:effectLst/>
                    <a:ea typeface="SimSun" panose="02010600030101010101" pitchFamily="2" charset="-122"/>
                  </a:rPr>
                  <a:t>*</a:t>
                </a:r>
                <a:r>
                  <a:rPr lang="en-US" sz="1800" dirty="0">
                    <a:effectLst/>
                    <a:ea typeface="SimSun" panose="02010600030101010101" pitchFamily="2" charset="-122"/>
                  </a:rPr>
                  <a:t>, the optimization problem is started with local optimization methods such as gradient descent and Newton-Raphson given condition that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is convex on entire </a:t>
                </a:r>
                <a:r>
                  <a:rPr lang="en-US" sz="1800" i="1" dirty="0">
                    <a:effectLst/>
                    <a:ea typeface="SimSun" panose="02010600030101010101" pitchFamily="2" charset="-122"/>
                  </a:rPr>
                  <a:t>X</a:t>
                </a:r>
                <a:r>
                  <a:rPr lang="en-US" sz="1800" dirty="0">
                    <a:effectLst/>
                    <a:ea typeface="SimSun" panose="02010600030101010101" pitchFamily="2" charset="-122"/>
                  </a:rPr>
                  <a:t>. As a progressive development, global optimization concerns arbitrary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which can be classified into three groups such as analytic methods, probabilistic methods, and heuristic methods. Some purely mathematical methods assert optimized solutions but there is a lack of information about convergence process of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to </a:t>
                </a:r>
                <a:r>
                  <a:rPr lang="en-US" sz="1800" i="1" dirty="0">
                    <a:effectLst/>
                    <a:ea typeface="SimSun" panose="02010600030101010101" pitchFamily="2" charset="-122"/>
                  </a:rPr>
                  <a:t>f</a:t>
                </a:r>
                <a:r>
                  <a:rPr lang="en-US" sz="1800" baseline="30000" dirty="0">
                    <a:effectLst/>
                    <a:ea typeface="SimSun" panose="02010600030101010101" pitchFamily="2" charset="-122"/>
                  </a:rPr>
                  <a:t>*</a:t>
                </a:r>
                <a:r>
                  <a:rPr lang="en-US" sz="1800" dirty="0">
                    <a:effectLst/>
                    <a:ea typeface="SimSun" panose="02010600030101010101" pitchFamily="2" charset="-122"/>
                  </a:rPr>
                  <a:t> in optimization algorithms. Fortunately, Luo (Luo, 2019) established the strict relationship between the target function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and its minima </a:t>
                </a:r>
                <a:r>
                  <a:rPr lang="en-US" sz="1800" i="1" dirty="0">
                    <a:effectLst/>
                    <a:ea typeface="SimSun" panose="02010600030101010101" pitchFamily="2" charset="-122"/>
                  </a:rPr>
                  <a:t>f</a:t>
                </a:r>
                <a:r>
                  <a:rPr lang="en-US" sz="1800" baseline="30000" dirty="0">
                    <a:effectLst/>
                    <a:ea typeface="SimSun" panose="02010600030101010101" pitchFamily="2" charset="-122"/>
                  </a:rPr>
                  <a:t>*</a:t>
                </a:r>
                <a:r>
                  <a:rPr lang="en-US" sz="1800" dirty="0">
                    <a:effectLst/>
                    <a:ea typeface="SimSun" panose="02010600030101010101" pitchFamily="2" charset="-122"/>
                  </a:rPr>
                  <a:t> when Luo defined the minima distribution </a:t>
                </a:r>
                <a:r>
                  <a:rPr lang="en-US" sz="1800" i="1" dirty="0">
                    <a:effectLst/>
                    <a:ea typeface="SimSun" panose="02010600030101010101" pitchFamily="2" charset="-122"/>
                  </a:rPr>
                  <a:t>m</a:t>
                </a:r>
                <a:r>
                  <a:rPr lang="en-US" sz="1800" baseline="30000" dirty="0">
                    <a:effectLst/>
                    <a:ea typeface="SimSun" panose="02010600030101010101" pitchFamily="2" charset="-122"/>
                  </a:rPr>
                  <a:t>(</a:t>
                </a:r>
                <a:r>
                  <a:rPr lang="en-US" sz="1800" i="1" baseline="30000" dirty="0">
                    <a:effectLst/>
                    <a:ea typeface="SimSun" panose="02010600030101010101" pitchFamily="2" charset="-122"/>
                  </a:rPr>
                  <a:t>k</a:t>
                </a:r>
                <a:r>
                  <a:rPr lang="en-US" sz="1800" baseline="30000" dirty="0">
                    <a:effectLst/>
                    <a:ea typeface="SimSun" panose="02010600030101010101" pitchFamily="2" charset="-122"/>
                  </a:rPr>
                  <a:t>)</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as follows (Luo, 2019, p. 5):</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𝑚</m:t>
                          </m:r>
                        </m:e>
                        <m:sup>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𝑘</m:t>
                              </m:r>
                            </m:e>
                          </m:d>
                        </m:sup>
                      </m:sSup>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𝑥</m:t>
                          </m:r>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ea typeface="SimSun" panose="02010600030101010101" pitchFamily="2" charset="-122"/>
                            </a:rPr>
                          </m:ctrlPr>
                        </m:fPr>
                        <m:num>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𝜏</m:t>
                              </m:r>
                            </m:e>
                            <m:sup>
                              <m:r>
                                <a:rPr lang="en-US" sz="1800" i="1">
                                  <a:effectLst/>
                                  <a:latin typeface="Cambria Math" panose="02040503050406030204" pitchFamily="18" charset="0"/>
                                  <a:ea typeface="SimSun" panose="02010600030101010101" pitchFamily="2" charset="-122"/>
                                </a:rPr>
                                <m:t>𝑘</m:t>
                              </m:r>
                            </m:sup>
                          </m:sSup>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𝑥</m:t>
                              </m:r>
                            </m:e>
                          </m:d>
                        </m:num>
                        <m:den>
                          <m:nary>
                            <m:naryPr>
                              <m:limLoc m:val="undOvr"/>
                              <m:supHide m:val="on"/>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𝑋</m:t>
                              </m:r>
                            </m:sub>
                            <m:sup/>
                            <m:e>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𝜏</m:t>
                                  </m:r>
                                </m:e>
                                <m:sup>
                                  <m:r>
                                    <a:rPr lang="en-US" sz="1800" i="1">
                                      <a:effectLst/>
                                      <a:latin typeface="Cambria Math" panose="02040503050406030204" pitchFamily="18" charset="0"/>
                                      <a:ea typeface="SimSun" panose="02010600030101010101" pitchFamily="2" charset="-122"/>
                                    </a:rPr>
                                    <m:t>𝑘</m:t>
                                  </m:r>
                                </m:sup>
                              </m:sSup>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𝑡</m:t>
                                  </m:r>
                                </m:e>
                              </m:d>
                              <m:r>
                                <m:rPr>
                                  <m:sty m:val="p"/>
                                </m:rPr>
                                <a:rPr lang="en-US" sz="1800">
                                  <a:effectLst/>
                                  <a:latin typeface="Cambria Math" panose="02040503050406030204" pitchFamily="18" charset="0"/>
                                  <a:ea typeface="SimSun" panose="02010600030101010101" pitchFamily="2" charset="-122"/>
                                </a:rPr>
                                <m:t>d</m:t>
                              </m:r>
                              <m:r>
                                <a:rPr lang="en-US" sz="1800" i="1">
                                  <a:effectLst/>
                                  <a:latin typeface="Cambria Math" panose="02040503050406030204" pitchFamily="18" charset="0"/>
                                  <a:ea typeface="SimSun" panose="02010600030101010101" pitchFamily="2" charset="-122"/>
                                </a:rPr>
                                <m:t>𝑡</m:t>
                              </m:r>
                            </m:e>
                          </m:nary>
                        </m:den>
                      </m:f>
                    </m:oMath>
                  </m:oMathPara>
                </a14:m>
                <a:endParaRPr lang="en-US" sz="1800" dirty="0">
                  <a:effectLst/>
                  <a:ea typeface="SimSun" panose="02010600030101010101" pitchFamily="2" charset="-122"/>
                </a:endParaRPr>
              </a:p>
              <a:p>
                <a:pPr marL="0" marR="0" indent="0" algn="just">
                  <a:spcBef>
                    <a:spcPts val="0"/>
                  </a:spcBef>
                  <a:spcAft>
                    <a:spcPts val="0"/>
                  </a:spcAft>
                  <a:buNone/>
                </a:pPr>
                <a:r>
                  <a:rPr lang="en-US" sz="1800" dirty="0">
                    <a:effectLst/>
                    <a:ea typeface="SimSun" panose="02010600030101010101" pitchFamily="2" charset="-122"/>
                  </a:rPr>
                  <a:t>Function </a:t>
                </a:r>
                <a:r>
                  <a:rPr lang="en-US" sz="1800" i="1" dirty="0">
                    <a:effectLst/>
                    <a:ea typeface="SimSun" panose="02010600030101010101" pitchFamily="2" charset="-122"/>
                  </a:rPr>
                  <a:t>τ</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is defined as </a:t>
                </a:r>
                <a:r>
                  <a:rPr lang="en-US" sz="1800" i="1" dirty="0">
                    <a:effectLst/>
                    <a:ea typeface="SimSun" panose="02010600030101010101" pitchFamily="2" charset="-122"/>
                  </a:rPr>
                  <a:t>τ</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 </a:t>
                </a:r>
                <a:r>
                  <a:rPr lang="en-US" sz="1800" i="1" dirty="0">
                    <a:effectLst/>
                    <a:ea typeface="SimSun" panose="02010600030101010101" pitchFamily="2" charset="-122"/>
                  </a:rPr>
                  <a:t>ρ</a:t>
                </a:r>
                <a:r>
                  <a:rPr lang="en-US" sz="1800" dirty="0">
                    <a:effectLst/>
                    <a:ea typeface="SimSun" panose="02010600030101010101" pitchFamily="2" charset="-122"/>
                  </a:rPr>
                  <a:t>(</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where </a:t>
                </a:r>
                <a:r>
                  <a:rPr lang="en-US" sz="1800" i="1" dirty="0">
                    <a:effectLst/>
                    <a:ea typeface="SimSun" panose="02010600030101010101" pitchFamily="2" charset="-122"/>
                  </a:rPr>
                  <a:t>ρ</a:t>
                </a:r>
                <a:r>
                  <a:rPr lang="en-US" sz="1800" dirty="0">
                    <a:effectLst/>
                    <a:ea typeface="SimSun" panose="02010600030101010101" pitchFamily="2" charset="-122"/>
                  </a:rPr>
                  <a:t>(</a:t>
                </a:r>
                <a:r>
                  <a:rPr lang="en-US" sz="1800" i="1" dirty="0">
                    <a:effectLst/>
                    <a:ea typeface="SimSun" panose="02010600030101010101" pitchFamily="2" charset="-122"/>
                  </a:rPr>
                  <a:t>y</a:t>
                </a:r>
                <a:r>
                  <a:rPr lang="en-US" sz="1800" dirty="0">
                    <a:effectLst/>
                    <a:ea typeface="SimSun" panose="02010600030101010101" pitchFamily="2" charset="-122"/>
                  </a:rPr>
                  <a:t>) is positive and monotonically decreasing for </a:t>
                </a:r>
                <a:r>
                  <a:rPr lang="en-US" sz="1800" i="1" dirty="0">
                    <a:effectLst/>
                    <a:ea typeface="SimSun" panose="02010600030101010101" pitchFamily="2" charset="-122"/>
                  </a:rPr>
                  <a:t>y</a:t>
                </a:r>
                <a:r>
                  <a:rPr lang="en-US" sz="1800" dirty="0">
                    <a:effectLst/>
                    <a:ea typeface="SimSun" panose="02010600030101010101" pitchFamily="2" charset="-122"/>
                  </a:rPr>
                  <a:t> such that </a:t>
                </a:r>
                <a:r>
                  <a:rPr lang="en-US" sz="1800" i="1" dirty="0">
                    <a:effectLst/>
                    <a:ea typeface="SimSun" panose="02010600030101010101" pitchFamily="2" charset="-122"/>
                  </a:rPr>
                  <a:t>y</a:t>
                </a:r>
                <a:r>
                  <a:rPr lang="en-US" sz="1800" dirty="0">
                    <a:effectLst/>
                    <a:ea typeface="SimSun" panose="02010600030101010101" pitchFamily="2" charset="-122"/>
                  </a:rPr>
                  <a:t> =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where </a:t>
                </a:r>
                <a:r>
                  <a:rPr lang="en-US" sz="1800" i="1" dirty="0">
                    <a:effectLst/>
                    <a:ea typeface="SimSun" panose="02010600030101010101" pitchFamily="2" charset="-122"/>
                  </a:rPr>
                  <a:t>x</a:t>
                </a:r>
                <a:r>
                  <a:rPr lang="en-US" sz="1800" dirty="0">
                    <a:effectLst/>
                    <a:ea typeface="SimSun" panose="02010600030101010101" pitchFamily="2" charset="-122"/>
                  </a:rPr>
                  <a:t> belongs to </a:t>
                </a:r>
                <a:r>
                  <a:rPr lang="en-US" sz="1800" i="1" dirty="0">
                    <a:effectLst/>
                    <a:ea typeface="SimSun" panose="02010600030101010101" pitchFamily="2" charset="-122"/>
                  </a:rPr>
                  <a:t>X</a:t>
                </a:r>
                <a:r>
                  <a:rPr lang="en-US" sz="1800" dirty="0">
                    <a:effectLst/>
                    <a:ea typeface="SimSun" panose="02010600030101010101" pitchFamily="2" charset="-122"/>
                  </a:rPr>
                  <a:t>. Luo proved that the integral of the association of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and </a:t>
                </a:r>
                <a:r>
                  <a:rPr lang="en-US" sz="1800" i="1" dirty="0">
                    <a:effectLst/>
                    <a:ea typeface="SimSun" panose="02010600030101010101" pitchFamily="2" charset="-122"/>
                  </a:rPr>
                  <a:t>m</a:t>
                </a:r>
                <a:r>
                  <a:rPr lang="en-US" sz="1800" baseline="30000" dirty="0">
                    <a:effectLst/>
                    <a:ea typeface="SimSun" panose="02010600030101010101" pitchFamily="2" charset="-122"/>
                  </a:rPr>
                  <a:t>(</a:t>
                </a:r>
                <a:r>
                  <a:rPr lang="en-US" sz="1800" i="1" baseline="30000" dirty="0">
                    <a:effectLst/>
                    <a:ea typeface="SimSun" panose="02010600030101010101" pitchFamily="2" charset="-122"/>
                  </a:rPr>
                  <a:t>k</a:t>
                </a:r>
                <a:r>
                  <a:rPr lang="en-US" sz="1800" baseline="30000" dirty="0">
                    <a:effectLst/>
                    <a:ea typeface="SimSun" panose="02010600030101010101" pitchFamily="2" charset="-122"/>
                  </a:rPr>
                  <a:t>)</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which can be understood that mean of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i="1" dirty="0">
                    <a:effectLst/>
                    <a:ea typeface="SimSun" panose="02010600030101010101" pitchFamily="2" charset="-122"/>
                  </a:rPr>
                  <a:t>x</a:t>
                </a:r>
                <a:r>
                  <a:rPr lang="en-US" sz="1800" dirty="0">
                    <a:effectLst/>
                    <a:ea typeface="SimSun" panose="02010600030101010101" pitchFamily="2" charset="-122"/>
                  </a:rPr>
                  <a:t>) within minima distribution will approach </a:t>
                </a:r>
                <a:r>
                  <a:rPr lang="en-US" sz="1800" i="1" dirty="0">
                    <a:effectLst/>
                    <a:ea typeface="SimSun" panose="02010600030101010101" pitchFamily="2" charset="-122"/>
                  </a:rPr>
                  <a:t>f</a:t>
                </a:r>
                <a:r>
                  <a:rPr lang="en-US" sz="1800" baseline="30000" dirty="0">
                    <a:effectLst/>
                    <a:ea typeface="SimSun" panose="02010600030101010101" pitchFamily="2" charset="-122"/>
                  </a:rPr>
                  <a:t>*</a:t>
                </a:r>
                <a:r>
                  <a:rPr lang="en-US" sz="1800" dirty="0">
                    <a:effectLst/>
                    <a:ea typeface="SimSun" panose="02010600030101010101" pitchFamily="2" charset="-122"/>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en-US" sz="1800" i="1">
                              <a:effectLst/>
                              <a:latin typeface="Cambria Math" panose="02040503050406030204" pitchFamily="18" charset="0"/>
                              <a:ea typeface="SimSun" panose="02010600030101010101" pitchFamily="2" charset="-122"/>
                            </a:rPr>
                          </m:ctrlPr>
                        </m:funcPr>
                        <m:fName>
                          <m:limLow>
                            <m:limLowPr>
                              <m:ctrlPr>
                                <a:rPr lang="en-US" sz="1800" i="1">
                                  <a:effectLst/>
                                  <a:latin typeface="Cambria Math" panose="02040503050406030204" pitchFamily="18" charset="0"/>
                                  <a:ea typeface="SimSun" panose="02010600030101010101" pitchFamily="2" charset="-122"/>
                                </a:rPr>
                              </m:ctrlPr>
                            </m:limLowPr>
                            <m:e>
                              <m:r>
                                <m:rPr>
                                  <m:sty m:val="p"/>
                                </m:rPr>
                                <a:rPr lang="en-US" sz="1800">
                                  <a:effectLst/>
                                  <a:latin typeface="Cambria Math" panose="02040503050406030204" pitchFamily="18" charset="0"/>
                                  <a:ea typeface="SimSun" panose="02010600030101010101" pitchFamily="2" charset="-122"/>
                                </a:rPr>
                                <m:t>lim</m:t>
                              </m:r>
                            </m:e>
                            <m:lim>
                              <m:r>
                                <a:rPr lang="en-US" sz="1800" i="1">
                                  <a:effectLst/>
                                  <a:latin typeface="Cambria Math" panose="02040503050406030204" pitchFamily="18" charset="0"/>
                                  <a:ea typeface="SimSun" panose="02010600030101010101" pitchFamily="2" charset="-122"/>
                                </a:rPr>
                                <m:t>𝑘</m:t>
                              </m:r>
                              <m:r>
                                <a:rPr lang="en-US" sz="1800" i="1">
                                  <a:effectLst/>
                                  <a:latin typeface="Cambria Math" panose="02040503050406030204" pitchFamily="18" charset="0"/>
                                  <a:ea typeface="SimSun" panose="02010600030101010101" pitchFamily="2" charset="-122"/>
                                </a:rPr>
                                <m:t>→∞</m:t>
                              </m:r>
                            </m:lim>
                          </m:limLow>
                        </m:fName>
                        <m:e>
                          <m:nary>
                            <m:naryPr>
                              <m:limLoc m:val="undOvr"/>
                              <m:supHide m:val="on"/>
                              <m:ctrlPr>
                                <a:rPr lang="en-US" sz="1800" i="1">
                                  <a:effectLst/>
                                  <a:latin typeface="Cambria Math" panose="02040503050406030204" pitchFamily="18" charset="0"/>
                                  <a:ea typeface="SimSun" panose="02010600030101010101" pitchFamily="2" charset="-122"/>
                                </a:rPr>
                              </m:ctrlPr>
                            </m:naryPr>
                            <m:sub>
                              <m:r>
                                <a:rPr lang="en-US" sz="1800" i="1">
                                  <a:effectLst/>
                                  <a:latin typeface="Cambria Math" panose="02040503050406030204" pitchFamily="18" charset="0"/>
                                  <a:ea typeface="SimSun" panose="02010600030101010101" pitchFamily="2" charset="-122"/>
                                </a:rPr>
                                <m:t>𝑋</m:t>
                              </m:r>
                            </m:sub>
                            <m:sup/>
                            <m:e>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𝑥</m:t>
                                  </m:r>
                                </m:e>
                              </m:d>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𝑚</m:t>
                                  </m:r>
                                </m:e>
                                <m:sup>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𝑘</m:t>
                                      </m:r>
                                    </m:e>
                                  </m:d>
                                </m:sup>
                              </m:sSup>
                              <m:d>
                                <m:dPr>
                                  <m:ctrlPr>
                                    <a:rPr lang="en-US" sz="1800" i="1">
                                      <a:effectLst/>
                                      <a:latin typeface="Cambria Math" panose="02040503050406030204" pitchFamily="18" charset="0"/>
                                      <a:ea typeface="SimSun" panose="02010600030101010101" pitchFamily="2" charset="-122"/>
                                    </a:rPr>
                                  </m:ctrlPr>
                                </m:dPr>
                                <m:e>
                                  <m:r>
                                    <a:rPr lang="en-US" sz="1800" i="1">
                                      <a:effectLst/>
                                      <a:latin typeface="Cambria Math" panose="02040503050406030204" pitchFamily="18" charset="0"/>
                                      <a:ea typeface="SimSun" panose="02010600030101010101" pitchFamily="2" charset="-122"/>
                                    </a:rPr>
                                    <m:t>𝑥</m:t>
                                  </m:r>
                                </m:e>
                              </m:d>
                              <m:r>
                                <m:rPr>
                                  <m:sty m:val="p"/>
                                </m:rPr>
                                <a:rPr lang="en-US" sz="1800">
                                  <a:effectLst/>
                                  <a:latin typeface="Cambria Math" panose="02040503050406030204" pitchFamily="18" charset="0"/>
                                  <a:ea typeface="SimSun" panose="02010600030101010101" pitchFamily="2" charset="-122"/>
                                </a:rPr>
                                <m:t>d</m:t>
                              </m:r>
                              <m:r>
                                <a:rPr lang="en-US" sz="1800" i="1">
                                  <a:effectLst/>
                                  <a:latin typeface="Cambria Math" panose="02040503050406030204" pitchFamily="18" charset="0"/>
                                  <a:ea typeface="SimSun" panose="02010600030101010101" pitchFamily="2" charset="-122"/>
                                </a:rPr>
                                <m:t>𝑥</m:t>
                              </m:r>
                            </m:e>
                          </m:nary>
                        </m:e>
                      </m:func>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ea typeface="SimSun" panose="02010600030101010101" pitchFamily="2" charset="-122"/>
                            </a:rPr>
                          </m:ctrlPr>
                        </m:sSupPr>
                        <m:e>
                          <m:r>
                            <a:rPr lang="en-US" sz="1800" i="1">
                              <a:effectLst/>
                              <a:latin typeface="Cambria Math" panose="02040503050406030204" pitchFamily="18" charset="0"/>
                              <a:ea typeface="SimSun" panose="02010600030101010101" pitchFamily="2" charset="-122"/>
                            </a:rPr>
                            <m:t>𝑓</m:t>
                          </m:r>
                        </m:e>
                        <m:sup>
                          <m:r>
                            <a:rPr lang="en-US" sz="1800" i="1">
                              <a:effectLst/>
                              <a:latin typeface="Cambria Math" panose="02040503050406030204" pitchFamily="18" charset="0"/>
                              <a:ea typeface="SimSun" panose="02010600030101010101" pitchFamily="2" charset="-122"/>
                            </a:rPr>
                            <m:t>∗</m:t>
                          </m:r>
                        </m:sup>
                      </m:sSup>
                    </m:oMath>
                  </m:oMathPara>
                </a14:m>
                <a:endParaRPr lang="en-US" sz="1800" dirty="0">
                  <a:effectLst/>
                  <a:ea typeface="SimSun" panose="02010600030101010101" pitchFamily="2" charset="-122"/>
                </a:endParaRPr>
              </a:p>
              <a:p>
                <a:pPr marL="0" indent="0">
                  <a:buNone/>
                </a:pPr>
                <a:r>
                  <a:rPr lang="en-US" sz="1800" dirty="0">
                    <a:effectLst/>
                    <a:ea typeface="SimSun" panose="02010600030101010101" pitchFamily="2" charset="-122"/>
                  </a:rPr>
                  <a:t>The equation above specifies the convergence property of optimization algorithms.</a:t>
                </a:r>
                <a:endParaRPr 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82880" y="773718"/>
                <a:ext cx="11816862" cy="5582631"/>
              </a:xfrm>
              <a:blipFill>
                <a:blip r:embed="rId2"/>
                <a:stretch>
                  <a:fillRect l="-413" t="-655" r="-41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14/11/2022</a:t>
            </a:r>
          </a:p>
        </p:txBody>
      </p:sp>
      <p:sp>
        <p:nvSpPr>
          <p:cNvPr id="5" name="Footer Placeholder 4"/>
          <p:cNvSpPr>
            <a:spLocks noGrp="1"/>
          </p:cNvSpPr>
          <p:nvPr>
            <p:ph type="ftr" sz="quarter" idx="11"/>
          </p:nvPr>
        </p:nvSpPr>
        <p:spPr/>
        <p:txBody>
          <a:bodyPr/>
          <a:lstStyle/>
          <a:p>
            <a:r>
              <a:rPr lang="en-US"/>
              <a:t>A short study on minima distribution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7A686-05C5-DAF5-F50D-8B1EA002A9E5}"/>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402DAB-6A89-B968-6157-4C3D612D3FFD}"/>
                  </a:ext>
                </a:extLst>
              </p:cNvPr>
              <p:cNvSpPr>
                <a:spLocks noGrp="1"/>
              </p:cNvSpPr>
              <p:nvPr>
                <p:ph idx="1"/>
              </p:nvPr>
            </p:nvSpPr>
            <p:spPr>
              <a:xfrm>
                <a:off x="337625" y="914399"/>
                <a:ext cx="11479237" cy="5176066"/>
              </a:xfrm>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Luo also proposed the monotonicity property as the following ordered sequences for all real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real </a:t>
                </a:r>
                <a:r>
                  <a:rPr lang="en-US" sz="2000" dirty="0" err="1">
                    <a:effectLst/>
                    <a:latin typeface="Times New Roman" panose="02020603050405020304" pitchFamily="18" charset="0"/>
                    <a:ea typeface="SimSun" panose="02010600030101010101" pitchFamily="2" charset="-122"/>
                    <a:cs typeface="Times New Roman" panose="02020603050405020304" pitchFamily="18" charset="0"/>
                  </a:rPr>
                  <a:t>Δ</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&gt; 0.</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Based on monotonicity property, monotonic shrinkage is derived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sub>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sub>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D</a:t>
                </a:r>
                <a:r>
                  <a:rPr lang="en-US" sz="2000" i="1" baseline="-25000" dirty="0" err="1">
                    <a:effectLst/>
                    <a:latin typeface="Times New Roman" panose="02020603050405020304" pitchFamily="18" charset="0"/>
                    <a:ea typeface="SimSun" panose="02010600030101010101" pitchFamily="2" charset="-122"/>
                    <a:cs typeface="Times New Roman" panose="02020603050405020304" pitchFamily="18" charset="0"/>
                  </a:rPr>
                  <a:t>f</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called significant set of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m</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Sup>
                        <m:sSub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sub>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b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d>
                        <m:dPr>
                          <m:begChr m:val="{"/>
                          <m:endChr m:val="}"/>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𝑡</m:t>
                              </m:r>
                            </m:e>
                          </m:nary>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Luo’s convergence conditions are strict because </a:t>
                </a:r>
                <a:r>
                  <a:rPr lang="en-US" sz="2000" i="1" dirty="0">
                    <a:effectLst/>
                    <a:latin typeface="Times New Roman" panose="02020603050405020304" pitchFamily="18" charset="0"/>
                    <a:ea typeface="SimSun" panose="02010600030101010101" pitchFamily="2" charset="-122"/>
                  </a:rPr>
                  <a:t>τ</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is defined based </a:t>
                </a:r>
                <a:r>
                  <a:rPr lang="en-US" sz="2000" i="1" dirty="0">
                    <a:effectLst/>
                    <a:latin typeface="Times New Roman" panose="02020603050405020304" pitchFamily="18" charset="0"/>
                    <a:ea typeface="SimSun" panose="02010600030101010101" pitchFamily="2" charset="-122"/>
                  </a:rPr>
                  <a:t>ρ</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and in turn, </a:t>
                </a:r>
                <a:r>
                  <a:rPr lang="en-US" sz="2000" i="1" dirty="0">
                    <a:effectLst/>
                    <a:latin typeface="Times New Roman" panose="02020603050405020304" pitchFamily="18" charset="0"/>
                    <a:ea typeface="SimSun" panose="02010600030101010101" pitchFamily="2" charset="-122"/>
                  </a:rPr>
                  <a:t>ρ</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is monotonically decreasing. In some practical cases, convergence property can be achieved without concerning </a:t>
                </a:r>
                <a:r>
                  <a:rPr lang="en-US" sz="2000" i="1" dirty="0">
                    <a:effectLst/>
                    <a:latin typeface="Times New Roman" panose="02020603050405020304" pitchFamily="18" charset="0"/>
                    <a:ea typeface="SimSun" panose="02010600030101010101" pitchFamily="2" charset="-122"/>
                  </a:rPr>
                  <a:t>ρ</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f</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Therefore, in this research, I draw weaker conditions for convergence property and monotonicity property. Section 2 draws weak conditions of convergence and monotonicity whereas section 3 continues to mention convergence speed. Section 4 describes an experiment on convergence speed associated with particle swarm optimization (PSO) algorithm. Section 5 is the conclusions.</a:t>
                </a:r>
                <a:endParaRPr lang="en-US" sz="2000" dirty="0"/>
              </a:p>
            </p:txBody>
          </p:sp>
        </mc:Choice>
        <mc:Fallback>
          <p:sp>
            <p:nvSpPr>
              <p:cNvPr id="3" name="Content Placeholder 2">
                <a:extLst>
                  <a:ext uri="{FF2B5EF4-FFF2-40B4-BE49-F238E27FC236}">
                    <a16:creationId xmlns:a16="http://schemas.microsoft.com/office/drawing/2014/main" id="{35402DAB-6A89-B968-6157-4C3D612D3FFD}"/>
                  </a:ext>
                </a:extLst>
              </p:cNvPr>
              <p:cNvSpPr>
                <a:spLocks noGrp="1" noRot="1" noChangeAspect="1" noMove="1" noResize="1" noEditPoints="1" noAdjustHandles="1" noChangeArrowheads="1" noChangeShapeType="1" noTextEdit="1"/>
              </p:cNvSpPr>
              <p:nvPr>
                <p:ph idx="1"/>
              </p:nvPr>
            </p:nvSpPr>
            <p:spPr>
              <a:xfrm>
                <a:off x="337625" y="914399"/>
                <a:ext cx="11479237" cy="5176066"/>
              </a:xfrm>
              <a:blipFill>
                <a:blip r:embed="rId2"/>
                <a:stretch>
                  <a:fillRect l="-531" t="-589" r="-58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BFDE170-9ADD-28E1-F573-7F6AD4749061}"/>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B778527A-F8B3-1D3F-9C37-5C3A0AC853D4}"/>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5B446A41-3AAA-A9D1-B932-8D4ABB2FF33D}"/>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51767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AB330-2EEC-5D28-7036-BF54F3155E63}"/>
              </a:ext>
            </a:extLst>
          </p:cNvPr>
          <p:cNvSpPr>
            <a:spLocks noGrp="1"/>
          </p:cNvSpPr>
          <p:nvPr>
            <p:ph type="title"/>
          </p:nvPr>
        </p:nvSpPr>
        <p:spPr/>
        <p:txBody>
          <a:bodyPr/>
          <a:lstStyle/>
          <a:p>
            <a:r>
              <a:rPr lang="en-US" dirty="0"/>
              <a:t>2. Weak conditions of convergence and monotonicity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EC8413-05E4-DE8A-C45A-63EA211078CA}"/>
                  </a:ext>
                </a:extLst>
              </p:cNvPr>
              <p:cNvSpPr>
                <a:spLocks noGrp="1"/>
              </p:cNvSpPr>
              <p:nvPr>
                <p:ph idx="1"/>
              </p:nvPr>
            </p:nvSpPr>
            <p:spPr/>
            <p:txBody>
              <a:bodyPr>
                <a:noAutofit/>
              </a:bodyPr>
              <a:lstStyle/>
              <a:p>
                <a:pPr marL="0" marR="0" indent="0" algn="just">
                  <a:spcBef>
                    <a:spcPts val="0"/>
                  </a:spcBef>
                  <a:spcAft>
                    <a:spcPts val="0"/>
                  </a:spcAft>
                  <a:buNone/>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Two most important properties of minima distribution are convergence and monotonicity. Stability and shrinkage are derived from the two properties. As a summary, Luo (Luo, 2019, p. 5) proposed the following condition for satisfying convergence and monotonicity of minima distribution: “Positive function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defined based on function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ρ</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such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ρ</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where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ρ</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monotonically decreasing and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ρ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is positive, for instance,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ρ</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&gt; 0 for all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belonging to the domain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such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y</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However, it is not necessary to strictly define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based on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ρ</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and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for convergence. Following the proofs of theorem 1 by Luo (Luo, 2019, p. 7), a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weak convergence condition</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drawn with two following requirements:</a:t>
                </a:r>
              </a:p>
              <a:p>
                <a:pPr marL="342900" marR="0" lvl="0" indent="-342900" algn="just">
                  <a:spcBef>
                    <a:spcPts val="0"/>
                  </a:spcBef>
                  <a:spcAft>
                    <a:spcPts val="0"/>
                  </a:spcAft>
                  <a:buFont typeface="Times New Roman" panose="02020603050405020304" pitchFamily="18" charset="0"/>
                  <a:buChar char="-"/>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Function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is positive for all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belonging to domain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This requirement of positiveness can be understood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only necessary to be nonzero because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positive if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is negative and nonzero, and vice versa.</a:t>
                </a:r>
              </a:p>
              <a:p>
                <a:pPr marL="342900" marR="0" lvl="0" indent="-342900" algn="just">
                  <a:spcBef>
                    <a:spcPts val="0"/>
                  </a:spcBef>
                  <a:spcAft>
                    <a:spcPts val="0"/>
                  </a:spcAft>
                  <a:buFont typeface="Times New Roman" panose="02020603050405020304" pitchFamily="18" charset="0"/>
                  <a:buChar char="-"/>
                </a:pP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Given any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which is not a minimizer of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there always exists an open set having nonzero Lebesgue measure such that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&gt;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for all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t</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belonging to this open set. This requirement asserts that </a:t>
                </a:r>
                <a14:m>
                  <m:oMath xmlns:m="http://schemas.openxmlformats.org/officeDocument/2006/math">
                    <m:func>
                      <m:func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2200">
                                <a:effectLst/>
                                <a:latin typeface="Cambria Math" panose="02040503050406030204" pitchFamily="18" charset="0"/>
                                <a:ea typeface="SimSun" panose="02010600030101010101" pitchFamily="2" charset="-122"/>
                                <a:cs typeface="Times New Roman" panose="02020603050405020304" pitchFamily="18" charset="0"/>
                              </a:rPr>
                              <m:t>lim</m:t>
                            </m:r>
                          </m:e>
                          <m:lim>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lim>
                        </m:limLow>
                      </m:fName>
                      <m:e>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e>
                        </m:d>
                      </m:e>
                    </m:func>
                    <m:r>
                      <a:rPr lang="en-US" sz="2200" i="1">
                        <a:effectLst/>
                        <a:latin typeface="Cambria Math" panose="02040503050406030204" pitchFamily="18" charset="0"/>
                        <a:ea typeface="SimSun" panose="02010600030101010101" pitchFamily="2" charset="-122"/>
                        <a:cs typeface="Times New Roman" panose="02020603050405020304" pitchFamily="18" charset="0"/>
                      </a:rPr>
                      <m:t>=0,∀</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𝑥</m:t>
                    </m:r>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2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𝑋</m:t>
                        </m:r>
                      </m:e>
                      <m:sup>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up>
                    </m:sSup>
                  </m:oMath>
                </a14:m>
                <a:r>
                  <a:rPr lang="en-US" sz="2200" dirty="0">
                    <a:effectLst/>
                    <a:latin typeface="Times New Roman" panose="02020603050405020304" pitchFamily="18" charset="0"/>
                    <a:ea typeface="SimSun" panose="02010600030101010101" pitchFamily="2" charset="-122"/>
                    <a:cs typeface="Times New Roman" panose="02020603050405020304" pitchFamily="18" charset="0"/>
                  </a:rPr>
                  <a:t> given positive </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2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2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indent="0">
                  <a:buNone/>
                </a:pPr>
                <a:endParaRPr lang="en-US" sz="2200" dirty="0"/>
              </a:p>
            </p:txBody>
          </p:sp>
        </mc:Choice>
        <mc:Fallback>
          <p:sp>
            <p:nvSpPr>
              <p:cNvPr id="3" name="Content Placeholder 2">
                <a:extLst>
                  <a:ext uri="{FF2B5EF4-FFF2-40B4-BE49-F238E27FC236}">
                    <a16:creationId xmlns:a16="http://schemas.microsoft.com/office/drawing/2014/main" id="{57EC8413-05E4-DE8A-C45A-63EA211078CA}"/>
                  </a:ext>
                </a:extLst>
              </p:cNvPr>
              <p:cNvSpPr>
                <a:spLocks noGrp="1" noRot="1" noChangeAspect="1" noMove="1" noResize="1" noEditPoints="1" noAdjustHandles="1" noChangeArrowheads="1" noChangeShapeType="1" noTextEdit="1"/>
              </p:cNvSpPr>
              <p:nvPr>
                <p:ph idx="1"/>
              </p:nvPr>
            </p:nvSpPr>
            <p:spPr>
              <a:blipFill>
                <a:blip r:embed="rId2"/>
                <a:stretch>
                  <a:fillRect l="-754" t="-824" r="-6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46A607F-C2EC-CE6A-43DD-73D99A1A85C8}"/>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1C20D611-8ACB-6D2E-0745-EF642367AAC8}"/>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726A06C5-D118-DC22-1B13-05AE3A29A08D}"/>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46609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5E044-4536-F0BB-1F66-3DDE782B9CC5}"/>
              </a:ext>
            </a:extLst>
          </p:cNvPr>
          <p:cNvSpPr>
            <a:spLocks noGrp="1"/>
          </p:cNvSpPr>
          <p:nvPr>
            <p:ph type="title"/>
          </p:nvPr>
        </p:nvSpPr>
        <p:spPr/>
        <p:txBody>
          <a:bodyPr/>
          <a:lstStyle/>
          <a:p>
            <a:r>
              <a:rPr lang="en-US" dirty="0"/>
              <a:t>2. Weak conditions of convergence and monotonicity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2308C4-11F9-B5C6-2D18-E488092D6307}"/>
                  </a:ext>
                </a:extLst>
              </p:cNvPr>
              <p:cNvSpPr>
                <a:spLocks noGrp="1"/>
              </p:cNvSpPr>
              <p:nvPr>
                <p:ph idx="1"/>
              </p:nvPr>
            </p:nvSpPr>
            <p:spPr/>
            <p:txBody>
              <a:bodyPr>
                <a:noAutofit/>
              </a:bodyPr>
              <a:lstStyle/>
              <a:p>
                <a:pPr marL="0" indent="0">
                  <a:buNone/>
                </a:pPr>
                <a:r>
                  <a:rPr lang="en-US" dirty="0">
                    <a:effectLst/>
                    <a:ea typeface="SimSun" panose="02010600030101010101" pitchFamily="2" charset="-122"/>
                  </a:rPr>
                  <a:t>The convergence property with this condition is easily proved by similar proofs of theorem 1 (vi, vii) and theorem 2 (Luo, 2019, pp. 7-8). Of course, if </a:t>
                </a:r>
                <a:r>
                  <a:rPr lang="en-US" i="1" dirty="0">
                    <a:effectLst/>
                    <a:ea typeface="SimSun" panose="02010600030101010101" pitchFamily="2" charset="-122"/>
                  </a:rPr>
                  <a:t>τ</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is defined as </a:t>
                </a:r>
                <a:r>
                  <a:rPr lang="en-US" i="1" dirty="0">
                    <a:effectLst/>
                    <a:ea typeface="SimSun" panose="02010600030101010101" pitchFamily="2" charset="-122"/>
                  </a:rPr>
                  <a:t>τ</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 </a:t>
                </a:r>
                <a:r>
                  <a:rPr lang="en-US" i="1" dirty="0">
                    <a:effectLst/>
                    <a:ea typeface="SimSun" panose="02010600030101010101" pitchFamily="2" charset="-122"/>
                  </a:rPr>
                  <a:t>ρ</a:t>
                </a:r>
                <a:r>
                  <a:rPr lang="en-US" dirty="0">
                    <a:effectLst/>
                    <a:ea typeface="SimSun" panose="02010600030101010101" pitchFamily="2" charset="-122"/>
                  </a:rPr>
                  <a:t>(</a:t>
                </a:r>
                <a:r>
                  <a:rPr lang="en-US" i="1" dirty="0">
                    <a:effectLst/>
                    <a:ea typeface="SimSun" panose="02010600030101010101" pitchFamily="2" charset="-122"/>
                  </a:rPr>
                  <a:t>f</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where </a:t>
                </a:r>
                <a:r>
                  <a:rPr lang="en-US" i="1" dirty="0">
                    <a:effectLst/>
                    <a:ea typeface="SimSun" panose="02010600030101010101" pitchFamily="2" charset="-122"/>
                  </a:rPr>
                  <a:t>ρ</a:t>
                </a:r>
                <a:r>
                  <a:rPr lang="en-US" dirty="0">
                    <a:effectLst/>
                    <a:ea typeface="SimSun" panose="02010600030101010101" pitchFamily="2" charset="-122"/>
                  </a:rPr>
                  <a:t> is monotonically decreasing and </a:t>
                </a:r>
                <a:r>
                  <a:rPr lang="en-US" i="1" dirty="0">
                    <a:effectLst/>
                    <a:ea typeface="SimSun" panose="02010600030101010101" pitchFamily="2" charset="-122"/>
                  </a:rPr>
                  <a:t>ρ </a:t>
                </a:r>
                <a:r>
                  <a:rPr lang="en-US" dirty="0">
                    <a:effectLst/>
                    <a:ea typeface="SimSun" panose="02010600030101010101" pitchFamily="2" charset="-122"/>
                  </a:rPr>
                  <a:t>is positive, the weak convergence condition is satisfied. This condition is useful in practical cases that </a:t>
                </a:r>
                <a:r>
                  <a:rPr lang="en-US" i="1" dirty="0">
                    <a:effectLst/>
                    <a:ea typeface="SimSun" panose="02010600030101010101" pitchFamily="2" charset="-122"/>
                  </a:rPr>
                  <a:t>τ</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is defined as a nonconstant, positive, and differentiable function such that </a:t>
                </a:r>
                <a14:m>
                  <m:oMath xmlns:m="http://schemas.openxmlformats.org/officeDocument/2006/math">
                    <m:r>
                      <a:rPr lang="en-US" i="1">
                        <a:effectLst/>
                        <a:latin typeface="Cambria Math" panose="02040503050406030204" pitchFamily="18" charset="0"/>
                        <a:ea typeface="SimSun" panose="02010600030101010101" pitchFamily="2" charset="-122"/>
                      </a:rPr>
                      <m:t>𝜏</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rPr>
                          <m:t>𝑥</m:t>
                        </m:r>
                      </m:e>
                    </m:d>
                    <m:r>
                      <a:rPr lang="en-US" i="1">
                        <a:effectLst/>
                        <a:latin typeface="Cambria Math" panose="02040503050406030204" pitchFamily="18" charset="0"/>
                        <a:ea typeface="SimSun" panose="02010600030101010101" pitchFamily="2" charset="-122"/>
                      </a:rPr>
                      <m:t>&lt;</m:t>
                    </m:r>
                    <m:r>
                      <a:rPr lang="en-US" i="1">
                        <a:effectLst/>
                        <a:latin typeface="Cambria Math" panose="02040503050406030204" pitchFamily="18" charset="0"/>
                        <a:ea typeface="SimSun" panose="02010600030101010101" pitchFamily="2" charset="-122"/>
                      </a:rPr>
                      <m:t>𝑓</m:t>
                    </m:r>
                    <m:d>
                      <m:dPr>
                        <m:ctrlPr>
                          <a:rPr lang="en-US" i="1">
                            <a:effectLst/>
                            <a:latin typeface="Cambria Math" panose="02040503050406030204" pitchFamily="18" charset="0"/>
                          </a:rPr>
                        </m:ctrlPr>
                      </m:dPr>
                      <m:e>
                        <m:r>
                          <a:rPr lang="en-US" i="1">
                            <a:effectLst/>
                            <a:latin typeface="Cambria Math" panose="02040503050406030204" pitchFamily="18" charset="0"/>
                            <a:ea typeface="SimSun" panose="02010600030101010101" pitchFamily="2" charset="-122"/>
                          </a:rPr>
                          <m:t>𝑥</m:t>
                        </m:r>
                      </m:e>
                    </m:d>
                    <m:r>
                      <a:rPr lang="en-US" i="1">
                        <a:effectLst/>
                        <a:latin typeface="Cambria Math" panose="02040503050406030204" pitchFamily="18" charset="0"/>
                        <a:ea typeface="SimSun" panose="02010600030101010101" pitchFamily="2" charset="-122"/>
                      </a:rPr>
                      <m:t>,∀</m:t>
                    </m:r>
                    <m:r>
                      <a:rPr lang="en-US" i="1">
                        <a:effectLst/>
                        <a:latin typeface="Cambria Math" panose="02040503050406030204" pitchFamily="18" charset="0"/>
                        <a:ea typeface="SimSun" panose="02010600030101010101" pitchFamily="2" charset="-122"/>
                      </a:rPr>
                      <m:t>𝑥</m:t>
                    </m:r>
                    <m:r>
                      <a:rPr lang="en-US" i="1">
                        <a:effectLst/>
                        <a:latin typeface="Cambria Math" panose="02040503050406030204" pitchFamily="18" charset="0"/>
                        <a:ea typeface="SimSun" panose="02010600030101010101" pitchFamily="2" charset="-122"/>
                      </a:rPr>
                      <m:t>∈</m:t>
                    </m:r>
                    <m:r>
                      <a:rPr lang="en-US" i="1">
                        <a:effectLst/>
                        <a:latin typeface="Cambria Math" panose="02040503050406030204" pitchFamily="18" charset="0"/>
                        <a:ea typeface="SimSun" panose="02010600030101010101" pitchFamily="2" charset="-122"/>
                      </a:rPr>
                      <m:t>𝑋</m:t>
                    </m:r>
                  </m:oMath>
                </a14:m>
                <a:r>
                  <a:rPr lang="en-US" dirty="0">
                    <a:effectLst/>
                    <a:ea typeface="SimSun" panose="02010600030101010101" pitchFamily="2" charset="-122"/>
                  </a:rPr>
                  <a:t> or </a:t>
                </a:r>
                <a:r>
                  <a:rPr lang="en-US" i="1" dirty="0">
                    <a:effectLst/>
                    <a:ea typeface="SimSun" panose="02010600030101010101" pitchFamily="2" charset="-122"/>
                  </a:rPr>
                  <a:t>τ</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has no actual minimizer with note that some infima may not be actual minima, for example, </a:t>
                </a:r>
                <a:r>
                  <a:rPr lang="en-US" i="1" dirty="0">
                    <a:effectLst/>
                    <a:ea typeface="SimSun" panose="02010600030101010101" pitchFamily="2" charset="-122"/>
                  </a:rPr>
                  <a:t>τ</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 exp(–</a:t>
                </a:r>
                <a:r>
                  <a:rPr lang="en-US" i="1" dirty="0">
                    <a:effectLst/>
                    <a:ea typeface="SimSun" panose="02010600030101010101" pitchFamily="2" charset="-122"/>
                  </a:rPr>
                  <a:t>x</a:t>
                </a:r>
                <a:r>
                  <a:rPr lang="en-US" dirty="0">
                    <a:effectLst/>
                    <a:ea typeface="SimSun" panose="02010600030101010101" pitchFamily="2" charset="-122"/>
                  </a:rPr>
                  <a:t>), </a:t>
                </a:r>
                <a:r>
                  <a:rPr lang="en-US" i="1" dirty="0">
                    <a:effectLst/>
                    <a:ea typeface="SimSun" panose="02010600030101010101" pitchFamily="2" charset="-122"/>
                  </a:rPr>
                  <a:t>τ</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 exp(–</a:t>
                </a:r>
                <a:r>
                  <a:rPr lang="en-US" i="1" dirty="0">
                    <a:effectLst/>
                    <a:ea typeface="SimSun" panose="02010600030101010101" pitchFamily="2" charset="-122"/>
                  </a:rPr>
                  <a:t>x</a:t>
                </a:r>
                <a:r>
                  <a:rPr lang="en-US" baseline="30000" dirty="0">
                    <a:effectLst/>
                    <a:ea typeface="SimSun" panose="02010600030101010101" pitchFamily="2" charset="-122"/>
                  </a:rPr>
                  <a:t>2</a:t>
                </a:r>
                <a:r>
                  <a:rPr lang="en-US" dirty="0">
                    <a:effectLst/>
                    <a:ea typeface="SimSun" panose="02010600030101010101" pitchFamily="2" charset="-122"/>
                  </a:rPr>
                  <a:t>), </a:t>
                </a:r>
                <a:r>
                  <a:rPr lang="en-US" i="1" dirty="0">
                    <a:effectLst/>
                    <a:ea typeface="SimSun" panose="02010600030101010101" pitchFamily="2" charset="-122"/>
                  </a:rPr>
                  <a:t>τ</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 exp(</a:t>
                </a:r>
                <a:r>
                  <a:rPr lang="en-US" i="1" dirty="0">
                    <a:effectLst/>
                    <a:ea typeface="SimSun" panose="02010600030101010101" pitchFamily="2" charset="-122"/>
                  </a:rPr>
                  <a:t>x</a:t>
                </a:r>
                <a:r>
                  <a:rPr lang="en-US" dirty="0">
                    <a:effectLst/>
                    <a:ea typeface="SimSun" panose="02010600030101010101" pitchFamily="2" charset="-122"/>
                  </a:rPr>
                  <a:t>), etc. Therefore, if positive function </a:t>
                </a:r>
                <a:r>
                  <a:rPr lang="en-US" i="1" dirty="0">
                    <a:effectLst/>
                    <a:ea typeface="SimSun" panose="02010600030101010101" pitchFamily="2" charset="-122"/>
                  </a:rPr>
                  <a:t>τ</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is continuous, the weak convergence condition only requires that any </a:t>
                </a:r>
                <a:r>
                  <a:rPr lang="en-US" i="1" dirty="0">
                    <a:effectLst/>
                    <a:ea typeface="SimSun" panose="02010600030101010101" pitchFamily="2" charset="-122"/>
                  </a:rPr>
                  <a:t>x</a:t>
                </a:r>
                <a:r>
                  <a:rPr lang="en-US" dirty="0">
                    <a:effectLst/>
                    <a:ea typeface="SimSun" panose="02010600030101010101" pitchFamily="2" charset="-122"/>
                  </a:rPr>
                  <a:t> which is not a minimizer of </a:t>
                </a:r>
                <a:r>
                  <a:rPr lang="en-US" i="1" dirty="0">
                    <a:effectLst/>
                    <a:ea typeface="SimSun" panose="02010600030101010101" pitchFamily="2" charset="-122"/>
                  </a:rPr>
                  <a:t>f</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is not a minimizer of </a:t>
                </a:r>
                <a:r>
                  <a:rPr lang="en-US" i="1" dirty="0">
                    <a:effectLst/>
                    <a:ea typeface="SimSun" panose="02010600030101010101" pitchFamily="2" charset="-122"/>
                  </a:rPr>
                  <a:t>τ</a:t>
                </a:r>
                <a:r>
                  <a:rPr lang="en-US" dirty="0">
                    <a:effectLst/>
                    <a:ea typeface="SimSun" panose="02010600030101010101" pitchFamily="2" charset="-122"/>
                  </a:rPr>
                  <a:t>(</a:t>
                </a:r>
                <a:r>
                  <a:rPr lang="en-US" i="1" dirty="0">
                    <a:effectLst/>
                    <a:ea typeface="SimSun" panose="02010600030101010101" pitchFamily="2" charset="-122"/>
                  </a:rPr>
                  <a:t>x</a:t>
                </a:r>
                <a:r>
                  <a:rPr lang="en-US" dirty="0">
                    <a:effectLst/>
                    <a:ea typeface="SimSun" panose="02010600030101010101" pitchFamily="2" charset="-122"/>
                  </a:rPr>
                  <a:t>) too.</a:t>
                </a:r>
                <a:endParaRPr lang="en-US" dirty="0"/>
              </a:p>
            </p:txBody>
          </p:sp>
        </mc:Choice>
        <mc:Fallback xmlns="">
          <p:sp>
            <p:nvSpPr>
              <p:cNvPr id="3" name="Content Placeholder 2">
                <a:extLst>
                  <a:ext uri="{FF2B5EF4-FFF2-40B4-BE49-F238E27FC236}">
                    <a16:creationId xmlns:a16="http://schemas.microsoft.com/office/drawing/2014/main" id="{9A2308C4-11F9-B5C6-2D18-E488092D6307}"/>
                  </a:ext>
                </a:extLst>
              </p:cNvPr>
              <p:cNvSpPr>
                <a:spLocks noGrp="1" noRot="1" noChangeAspect="1" noMove="1" noResize="1" noEditPoints="1" noAdjustHandles="1" noChangeArrowheads="1" noChangeShapeType="1" noTextEdit="1"/>
              </p:cNvSpPr>
              <p:nvPr>
                <p:ph idx="1"/>
              </p:nvPr>
            </p:nvSpPr>
            <p:spPr>
              <a:blipFill>
                <a:blip r:embed="rId2"/>
                <a:stretch>
                  <a:fillRect l="-1217"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1D8591D-C883-C9D8-F006-793F8ED4475B}"/>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D561F052-9D35-3F08-0520-8E719AA6D6A0}"/>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BF4F48F2-85C3-78A0-CFE1-BBC879EFBDB5}"/>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32657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3090-EF80-0FA5-2EFD-85B35D22533F}"/>
              </a:ext>
            </a:extLst>
          </p:cNvPr>
          <p:cNvSpPr>
            <a:spLocks noGrp="1"/>
          </p:cNvSpPr>
          <p:nvPr>
            <p:ph type="title"/>
          </p:nvPr>
        </p:nvSpPr>
        <p:spPr/>
        <p:txBody>
          <a:bodyPr/>
          <a:lstStyle/>
          <a:p>
            <a:r>
              <a:rPr lang="en-US" dirty="0"/>
              <a:t>2. Weak conditions of convergence and monotonicity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1F2949-3056-9094-E183-61131CCB3AE6}"/>
                  </a:ext>
                </a:extLst>
              </p:cNvPr>
              <p:cNvSpPr>
                <a:spLocks noGrp="1"/>
              </p:cNvSpPr>
              <p:nvPr>
                <p:ph idx="1"/>
              </p:nvPr>
            </p:nvSpPr>
            <p:spPr/>
            <p:txBody>
              <a:bodyPr>
                <a:noAutofit/>
              </a:bodyPr>
              <a:lstStyle/>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Within the weak convergence condition, theorem 3 for nonnegativity (Luo, 2019, p. 8) is still obtained because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τ</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is positive.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Monotonicity can be achieved if the first order derivative of </a:t>
                </a:r>
                <a14:m>
                  <m:oMath xmlns:m="http://schemas.openxmlformats.org/officeDocument/2006/math">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nary>
                  </m:oMath>
                </a14:m>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with regard to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greater than or equal to 0. Suppose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m</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baseline="30000"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differentiable,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num>
                        <m:den>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den>
                      </m:f>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20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num>
                            <m:den>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den>
                          </m:f>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nary>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Suppose positive function </a:t>
                </a:r>
                <a:r>
                  <a:rPr lang="en-US" sz="2000" i="1" dirty="0" err="1">
                    <a:effectLst/>
                    <a:latin typeface="Times New Roman" panose="02020603050405020304" pitchFamily="18" charset="0"/>
                    <a:ea typeface="SimSun" panose="02010600030101010101" pitchFamily="2" charset="-122"/>
                    <a:cs typeface="Times New Roman" panose="02020603050405020304" pitchFamily="18" charset="0"/>
                  </a:rPr>
                  <a:t>τ</a:t>
                </a:r>
                <a:r>
                  <a:rPr lang="en-US" sz="2000" i="1" baseline="30000" dirty="0" err="1">
                    <a:effectLst/>
                    <a:latin typeface="Times New Roman" panose="02020603050405020304" pitchFamily="18" charset="0"/>
                    <a:ea typeface="SimSun" panose="02010600030101010101" pitchFamily="2" charset="-122"/>
                    <a:cs typeface="Times New Roman" panose="02020603050405020304" pitchFamily="18" charset="0"/>
                  </a:rPr>
                  <a:t>k</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differentiable with regard to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and its derivatives with regard to </a:t>
                </a:r>
                <a:r>
                  <a:rPr lang="en-US" sz="2000" i="1" dirty="0">
                    <a:effectLst/>
                    <a:latin typeface="Times New Roman" panose="02020603050405020304" pitchFamily="18" charset="0"/>
                    <a:ea typeface="SimSun" panose="02010600030101010101" pitchFamily="2" charset="-122"/>
                    <a:cs typeface="Times New Roman" panose="02020603050405020304" pitchFamily="18" charset="0"/>
                  </a:rPr>
                  <a:t>k</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is formulated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fPr>
                        <m:nu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𝜏</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num>
                        <m:den>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den>
                      </m:f>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𝜏</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p>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20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In other words, </a:t>
                </a:r>
                <a:r>
                  <a:rPr lang="en-US" sz="2000" i="1" dirty="0">
                    <a:effectLst/>
                    <a:latin typeface="Times New Roman" panose="02020603050405020304" pitchFamily="18" charset="0"/>
                    <a:ea typeface="SimSun" panose="02010600030101010101" pitchFamily="2" charset="-122"/>
                  </a:rPr>
                  <a:t>g</a:t>
                </a:r>
                <a:r>
                  <a:rPr lang="en-US" sz="2000" dirty="0">
                    <a:effectLst/>
                    <a:latin typeface="Times New Roman" panose="02020603050405020304" pitchFamily="18" charset="0"/>
                    <a:ea typeface="SimSun" panose="02010600030101010101" pitchFamily="2" charset="-122"/>
                  </a:rPr>
                  <a:t>(</a:t>
                </a:r>
                <a:r>
                  <a:rPr lang="en-US" sz="2000" i="1" dirty="0">
                    <a:effectLst/>
                    <a:latin typeface="Times New Roman" panose="02020603050405020304" pitchFamily="18" charset="0"/>
                    <a:ea typeface="SimSun" panose="02010600030101010101" pitchFamily="2" charset="-122"/>
                  </a:rPr>
                  <a:t>x</a:t>
                </a:r>
                <a:r>
                  <a:rPr lang="en-US" sz="2000" dirty="0">
                    <a:effectLst/>
                    <a:latin typeface="Times New Roman" panose="02020603050405020304" pitchFamily="18" charset="0"/>
                    <a:ea typeface="SimSun" panose="02010600030101010101" pitchFamily="2" charset="-122"/>
                  </a:rPr>
                  <a:t>) is specified as follows:</a:t>
                </a:r>
              </a:p>
              <a:p>
                <a:pPr marL="0" indent="0">
                  <a:buNone/>
                </a:pPr>
                <a14:m>
                  <m:oMathPara xmlns:m="http://schemas.openxmlformats.org/officeDocument/2006/math">
                    <m:oMathParaPr>
                      <m:jc m:val="right"/>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f>
                            <m:fPr>
                              <m:type m:val="lin"/>
                              <m:ctrlPr>
                                <a:rPr lang="en-US" sz="2000" i="1">
                                  <a:effectLst/>
                                  <a:latin typeface="Cambria Math" panose="02040503050406030204" pitchFamily="18" charset="0"/>
                                </a:rPr>
                              </m:ctrlPr>
                            </m:fPr>
                            <m:num>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𝜏</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num>
                            <m:den>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d</m:t>
                              </m:r>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den>
                          </m:f>
                        </m:num>
                        <m:den>
                          <m:sSup>
                            <m:sSupPr>
                              <m:ctrlPr>
                                <a:rPr lang="en-US" sz="2000" i="1">
                                  <a:effectLst/>
                                  <a:latin typeface="Cambria Math" panose="02040503050406030204" pitchFamily="18" charset="0"/>
                                </a:rPr>
                              </m:ctrlPr>
                            </m:s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𝜏</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𝑘</m:t>
                              </m:r>
                            </m:sup>
                          </m:s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𝑥</m:t>
                              </m:r>
                            </m:e>
                          </m:d>
                        </m:den>
                      </m:f>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(2.1)</m:t>
                      </m:r>
                    </m:oMath>
                  </m:oMathPara>
                </a14:m>
                <a:endParaRPr lang="en-US" sz="20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CD1F2949-3056-9094-E183-61131CCB3AE6}"/>
                  </a:ext>
                </a:extLst>
              </p:cNvPr>
              <p:cNvSpPr>
                <a:spLocks noGrp="1" noRot="1" noChangeAspect="1" noMove="1" noResize="1" noEditPoints="1" noAdjustHandles="1" noChangeArrowheads="1" noChangeShapeType="1" noTextEdit="1"/>
              </p:cNvSpPr>
              <p:nvPr>
                <p:ph idx="1"/>
              </p:nvPr>
            </p:nvSpPr>
            <p:spPr>
              <a:blipFill>
                <a:blip r:embed="rId2"/>
                <a:stretch>
                  <a:fillRect l="-638" t="-589" r="-58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80D74AB-C535-A723-1FE4-C08245F01998}"/>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E59F813E-5D1F-A723-67BF-AE93164BF394}"/>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12273442-9590-F843-8A10-197408FD2C8F}"/>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847897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9C75-0DFE-FEFD-F136-6C7A67819417}"/>
              </a:ext>
            </a:extLst>
          </p:cNvPr>
          <p:cNvSpPr>
            <a:spLocks noGrp="1"/>
          </p:cNvSpPr>
          <p:nvPr>
            <p:ph type="title"/>
          </p:nvPr>
        </p:nvSpPr>
        <p:spPr/>
        <p:txBody>
          <a:bodyPr/>
          <a:lstStyle/>
          <a:p>
            <a:r>
              <a:rPr lang="en-US" dirty="0"/>
              <a:t>2. Weak conditions of convergence and monotonicity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942B35-0EC3-791B-6212-E196DF8E4313}"/>
                  </a:ext>
                </a:extLst>
              </p:cNvPr>
              <p:cNvSpPr>
                <a:spLocks noGrp="1"/>
              </p:cNvSpPr>
              <p:nvPr>
                <p:ph idx="1"/>
              </p:nvPr>
            </p:nvSpPr>
            <p:spPr>
              <a:xfrm>
                <a:off x="351692" y="914399"/>
                <a:ext cx="11465170" cy="5176066"/>
              </a:xfrm>
            </p:spPr>
            <p:txBody>
              <a:bodyPr>
                <a:normAutofit/>
              </a:bodyPr>
              <a:lstStyle/>
              <a:p>
                <a:pPr marL="0" indent="0">
                  <a:buNone/>
                </a:pPr>
                <a:r>
                  <a:rPr lang="en-US" sz="1800" dirty="0">
                    <a:effectLst/>
                    <a:latin typeface="Times New Roman" panose="02020603050405020304" pitchFamily="18" charset="0"/>
                    <a:ea typeface="SimSun" panose="02010600030101010101" pitchFamily="2" charset="-122"/>
                  </a:rPr>
                  <a:t>Following the proof of theorem 1 (v) by Luo (Luo, 2019, p. 7), we have:</a:t>
                </a:r>
              </a:p>
              <a:p>
                <a:pPr marL="0" indent="0">
                  <a:buNone/>
                </a:pPr>
                <a14:m>
                  <m:oMathPara xmlns:m="http://schemas.openxmlformats.org/officeDocument/2006/math">
                    <m:oMathParaPr>
                      <m:jc m:val="right"/>
                    </m:oMathParaPr>
                    <m:oMath xmlns:m="http://schemas.openxmlformats.org/officeDocument/2006/math">
                      <m:f>
                        <m:fPr>
                          <m:ctrlPr>
                            <a:rPr lang="en-US" sz="1800" i="1" smtClean="0">
                              <a:effectLst/>
                              <a:latin typeface="Cambria Math" panose="02040503050406030204" pitchFamily="18" charset="0"/>
                            </a:rPr>
                          </m:ctrlPr>
                        </m:fPr>
                        <m:nu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num>
                        <m:den>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e>
                          </m:d>
                        </m:e>
                      </m:d>
                      <m:r>
                        <a:rPr lang="en-US" sz="1800" b="0" i="1" smtClean="0">
                          <a:effectLst/>
                          <a:latin typeface="Cambria Math" panose="02040503050406030204" pitchFamily="18" charset="0"/>
                          <a:ea typeface="SimSun" panose="02010600030101010101" pitchFamily="2" charset="-122"/>
                          <a:cs typeface="Times New Roman" panose="02020603050405020304" pitchFamily="18" charset="0"/>
                        </a:rPr>
                        <m:t>    (2.2)</m:t>
                      </m:r>
                    </m:oMath>
                  </m:oMathPara>
                </a14:m>
                <a:endParaRPr lang="en-US" sz="1800" dirty="0"/>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nary>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Therefore, we obtain (Luo, 2019, p. 9):</a:t>
                </a:r>
              </a:p>
              <a:p>
                <a:pPr marL="0" marR="0" indent="0" algn="just">
                  <a:spcBef>
                    <a:spcPts val="0"/>
                  </a:spcBef>
                  <a:spcAft>
                    <a:spcPts val="0"/>
                  </a:spcAft>
                  <a:buNone/>
                </a:pPr>
                <a14:m>
                  <m:oMathPara xmlns:m="http://schemas.openxmlformats.org/officeDocument/2006/math">
                    <m:oMathParaPr>
                      <m:jc m:val="right"/>
                    </m:oMathParaPr>
                    <m:oMath xmlns:m="http://schemas.openxmlformats.org/officeDocument/2006/math">
                      <m:f>
                        <m:fPr>
                          <m:ctrlPr>
                            <a:rPr lang="en-US" sz="1800" i="1" smtClean="0">
                              <a:effectLst/>
                              <a:latin typeface="Cambria Math" panose="02040503050406030204" pitchFamily="18" charset="0"/>
                            </a:rPr>
                          </m:ctrlPr>
                        </m:fPr>
                        <m:num>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num>
                        <m:den>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den>
                      </m:f>
                      <m:nary>
                        <m:naryPr>
                          <m:limLoc m:val="undOvr"/>
                          <m:supHide m:val="on"/>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nary>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𝑓𝑔</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e>
                          </m:d>
                        </m:e>
                      </m:d>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e>
                          </m:d>
                        </m:e>
                      </m:d>
                      <m:r>
                        <a:rPr lang="en-US" sz="1800" b="0" i="1" smtClean="0">
                          <a:effectLst/>
                          <a:latin typeface="Cambria Math" panose="02040503050406030204" pitchFamily="18" charset="0"/>
                          <a:ea typeface="SimSun" panose="02010600030101010101" pitchFamily="2" charset="-122"/>
                          <a:cs typeface="Times New Roman" panose="02020603050405020304" pitchFamily="18" charset="0"/>
                        </a:rPr>
                        <m:t>    (2.3)</m:t>
                      </m:r>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𝐸</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𝑓𝑔</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nary>
                        <m:naryPr>
                          <m:limLoc m:val="undOvr"/>
                          <m:supHide m:val="on"/>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𝑋</m:t>
                          </m:r>
                        </m:sub>
                        <m:sup/>
                        <m:e>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sSup>
                            <m:sSup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𝑚</m:t>
                              </m:r>
                            </m:e>
                            <m: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𝑘</m:t>
                                  </m:r>
                                </m:e>
                              </m:d>
                            </m:sup>
                          </m:sSup>
                          <m:d>
                            <m:dPr>
                              <m:ctrlPr>
                                <a:rPr lang="en-US" sz="1800" i="1">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d>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d</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𝑥</m:t>
                          </m:r>
                        </m:e>
                      </m:nary>
                    </m:oMath>
                  </m:oMathPara>
                </a14:m>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800" dirty="0">
                    <a:effectLst/>
                    <a:latin typeface="Times New Roman" panose="02020603050405020304" pitchFamily="18" charset="0"/>
                    <a:ea typeface="SimSun" panose="02010600030101010101" pitchFamily="2" charset="-122"/>
                  </a:rPr>
                  <a:t>According to </a:t>
                </a:r>
                <a:r>
                  <a:rPr lang="en-US" sz="1800" dirty="0" err="1">
                    <a:effectLst/>
                    <a:latin typeface="Times New Roman" panose="02020603050405020304" pitchFamily="18" charset="0"/>
                    <a:ea typeface="SimSun" panose="02010600030101010101" pitchFamily="2" charset="-122"/>
                  </a:rPr>
                  <a:t>Gurland’s</a:t>
                </a:r>
                <a:r>
                  <a:rPr lang="en-US" sz="1800" dirty="0">
                    <a:effectLst/>
                    <a:latin typeface="Times New Roman" panose="02020603050405020304" pitchFamily="18" charset="0"/>
                    <a:ea typeface="SimSun" panose="02010600030101010101" pitchFamily="2" charset="-122"/>
                  </a:rPr>
                  <a:t> inequality (Luo, 2019, p. 6), if </a:t>
                </a: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and </a:t>
                </a:r>
                <a:r>
                  <a:rPr lang="en-US" sz="1800" i="1" dirty="0">
                    <a:effectLst/>
                    <a:latin typeface="Times New Roman" panose="02020603050405020304" pitchFamily="18" charset="0"/>
                    <a:ea typeface="SimSun" panose="02010600030101010101" pitchFamily="2" charset="-122"/>
                  </a:rPr>
                  <a:t>g</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are inversely proportional, for instance, </a:t>
                </a: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is nonincreasing and </a:t>
                </a:r>
                <a:r>
                  <a:rPr lang="en-US" sz="1800" i="1" dirty="0">
                    <a:effectLst/>
                    <a:latin typeface="Times New Roman" panose="02020603050405020304" pitchFamily="18" charset="0"/>
                    <a:ea typeface="SimSun" panose="02010600030101010101" pitchFamily="2" charset="-122"/>
                  </a:rPr>
                  <a:t>g</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is nondecreasing in every open set, and vice versa then, </a:t>
                </a:r>
                <a:r>
                  <a:rPr lang="en-US" sz="1800" i="1" dirty="0">
                    <a:effectLst/>
                    <a:latin typeface="Times New Roman" panose="02020603050405020304" pitchFamily="18" charset="0"/>
                    <a:ea typeface="SimSun" panose="02010600030101010101" pitchFamily="2" charset="-122"/>
                  </a:rPr>
                  <a:t>E</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k</a:t>
                </a:r>
                <a:r>
                  <a:rPr lang="en-US" sz="1800" baseline="300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a:t>
                </a:r>
                <a:r>
                  <a:rPr lang="en-US" sz="1800" i="1" dirty="0" err="1">
                    <a:effectLst/>
                    <a:latin typeface="Times New Roman" panose="02020603050405020304" pitchFamily="18" charset="0"/>
                    <a:ea typeface="SimSun" panose="02010600030101010101" pitchFamily="2" charset="-122"/>
                  </a:rPr>
                  <a:t>yg</a:t>
                </a:r>
                <a:r>
                  <a:rPr lang="en-US" sz="1800" dirty="0">
                    <a:effectLst/>
                    <a:latin typeface="Times New Roman" panose="02020603050405020304" pitchFamily="18" charset="0"/>
                    <a:ea typeface="SimSun" panose="02010600030101010101" pitchFamily="2" charset="-122"/>
                  </a:rPr>
                  <a:t>) ≤ (</a:t>
                </a:r>
                <a:r>
                  <a:rPr lang="en-US" sz="1800" i="1" dirty="0">
                    <a:effectLst/>
                    <a:latin typeface="Times New Roman" panose="02020603050405020304" pitchFamily="18" charset="0"/>
                    <a:ea typeface="SimSun" panose="02010600030101010101" pitchFamily="2" charset="-122"/>
                  </a:rPr>
                  <a:t>E</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k</a:t>
                </a:r>
                <a:r>
                  <a:rPr lang="en-US" sz="1800" baseline="300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y</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E</a:t>
                </a:r>
                <a:r>
                  <a:rPr lang="en-US" sz="1800" baseline="30000" dirty="0">
                    <a:effectLst/>
                    <a:latin typeface="Times New Roman" panose="02020603050405020304" pitchFamily="18" charset="0"/>
                    <a:ea typeface="SimSun" panose="02010600030101010101" pitchFamily="2" charset="-122"/>
                  </a:rPr>
                  <a:t>(</a:t>
                </a:r>
                <a:r>
                  <a:rPr lang="en-US" sz="1800" i="1" baseline="30000" dirty="0">
                    <a:effectLst/>
                    <a:latin typeface="Times New Roman" panose="02020603050405020304" pitchFamily="18" charset="0"/>
                    <a:ea typeface="SimSun" panose="02010600030101010101" pitchFamily="2" charset="-122"/>
                  </a:rPr>
                  <a:t>k</a:t>
                </a:r>
                <a:r>
                  <a:rPr lang="en-US" sz="1800" baseline="300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g</a:t>
                </a:r>
                <a:r>
                  <a:rPr lang="en-US" sz="1800" dirty="0">
                    <a:effectLst/>
                    <a:latin typeface="Times New Roman" panose="02020603050405020304" pitchFamily="18" charset="0"/>
                    <a:ea typeface="SimSun" panose="02010600030101010101" pitchFamily="2" charset="-122"/>
                  </a:rPr>
                  <a:t>)). As a result, a </a:t>
                </a:r>
                <a:r>
                  <a:rPr lang="en-US" sz="1800" i="1" dirty="0">
                    <a:effectLst/>
                    <a:latin typeface="Times New Roman" panose="02020603050405020304" pitchFamily="18" charset="0"/>
                    <a:ea typeface="SimSun" panose="02010600030101010101" pitchFamily="2" charset="-122"/>
                  </a:rPr>
                  <a:t>weak monotonicity condition</a:t>
                </a:r>
                <a:r>
                  <a:rPr lang="en-US" sz="1800" dirty="0">
                    <a:effectLst/>
                    <a:latin typeface="Times New Roman" panose="02020603050405020304" pitchFamily="18" charset="0"/>
                    <a:ea typeface="SimSun" panose="02010600030101010101" pitchFamily="2" charset="-122"/>
                  </a:rPr>
                  <a:t> is drawn that function </a:t>
                </a:r>
                <a:r>
                  <a:rPr lang="en-US" sz="1800" i="1" dirty="0">
                    <a:effectLst/>
                    <a:latin typeface="Times New Roman" panose="02020603050405020304" pitchFamily="18" charset="0"/>
                    <a:ea typeface="SimSun" panose="02010600030101010101" pitchFamily="2" charset="-122"/>
                  </a:rPr>
                  <a:t>τ</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is defined such that </a:t>
                </a: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and </a:t>
                </a:r>
                <a:r>
                  <a:rPr lang="en-US" sz="1800" i="1" dirty="0">
                    <a:effectLst/>
                    <a:latin typeface="Times New Roman" panose="02020603050405020304" pitchFamily="18" charset="0"/>
                    <a:ea typeface="SimSun" panose="02010600030101010101" pitchFamily="2" charset="-122"/>
                  </a:rPr>
                  <a:t>g</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are inversely proportional where </a:t>
                </a:r>
                <a:r>
                  <a:rPr lang="en-US" sz="1800" i="1" dirty="0">
                    <a:effectLst/>
                    <a:latin typeface="Times New Roman" panose="02020603050405020304" pitchFamily="18" charset="0"/>
                    <a:ea typeface="SimSun" panose="02010600030101010101" pitchFamily="2" charset="-122"/>
                  </a:rPr>
                  <a:t>g</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x</a:t>
                </a:r>
                <a:r>
                  <a:rPr lang="en-US" sz="1800" dirty="0">
                    <a:effectLst/>
                    <a:latin typeface="Times New Roman" panose="02020603050405020304" pitchFamily="18" charset="0"/>
                    <a:ea typeface="SimSun" panose="02010600030101010101" pitchFamily="2" charset="-122"/>
                  </a:rPr>
                  <a:t>) is specified by equation 2.1. Note that the weak monotonicity condition follows the weak convergence condition.</a:t>
                </a:r>
                <a:endParaRPr lang="en-US" sz="18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47942B35-0EC3-791B-6212-E196DF8E4313}"/>
                  </a:ext>
                </a:extLst>
              </p:cNvPr>
              <p:cNvSpPr>
                <a:spLocks noGrp="1" noRot="1" noChangeAspect="1" noMove="1" noResize="1" noEditPoints="1" noAdjustHandles="1" noChangeArrowheads="1" noChangeShapeType="1" noTextEdit="1"/>
              </p:cNvSpPr>
              <p:nvPr>
                <p:ph idx="1"/>
              </p:nvPr>
            </p:nvSpPr>
            <p:spPr>
              <a:xfrm>
                <a:off x="351692" y="914399"/>
                <a:ext cx="11465170" cy="5176066"/>
              </a:xfrm>
              <a:blipFill>
                <a:blip r:embed="rId2"/>
                <a:stretch>
                  <a:fillRect l="-479" t="-589" r="-47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D9FFFFC-24AB-4FD8-8A9A-22C6465A47C4}"/>
              </a:ext>
            </a:extLst>
          </p:cNvPr>
          <p:cNvSpPr>
            <a:spLocks noGrp="1"/>
          </p:cNvSpPr>
          <p:nvPr>
            <p:ph type="dt" sz="half" idx="10"/>
          </p:nvPr>
        </p:nvSpPr>
        <p:spPr/>
        <p:txBody>
          <a:bodyPr/>
          <a:lstStyle/>
          <a:p>
            <a:r>
              <a:rPr lang="en-US"/>
              <a:t>14/11/2022</a:t>
            </a:r>
          </a:p>
        </p:txBody>
      </p:sp>
      <p:sp>
        <p:nvSpPr>
          <p:cNvPr id="5" name="Footer Placeholder 4">
            <a:extLst>
              <a:ext uri="{FF2B5EF4-FFF2-40B4-BE49-F238E27FC236}">
                <a16:creationId xmlns:a16="http://schemas.microsoft.com/office/drawing/2014/main" id="{325D8419-3F7D-ACC4-3C80-79614588DE04}"/>
              </a:ext>
            </a:extLst>
          </p:cNvPr>
          <p:cNvSpPr>
            <a:spLocks noGrp="1"/>
          </p:cNvSpPr>
          <p:nvPr>
            <p:ph type="ftr" sz="quarter" idx="11"/>
          </p:nvPr>
        </p:nvSpPr>
        <p:spPr/>
        <p:txBody>
          <a:bodyPr/>
          <a:lstStyle/>
          <a:p>
            <a:r>
              <a:rPr lang="en-US"/>
              <a:t>A short study on minima distribution - Loc Nguyen</a:t>
            </a:r>
          </a:p>
        </p:txBody>
      </p:sp>
      <p:sp>
        <p:nvSpPr>
          <p:cNvPr id="6" name="Slide Number Placeholder 5">
            <a:extLst>
              <a:ext uri="{FF2B5EF4-FFF2-40B4-BE49-F238E27FC236}">
                <a16:creationId xmlns:a16="http://schemas.microsoft.com/office/drawing/2014/main" id="{21B7ED2B-A872-55E6-DD03-64F17745DB78}"/>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2267507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3536</Words>
  <Application>Microsoft Office PowerPoint</Application>
  <PresentationFormat>Widescreen</PresentationFormat>
  <Paragraphs>196</Paragraphs>
  <Slides>18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TimesNewRomanPSMT</vt:lpstr>
      <vt:lpstr>Arial</vt:lpstr>
      <vt:lpstr>Calibri</vt:lpstr>
      <vt:lpstr>Cambria Math</vt:lpstr>
      <vt:lpstr>Times New Roman</vt:lpstr>
      <vt:lpstr>Office Theme</vt:lpstr>
      <vt:lpstr>A short study on minima distribution</vt:lpstr>
      <vt:lpstr>Abstract</vt:lpstr>
      <vt:lpstr>Table of contents</vt:lpstr>
      <vt:lpstr>1. Introduction</vt:lpstr>
      <vt:lpstr>1. Introduction</vt:lpstr>
      <vt:lpstr>2. Weak conditions of convergence and monotonicity</vt:lpstr>
      <vt:lpstr>2. Weak conditions of convergence and monotonicity</vt:lpstr>
      <vt:lpstr>2. Weak conditions of convergence and monotonicity</vt:lpstr>
      <vt:lpstr>2. Weak conditions of convergence and monotonicity</vt:lpstr>
      <vt:lpstr>2. Weak conditions of convergence and monotonicity</vt:lpstr>
      <vt:lpstr>2. Weak conditions of convergence and monotonicity</vt:lpstr>
      <vt:lpstr>3. Convergence speed</vt:lpstr>
      <vt:lpstr>3. Convergence speed</vt:lpstr>
      <vt:lpstr>4. Experiment with PSO algorithm</vt:lpstr>
      <vt:lpstr>4. Experiment with PSO algorithm</vt:lpstr>
      <vt:lpstr>5.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367</cp:revision>
  <dcterms:created xsi:type="dcterms:W3CDTF">2017-06-28T03:43:04Z</dcterms:created>
  <dcterms:modified xsi:type="dcterms:W3CDTF">2022-11-14T09:01:06Z</dcterms:modified>
</cp:coreProperties>
</file>