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313" r:id="rId3"/>
    <p:sldId id="314" r:id="rId4"/>
    <p:sldId id="259" r:id="rId5"/>
    <p:sldId id="316" r:id="rId6"/>
    <p:sldId id="317" r:id="rId7"/>
    <p:sldId id="318" r:id="rId8"/>
    <p:sldId id="260" r:id="rId9"/>
    <p:sldId id="261" r:id="rId10"/>
    <p:sldId id="262" r:id="rId11"/>
    <p:sldId id="263" r:id="rId12"/>
    <p:sldId id="315"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8" r:id="rId27"/>
    <p:sldId id="279" r:id="rId28"/>
    <p:sldId id="280" r:id="rId29"/>
    <p:sldId id="281" r:id="rId30"/>
    <p:sldId id="282" r:id="rId31"/>
    <p:sldId id="283" r:id="rId32"/>
    <p:sldId id="284" r:id="rId33"/>
    <p:sldId id="285" r:id="rId34"/>
    <p:sldId id="287" r:id="rId35"/>
    <p:sldId id="288" r:id="rId36"/>
    <p:sldId id="289" r:id="rId37"/>
    <p:sldId id="290" r:id="rId38"/>
    <p:sldId id="291" r:id="rId39"/>
    <p:sldId id="292" r:id="rId40"/>
    <p:sldId id="294" r:id="rId41"/>
    <p:sldId id="295" r:id="rId42"/>
    <p:sldId id="296" r:id="rId43"/>
    <p:sldId id="297" r:id="rId44"/>
    <p:sldId id="299" r:id="rId45"/>
    <p:sldId id="298"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72" d="100"/>
          <a:sy n="72" d="100"/>
        </p:scale>
        <p:origin x="660" y="5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9/5/2017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11</a:t>
            </a:fld>
            <a:endParaRPr lang="en-US"/>
          </a:p>
        </p:txBody>
      </p:sp>
    </p:spTree>
    <p:extLst>
      <p:ext uri="{BB962C8B-B14F-4D97-AF65-F5344CB8AC3E}">
        <p14:creationId xmlns:p14="http://schemas.microsoft.com/office/powerpoint/2010/main" val="1817663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12</a:t>
            </a:fld>
            <a:endParaRPr lang="en-US"/>
          </a:p>
        </p:txBody>
      </p:sp>
    </p:spTree>
    <p:extLst>
      <p:ext uri="{BB962C8B-B14F-4D97-AF65-F5344CB8AC3E}">
        <p14:creationId xmlns:p14="http://schemas.microsoft.com/office/powerpoint/2010/main" val="2580808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16</a:t>
            </a:fld>
            <a:endParaRPr lang="en-US"/>
          </a:p>
        </p:txBody>
      </p:sp>
    </p:spTree>
    <p:extLst>
      <p:ext uri="{BB962C8B-B14F-4D97-AF65-F5344CB8AC3E}">
        <p14:creationId xmlns:p14="http://schemas.microsoft.com/office/powerpoint/2010/main" val="618302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45</a:t>
            </a:fld>
            <a:endParaRPr lang="en-US"/>
          </a:p>
        </p:txBody>
      </p:sp>
    </p:spTree>
    <p:extLst>
      <p:ext uri="{BB962C8B-B14F-4D97-AF65-F5344CB8AC3E}">
        <p14:creationId xmlns:p14="http://schemas.microsoft.com/office/powerpoint/2010/main" val="1641610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AF4871F-187B-48B5-B47E-6FB3DC5C18F1}" type="datetime1">
              <a:rPr lang="en-US" smtClean="0"/>
              <a:t>9/5/2017</a:t>
            </a:fld>
            <a:endParaRPr 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dirty="0"/>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dirty="0"/>
          </a:p>
        </p:txBody>
      </p:sp>
    </p:spTree>
    <p:extLst>
      <p:ext uri="{BB962C8B-B14F-4D97-AF65-F5344CB8AC3E}">
        <p14:creationId xmlns:p14="http://schemas.microsoft.com/office/powerpoint/2010/main" val="4161090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003A072-9744-4DBE-862E-595F2BF4D37F}" type="datetime1">
              <a:rPr lang="en-US" smtClean="0"/>
              <a:t>9/5/2017</a:t>
            </a:fld>
            <a:endParaRPr 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dirty="0"/>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dirty="0"/>
          </a:p>
        </p:txBody>
      </p:sp>
    </p:spTree>
    <p:extLst>
      <p:ext uri="{BB962C8B-B14F-4D97-AF65-F5344CB8AC3E}">
        <p14:creationId xmlns:p14="http://schemas.microsoft.com/office/powerpoint/2010/main" val="13498228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D16C3186-4C2D-4984-975B-4C9D6BDB7963}" type="datetime1">
              <a:rPr lang="en-US" smtClean="0"/>
              <a:t>9/5/2017</a:t>
            </a:fld>
            <a:endParaRPr 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dirty="0"/>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dirty="0"/>
          </a:p>
        </p:txBody>
      </p:sp>
    </p:spTree>
    <p:extLst>
      <p:ext uri="{BB962C8B-B14F-4D97-AF65-F5344CB8AC3E}">
        <p14:creationId xmlns:p14="http://schemas.microsoft.com/office/powerpoint/2010/main" val="34533150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457EE4A1-6695-4BA9-88AE-A767C8D37108}" type="datetime1">
              <a:rPr lang="en-US" smtClean="0"/>
              <a:t>9/5/2017</a:t>
            </a:fld>
            <a:endParaRPr 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dirty="0"/>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dirty="0"/>
          </a:p>
        </p:txBody>
      </p:sp>
    </p:spTree>
    <p:extLst>
      <p:ext uri="{BB962C8B-B14F-4D97-AF65-F5344CB8AC3E}">
        <p14:creationId xmlns:p14="http://schemas.microsoft.com/office/powerpoint/2010/main" val="28724478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BB568638-71C7-4064-AAD0-2000797B36F9}" type="datetime1">
              <a:rPr lang="en-US" smtClean="0"/>
              <a:t>9/5/2017</a:t>
            </a:fld>
            <a:endParaRPr 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dirty="0"/>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dirty="0"/>
          </a:p>
        </p:txBody>
      </p:sp>
    </p:spTree>
    <p:extLst>
      <p:ext uri="{BB962C8B-B14F-4D97-AF65-F5344CB8AC3E}">
        <p14:creationId xmlns:p14="http://schemas.microsoft.com/office/powerpoint/2010/main" val="20083479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DEFC9EB-B393-47AD-8619-A79C12503C5D}" type="datetime1">
              <a:rPr lang="en-US" smtClean="0"/>
              <a:t>9/5/2017</a:t>
            </a:fld>
            <a:endParaRPr lang="en-US" dirty="0"/>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dirty="0"/>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dirty="0"/>
          </a:p>
        </p:txBody>
      </p:sp>
    </p:spTree>
    <p:extLst>
      <p:ext uri="{BB962C8B-B14F-4D97-AF65-F5344CB8AC3E}">
        <p14:creationId xmlns:p14="http://schemas.microsoft.com/office/powerpoint/2010/main" val="1060933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9C65D0D-B530-41B9-8D09-762435C1025D}" type="datetime1">
              <a:rPr lang="en-US" smtClean="0"/>
              <a:t>9/5/2017</a:t>
            </a:fld>
            <a:endParaRPr lang="en-US" dirty="0"/>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dirty="0"/>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dirty="0"/>
          </a:p>
        </p:txBody>
      </p:sp>
    </p:spTree>
    <p:extLst>
      <p:ext uri="{BB962C8B-B14F-4D97-AF65-F5344CB8AC3E}">
        <p14:creationId xmlns:p14="http://schemas.microsoft.com/office/powerpoint/2010/main" val="18679969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F03E5BA1-163C-4B67-A706-BD4C1A72A69F}" type="datetime1">
              <a:rPr lang="en-US" smtClean="0"/>
              <a:t>9/5/2017</a:t>
            </a:fld>
            <a:endParaRPr lang="en-US" dirty="0"/>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dirty="0"/>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dirty="0"/>
          </a:p>
        </p:txBody>
      </p:sp>
    </p:spTree>
    <p:extLst>
      <p:ext uri="{BB962C8B-B14F-4D97-AF65-F5344CB8AC3E}">
        <p14:creationId xmlns:p14="http://schemas.microsoft.com/office/powerpoint/2010/main" val="6567009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10915B8-4678-4C99-8418-9E5C264E8600}" type="datetime1">
              <a:rPr lang="en-US" smtClean="0"/>
              <a:t>9/5/2017</a:t>
            </a:fld>
            <a:endParaRPr lang="en-US" dirty="0"/>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dirty="0"/>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dirty="0"/>
          </a:p>
        </p:txBody>
      </p:sp>
    </p:spTree>
    <p:extLst>
      <p:ext uri="{BB962C8B-B14F-4D97-AF65-F5344CB8AC3E}">
        <p14:creationId xmlns:p14="http://schemas.microsoft.com/office/powerpoint/2010/main" val="39593421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9F191E57-ED36-4B44-A2B2-F283A54E3F3E}" type="datetime1">
              <a:rPr lang="en-US" smtClean="0"/>
              <a:t>9/5/2017</a:t>
            </a:fld>
            <a:endParaRPr lang="en-US" dirty="0"/>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dirty="0"/>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dirty="0"/>
          </a:p>
        </p:txBody>
      </p:sp>
    </p:spTree>
    <p:extLst>
      <p:ext uri="{BB962C8B-B14F-4D97-AF65-F5344CB8AC3E}">
        <p14:creationId xmlns:p14="http://schemas.microsoft.com/office/powerpoint/2010/main" val="772492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F0A7284-A6C8-4018-A7FC-762DF07817EA}" type="datetime1">
              <a:rPr lang="en-US" smtClean="0"/>
              <a:t>9/5/2017</a:t>
            </a:fld>
            <a:endParaRPr lang="en-US" dirty="0"/>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dirty="0"/>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dirty="0"/>
          </a:p>
        </p:txBody>
      </p:sp>
    </p:spTree>
    <p:extLst>
      <p:ext uri="{BB962C8B-B14F-4D97-AF65-F5344CB8AC3E}">
        <p14:creationId xmlns:p14="http://schemas.microsoft.com/office/powerpoint/2010/main" val="6003673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9384BC18-A317-451F-B0CF-4D17D3B19208}" type="datetime1">
              <a:rPr lang="en-US" smtClean="0"/>
              <a:t>9/5/2017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dirty="0"/>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55128"/>
            <a:ext cx="9144000" cy="2387600"/>
          </a:xfrm>
        </p:spPr>
        <p:txBody>
          <a:bodyPr>
            <a:normAutofit/>
          </a:bodyPr>
          <a:lstStyle/>
          <a:p>
            <a:r>
              <a:rPr lang="en-US" sz="4500" b="1" dirty="0"/>
              <a:t>Converting Graphic Relationships into Conditional Probabilities in Bayesian Network</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smtClean="0"/>
              <a:t>Prof. Loc Nguyen PhD, MD, MBA</a:t>
            </a:r>
          </a:p>
          <a:p>
            <a:r>
              <a:rPr lang="en-US" dirty="0" smtClean="0"/>
              <a:t>An </a:t>
            </a:r>
            <a:r>
              <a:rPr lang="en-US" dirty="0" err="1" smtClean="0"/>
              <a:t>Giang</a:t>
            </a:r>
            <a:r>
              <a:rPr lang="en-US" dirty="0" smtClean="0"/>
              <a:t> University, Vietnam</a:t>
            </a:r>
          </a:p>
          <a:p>
            <a:r>
              <a:rPr lang="en-US" dirty="0" smtClean="0"/>
              <a:t>Email: ng_phloc@yahoo.com</a:t>
            </a:r>
          </a:p>
          <a:p>
            <a:r>
              <a:rPr lang="en-US" dirty="0" smtClean="0"/>
              <a:t>Homepage: www.locnguyen.net</a:t>
            </a:r>
          </a:p>
          <a:p>
            <a:endParaRPr lang="en-US"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1</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C8F3728B-7257-43EB-8ED7-101E76095826}" type="datetime1">
              <a:rPr lang="en-US" smtClean="0"/>
              <a:t>9/5/2017</a:t>
            </a:fld>
            <a:endParaRPr lang="en-US" dirty="0"/>
          </a:p>
        </p:txBody>
      </p:sp>
    </p:spTree>
    <p:extLst>
      <p:ext uri="{BB962C8B-B14F-4D97-AF65-F5344CB8AC3E}">
        <p14:creationId xmlns:p14="http://schemas.microsoft.com/office/powerpoint/2010/main" val="646808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a:t>Diagnostic relationship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0898"/>
                <a:ext cx="10515600" cy="5355452"/>
              </a:xfrm>
            </p:spPr>
            <p:txBody>
              <a:bodyPr>
                <a:noAutofit/>
              </a:bodyPr>
              <a:lstStyle/>
              <a:p>
                <a:pPr algn="just"/>
                <a:r>
                  <a:rPr lang="en-US" sz="2300" dirty="0" smtClean="0"/>
                  <a:t>In some opinions (</a:t>
                </a:r>
                <a:r>
                  <a:rPr lang="en-US" sz="2300" dirty="0" err="1"/>
                  <a:t>Millán</a:t>
                </a:r>
                <a:r>
                  <a:rPr lang="en-US" sz="2300" dirty="0"/>
                  <a:t>, </a:t>
                </a:r>
                <a:r>
                  <a:rPr lang="en-US" sz="2300" dirty="0" err="1"/>
                  <a:t>Loboda</a:t>
                </a:r>
                <a:r>
                  <a:rPr lang="en-US" sz="2300" dirty="0"/>
                  <a:t>, &amp; </a:t>
                </a:r>
                <a:r>
                  <a:rPr lang="en-US" sz="2300" dirty="0" smtClean="0"/>
                  <a:t>Pérez-de-la-Cruz, </a:t>
                </a:r>
                <a:r>
                  <a:rPr lang="en-US" sz="2300" dirty="0"/>
                  <a:t>2010, p. 1666) </a:t>
                </a:r>
                <a:r>
                  <a:rPr lang="en-US" sz="2300" dirty="0" smtClean="0"/>
                  <a:t> like </a:t>
                </a:r>
                <a:r>
                  <a:rPr lang="en-US" sz="2300" dirty="0"/>
                  <a:t>mine, the </a:t>
                </a:r>
                <a:r>
                  <a:rPr lang="en-US" sz="2300" i="1" dirty="0"/>
                  <a:t>diagnostic relationship</a:t>
                </a:r>
                <a:r>
                  <a:rPr lang="en-US" sz="2300" dirty="0"/>
                  <a:t> should be from hypothesis to evidence. For example, disease is hypothesis </a:t>
                </a:r>
                <a:r>
                  <a:rPr lang="en-US" sz="2300" i="1" dirty="0" smtClean="0"/>
                  <a:t>X</a:t>
                </a:r>
                <a:r>
                  <a:rPr lang="en-US" sz="2300" dirty="0" smtClean="0"/>
                  <a:t> and </a:t>
                </a:r>
                <a:r>
                  <a:rPr lang="en-US" sz="2300" dirty="0"/>
                  <a:t>symptom is </a:t>
                </a:r>
                <a:r>
                  <a:rPr lang="en-US" sz="2300" dirty="0" smtClean="0"/>
                  <a:t>evidence </a:t>
                </a:r>
                <a:r>
                  <a:rPr lang="en-US" sz="2300" i="1" dirty="0" smtClean="0"/>
                  <a:t>D</a:t>
                </a:r>
                <a:r>
                  <a:rPr lang="en-US" sz="2300" dirty="0" smtClean="0"/>
                  <a:t>.</a:t>
                </a:r>
              </a:p>
              <a:p>
                <a:pPr marL="0" indent="0" algn="just">
                  <a:buNone/>
                </a:pPr>
                <a:endParaRPr lang="en-US" sz="2300" dirty="0" smtClean="0"/>
              </a:p>
              <a:p>
                <a:pPr algn="just"/>
                <a:r>
                  <a:rPr lang="en-US" sz="2300" dirty="0" smtClean="0"/>
                  <a:t>The </a:t>
                </a:r>
                <a:r>
                  <a:rPr lang="en-US" sz="2300" dirty="0"/>
                  <a:t>weight </a:t>
                </a:r>
                <a:r>
                  <a:rPr lang="en-US" sz="2300" i="1" dirty="0"/>
                  <a:t>w</a:t>
                </a:r>
                <a:r>
                  <a:rPr lang="en-US" sz="2300" dirty="0"/>
                  <a:t> of relationship between </a:t>
                </a:r>
                <a:r>
                  <a:rPr lang="en-US" sz="2300" i="1" dirty="0"/>
                  <a:t>X</a:t>
                </a:r>
                <a:r>
                  <a:rPr lang="en-US" sz="2300" dirty="0"/>
                  <a:t> and </a:t>
                </a:r>
                <a:r>
                  <a:rPr lang="en-US" sz="2300" i="1" dirty="0"/>
                  <a:t>D</a:t>
                </a:r>
                <a:r>
                  <a:rPr lang="en-US" sz="2300" dirty="0"/>
                  <a:t> is </a:t>
                </a:r>
                <a:r>
                  <a:rPr lang="en-US" sz="2300" dirty="0" smtClean="0"/>
                  <a:t>1.</a:t>
                </a:r>
                <a:r>
                  <a:rPr lang="en-US" sz="2300" dirty="0"/>
                  <a:t> Formula 2.1 specifies CPT of </a:t>
                </a:r>
                <a:r>
                  <a:rPr lang="en-US" sz="2300" i="1" dirty="0"/>
                  <a:t>D</a:t>
                </a:r>
                <a:r>
                  <a:rPr lang="en-US" sz="2300" dirty="0"/>
                  <a:t> when </a:t>
                </a:r>
                <a:r>
                  <a:rPr lang="en-US" sz="2300" i="1" dirty="0"/>
                  <a:t>D</a:t>
                </a:r>
                <a:r>
                  <a:rPr lang="en-US" sz="2300" dirty="0"/>
                  <a:t> is </a:t>
                </a:r>
                <a:r>
                  <a:rPr lang="en-US" sz="2300" dirty="0" smtClean="0"/>
                  <a:t>binary (0 and 1) for converting simplest diagnostic </a:t>
                </a:r>
                <a:r>
                  <a:rPr lang="en-US" sz="2300" dirty="0"/>
                  <a:t>relationship </a:t>
                </a:r>
                <a:r>
                  <a:rPr lang="en-US" sz="2300" dirty="0" smtClean="0"/>
                  <a:t>to simplest BN.</a:t>
                </a:r>
              </a:p>
              <a:p>
                <a:pPr marL="0" indent="0" algn="just">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sz="2300" i="1" smtClean="0">
                              <a:latin typeface="Cambria Math" panose="02040503050406030204" pitchFamily="18" charset="0"/>
                            </a:rPr>
                          </m:ctrlPr>
                        </m:mPr>
                        <m:mr>
                          <m:e>
                            <m:r>
                              <a:rPr lang="en-US" sz="2300" i="1">
                                <a:latin typeface="Cambria Math" panose="02040503050406030204" pitchFamily="18" charset="0"/>
                              </a:rPr>
                              <m:t>𝑃</m:t>
                            </m:r>
                            <m:d>
                              <m:dPr>
                                <m:ctrlPr>
                                  <a:rPr lang="en-US" sz="2300" i="1">
                                    <a:latin typeface="Cambria Math" panose="02040503050406030204" pitchFamily="18" charset="0"/>
                                  </a:rPr>
                                </m:ctrlPr>
                              </m:dPr>
                              <m:e>
                                <m:r>
                                  <a:rPr lang="en-US" sz="2300" i="1">
                                    <a:latin typeface="Cambria Math" panose="02040503050406030204" pitchFamily="18" charset="0"/>
                                  </a:rPr>
                                  <m:t>𝐷</m:t>
                                </m:r>
                              </m:e>
                              <m:e>
                                <m:r>
                                  <a:rPr lang="en-US" sz="2300" i="1">
                                    <a:latin typeface="Cambria Math" panose="02040503050406030204" pitchFamily="18" charset="0"/>
                                  </a:rPr>
                                  <m:t>𝑋</m:t>
                                </m:r>
                              </m:e>
                            </m:d>
                            <m:r>
                              <a:rPr lang="en-US" sz="2300" i="1">
                                <a:latin typeface="Cambria Math" panose="02040503050406030204" pitchFamily="18" charset="0"/>
                              </a:rPr>
                              <m:t>=</m:t>
                            </m:r>
                            <m:d>
                              <m:dPr>
                                <m:begChr m:val="{"/>
                                <m:endChr m:val=""/>
                                <m:ctrlPr>
                                  <a:rPr lang="en-US" sz="2300" i="1">
                                    <a:latin typeface="Cambria Math" panose="02040503050406030204" pitchFamily="18" charset="0"/>
                                  </a:rPr>
                                </m:ctrlPr>
                              </m:dPr>
                              <m:e>
                                <m:m>
                                  <m:mPr>
                                    <m:mcs>
                                      <m:mc>
                                        <m:mcPr>
                                          <m:count m:val="1"/>
                                          <m:mcJc m:val="center"/>
                                        </m:mcPr>
                                      </m:mc>
                                    </m:mcs>
                                    <m:ctrlPr>
                                      <a:rPr lang="en-US" sz="2300" i="1">
                                        <a:latin typeface="Cambria Math" panose="02040503050406030204" pitchFamily="18" charset="0"/>
                                      </a:rPr>
                                    </m:ctrlPr>
                                  </m:mPr>
                                  <m:mr>
                                    <m:e>
                                      <m:r>
                                        <a:rPr lang="en-US" sz="2300" i="1">
                                          <a:latin typeface="Cambria Math" panose="02040503050406030204" pitchFamily="18" charset="0"/>
                                        </a:rPr>
                                        <m:t>𝐷</m:t>
                                      </m:r>
                                      <m:r>
                                        <a:rPr lang="en-US" sz="2300" i="1">
                                          <a:latin typeface="Cambria Math" panose="02040503050406030204" pitchFamily="18" charset="0"/>
                                        </a:rPr>
                                        <m:t> </m:t>
                                      </m:r>
                                      <m:r>
                                        <m:rPr>
                                          <m:sty m:val="p"/>
                                        </m:rPr>
                                        <a:rPr lang="en-US" sz="2300">
                                          <a:latin typeface="Cambria Math" panose="02040503050406030204" pitchFamily="18" charset="0"/>
                                        </a:rPr>
                                        <m:t>if</m:t>
                                      </m:r>
                                      <m:r>
                                        <a:rPr lang="en-US" sz="2300" i="1">
                                          <a:latin typeface="Cambria Math" panose="02040503050406030204" pitchFamily="18" charset="0"/>
                                        </a:rPr>
                                        <m:t> </m:t>
                                      </m:r>
                                      <m:r>
                                        <a:rPr lang="en-US" sz="2300" i="1">
                                          <a:latin typeface="Cambria Math" panose="02040503050406030204" pitchFamily="18" charset="0"/>
                                        </a:rPr>
                                        <m:t>𝑋</m:t>
                                      </m:r>
                                      <m:r>
                                        <a:rPr lang="en-US" sz="2300" i="1">
                                          <a:latin typeface="Cambria Math" panose="02040503050406030204" pitchFamily="18" charset="0"/>
                                        </a:rPr>
                                        <m:t>=1</m:t>
                                      </m:r>
                                    </m:e>
                                  </m:mr>
                                  <m:mr>
                                    <m:e>
                                      <m:r>
                                        <a:rPr lang="en-US" sz="2300" i="1">
                                          <a:latin typeface="Cambria Math" panose="02040503050406030204" pitchFamily="18" charset="0"/>
                                        </a:rPr>
                                        <m:t>1−</m:t>
                                      </m:r>
                                      <m:r>
                                        <a:rPr lang="en-US" sz="2300" i="1">
                                          <a:latin typeface="Cambria Math" panose="02040503050406030204" pitchFamily="18" charset="0"/>
                                        </a:rPr>
                                        <m:t>𝐷</m:t>
                                      </m:r>
                                      <m:r>
                                        <a:rPr lang="en-US" sz="2300" i="1">
                                          <a:latin typeface="Cambria Math" panose="02040503050406030204" pitchFamily="18" charset="0"/>
                                        </a:rPr>
                                        <m:t> </m:t>
                                      </m:r>
                                      <m:r>
                                        <m:rPr>
                                          <m:sty m:val="p"/>
                                        </m:rPr>
                                        <a:rPr lang="en-US" sz="2300">
                                          <a:latin typeface="Cambria Math" panose="02040503050406030204" pitchFamily="18" charset="0"/>
                                        </a:rPr>
                                        <m:t>if</m:t>
                                      </m:r>
                                      <m:r>
                                        <a:rPr lang="en-US" sz="2300" i="1">
                                          <a:latin typeface="Cambria Math" panose="02040503050406030204" pitchFamily="18" charset="0"/>
                                        </a:rPr>
                                        <m:t> </m:t>
                                      </m:r>
                                      <m:r>
                                        <a:rPr lang="en-US" sz="2300" i="1">
                                          <a:latin typeface="Cambria Math" panose="02040503050406030204" pitchFamily="18" charset="0"/>
                                        </a:rPr>
                                        <m:t>𝑋</m:t>
                                      </m:r>
                                      <m:r>
                                        <a:rPr lang="en-US" sz="2300" i="1">
                                          <a:latin typeface="Cambria Math" panose="02040503050406030204" pitchFamily="18" charset="0"/>
                                        </a:rPr>
                                        <m:t>=0</m:t>
                                      </m:r>
                                    </m:e>
                                  </m:mr>
                                </m:m>
                              </m:e>
                            </m:d>
                          </m:e>
                          <m:e>
                            <m:d>
                              <m:dPr>
                                <m:ctrlPr>
                                  <a:rPr lang="en-US" sz="2300" i="1" smtClean="0">
                                    <a:latin typeface="Cambria Math" panose="02040503050406030204" pitchFamily="18" charset="0"/>
                                  </a:rPr>
                                </m:ctrlPr>
                              </m:dPr>
                              <m:e>
                                <m:r>
                                  <a:rPr lang="en-US" sz="2300" b="0" i="1" smtClean="0">
                                    <a:latin typeface="Cambria Math" panose="02040503050406030204" pitchFamily="18" charset="0"/>
                                  </a:rPr>
                                  <m:t>2.1</m:t>
                                </m:r>
                              </m:e>
                            </m:d>
                          </m:e>
                        </m:mr>
                      </m:m>
                    </m:oMath>
                  </m:oMathPara>
                </a14:m>
                <a:endParaRPr lang="en-US" sz="2300" dirty="0" smtClean="0"/>
              </a:p>
              <a:p>
                <a:pPr algn="just"/>
                <a:r>
                  <a:rPr lang="en-US" sz="2300" dirty="0"/>
                  <a:t>Evidence </a:t>
                </a:r>
                <a:r>
                  <a:rPr lang="en-US" sz="2300" i="1" dirty="0"/>
                  <a:t>D</a:t>
                </a:r>
                <a:r>
                  <a:rPr lang="en-US" sz="2300" dirty="0"/>
                  <a:t> can be used to diagnose hypothesis </a:t>
                </a:r>
                <a:r>
                  <a:rPr lang="en-US" sz="2300" i="1" dirty="0"/>
                  <a:t>X</a:t>
                </a:r>
                <a:r>
                  <a:rPr lang="en-US" sz="2300" dirty="0"/>
                  <a:t> if the so-called sufficient diagnostic proposition is </a:t>
                </a:r>
                <a:r>
                  <a:rPr lang="en-US" sz="2300" dirty="0" smtClean="0"/>
                  <a:t>satisfied. Such proposition is called shortly </a:t>
                </a:r>
                <a:r>
                  <a:rPr lang="en-US" sz="2300" b="1" dirty="0"/>
                  <a:t>diagnostic </a:t>
                </a:r>
                <a:r>
                  <a:rPr lang="en-US" sz="2300" b="1" dirty="0" smtClean="0"/>
                  <a:t>condition </a:t>
                </a:r>
                <a:r>
                  <a:rPr lang="en-US" sz="2300" dirty="0" smtClean="0"/>
                  <a:t>stated that “</a:t>
                </a:r>
                <a:r>
                  <a:rPr lang="en-US" sz="2300" i="1" dirty="0"/>
                  <a:t>D is equivalent to X in diagnostic relationship if P(X|D) = </a:t>
                </a:r>
                <a:r>
                  <a:rPr lang="en-US" sz="2300" i="1" dirty="0" err="1"/>
                  <a:t>kP</a:t>
                </a:r>
                <a:r>
                  <a:rPr lang="en-US" sz="2300" i="1" dirty="0"/>
                  <a:t>(D|X) given uniform distribution of X and the </a:t>
                </a:r>
                <a:r>
                  <a:rPr lang="en-US" sz="2300" b="1" i="1" dirty="0"/>
                  <a:t>transformation coefficient</a:t>
                </a:r>
                <a:r>
                  <a:rPr lang="en-US" sz="2300" i="1" dirty="0"/>
                  <a:t> k is independent from D. In other words, k is constant with regards to D and so </a:t>
                </a:r>
                <a:r>
                  <a:rPr lang="en-US" sz="2300" i="1" dirty="0" err="1"/>
                  <a:t>D</a:t>
                </a:r>
                <a:r>
                  <a:rPr lang="en-US" sz="2300" i="1" dirty="0"/>
                  <a:t> is called sufficient </a:t>
                </a:r>
                <a:r>
                  <a:rPr lang="en-US" sz="2300" i="1" dirty="0" smtClean="0"/>
                  <a:t>evidence</a:t>
                </a:r>
                <a:r>
                  <a:rPr lang="en-US" sz="2300" dirty="0" smtClean="0"/>
                  <a:t>”.</a:t>
                </a:r>
                <a:endParaRPr lang="en-US" sz="23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0898"/>
                <a:ext cx="10515600" cy="5355452"/>
              </a:xfrm>
              <a:blipFill rotWithShape="0">
                <a:blip r:embed="rId2"/>
                <a:stretch>
                  <a:fillRect l="-696" t="-910" r="-812"/>
                </a:stretch>
              </a:blipFill>
            </p:spPr>
            <p:txBody>
              <a:bodyPr/>
              <a:lstStyle/>
              <a:p>
                <a:r>
                  <a:rPr lang="en-US">
                    <a:noFill/>
                  </a:rPr>
                  <a:t> </a:t>
                </a:r>
              </a:p>
            </p:txBody>
          </p:sp>
        </mc:Fallback>
      </mc:AlternateContent>
      <p:sp>
        <p:nvSpPr>
          <p:cNvPr id="4" name="Oval 3"/>
          <p:cNvSpPr/>
          <p:nvPr/>
        </p:nvSpPr>
        <p:spPr>
          <a:xfrm>
            <a:off x="6775174" y="1974571"/>
            <a:ext cx="463826" cy="4240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smtClean="0">
                <a:solidFill>
                  <a:schemeClr val="tx1"/>
                </a:solidFill>
                <a:latin typeface="Times New Roman" panose="02020603050405020304" pitchFamily="18" charset="0"/>
                <a:cs typeface="Times New Roman" panose="02020603050405020304" pitchFamily="18" charset="0"/>
              </a:rPr>
              <a:t>X</a:t>
            </a:r>
            <a:endParaRPr lang="en-US" sz="2800" i="1" dirty="0">
              <a:solidFill>
                <a:schemeClr val="tx1"/>
              </a:solidFill>
              <a:latin typeface="Times New Roman" panose="02020603050405020304" pitchFamily="18" charset="0"/>
              <a:cs typeface="Times New Roman" panose="02020603050405020304" pitchFamily="18" charset="0"/>
            </a:endParaRPr>
          </a:p>
        </p:txBody>
      </p:sp>
      <p:sp>
        <p:nvSpPr>
          <p:cNvPr id="5" name="Oval 4"/>
          <p:cNvSpPr/>
          <p:nvPr/>
        </p:nvSpPr>
        <p:spPr>
          <a:xfrm>
            <a:off x="8610600" y="1967947"/>
            <a:ext cx="463826" cy="4240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smtClean="0">
                <a:solidFill>
                  <a:schemeClr val="tx1"/>
                </a:solidFill>
                <a:latin typeface="Times New Roman" panose="02020603050405020304" pitchFamily="18" charset="0"/>
                <a:cs typeface="Times New Roman" panose="02020603050405020304" pitchFamily="18" charset="0"/>
              </a:rPr>
              <a:t>D</a:t>
            </a:r>
            <a:endParaRPr lang="en-US" sz="2800" i="1" dirty="0">
              <a:solidFill>
                <a:schemeClr val="tx1"/>
              </a:solidFill>
              <a:latin typeface="Times New Roman" panose="02020603050405020304" pitchFamily="18" charset="0"/>
              <a:cs typeface="Times New Roman" panose="02020603050405020304" pitchFamily="18" charset="0"/>
            </a:endParaRPr>
          </a:p>
        </p:txBody>
      </p:sp>
      <p:cxnSp>
        <p:nvCxnSpPr>
          <p:cNvPr id="7" name="Straight Arrow Connector 6"/>
          <p:cNvCxnSpPr>
            <a:stCxn id="4" idx="6"/>
            <a:endCxn id="5" idx="2"/>
          </p:cNvCxnSpPr>
          <p:nvPr/>
        </p:nvCxnSpPr>
        <p:spPr>
          <a:xfrm flipV="1">
            <a:off x="7239000" y="2179982"/>
            <a:ext cx="1371600" cy="66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68347" y="1859387"/>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5DB5036F-1FF2-46C4-8D2B-59C7E3B91952}" type="slidenum">
              <a:rPr lang="en-US" smtClean="0"/>
              <a:pPr/>
              <a:t>10</a:t>
            </a:fld>
            <a:endParaRPr lang="en-US" dirty="0"/>
          </a:p>
        </p:txBody>
      </p:sp>
      <p:sp>
        <p:nvSpPr>
          <p:cNvPr id="9" name="Footer Placeholder 8"/>
          <p:cNvSpPr>
            <a:spLocks noGrp="1"/>
          </p:cNvSpPr>
          <p:nvPr>
            <p:ph type="ftr" sz="quarter" idx="11"/>
          </p:nvPr>
        </p:nvSpPr>
        <p:spPr/>
        <p:txBody>
          <a:bodyPr/>
          <a:lstStyle/>
          <a:p>
            <a:r>
              <a:rPr lang="en-US" smtClean="0"/>
              <a:t>Published in the book "Bayesian Inference" - InTechOpen</a:t>
            </a:r>
            <a:endParaRPr lang="en-US" dirty="0"/>
          </a:p>
        </p:txBody>
      </p:sp>
      <p:sp>
        <p:nvSpPr>
          <p:cNvPr id="10" name="Date Placeholder 9"/>
          <p:cNvSpPr>
            <a:spLocks noGrp="1"/>
          </p:cNvSpPr>
          <p:nvPr>
            <p:ph type="dt" sz="half" idx="10"/>
          </p:nvPr>
        </p:nvSpPr>
        <p:spPr/>
        <p:txBody>
          <a:bodyPr/>
          <a:lstStyle/>
          <a:p>
            <a:fld id="{4AACD265-F08F-4117-990E-4DA1958D20B5}" type="datetime1">
              <a:rPr lang="en-US" smtClean="0"/>
              <a:t>9/5/2017</a:t>
            </a:fld>
            <a:endParaRPr lang="en-US" dirty="0"/>
          </a:p>
        </p:txBody>
      </p:sp>
    </p:spTree>
    <p:extLst>
      <p:ext uri="{BB962C8B-B14F-4D97-AF65-F5344CB8AC3E}">
        <p14:creationId xmlns:p14="http://schemas.microsoft.com/office/powerpoint/2010/main" val="1946378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3267"/>
            <a:ext cx="10515600" cy="660486"/>
          </a:xfrm>
        </p:spPr>
        <p:txBody>
          <a:bodyPr/>
          <a:lstStyle/>
          <a:p>
            <a:r>
              <a:rPr lang="en-US" dirty="0"/>
              <a:t>2. Diagnostic relationship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13723"/>
                <a:ext cx="10515600" cy="5625189"/>
              </a:xfrm>
            </p:spPr>
            <p:txBody>
              <a:bodyPr>
                <a:noAutofit/>
              </a:bodyPr>
              <a:lstStyle/>
              <a:p>
                <a:pPr algn="just">
                  <a:lnSpc>
                    <a:spcPct val="100000"/>
                  </a:lnSpc>
                  <a:spcBef>
                    <a:spcPts val="0"/>
                  </a:spcBef>
                </a:pPr>
                <a:r>
                  <a:rPr lang="en-US" sz="1600" dirty="0" smtClean="0"/>
                  <a:t>I survey three other common cases of evidence </a:t>
                </a:r>
                <a:r>
                  <a:rPr lang="en-US" sz="1600" i="1" dirty="0" smtClean="0"/>
                  <a:t>D</a:t>
                </a:r>
                <a:r>
                  <a:rPr lang="en-US" sz="1600" dirty="0" smtClean="0"/>
                  <a:t> such as </a:t>
                </a:r>
                <a:r>
                  <a:rPr lang="en-US" sz="1600" i="1" dirty="0" smtClean="0"/>
                  <a:t>D</a:t>
                </a:r>
                <a14:m>
                  <m:oMath xmlns:m="http://schemas.openxmlformats.org/officeDocument/2006/math">
                    <m:r>
                      <a:rPr lang="en-US" sz="1600" i="1">
                        <a:latin typeface="Cambria Math" panose="02040503050406030204" pitchFamily="18" charset="0"/>
                      </a:rPr>
                      <m:t>∈</m:t>
                    </m:r>
                  </m:oMath>
                </a14:m>
                <a:r>
                  <a:rPr lang="en-US" sz="1600" dirty="0" smtClean="0"/>
                  <a:t>{0</a:t>
                </a:r>
                <a:r>
                  <a:rPr lang="en-US" sz="1600" dirty="0"/>
                  <a:t>, 1, 2,…, </a:t>
                </a:r>
                <a:r>
                  <a:rPr lang="en-US" sz="1600" i="1" dirty="0"/>
                  <a:t>η</a:t>
                </a:r>
                <a:r>
                  <a:rPr lang="en-US" sz="1600" dirty="0" smtClean="0"/>
                  <a:t>}, </a:t>
                </a:r>
                <a:r>
                  <a:rPr lang="en-US" sz="1600" i="1" dirty="0"/>
                  <a:t>D</a:t>
                </a:r>
                <a14:m>
                  <m:oMath xmlns:m="http://schemas.openxmlformats.org/officeDocument/2006/math">
                    <m:r>
                      <a:rPr lang="en-US" sz="1600" i="1">
                        <a:latin typeface="Cambria Math" panose="02040503050406030204" pitchFamily="18" charset="0"/>
                      </a:rPr>
                      <m:t>∈</m:t>
                    </m:r>
                  </m:oMath>
                </a14:m>
                <a:r>
                  <a:rPr lang="en-US" sz="1600" dirty="0" smtClean="0"/>
                  <a:t>{</a:t>
                </a:r>
                <a:r>
                  <a:rPr lang="en-US" sz="1600" i="1" dirty="0" smtClean="0"/>
                  <a:t>a</a:t>
                </a:r>
                <a:r>
                  <a:rPr lang="en-US" sz="1600" dirty="0" smtClean="0"/>
                  <a:t>, </a:t>
                </a:r>
                <a:r>
                  <a:rPr lang="en-US" sz="1600" i="1" dirty="0" smtClean="0"/>
                  <a:t>a</a:t>
                </a:r>
                <a:r>
                  <a:rPr lang="en-US" sz="1600" dirty="0" smtClean="0"/>
                  <a:t>+1, </a:t>
                </a:r>
                <a:r>
                  <a:rPr lang="en-US" sz="1600" i="1" dirty="0" smtClean="0"/>
                  <a:t>a</a:t>
                </a:r>
                <a:r>
                  <a:rPr lang="en-US" sz="1600" dirty="0" smtClean="0"/>
                  <a:t>+2,…, </a:t>
                </a:r>
                <a:r>
                  <a:rPr lang="en-US" sz="1600" i="1" dirty="0" smtClean="0"/>
                  <a:t>b</a:t>
                </a:r>
                <a:r>
                  <a:rPr lang="en-US" sz="1600" dirty="0" smtClean="0"/>
                  <a:t>}, and </a:t>
                </a:r>
                <a:r>
                  <a:rPr lang="en-US" sz="1600" i="1" dirty="0"/>
                  <a:t>D</a:t>
                </a:r>
                <a14:m>
                  <m:oMath xmlns:m="http://schemas.openxmlformats.org/officeDocument/2006/math">
                    <m:r>
                      <a:rPr lang="en-US" sz="1600" i="1">
                        <a:latin typeface="Cambria Math" panose="02040503050406030204" pitchFamily="18" charset="0"/>
                      </a:rPr>
                      <m:t>∈</m:t>
                    </m:r>
                  </m:oMath>
                </a14:m>
                <a:r>
                  <a:rPr lang="en-US" sz="1600" dirty="0" smtClean="0"/>
                  <a:t>[</a:t>
                </a:r>
                <a:r>
                  <a:rPr lang="en-US" sz="1600" i="1" dirty="0" smtClean="0"/>
                  <a:t>a</a:t>
                </a:r>
                <a:r>
                  <a:rPr lang="en-US" sz="1600" dirty="0" smtClean="0"/>
                  <a:t>, </a:t>
                </a:r>
                <a:r>
                  <a:rPr lang="en-US" sz="1600" i="1" dirty="0" smtClean="0"/>
                  <a:t>b</a:t>
                </a:r>
                <a:r>
                  <a:rPr lang="en-US" sz="1600" dirty="0" smtClean="0"/>
                  <a:t>].</a:t>
                </a:r>
              </a:p>
              <a:p>
                <a:pPr algn="just">
                  <a:lnSpc>
                    <a:spcPct val="100000"/>
                  </a:lnSpc>
                  <a:spcBef>
                    <a:spcPts val="0"/>
                  </a:spcBef>
                </a:pPr>
                <a:r>
                  <a:rPr lang="en-US" sz="1600" dirty="0"/>
                  <a:t>In general, formula 2.6 summarizes CPT of evidence of single diagnosis </a:t>
                </a:r>
                <a:r>
                  <a:rPr lang="en-US" sz="1600" dirty="0" smtClean="0"/>
                  <a:t>relationship, satisfying </a:t>
                </a:r>
                <a:r>
                  <a:rPr lang="en-US" sz="1600" b="1" dirty="0"/>
                  <a:t>diagnostic </a:t>
                </a:r>
                <a:r>
                  <a:rPr lang="en-US" sz="1600" b="1" dirty="0" smtClean="0"/>
                  <a:t>condition</a:t>
                </a:r>
                <a:r>
                  <a:rPr lang="en-US" sz="1600" i="1" dirty="0" smtClean="0"/>
                  <a:t>.</a:t>
                </a:r>
              </a:p>
              <a:p>
                <a:pPr marL="0" indent="0" algn="just">
                  <a:lnSpc>
                    <a:spcPct val="100000"/>
                  </a:lnSpc>
                  <a:spcBef>
                    <a:spcPts val="0"/>
                  </a:spcBef>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sz="1800" i="1" smtClean="0">
                              <a:latin typeface="Cambria Math" panose="02040503050406030204" pitchFamily="18" charset="0"/>
                            </a:rPr>
                          </m:ctrlPr>
                        </m:mPr>
                        <m:mr>
                          <m:e>
                            <m:m>
                              <m:mPr>
                                <m:mcs>
                                  <m:mc>
                                    <m:mcPr>
                                      <m:count m:val="1"/>
                                      <m:mcJc m:val="center"/>
                                    </m:mcPr>
                                  </m:mc>
                                </m:mcs>
                                <m:ctrlPr>
                                  <a:rPr lang="en-US" sz="1800" i="1" smtClean="0">
                                    <a:latin typeface="Cambria Math" panose="02040503050406030204" pitchFamily="18" charset="0"/>
                                  </a:rPr>
                                </m:ctrlPr>
                              </m:mPr>
                              <m:mr>
                                <m:e>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𝐷</m:t>
                                      </m:r>
                                    </m:e>
                                    <m:e>
                                      <m:r>
                                        <a:rPr lang="en-US" sz="1800" i="1">
                                          <a:latin typeface="Cambria Math" panose="02040503050406030204" pitchFamily="18" charset="0"/>
                                        </a:rPr>
                                        <m:t>𝑋</m:t>
                                      </m:r>
                                    </m:e>
                                  </m:d>
                                  <m:r>
                                    <m:rPr>
                                      <m:aln/>
                                    </m:rPr>
                                    <a:rPr lang="en-US" sz="1800" i="1">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f>
                                              <m:fPr>
                                                <m:ctrlPr>
                                                  <a:rPr lang="en-US" sz="1800" i="1">
                                                    <a:latin typeface="Cambria Math" panose="02040503050406030204" pitchFamily="18" charset="0"/>
                                                  </a:rPr>
                                                </m:ctrlPr>
                                              </m:fPr>
                                              <m:num>
                                                <m:r>
                                                  <a:rPr lang="en-US" sz="1800" i="1">
                                                    <a:latin typeface="Cambria Math" panose="02040503050406030204" pitchFamily="18" charset="0"/>
                                                  </a:rPr>
                                                  <m:t>𝐷</m:t>
                                                </m:r>
                                              </m:num>
                                              <m:den>
                                                <m:r>
                                                  <a:rPr lang="en-US" sz="1800" i="1">
                                                    <a:latin typeface="Cambria Math" panose="02040503050406030204" pitchFamily="18" charset="0"/>
                                                  </a:rPr>
                                                  <m:t>𝑆</m:t>
                                                </m:r>
                                              </m:den>
                                            </m:f>
                                            <m:r>
                                              <a:rPr lang="en-US" sz="1800" i="1">
                                                <a:latin typeface="Cambria Math" panose="02040503050406030204" pitchFamily="18" charset="0"/>
                                              </a:rPr>
                                              <m:t> </m:t>
                                            </m:r>
                                            <m:r>
                                              <m:rPr>
                                                <m:sty m:val="p"/>
                                              </m:rPr>
                                              <a:rPr lang="en-US" sz="1800">
                                                <a:latin typeface="Cambria Math" panose="02040503050406030204" pitchFamily="18" charset="0"/>
                                              </a:rPr>
                                              <m:t>if</m:t>
                                            </m:r>
                                            <m:r>
                                              <a:rPr lang="en-US" sz="1800" i="1">
                                                <a:latin typeface="Cambria Math" panose="02040503050406030204" pitchFamily="18" charset="0"/>
                                              </a:rPr>
                                              <m:t> </m:t>
                                            </m:r>
                                            <m:r>
                                              <a:rPr lang="en-US" sz="1800" i="1">
                                                <a:latin typeface="Cambria Math" panose="02040503050406030204" pitchFamily="18" charset="0"/>
                                              </a:rPr>
                                              <m:t>𝑋</m:t>
                                            </m:r>
                                            <m:r>
                                              <a:rPr lang="en-US" sz="1800" i="1">
                                                <a:latin typeface="Cambria Math" panose="02040503050406030204" pitchFamily="18" charset="0"/>
                                              </a:rPr>
                                              <m:t>=1</m:t>
                                            </m:r>
                                          </m:e>
                                        </m:mr>
                                        <m:mr>
                                          <m:e>
                                            <m:f>
                                              <m:fPr>
                                                <m:ctrlPr>
                                                  <a:rPr lang="en-US" sz="1800" i="1">
                                                    <a:latin typeface="Cambria Math" panose="02040503050406030204" pitchFamily="18" charset="0"/>
                                                  </a:rPr>
                                                </m:ctrlPr>
                                              </m:fPr>
                                              <m:num>
                                                <m:r>
                                                  <a:rPr lang="en-US" sz="1800" i="1">
                                                    <a:latin typeface="Cambria Math" panose="02040503050406030204" pitchFamily="18" charset="0"/>
                                                  </a:rPr>
                                                  <m:t>𝑀</m:t>
                                                </m:r>
                                              </m:num>
                                              <m:den>
                                                <m:r>
                                                  <a:rPr lang="en-US" sz="1800" i="1">
                                                    <a:latin typeface="Cambria Math" panose="02040503050406030204" pitchFamily="18" charset="0"/>
                                                  </a:rPr>
                                                  <m:t>𝑆</m:t>
                                                </m:r>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𝐷</m:t>
                                                </m:r>
                                              </m:num>
                                              <m:den>
                                                <m:r>
                                                  <a:rPr lang="en-US" sz="1800" i="1">
                                                    <a:latin typeface="Cambria Math" panose="02040503050406030204" pitchFamily="18" charset="0"/>
                                                  </a:rPr>
                                                  <m:t>𝑆</m:t>
                                                </m:r>
                                              </m:den>
                                            </m:f>
                                            <m:r>
                                              <a:rPr lang="en-US" sz="1800" i="1">
                                                <a:latin typeface="Cambria Math" panose="02040503050406030204" pitchFamily="18" charset="0"/>
                                              </a:rPr>
                                              <m:t> </m:t>
                                            </m:r>
                                            <m:r>
                                              <m:rPr>
                                                <m:sty m:val="p"/>
                                              </m:rPr>
                                              <a:rPr lang="en-US" sz="1800">
                                                <a:latin typeface="Cambria Math" panose="02040503050406030204" pitchFamily="18" charset="0"/>
                                              </a:rPr>
                                              <m:t>if</m:t>
                                            </m:r>
                                            <m:r>
                                              <a:rPr lang="en-US" sz="1800" i="1">
                                                <a:latin typeface="Cambria Math" panose="02040503050406030204" pitchFamily="18" charset="0"/>
                                              </a:rPr>
                                              <m:t> </m:t>
                                            </m:r>
                                            <m:r>
                                              <a:rPr lang="en-US" sz="1800" i="1">
                                                <a:latin typeface="Cambria Math" panose="02040503050406030204" pitchFamily="18" charset="0"/>
                                              </a:rPr>
                                              <m:t>𝑋</m:t>
                                            </m:r>
                                            <m:r>
                                              <a:rPr lang="en-US" sz="1800" i="1">
                                                <a:latin typeface="Cambria Math" panose="02040503050406030204" pitchFamily="18" charset="0"/>
                                              </a:rPr>
                                              <m:t>=0</m:t>
                                            </m:r>
                                          </m:e>
                                        </m:mr>
                                      </m:m>
                                    </m:e>
                                  </m:d>
                                </m:e>
                              </m:mr>
                              <m:mr>
                                <m:e>
                                  <m:r>
                                    <a:rPr lang="en-US" sz="1800" i="1">
                                      <a:latin typeface="Cambria Math" panose="02040503050406030204" pitchFamily="18" charset="0"/>
                                    </a:rPr>
                                    <m:t>𝑘</m:t>
                                  </m:r>
                                  <m:r>
                                    <m:rPr>
                                      <m:aln/>
                                    </m:rP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𝑁</m:t>
                                      </m:r>
                                    </m:num>
                                    <m:den>
                                      <m:r>
                                        <a:rPr lang="en-US" sz="1800" i="1">
                                          <a:latin typeface="Cambria Math" panose="02040503050406030204" pitchFamily="18" charset="0"/>
                                        </a:rPr>
                                        <m:t>2</m:t>
                                      </m:r>
                                    </m:den>
                                  </m:f>
                                </m:e>
                              </m:mr>
                            </m:m>
                          </m:e>
                          <m:e>
                            <m:d>
                              <m:dPr>
                                <m:ctrlPr>
                                  <a:rPr lang="en-US" sz="1800" i="1" smtClean="0">
                                    <a:latin typeface="Cambria Math" panose="02040503050406030204" pitchFamily="18" charset="0"/>
                                  </a:rPr>
                                </m:ctrlPr>
                              </m:dPr>
                              <m:e>
                                <m:r>
                                  <a:rPr lang="en-US" sz="1800" b="0" i="1" smtClean="0">
                                    <a:latin typeface="Cambria Math" panose="02040503050406030204" pitchFamily="18" charset="0"/>
                                  </a:rPr>
                                  <m:t>2.6</m:t>
                                </m:r>
                              </m:e>
                            </m:d>
                          </m:e>
                        </m:mr>
                      </m:m>
                    </m:oMath>
                  </m:oMathPara>
                </a14:m>
                <a:r>
                  <a:rPr lang="en-US" sz="1600" dirty="0"/>
                  <a:t/>
                </a:r>
                <a:br>
                  <a:rPr lang="en-US" sz="1600" dirty="0"/>
                </a:br>
                <a:endParaRPr lang="en-US" sz="1600" dirty="0"/>
              </a:p>
              <a:p>
                <a:pPr indent="0" algn="just">
                  <a:lnSpc>
                    <a:spcPct val="100000"/>
                  </a:lnSpc>
                  <a:spcBef>
                    <a:spcPts val="0"/>
                  </a:spcBef>
                  <a:buNone/>
                </a:pPr>
                <a:r>
                  <a:rPr lang="en-US" sz="1600" dirty="0" smtClean="0"/>
                  <a:t>Where</a:t>
                </a:r>
              </a:p>
              <a:p>
                <a:pPr indent="0" algn="just">
                  <a:lnSpc>
                    <a:spcPct val="100000"/>
                  </a:lnSpc>
                  <a:spcBef>
                    <a:spcPts val="0"/>
                  </a:spcBef>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𝑁</m:t>
                      </m:r>
                      <m:r>
                        <m:rPr>
                          <m:aln/>
                        </m:rP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2 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0,1</m:t>
                                    </m:r>
                                  </m:e>
                                </m:d>
                              </m:e>
                            </m:mr>
                            <m:mr>
                              <m:e>
                                <m:r>
                                  <a:rPr lang="en-US" sz="1600" i="1">
                                    <a:latin typeface="Cambria Math" panose="02040503050406030204" pitchFamily="18" charset="0"/>
                                  </a:rPr>
                                  <m:t>𝜂</m:t>
                                </m:r>
                                <m:r>
                                  <a:rPr lang="en-US" sz="1600" i="1">
                                    <a:latin typeface="Cambria Math" panose="02040503050406030204" pitchFamily="18" charset="0"/>
                                  </a:rPr>
                                  <m:t>+1 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0,1,2,…,</m:t>
                                    </m:r>
                                    <m:r>
                                      <a:rPr lang="en-US" sz="1600" i="1">
                                        <a:latin typeface="Cambria Math" panose="02040503050406030204" pitchFamily="18" charset="0"/>
                                      </a:rPr>
                                      <m:t>𝜂</m:t>
                                    </m:r>
                                  </m:e>
                                </m:d>
                              </m:e>
                            </m:mr>
                            <m:mr>
                              <m:e>
                                <m:r>
                                  <a:rPr lang="en-US" sz="1600" i="1">
                                    <a:latin typeface="Cambria Math" panose="02040503050406030204" pitchFamily="18" charset="0"/>
                                  </a:rPr>
                                  <m:t>𝑏</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+1 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𝑎</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+1,</m:t>
                                    </m:r>
                                    <m:r>
                                      <a:rPr lang="en-US" sz="1600" i="1">
                                        <a:latin typeface="Cambria Math" panose="02040503050406030204" pitchFamily="18" charset="0"/>
                                      </a:rPr>
                                      <m:t>𝑎</m:t>
                                    </m:r>
                                    <m:r>
                                      <a:rPr lang="en-US" sz="1600" i="1">
                                        <a:latin typeface="Cambria Math" panose="02040503050406030204" pitchFamily="18" charset="0"/>
                                      </a:rPr>
                                      <m:t>+2,…,</m:t>
                                    </m:r>
                                    <m:r>
                                      <a:rPr lang="en-US" sz="1600" i="1">
                                        <a:latin typeface="Cambria Math" panose="02040503050406030204" pitchFamily="18" charset="0"/>
                                      </a:rPr>
                                      <m:t>𝑏</m:t>
                                    </m:r>
                                  </m:e>
                                </m:d>
                              </m:e>
                            </m:mr>
                            <m:mr>
                              <m:e>
                                <m:r>
                                  <a:rPr lang="en-US" sz="1600" i="1">
                                    <a:latin typeface="Cambria Math" panose="02040503050406030204" pitchFamily="18" charset="0"/>
                                  </a:rPr>
                                  <m:t>𝑏</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 </m:t>
                                </m:r>
                                <m:r>
                                  <m:rPr>
                                    <m:sty m:val="p"/>
                                  </m:rPr>
                                  <a:rPr lang="en-US" sz="1600">
                                    <a:latin typeface="Cambria Math" panose="02040503050406030204" pitchFamily="18" charset="0"/>
                                  </a:rPr>
                                  <m:t>continuous</m:t>
                                </m:r>
                                <m:r>
                                  <a:rPr lang="en-US" sz="1600">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𝑎</m:t>
                                    </m:r>
                                    <m:r>
                                      <a:rPr lang="en-US" sz="1600" i="1">
                                        <a:latin typeface="Cambria Math" panose="02040503050406030204" pitchFamily="18" charset="0"/>
                                      </a:rPr>
                                      <m:t>,</m:t>
                                    </m:r>
                                    <m:r>
                                      <a:rPr lang="en-US" sz="1600" i="1">
                                        <a:latin typeface="Cambria Math" panose="02040503050406030204" pitchFamily="18" charset="0"/>
                                      </a:rPr>
                                      <m:t>𝑏</m:t>
                                    </m:r>
                                  </m:e>
                                </m:d>
                              </m:e>
                            </m:mr>
                          </m:m>
                        </m:e>
                      </m:d>
                      <m:r>
                        <a:rPr lang="en-US" sz="1600" i="1">
                          <a:latin typeface="Cambria Math" panose="02040503050406030204" pitchFamily="18" charset="0"/>
                        </a:rPr>
                        <m:t>𝑀</m:t>
                      </m:r>
                      <m:r>
                        <m:rPr>
                          <m:aln/>
                        </m:rP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1 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0,1</m:t>
                                    </m:r>
                                  </m:e>
                                </m:d>
                              </m:e>
                            </m:mr>
                            <m:mr>
                              <m:e>
                                <m:r>
                                  <a:rPr lang="en-US" sz="1600" i="1">
                                    <a:latin typeface="Cambria Math" panose="02040503050406030204" pitchFamily="18" charset="0"/>
                                  </a:rPr>
                                  <m:t>𝜂</m:t>
                                </m:r>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0,1,2,…,</m:t>
                                    </m:r>
                                    <m:r>
                                      <a:rPr lang="en-US" sz="1600" i="1">
                                        <a:latin typeface="Cambria Math" panose="02040503050406030204" pitchFamily="18" charset="0"/>
                                      </a:rPr>
                                      <m:t>𝜂</m:t>
                                    </m:r>
                                  </m:e>
                                </m:d>
                              </m:e>
                            </m:mr>
                            <m:mr>
                              <m:e>
                                <m:r>
                                  <a:rPr lang="en-US" sz="1600" i="1">
                                    <a:latin typeface="Cambria Math" panose="02040503050406030204" pitchFamily="18" charset="0"/>
                                  </a:rPr>
                                  <m:t>𝑏</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𝑎</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+1,</m:t>
                                    </m:r>
                                    <m:r>
                                      <a:rPr lang="en-US" sz="1600" i="1">
                                        <a:latin typeface="Cambria Math" panose="02040503050406030204" pitchFamily="18" charset="0"/>
                                      </a:rPr>
                                      <m:t>𝑎</m:t>
                                    </m:r>
                                    <m:r>
                                      <a:rPr lang="en-US" sz="1600" i="1">
                                        <a:latin typeface="Cambria Math" panose="02040503050406030204" pitchFamily="18" charset="0"/>
                                      </a:rPr>
                                      <m:t>+2,…,</m:t>
                                    </m:r>
                                    <m:r>
                                      <a:rPr lang="en-US" sz="1600" i="1">
                                        <a:latin typeface="Cambria Math" panose="02040503050406030204" pitchFamily="18" charset="0"/>
                                      </a:rPr>
                                      <m:t>𝑏</m:t>
                                    </m:r>
                                  </m:e>
                                </m:d>
                              </m:e>
                            </m:mr>
                            <m:mr>
                              <m:e>
                                <m:r>
                                  <a:rPr lang="en-US" sz="1600" i="1">
                                    <a:latin typeface="Cambria Math" panose="02040503050406030204" pitchFamily="18" charset="0"/>
                                  </a:rPr>
                                  <m:t>𝑏</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 </m:t>
                                </m:r>
                                <m:r>
                                  <m:rPr>
                                    <m:sty m:val="p"/>
                                  </m:rPr>
                                  <a:rPr lang="en-US" sz="1600">
                                    <a:latin typeface="Cambria Math" panose="02040503050406030204" pitchFamily="18" charset="0"/>
                                  </a:rPr>
                                  <m:t>continuous</m:t>
                                </m:r>
                                <m:r>
                                  <a:rPr lang="en-US" sz="1600">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𝑎</m:t>
                                    </m:r>
                                    <m:r>
                                      <a:rPr lang="en-US" sz="1600" i="1">
                                        <a:latin typeface="Cambria Math" panose="02040503050406030204" pitchFamily="18" charset="0"/>
                                      </a:rPr>
                                      <m:t>,</m:t>
                                    </m:r>
                                    <m:r>
                                      <a:rPr lang="en-US" sz="1600" i="1">
                                        <a:latin typeface="Cambria Math" panose="02040503050406030204" pitchFamily="18" charset="0"/>
                                      </a:rPr>
                                      <m:t>𝑏</m:t>
                                    </m:r>
                                  </m:e>
                                </m:d>
                              </m:e>
                            </m:mr>
                          </m:m>
                        </m:e>
                      </m:d>
                    </m:oMath>
                    <m:oMath xmlns:m="http://schemas.openxmlformats.org/officeDocument/2006/math">
                      <m:r>
                        <a:rPr lang="en-US" sz="1600" i="1">
                          <a:latin typeface="Cambria Math" panose="02040503050406030204" pitchFamily="18" charset="0"/>
                        </a:rPr>
                        <m:t>𝑆</m:t>
                      </m:r>
                      <m:r>
                        <a:rPr lang="en-US" sz="1600" i="1">
                          <a:latin typeface="Cambria Math" panose="02040503050406030204" pitchFamily="18" charset="0"/>
                        </a:rPr>
                        <m:t>=</m:t>
                      </m:r>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𝐷</m:t>
                          </m:r>
                        </m:sub>
                        <m:sup/>
                        <m:e>
                          <m:r>
                            <a:rPr lang="en-US" sz="1600" i="1">
                              <a:latin typeface="Cambria Math" panose="02040503050406030204" pitchFamily="18" charset="0"/>
                            </a:rPr>
                            <m:t>𝐷</m:t>
                          </m:r>
                        </m:e>
                      </m:nary>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𝑁𝑀</m:t>
                          </m:r>
                        </m:num>
                        <m:den>
                          <m:r>
                            <a:rPr lang="en-US" sz="1600" i="1">
                              <a:latin typeface="Cambria Math" panose="02040503050406030204" pitchFamily="18" charset="0"/>
                            </a:rPr>
                            <m:t>2</m:t>
                          </m:r>
                        </m:den>
                      </m:f>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1 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0,1</m:t>
                                    </m:r>
                                  </m:e>
                                </m:d>
                              </m:e>
                            </m:mr>
                            <m:mr>
                              <m:e>
                                <m:f>
                                  <m:fPr>
                                    <m:ctrlPr>
                                      <a:rPr lang="en-US" sz="1600" i="1">
                                        <a:latin typeface="Cambria Math" panose="02040503050406030204" pitchFamily="18" charset="0"/>
                                      </a:rPr>
                                    </m:ctrlPr>
                                  </m:fPr>
                                  <m:num>
                                    <m:r>
                                      <a:rPr lang="en-US" sz="1600" i="1">
                                        <a:latin typeface="Cambria Math" panose="02040503050406030204" pitchFamily="18" charset="0"/>
                                      </a:rPr>
                                      <m:t>𝜂</m:t>
                                    </m:r>
                                    <m:d>
                                      <m:dPr>
                                        <m:ctrlPr>
                                          <a:rPr lang="en-US" sz="1600" i="1">
                                            <a:latin typeface="Cambria Math" panose="02040503050406030204" pitchFamily="18" charset="0"/>
                                          </a:rPr>
                                        </m:ctrlPr>
                                      </m:dPr>
                                      <m:e>
                                        <m:r>
                                          <a:rPr lang="en-US" sz="1600" i="1">
                                            <a:latin typeface="Cambria Math" panose="02040503050406030204" pitchFamily="18" charset="0"/>
                                          </a:rPr>
                                          <m:t>𝜂</m:t>
                                        </m:r>
                                        <m:r>
                                          <a:rPr lang="en-US" sz="1600" i="1">
                                            <a:latin typeface="Cambria Math" panose="02040503050406030204" pitchFamily="18" charset="0"/>
                                          </a:rPr>
                                          <m:t>+1</m:t>
                                        </m:r>
                                      </m:e>
                                    </m:d>
                                  </m:num>
                                  <m:den>
                                    <m:r>
                                      <a:rPr lang="en-US" sz="1600" i="1">
                                        <a:latin typeface="Cambria Math" panose="02040503050406030204" pitchFamily="18" charset="0"/>
                                      </a:rPr>
                                      <m:t>2</m:t>
                                    </m:r>
                                  </m:den>
                                </m:f>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0,1,2,…,</m:t>
                                    </m:r>
                                    <m:r>
                                      <a:rPr lang="en-US" sz="1600" i="1">
                                        <a:latin typeface="Cambria Math" panose="02040503050406030204" pitchFamily="18" charset="0"/>
                                      </a:rPr>
                                      <m:t>𝜂</m:t>
                                    </m:r>
                                  </m:e>
                                </m:d>
                              </m:e>
                            </m:mr>
                            <m:mr>
                              <m:e>
                                <m:f>
                                  <m:fPr>
                                    <m:ctrlPr>
                                      <a:rPr lang="en-US" sz="1600" i="1">
                                        <a:latin typeface="Cambria Math" panose="02040503050406030204" pitchFamily="18" charset="0"/>
                                      </a:rPr>
                                    </m:ctrlPr>
                                  </m:fPr>
                                  <m:num>
                                    <m:d>
                                      <m:dPr>
                                        <m:ctrlPr>
                                          <a:rPr lang="en-US" sz="1600" i="1">
                                            <a:latin typeface="Cambria Math" panose="02040503050406030204" pitchFamily="18" charset="0"/>
                                          </a:rPr>
                                        </m:ctrlPr>
                                      </m:dPr>
                                      <m:e>
                                        <m:r>
                                          <a:rPr lang="en-US" sz="1600" i="1">
                                            <a:latin typeface="Cambria Math" panose="02040503050406030204" pitchFamily="18" charset="0"/>
                                          </a:rPr>
                                          <m:t>𝑏</m:t>
                                        </m:r>
                                        <m:r>
                                          <a:rPr lang="en-US" sz="1600" i="1">
                                            <a:latin typeface="Cambria Math" panose="02040503050406030204" pitchFamily="18" charset="0"/>
                                          </a:rPr>
                                          <m:t>+</m:t>
                                        </m:r>
                                        <m:r>
                                          <a:rPr lang="en-US" sz="1600" i="1">
                                            <a:latin typeface="Cambria Math" panose="02040503050406030204" pitchFamily="18" charset="0"/>
                                          </a:rPr>
                                          <m:t>𝑎</m:t>
                                        </m:r>
                                      </m:e>
                                    </m:d>
                                    <m:d>
                                      <m:dPr>
                                        <m:ctrlPr>
                                          <a:rPr lang="en-US" sz="1600" i="1">
                                            <a:latin typeface="Cambria Math" panose="02040503050406030204" pitchFamily="18" charset="0"/>
                                          </a:rPr>
                                        </m:ctrlPr>
                                      </m:dPr>
                                      <m:e>
                                        <m:r>
                                          <a:rPr lang="en-US" sz="1600" i="1">
                                            <a:latin typeface="Cambria Math" panose="02040503050406030204" pitchFamily="18" charset="0"/>
                                          </a:rPr>
                                          <m:t>𝑏</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+1</m:t>
                                        </m:r>
                                      </m:e>
                                    </m:d>
                                  </m:num>
                                  <m:den>
                                    <m:r>
                                      <a:rPr lang="en-US" sz="1600" i="1">
                                        <a:latin typeface="Cambria Math" panose="02040503050406030204" pitchFamily="18" charset="0"/>
                                      </a:rPr>
                                      <m:t>2</m:t>
                                    </m:r>
                                  </m:den>
                                </m:f>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𝑎</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+1,</m:t>
                                    </m:r>
                                    <m:r>
                                      <a:rPr lang="en-US" sz="1600" i="1">
                                        <a:latin typeface="Cambria Math" panose="02040503050406030204" pitchFamily="18" charset="0"/>
                                      </a:rPr>
                                      <m:t>𝑎</m:t>
                                    </m:r>
                                    <m:r>
                                      <a:rPr lang="en-US" sz="1600" i="1">
                                        <a:latin typeface="Cambria Math" panose="02040503050406030204" pitchFamily="18" charset="0"/>
                                      </a:rPr>
                                      <m:t>+2,…,</m:t>
                                    </m:r>
                                    <m:r>
                                      <a:rPr lang="en-US" sz="1600" i="1">
                                        <a:latin typeface="Cambria Math" panose="02040503050406030204" pitchFamily="18" charset="0"/>
                                      </a:rPr>
                                      <m:t>𝑏</m:t>
                                    </m:r>
                                  </m:e>
                                </m:d>
                              </m:e>
                            </m:mr>
                            <m:mr>
                              <m:e>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𝑏</m:t>
                                        </m:r>
                                      </m:e>
                                      <m:sup>
                                        <m:r>
                                          <a:rPr lang="en-US" sz="1600" i="1">
                                            <a:latin typeface="Cambria Math" panose="02040503050406030204" pitchFamily="18" charset="0"/>
                                          </a:rPr>
                                          <m:t>2</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𝑎</m:t>
                                        </m:r>
                                      </m:e>
                                      <m:sup>
                                        <m:r>
                                          <a:rPr lang="en-US" sz="1600" i="1">
                                            <a:latin typeface="Cambria Math" panose="02040503050406030204" pitchFamily="18" charset="0"/>
                                          </a:rPr>
                                          <m:t>2</m:t>
                                        </m:r>
                                      </m:sup>
                                    </m:sSup>
                                  </m:num>
                                  <m:den>
                                    <m:r>
                                      <a:rPr lang="en-US" sz="1600" i="1">
                                        <a:latin typeface="Cambria Math" panose="02040503050406030204" pitchFamily="18" charset="0"/>
                                      </a:rPr>
                                      <m:t>2</m:t>
                                    </m:r>
                                  </m:den>
                                </m:f>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 </m:t>
                                </m:r>
                                <m:r>
                                  <m:rPr>
                                    <m:sty m:val="p"/>
                                  </m:rPr>
                                  <a:rPr lang="en-US" sz="1600">
                                    <a:latin typeface="Cambria Math" panose="02040503050406030204" pitchFamily="18" charset="0"/>
                                  </a:rPr>
                                  <m:t>continuous</m:t>
                                </m:r>
                                <m:r>
                                  <a:rPr lang="en-US" sz="1600">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𝑎</m:t>
                                    </m:r>
                                    <m:r>
                                      <a:rPr lang="en-US" sz="1600" i="1">
                                        <a:latin typeface="Cambria Math" panose="02040503050406030204" pitchFamily="18" charset="0"/>
                                      </a:rPr>
                                      <m:t>,</m:t>
                                    </m:r>
                                    <m:r>
                                      <a:rPr lang="en-US" sz="1600" i="1">
                                        <a:latin typeface="Cambria Math" panose="02040503050406030204" pitchFamily="18" charset="0"/>
                                      </a:rPr>
                                      <m:t>𝑏</m:t>
                                    </m:r>
                                  </m:e>
                                </m:d>
                              </m:e>
                            </m:mr>
                          </m:m>
                        </m:e>
                      </m:d>
                    </m:oMath>
                  </m:oMathPara>
                </a14:m>
                <a:endParaRPr lang="en-US" sz="1600" dirty="0"/>
              </a:p>
              <a:p>
                <a:pPr indent="0" algn="just">
                  <a:lnSpc>
                    <a:spcPct val="100000"/>
                  </a:lnSpc>
                  <a:spcBef>
                    <a:spcPts val="0"/>
                  </a:spcBef>
                  <a:buNone/>
                </a:pP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13723"/>
                <a:ext cx="10515600" cy="5625189"/>
              </a:xfrm>
              <a:blipFill rotWithShape="0">
                <a:blip r:embed="rId3"/>
                <a:stretch>
                  <a:fillRect l="-232" t="-3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8EE1A4DE-1D7E-4AF2-B6AF-CDFE1D65D5C8}" type="datetime1">
              <a:rPr lang="en-US" smtClean="0"/>
              <a:t>9/5/2017</a:t>
            </a:fld>
            <a:endParaRPr lang="en-US" dirty="0"/>
          </a:p>
        </p:txBody>
      </p:sp>
    </p:spTree>
    <p:extLst>
      <p:ext uri="{BB962C8B-B14F-4D97-AF65-F5344CB8AC3E}">
        <p14:creationId xmlns:p14="http://schemas.microsoft.com/office/powerpoint/2010/main" val="3672391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3267"/>
            <a:ext cx="10515600" cy="660486"/>
          </a:xfrm>
        </p:spPr>
        <p:txBody>
          <a:bodyPr/>
          <a:lstStyle/>
          <a:p>
            <a:r>
              <a:rPr lang="en-US" dirty="0"/>
              <a:t>2. Diagnostic relationship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855126"/>
                <a:ext cx="10515600" cy="5448216"/>
              </a:xfrm>
            </p:spPr>
            <p:txBody>
              <a:bodyPr>
                <a:noAutofit/>
              </a:bodyPr>
              <a:lstStyle/>
              <a:p>
                <a:pPr marL="0" indent="0">
                  <a:buNone/>
                </a:pPr>
                <a:r>
                  <a:rPr lang="en-US" sz="1900" dirty="0" smtClean="0"/>
                  <a:t>As an example, we prove that the CPT of  evidence </a:t>
                </a:r>
                <a:r>
                  <a:rPr lang="en-US" sz="1900" i="1" dirty="0"/>
                  <a:t>D</a:t>
                </a:r>
                <a14:m>
                  <m:oMath xmlns:m="http://schemas.openxmlformats.org/officeDocument/2006/math">
                    <m:r>
                      <a:rPr lang="en-US" sz="1900" i="1">
                        <a:latin typeface="Cambria Math" panose="02040503050406030204" pitchFamily="18" charset="0"/>
                      </a:rPr>
                      <m:t>∈</m:t>
                    </m:r>
                  </m:oMath>
                </a14:m>
                <a:r>
                  <a:rPr lang="en-US" sz="1900" dirty="0"/>
                  <a:t>{0, 1, 2,…, </a:t>
                </a:r>
                <a:r>
                  <a:rPr lang="en-US" sz="1900" i="1" dirty="0"/>
                  <a:t>η</a:t>
                </a:r>
                <a:r>
                  <a:rPr lang="en-US" sz="1900" dirty="0" smtClean="0"/>
                  <a:t>}, a special case of formula 2.6, satisfies diagnostic condition.</a:t>
                </a:r>
                <a:endParaRPr lang="en-US" sz="1900" i="1" dirty="0" smtClean="0"/>
              </a:p>
              <a:p>
                <a:pPr marL="0" indent="0">
                  <a:buNone/>
                </a:pPr>
                <a14:m>
                  <m:oMath xmlns:m="http://schemas.openxmlformats.org/officeDocument/2006/math">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e>
                    </m:d>
                    <m:r>
                      <a:rPr lang="en-US" sz="1900" i="1">
                        <a:latin typeface="Cambria Math" panose="02040503050406030204" pitchFamily="18" charset="0"/>
                      </a:rPr>
                      <m:t>=</m:t>
                    </m:r>
                    <m:d>
                      <m:dPr>
                        <m:begChr m:val="{"/>
                        <m:endChr m:val=""/>
                        <m:ctrlPr>
                          <a:rPr lang="en-US" sz="1900" i="1">
                            <a:latin typeface="Cambria Math" panose="02040503050406030204" pitchFamily="18" charset="0"/>
                          </a:rPr>
                        </m:ctrlPr>
                      </m:dPr>
                      <m:e>
                        <m:m>
                          <m:mPr>
                            <m:mcs>
                              <m:mc>
                                <m:mcPr>
                                  <m:count m:val="1"/>
                                  <m:mcJc m:val="center"/>
                                </m:mcPr>
                              </m:mc>
                            </m:mcs>
                            <m:ctrlPr>
                              <a:rPr lang="en-US" sz="1900" i="1">
                                <a:latin typeface="Cambria Math" panose="02040503050406030204" pitchFamily="18" charset="0"/>
                              </a:rPr>
                            </m:ctrlPr>
                          </m:mPr>
                          <m:mr>
                            <m:e>
                              <m:f>
                                <m:fPr>
                                  <m:ctrlPr>
                                    <a:rPr lang="en-US" sz="1900" i="1">
                                      <a:latin typeface="Cambria Math" panose="02040503050406030204" pitchFamily="18" charset="0"/>
                                    </a:rPr>
                                  </m:ctrlPr>
                                </m:fPr>
                                <m:num>
                                  <m:r>
                                    <a:rPr lang="en-US" sz="1900" i="1">
                                      <a:latin typeface="Cambria Math" panose="02040503050406030204" pitchFamily="18" charset="0"/>
                                    </a:rPr>
                                    <m:t>𝐷</m:t>
                                  </m:r>
                                </m:num>
                                <m:den>
                                  <m:r>
                                    <a:rPr lang="en-US" sz="1900" i="1">
                                      <a:latin typeface="Cambria Math" panose="02040503050406030204" pitchFamily="18" charset="0"/>
                                    </a:rPr>
                                    <m:t>𝑆</m:t>
                                  </m:r>
                                </m:den>
                              </m:f>
                              <m:r>
                                <a:rPr lang="en-US" sz="1900" i="1">
                                  <a:latin typeface="Cambria Math" panose="02040503050406030204" pitchFamily="18" charset="0"/>
                                </a:rPr>
                                <m:t> </m:t>
                              </m:r>
                              <m:r>
                                <m:rPr>
                                  <m:sty m:val="p"/>
                                </m:rPr>
                                <a:rPr lang="en-US" sz="1900">
                                  <a:latin typeface="Cambria Math" panose="02040503050406030204" pitchFamily="18" charset="0"/>
                                </a:rPr>
                                <m:t>if</m:t>
                              </m:r>
                              <m:r>
                                <a:rPr lang="en-US" sz="1900" i="1">
                                  <a:latin typeface="Cambria Math" panose="02040503050406030204" pitchFamily="18" charset="0"/>
                                </a:rPr>
                                <m:t> </m:t>
                              </m:r>
                              <m:r>
                                <a:rPr lang="en-US" sz="1900" i="1">
                                  <a:latin typeface="Cambria Math" panose="02040503050406030204" pitchFamily="18" charset="0"/>
                                </a:rPr>
                                <m:t>𝑋</m:t>
                              </m:r>
                              <m:r>
                                <a:rPr lang="en-US" sz="1900" i="1">
                                  <a:latin typeface="Cambria Math" panose="02040503050406030204" pitchFamily="18" charset="0"/>
                                </a:rPr>
                                <m:t>=1</m:t>
                              </m:r>
                            </m:e>
                          </m:mr>
                          <m:mr>
                            <m:e>
                              <m:f>
                                <m:fPr>
                                  <m:ctrlPr>
                                    <a:rPr lang="en-US" sz="1900" i="1">
                                      <a:latin typeface="Cambria Math" panose="02040503050406030204" pitchFamily="18" charset="0"/>
                                    </a:rPr>
                                  </m:ctrlPr>
                                </m:fPr>
                                <m:num>
                                  <m:r>
                                    <a:rPr lang="en-US" sz="1900" i="1">
                                      <a:latin typeface="Cambria Math" panose="02040503050406030204" pitchFamily="18" charset="0"/>
                                    </a:rPr>
                                    <m:t>𝜂</m:t>
                                  </m:r>
                                </m:num>
                                <m:den>
                                  <m:r>
                                    <a:rPr lang="en-US" sz="1900" i="1">
                                      <a:latin typeface="Cambria Math" panose="02040503050406030204" pitchFamily="18" charset="0"/>
                                    </a:rPr>
                                    <m:t>𝑆</m:t>
                                  </m:r>
                                </m:den>
                              </m:f>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𝐷</m:t>
                                  </m:r>
                                </m:num>
                                <m:den>
                                  <m:r>
                                    <a:rPr lang="en-US" sz="1900" i="1">
                                      <a:latin typeface="Cambria Math" panose="02040503050406030204" pitchFamily="18" charset="0"/>
                                    </a:rPr>
                                    <m:t>𝑆</m:t>
                                  </m:r>
                                </m:den>
                              </m:f>
                              <m:r>
                                <a:rPr lang="en-US" sz="1900" i="1">
                                  <a:latin typeface="Cambria Math" panose="02040503050406030204" pitchFamily="18" charset="0"/>
                                </a:rPr>
                                <m:t> </m:t>
                              </m:r>
                              <m:r>
                                <m:rPr>
                                  <m:sty m:val="p"/>
                                </m:rPr>
                                <a:rPr lang="en-US" sz="1900">
                                  <a:latin typeface="Cambria Math" panose="02040503050406030204" pitchFamily="18" charset="0"/>
                                </a:rPr>
                                <m:t>if</m:t>
                              </m:r>
                              <m:r>
                                <a:rPr lang="en-US" sz="1900" i="1">
                                  <a:latin typeface="Cambria Math" panose="02040503050406030204" pitchFamily="18" charset="0"/>
                                </a:rPr>
                                <m:t> </m:t>
                              </m:r>
                              <m:r>
                                <a:rPr lang="en-US" sz="1900" i="1">
                                  <a:latin typeface="Cambria Math" panose="02040503050406030204" pitchFamily="18" charset="0"/>
                                </a:rPr>
                                <m:t>𝑋</m:t>
                              </m:r>
                              <m:r>
                                <a:rPr lang="en-US" sz="1900" i="1">
                                  <a:latin typeface="Cambria Math" panose="02040503050406030204" pitchFamily="18" charset="0"/>
                                </a:rPr>
                                <m:t>=0</m:t>
                              </m:r>
                            </m:e>
                          </m:mr>
                        </m:m>
                      </m:e>
                    </m:d>
                  </m:oMath>
                </a14:m>
                <a:r>
                  <a:rPr lang="en-US" sz="1900" dirty="0" smtClean="0"/>
                  <a:t> where </a:t>
                </a:r>
                <a14:m>
                  <m:oMath xmlns:m="http://schemas.openxmlformats.org/officeDocument/2006/math">
                    <m:r>
                      <a:rPr lang="en-US" sz="1900" i="1">
                        <a:latin typeface="Cambria Math" panose="02040503050406030204" pitchFamily="18" charset="0"/>
                      </a:rPr>
                      <m:t>𝐷</m:t>
                    </m:r>
                    <m:r>
                      <a:rPr lang="en-US" sz="1900" i="1">
                        <a:latin typeface="Cambria Math" panose="02040503050406030204" pitchFamily="18" charset="0"/>
                      </a:rPr>
                      <m:t>∈</m:t>
                    </m:r>
                    <m:d>
                      <m:dPr>
                        <m:begChr m:val="{"/>
                        <m:endChr m:val="}"/>
                        <m:ctrlPr>
                          <a:rPr lang="en-US" sz="1900" i="1">
                            <a:latin typeface="Cambria Math" panose="02040503050406030204" pitchFamily="18" charset="0"/>
                          </a:rPr>
                        </m:ctrlPr>
                      </m:dPr>
                      <m:e>
                        <m:r>
                          <a:rPr lang="en-US" sz="1900" i="1">
                            <a:latin typeface="Cambria Math" panose="02040503050406030204" pitchFamily="18" charset="0"/>
                          </a:rPr>
                          <m:t>0,1,2,…,</m:t>
                        </m:r>
                        <m:r>
                          <a:rPr lang="en-US" sz="1900" i="1">
                            <a:latin typeface="Cambria Math" panose="02040503050406030204" pitchFamily="18" charset="0"/>
                          </a:rPr>
                          <m:t>𝜂</m:t>
                        </m:r>
                      </m:e>
                    </m:d>
                  </m:oMath>
                </a14:m>
                <a:r>
                  <a:rPr lang="en-US" sz="1900" dirty="0" smtClean="0"/>
                  <a:t> and </a:t>
                </a:r>
                <a14:m>
                  <m:oMath xmlns:m="http://schemas.openxmlformats.org/officeDocument/2006/math">
                    <m:r>
                      <a:rPr lang="en-US" sz="1900" i="1">
                        <a:latin typeface="Cambria Math" panose="02040503050406030204" pitchFamily="18" charset="0"/>
                      </a:rPr>
                      <m:t>𝑆</m:t>
                    </m:r>
                    <m:r>
                      <a:rPr lang="en-US" sz="1900" i="1">
                        <a:latin typeface="Cambria Math" panose="02040503050406030204" pitchFamily="18" charset="0"/>
                      </a:rPr>
                      <m:t>=</m:t>
                    </m:r>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𝐷</m:t>
                        </m:r>
                        <m:r>
                          <a:rPr lang="en-US" sz="1900" i="1">
                            <a:latin typeface="Cambria Math" panose="02040503050406030204" pitchFamily="18" charset="0"/>
                          </a:rPr>
                          <m:t>=0</m:t>
                        </m:r>
                      </m:sub>
                      <m:sup>
                        <m:r>
                          <a:rPr lang="en-US" sz="1900" i="1">
                            <a:latin typeface="Cambria Math" panose="02040503050406030204" pitchFamily="18" charset="0"/>
                          </a:rPr>
                          <m:t>𝑛</m:t>
                        </m:r>
                      </m:sup>
                      <m:e>
                        <m:r>
                          <a:rPr lang="en-US" sz="1900" i="1">
                            <a:latin typeface="Cambria Math" panose="02040503050406030204" pitchFamily="18" charset="0"/>
                          </a:rPr>
                          <m:t>𝐷</m:t>
                        </m:r>
                      </m:e>
                    </m:nary>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𝜂</m:t>
                        </m:r>
                        <m:d>
                          <m:dPr>
                            <m:ctrlPr>
                              <a:rPr lang="en-US" sz="1900" i="1">
                                <a:latin typeface="Cambria Math" panose="02040503050406030204" pitchFamily="18" charset="0"/>
                              </a:rPr>
                            </m:ctrlPr>
                          </m:dPr>
                          <m:e>
                            <m:r>
                              <a:rPr lang="en-US" sz="1900" i="1">
                                <a:latin typeface="Cambria Math" panose="02040503050406030204" pitchFamily="18" charset="0"/>
                              </a:rPr>
                              <m:t>𝜂</m:t>
                            </m:r>
                            <m:r>
                              <a:rPr lang="en-US" sz="1900" i="1">
                                <a:latin typeface="Cambria Math" panose="02040503050406030204" pitchFamily="18" charset="0"/>
                              </a:rPr>
                              <m:t>+1</m:t>
                            </m:r>
                          </m:e>
                        </m:d>
                      </m:num>
                      <m:den>
                        <m:r>
                          <a:rPr lang="en-US" sz="1900" i="1">
                            <a:latin typeface="Cambria Math" panose="02040503050406030204" pitchFamily="18" charset="0"/>
                          </a:rPr>
                          <m:t>2</m:t>
                        </m:r>
                      </m:den>
                    </m:f>
                  </m:oMath>
                </a14:m>
                <a:endParaRPr lang="en-US" sz="1900" dirty="0"/>
              </a:p>
              <a:p>
                <a:pPr marL="0" indent="0">
                  <a:buNone/>
                </a:pPr>
                <a:r>
                  <a:rPr lang="en-US" sz="1900" dirty="0" smtClean="0"/>
                  <a:t>In fact, we have:</a:t>
                </a:r>
              </a:p>
              <a:p>
                <a:pPr marL="0" indent="0">
                  <a:buNone/>
                </a:pPr>
                <a14:m>
                  <m:oMathPara xmlns:m="http://schemas.openxmlformats.org/officeDocument/2006/math">
                    <m:oMathParaPr>
                      <m:jc m:val="centerGroup"/>
                    </m:oMathParaPr>
                    <m:oMath xmlns:m="http://schemas.openxmlformats.org/officeDocument/2006/math">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r>
                            <a:rPr lang="en-US" sz="1900" i="1">
                              <a:latin typeface="Cambria Math" panose="02040503050406030204" pitchFamily="18" charset="0"/>
                            </a:rPr>
                            <m:t>=0</m:t>
                          </m:r>
                        </m:e>
                      </m:d>
                      <m:r>
                        <a:rPr lang="en-US" sz="1900" i="1">
                          <a:latin typeface="Cambria Math" panose="02040503050406030204" pitchFamily="18" charset="0"/>
                        </a:rPr>
                        <m:t>+</m:t>
                      </m:r>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r>
                            <a:rPr lang="en-US" sz="1900" i="1">
                              <a:latin typeface="Cambria Math" panose="02040503050406030204" pitchFamily="18" charset="0"/>
                            </a:rPr>
                            <m:t>=1</m:t>
                          </m:r>
                        </m:e>
                      </m:d>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𝐷</m:t>
                          </m:r>
                        </m:num>
                        <m:den>
                          <m:r>
                            <a:rPr lang="en-US" sz="1900" i="1">
                              <a:latin typeface="Cambria Math" panose="02040503050406030204" pitchFamily="18" charset="0"/>
                            </a:rPr>
                            <m:t>𝑆</m:t>
                          </m:r>
                        </m:den>
                      </m:f>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𝜂</m:t>
                          </m:r>
                          <m:r>
                            <a:rPr lang="en-US" sz="1900" i="1">
                              <a:latin typeface="Cambria Math" panose="02040503050406030204" pitchFamily="18" charset="0"/>
                            </a:rPr>
                            <m:t>−</m:t>
                          </m:r>
                          <m:r>
                            <a:rPr lang="en-US" sz="1900" i="1">
                              <a:latin typeface="Cambria Math" panose="02040503050406030204" pitchFamily="18" charset="0"/>
                            </a:rPr>
                            <m:t>𝐷</m:t>
                          </m:r>
                        </m:num>
                        <m:den>
                          <m:r>
                            <a:rPr lang="en-US" sz="1900" i="1">
                              <a:latin typeface="Cambria Math" panose="02040503050406030204" pitchFamily="18" charset="0"/>
                            </a:rPr>
                            <m:t>𝑆</m:t>
                          </m:r>
                        </m:den>
                      </m:f>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2</m:t>
                          </m:r>
                        </m:num>
                        <m:den>
                          <m:d>
                            <m:dPr>
                              <m:ctrlPr>
                                <a:rPr lang="en-US" sz="1900" i="1">
                                  <a:latin typeface="Cambria Math" panose="02040503050406030204" pitchFamily="18" charset="0"/>
                                </a:rPr>
                              </m:ctrlPr>
                            </m:dPr>
                            <m:e>
                              <m:r>
                                <a:rPr lang="en-US" sz="1900" i="1">
                                  <a:latin typeface="Cambria Math" panose="02040503050406030204" pitchFamily="18" charset="0"/>
                                </a:rPr>
                                <m:t>𝜂</m:t>
                              </m:r>
                              <m:r>
                                <a:rPr lang="en-US" sz="1900" i="1">
                                  <a:latin typeface="Cambria Math" panose="02040503050406030204" pitchFamily="18" charset="0"/>
                                </a:rPr>
                                <m:t>+1</m:t>
                              </m:r>
                            </m:e>
                          </m:d>
                        </m:den>
                      </m:f>
                    </m:oMath>
                  </m:oMathPara>
                </a14:m>
                <a:endParaRPr lang="en-US" sz="1900" dirty="0"/>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𝐷</m:t>
                          </m:r>
                          <m:r>
                            <a:rPr lang="en-US" sz="1900" i="1">
                              <a:latin typeface="Cambria Math" panose="02040503050406030204" pitchFamily="18" charset="0"/>
                            </a:rPr>
                            <m:t>=0</m:t>
                          </m:r>
                        </m:sub>
                        <m:sup>
                          <m:r>
                            <a:rPr lang="en-US" sz="1900" i="1">
                              <a:latin typeface="Cambria Math" panose="02040503050406030204" pitchFamily="18" charset="0"/>
                            </a:rPr>
                            <m:t>𝜂</m:t>
                          </m:r>
                        </m:sup>
                        <m:e>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r>
                                <a:rPr lang="en-US" sz="1900" i="1">
                                  <a:latin typeface="Cambria Math" panose="02040503050406030204" pitchFamily="18" charset="0"/>
                                </a:rPr>
                                <m:t>=1</m:t>
                              </m:r>
                            </m:e>
                          </m:d>
                        </m:e>
                      </m:nary>
                      <m:r>
                        <a:rPr lang="en-US" sz="1900" i="1">
                          <a:latin typeface="Cambria Math" panose="02040503050406030204" pitchFamily="18" charset="0"/>
                        </a:rPr>
                        <m:t>=</m:t>
                      </m:r>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𝐷</m:t>
                          </m:r>
                          <m:r>
                            <a:rPr lang="en-US" sz="1900" i="1">
                              <a:latin typeface="Cambria Math" panose="02040503050406030204" pitchFamily="18" charset="0"/>
                            </a:rPr>
                            <m:t>=0</m:t>
                          </m:r>
                        </m:sub>
                        <m:sup>
                          <m:r>
                            <a:rPr lang="en-US" sz="1900" i="1">
                              <a:latin typeface="Cambria Math" panose="02040503050406030204" pitchFamily="18" charset="0"/>
                            </a:rPr>
                            <m:t>𝜂</m:t>
                          </m:r>
                        </m:sup>
                        <m:e>
                          <m:f>
                            <m:fPr>
                              <m:ctrlPr>
                                <a:rPr lang="en-US" sz="1900" i="1">
                                  <a:latin typeface="Cambria Math" panose="02040503050406030204" pitchFamily="18" charset="0"/>
                                </a:rPr>
                              </m:ctrlPr>
                            </m:fPr>
                            <m:num>
                              <m:r>
                                <a:rPr lang="en-US" sz="1900" i="1">
                                  <a:latin typeface="Cambria Math" panose="02040503050406030204" pitchFamily="18" charset="0"/>
                                </a:rPr>
                                <m:t>𝐷</m:t>
                              </m:r>
                            </m:num>
                            <m:den>
                              <m:r>
                                <a:rPr lang="en-US" sz="1900" i="1">
                                  <a:latin typeface="Cambria Math" panose="02040503050406030204" pitchFamily="18" charset="0"/>
                                </a:rPr>
                                <m:t>𝑆</m:t>
                              </m:r>
                            </m:den>
                          </m:f>
                        </m:e>
                      </m:nary>
                      <m:r>
                        <a:rPr lang="en-US" sz="1900" i="1">
                          <a:latin typeface="Cambria Math" panose="02040503050406030204" pitchFamily="18" charset="0"/>
                        </a:rPr>
                        <m:t>=</m:t>
                      </m:r>
                      <m:f>
                        <m:fPr>
                          <m:ctrlPr>
                            <a:rPr lang="en-US" sz="1900" i="1">
                              <a:latin typeface="Cambria Math" panose="02040503050406030204" pitchFamily="18" charset="0"/>
                            </a:rPr>
                          </m:ctrlPr>
                        </m:fPr>
                        <m:num>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𝐷</m:t>
                              </m:r>
                              <m:r>
                                <a:rPr lang="en-US" sz="1900" i="1">
                                  <a:latin typeface="Cambria Math" panose="02040503050406030204" pitchFamily="18" charset="0"/>
                                </a:rPr>
                                <m:t>=0</m:t>
                              </m:r>
                            </m:sub>
                            <m:sup>
                              <m:r>
                                <a:rPr lang="en-US" sz="1900" i="1">
                                  <a:latin typeface="Cambria Math" panose="02040503050406030204" pitchFamily="18" charset="0"/>
                                </a:rPr>
                                <m:t>𝜂</m:t>
                              </m:r>
                            </m:sup>
                            <m:e>
                              <m:r>
                                <a:rPr lang="en-US" sz="1900" i="1">
                                  <a:latin typeface="Cambria Math" panose="02040503050406030204" pitchFamily="18" charset="0"/>
                                </a:rPr>
                                <m:t>𝐷</m:t>
                              </m:r>
                            </m:e>
                          </m:nary>
                        </m:num>
                        <m:den>
                          <m:r>
                            <a:rPr lang="en-US" sz="1900" i="1">
                              <a:latin typeface="Cambria Math" panose="02040503050406030204" pitchFamily="18" charset="0"/>
                            </a:rPr>
                            <m:t>𝑆</m:t>
                          </m:r>
                        </m:den>
                      </m:f>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𝑆</m:t>
                          </m:r>
                        </m:num>
                        <m:den>
                          <m:r>
                            <a:rPr lang="en-US" sz="1900" i="1">
                              <a:latin typeface="Cambria Math" panose="02040503050406030204" pitchFamily="18" charset="0"/>
                            </a:rPr>
                            <m:t>𝑆</m:t>
                          </m:r>
                        </m:den>
                      </m:f>
                      <m:r>
                        <a:rPr lang="en-US" sz="1900" i="1">
                          <a:latin typeface="Cambria Math" panose="02040503050406030204" pitchFamily="18" charset="0"/>
                        </a:rPr>
                        <m:t>=1</m:t>
                      </m:r>
                    </m:oMath>
                  </m:oMathPara>
                </a14:m>
                <a:endParaRPr lang="en-US" sz="1900" dirty="0"/>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𝐷</m:t>
                          </m:r>
                          <m:r>
                            <a:rPr lang="en-US" sz="1900" i="1">
                              <a:latin typeface="Cambria Math" panose="02040503050406030204" pitchFamily="18" charset="0"/>
                            </a:rPr>
                            <m:t>=0</m:t>
                          </m:r>
                        </m:sub>
                        <m:sup>
                          <m:r>
                            <a:rPr lang="en-US" sz="1900" i="1">
                              <a:latin typeface="Cambria Math" panose="02040503050406030204" pitchFamily="18" charset="0"/>
                            </a:rPr>
                            <m:t>𝜂</m:t>
                          </m:r>
                        </m:sup>
                        <m:e>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r>
                                <a:rPr lang="en-US" sz="1900" i="1">
                                  <a:latin typeface="Cambria Math" panose="02040503050406030204" pitchFamily="18" charset="0"/>
                                </a:rPr>
                                <m:t>=0</m:t>
                              </m:r>
                            </m:e>
                          </m:d>
                        </m:e>
                      </m:nary>
                      <m:r>
                        <a:rPr lang="en-US" sz="1900" i="1">
                          <a:latin typeface="Cambria Math" panose="02040503050406030204" pitchFamily="18" charset="0"/>
                        </a:rPr>
                        <m:t>=</m:t>
                      </m:r>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𝐷</m:t>
                          </m:r>
                          <m:r>
                            <a:rPr lang="en-US" sz="1900" i="1">
                              <a:latin typeface="Cambria Math" panose="02040503050406030204" pitchFamily="18" charset="0"/>
                            </a:rPr>
                            <m:t>=0</m:t>
                          </m:r>
                        </m:sub>
                        <m:sup>
                          <m:r>
                            <a:rPr lang="en-US" sz="1900" i="1">
                              <a:latin typeface="Cambria Math" panose="02040503050406030204" pitchFamily="18" charset="0"/>
                            </a:rPr>
                            <m:t>𝜂</m:t>
                          </m:r>
                        </m:sup>
                        <m:e>
                          <m:f>
                            <m:fPr>
                              <m:ctrlPr>
                                <a:rPr lang="en-US" sz="1900" i="1">
                                  <a:latin typeface="Cambria Math" panose="02040503050406030204" pitchFamily="18" charset="0"/>
                                </a:rPr>
                              </m:ctrlPr>
                            </m:fPr>
                            <m:num>
                              <m:r>
                                <a:rPr lang="en-US" sz="1900" i="1">
                                  <a:latin typeface="Cambria Math" panose="02040503050406030204" pitchFamily="18" charset="0"/>
                                </a:rPr>
                                <m:t>𝜂</m:t>
                              </m:r>
                              <m:r>
                                <a:rPr lang="en-US" sz="1900" i="1">
                                  <a:latin typeface="Cambria Math" panose="02040503050406030204" pitchFamily="18" charset="0"/>
                                </a:rPr>
                                <m:t>−</m:t>
                              </m:r>
                              <m:r>
                                <a:rPr lang="en-US" sz="1900" i="1">
                                  <a:latin typeface="Cambria Math" panose="02040503050406030204" pitchFamily="18" charset="0"/>
                                </a:rPr>
                                <m:t>𝐷</m:t>
                              </m:r>
                            </m:num>
                            <m:den>
                              <m:r>
                                <a:rPr lang="en-US" sz="1900" i="1">
                                  <a:latin typeface="Cambria Math" panose="02040503050406030204" pitchFamily="18" charset="0"/>
                                </a:rPr>
                                <m:t>𝑆</m:t>
                              </m:r>
                            </m:den>
                          </m:f>
                        </m:e>
                      </m:nary>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𝜂</m:t>
                          </m:r>
                          <m:d>
                            <m:dPr>
                              <m:ctrlPr>
                                <a:rPr lang="en-US" sz="1900" i="1">
                                  <a:latin typeface="Cambria Math" panose="02040503050406030204" pitchFamily="18" charset="0"/>
                                </a:rPr>
                              </m:ctrlPr>
                            </m:dPr>
                            <m:e>
                              <m:r>
                                <a:rPr lang="en-US" sz="1900" i="1">
                                  <a:latin typeface="Cambria Math" panose="02040503050406030204" pitchFamily="18" charset="0"/>
                                </a:rPr>
                                <m:t>𝜂</m:t>
                              </m:r>
                              <m:r>
                                <a:rPr lang="en-US" sz="1900" i="1">
                                  <a:latin typeface="Cambria Math" panose="02040503050406030204" pitchFamily="18" charset="0"/>
                                </a:rPr>
                                <m:t>+1</m:t>
                              </m:r>
                            </m:e>
                          </m:d>
                          <m:r>
                            <a:rPr lang="en-US" sz="1900" i="1">
                              <a:latin typeface="Cambria Math" panose="02040503050406030204" pitchFamily="18" charset="0"/>
                            </a:rPr>
                            <m:t>−</m:t>
                          </m:r>
                          <m:r>
                            <a:rPr lang="en-US" sz="1900" i="1">
                              <a:latin typeface="Cambria Math" panose="02040503050406030204" pitchFamily="18" charset="0"/>
                            </a:rPr>
                            <m:t>𝑆</m:t>
                          </m:r>
                        </m:num>
                        <m:den>
                          <m:r>
                            <a:rPr lang="en-US" sz="1900" i="1">
                              <a:latin typeface="Cambria Math" panose="02040503050406030204" pitchFamily="18" charset="0"/>
                            </a:rPr>
                            <m:t>𝑆</m:t>
                          </m:r>
                        </m:den>
                      </m:f>
                      <m:r>
                        <a:rPr lang="en-US" sz="1900" i="1">
                          <a:latin typeface="Cambria Math" panose="02040503050406030204" pitchFamily="18" charset="0"/>
                        </a:rPr>
                        <m:t>=1</m:t>
                      </m:r>
                    </m:oMath>
                  </m:oMathPara>
                </a14:m>
                <a:endParaRPr lang="en-US" sz="1900" dirty="0" smtClean="0"/>
              </a:p>
              <a:p>
                <a:pPr marL="0" indent="0">
                  <a:buNone/>
                </a:pPr>
                <a:r>
                  <a:rPr lang="en-US" sz="1900" dirty="0" smtClean="0"/>
                  <a:t>Suppose </a:t>
                </a:r>
                <a:r>
                  <a:rPr lang="en-US" sz="1900" dirty="0"/>
                  <a:t>the prior probability of </a:t>
                </a:r>
                <a:r>
                  <a:rPr lang="en-US" sz="1900" i="1" dirty="0"/>
                  <a:t>X</a:t>
                </a:r>
                <a:r>
                  <a:rPr lang="en-US" sz="1900" dirty="0"/>
                  <a:t> is uniform:</a:t>
                </a:r>
                <a:r>
                  <a:rPr lang="en-US" sz="1900" dirty="0" smtClean="0"/>
                  <a:t> </a:t>
                </a:r>
                <a14:m>
                  <m:oMath xmlns:m="http://schemas.openxmlformats.org/officeDocument/2006/math">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𝑋</m:t>
                        </m:r>
                        <m:r>
                          <a:rPr lang="en-US" sz="1900" i="1">
                            <a:latin typeface="Cambria Math" panose="02040503050406030204" pitchFamily="18" charset="0"/>
                          </a:rPr>
                          <m:t>=0</m:t>
                        </m:r>
                      </m:e>
                    </m:d>
                    <m:r>
                      <a:rPr lang="en-US" sz="1900" i="1">
                        <a:latin typeface="Cambria Math" panose="02040503050406030204" pitchFamily="18" charset="0"/>
                      </a:rPr>
                      <m:t>=</m:t>
                    </m:r>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𝑋</m:t>
                        </m:r>
                        <m:r>
                          <a:rPr lang="en-US" sz="1900" i="1">
                            <a:latin typeface="Cambria Math" panose="02040503050406030204" pitchFamily="18" charset="0"/>
                          </a:rPr>
                          <m:t>=1</m:t>
                        </m:r>
                      </m:e>
                    </m:d>
                  </m:oMath>
                </a14:m>
                <a:r>
                  <a:rPr lang="en-US" sz="1900" dirty="0" smtClean="0"/>
                  <a:t>. We </a:t>
                </a:r>
                <a:r>
                  <a:rPr lang="en-US" sz="1900" dirty="0"/>
                  <a:t>have:</a:t>
                </a:r>
              </a:p>
              <a:p>
                <a:pPr marL="0" indent="0">
                  <a:buNone/>
                </a:pPr>
                <a14:m>
                  <m:oMathPara xmlns:m="http://schemas.openxmlformats.org/officeDocument/2006/math">
                    <m:oMathParaPr>
                      <m:jc m:val="centerGroup"/>
                    </m:oMathParaPr>
                    <m:oMath xmlns:m="http://schemas.openxmlformats.org/officeDocument/2006/math">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𝑋</m:t>
                          </m:r>
                        </m:e>
                        <m:e>
                          <m:r>
                            <a:rPr lang="en-US" sz="1900" i="1">
                              <a:latin typeface="Cambria Math" panose="02040503050406030204" pitchFamily="18" charset="0"/>
                            </a:rPr>
                            <m:t>𝐷</m:t>
                          </m:r>
                        </m:e>
                      </m:d>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e>
                          </m:d>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𝑋</m:t>
                              </m:r>
                            </m:e>
                          </m:d>
                        </m:num>
                        <m:den>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d>
                        </m:den>
                      </m:f>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e>
                          </m:d>
                        </m:num>
                        <m:den>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r>
                                <a:rPr lang="en-US" sz="1900" i="1">
                                  <a:latin typeface="Cambria Math" panose="02040503050406030204" pitchFamily="18" charset="0"/>
                                </a:rPr>
                                <m:t>=0</m:t>
                              </m:r>
                            </m:e>
                          </m:d>
                          <m:r>
                            <a:rPr lang="en-US" sz="1900" i="1">
                              <a:latin typeface="Cambria Math" panose="02040503050406030204" pitchFamily="18" charset="0"/>
                            </a:rPr>
                            <m:t>+</m:t>
                          </m:r>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r>
                                <a:rPr lang="en-US" sz="1900" i="1">
                                  <a:latin typeface="Cambria Math" panose="02040503050406030204" pitchFamily="18" charset="0"/>
                                </a:rPr>
                                <m:t>=1</m:t>
                              </m:r>
                            </m:e>
                          </m:d>
                        </m:den>
                      </m:f>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𝜂</m:t>
                          </m:r>
                          <m:r>
                            <a:rPr lang="en-US" sz="1900" i="1">
                              <a:latin typeface="Cambria Math" panose="02040503050406030204" pitchFamily="18" charset="0"/>
                            </a:rPr>
                            <m:t>+1</m:t>
                          </m:r>
                        </m:num>
                        <m:den>
                          <m:r>
                            <a:rPr lang="en-US" sz="1900" i="1">
                              <a:latin typeface="Cambria Math" panose="02040503050406030204" pitchFamily="18" charset="0"/>
                            </a:rPr>
                            <m:t>2</m:t>
                          </m:r>
                        </m:den>
                      </m:f>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e>
                      </m:d>
                    </m:oMath>
                  </m:oMathPara>
                </a14:m>
                <a:endParaRPr lang="en-US" sz="1900" dirty="0"/>
              </a:p>
              <a:p>
                <a:pPr marL="0" indent="0">
                  <a:buNone/>
                </a:pPr>
                <a:r>
                  <a:rPr lang="en-US" sz="1900" dirty="0"/>
                  <a:t>So, the transformation coefficient </a:t>
                </a:r>
                <a:r>
                  <a:rPr lang="en-US" sz="1900" i="1" dirty="0"/>
                  <a:t>k</a:t>
                </a:r>
                <a:r>
                  <a:rPr lang="en-US" sz="1900" dirty="0"/>
                  <a:t> is </a:t>
                </a:r>
                <a14:m>
                  <m:oMath xmlns:m="http://schemas.openxmlformats.org/officeDocument/2006/math">
                    <m:f>
                      <m:fPr>
                        <m:ctrlPr>
                          <a:rPr lang="en-US" sz="1900" i="1">
                            <a:latin typeface="Cambria Math" panose="02040503050406030204" pitchFamily="18" charset="0"/>
                          </a:rPr>
                        </m:ctrlPr>
                      </m:fPr>
                      <m:num>
                        <m:r>
                          <a:rPr lang="en-US" sz="1900" i="1">
                            <a:latin typeface="Cambria Math" panose="02040503050406030204" pitchFamily="18" charset="0"/>
                          </a:rPr>
                          <m:t>𝜂</m:t>
                        </m:r>
                        <m:r>
                          <a:rPr lang="en-US" sz="1900" i="1">
                            <a:latin typeface="Cambria Math" panose="02040503050406030204" pitchFamily="18" charset="0"/>
                          </a:rPr>
                          <m:t>+1</m:t>
                        </m:r>
                      </m:num>
                      <m:den>
                        <m:r>
                          <a:rPr lang="en-US" sz="1900" i="1">
                            <a:latin typeface="Cambria Math" panose="02040503050406030204" pitchFamily="18" charset="0"/>
                          </a:rPr>
                          <m:t>2</m:t>
                        </m:r>
                      </m:den>
                    </m:f>
                  </m:oMath>
                </a14:m>
                <a:r>
                  <a:rPr lang="en-US" sz="1900" dirty="0" smtClean="0"/>
                  <a:t>.</a:t>
                </a:r>
                <a:endParaRPr lang="en-US" sz="19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855126"/>
                <a:ext cx="10515600" cy="5448216"/>
              </a:xfrm>
              <a:blipFill rotWithShape="0">
                <a:blip r:embed="rId3"/>
                <a:stretch>
                  <a:fillRect l="-580" t="-559" r="-522" b="-190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454F0C44-6410-48AF-B1F7-C8365B31CE70}" type="datetime1">
              <a:rPr lang="en-US" smtClean="0"/>
              <a:t>9/5/2017</a:t>
            </a:fld>
            <a:endParaRPr lang="en-US" dirty="0"/>
          </a:p>
        </p:txBody>
      </p:sp>
    </p:spTree>
    <p:extLst>
      <p:ext uri="{BB962C8B-B14F-4D97-AF65-F5344CB8AC3E}">
        <p14:creationId xmlns:p14="http://schemas.microsoft.com/office/powerpoint/2010/main" val="3398488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259"/>
            <a:ext cx="10515600" cy="660486"/>
          </a:xfrm>
        </p:spPr>
        <p:txBody>
          <a:bodyPr/>
          <a:lstStyle/>
          <a:p>
            <a:r>
              <a:rPr lang="en-US" dirty="0" smtClean="0"/>
              <a:t>3. X-gate inferences</a:t>
            </a:r>
            <a:endParaRPr lang="en-US" dirty="0"/>
          </a:p>
        </p:txBody>
      </p:sp>
      <p:sp>
        <p:nvSpPr>
          <p:cNvPr id="3" name="Content Placeholder 2"/>
          <p:cNvSpPr>
            <a:spLocks noGrp="1"/>
          </p:cNvSpPr>
          <p:nvPr>
            <p:ph idx="1"/>
          </p:nvPr>
        </p:nvSpPr>
        <p:spPr>
          <a:xfrm>
            <a:off x="282389" y="828622"/>
            <a:ext cx="7016470" cy="5664945"/>
          </a:xfrm>
        </p:spPr>
        <p:txBody>
          <a:bodyPr>
            <a:normAutofit/>
          </a:bodyPr>
          <a:lstStyle/>
          <a:p>
            <a:pPr algn="just"/>
            <a:r>
              <a:rPr lang="en-US" dirty="0"/>
              <a:t>The diagnostic relationship </a:t>
            </a:r>
            <a:r>
              <a:rPr lang="en-US" dirty="0" smtClean="0"/>
              <a:t>is now extended </a:t>
            </a:r>
            <a:r>
              <a:rPr lang="en-US" dirty="0"/>
              <a:t>with more than one </a:t>
            </a:r>
            <a:r>
              <a:rPr lang="en-US" dirty="0" smtClean="0"/>
              <a:t>hypothesis.</a:t>
            </a:r>
            <a:r>
              <a:rPr lang="en-US" dirty="0"/>
              <a:t> Given a </a:t>
            </a:r>
            <a:r>
              <a:rPr lang="en-US" i="1" dirty="0"/>
              <a:t>simple graph </a:t>
            </a:r>
            <a:r>
              <a:rPr lang="en-US" dirty="0"/>
              <a:t>consisting of one child variable </a:t>
            </a:r>
            <a:r>
              <a:rPr lang="en-US" i="1" dirty="0"/>
              <a:t>Y</a:t>
            </a:r>
            <a:r>
              <a:rPr lang="en-US" dirty="0"/>
              <a:t> and </a:t>
            </a:r>
            <a:r>
              <a:rPr lang="en-US" i="1" dirty="0"/>
              <a:t>n</a:t>
            </a:r>
            <a:r>
              <a:rPr lang="en-US" dirty="0"/>
              <a:t> parent variables </a:t>
            </a:r>
            <a:r>
              <a:rPr lang="en-US" i="1" dirty="0" smtClean="0"/>
              <a:t>X</a:t>
            </a:r>
            <a:r>
              <a:rPr lang="en-US" i="1" baseline="-25000" dirty="0" smtClean="0"/>
              <a:t>i</a:t>
            </a:r>
            <a:r>
              <a:rPr lang="en-US" dirty="0"/>
              <a:t>.</a:t>
            </a:r>
            <a:r>
              <a:rPr lang="en-US" dirty="0" smtClean="0"/>
              <a:t> </a:t>
            </a:r>
            <a:r>
              <a:rPr lang="en-US" dirty="0"/>
              <a:t>Each relationship from </a:t>
            </a:r>
            <a:r>
              <a:rPr lang="en-US" i="1" dirty="0"/>
              <a:t>X</a:t>
            </a:r>
            <a:r>
              <a:rPr lang="en-US" i="1" baseline="-25000" dirty="0"/>
              <a:t>i</a:t>
            </a:r>
            <a:r>
              <a:rPr lang="en-US" dirty="0"/>
              <a:t> to </a:t>
            </a:r>
            <a:r>
              <a:rPr lang="en-US" i="1" dirty="0"/>
              <a:t>Y</a:t>
            </a:r>
            <a:r>
              <a:rPr lang="en-US" dirty="0"/>
              <a:t> is quantified by a normalized weight </a:t>
            </a:r>
            <a:r>
              <a:rPr lang="en-US" i="1" dirty="0" err="1"/>
              <a:t>w</a:t>
            </a:r>
            <a:r>
              <a:rPr lang="en-US" i="1" baseline="-25000" dirty="0" err="1"/>
              <a:t>i</a:t>
            </a:r>
            <a:r>
              <a:rPr lang="en-US" dirty="0"/>
              <a:t> where 0 ≤ </a:t>
            </a:r>
            <a:r>
              <a:rPr lang="en-US" i="1" dirty="0" err="1"/>
              <a:t>w</a:t>
            </a:r>
            <a:r>
              <a:rPr lang="en-US" i="1" baseline="-25000" dirty="0" err="1"/>
              <a:t>i</a:t>
            </a:r>
            <a:r>
              <a:rPr lang="en-US" dirty="0"/>
              <a:t> ≤ </a:t>
            </a:r>
            <a:r>
              <a:rPr lang="en-US" dirty="0" smtClean="0"/>
              <a:t>1.</a:t>
            </a:r>
          </a:p>
          <a:p>
            <a:pPr algn="just"/>
            <a:r>
              <a:rPr lang="en-US" dirty="0" smtClean="0"/>
              <a:t>Now we </a:t>
            </a:r>
            <a:r>
              <a:rPr lang="en-US" dirty="0"/>
              <a:t>convert graphic relationships of simple graph into CPT (s) of simple </a:t>
            </a:r>
            <a:r>
              <a:rPr lang="en-US" dirty="0" smtClean="0"/>
              <a:t>BN. These </a:t>
            </a:r>
            <a:r>
              <a:rPr lang="en-US" dirty="0"/>
              <a:t>relationships are adhere to X-gates such as AND-gate, OR-gate, and SIGMA-gate</a:t>
            </a:r>
            <a:r>
              <a:rPr lang="en-US" dirty="0" smtClean="0"/>
              <a:t>.</a:t>
            </a:r>
            <a:r>
              <a:rPr lang="en-US" dirty="0"/>
              <a:t> </a:t>
            </a:r>
            <a:r>
              <a:rPr lang="en-US" dirty="0" smtClean="0"/>
              <a:t>Relationship </a:t>
            </a:r>
            <a:r>
              <a:rPr lang="en-US" dirty="0"/>
              <a:t>conversion is to </a:t>
            </a:r>
            <a:r>
              <a:rPr lang="en-US" dirty="0" smtClean="0"/>
              <a:t>determine </a:t>
            </a:r>
            <a:r>
              <a:rPr lang="en-US" i="1" dirty="0"/>
              <a:t>X-gate </a:t>
            </a:r>
            <a:r>
              <a:rPr lang="en-US" i="1" dirty="0" smtClean="0"/>
              <a:t>inference</a:t>
            </a:r>
            <a:r>
              <a:rPr lang="en-US" dirty="0" smtClean="0"/>
              <a:t>. The </a:t>
            </a:r>
            <a:r>
              <a:rPr lang="en-US" dirty="0"/>
              <a:t>simple graph </a:t>
            </a:r>
            <a:r>
              <a:rPr lang="en-US" dirty="0" smtClean="0"/>
              <a:t>is </a:t>
            </a:r>
            <a:r>
              <a:rPr lang="en-US" dirty="0"/>
              <a:t>also called </a:t>
            </a:r>
            <a:r>
              <a:rPr lang="en-US" i="1" dirty="0"/>
              <a:t>X-gate graph</a:t>
            </a:r>
            <a:r>
              <a:rPr lang="en-US" dirty="0"/>
              <a:t> or </a:t>
            </a:r>
            <a:r>
              <a:rPr lang="en-US" i="1" dirty="0"/>
              <a:t>X-gate </a:t>
            </a:r>
            <a:r>
              <a:rPr lang="en-US" i="1" dirty="0" smtClean="0"/>
              <a:t>network</a:t>
            </a:r>
            <a:r>
              <a:rPr lang="en-US" dirty="0" smtClean="0"/>
              <a:t>.</a:t>
            </a:r>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94" y="1774287"/>
            <a:ext cx="4500000" cy="2785715"/>
          </a:xfrm>
          <a:prstGeom prst="rect">
            <a:avLst/>
          </a:prstGeom>
        </p:spPr>
      </p:pic>
      <p:sp>
        <p:nvSpPr>
          <p:cNvPr id="5" name="Rectangle 4"/>
          <p:cNvSpPr/>
          <p:nvPr/>
        </p:nvSpPr>
        <p:spPr>
          <a:xfrm>
            <a:off x="8320707" y="4817640"/>
            <a:ext cx="2738250" cy="553998"/>
          </a:xfrm>
          <a:prstGeom prst="rect">
            <a:avLst/>
          </a:prstGeom>
        </p:spPr>
        <p:txBody>
          <a:bodyPr wrap="none">
            <a:spAutoFit/>
          </a:bodyPr>
          <a:lstStyle/>
          <a:p>
            <a:r>
              <a:rPr lang="en-US" sz="3000" b="1" dirty="0">
                <a:latin typeface="Times New Roman" panose="02020603050405020304" pitchFamily="18" charset="0"/>
                <a:cs typeface="Times New Roman" panose="02020603050405020304" pitchFamily="18" charset="0"/>
              </a:rPr>
              <a:t>X-gate network</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13</a:t>
            </a:fld>
            <a:endParaRPr lang="en-US" dirty="0"/>
          </a:p>
        </p:txBody>
      </p:sp>
      <p:sp>
        <p:nvSpPr>
          <p:cNvPr id="7" name="Footer Placeholder 6"/>
          <p:cNvSpPr>
            <a:spLocks noGrp="1"/>
          </p:cNvSpPr>
          <p:nvPr>
            <p:ph type="ftr" sz="quarter" idx="11"/>
          </p:nvPr>
        </p:nvSpPr>
        <p:spPr/>
        <p:txBody>
          <a:bodyPr/>
          <a:lstStyle/>
          <a:p>
            <a:r>
              <a:rPr lang="en-US" smtClean="0"/>
              <a:t>Published in the book "Bayesian Inference" - InTechOpen</a:t>
            </a:r>
            <a:endParaRPr lang="en-US" dirty="0"/>
          </a:p>
        </p:txBody>
      </p:sp>
      <p:sp>
        <p:nvSpPr>
          <p:cNvPr id="8" name="Date Placeholder 7"/>
          <p:cNvSpPr>
            <a:spLocks noGrp="1"/>
          </p:cNvSpPr>
          <p:nvPr>
            <p:ph type="dt" sz="half" idx="10"/>
          </p:nvPr>
        </p:nvSpPr>
        <p:spPr/>
        <p:txBody>
          <a:bodyPr/>
          <a:lstStyle/>
          <a:p>
            <a:fld id="{7CCD6521-2417-4995-944E-D530964C0CA0}" type="datetime1">
              <a:rPr lang="en-US" smtClean="0"/>
              <a:t>9/5/2017</a:t>
            </a:fld>
            <a:endParaRPr lang="en-US" dirty="0"/>
          </a:p>
        </p:txBody>
      </p:sp>
    </p:spTree>
    <p:extLst>
      <p:ext uri="{BB962C8B-B14F-4D97-AF65-F5344CB8AC3E}">
        <p14:creationId xmlns:p14="http://schemas.microsoft.com/office/powerpoint/2010/main" val="2927067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X-gate inferences</a:t>
            </a:r>
          </a:p>
        </p:txBody>
      </p:sp>
      <p:sp>
        <p:nvSpPr>
          <p:cNvPr id="3" name="Content Placeholder 2"/>
          <p:cNvSpPr>
            <a:spLocks noGrp="1"/>
          </p:cNvSpPr>
          <p:nvPr>
            <p:ph idx="1"/>
          </p:nvPr>
        </p:nvSpPr>
        <p:spPr>
          <a:xfrm>
            <a:off x="318656" y="1749057"/>
            <a:ext cx="5375562" cy="4405781"/>
          </a:xfrm>
        </p:spPr>
        <p:txBody>
          <a:bodyPr>
            <a:normAutofit/>
          </a:bodyPr>
          <a:lstStyle/>
          <a:p>
            <a:r>
              <a:rPr lang="en-US" sz="2500" i="1" dirty="0"/>
              <a:t>X-gate inhibition</a:t>
            </a:r>
            <a:r>
              <a:rPr lang="en-US" sz="2500" dirty="0"/>
              <a:t>: Given a relationship from source </a:t>
            </a:r>
            <a:r>
              <a:rPr lang="en-US" sz="2500" i="1" dirty="0"/>
              <a:t>X</a:t>
            </a:r>
            <a:r>
              <a:rPr lang="en-US" sz="2500" i="1" baseline="-25000" dirty="0"/>
              <a:t>i</a:t>
            </a:r>
            <a:r>
              <a:rPr lang="en-US" sz="2500" dirty="0"/>
              <a:t> to target </a:t>
            </a:r>
            <a:r>
              <a:rPr lang="en-US" sz="2500" i="1" dirty="0"/>
              <a:t>Y</a:t>
            </a:r>
            <a:r>
              <a:rPr lang="en-US" sz="2500" dirty="0"/>
              <a:t>, there is a factor </a:t>
            </a:r>
            <a:r>
              <a:rPr lang="en-US" sz="2500" i="1" dirty="0"/>
              <a:t>I</a:t>
            </a:r>
            <a:r>
              <a:rPr lang="en-US" sz="2500" i="1" baseline="-25000" dirty="0"/>
              <a:t>i</a:t>
            </a:r>
            <a:r>
              <a:rPr lang="en-US" sz="2500" dirty="0"/>
              <a:t> that inhibits </a:t>
            </a:r>
            <a:r>
              <a:rPr lang="en-US" sz="2500" i="1" dirty="0"/>
              <a:t>X</a:t>
            </a:r>
            <a:r>
              <a:rPr lang="en-US" sz="2500" i="1" baseline="-25000" dirty="0"/>
              <a:t>i</a:t>
            </a:r>
            <a:r>
              <a:rPr lang="en-US" sz="2500" dirty="0"/>
              <a:t> from integrated into </a:t>
            </a:r>
            <a:r>
              <a:rPr lang="en-US" sz="2500" i="1" dirty="0"/>
              <a:t>Y</a:t>
            </a:r>
            <a:r>
              <a:rPr lang="en-US" sz="2500" dirty="0" smtClean="0"/>
              <a:t>.</a:t>
            </a:r>
          </a:p>
          <a:p>
            <a:r>
              <a:rPr lang="en-US" sz="2500" i="1" dirty="0"/>
              <a:t>Inhibition independence</a:t>
            </a:r>
            <a:r>
              <a:rPr lang="en-US" sz="2500" dirty="0"/>
              <a:t>: Inhibitions are mutually independent</a:t>
            </a:r>
            <a:r>
              <a:rPr lang="en-US" sz="2500" dirty="0" smtClean="0"/>
              <a:t>.</a:t>
            </a:r>
          </a:p>
          <a:p>
            <a:pPr algn="just"/>
            <a:r>
              <a:rPr lang="en-US" sz="2500" i="1" dirty="0"/>
              <a:t>Accountability</a:t>
            </a:r>
            <a:r>
              <a:rPr lang="en-US" sz="2500" dirty="0"/>
              <a:t>: X-gate network is established by accountable variables </a:t>
            </a:r>
            <a:r>
              <a:rPr lang="en-US" sz="2500" i="1" dirty="0"/>
              <a:t>A</a:t>
            </a:r>
            <a:r>
              <a:rPr lang="en-US" sz="2500" i="1" baseline="-25000" dirty="0"/>
              <a:t>i</a:t>
            </a:r>
            <a:r>
              <a:rPr lang="en-US" sz="2500" dirty="0"/>
              <a:t> for </a:t>
            </a:r>
            <a:r>
              <a:rPr lang="en-US" sz="2500" i="1" dirty="0"/>
              <a:t>X</a:t>
            </a:r>
            <a:r>
              <a:rPr lang="en-US" sz="2500" i="1" baseline="-25000" dirty="0"/>
              <a:t>i</a:t>
            </a:r>
            <a:r>
              <a:rPr lang="en-US" sz="2500" dirty="0"/>
              <a:t> and </a:t>
            </a:r>
            <a:r>
              <a:rPr lang="en-US" sz="2500" i="1" dirty="0"/>
              <a:t>I</a:t>
            </a:r>
            <a:r>
              <a:rPr lang="en-US" sz="2500" i="1" baseline="-25000" dirty="0"/>
              <a:t>i</a:t>
            </a:r>
            <a:r>
              <a:rPr lang="en-US" sz="2500" dirty="0"/>
              <a:t>. Each X-gate inference owns particular combination of </a:t>
            </a:r>
            <a:r>
              <a:rPr lang="en-US" sz="2500" i="1" dirty="0"/>
              <a:t>A</a:t>
            </a:r>
            <a:r>
              <a:rPr lang="en-US" sz="2500" i="1" baseline="-25000" dirty="0"/>
              <a:t>i</a:t>
            </a:r>
            <a:r>
              <a:rPr lang="en-US" sz="2500" dirty="0"/>
              <a:t> (s).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726" y="1767276"/>
            <a:ext cx="5971428" cy="3685715"/>
          </a:xfrm>
          <a:prstGeom prst="rect">
            <a:avLst/>
          </a:prstGeom>
        </p:spPr>
      </p:pic>
      <p:sp>
        <p:nvSpPr>
          <p:cNvPr id="5" name="Rectangle 4"/>
          <p:cNvSpPr/>
          <p:nvPr/>
        </p:nvSpPr>
        <p:spPr>
          <a:xfrm>
            <a:off x="5901726" y="5633721"/>
            <a:ext cx="5915402" cy="400110"/>
          </a:xfrm>
          <a:prstGeom prst="rect">
            <a:avLst/>
          </a:prstGeom>
        </p:spPr>
        <p:txBody>
          <a:bodyPr wrap="none">
            <a:spAutoFit/>
          </a:bodyPr>
          <a:lstStyle/>
          <a:p>
            <a:r>
              <a:rPr lang="en-US" sz="2000" b="1" dirty="0">
                <a:latin typeface="Times New Roman" panose="02020603050405020304" pitchFamily="18" charset="0"/>
                <a:ea typeface="SimSun" panose="02010600030101010101" pitchFamily="2" charset="-122"/>
              </a:rPr>
              <a:t>extended X-gate </a:t>
            </a:r>
            <a:r>
              <a:rPr lang="en-US" sz="2000" b="1" dirty="0" smtClean="0">
                <a:latin typeface="Times New Roman" panose="02020603050405020304" pitchFamily="18" charset="0"/>
                <a:ea typeface="SimSun" panose="02010600030101010101" pitchFamily="2" charset="-122"/>
              </a:rPr>
              <a:t>network with accountable variables</a:t>
            </a:r>
            <a:endParaRPr lang="en-US" sz="2000" b="1" dirty="0"/>
          </a:p>
        </p:txBody>
      </p:sp>
      <p:sp>
        <p:nvSpPr>
          <p:cNvPr id="6" name="Rectangle 5"/>
          <p:cNvSpPr/>
          <p:nvPr/>
        </p:nvSpPr>
        <p:spPr>
          <a:xfrm>
            <a:off x="207819" y="1015624"/>
            <a:ext cx="11831782" cy="446276"/>
          </a:xfrm>
          <a:prstGeom prst="rect">
            <a:avLst/>
          </a:prstGeom>
        </p:spPr>
        <p:txBody>
          <a:bodyPr wrap="square">
            <a:spAutoFit/>
          </a:bodyPr>
          <a:lstStyle/>
          <a:p>
            <a:r>
              <a:rPr lang="en-US" sz="2300" dirty="0">
                <a:latin typeface="Times New Roman" panose="02020603050405020304" pitchFamily="18" charset="0"/>
                <a:ea typeface="SimSun" panose="02010600030101010101" pitchFamily="2" charset="-122"/>
              </a:rPr>
              <a:t>X-gate inference is based on three </a:t>
            </a:r>
            <a:r>
              <a:rPr lang="en-US" sz="2300" dirty="0" smtClean="0">
                <a:latin typeface="Times New Roman" panose="02020603050405020304" pitchFamily="18" charset="0"/>
                <a:ea typeface="SimSun" panose="02010600030101010101" pitchFamily="2" charset="-122"/>
              </a:rPr>
              <a:t>following assumptions </a:t>
            </a:r>
            <a:r>
              <a:rPr lang="en-US" sz="2300" dirty="0">
                <a:latin typeface="Times New Roman" panose="02020603050405020304" pitchFamily="18" charset="0"/>
                <a:ea typeface="SimSun" panose="02010600030101010101" pitchFamily="2" charset="-122"/>
              </a:rPr>
              <a:t>mentioned in (Neapolitan, 2003, p. 157)</a:t>
            </a:r>
            <a:endParaRPr lang="en-US" sz="2300" dirty="0"/>
          </a:p>
        </p:txBody>
      </p:sp>
      <p:sp>
        <p:nvSpPr>
          <p:cNvPr id="7" name="Slide Number Placeholder 6"/>
          <p:cNvSpPr>
            <a:spLocks noGrp="1"/>
          </p:cNvSpPr>
          <p:nvPr>
            <p:ph type="sldNum" sz="quarter" idx="12"/>
          </p:nvPr>
        </p:nvSpPr>
        <p:spPr/>
        <p:txBody>
          <a:bodyPr/>
          <a:lstStyle/>
          <a:p>
            <a:fld id="{5DB5036F-1FF2-46C4-8D2B-59C7E3B91952}" type="slidenum">
              <a:rPr lang="en-US" smtClean="0"/>
              <a:pPr/>
              <a:t>14</a:t>
            </a:fld>
            <a:endParaRPr lang="en-US" dirty="0"/>
          </a:p>
        </p:txBody>
      </p:sp>
      <p:sp>
        <p:nvSpPr>
          <p:cNvPr id="8" name="Footer Placeholder 7"/>
          <p:cNvSpPr>
            <a:spLocks noGrp="1"/>
          </p:cNvSpPr>
          <p:nvPr>
            <p:ph type="ftr" sz="quarter" idx="11"/>
          </p:nvPr>
        </p:nvSpPr>
        <p:spPr/>
        <p:txBody>
          <a:bodyPr/>
          <a:lstStyle/>
          <a:p>
            <a:r>
              <a:rPr lang="en-US" smtClean="0"/>
              <a:t>Published in the book "Bayesian Inference" - InTechOpen</a:t>
            </a:r>
            <a:endParaRPr lang="en-US" dirty="0"/>
          </a:p>
        </p:txBody>
      </p:sp>
      <p:sp>
        <p:nvSpPr>
          <p:cNvPr id="9" name="Date Placeholder 8"/>
          <p:cNvSpPr>
            <a:spLocks noGrp="1"/>
          </p:cNvSpPr>
          <p:nvPr>
            <p:ph type="dt" sz="half" idx="10"/>
          </p:nvPr>
        </p:nvSpPr>
        <p:spPr/>
        <p:txBody>
          <a:bodyPr/>
          <a:lstStyle/>
          <a:p>
            <a:fld id="{C5F6F5B2-DA82-4308-9004-60C230D055DE}" type="datetime1">
              <a:rPr lang="en-US" smtClean="0"/>
              <a:t>9/5/2017</a:t>
            </a:fld>
            <a:endParaRPr lang="en-US" dirty="0"/>
          </a:p>
        </p:txBody>
      </p:sp>
    </p:spTree>
    <p:extLst>
      <p:ext uri="{BB962C8B-B14F-4D97-AF65-F5344CB8AC3E}">
        <p14:creationId xmlns:p14="http://schemas.microsoft.com/office/powerpoint/2010/main" val="5978454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978"/>
            <a:ext cx="10515600" cy="660486"/>
          </a:xfrm>
        </p:spPr>
        <p:txBody>
          <a:bodyPr/>
          <a:lstStyle/>
          <a:p>
            <a:r>
              <a:rPr lang="en-US" dirty="0"/>
              <a:t>3. X-gate inferences</a:t>
            </a:r>
          </a:p>
        </p:txBody>
      </p:sp>
      <mc:AlternateContent xmlns:mc="http://schemas.openxmlformats.org/markup-compatibility/2006" xmlns:a14="http://schemas.microsoft.com/office/drawing/2010/main">
        <mc:Choice Requires="a14">
          <p:sp>
            <p:nvSpPr>
              <p:cNvPr id="9" name="Rectangle 8"/>
              <p:cNvSpPr/>
              <p:nvPr/>
            </p:nvSpPr>
            <p:spPr>
              <a:xfrm>
                <a:off x="3610255" y="1268860"/>
                <a:ext cx="4971489" cy="5170646"/>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i="0">
                              <a:latin typeface="Cambria Math" panose="02040503050406030204" pitchFamily="18" charset="0"/>
                            </a:rPr>
                            <m:t>=</m:t>
                          </m:r>
                          <m:r>
                            <a:rPr lang="en-US" sz="2200" i="1">
                              <a:latin typeface="Cambria Math" panose="02040503050406030204" pitchFamily="18" charset="0"/>
                            </a:rPr>
                            <m:t>𝑂𝐹𝐹</m:t>
                          </m:r>
                        </m:e>
                      </m:d>
                      <m:r>
                        <a:rPr lang="en-US" sz="2200" i="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𝑖</m:t>
                          </m:r>
                        </m:sub>
                      </m:sSub>
                      <m:r>
                        <a:rPr lang="en-US" sz="2200" i="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𝑖</m:t>
                          </m:r>
                        </m:sub>
                      </m:sSub>
                    </m:oMath>
                  </m:oMathPara>
                </a14:m>
                <a:endParaRPr lang="en-US" sz="22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d>
                      <m:r>
                        <a:rPr lang="en-US" sz="2200" i="1">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𝑖</m:t>
                          </m:r>
                        </m:sub>
                      </m:sSub>
                      <m:r>
                        <a:rPr lang="en-US" sz="2200" i="1">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𝑖</m:t>
                          </m:r>
                        </m:sub>
                      </m:sSub>
                    </m:oMath>
                  </m:oMathPara>
                </a14:m>
                <a:endParaRPr lang="en-US" sz="22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𝑂𝐹𝐹</m:t>
                          </m:r>
                        </m:e>
                      </m:d>
                      <m:r>
                        <a:rPr lang="en-US" sz="2200">
                          <a:latin typeface="Cambria Math" panose="02040503050406030204" pitchFamily="18" charset="0"/>
                        </a:rPr>
                        <m:t>=1</m:t>
                      </m:r>
                    </m:oMath>
                  </m:oMathPara>
                </a14:m>
                <a:endParaRPr lang="en-US" sz="22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d>
                      <m:r>
                        <a:rPr lang="en-US" sz="2200">
                          <a:latin typeface="Cambria Math" panose="02040503050406030204" pitchFamily="18" charset="0"/>
                        </a:rPr>
                        <m:t>=0</m:t>
                      </m:r>
                    </m:oMath>
                  </m:oMathPara>
                </a14:m>
                <a:endParaRPr lang="en-US" sz="22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a:latin typeface="Cambria Math" panose="02040503050406030204" pitchFamily="18" charset="0"/>
                            </a:rPr>
                            <m:t>=0,</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𝑂𝐹𝐹</m:t>
                          </m:r>
                        </m:e>
                      </m:d>
                      <m:r>
                        <a:rPr lang="en-US" sz="2200">
                          <a:latin typeface="Cambria Math" panose="02040503050406030204" pitchFamily="18" charset="0"/>
                        </a:rPr>
                        <m:t>=0</m:t>
                      </m:r>
                    </m:oMath>
                  </m:oMathPara>
                </a14:m>
                <a:endParaRPr lang="en-US" sz="22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a:latin typeface="Cambria Math" panose="02040503050406030204" pitchFamily="18" charset="0"/>
                            </a:rPr>
                            <m:t>=0,</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d>
                      <m:r>
                        <a:rPr lang="en-US" sz="2200">
                          <a:latin typeface="Cambria Math" panose="02040503050406030204" pitchFamily="18" charset="0"/>
                        </a:rPr>
                        <m:t>=0</m:t>
                      </m:r>
                    </m:oMath>
                  </m:oMathPara>
                </a14:m>
                <a:endParaRPr lang="en-US" sz="22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𝑂𝐹𝐹</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𝑂𝐹𝐹</m:t>
                          </m:r>
                        </m:e>
                      </m:d>
                      <m:r>
                        <a:rPr lang="en-US" sz="2200">
                          <a:latin typeface="Cambria Math" panose="02040503050406030204" pitchFamily="18" charset="0"/>
                        </a:rPr>
                        <m:t>=0</m:t>
                      </m:r>
                    </m:oMath>
                  </m:oMathPara>
                </a14:m>
                <a:endParaRPr lang="en-US" sz="22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𝑂𝐹𝐹</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d>
                      <m:r>
                        <a:rPr lang="en-US" sz="2200">
                          <a:latin typeface="Cambria Math" panose="02040503050406030204" pitchFamily="18" charset="0"/>
                        </a:rPr>
                        <m:t>=1</m:t>
                      </m:r>
                    </m:oMath>
                  </m:oMathPara>
                </a14:m>
                <a:endParaRPr lang="en-US" sz="22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𝑂𝐹𝐹</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a:latin typeface="Cambria Math" panose="02040503050406030204" pitchFamily="18" charset="0"/>
                            </a:rPr>
                            <m:t>=0,</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𝑂𝐹𝐹</m:t>
                          </m:r>
                        </m:e>
                      </m:d>
                      <m:r>
                        <a:rPr lang="en-US" sz="2200">
                          <a:latin typeface="Cambria Math" panose="02040503050406030204" pitchFamily="18" charset="0"/>
                        </a:rPr>
                        <m:t>=1</m:t>
                      </m:r>
                    </m:oMath>
                  </m:oMathPara>
                </a14:m>
                <a:endParaRPr lang="en-US" sz="22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𝑂𝐹𝐹</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a:latin typeface="Cambria Math" panose="02040503050406030204" pitchFamily="18" charset="0"/>
                            </a:rPr>
                            <m:t>=0,</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d>
                      <m:r>
                        <a:rPr lang="en-US" sz="2200">
                          <a:latin typeface="Cambria Math" panose="02040503050406030204" pitchFamily="18" charset="0"/>
                        </a:rPr>
                        <m:t>=1</m:t>
                      </m:r>
                    </m:oMath>
                  </m:oMathPara>
                </a14:m>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i="1">
                              <a:latin typeface="Cambria Math" panose="02040503050406030204" pitchFamily="18" charset="0"/>
                            </a:rPr>
                            <m:t>=</m:t>
                          </m:r>
                          <m:r>
                            <a:rPr lang="en-US" sz="2200" i="1">
                              <a:latin typeface="Cambria Math" panose="02040503050406030204" pitchFamily="18" charset="0"/>
                            </a:rPr>
                            <m:t>𝑂𝑁</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=1</m:t>
                          </m:r>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𝑖</m:t>
                          </m:r>
                        </m:sub>
                      </m:sSub>
                    </m:oMath>
                  </m:oMathPara>
                </a14:m>
                <a:endParaRPr lang="en-US" sz="22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i="1">
                              <a:latin typeface="Cambria Math" panose="02040503050406030204" pitchFamily="18" charset="0"/>
                            </a:rPr>
                            <m:t>=</m:t>
                          </m:r>
                          <m:r>
                            <a:rPr lang="en-US" sz="2200" i="1">
                              <a:latin typeface="Cambria Math" panose="02040503050406030204" pitchFamily="18" charset="0"/>
                            </a:rPr>
                            <m:t>𝑂𝑁</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=0</m:t>
                          </m:r>
                        </m:e>
                      </m:d>
                      <m:r>
                        <a:rPr lang="en-US" sz="2200" i="1">
                          <a:latin typeface="Cambria Math" panose="02040503050406030204" pitchFamily="18" charset="0"/>
                        </a:rPr>
                        <m:t>=0</m:t>
                      </m:r>
                    </m:oMath>
                  </m:oMathPara>
                </a14:m>
                <a:endParaRPr lang="en-US" sz="22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i="1">
                              <a:latin typeface="Cambria Math" panose="02040503050406030204" pitchFamily="18" charset="0"/>
                            </a:rPr>
                            <m:t>=</m:t>
                          </m:r>
                          <m:r>
                            <a:rPr lang="en-US" sz="2200" i="1">
                              <a:latin typeface="Cambria Math" panose="02040503050406030204" pitchFamily="18" charset="0"/>
                            </a:rPr>
                            <m:t>𝑂𝐹𝐹</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=1</m:t>
                          </m:r>
                        </m:e>
                      </m:d>
                      <m:r>
                        <a:rPr lang="en-US" sz="2200" i="1">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𝑖</m:t>
                          </m:r>
                        </m:sub>
                      </m:sSub>
                      <m:r>
                        <a:rPr lang="en-US" sz="2200" i="1">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𝑖</m:t>
                          </m:r>
                        </m:sub>
                      </m:sSub>
                    </m:oMath>
                  </m:oMathPara>
                </a14:m>
                <a:endParaRPr lang="en-US" sz="22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i="1">
                              <a:latin typeface="Cambria Math" panose="02040503050406030204" pitchFamily="18" charset="0"/>
                            </a:rPr>
                            <m:t>=</m:t>
                          </m:r>
                          <m:r>
                            <a:rPr lang="en-US" sz="2200" i="1">
                              <a:latin typeface="Cambria Math" panose="02040503050406030204" pitchFamily="18" charset="0"/>
                            </a:rPr>
                            <m:t>𝑂𝐹𝐹</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=0</m:t>
                          </m:r>
                        </m:e>
                      </m:d>
                      <m:r>
                        <a:rPr lang="en-US" sz="2200" i="1">
                          <a:latin typeface="Cambria Math" panose="02040503050406030204" pitchFamily="18" charset="0"/>
                        </a:rPr>
                        <m:t>=1</m:t>
                      </m:r>
                    </m:oMath>
                  </m:oMathPara>
                </a14:m>
                <a:endParaRPr lang="en-US" sz="2200" dirty="0">
                  <a:latin typeface="Times New Roman" panose="02020603050405020304" pitchFamily="18" charset="0"/>
                  <a:cs typeface="Times New Roman" panose="020206030504050203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3610255" y="1268860"/>
                <a:ext cx="4971489" cy="5170646"/>
              </a:xfrm>
              <a:prstGeom prst="rect">
                <a:avLst/>
              </a:prstGeom>
              <a:blipFill rotWithShape="0">
                <a:blip r:embed="rId2"/>
                <a:stretch>
                  <a:fillRect l="-123"/>
                </a:stretch>
              </a:blipFill>
            </p:spPr>
            <p:txBody>
              <a:bodyPr/>
              <a:lstStyle/>
              <a:p>
                <a:r>
                  <a:rPr lang="en-US">
                    <a:noFill/>
                  </a:rPr>
                  <a:t> </a:t>
                </a:r>
              </a:p>
            </p:txBody>
          </p:sp>
        </mc:Fallback>
      </mc:AlternateContent>
      <p:sp>
        <p:nvSpPr>
          <p:cNvPr id="11" name="Rectangle 10"/>
          <p:cNvSpPr/>
          <p:nvPr/>
        </p:nvSpPr>
        <p:spPr>
          <a:xfrm>
            <a:off x="1316060" y="797107"/>
            <a:ext cx="9206166" cy="400110"/>
          </a:xfrm>
          <a:prstGeom prst="rect">
            <a:avLst/>
          </a:prstGeom>
        </p:spPr>
        <p:txBody>
          <a:bodyPr wrap="square">
            <a:spAutoFit/>
          </a:bodyPr>
          <a:lstStyle/>
          <a:p>
            <a:r>
              <a:rPr lang="en-US" sz="2000" b="1" dirty="0">
                <a:latin typeface="Times New Roman" panose="02020603050405020304" pitchFamily="18" charset="0"/>
                <a:ea typeface="SimSun" panose="02010600030101010101" pitchFamily="2" charset="-122"/>
              </a:rPr>
              <a:t>Probabilities of inhibitions </a:t>
            </a:r>
            <a:r>
              <a:rPr lang="en-US" sz="2000" b="1" i="1" dirty="0">
                <a:latin typeface="Times New Roman" panose="02020603050405020304" pitchFamily="18" charset="0"/>
                <a:ea typeface="SimSun" panose="02010600030101010101" pitchFamily="2" charset="-122"/>
              </a:rPr>
              <a:t>I</a:t>
            </a:r>
            <a:r>
              <a:rPr lang="en-US" sz="2000" b="1" i="1" baseline="-25000" dirty="0">
                <a:latin typeface="Times New Roman" panose="02020603050405020304" pitchFamily="18" charset="0"/>
                <a:ea typeface="SimSun" panose="02010600030101010101" pitchFamily="2" charset="-122"/>
              </a:rPr>
              <a:t>i</a:t>
            </a:r>
            <a:r>
              <a:rPr lang="en-US" sz="2000" b="1" dirty="0">
                <a:latin typeface="Times New Roman" panose="02020603050405020304" pitchFamily="18" charset="0"/>
                <a:ea typeface="SimSun" panose="02010600030101010101" pitchFamily="2" charset="-122"/>
              </a:rPr>
              <a:t> (s) and accountable variables </a:t>
            </a:r>
            <a:r>
              <a:rPr lang="en-US" sz="2000" b="1" i="1" dirty="0">
                <a:latin typeface="Times New Roman" panose="02020603050405020304" pitchFamily="18" charset="0"/>
                <a:ea typeface="SimSun" panose="02010600030101010101" pitchFamily="2" charset="-122"/>
              </a:rPr>
              <a:t>A</a:t>
            </a:r>
            <a:r>
              <a:rPr lang="en-US" sz="2000" b="1" i="1" baseline="-25000" dirty="0">
                <a:latin typeface="Times New Roman" panose="02020603050405020304" pitchFamily="18" charset="0"/>
                <a:ea typeface="SimSun" panose="02010600030101010101" pitchFamily="2" charset="-122"/>
              </a:rPr>
              <a:t>i </a:t>
            </a:r>
            <a:r>
              <a:rPr lang="en-US" sz="2000" b="1" dirty="0" smtClean="0">
                <a:latin typeface="Times New Roman" panose="02020603050405020304" pitchFamily="18" charset="0"/>
                <a:ea typeface="SimSun" panose="02010600030101010101" pitchFamily="2" charset="-122"/>
              </a:rPr>
              <a:t> with formulas 3.2, 3.3 </a:t>
            </a:r>
            <a:endParaRPr lang="en-US" sz="2000" b="1" dirty="0"/>
          </a:p>
        </p:txBody>
      </p:sp>
      <p:sp>
        <p:nvSpPr>
          <p:cNvPr id="3" name="Slide Number Placeholder 2"/>
          <p:cNvSpPr>
            <a:spLocks noGrp="1"/>
          </p:cNvSpPr>
          <p:nvPr>
            <p:ph type="sldNum" sz="quarter" idx="12"/>
          </p:nvPr>
        </p:nvSpPr>
        <p:spPr/>
        <p:txBody>
          <a:bodyPr/>
          <a:lstStyle/>
          <a:p>
            <a:fld id="{5DB5036F-1FF2-46C4-8D2B-59C7E3B91952}" type="slidenum">
              <a:rPr lang="en-US" smtClean="0"/>
              <a:pPr/>
              <a:t>15</a:t>
            </a:fld>
            <a:endParaRPr lang="en-US" dirty="0"/>
          </a:p>
        </p:txBody>
      </p:sp>
      <p:sp>
        <p:nvSpPr>
          <p:cNvPr id="4" name="Footer Placeholder 3"/>
          <p:cNvSpPr>
            <a:spLocks noGrp="1"/>
          </p:cNvSpPr>
          <p:nvPr>
            <p:ph type="ftr" sz="quarter" idx="11"/>
          </p:nvPr>
        </p:nvSpPr>
        <p:spPr/>
        <p:txBody>
          <a:bodyPr/>
          <a:lstStyle/>
          <a:p>
            <a:r>
              <a:rPr lang="en-US" smtClean="0"/>
              <a:t>Published in the book "Bayesian Inference" - InTechOpen</a:t>
            </a:r>
            <a:endParaRPr lang="en-US" dirty="0"/>
          </a:p>
        </p:txBody>
      </p:sp>
      <p:sp>
        <p:nvSpPr>
          <p:cNvPr id="5" name="Date Placeholder 4"/>
          <p:cNvSpPr>
            <a:spLocks noGrp="1"/>
          </p:cNvSpPr>
          <p:nvPr>
            <p:ph type="dt" sz="half" idx="10"/>
          </p:nvPr>
        </p:nvSpPr>
        <p:spPr/>
        <p:txBody>
          <a:bodyPr/>
          <a:lstStyle/>
          <a:p>
            <a:fld id="{8705044A-CE0E-4CEF-BF8B-D0A6F7A19CF2}" type="datetime1">
              <a:rPr lang="en-US" smtClean="0"/>
              <a:t>9/5/2017</a:t>
            </a:fld>
            <a:endParaRPr lang="en-US" dirty="0"/>
          </a:p>
        </p:txBody>
      </p:sp>
    </p:spTree>
    <p:extLst>
      <p:ext uri="{BB962C8B-B14F-4D97-AF65-F5344CB8AC3E}">
        <p14:creationId xmlns:p14="http://schemas.microsoft.com/office/powerpoint/2010/main" val="3436730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474"/>
            <a:ext cx="10515600" cy="660486"/>
          </a:xfrm>
        </p:spPr>
        <p:txBody>
          <a:bodyPr/>
          <a:lstStyle/>
          <a:p>
            <a:r>
              <a:rPr lang="en-US" dirty="0"/>
              <a:t>3. X-gate inferences</a:t>
            </a:r>
          </a:p>
        </p:txBody>
      </p:sp>
      <mc:AlternateContent xmlns:mc="http://schemas.openxmlformats.org/markup-compatibility/2006" xmlns:a14="http://schemas.microsoft.com/office/drawing/2010/main">
        <mc:Choice Requires="a14">
          <p:sp>
            <p:nvSpPr>
              <p:cNvPr id="4" name="Rectangle 3"/>
              <p:cNvSpPr/>
              <p:nvPr/>
            </p:nvSpPr>
            <p:spPr>
              <a:xfrm>
                <a:off x="125506" y="760745"/>
                <a:ext cx="6248400" cy="574490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400" i="1">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1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num>
                        <m:den>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oMath>
                  </m:oMathPara>
                </a14:m>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(Due to Bayes’ rule)</a:t>
                </a:r>
              </a:p>
              <a:p>
                <a:pPr/>
                <a14:m>
                  <m:oMathPara xmlns:m="http://schemas.openxmlformats.org/officeDocument/2006/math">
                    <m:oMathParaPr>
                      <m:jc m:val="left"/>
                    </m:oMathParaPr>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fPr>
                        <m:num>
                          <m:nary>
                            <m:naryPr>
                              <m:chr m:val="∑"/>
                              <m:limLoc m:val="undOvr"/>
                              <m:supHide m:val="on"/>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sub>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1400" i="1">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e>
                          </m:nary>
                        </m:num>
                        <m:den>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oMath>
                  </m:oMathPara>
                </a14:m>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(Due to total probability rule)</a:t>
                </a:r>
              </a:p>
              <a:p>
                <a:pPr/>
                <a14:m>
                  <m:oMathPara xmlns:m="http://schemas.openxmlformats.org/officeDocument/2006/math">
                    <m:oMathParaPr>
                      <m:jc m:val="left"/>
                    </m:oMathParaPr>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sub>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1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num>
                            <m:den>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e>
                      </m:nary>
                    </m:oMath>
                  </m:oMathPara>
                </a14:m>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sub>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1400" i="1">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1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num>
                            <m:den>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e>
                      </m:nary>
                    </m:oMath>
                  </m:oMathPara>
                </a14:m>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(Because </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is conditionally independent from </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4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(s) given </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14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(s))</a:t>
                </a:r>
              </a:p>
              <a:p>
                <a:pPr/>
                <a14:m>
                  <m:oMathPara xmlns:m="http://schemas.openxmlformats.org/officeDocument/2006/math">
                    <m:oMathParaPr>
                      <m:jc m:val="left"/>
                    </m:oMathParaPr>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sub>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1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num>
                            <m:den>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e>
                      </m:nary>
                    </m:oMath>
                  </m:oMathPara>
                </a14:m>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sub>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1400" i="1">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e>
                      </m:nary>
                    </m:oMath>
                  </m:oMathPara>
                </a14:m>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(Due to Bayes’ rule)</a:t>
                </a:r>
              </a:p>
              <a:p>
                <a:pPr/>
                <a14:m>
                  <m:oMathPara xmlns:m="http://schemas.openxmlformats.org/officeDocument/2006/math">
                    <m:oMathParaPr>
                      <m:jc m:val="left"/>
                    </m:oMathParaPr>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sub>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nary>
                            <m:naryPr>
                              <m:chr m:val="∏"/>
                              <m:limLoc m:val="undOv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e>
                          </m:nary>
                        </m:e>
                      </m:nary>
                    </m:oMath>
                  </m:oMathPara>
                </a14:m>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(Because </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14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(s) are mutually independent)</a:t>
                </a:r>
              </a:p>
              <a:p>
                <a:pPr/>
                <a14:m>
                  <m:oMathPara xmlns:m="http://schemas.openxmlformats.org/officeDocument/2006/math">
                    <m:oMathParaPr>
                      <m:jc m:val="left"/>
                    </m:oMathParaPr>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sub>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nary>
                            <m:naryPr>
                              <m:chr m:val="∏"/>
                              <m:limLoc m:val="undOv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e>
                      </m:nary>
                    </m:oMath>
                  </m:oMathPara>
                </a14:m>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400" dirty="0">
                    <a:effectLst/>
                    <a:latin typeface="Times New Roman" panose="02020603050405020304" pitchFamily="18" charset="0"/>
                    <a:ea typeface="SimSun" panose="02010600030101010101" pitchFamily="2" charset="-122"/>
                  </a:rPr>
                  <a:t>(Because each </a:t>
                </a:r>
                <a:r>
                  <a:rPr lang="en-US" sz="1400" i="1" dirty="0">
                    <a:effectLst/>
                    <a:latin typeface="Times New Roman" panose="02020603050405020304" pitchFamily="18" charset="0"/>
                    <a:ea typeface="SimSun" panose="02010600030101010101" pitchFamily="2" charset="-122"/>
                  </a:rPr>
                  <a:t>A</a:t>
                </a:r>
                <a:r>
                  <a:rPr lang="en-US" sz="1400" i="1" baseline="-25000" dirty="0">
                    <a:effectLst/>
                    <a:latin typeface="Times New Roman" panose="02020603050405020304" pitchFamily="18" charset="0"/>
                    <a:ea typeface="SimSun" panose="02010600030101010101" pitchFamily="2" charset="-122"/>
                  </a:rPr>
                  <a:t>i</a:t>
                </a:r>
                <a:r>
                  <a:rPr lang="en-US" sz="1400" dirty="0">
                    <a:effectLst/>
                    <a:latin typeface="Times New Roman" panose="02020603050405020304" pitchFamily="18" charset="0"/>
                    <a:ea typeface="SimSun" panose="02010600030101010101" pitchFamily="2" charset="-122"/>
                  </a:rPr>
                  <a:t> is only dependent on </a:t>
                </a:r>
                <a:r>
                  <a:rPr lang="en-US" sz="1400" i="1" dirty="0">
                    <a:effectLst/>
                    <a:latin typeface="Times New Roman" panose="02020603050405020304" pitchFamily="18" charset="0"/>
                    <a:ea typeface="SimSun" panose="02010600030101010101" pitchFamily="2" charset="-122"/>
                  </a:rPr>
                  <a:t>X</a:t>
                </a:r>
                <a:r>
                  <a:rPr lang="en-US" sz="1400" i="1" baseline="-25000" dirty="0">
                    <a:effectLst/>
                    <a:latin typeface="Times New Roman" panose="02020603050405020304" pitchFamily="18" charset="0"/>
                    <a:ea typeface="SimSun" panose="02010600030101010101" pitchFamily="2" charset="-122"/>
                  </a:rPr>
                  <a:t>i</a:t>
                </a:r>
                <a:r>
                  <a:rPr lang="en-US" sz="1400" dirty="0">
                    <a:effectLst/>
                    <a:latin typeface="Times New Roman" panose="02020603050405020304" pitchFamily="18" charset="0"/>
                    <a:ea typeface="SimSun" panose="02010600030101010101" pitchFamily="2" charset="-122"/>
                  </a:rPr>
                  <a:t>)</a:t>
                </a:r>
                <a:endParaRPr lang="en-US" sz="1400" dirty="0"/>
              </a:p>
            </p:txBody>
          </p:sp>
        </mc:Choice>
        <mc:Fallback xmlns="">
          <p:sp>
            <p:nvSpPr>
              <p:cNvPr id="4" name="Rectangle 3"/>
              <p:cNvSpPr>
                <a:spLocks noRot="1" noChangeAspect="1" noMove="1" noResize="1" noEditPoints="1" noAdjustHandles="1" noChangeArrowheads="1" noChangeShapeType="1" noTextEdit="1"/>
              </p:cNvSpPr>
              <p:nvPr/>
            </p:nvSpPr>
            <p:spPr>
              <a:xfrm>
                <a:off x="125506" y="760745"/>
                <a:ext cx="6248400" cy="5744906"/>
              </a:xfrm>
              <a:prstGeom prst="rect">
                <a:avLst/>
              </a:prstGeom>
              <a:blipFill rotWithShape="0">
                <a:blip r:embed="rId3"/>
                <a:stretch>
                  <a:fillRect l="-3122" b="-1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885329" y="1031256"/>
                <a:ext cx="6037731" cy="1566134"/>
              </a:xfrm>
              <a:prstGeom prst="rect">
                <a:avLst/>
              </a:prstGeom>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𝑌</m:t>
                          </m:r>
                        </m:e>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0">
                                  <a:latin typeface="Cambria Math" panose="02040503050406030204" pitchFamily="18" charset="0"/>
                                </a:rPr>
                                <m:t>1</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0">
                                  <a:latin typeface="Cambria Math" panose="02040503050406030204" pitchFamily="18" charset="0"/>
                                </a:rPr>
                                <m:t>2</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𝑛</m:t>
                              </m:r>
                            </m:sub>
                          </m:sSub>
                        </m:e>
                      </m:d>
                      <m:r>
                        <a:rPr lang="en-US" sz="2500" i="0">
                          <a:latin typeface="Cambria Math" panose="02040503050406030204" pitchFamily="18" charset="0"/>
                        </a:rPr>
                        <m:t>=</m:t>
                      </m:r>
                      <m:nary>
                        <m:naryPr>
                          <m:chr m:val="∑"/>
                          <m:limLoc m:val="undOvr"/>
                          <m:supHide m:val="on"/>
                          <m:ctrlPr>
                            <a:rPr lang="en-US" sz="2500" i="1">
                              <a:latin typeface="Cambria Math" panose="02040503050406030204" pitchFamily="18" charset="0"/>
                            </a:rPr>
                          </m:ctrlPr>
                        </m:naryPr>
                        <m:sub>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0">
                                  <a:latin typeface="Cambria Math" panose="02040503050406030204" pitchFamily="18" charset="0"/>
                                </a:rPr>
                                <m:t>1</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0">
                                  <a:latin typeface="Cambria Math" panose="02040503050406030204" pitchFamily="18" charset="0"/>
                                </a:rPr>
                                <m:t>2</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1">
                                  <a:latin typeface="Cambria Math" panose="02040503050406030204" pitchFamily="18" charset="0"/>
                                </a:rPr>
                                <m:t>𝑛</m:t>
                              </m:r>
                            </m:sub>
                          </m:sSub>
                        </m:sub>
                        <m:sup/>
                        <m:e>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𝑌</m:t>
                              </m:r>
                            </m:e>
                            <m:e>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0">
                                      <a:latin typeface="Cambria Math" panose="02040503050406030204" pitchFamily="18" charset="0"/>
                                    </a:rPr>
                                    <m:t>1</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0">
                                      <a:latin typeface="Cambria Math" panose="02040503050406030204" pitchFamily="18" charset="0"/>
                                    </a:rPr>
                                    <m:t>2</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1">
                                      <a:latin typeface="Cambria Math" panose="02040503050406030204" pitchFamily="18" charset="0"/>
                                    </a:rPr>
                                    <m:t>𝑛</m:t>
                                  </m:r>
                                </m:sub>
                              </m:sSub>
                            </m:e>
                          </m:d>
                          <m:nary>
                            <m:naryPr>
                              <m:chr m:val="∏"/>
                              <m:limLoc m:val="undOvr"/>
                              <m:ctrlPr>
                                <a:rPr lang="en-US" sz="2500" i="1">
                                  <a:latin typeface="Cambria Math" panose="02040503050406030204" pitchFamily="18" charset="0"/>
                                </a:rPr>
                              </m:ctrlPr>
                            </m:naryPr>
                            <m:sub>
                              <m:r>
                                <a:rPr lang="en-US" sz="2500" i="1">
                                  <a:latin typeface="Cambria Math" panose="02040503050406030204" pitchFamily="18" charset="0"/>
                                </a:rPr>
                                <m:t>𝑖</m:t>
                              </m:r>
                              <m:r>
                                <a:rPr lang="en-US" sz="2500" i="0">
                                  <a:latin typeface="Cambria Math" panose="02040503050406030204" pitchFamily="18" charset="0"/>
                                </a:rPr>
                                <m:t>=1</m:t>
                              </m:r>
                            </m:sub>
                            <m:sup>
                              <m:r>
                                <a:rPr lang="en-US" sz="2500" i="1">
                                  <a:latin typeface="Cambria Math" panose="02040503050406030204" pitchFamily="18" charset="0"/>
                                </a:rPr>
                                <m:t>𝑛</m:t>
                              </m:r>
                            </m:sup>
                            <m:e>
                              <m:r>
                                <a:rPr lang="en-US" sz="2500" i="1">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1">
                                          <a:latin typeface="Cambria Math" panose="02040503050406030204" pitchFamily="18" charset="0"/>
                                        </a:rPr>
                                        <m:t>𝑖</m:t>
                                      </m:r>
                                    </m:sub>
                                  </m:sSub>
                                </m:e>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𝑖</m:t>
                                      </m:r>
                                    </m:sub>
                                  </m:sSub>
                                </m:e>
                              </m:d>
                            </m:e>
                          </m:nary>
                        </m:e>
                      </m:nary>
                    </m:oMath>
                  </m:oMathPara>
                </a14:m>
                <a:endParaRPr lang="en-US" sz="2500" dirty="0"/>
              </a:p>
            </p:txBody>
          </p:sp>
        </mc:Choice>
        <mc:Fallback xmlns="">
          <p:sp>
            <p:nvSpPr>
              <p:cNvPr id="5" name="Rectangle 4"/>
              <p:cNvSpPr>
                <a:spLocks noRot="1" noChangeAspect="1" noMove="1" noResize="1" noEditPoints="1" noAdjustHandles="1" noChangeArrowheads="1" noChangeShapeType="1" noTextEdit="1"/>
              </p:cNvSpPr>
              <p:nvPr/>
            </p:nvSpPr>
            <p:spPr>
              <a:xfrm>
                <a:off x="5885329" y="1031256"/>
                <a:ext cx="6037731" cy="1566134"/>
              </a:xfrm>
              <a:prstGeom prst="rect">
                <a:avLst/>
              </a:prstGeom>
              <a:blipFill rotWithShape="0">
                <a:blip r:embed="rId4"/>
                <a:stretch>
                  <a:fillRect/>
                </a:stretch>
              </a:blipFill>
              <a:ln>
                <a:solidFill>
                  <a:schemeClr val="tx1"/>
                </a:solidFill>
              </a:ln>
            </p:spPr>
            <p:txBody>
              <a:bodyPr/>
              <a:lstStyle/>
              <a:p>
                <a:r>
                  <a:rPr lang="en-US">
                    <a:noFill/>
                  </a:rPr>
                  <a:t> </a:t>
                </a:r>
              </a:p>
            </p:txBody>
          </p:sp>
        </mc:Fallback>
      </mc:AlternateContent>
      <p:sp>
        <p:nvSpPr>
          <p:cNvPr id="6" name="Rectangle 5"/>
          <p:cNvSpPr/>
          <p:nvPr/>
        </p:nvSpPr>
        <p:spPr>
          <a:xfrm>
            <a:off x="5611906" y="5114335"/>
            <a:ext cx="6096000" cy="646331"/>
          </a:xfrm>
          <a:prstGeom prst="rect">
            <a:avLst/>
          </a:prstGeom>
        </p:spPr>
        <p:txBody>
          <a:bodyPr>
            <a:spAutoFit/>
          </a:bodyPr>
          <a:lstStyle/>
          <a:p>
            <a:pPr algn="just"/>
            <a:r>
              <a:rPr lang="en-US" dirty="0">
                <a:latin typeface="Times New Roman" panose="02020603050405020304" pitchFamily="18" charset="0"/>
                <a:ea typeface="SimSun" panose="02010600030101010101" pitchFamily="2" charset="-122"/>
              </a:rPr>
              <a:t>The X-gate inference is represented by </a:t>
            </a:r>
            <a:r>
              <a:rPr lang="en-US" dirty="0" smtClean="0">
                <a:latin typeface="Times New Roman" panose="02020603050405020304" pitchFamily="18" charset="0"/>
                <a:ea typeface="SimSun" panose="02010600030101010101" pitchFamily="2" charset="-122"/>
              </a:rPr>
              <a:t>X-gate probability </a:t>
            </a:r>
            <a:r>
              <a:rPr lang="en-US" i="1" dirty="0">
                <a:latin typeface="Times New Roman" panose="02020603050405020304" pitchFamily="18" charset="0"/>
                <a:ea typeface="SimSun" panose="02010600030101010101" pitchFamily="2" charset="-122"/>
              </a:rPr>
              <a:t>P</a:t>
            </a:r>
            <a:r>
              <a:rPr lang="en-US" dirty="0">
                <a:latin typeface="Times New Roman" panose="02020603050405020304" pitchFamily="18" charset="0"/>
                <a:ea typeface="SimSun" panose="02010600030101010101" pitchFamily="2" charset="-122"/>
              </a:rPr>
              <a:t>(</a:t>
            </a:r>
            <a:r>
              <a:rPr lang="en-US" i="1" dirty="0">
                <a:latin typeface="Times New Roman" panose="02020603050405020304" pitchFamily="18" charset="0"/>
                <a:ea typeface="SimSun" panose="02010600030101010101" pitchFamily="2" charset="-122"/>
              </a:rPr>
              <a:t>Y</a:t>
            </a:r>
            <a:r>
              <a:rPr lang="en-US" dirty="0">
                <a:latin typeface="Times New Roman" panose="02020603050405020304" pitchFamily="18" charset="0"/>
                <a:ea typeface="SimSun" panose="02010600030101010101" pitchFamily="2" charset="-122"/>
              </a:rPr>
              <a:t>=1 | </a:t>
            </a:r>
            <a:r>
              <a:rPr lang="en-US" i="1" dirty="0">
                <a:latin typeface="Times New Roman" panose="02020603050405020304" pitchFamily="18" charset="0"/>
                <a:ea typeface="SimSun" panose="02010600030101010101" pitchFamily="2" charset="-122"/>
              </a:rPr>
              <a:t>X</a:t>
            </a:r>
            <a:r>
              <a:rPr lang="en-US" baseline="-25000" dirty="0">
                <a:latin typeface="Times New Roman" panose="02020603050405020304" pitchFamily="18" charset="0"/>
                <a:ea typeface="SimSun" panose="02010600030101010101" pitchFamily="2" charset="-122"/>
              </a:rPr>
              <a:t>1</a:t>
            </a:r>
            <a:r>
              <a:rPr lang="en-US" dirty="0">
                <a:latin typeface="Times New Roman" panose="02020603050405020304" pitchFamily="18" charset="0"/>
                <a:ea typeface="SimSun" panose="02010600030101010101" pitchFamily="2" charset="-122"/>
              </a:rPr>
              <a:t>, </a:t>
            </a:r>
            <a:r>
              <a:rPr lang="en-US" i="1" dirty="0">
                <a:latin typeface="Times New Roman" panose="02020603050405020304" pitchFamily="18" charset="0"/>
                <a:ea typeface="SimSun" panose="02010600030101010101" pitchFamily="2" charset="-122"/>
              </a:rPr>
              <a:t>X</a:t>
            </a:r>
            <a:r>
              <a:rPr lang="en-US" baseline="-25000" dirty="0">
                <a:latin typeface="Times New Roman" panose="02020603050405020304" pitchFamily="18" charset="0"/>
                <a:ea typeface="SimSun" panose="02010600030101010101" pitchFamily="2" charset="-122"/>
              </a:rPr>
              <a:t>2</a:t>
            </a:r>
            <a:r>
              <a:rPr lang="en-US" dirty="0">
                <a:latin typeface="Times New Roman" panose="02020603050405020304" pitchFamily="18" charset="0"/>
                <a:ea typeface="SimSun" panose="02010600030101010101" pitchFamily="2" charset="-122"/>
              </a:rPr>
              <a:t>,…, </a:t>
            </a:r>
            <a:r>
              <a:rPr lang="en-US" i="1" dirty="0" err="1">
                <a:latin typeface="Times New Roman" panose="02020603050405020304" pitchFamily="18" charset="0"/>
                <a:ea typeface="SimSun" panose="02010600030101010101" pitchFamily="2" charset="-122"/>
              </a:rPr>
              <a:t>X</a:t>
            </a:r>
            <a:r>
              <a:rPr lang="en-US" i="1" baseline="-25000" dirty="0" err="1">
                <a:latin typeface="Times New Roman" panose="02020603050405020304" pitchFamily="18" charset="0"/>
                <a:ea typeface="SimSun" panose="02010600030101010101" pitchFamily="2" charset="-122"/>
              </a:rPr>
              <a:t>n</a:t>
            </a:r>
            <a:r>
              <a:rPr lang="en-US" dirty="0">
                <a:latin typeface="Times New Roman" panose="02020603050405020304" pitchFamily="18" charset="0"/>
                <a:ea typeface="SimSun" panose="02010600030101010101" pitchFamily="2" charset="-122"/>
              </a:rPr>
              <a:t>) specified by </a:t>
            </a:r>
            <a:r>
              <a:rPr lang="en-US" dirty="0" smtClean="0">
                <a:latin typeface="Times New Roman" panose="02020603050405020304" pitchFamily="18" charset="0"/>
                <a:ea typeface="SimSun" panose="02010600030101010101" pitchFamily="2" charset="-122"/>
              </a:rPr>
              <a:t>(Neapolitan</a:t>
            </a:r>
            <a:r>
              <a:rPr lang="en-US" dirty="0">
                <a:latin typeface="Times New Roman" panose="02020603050405020304" pitchFamily="18" charset="0"/>
                <a:ea typeface="SimSun" panose="02010600030101010101" pitchFamily="2" charset="-122"/>
              </a:rPr>
              <a:t>, 2003, p. 159)</a:t>
            </a:r>
            <a:endParaRPr lang="en-US" dirty="0"/>
          </a:p>
        </p:txBody>
      </p:sp>
      <p:sp>
        <p:nvSpPr>
          <p:cNvPr id="7" name="Rectangle 6"/>
          <p:cNvSpPr/>
          <p:nvPr/>
        </p:nvSpPr>
        <p:spPr>
          <a:xfrm>
            <a:off x="7239685" y="2635594"/>
            <a:ext cx="3477875" cy="477054"/>
          </a:xfrm>
          <a:prstGeom prst="rect">
            <a:avLst/>
          </a:prstGeom>
        </p:spPr>
        <p:txBody>
          <a:bodyPr wrap="none">
            <a:spAutoFit/>
          </a:bodyPr>
          <a:lstStyle/>
          <a:p>
            <a:r>
              <a:rPr lang="en-US" sz="2500" b="1" dirty="0">
                <a:latin typeface="Times New Roman" panose="02020603050405020304" pitchFamily="18" charset="0"/>
                <a:ea typeface="SimSun" panose="02010600030101010101" pitchFamily="2" charset="-122"/>
              </a:rPr>
              <a:t>X-gate </a:t>
            </a:r>
            <a:r>
              <a:rPr lang="en-US" sz="2500" b="1" dirty="0" smtClean="0">
                <a:latin typeface="Times New Roman" panose="02020603050405020304" pitchFamily="18" charset="0"/>
                <a:ea typeface="SimSun" panose="02010600030101010101" pitchFamily="2" charset="-122"/>
              </a:rPr>
              <a:t>probability (3.4) </a:t>
            </a:r>
            <a:endParaRPr lang="en-US" sz="2500" b="1" dirty="0"/>
          </a:p>
        </p:txBody>
      </p:sp>
      <p:sp>
        <p:nvSpPr>
          <p:cNvPr id="3" name="Slide Number Placeholder 2"/>
          <p:cNvSpPr>
            <a:spLocks noGrp="1"/>
          </p:cNvSpPr>
          <p:nvPr>
            <p:ph type="sldNum" sz="quarter" idx="12"/>
          </p:nvPr>
        </p:nvSpPr>
        <p:spPr/>
        <p:txBody>
          <a:bodyPr/>
          <a:lstStyle/>
          <a:p>
            <a:fld id="{5DB5036F-1FF2-46C4-8D2B-59C7E3B91952}" type="slidenum">
              <a:rPr lang="en-US" smtClean="0"/>
              <a:pPr/>
              <a:t>16</a:t>
            </a:fld>
            <a:endParaRPr lang="en-US" dirty="0"/>
          </a:p>
        </p:txBody>
      </p:sp>
      <p:sp>
        <p:nvSpPr>
          <p:cNvPr id="8" name="Footer Placeholder 7"/>
          <p:cNvSpPr>
            <a:spLocks noGrp="1"/>
          </p:cNvSpPr>
          <p:nvPr>
            <p:ph type="ftr" sz="quarter" idx="11"/>
          </p:nvPr>
        </p:nvSpPr>
        <p:spPr/>
        <p:txBody>
          <a:bodyPr/>
          <a:lstStyle/>
          <a:p>
            <a:r>
              <a:rPr lang="en-US" smtClean="0"/>
              <a:t>Published in the book "Bayesian Inference" - InTechOpen</a:t>
            </a:r>
            <a:endParaRPr lang="en-US" dirty="0"/>
          </a:p>
        </p:txBody>
      </p:sp>
      <p:sp>
        <p:nvSpPr>
          <p:cNvPr id="9" name="Date Placeholder 8"/>
          <p:cNvSpPr>
            <a:spLocks noGrp="1"/>
          </p:cNvSpPr>
          <p:nvPr>
            <p:ph type="dt" sz="half" idx="10"/>
          </p:nvPr>
        </p:nvSpPr>
        <p:spPr/>
        <p:txBody>
          <a:bodyPr/>
          <a:lstStyle/>
          <a:p>
            <a:fld id="{54943259-552D-4E28-8F05-9BE0D3B0029C}" type="datetime1">
              <a:rPr lang="en-US" smtClean="0"/>
              <a:t>9/5/2017</a:t>
            </a:fld>
            <a:endParaRPr lang="en-US" dirty="0"/>
          </a:p>
        </p:txBody>
      </p:sp>
    </p:spTree>
    <p:extLst>
      <p:ext uri="{BB962C8B-B14F-4D97-AF65-F5344CB8AC3E}">
        <p14:creationId xmlns:p14="http://schemas.microsoft.com/office/powerpoint/2010/main" val="3329563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978"/>
            <a:ext cx="10515600" cy="660486"/>
          </a:xfrm>
        </p:spPr>
        <p:txBody>
          <a:bodyPr/>
          <a:lstStyle/>
          <a:p>
            <a:r>
              <a:rPr lang="en-US" dirty="0"/>
              <a:t>3. X-gate inferences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3423" y="778472"/>
                <a:ext cx="11645153" cy="5722631"/>
              </a:xfrm>
            </p:spPr>
            <p:txBody>
              <a:bodyPr>
                <a:noAutofit/>
              </a:bodyPr>
              <a:lstStyle/>
              <a:p>
                <a:pPr algn="just"/>
                <a:r>
                  <a:rPr lang="en-US" sz="2300" dirty="0"/>
                  <a:t>Given Ω = {</a:t>
                </a:r>
                <a:r>
                  <a:rPr lang="en-US" sz="2300" i="1" dirty="0"/>
                  <a:t>X</a:t>
                </a:r>
                <a:r>
                  <a:rPr lang="en-US" sz="2300" baseline="-25000" dirty="0"/>
                  <a:t>1</a:t>
                </a:r>
                <a:r>
                  <a:rPr lang="en-US" sz="2300" dirty="0"/>
                  <a:t>, </a:t>
                </a:r>
                <a:r>
                  <a:rPr lang="en-US" sz="2300" i="1" dirty="0"/>
                  <a:t>X</a:t>
                </a:r>
                <a:r>
                  <a:rPr lang="en-US" sz="2300" baseline="-25000" dirty="0"/>
                  <a:t>2</a:t>
                </a:r>
                <a:r>
                  <a:rPr lang="en-US" sz="2300" dirty="0"/>
                  <a:t>,…, </a:t>
                </a:r>
                <a:r>
                  <a:rPr lang="en-US" sz="2300" i="1" dirty="0" err="1"/>
                  <a:t>X</a:t>
                </a:r>
                <a:r>
                  <a:rPr lang="en-US" sz="2300" i="1" baseline="-25000" dirty="0" err="1"/>
                  <a:t>n</a:t>
                </a:r>
                <a:r>
                  <a:rPr lang="en-US" sz="2300" dirty="0"/>
                  <a:t>} where |Ω|=</a:t>
                </a:r>
                <a:r>
                  <a:rPr lang="en-US" sz="2300" i="1" dirty="0"/>
                  <a:t>n</a:t>
                </a:r>
                <a:r>
                  <a:rPr lang="en-US" sz="2300" dirty="0"/>
                  <a:t> is cardinality of Ω</a:t>
                </a:r>
                <a:r>
                  <a:rPr lang="en-US" sz="2300" dirty="0" smtClean="0"/>
                  <a:t>.</a:t>
                </a:r>
              </a:p>
              <a:p>
                <a:pPr algn="just"/>
                <a:r>
                  <a:rPr lang="en-US" sz="2300" dirty="0"/>
                  <a:t>Let </a:t>
                </a:r>
                <a:r>
                  <a:rPr lang="en-US" sz="2300" i="1" dirty="0"/>
                  <a:t>a</a:t>
                </a:r>
                <a:r>
                  <a:rPr lang="en-US" sz="2300" dirty="0"/>
                  <a:t>(Ω) be an arrangement of </a:t>
                </a:r>
                <a:r>
                  <a:rPr lang="en-US" sz="2300"/>
                  <a:t>Ω </a:t>
                </a:r>
                <a:r>
                  <a:rPr lang="en-US" sz="2300" smtClean="0"/>
                  <a:t>which is </a:t>
                </a:r>
                <a:r>
                  <a:rPr lang="en-US" sz="2300" dirty="0"/>
                  <a:t>a set of </a:t>
                </a:r>
                <a:r>
                  <a:rPr lang="en-US" sz="2300" i="1" dirty="0"/>
                  <a:t>n</a:t>
                </a:r>
                <a:r>
                  <a:rPr lang="en-US" sz="2300" dirty="0"/>
                  <a:t> instances {</a:t>
                </a:r>
                <a:r>
                  <a:rPr lang="en-US" sz="2300" i="1" dirty="0"/>
                  <a:t>X</a:t>
                </a:r>
                <a:r>
                  <a:rPr lang="en-US" sz="2300" baseline="-25000" dirty="0"/>
                  <a:t>1</a:t>
                </a:r>
                <a:r>
                  <a:rPr lang="en-US" sz="2300" dirty="0"/>
                  <a:t>=</a:t>
                </a:r>
                <a:r>
                  <a:rPr lang="en-US" sz="2300" i="1" dirty="0"/>
                  <a:t>x</a:t>
                </a:r>
                <a:r>
                  <a:rPr lang="en-US" sz="2300" baseline="-25000" dirty="0"/>
                  <a:t>1</a:t>
                </a:r>
                <a:r>
                  <a:rPr lang="en-US" sz="2300" dirty="0"/>
                  <a:t>, </a:t>
                </a:r>
                <a:r>
                  <a:rPr lang="en-US" sz="2300" i="1" dirty="0"/>
                  <a:t>X</a:t>
                </a:r>
                <a:r>
                  <a:rPr lang="en-US" sz="2300" baseline="-25000" dirty="0"/>
                  <a:t>2</a:t>
                </a:r>
                <a:r>
                  <a:rPr lang="en-US" sz="2300" dirty="0"/>
                  <a:t>=</a:t>
                </a:r>
                <a:r>
                  <a:rPr lang="en-US" sz="2300" i="1" dirty="0"/>
                  <a:t>x</a:t>
                </a:r>
                <a:r>
                  <a:rPr lang="en-US" sz="2300" baseline="-25000" dirty="0"/>
                  <a:t>2</a:t>
                </a:r>
                <a:r>
                  <a:rPr lang="en-US" sz="2300" dirty="0"/>
                  <a:t>,…, </a:t>
                </a:r>
                <a:r>
                  <a:rPr lang="en-US" sz="2300" i="1" dirty="0" err="1"/>
                  <a:t>X</a:t>
                </a:r>
                <a:r>
                  <a:rPr lang="en-US" sz="2300" i="1" baseline="-25000" dirty="0" err="1"/>
                  <a:t>n</a:t>
                </a:r>
                <a:r>
                  <a:rPr lang="en-US" sz="2300" dirty="0"/>
                  <a:t>=</a:t>
                </a:r>
                <a:r>
                  <a:rPr lang="en-US" sz="2300" i="1" dirty="0" err="1"/>
                  <a:t>x</a:t>
                </a:r>
                <a:r>
                  <a:rPr lang="en-US" sz="2300" i="1" baseline="-25000" dirty="0" err="1"/>
                  <a:t>n</a:t>
                </a:r>
                <a:r>
                  <a:rPr lang="en-US" sz="2300" dirty="0"/>
                  <a:t>} where </a:t>
                </a:r>
                <a:r>
                  <a:rPr lang="en-US" sz="2300" i="1" dirty="0"/>
                  <a:t>x</a:t>
                </a:r>
                <a:r>
                  <a:rPr lang="en-US" sz="2300" i="1" baseline="-25000" dirty="0"/>
                  <a:t>i</a:t>
                </a:r>
                <a:r>
                  <a:rPr lang="en-US" sz="2300" dirty="0"/>
                  <a:t> is 1 or 0. The number of all </a:t>
                </a:r>
                <a:r>
                  <a:rPr lang="en-US" sz="2300" i="1" dirty="0"/>
                  <a:t>a</a:t>
                </a:r>
                <a:r>
                  <a:rPr lang="en-US" sz="2300" dirty="0"/>
                  <a:t>(Ω) is 2</a:t>
                </a:r>
                <a:r>
                  <a:rPr lang="en-US" sz="2300" baseline="30000" dirty="0"/>
                  <a:t>|Ω|</a:t>
                </a:r>
                <a:r>
                  <a:rPr lang="en-US" sz="2300" dirty="0"/>
                  <a:t>. For instance, given Ω = {</a:t>
                </a:r>
                <a:r>
                  <a:rPr lang="en-US" sz="2300" i="1" dirty="0"/>
                  <a:t>X</a:t>
                </a:r>
                <a:r>
                  <a:rPr lang="en-US" sz="2300" baseline="-25000" dirty="0"/>
                  <a:t>1</a:t>
                </a:r>
                <a:r>
                  <a:rPr lang="en-US" sz="2300" dirty="0"/>
                  <a:t>, </a:t>
                </a:r>
                <a:r>
                  <a:rPr lang="en-US" sz="2300" i="1" dirty="0"/>
                  <a:t>X</a:t>
                </a:r>
                <a:r>
                  <a:rPr lang="en-US" sz="2300" baseline="-25000" dirty="0"/>
                  <a:t>2</a:t>
                </a:r>
                <a:r>
                  <a:rPr lang="en-US" sz="2300" dirty="0"/>
                  <a:t>}, there are 2</a:t>
                </a:r>
                <a:r>
                  <a:rPr lang="en-US" sz="2300" baseline="30000" dirty="0"/>
                  <a:t>2</a:t>
                </a:r>
                <a:r>
                  <a:rPr lang="en-US" sz="2300" dirty="0"/>
                  <a:t>=4 arrangements as </a:t>
                </a:r>
                <a:r>
                  <a:rPr lang="en-US" sz="2300" dirty="0" smtClean="0"/>
                  <a:t>follows: </a:t>
                </a:r>
                <a:r>
                  <a:rPr lang="en-US" sz="2300" i="1" dirty="0" smtClean="0"/>
                  <a:t>a</a:t>
                </a:r>
                <a:r>
                  <a:rPr lang="en-US" sz="2300" dirty="0" smtClean="0"/>
                  <a:t>(Ω</a:t>
                </a:r>
                <a:r>
                  <a:rPr lang="en-US" sz="2300" dirty="0"/>
                  <a:t>) = {</a:t>
                </a:r>
                <a:r>
                  <a:rPr lang="en-US" sz="2300" i="1" dirty="0"/>
                  <a:t>X</a:t>
                </a:r>
                <a:r>
                  <a:rPr lang="en-US" sz="2300" baseline="-25000" dirty="0"/>
                  <a:t>1</a:t>
                </a:r>
                <a:r>
                  <a:rPr lang="en-US" sz="2300" dirty="0"/>
                  <a:t>=1, </a:t>
                </a:r>
                <a:r>
                  <a:rPr lang="en-US" sz="2300" i="1" dirty="0"/>
                  <a:t>X</a:t>
                </a:r>
                <a:r>
                  <a:rPr lang="en-US" sz="2300" baseline="-25000" dirty="0"/>
                  <a:t>2</a:t>
                </a:r>
                <a:r>
                  <a:rPr lang="en-US" sz="2300" dirty="0"/>
                  <a:t>=1}, </a:t>
                </a:r>
                <a:r>
                  <a:rPr lang="en-US" sz="2300" i="1" dirty="0"/>
                  <a:t>a</a:t>
                </a:r>
                <a:r>
                  <a:rPr lang="en-US" sz="2300" dirty="0"/>
                  <a:t>(Ω) = {</a:t>
                </a:r>
                <a:r>
                  <a:rPr lang="en-US" sz="2300" i="1" dirty="0"/>
                  <a:t>X</a:t>
                </a:r>
                <a:r>
                  <a:rPr lang="en-US" sz="2300" baseline="-25000" dirty="0"/>
                  <a:t>1</a:t>
                </a:r>
                <a:r>
                  <a:rPr lang="en-US" sz="2300" dirty="0"/>
                  <a:t>=1, </a:t>
                </a:r>
                <a:r>
                  <a:rPr lang="en-US" sz="2300" i="1" dirty="0"/>
                  <a:t>X</a:t>
                </a:r>
                <a:r>
                  <a:rPr lang="en-US" sz="2300" baseline="-25000" dirty="0"/>
                  <a:t>2</a:t>
                </a:r>
                <a:r>
                  <a:rPr lang="en-US" sz="2300" dirty="0"/>
                  <a:t>=0}, </a:t>
                </a:r>
                <a:r>
                  <a:rPr lang="en-US" sz="2300" i="1" dirty="0"/>
                  <a:t>a</a:t>
                </a:r>
                <a:r>
                  <a:rPr lang="en-US" sz="2300" dirty="0"/>
                  <a:t>(Ω) = {</a:t>
                </a:r>
                <a:r>
                  <a:rPr lang="en-US" sz="2300" i="1" dirty="0"/>
                  <a:t>X</a:t>
                </a:r>
                <a:r>
                  <a:rPr lang="en-US" sz="2300" baseline="-25000" dirty="0"/>
                  <a:t>1</a:t>
                </a:r>
                <a:r>
                  <a:rPr lang="en-US" sz="2300" dirty="0"/>
                  <a:t>=0, </a:t>
                </a:r>
                <a:r>
                  <a:rPr lang="en-US" sz="2300" i="1" dirty="0"/>
                  <a:t>X</a:t>
                </a:r>
                <a:r>
                  <a:rPr lang="en-US" sz="2300" baseline="-25000" dirty="0"/>
                  <a:t>2</a:t>
                </a:r>
                <a:r>
                  <a:rPr lang="en-US" sz="2300" dirty="0"/>
                  <a:t>=1}, </a:t>
                </a:r>
                <a:r>
                  <a:rPr lang="en-US" sz="2300" i="1" dirty="0"/>
                  <a:t>a</a:t>
                </a:r>
                <a:r>
                  <a:rPr lang="en-US" sz="2300" dirty="0"/>
                  <a:t>(Ω) = {</a:t>
                </a:r>
                <a:r>
                  <a:rPr lang="en-US" sz="2300" i="1" dirty="0"/>
                  <a:t>X</a:t>
                </a:r>
                <a:r>
                  <a:rPr lang="en-US" sz="2300" baseline="-25000" dirty="0"/>
                  <a:t>1</a:t>
                </a:r>
                <a:r>
                  <a:rPr lang="en-US" sz="2300" dirty="0"/>
                  <a:t>=0, </a:t>
                </a:r>
                <a:r>
                  <a:rPr lang="en-US" sz="2300" i="1" dirty="0"/>
                  <a:t>X</a:t>
                </a:r>
                <a:r>
                  <a:rPr lang="en-US" sz="2300" baseline="-25000" dirty="0"/>
                  <a:t>2</a:t>
                </a:r>
                <a:r>
                  <a:rPr lang="en-US" sz="2300" dirty="0"/>
                  <a:t>=0</a:t>
                </a:r>
                <a:r>
                  <a:rPr lang="en-US" sz="2300" dirty="0" smtClean="0"/>
                  <a:t>}. Let </a:t>
                </a:r>
                <a:r>
                  <a:rPr lang="en-US" sz="2300" i="1" dirty="0"/>
                  <a:t>a</a:t>
                </a:r>
                <a:r>
                  <a:rPr lang="en-US" sz="2300" dirty="0"/>
                  <a:t>(Ω:{</a:t>
                </a:r>
                <a:r>
                  <a:rPr lang="en-US" sz="2300" i="1" dirty="0"/>
                  <a:t>X</a:t>
                </a:r>
                <a:r>
                  <a:rPr lang="en-US" sz="2300" i="1" baseline="-25000" dirty="0"/>
                  <a:t>i</a:t>
                </a:r>
                <a:r>
                  <a:rPr lang="en-US" sz="2300" dirty="0"/>
                  <a:t>}) be the arrangement of Ω with fixed </a:t>
                </a:r>
                <a:r>
                  <a:rPr lang="en-US" sz="2300" i="1" dirty="0" smtClean="0"/>
                  <a:t>X</a:t>
                </a:r>
                <a:r>
                  <a:rPr lang="en-US" sz="2300" i="1" baseline="-25000" dirty="0" smtClean="0"/>
                  <a:t>i</a:t>
                </a:r>
                <a:r>
                  <a:rPr lang="en-US" sz="2300" dirty="0" smtClean="0"/>
                  <a:t>.</a:t>
                </a:r>
                <a:endParaRPr lang="en-US" sz="2300" dirty="0"/>
              </a:p>
              <a:p>
                <a:pPr algn="just"/>
                <a:r>
                  <a:rPr lang="en-US" sz="2300" dirty="0" smtClean="0"/>
                  <a:t>Let </a:t>
                </a:r>
                <a:r>
                  <a:rPr lang="en-US" sz="2300" i="1" dirty="0"/>
                  <a:t>c</a:t>
                </a:r>
                <a:r>
                  <a:rPr lang="en-US" sz="2300" dirty="0"/>
                  <a:t>(Ω) and </a:t>
                </a:r>
                <a:r>
                  <a:rPr lang="en-US" sz="2300" i="1" dirty="0"/>
                  <a:t>c</a:t>
                </a:r>
                <a:r>
                  <a:rPr lang="en-US" sz="2300" dirty="0"/>
                  <a:t>(Ω:{</a:t>
                </a:r>
                <a:r>
                  <a:rPr lang="en-US" sz="2300" i="1" dirty="0"/>
                  <a:t>X</a:t>
                </a:r>
                <a:r>
                  <a:rPr lang="en-US" sz="2300" i="1" baseline="-25000" dirty="0"/>
                  <a:t>i</a:t>
                </a:r>
                <a:r>
                  <a:rPr lang="en-US" sz="2300" dirty="0"/>
                  <a:t>}) be the number of arrangements </a:t>
                </a:r>
                <a:r>
                  <a:rPr lang="en-US" sz="2300" i="1" dirty="0"/>
                  <a:t>a</a:t>
                </a:r>
                <a:r>
                  <a:rPr lang="en-US" sz="2300" dirty="0"/>
                  <a:t>(Ω) and </a:t>
                </a:r>
                <a:r>
                  <a:rPr lang="en-US" sz="2300" i="1" dirty="0"/>
                  <a:t>a</a:t>
                </a:r>
                <a:r>
                  <a:rPr lang="en-US" sz="2300" dirty="0"/>
                  <a:t>(Ω:{</a:t>
                </a:r>
                <a:r>
                  <a:rPr lang="en-US" sz="2300" i="1" dirty="0"/>
                  <a:t>X</a:t>
                </a:r>
                <a:r>
                  <a:rPr lang="en-US" sz="2300" i="1" baseline="-25000" dirty="0"/>
                  <a:t>i</a:t>
                </a:r>
                <a:r>
                  <a:rPr lang="en-US" sz="2300" dirty="0"/>
                  <a:t>}), respectively</a:t>
                </a:r>
                <a:r>
                  <a:rPr lang="en-US" sz="2300" dirty="0" smtClean="0"/>
                  <a:t>.</a:t>
                </a:r>
              </a:p>
              <a:p>
                <a:pPr algn="just"/>
                <a:r>
                  <a:rPr lang="en-US" sz="2300" dirty="0"/>
                  <a:t>Let x denote the X-gate operator, for instance, </a:t>
                </a:r>
                <a14:m>
                  <m:oMath xmlns:m="http://schemas.openxmlformats.org/officeDocument/2006/math">
                    <m:r>
                      <m:rPr>
                        <m:sty m:val="p"/>
                      </m:rPr>
                      <a:rPr lang="en-US" sz="2300">
                        <a:latin typeface="Cambria Math" panose="02040503050406030204" pitchFamily="18" charset="0"/>
                      </a:rPr>
                      <m:t>x</m:t>
                    </m:r>
                    <m:r>
                      <a:rPr lang="en-US" sz="2300" i="1">
                        <a:latin typeface="Cambria Math" panose="02040503050406030204" pitchFamily="18" charset="0"/>
                      </a:rPr>
                      <m:t>=⨀</m:t>
                    </m:r>
                  </m:oMath>
                </a14:m>
                <a:r>
                  <a:rPr lang="en-US" sz="2300" dirty="0"/>
                  <a:t> for AND-gate, </a:t>
                </a:r>
                <a14:m>
                  <m:oMath xmlns:m="http://schemas.openxmlformats.org/officeDocument/2006/math">
                    <m:r>
                      <m:rPr>
                        <m:sty m:val="p"/>
                      </m:rPr>
                      <a:rPr lang="en-US" sz="2300">
                        <a:latin typeface="Cambria Math" panose="02040503050406030204" pitchFamily="18" charset="0"/>
                      </a:rPr>
                      <m:t>x</m:t>
                    </m:r>
                    <m:r>
                      <a:rPr lang="en-US" sz="2300" i="1">
                        <a:latin typeface="Cambria Math" panose="02040503050406030204" pitchFamily="18" charset="0"/>
                      </a:rPr>
                      <m:t>=⨁</m:t>
                    </m:r>
                  </m:oMath>
                </a14:m>
                <a:r>
                  <a:rPr lang="en-US" sz="2300" dirty="0"/>
                  <a:t> for OR-gate, </a:t>
                </a:r>
                <a14:m>
                  <m:oMath xmlns:m="http://schemas.openxmlformats.org/officeDocument/2006/math">
                    <m:r>
                      <m:rPr>
                        <m:sty m:val="p"/>
                      </m:rPr>
                      <a:rPr lang="en-US" sz="2300">
                        <a:latin typeface="Cambria Math" panose="02040503050406030204" pitchFamily="18" charset="0"/>
                      </a:rPr>
                      <m:t>x</m:t>
                    </m:r>
                    <m:r>
                      <a:rPr lang="en-US" sz="2300" i="1">
                        <a:latin typeface="Cambria Math" panose="02040503050406030204" pitchFamily="18" charset="0"/>
                      </a:rPr>
                      <m:t>=</m:t>
                    </m:r>
                    <m:r>
                      <m:rPr>
                        <m:sty m:val="p"/>
                      </m:rPr>
                      <a:rPr lang="en-US" sz="2300">
                        <a:latin typeface="Cambria Math" panose="02040503050406030204" pitchFamily="18" charset="0"/>
                      </a:rPr>
                      <m:t>not</m:t>
                    </m:r>
                    <m:r>
                      <a:rPr lang="en-US" sz="2300" i="1">
                        <a:latin typeface="Cambria Math" panose="02040503050406030204" pitchFamily="18" charset="0"/>
                      </a:rPr>
                      <m:t>⨀</m:t>
                    </m:r>
                  </m:oMath>
                </a14:m>
                <a:r>
                  <a:rPr lang="en-US" sz="2300" dirty="0"/>
                  <a:t> for NAND-gate, </a:t>
                </a:r>
                <a14:m>
                  <m:oMath xmlns:m="http://schemas.openxmlformats.org/officeDocument/2006/math">
                    <m:r>
                      <m:rPr>
                        <m:sty m:val="p"/>
                      </m:rPr>
                      <a:rPr lang="en-US" sz="2300">
                        <a:latin typeface="Cambria Math" panose="02040503050406030204" pitchFamily="18" charset="0"/>
                      </a:rPr>
                      <m:t>x</m:t>
                    </m:r>
                    <m:r>
                      <a:rPr lang="en-US" sz="2300" i="1">
                        <a:latin typeface="Cambria Math" panose="02040503050406030204" pitchFamily="18" charset="0"/>
                      </a:rPr>
                      <m:t>=</m:t>
                    </m:r>
                    <m:r>
                      <m:rPr>
                        <m:sty m:val="p"/>
                      </m:rPr>
                      <a:rPr lang="en-US" sz="2300">
                        <a:latin typeface="Cambria Math" panose="02040503050406030204" pitchFamily="18" charset="0"/>
                      </a:rPr>
                      <m:t>not</m:t>
                    </m:r>
                    <m:r>
                      <a:rPr lang="en-US" sz="2300" i="1">
                        <a:latin typeface="Cambria Math" panose="02040503050406030204" pitchFamily="18" charset="0"/>
                      </a:rPr>
                      <m:t>⨁</m:t>
                    </m:r>
                  </m:oMath>
                </a14:m>
                <a:r>
                  <a:rPr lang="en-US" sz="2300" dirty="0"/>
                  <a:t> for NOR-gate, </a:t>
                </a:r>
                <a14:m>
                  <m:oMath xmlns:m="http://schemas.openxmlformats.org/officeDocument/2006/math">
                    <m:r>
                      <m:rPr>
                        <m:sty m:val="p"/>
                      </m:rPr>
                      <a:rPr lang="en-US" sz="2300">
                        <a:latin typeface="Cambria Math" panose="02040503050406030204" pitchFamily="18" charset="0"/>
                      </a:rPr>
                      <m:t>x</m:t>
                    </m:r>
                    <m:r>
                      <a:rPr lang="en-US" sz="2300" i="1">
                        <a:latin typeface="Cambria Math" panose="02040503050406030204" pitchFamily="18" charset="0"/>
                      </a:rPr>
                      <m:t>=⨂</m:t>
                    </m:r>
                  </m:oMath>
                </a14:m>
                <a:r>
                  <a:rPr lang="en-US" sz="2300" dirty="0"/>
                  <a:t> for XOR-gate, </a:t>
                </a:r>
                <a14:m>
                  <m:oMath xmlns:m="http://schemas.openxmlformats.org/officeDocument/2006/math">
                    <m:r>
                      <m:rPr>
                        <m:sty m:val="p"/>
                      </m:rPr>
                      <a:rPr lang="en-US" sz="2300">
                        <a:latin typeface="Cambria Math" panose="02040503050406030204" pitchFamily="18" charset="0"/>
                      </a:rPr>
                      <m:t>x</m:t>
                    </m:r>
                    <m:r>
                      <a:rPr lang="en-US" sz="2300" i="1">
                        <a:latin typeface="Cambria Math" panose="02040503050406030204" pitchFamily="18" charset="0"/>
                      </a:rPr>
                      <m:t>=</m:t>
                    </m:r>
                    <m:r>
                      <m:rPr>
                        <m:sty m:val="p"/>
                      </m:rPr>
                      <a:rPr lang="en-US" sz="2300">
                        <a:latin typeface="Cambria Math" panose="02040503050406030204" pitchFamily="18" charset="0"/>
                      </a:rPr>
                      <m:t>not</m:t>
                    </m:r>
                    <m:r>
                      <a:rPr lang="en-US" sz="2300" i="1">
                        <a:latin typeface="Cambria Math" panose="02040503050406030204" pitchFamily="18" charset="0"/>
                      </a:rPr>
                      <m:t>⨂</m:t>
                    </m:r>
                  </m:oMath>
                </a14:m>
                <a:r>
                  <a:rPr lang="en-US" sz="2300" dirty="0"/>
                  <a:t> for XNOR-gate, </a:t>
                </a:r>
                <a14:m>
                  <m:oMath xmlns:m="http://schemas.openxmlformats.org/officeDocument/2006/math">
                    <m:r>
                      <m:rPr>
                        <m:sty m:val="p"/>
                      </m:rPr>
                      <a:rPr lang="en-US" sz="2300">
                        <a:latin typeface="Cambria Math" panose="02040503050406030204" pitchFamily="18" charset="0"/>
                      </a:rPr>
                      <m:t>x</m:t>
                    </m:r>
                    <m:r>
                      <a:rPr lang="en-US" sz="2300" i="1">
                        <a:latin typeface="Cambria Math" panose="02040503050406030204" pitchFamily="18" charset="0"/>
                      </a:rPr>
                      <m:t>=⨄</m:t>
                    </m:r>
                  </m:oMath>
                </a14:m>
                <a:r>
                  <a:rPr lang="en-US" sz="2300" dirty="0"/>
                  <a:t> for U-gate, </a:t>
                </a:r>
                <a14:m>
                  <m:oMath xmlns:m="http://schemas.openxmlformats.org/officeDocument/2006/math">
                    <m:r>
                      <m:rPr>
                        <m:sty m:val="p"/>
                      </m:rPr>
                      <a:rPr lang="en-US" sz="2300">
                        <a:latin typeface="Cambria Math" panose="02040503050406030204" pitchFamily="18" charset="0"/>
                      </a:rPr>
                      <m:t>x</m:t>
                    </m:r>
                    <m:r>
                      <a:rPr lang="en-US" sz="2300" i="1">
                        <a:latin typeface="Cambria Math" panose="02040503050406030204" pitchFamily="18" charset="0"/>
                      </a:rPr>
                      <m:t>=+</m:t>
                    </m:r>
                  </m:oMath>
                </a14:m>
                <a:r>
                  <a:rPr lang="en-US" sz="2300" dirty="0"/>
                  <a:t> for SIGMA-gate. Given an x-operator, let </a:t>
                </a:r>
                <a:r>
                  <a:rPr lang="en-US" sz="2300" i="1" dirty="0"/>
                  <a:t>s</a:t>
                </a:r>
                <a:r>
                  <a:rPr lang="en-US" sz="2300" dirty="0"/>
                  <a:t>(Ω:{</a:t>
                </a:r>
                <a:r>
                  <a:rPr lang="en-US" sz="2300" i="1" dirty="0"/>
                  <a:t>X</a:t>
                </a:r>
                <a:r>
                  <a:rPr lang="en-US" sz="2300" i="1" baseline="-25000" dirty="0"/>
                  <a:t>i</a:t>
                </a:r>
                <a:r>
                  <a:rPr lang="en-US" sz="2300" dirty="0"/>
                  <a:t>}) and </a:t>
                </a:r>
                <a:r>
                  <a:rPr lang="en-US" sz="2300" i="1" dirty="0"/>
                  <a:t>s</a:t>
                </a:r>
                <a:r>
                  <a:rPr lang="en-US" sz="2300" dirty="0"/>
                  <a:t>(Ω) be sum of all </a:t>
                </a:r>
                <a14:m>
                  <m:oMath xmlns:m="http://schemas.openxmlformats.org/officeDocument/2006/math">
                    <m:r>
                      <a:rPr lang="en-US" sz="2300" i="1">
                        <a:latin typeface="Cambria Math" panose="02040503050406030204" pitchFamily="18" charset="0"/>
                      </a:rPr>
                      <m:t>𝑃</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1</m:t>
                            </m:r>
                          </m:sub>
                        </m:sSub>
                        <m:r>
                          <m:rPr>
                            <m:sty m:val="p"/>
                          </m:rPr>
                          <a:rPr lang="en-US" sz="2300">
                            <a:latin typeface="Cambria Math" panose="02040503050406030204" pitchFamily="18" charset="0"/>
                          </a:rPr>
                          <m:t>x</m:t>
                        </m:r>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2</m:t>
                            </m:r>
                          </m:sub>
                        </m:sSub>
                        <m:r>
                          <m:rPr>
                            <m:sty m:val="p"/>
                          </m:rPr>
                          <a:rPr lang="en-US" sz="2300">
                            <a:latin typeface="Cambria Math" panose="02040503050406030204" pitchFamily="18" charset="0"/>
                          </a:rPr>
                          <m:t>x</m:t>
                        </m:r>
                        <m:r>
                          <a:rPr lang="en-US" sz="2300" i="1">
                            <a:latin typeface="Cambria Math" panose="02040503050406030204" pitchFamily="18" charset="0"/>
                          </a:rPr>
                          <m:t>…</m:t>
                        </m:r>
                        <m:r>
                          <m:rPr>
                            <m:sty m:val="p"/>
                          </m:rPr>
                          <a:rPr lang="en-US" sz="2300">
                            <a:latin typeface="Cambria Math" panose="02040503050406030204" pitchFamily="18" charset="0"/>
                          </a:rPr>
                          <m:t>x</m:t>
                        </m:r>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𝑛</m:t>
                            </m:r>
                          </m:sub>
                        </m:sSub>
                      </m:e>
                    </m:d>
                  </m:oMath>
                </a14:m>
                <a:r>
                  <a:rPr lang="en-US" sz="2300" dirty="0"/>
                  <a:t> through every arrangement of Ω with and without fixed </a:t>
                </a:r>
                <a:r>
                  <a:rPr lang="en-US" sz="2300" i="1" dirty="0"/>
                  <a:t>X</a:t>
                </a:r>
                <a:r>
                  <a:rPr lang="en-US" sz="2300" i="1" baseline="-25000" dirty="0"/>
                  <a:t>i</a:t>
                </a:r>
                <a:r>
                  <a:rPr lang="en-US" sz="2300" dirty="0"/>
                  <a:t>, respectively</a:t>
                </a:r>
                <a:r>
                  <a:rPr lang="en-US" sz="2300" dirty="0" smtClean="0"/>
                  <a:t>.</a:t>
                </a:r>
              </a:p>
              <a:p>
                <a:pPr marL="0" indent="0" algn="just">
                  <a:buNone/>
                </a:pPr>
                <a14:m>
                  <m:oMathPara xmlns:m="http://schemas.openxmlformats.org/officeDocument/2006/math">
                    <m:oMathParaPr>
                      <m:jc m:val="centerGroup"/>
                    </m:oMathParaPr>
                    <m:oMath xmlns:m="http://schemas.openxmlformats.org/officeDocument/2006/math">
                      <m:r>
                        <a:rPr lang="en-US" sz="2300" i="1">
                          <a:latin typeface="Cambria Math" panose="02040503050406030204" pitchFamily="18" charset="0"/>
                        </a:rPr>
                        <m:t>𝑠</m:t>
                      </m:r>
                      <m:d>
                        <m:dPr>
                          <m:ctrlPr>
                            <a:rPr lang="en-US" sz="2300" i="1">
                              <a:latin typeface="Cambria Math" panose="02040503050406030204" pitchFamily="18" charset="0"/>
                            </a:rPr>
                          </m:ctrlPr>
                        </m:dPr>
                        <m:e>
                          <m:r>
                            <m:rPr>
                              <m:sty m:val="p"/>
                            </m:rPr>
                            <a:rPr lang="en-US" sz="2300">
                              <a:latin typeface="Cambria Math" panose="02040503050406030204" pitchFamily="18" charset="0"/>
                            </a:rPr>
                            <m:t>Ω</m:t>
                          </m:r>
                        </m:e>
                      </m:d>
                      <m:r>
                        <m:rPr>
                          <m:aln/>
                        </m:rPr>
                        <a:rPr lang="en-US" sz="2300" i="1">
                          <a:latin typeface="Cambria Math" panose="02040503050406030204" pitchFamily="18" charset="0"/>
                        </a:rPr>
                        <m:t>=</m:t>
                      </m:r>
                      <m:nary>
                        <m:naryPr>
                          <m:chr m:val="∑"/>
                          <m:limLoc m:val="undOvr"/>
                          <m:supHide m:val="on"/>
                          <m:ctrlPr>
                            <a:rPr lang="en-US" sz="2300" i="1">
                              <a:latin typeface="Cambria Math" panose="02040503050406030204" pitchFamily="18" charset="0"/>
                            </a:rPr>
                          </m:ctrlPr>
                        </m:naryPr>
                        <m:sub>
                          <m:r>
                            <a:rPr lang="en-US" sz="2300" i="1">
                              <a:latin typeface="Cambria Math" panose="02040503050406030204" pitchFamily="18" charset="0"/>
                            </a:rPr>
                            <m:t>𝑎</m:t>
                          </m:r>
                        </m:sub>
                        <m:sup/>
                        <m:e>
                          <m:r>
                            <a:rPr lang="en-US" sz="2300" i="1">
                              <a:latin typeface="Cambria Math" panose="02040503050406030204" pitchFamily="18" charset="0"/>
                            </a:rPr>
                            <m:t>𝑃</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1</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2</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𝑛</m:t>
                                  </m:r>
                                </m:sub>
                              </m:sSub>
                            </m:e>
                            <m:e>
                              <m:r>
                                <a:rPr lang="en-US" sz="2300" i="1">
                                  <a:latin typeface="Cambria Math" panose="02040503050406030204" pitchFamily="18" charset="0"/>
                                </a:rPr>
                                <m:t>𝑎</m:t>
                              </m:r>
                              <m:d>
                                <m:dPr>
                                  <m:ctrlPr>
                                    <a:rPr lang="en-US" sz="2300" i="1">
                                      <a:latin typeface="Cambria Math" panose="02040503050406030204" pitchFamily="18" charset="0"/>
                                    </a:rPr>
                                  </m:ctrlPr>
                                </m:dPr>
                                <m:e>
                                  <m:r>
                                    <m:rPr>
                                      <m:sty m:val="p"/>
                                    </m:rPr>
                                    <a:rPr lang="en-US" sz="2300">
                                      <a:latin typeface="Cambria Math" panose="02040503050406030204" pitchFamily="18" charset="0"/>
                                    </a:rPr>
                                    <m:t>Ω</m:t>
                                  </m:r>
                                </m:e>
                              </m:d>
                            </m:e>
                          </m:d>
                        </m:e>
                      </m:nary>
                    </m:oMath>
                    <m:oMath xmlns:m="http://schemas.openxmlformats.org/officeDocument/2006/math">
                      <m:r>
                        <a:rPr lang="en-US" sz="2300" i="1">
                          <a:latin typeface="Cambria Math" panose="02040503050406030204" pitchFamily="18" charset="0"/>
                        </a:rPr>
                        <m:t>𝑠</m:t>
                      </m:r>
                      <m:d>
                        <m:dPr>
                          <m:ctrlPr>
                            <a:rPr lang="en-US" sz="2300" i="1">
                              <a:latin typeface="Cambria Math" panose="02040503050406030204" pitchFamily="18" charset="0"/>
                            </a:rPr>
                          </m:ctrlPr>
                        </m:dPr>
                        <m:e>
                          <m:r>
                            <m:rPr>
                              <m:sty m:val="p"/>
                            </m:rPr>
                            <a:rPr lang="en-US" sz="2300">
                              <a:latin typeface="Cambria Math" panose="02040503050406030204" pitchFamily="18" charset="0"/>
                            </a:rPr>
                            <m:t>Ω</m:t>
                          </m:r>
                          <m:r>
                            <a:rPr lang="en-US" sz="2300">
                              <a:latin typeface="Cambria Math" panose="02040503050406030204" pitchFamily="18" charset="0"/>
                            </a:rPr>
                            <m:t>:</m:t>
                          </m:r>
                          <m:d>
                            <m:dPr>
                              <m:begChr m:val="{"/>
                              <m:endChr m:val="}"/>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𝑖</m:t>
                                  </m:r>
                                </m:sub>
                              </m:sSub>
                            </m:e>
                          </m:d>
                        </m:e>
                      </m:d>
                      <m:r>
                        <m:rPr>
                          <m:aln/>
                        </m:rPr>
                        <a:rPr lang="en-US" sz="2300" i="1">
                          <a:latin typeface="Cambria Math" panose="02040503050406030204" pitchFamily="18" charset="0"/>
                        </a:rPr>
                        <m:t>=</m:t>
                      </m:r>
                      <m:nary>
                        <m:naryPr>
                          <m:chr m:val="∑"/>
                          <m:limLoc m:val="undOvr"/>
                          <m:supHide m:val="on"/>
                          <m:ctrlPr>
                            <a:rPr lang="en-US" sz="2300" i="1">
                              <a:latin typeface="Cambria Math" panose="02040503050406030204" pitchFamily="18" charset="0"/>
                            </a:rPr>
                          </m:ctrlPr>
                        </m:naryPr>
                        <m:sub>
                          <m:r>
                            <a:rPr lang="en-US" sz="2300" i="1">
                              <a:latin typeface="Cambria Math" panose="02040503050406030204" pitchFamily="18" charset="0"/>
                            </a:rPr>
                            <m:t>𝑎</m:t>
                          </m:r>
                        </m:sub>
                        <m:sup/>
                        <m:e>
                          <m:r>
                            <a:rPr lang="en-US" sz="2300" i="1">
                              <a:latin typeface="Cambria Math" panose="02040503050406030204" pitchFamily="18" charset="0"/>
                            </a:rPr>
                            <m:t>𝑃</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1</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2</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𝑛</m:t>
                                  </m:r>
                                </m:sub>
                              </m:sSub>
                            </m:e>
                            <m:e>
                              <m:r>
                                <a:rPr lang="en-US" sz="2300" i="1">
                                  <a:latin typeface="Cambria Math" panose="02040503050406030204" pitchFamily="18" charset="0"/>
                                </a:rPr>
                                <m:t>𝑎</m:t>
                              </m:r>
                              <m:d>
                                <m:dPr>
                                  <m:ctrlPr>
                                    <a:rPr lang="en-US" sz="2300" i="1">
                                      <a:latin typeface="Cambria Math" panose="02040503050406030204" pitchFamily="18" charset="0"/>
                                    </a:rPr>
                                  </m:ctrlPr>
                                </m:dPr>
                                <m:e>
                                  <m:r>
                                    <m:rPr>
                                      <m:sty m:val="p"/>
                                    </m:rPr>
                                    <a:rPr lang="en-US" sz="2300">
                                      <a:latin typeface="Cambria Math" panose="02040503050406030204" pitchFamily="18" charset="0"/>
                                    </a:rPr>
                                    <m:t>Ω</m:t>
                                  </m:r>
                                  <m:r>
                                    <a:rPr lang="en-US" sz="2300">
                                      <a:latin typeface="Cambria Math" panose="02040503050406030204" pitchFamily="18" charset="0"/>
                                    </a:rPr>
                                    <m:t>:</m:t>
                                  </m:r>
                                  <m:d>
                                    <m:dPr>
                                      <m:begChr m:val="{"/>
                                      <m:endChr m:val="}"/>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𝑖</m:t>
                                          </m:r>
                                        </m:sub>
                                      </m:sSub>
                                    </m:e>
                                  </m:d>
                                </m:e>
                              </m:d>
                            </m:e>
                          </m:d>
                        </m:e>
                      </m:nary>
                    </m:oMath>
                  </m:oMathPara>
                </a14:m>
                <a:endParaRPr lang="en-US" sz="23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3423" y="778472"/>
                <a:ext cx="11645153" cy="5722631"/>
              </a:xfrm>
              <a:blipFill rotWithShape="0">
                <a:blip r:embed="rId2"/>
                <a:stretch>
                  <a:fillRect l="-628" t="-959" r="-7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DB476E95-DCAE-4115-AC62-1F21DD8A9C00}" type="datetime1">
              <a:rPr lang="en-US" smtClean="0"/>
              <a:t>9/5/2017</a:t>
            </a:fld>
            <a:endParaRPr lang="en-US" dirty="0"/>
          </a:p>
        </p:txBody>
      </p:sp>
    </p:spTree>
    <p:extLst>
      <p:ext uri="{BB962C8B-B14F-4D97-AF65-F5344CB8AC3E}">
        <p14:creationId xmlns:p14="http://schemas.microsoft.com/office/powerpoint/2010/main" val="4092677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691"/>
            <a:ext cx="10515600" cy="660486"/>
          </a:xfrm>
        </p:spPr>
        <p:txBody>
          <a:bodyPr/>
          <a:lstStyle/>
          <a:p>
            <a:r>
              <a:rPr lang="en-US" dirty="0"/>
              <a:t>3. X-gate inferences</a:t>
            </a:r>
          </a:p>
        </p:txBody>
      </p:sp>
      <p:sp>
        <p:nvSpPr>
          <p:cNvPr id="4" name="Rectangle 3"/>
          <p:cNvSpPr/>
          <p:nvPr/>
        </p:nvSpPr>
        <p:spPr>
          <a:xfrm>
            <a:off x="838200" y="717182"/>
            <a:ext cx="7176247" cy="5693866"/>
          </a:xfrm>
          <a:prstGeom prst="rect">
            <a:avLst/>
          </a:prstGeom>
          <a:solidFill>
            <a:schemeClr val="bg1"/>
          </a:solidFill>
          <a:ln>
            <a:solidFill>
              <a:schemeClr val="tx1"/>
            </a:solidFill>
          </a:ln>
        </p:spPr>
        <p:txBody>
          <a:bodyPr wrap="square">
            <a:spAutoFit/>
          </a:bodyPr>
          <a:lstStyle/>
          <a:p>
            <a:r>
              <a:rPr lang="en-US" sz="2000" dirty="0">
                <a:latin typeface="Times New Roman" panose="02020603050405020304" pitchFamily="18" charset="0"/>
                <a:cs typeface="Times New Roman" panose="02020603050405020304" pitchFamily="18" charset="0"/>
              </a:rPr>
              <a:t>public class </a:t>
            </a:r>
            <a:r>
              <a:rPr lang="en-US" sz="2000" dirty="0" err="1">
                <a:latin typeface="Times New Roman" panose="02020603050405020304" pitchFamily="18" charset="0"/>
                <a:cs typeface="Times New Roman" panose="02020603050405020304" pitchFamily="18" charset="0"/>
              </a:rPr>
              <a:t>ArrangementGenerator</a:t>
            </a:r>
            <a:r>
              <a:rPr lang="en-US" sz="2000" dirty="0">
                <a:latin typeface="Times New Roman" panose="02020603050405020304" pitchFamily="18" charset="0"/>
                <a:cs typeface="Times New Roman" panose="02020603050405020304" pitchFamily="18" charset="0"/>
              </a:rPr>
              <a:t> {</a:t>
            </a:r>
          </a:p>
          <a:p>
            <a:r>
              <a:rPr lang="en-US" sz="1600" dirty="0" smtClean="0">
                <a:latin typeface="Times New Roman" panose="02020603050405020304" pitchFamily="18" charset="0"/>
                <a:cs typeface="Times New Roman" panose="02020603050405020304" pitchFamily="18" charset="0"/>
              </a:rPr>
              <a:t>    private </a:t>
            </a:r>
            <a:r>
              <a:rPr lang="en-US" sz="1600" dirty="0" err="1">
                <a:latin typeface="Times New Roman" panose="02020603050405020304" pitchFamily="18" charset="0"/>
                <a:cs typeface="Times New Roman" panose="02020603050405020304" pitchFamily="18" charset="0"/>
              </a:rPr>
              <a:t>ArrayList</a:t>
            </a:r>
            <a:r>
              <a:rPr lang="en-US" sz="1600" dirty="0">
                <a:latin typeface="Times New Roman" panose="02020603050405020304" pitchFamily="18" charset="0"/>
                <a:cs typeface="Times New Roman" panose="02020603050405020304" pitchFamily="18" charset="0"/>
              </a:rPr>
              <a:t>&lt;</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[]&gt; arrangements</a:t>
            </a:r>
            <a:r>
              <a:rPr lang="en-US" sz="1600" dirty="0" smtClean="0">
                <a:latin typeface="Times New Roman" panose="02020603050405020304" pitchFamily="18" charset="0"/>
                <a:cs typeface="Times New Roman" panose="02020603050405020304" pitchFamily="18" charset="0"/>
              </a:rPr>
              <a:t>; private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n, </a:t>
            </a:r>
            <a:r>
              <a:rPr lang="en-US" sz="1600" dirty="0">
                <a:latin typeface="Times New Roman" panose="02020603050405020304" pitchFamily="18" charset="0"/>
                <a:cs typeface="Times New Roman" panose="02020603050405020304" pitchFamily="18" charset="0"/>
              </a:rPr>
              <a:t>r;</a:t>
            </a:r>
          </a:p>
          <a:p>
            <a:r>
              <a:rPr lang="en-US" sz="1600" dirty="0" smtClean="0">
                <a:latin typeface="Times New Roman" panose="02020603050405020304" pitchFamily="18" charset="0"/>
                <a:cs typeface="Times New Roman" panose="02020603050405020304" pitchFamily="18" charset="0"/>
              </a:rPr>
              <a:t>    private </a:t>
            </a:r>
            <a:r>
              <a:rPr lang="en-US" sz="1600" dirty="0" err="1">
                <a:latin typeface="Times New Roman" panose="02020603050405020304" pitchFamily="18" charset="0"/>
                <a:cs typeface="Times New Roman" panose="02020603050405020304" pitchFamily="18" charset="0"/>
              </a:rPr>
              <a:t>ArrangementGenerator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n,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 {</a:t>
            </a:r>
          </a:p>
          <a:p>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this.n</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n; </a:t>
            </a:r>
            <a:r>
              <a:rPr lang="en-US" sz="1600" dirty="0" err="1" smtClean="0">
                <a:latin typeface="Times New Roman" panose="02020603050405020304" pitchFamily="18" charset="0"/>
                <a:cs typeface="Times New Roman" panose="02020603050405020304" pitchFamily="18" charset="0"/>
              </a:rPr>
              <a:t>this.r</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r</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this.arrangements</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new </a:t>
            </a:r>
            <a:r>
              <a:rPr lang="en-US" sz="1600" dirty="0" err="1">
                <a:latin typeface="Times New Roman" panose="02020603050405020304" pitchFamily="18" charset="0"/>
                <a:cs typeface="Times New Roman" panose="02020603050405020304" pitchFamily="18" charset="0"/>
              </a:rPr>
              <a:t>ArrayList</a:t>
            </a:r>
            <a:r>
              <a:rPr lang="en-US" sz="1600" dirty="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    private </a:t>
            </a:r>
            <a:r>
              <a:rPr lang="en-US" sz="2000" b="1" dirty="0">
                <a:latin typeface="Times New Roman" panose="02020603050405020304" pitchFamily="18" charset="0"/>
                <a:cs typeface="Times New Roman" panose="02020603050405020304" pitchFamily="18" charset="0"/>
              </a:rPr>
              <a:t>void create(</a:t>
            </a:r>
            <a:r>
              <a:rPr lang="en-US" sz="2000" b="1" dirty="0" err="1">
                <a:latin typeface="Times New Roman" panose="02020603050405020304" pitchFamily="18" charset="0"/>
                <a:cs typeface="Times New Roman" panose="02020603050405020304" pitchFamily="18" charset="0"/>
              </a:rPr>
              <a:t>int</a:t>
            </a:r>
            <a:r>
              <a:rPr lang="en-US" sz="2000" b="1" dirty="0">
                <a:latin typeface="Times New Roman" panose="02020603050405020304" pitchFamily="18" charset="0"/>
                <a:cs typeface="Times New Roman" panose="02020603050405020304" pitchFamily="18" charset="0"/>
              </a:rPr>
              <a:t>[] a, </a:t>
            </a:r>
            <a:r>
              <a:rPr lang="en-US" sz="2000" b="1" dirty="0" err="1">
                <a:latin typeface="Times New Roman" panose="02020603050405020304" pitchFamily="18" charset="0"/>
                <a:cs typeface="Times New Roman" panose="02020603050405020304" pitchFamily="18" charset="0"/>
              </a:rPr>
              <a:t>int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t>
            </a:r>
          </a:p>
          <a:p>
            <a:r>
              <a:rPr lang="en-US" sz="2000" b="1" dirty="0" smtClean="0">
                <a:latin typeface="Times New Roman" panose="02020603050405020304" pitchFamily="18" charset="0"/>
                <a:cs typeface="Times New Roman" panose="02020603050405020304" pitchFamily="18" charset="0"/>
              </a:rPr>
              <a:t>        for(</a:t>
            </a:r>
            <a:r>
              <a:rPr lang="en-US" sz="2000" b="1" dirty="0" err="1" smtClean="0">
                <a:latin typeface="Times New Roman" panose="02020603050405020304" pitchFamily="18" charset="0"/>
                <a:cs typeface="Times New Roman" panose="02020603050405020304" pitchFamily="18" charset="0"/>
              </a:rPr>
              <a:t>int</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j = 0; j &lt; n; j++) {</a:t>
            </a:r>
          </a:p>
          <a:p>
            <a:r>
              <a:rPr lang="en-US" sz="2000" b="1" dirty="0" smtClean="0">
                <a:latin typeface="Times New Roman" panose="02020603050405020304" pitchFamily="18" charset="0"/>
                <a:cs typeface="Times New Roman" panose="02020603050405020304" pitchFamily="18" charset="0"/>
              </a:rPr>
              <a:t>            a[</a:t>
            </a:r>
            <a:r>
              <a:rPr lang="en-US" sz="2000" b="1" dirty="0" err="1" smtClean="0">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 j;</a:t>
            </a:r>
          </a:p>
          <a:p>
            <a:r>
              <a:rPr lang="en-US" sz="2000" b="1" dirty="0" smtClean="0">
                <a:latin typeface="Times New Roman" panose="02020603050405020304" pitchFamily="18" charset="0"/>
                <a:cs typeface="Times New Roman" panose="02020603050405020304" pitchFamily="18" charset="0"/>
              </a:rPr>
              <a:t>            if(</a:t>
            </a:r>
            <a:r>
              <a:rPr lang="en-US" sz="2000" b="1" dirty="0" err="1" smtClean="0">
                <a:latin typeface="Times New Roman" panose="02020603050405020304" pitchFamily="18" charset="0"/>
                <a:cs typeface="Times New Roman" panose="02020603050405020304" pitchFamily="18" charset="0"/>
              </a:rPr>
              <a:t>i</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&lt; r - </a:t>
            </a:r>
            <a:r>
              <a:rPr lang="en-US" sz="2000" b="1" dirty="0" smtClean="0">
                <a:latin typeface="Times New Roman" panose="02020603050405020304" pitchFamily="18" charset="0"/>
                <a:cs typeface="Times New Roman" panose="02020603050405020304" pitchFamily="18" charset="0"/>
              </a:rPr>
              <a:t>1) create(a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+ 1);</a:t>
            </a:r>
          </a:p>
          <a:p>
            <a:r>
              <a:rPr lang="en-US" sz="2000" b="1" dirty="0" smtClean="0">
                <a:latin typeface="Times New Roman" panose="02020603050405020304" pitchFamily="18" charset="0"/>
                <a:cs typeface="Times New Roman" panose="02020603050405020304" pitchFamily="18" charset="0"/>
              </a:rPr>
              <a:t>            else </a:t>
            </a:r>
            <a:r>
              <a:rPr lang="en-US" sz="2000" b="1" dirty="0">
                <a:latin typeface="Times New Roman" panose="02020603050405020304" pitchFamily="18" charset="0"/>
                <a:cs typeface="Times New Roman" panose="02020603050405020304" pitchFamily="18" charset="0"/>
              </a:rPr>
              <a:t>if(</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 r -1) {</a:t>
            </a:r>
          </a:p>
          <a:p>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int</a:t>
            </a:r>
            <a:r>
              <a:rPr lang="en-US" sz="2000" b="1" dirty="0">
                <a:latin typeface="Times New Roman" panose="02020603050405020304" pitchFamily="18" charset="0"/>
                <a:cs typeface="Times New Roman" panose="02020603050405020304" pitchFamily="18" charset="0"/>
              </a:rPr>
              <a:t>[] b = new </a:t>
            </a:r>
            <a:r>
              <a:rPr lang="en-US" sz="2000" b="1" dirty="0" err="1">
                <a:latin typeface="Times New Roman" panose="02020603050405020304" pitchFamily="18" charset="0"/>
                <a:cs typeface="Times New Roman" panose="02020603050405020304" pitchFamily="18" charset="0"/>
              </a:rPr>
              <a:t>int</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a.length</a:t>
            </a:r>
            <a:r>
              <a:rPr lang="en-US" sz="2000" b="1" dirty="0">
                <a:latin typeface="Times New Roman" panose="02020603050405020304" pitchFamily="18" charset="0"/>
                <a:cs typeface="Times New Roman" panose="02020603050405020304" pitchFamily="18" charset="0"/>
              </a:rPr>
              <a:t>];</a:t>
            </a:r>
          </a:p>
          <a:p>
            <a:r>
              <a:rPr lang="en-US" sz="2000" b="1" dirty="0" smtClean="0">
                <a:latin typeface="Times New Roman" panose="02020603050405020304" pitchFamily="18" charset="0"/>
                <a:cs typeface="Times New Roman" panose="02020603050405020304" pitchFamily="18" charset="0"/>
              </a:rPr>
              <a:t>                for(</a:t>
            </a:r>
            <a:r>
              <a:rPr lang="en-US" sz="2000" b="1" dirty="0" err="1" smtClean="0">
                <a:latin typeface="Times New Roman" panose="02020603050405020304" pitchFamily="18" charset="0"/>
                <a:cs typeface="Times New Roman" panose="02020603050405020304" pitchFamily="18" charset="0"/>
              </a:rPr>
              <a:t>int</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k = 0; k &lt; </a:t>
            </a:r>
            <a:r>
              <a:rPr lang="en-US" sz="2000" b="1" dirty="0" err="1">
                <a:latin typeface="Times New Roman" panose="02020603050405020304" pitchFamily="18" charset="0"/>
                <a:cs typeface="Times New Roman" panose="02020603050405020304" pitchFamily="18" charset="0"/>
              </a:rPr>
              <a:t>a.length</a:t>
            </a:r>
            <a:r>
              <a:rPr lang="en-US" sz="2000" b="1" dirty="0">
                <a:latin typeface="Times New Roman" panose="02020603050405020304" pitchFamily="18" charset="0"/>
                <a:cs typeface="Times New Roman" panose="02020603050405020304" pitchFamily="18" charset="0"/>
              </a:rPr>
              <a:t>; k++) b[k] = a[k];</a:t>
            </a:r>
          </a:p>
          <a:p>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arrangements.add</a:t>
            </a:r>
            <a:r>
              <a:rPr lang="en-US" sz="2000" b="1" dirty="0" smtClean="0">
                <a:latin typeface="Times New Roman" panose="02020603050405020304" pitchFamily="18" charset="0"/>
                <a:cs typeface="Times New Roman" panose="02020603050405020304" pitchFamily="18" charset="0"/>
              </a:rPr>
              <a:t>(b</a:t>
            </a:r>
            <a:r>
              <a:rPr lang="en-US" sz="2000" b="1" dirty="0">
                <a:latin typeface="Times New Roman" panose="02020603050405020304" pitchFamily="18" charset="0"/>
                <a:cs typeface="Times New Roman" panose="02020603050405020304" pitchFamily="18" charset="0"/>
              </a:rPr>
              <a:t>);</a:t>
            </a:r>
          </a:p>
          <a:p>
            <a:r>
              <a:rPr lang="en-US" sz="2000" b="1" dirty="0" smtClean="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8390965" y="3153176"/>
            <a:ext cx="2971800" cy="707886"/>
          </a:xfrm>
          <a:prstGeom prst="rect">
            <a:avLst/>
          </a:prstGeom>
        </p:spPr>
        <p:txBody>
          <a:bodyPr wrap="square">
            <a:spAutoFit/>
          </a:bodyPr>
          <a:lstStyle/>
          <a:p>
            <a:r>
              <a:rPr lang="en-US" sz="2000" i="1" dirty="0">
                <a:latin typeface="Times New Roman" panose="02020603050405020304" pitchFamily="18" charset="0"/>
                <a:ea typeface="SimSun" panose="02010600030101010101" pitchFamily="2" charset="-122"/>
              </a:rPr>
              <a:t>code </a:t>
            </a:r>
            <a:r>
              <a:rPr lang="en-US" sz="2000" i="1" dirty="0" smtClean="0">
                <a:latin typeface="Times New Roman" panose="02020603050405020304" pitchFamily="18" charset="0"/>
                <a:ea typeface="SimSun" panose="02010600030101010101" pitchFamily="2" charset="-122"/>
              </a:rPr>
              <a:t>for </a:t>
            </a:r>
            <a:r>
              <a:rPr lang="en-US" sz="2000" i="1" dirty="0">
                <a:latin typeface="Times New Roman" panose="02020603050405020304" pitchFamily="18" charset="0"/>
                <a:ea typeface="SimSun" panose="02010600030101010101" pitchFamily="2" charset="-122"/>
              </a:rPr>
              <a:t>producing </a:t>
            </a:r>
            <a:r>
              <a:rPr lang="en-US" sz="2000" i="1" dirty="0" smtClean="0">
                <a:latin typeface="Times New Roman" panose="02020603050405020304" pitchFamily="18" charset="0"/>
                <a:ea typeface="SimSun" panose="02010600030101010101" pitchFamily="2" charset="-122"/>
              </a:rPr>
              <a:t>all </a:t>
            </a:r>
            <a:r>
              <a:rPr lang="en-US" sz="2000" i="1" dirty="0">
                <a:latin typeface="Times New Roman" panose="02020603050405020304" pitchFamily="18" charset="0"/>
                <a:ea typeface="SimSun" panose="02010600030101010101" pitchFamily="2" charset="-122"/>
              </a:rPr>
              <a:t>arrangements</a:t>
            </a:r>
            <a:endParaRPr lang="en-US" sz="2000" i="1" dirty="0"/>
          </a:p>
        </p:txBody>
      </p:sp>
      <p:sp>
        <p:nvSpPr>
          <p:cNvPr id="3" name="Slide Number Placeholder 2"/>
          <p:cNvSpPr>
            <a:spLocks noGrp="1"/>
          </p:cNvSpPr>
          <p:nvPr>
            <p:ph type="sldNum" sz="quarter" idx="12"/>
          </p:nvPr>
        </p:nvSpPr>
        <p:spPr/>
        <p:txBody>
          <a:bodyPr/>
          <a:lstStyle/>
          <a:p>
            <a:fld id="{5DB5036F-1FF2-46C4-8D2B-59C7E3B91952}" type="slidenum">
              <a:rPr lang="en-US" smtClean="0"/>
              <a:pPr/>
              <a:t>18</a:t>
            </a:fld>
            <a:endParaRPr lang="en-US" dirty="0"/>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dirty="0"/>
          </a:p>
        </p:txBody>
      </p:sp>
      <p:sp>
        <p:nvSpPr>
          <p:cNvPr id="7" name="Date Placeholder 6"/>
          <p:cNvSpPr>
            <a:spLocks noGrp="1"/>
          </p:cNvSpPr>
          <p:nvPr>
            <p:ph type="dt" sz="half" idx="10"/>
          </p:nvPr>
        </p:nvSpPr>
        <p:spPr/>
        <p:txBody>
          <a:bodyPr/>
          <a:lstStyle/>
          <a:p>
            <a:fld id="{5B94461B-6DCA-4855-A1AB-7C599DA26D0B}" type="datetime1">
              <a:rPr lang="en-US" smtClean="0"/>
              <a:t>9/5/2017</a:t>
            </a:fld>
            <a:endParaRPr lang="en-US" dirty="0"/>
          </a:p>
        </p:txBody>
      </p:sp>
    </p:spTree>
    <p:extLst>
      <p:ext uri="{BB962C8B-B14F-4D97-AF65-F5344CB8AC3E}">
        <p14:creationId xmlns:p14="http://schemas.microsoft.com/office/powerpoint/2010/main" val="4270406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X-gate inferences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Connection </a:t>
                </a:r>
                <a:r>
                  <a:rPr lang="en-US" dirty="0"/>
                  <a:t>between </a:t>
                </a:r>
                <a:r>
                  <a:rPr lang="en-US" i="1" dirty="0"/>
                  <a:t>s</a:t>
                </a:r>
                <a:r>
                  <a:rPr lang="en-US" dirty="0"/>
                  <a:t>(Ω:{</a:t>
                </a:r>
                <a:r>
                  <a:rPr lang="en-US" i="1" dirty="0"/>
                  <a:t>X</a:t>
                </a:r>
                <a:r>
                  <a:rPr lang="en-US" i="1" baseline="-25000" dirty="0"/>
                  <a:t>i</a:t>
                </a:r>
                <a:r>
                  <a:rPr lang="en-US" dirty="0"/>
                  <a:t>=1}) and </a:t>
                </a:r>
                <a:r>
                  <a:rPr lang="en-US" i="1" dirty="0"/>
                  <a:t>s</a:t>
                </a:r>
                <a:r>
                  <a:rPr lang="en-US" dirty="0"/>
                  <a:t>(Ω:{</a:t>
                </a:r>
                <a:r>
                  <a:rPr lang="en-US" i="1" dirty="0"/>
                  <a:t>X</a:t>
                </a:r>
                <a:r>
                  <a:rPr lang="en-US" i="1" baseline="-25000" dirty="0"/>
                  <a:t>i</a:t>
                </a:r>
                <a:r>
                  <a:rPr lang="en-US" dirty="0"/>
                  <a:t>=0}), between </a:t>
                </a:r>
                <a:r>
                  <a:rPr lang="en-US" i="1" dirty="0"/>
                  <a:t>c</a:t>
                </a:r>
                <a:r>
                  <a:rPr lang="en-US" dirty="0"/>
                  <a:t>(Ω:{</a:t>
                </a:r>
                <a:r>
                  <a:rPr lang="en-US" i="1" dirty="0"/>
                  <a:t>X</a:t>
                </a:r>
                <a:r>
                  <a:rPr lang="en-US" i="1" baseline="-25000" dirty="0"/>
                  <a:t>i</a:t>
                </a:r>
                <a:r>
                  <a:rPr lang="en-US" dirty="0"/>
                  <a:t>=1}) and </a:t>
                </a:r>
                <a:r>
                  <a:rPr lang="en-US" i="1" dirty="0"/>
                  <a:t>c</a:t>
                </a:r>
                <a:r>
                  <a:rPr lang="en-US" dirty="0"/>
                  <a:t>(Ω:{</a:t>
                </a:r>
                <a:r>
                  <a:rPr lang="en-US" i="1" dirty="0"/>
                  <a:t>X</a:t>
                </a:r>
                <a:r>
                  <a:rPr lang="en-US" i="1" baseline="-25000" dirty="0"/>
                  <a:t>i</a:t>
                </a:r>
                <a:r>
                  <a:rPr lang="en-US" dirty="0"/>
                  <a:t>=0</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e>
                      </m:d>
                      <m:r>
                        <a:rPr lang="en-US" i="1">
                          <a:latin typeface="Cambria Math" panose="02040503050406030204" pitchFamily="18" charset="0"/>
                        </a:rPr>
                        <m:t>+</m:t>
                      </m:r>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e>
                      </m:d>
                      <m:r>
                        <a:rPr lang="en-US" i="1">
                          <a:latin typeface="Cambria Math" panose="02040503050406030204" pitchFamily="18" charset="0"/>
                        </a:rPr>
                        <m:t>=</m:t>
                      </m:r>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𝑐</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e>
                      </m:d>
                      <m:r>
                        <a:rPr lang="en-US" i="1">
                          <a:latin typeface="Cambria Math" panose="02040503050406030204" pitchFamily="18" charset="0"/>
                        </a:rPr>
                        <m:t>+</m:t>
                      </m:r>
                      <m:r>
                        <a:rPr lang="en-US" i="1">
                          <a:latin typeface="Cambria Math" panose="02040503050406030204" pitchFamily="18" charset="0"/>
                        </a:rPr>
                        <m:t>𝑐</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e>
                      </m:d>
                      <m:r>
                        <a:rPr lang="en-US" i="1">
                          <a:latin typeface="Cambria Math" panose="02040503050406030204" pitchFamily="18" charset="0"/>
                        </a:rPr>
                        <m:t>=</m:t>
                      </m:r>
                      <m:r>
                        <a:rPr lang="en-US" i="1">
                          <a:latin typeface="Cambria Math" panose="02040503050406030204" pitchFamily="18" charset="0"/>
                        </a:rPr>
                        <m:t>𝑐</m:t>
                      </m:r>
                      <m:d>
                        <m:dPr>
                          <m:ctrlPr>
                            <a:rPr lang="en-US" i="1">
                              <a:latin typeface="Cambria Math" panose="02040503050406030204" pitchFamily="18" charset="0"/>
                            </a:rPr>
                          </m:ctrlPr>
                        </m:dPr>
                        <m:e>
                          <m:r>
                            <m:rPr>
                              <m:sty m:val="p"/>
                            </m:rPr>
                            <a:rPr lang="en-US">
                              <a:latin typeface="Cambria Math" panose="02040503050406030204" pitchFamily="18" charset="0"/>
                            </a:rPr>
                            <m:t>Ω</m:t>
                          </m:r>
                        </m:e>
                      </m:d>
                    </m:oMath>
                  </m:oMathPara>
                </a14:m>
                <a:endParaRPr lang="en-US" dirty="0" smtClean="0"/>
              </a:p>
              <a:p>
                <a:r>
                  <a:rPr lang="en-US" dirty="0" smtClean="0"/>
                  <a:t>Let </a:t>
                </a:r>
                <a:r>
                  <a:rPr lang="en-US" i="1" dirty="0"/>
                  <a:t>K</a:t>
                </a:r>
                <a:r>
                  <a:rPr lang="en-US" dirty="0"/>
                  <a:t> be a set of </a:t>
                </a:r>
                <a:r>
                  <a:rPr lang="en-US" i="1" dirty="0"/>
                  <a:t>X</a:t>
                </a:r>
                <a:r>
                  <a:rPr lang="en-US" i="1" baseline="-25000" dirty="0"/>
                  <a:t>i</a:t>
                </a:r>
                <a:r>
                  <a:rPr lang="en-US" dirty="0"/>
                  <a:t> (s) whose values are 1 and let </a:t>
                </a:r>
                <a:r>
                  <a:rPr lang="en-US" i="1" dirty="0"/>
                  <a:t>L</a:t>
                </a:r>
                <a:r>
                  <a:rPr lang="en-US" dirty="0"/>
                  <a:t> be a set of </a:t>
                </a:r>
                <a:r>
                  <a:rPr lang="en-US" i="1" dirty="0"/>
                  <a:t>X</a:t>
                </a:r>
                <a:r>
                  <a:rPr lang="en-US" i="1" baseline="-25000" dirty="0"/>
                  <a:t>i</a:t>
                </a:r>
                <a:r>
                  <a:rPr lang="en-US" dirty="0"/>
                  <a:t> (s) whose values are 0. </a:t>
                </a:r>
                <a:r>
                  <a:rPr lang="en-US" i="1" dirty="0"/>
                  <a:t>K</a:t>
                </a:r>
                <a:r>
                  <a:rPr lang="en-US" dirty="0"/>
                  <a:t> and </a:t>
                </a:r>
                <a:r>
                  <a:rPr lang="en-US" i="1" dirty="0"/>
                  <a:t>L</a:t>
                </a:r>
                <a:r>
                  <a:rPr lang="en-US" dirty="0"/>
                  <a:t> are mutually complementary</a:t>
                </a:r>
                <a:r>
                  <a:rPr lang="en-US" dirty="0" smtClean="0"/>
                  <a:t>.</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e>
                            </m:mr>
                            <m:mr>
                              <m:e>
                                <m:r>
                                  <a:rPr lang="en-US" i="1">
                                    <a:latin typeface="Cambria Math" panose="02040503050406030204" pitchFamily="18" charset="0"/>
                                  </a:rPr>
                                  <m:t>𝐿</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e>
                            </m:mr>
                            <m:m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e>
                            </m:mr>
                            <m:m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𝐿</m:t>
                                </m:r>
                                <m:r>
                                  <m:rPr>
                                    <m:aln/>
                                  </m:rPr>
                                  <a:rPr lang="en-US" i="1">
                                    <a:latin typeface="Cambria Math" panose="02040503050406030204" pitchFamily="18" charset="0"/>
                                  </a:rPr>
                                  <m:t>=</m:t>
                                </m:r>
                                <m:r>
                                  <a:rPr lang="en-US" i="1">
                                    <a:latin typeface="Cambria Math" panose="02040503050406030204" pitchFamily="18" charset="0"/>
                                  </a:rPr>
                                  <m:t>{1,2,…,</m:t>
                                </m:r>
                                <m:r>
                                  <a:rPr lang="en-US" i="1">
                                    <a:latin typeface="Cambria Math" panose="02040503050406030204" pitchFamily="18" charset="0"/>
                                  </a:rPr>
                                  <m:t>𝑛</m:t>
                                </m:r>
                                <m:r>
                                  <a:rPr lang="en-US" i="1">
                                    <a:latin typeface="Cambria Math" panose="02040503050406030204" pitchFamily="18" charset="0"/>
                                  </a:rPr>
                                  <m:t>}</m:t>
                                </m:r>
                              </m:e>
                            </m:mr>
                          </m:m>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178" r="-11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30755D94-8F86-458D-A93D-F133FEB3D9C3}" type="datetime1">
              <a:rPr lang="en-US" smtClean="0"/>
              <a:t>9/5/2017</a:t>
            </a:fld>
            <a:endParaRPr lang="en-US" dirty="0"/>
          </a:p>
        </p:txBody>
      </p:sp>
    </p:spTree>
    <p:extLst>
      <p:ext uri="{BB962C8B-B14F-4D97-AF65-F5344CB8AC3E}">
        <p14:creationId xmlns:p14="http://schemas.microsoft.com/office/powerpoint/2010/main" val="39787750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Bayesian network </a:t>
            </a:r>
            <a:r>
              <a:rPr lang="en-US" dirty="0" smtClean="0"/>
              <a:t>(BN) is </a:t>
            </a:r>
            <a:r>
              <a:rPr lang="en-US" dirty="0"/>
              <a:t>a powerful mathematical tool for prediction and diagnosis applications. A large </a:t>
            </a:r>
            <a:r>
              <a:rPr lang="en-US" dirty="0" smtClean="0"/>
              <a:t>BN </a:t>
            </a:r>
            <a:r>
              <a:rPr lang="en-US" dirty="0"/>
              <a:t>can be constituted of many simple networks which in turn are constructed from simple graphs. A simple graph consists of one child node and many parent nodes. The strength of each relationship between a child node and a parent node is quantified by a weight and all relationships share the same semantics such as prerequisite, diagnostic, and aggregation. The research focuses on converting graphic relationships into conditional probabilities in order to construct a simple </a:t>
            </a:r>
            <a:r>
              <a:rPr lang="en-US" dirty="0" smtClean="0"/>
              <a:t>BN from </a:t>
            </a:r>
            <a:r>
              <a:rPr lang="en-US" dirty="0"/>
              <a:t>a graph. </a:t>
            </a:r>
            <a:r>
              <a:rPr lang="en-US" i="1" dirty="0"/>
              <a:t>Diagnostic relationship</a:t>
            </a:r>
            <a:r>
              <a:rPr lang="en-US" dirty="0"/>
              <a:t> is the main research object, in which </a:t>
            </a:r>
            <a:r>
              <a:rPr lang="en-US" i="1" dirty="0"/>
              <a:t>sufficient diagnostic proposition</a:t>
            </a:r>
            <a:r>
              <a:rPr lang="en-US" dirty="0"/>
              <a:t> is proposed for validating diagnostic relationship. Relationship conversion is adhered to logic gates such as AND, OR, and XOR, which is essential feature of the research.</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4AFC8E90-E1C4-43A9-8ED1-80DE9E90E53E}" type="datetime1">
              <a:rPr lang="en-US" smtClean="0"/>
              <a:t>9/5/2017</a:t>
            </a:fld>
            <a:endParaRPr lang="en-US" dirty="0"/>
          </a:p>
        </p:txBody>
      </p:sp>
    </p:spTree>
    <p:extLst>
      <p:ext uri="{BB962C8B-B14F-4D97-AF65-F5344CB8AC3E}">
        <p14:creationId xmlns:p14="http://schemas.microsoft.com/office/powerpoint/2010/main" val="2953120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X-gate inferences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0897"/>
                <a:ext cx="10515600" cy="5492667"/>
              </a:xfrm>
            </p:spPr>
            <p:txBody>
              <a:bodyPr>
                <a:normAutofit fontScale="85000" lnSpcReduction="10000"/>
              </a:bodyPr>
              <a:lstStyle/>
              <a:p>
                <a:pPr>
                  <a:lnSpc>
                    <a:spcPct val="110000"/>
                  </a:lnSpc>
                </a:pPr>
                <a:r>
                  <a:rPr lang="en-US" dirty="0" smtClean="0"/>
                  <a:t>AND-gate condition (3.7)</a:t>
                </a:r>
              </a:p>
              <a:p>
                <a:pPr marL="0" indent="0">
                  <a:lnSpc>
                    <a:spcPct val="11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𝑂𝐹𝐹</m:t>
                          </m:r>
                          <m:r>
                            <a:rPr lang="en-US">
                              <a:latin typeface="Cambria Math" panose="02040503050406030204" pitchFamily="18" charset="0"/>
                            </a:rPr>
                            <m:t> </m:t>
                          </m:r>
                          <m:r>
                            <m:rPr>
                              <m:sty m:val="p"/>
                            </m:rPr>
                            <a:rPr lang="en-US">
                              <a:latin typeface="Cambria Math" panose="02040503050406030204" pitchFamily="18" charset="0"/>
                            </a:rPr>
                            <m:t>for</m:t>
                          </m:r>
                          <m:r>
                            <a:rPr lang="en-US">
                              <a:latin typeface="Cambria Math" panose="02040503050406030204" pitchFamily="18" charset="0"/>
                            </a:rPr>
                            <m:t> </m:t>
                          </m:r>
                          <m:r>
                            <m:rPr>
                              <m:sty m:val="p"/>
                            </m:rPr>
                            <a:rPr lang="en-US">
                              <a:latin typeface="Cambria Math" panose="02040503050406030204" pitchFamily="18" charset="0"/>
                            </a:rPr>
                            <m:t>some</m:t>
                          </m:r>
                          <m:r>
                            <a:rPr lang="en-US">
                              <a:latin typeface="Cambria Math" panose="02040503050406030204" pitchFamily="18" charset="0"/>
                            </a:rPr>
                            <m:t> </m:t>
                          </m:r>
                          <m:r>
                            <a:rPr lang="en-US" i="1">
                              <a:latin typeface="Cambria Math" panose="02040503050406030204" pitchFamily="18" charset="0"/>
                            </a:rPr>
                            <m:t>𝑖</m:t>
                          </m:r>
                        </m:e>
                      </m:d>
                      <m:r>
                        <a:rPr lang="en-US">
                          <a:latin typeface="Cambria Math" panose="02040503050406030204" pitchFamily="18" charset="0"/>
                        </a:rPr>
                        <m:t>=0</m:t>
                      </m:r>
                    </m:oMath>
                  </m:oMathPara>
                </a14:m>
                <a:endParaRPr lang="en-US" dirty="0" smtClean="0"/>
              </a:p>
              <a:p>
                <a:pPr>
                  <a:lnSpc>
                    <a:spcPct val="110000"/>
                  </a:lnSpc>
                </a:pPr>
                <a:r>
                  <a:rPr lang="en-US" b="1" dirty="0" smtClean="0"/>
                  <a:t>AND-gate inference</a:t>
                </a:r>
                <a:r>
                  <a:rPr lang="en-US" dirty="0" smtClean="0"/>
                  <a:t> (3.8)</a:t>
                </a:r>
              </a:p>
              <a:p>
                <a:pPr marL="0" indent="0">
                  <a:lnSpc>
                    <a:spcPct val="11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r>
                                  <a:rPr lang="en-US" i="1">
                                    <a:latin typeface="Cambria Math" panose="02040503050406030204" pitchFamily="18" charset="0"/>
                                  </a:rPr>
                                  <m:t> </m:t>
                                </m:r>
                                <m:r>
                                  <m:rPr>
                                    <m:sty m:val="p"/>
                                  </m:rPr>
                                  <a:rPr lang="en-US">
                                    <a:latin typeface="Cambria Math" panose="02040503050406030204" pitchFamily="18" charset="0"/>
                                  </a:rPr>
                                  <m:t>if</m:t>
                                </m:r>
                                <m:r>
                                  <a:rPr lang="en-US">
                                    <a:latin typeface="Cambria Math" panose="02040503050406030204" pitchFamily="18" charset="0"/>
                                  </a:rPr>
                                  <m:t> </m:t>
                                </m:r>
                                <m:r>
                                  <m:rPr>
                                    <m:sty m:val="p"/>
                                  </m:rPr>
                                  <a:rPr lang="en-US">
                                    <a:latin typeface="Cambria Math" panose="02040503050406030204" pitchFamily="18" charset="0"/>
                                  </a:rPr>
                                  <m:t>all</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r>
                                  <m:rPr>
                                    <m:sty m:val="p"/>
                                  </m:rPr>
                                  <a:rPr lang="en-US">
                                    <a:latin typeface="Cambria Math" panose="02040503050406030204" pitchFamily="18" charset="0"/>
                                  </a:rPr>
                                  <m:t>are</m:t>
                                </m:r>
                                <m:r>
                                  <a:rPr lang="en-US" i="1">
                                    <a:latin typeface="Cambria Math" panose="02040503050406030204" pitchFamily="18" charset="0"/>
                                  </a:rPr>
                                  <m:t> 1</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a:latin typeface="Cambria Math" panose="02040503050406030204" pitchFamily="18" charset="0"/>
                                  </a:rPr>
                                  <m:t> </m:t>
                                </m:r>
                                <m:r>
                                  <m:rPr>
                                    <m:sty m:val="p"/>
                                  </m:rPr>
                                  <a:rPr lang="en-US">
                                    <a:latin typeface="Cambria Math" panose="02040503050406030204" pitchFamily="18" charset="0"/>
                                  </a:rPr>
                                  <m:t>there</m:t>
                                </m:r>
                                <m:r>
                                  <a:rPr lang="en-US">
                                    <a:latin typeface="Cambria Math" panose="02040503050406030204" pitchFamily="18" charset="0"/>
                                  </a:rPr>
                                  <m:t> </m:t>
                                </m:r>
                                <m:r>
                                  <m:rPr>
                                    <m:sty m:val="p"/>
                                  </m:rPr>
                                  <a:rPr lang="en-US">
                                    <a:latin typeface="Cambria Math" panose="02040503050406030204" pitchFamily="18" charset="0"/>
                                  </a:rPr>
                                  <m:t>exists</m:t>
                                </m:r>
                                <m:r>
                                  <a:rPr lang="en-US">
                                    <a:latin typeface="Cambria Math" panose="02040503050406030204" pitchFamily="18" charset="0"/>
                                  </a:rPr>
                                  <m:t> </m:t>
                                </m:r>
                                <m:r>
                                  <m:rPr>
                                    <m:sty m:val="p"/>
                                  </m:rPr>
                                  <a:rPr lang="en-US">
                                    <a:latin typeface="Cambria Math" panose="02040503050406030204" pitchFamily="18" charset="0"/>
                                  </a:rPr>
                                  <m:t>at</m:t>
                                </m:r>
                                <m:r>
                                  <a:rPr lang="en-US">
                                    <a:latin typeface="Cambria Math" panose="02040503050406030204" pitchFamily="18" charset="0"/>
                                  </a:rPr>
                                  <m:t> </m:t>
                                </m:r>
                                <m:r>
                                  <m:rPr>
                                    <m:sty m:val="p"/>
                                  </m:rPr>
                                  <a:rPr lang="en-US">
                                    <a:latin typeface="Cambria Math" panose="02040503050406030204" pitchFamily="18" charset="0"/>
                                  </a:rPr>
                                  <m:t>least</m:t>
                                </m:r>
                                <m:r>
                                  <a:rPr lang="en-US">
                                    <a:latin typeface="Cambria Math" panose="02040503050406030204" pitchFamily="18" charset="0"/>
                                  </a:rPr>
                                  <m:t> </m:t>
                                </m:r>
                                <m:r>
                                  <m:rPr>
                                    <m:sty m:val="p"/>
                                  </m:rPr>
                                  <a:rPr lang="en-US">
                                    <a:latin typeface="Cambria Math" panose="02040503050406030204" pitchFamily="18" charset="0"/>
                                  </a:rPr>
                                  <m:t>one</m:t>
                                </m:r>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mr>
                          </m:m>
                        </m:e>
                      </m:d>
                    </m:oMath>
                  </m:oMathPara>
                </a14:m>
                <a:endParaRPr lang="en-US" dirty="0"/>
              </a:p>
              <a:p>
                <a:pPr marL="0" indent="0">
                  <a:lnSpc>
                    <a:spcPct val="11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1−</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r>
                                  <a:rPr lang="en-US" i="1">
                                    <a:latin typeface="Cambria Math" panose="02040503050406030204" pitchFamily="18" charset="0"/>
                                  </a:rPr>
                                  <m:t> </m:t>
                                </m:r>
                                <m:r>
                                  <m:rPr>
                                    <m:sty m:val="p"/>
                                  </m:rPr>
                                  <a:rPr lang="en-US">
                                    <a:latin typeface="Cambria Math" panose="02040503050406030204" pitchFamily="18" charset="0"/>
                                  </a:rPr>
                                  <m:t>if</m:t>
                                </m:r>
                                <m:r>
                                  <a:rPr lang="en-US">
                                    <a:latin typeface="Cambria Math" panose="02040503050406030204" pitchFamily="18" charset="0"/>
                                  </a:rPr>
                                  <m:t> </m:t>
                                </m:r>
                                <m:r>
                                  <m:rPr>
                                    <m:sty m:val="p"/>
                                  </m:rPr>
                                  <a:rPr lang="en-US">
                                    <a:latin typeface="Cambria Math" panose="02040503050406030204" pitchFamily="18" charset="0"/>
                                  </a:rPr>
                                  <m:t>all</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r>
                                  <m:rPr>
                                    <m:sty m:val="p"/>
                                  </m:rPr>
                                  <a:rPr lang="en-US">
                                    <a:latin typeface="Cambria Math" panose="02040503050406030204" pitchFamily="18" charset="0"/>
                                  </a:rPr>
                                  <m:t>are</m:t>
                                </m:r>
                                <m:r>
                                  <a:rPr lang="en-US" i="1">
                                    <a:latin typeface="Cambria Math" panose="02040503050406030204" pitchFamily="18" charset="0"/>
                                  </a:rPr>
                                  <m:t> 1</m:t>
                                </m:r>
                              </m:e>
                            </m:mr>
                            <m:mr>
                              <m:e>
                                <m:r>
                                  <a:rPr lang="en-US" i="1">
                                    <a:latin typeface="Cambria Math" panose="02040503050406030204" pitchFamily="18" charset="0"/>
                                  </a:rPr>
                                  <m:t>1 </m:t>
                                </m:r>
                                <m:r>
                                  <m:rPr>
                                    <m:sty m:val="p"/>
                                  </m:rPr>
                                  <a:rPr lang="en-US">
                                    <a:latin typeface="Cambria Math" panose="02040503050406030204" pitchFamily="18" charset="0"/>
                                  </a:rPr>
                                  <m:t>if</m:t>
                                </m:r>
                                <m:r>
                                  <a:rPr lang="en-US">
                                    <a:latin typeface="Cambria Math" panose="02040503050406030204" pitchFamily="18" charset="0"/>
                                  </a:rPr>
                                  <m:t> </m:t>
                                </m:r>
                                <m:r>
                                  <m:rPr>
                                    <m:sty m:val="p"/>
                                  </m:rPr>
                                  <a:rPr lang="en-US">
                                    <a:latin typeface="Cambria Math" panose="02040503050406030204" pitchFamily="18" charset="0"/>
                                  </a:rPr>
                                  <m:t>there</m:t>
                                </m:r>
                                <m:r>
                                  <a:rPr lang="en-US">
                                    <a:latin typeface="Cambria Math" panose="02040503050406030204" pitchFamily="18" charset="0"/>
                                  </a:rPr>
                                  <m:t> </m:t>
                                </m:r>
                                <m:r>
                                  <m:rPr>
                                    <m:sty m:val="p"/>
                                  </m:rPr>
                                  <a:rPr lang="en-US">
                                    <a:latin typeface="Cambria Math" panose="02040503050406030204" pitchFamily="18" charset="0"/>
                                  </a:rPr>
                                  <m:t>exists</m:t>
                                </m:r>
                                <m:r>
                                  <a:rPr lang="en-US">
                                    <a:latin typeface="Cambria Math" panose="02040503050406030204" pitchFamily="18" charset="0"/>
                                  </a:rPr>
                                  <m:t> </m:t>
                                </m:r>
                                <m:r>
                                  <m:rPr>
                                    <m:sty m:val="p"/>
                                  </m:rPr>
                                  <a:rPr lang="en-US">
                                    <a:latin typeface="Cambria Math" panose="02040503050406030204" pitchFamily="18" charset="0"/>
                                  </a:rPr>
                                  <m:t>at</m:t>
                                </m:r>
                                <m:r>
                                  <a:rPr lang="en-US">
                                    <a:latin typeface="Cambria Math" panose="02040503050406030204" pitchFamily="18" charset="0"/>
                                  </a:rPr>
                                  <m:t> </m:t>
                                </m:r>
                                <m:r>
                                  <m:rPr>
                                    <m:sty m:val="p"/>
                                  </m:rPr>
                                  <a:rPr lang="en-US">
                                    <a:latin typeface="Cambria Math" panose="02040503050406030204" pitchFamily="18" charset="0"/>
                                  </a:rPr>
                                  <m:t>least</m:t>
                                </m:r>
                                <m:r>
                                  <a:rPr lang="en-US">
                                    <a:latin typeface="Cambria Math" panose="02040503050406030204" pitchFamily="18" charset="0"/>
                                  </a:rPr>
                                  <m:t> </m:t>
                                </m:r>
                                <m:r>
                                  <m:rPr>
                                    <m:sty m:val="p"/>
                                  </m:rPr>
                                  <a:rPr lang="en-US">
                                    <a:latin typeface="Cambria Math" panose="02040503050406030204" pitchFamily="18" charset="0"/>
                                  </a:rPr>
                                  <m:t>one</m:t>
                                </m:r>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mr>
                          </m:m>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0897"/>
                <a:ext cx="10515600" cy="5492667"/>
              </a:xfrm>
              <a:blipFill rotWithShape="0">
                <a:blip r:embed="rId2"/>
                <a:stretch>
                  <a:fillRect l="-812" t="-88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FF0BEFB8-6BAA-4092-AA97-2AE42F9EB09A}" type="datetime1">
              <a:rPr lang="en-US" smtClean="0"/>
              <a:t>9/5/2017</a:t>
            </a:fld>
            <a:endParaRPr lang="en-US" dirty="0"/>
          </a:p>
        </p:txBody>
      </p:sp>
    </p:spTree>
    <p:extLst>
      <p:ext uri="{BB962C8B-B14F-4D97-AF65-F5344CB8AC3E}">
        <p14:creationId xmlns:p14="http://schemas.microsoft.com/office/powerpoint/2010/main" val="2066971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X-gate inferences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OR-gate </a:t>
                </a:r>
                <a:r>
                  <a:rPr lang="en-US" dirty="0" smtClean="0"/>
                  <a:t>condition (3.9)</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𝑂𝑁</m:t>
                          </m:r>
                          <m:r>
                            <a:rPr lang="en-US">
                              <a:latin typeface="Cambria Math" panose="02040503050406030204" pitchFamily="18" charset="0"/>
                            </a:rPr>
                            <m:t> </m:t>
                          </m:r>
                          <m:r>
                            <m:rPr>
                              <m:sty m:val="p"/>
                            </m:rPr>
                            <a:rPr lang="en-US">
                              <a:latin typeface="Cambria Math" panose="02040503050406030204" pitchFamily="18" charset="0"/>
                            </a:rPr>
                            <m:t>for</m:t>
                          </m:r>
                          <m:r>
                            <a:rPr lang="en-US">
                              <a:latin typeface="Cambria Math" panose="02040503050406030204" pitchFamily="18" charset="0"/>
                            </a:rPr>
                            <m:t> </m:t>
                          </m:r>
                          <m:r>
                            <m:rPr>
                              <m:sty m:val="p"/>
                            </m:rPr>
                            <a:rPr lang="en-US">
                              <a:latin typeface="Cambria Math" panose="02040503050406030204" pitchFamily="18" charset="0"/>
                            </a:rPr>
                            <m:t>some</m:t>
                          </m:r>
                          <m:r>
                            <a:rPr lang="en-US">
                              <a:latin typeface="Cambria Math" panose="02040503050406030204" pitchFamily="18" charset="0"/>
                            </a:rPr>
                            <m:t> </m:t>
                          </m:r>
                          <m:r>
                            <a:rPr lang="en-US" i="1">
                              <a:latin typeface="Cambria Math" panose="02040503050406030204" pitchFamily="18" charset="0"/>
                            </a:rPr>
                            <m:t>𝑖</m:t>
                          </m:r>
                        </m:e>
                      </m:d>
                      <m:r>
                        <a:rPr lang="en-US">
                          <a:latin typeface="Cambria Math" panose="02040503050406030204" pitchFamily="18" charset="0"/>
                        </a:rPr>
                        <m:t>=1</m:t>
                      </m:r>
                    </m:oMath>
                  </m:oMathPara>
                </a14:m>
                <a:endParaRPr lang="en-US" dirty="0" smtClean="0"/>
              </a:p>
              <a:p>
                <a:r>
                  <a:rPr lang="en-US" b="1" dirty="0" smtClean="0"/>
                  <a:t>OR-gate inference</a:t>
                </a:r>
                <a:r>
                  <a:rPr lang="en-US" dirty="0" smtClean="0"/>
                  <a:t> (3.10)</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1−</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d>
                                  </m:e>
                                </m:nary>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𝐾</m:t>
                                </m:r>
                                <m:r>
                                  <a:rPr lang="en-US" i="1">
                                    <a:latin typeface="Cambria Math" panose="02040503050406030204" pitchFamily="18" charset="0"/>
                                  </a:rPr>
                                  <m:t>≠∅</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𝐾</m:t>
                                </m:r>
                                <m:r>
                                  <a:rPr lang="en-US" i="1">
                                    <a:latin typeface="Cambria Math" panose="02040503050406030204" pitchFamily="18" charset="0"/>
                                  </a:rPr>
                                  <m:t>=∅</m:t>
                                </m:r>
                              </m:e>
                            </m:mr>
                          </m:m>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d>
                                  </m:e>
                                </m:nary>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𝐾</m:t>
                                </m:r>
                                <m:r>
                                  <a:rPr lang="en-US" i="1">
                                    <a:latin typeface="Cambria Math" panose="02040503050406030204" pitchFamily="18" charset="0"/>
                                  </a:rPr>
                                  <m:t>≠∅</m:t>
                                </m:r>
                              </m:e>
                            </m:mr>
                            <m:mr>
                              <m:e>
                                <m:r>
                                  <a:rPr lang="en-US" i="1">
                                    <a:latin typeface="Cambria Math" panose="02040503050406030204" pitchFamily="18" charset="0"/>
                                  </a:rPr>
                                  <m:t>1  </m:t>
                                </m:r>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𝐾</m:t>
                                </m:r>
                                <m:r>
                                  <a:rPr lang="en-US" i="1">
                                    <a:latin typeface="Cambria Math" panose="02040503050406030204" pitchFamily="18" charset="0"/>
                                  </a:rPr>
                                  <m:t>=∅</m:t>
                                </m:r>
                              </m:e>
                            </m:mr>
                          </m:m>
                        </m:e>
                      </m:d>
                    </m:oMath>
                  </m:oMathPara>
                </a14:m>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1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BB842DC7-ED5B-4A36-B780-6913D3E20CE0}" type="datetime1">
              <a:rPr lang="en-US" smtClean="0"/>
              <a:t>9/5/2017</a:t>
            </a:fld>
            <a:endParaRPr lang="en-US" dirty="0"/>
          </a:p>
        </p:txBody>
      </p:sp>
    </p:spTree>
    <p:extLst>
      <p:ext uri="{BB962C8B-B14F-4D97-AF65-F5344CB8AC3E}">
        <p14:creationId xmlns:p14="http://schemas.microsoft.com/office/powerpoint/2010/main" val="40727241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X-gate inferences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100000"/>
                  </a:lnSpc>
                  <a:spcBef>
                    <a:spcPts val="0"/>
                  </a:spcBef>
                </a:pPr>
                <a:r>
                  <a:rPr lang="en-US" b="1" dirty="0"/>
                  <a:t>NAND-gate inference</a:t>
                </a:r>
                <a:r>
                  <a:rPr lang="en-US" dirty="0"/>
                  <a:t> and </a:t>
                </a:r>
                <a:r>
                  <a:rPr lang="en-US" b="1" dirty="0"/>
                  <a:t>NOR-gate </a:t>
                </a:r>
                <a:r>
                  <a:rPr lang="en-US" b="1" dirty="0" smtClean="0"/>
                  <a:t>inference</a:t>
                </a:r>
                <a:r>
                  <a:rPr lang="en-US" dirty="0" smtClean="0"/>
                  <a:t> (3.11)</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not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1−</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m:t>
                                </m:r>
                              </m:e>
                            </m:mr>
                          </m:m>
                        </m:e>
                      </m:d>
                    </m:oMath>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not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m:t>
                                        </m:r>
                                      </m:sub>
                                    </m:sSub>
                                  </m:e>
                                </m:nary>
                                <m:r>
                                  <a:rPr lang="en-US" i="1">
                                    <a:latin typeface="Cambria Math" panose="02040503050406030204" pitchFamily="18" charset="0"/>
                                  </a:rPr>
                                  <m:t> </m:t>
                                </m:r>
                                <m:r>
                                  <m:rPr>
                                    <m:sty m:val="p"/>
                                  </m:rPr>
                                  <a:rPr lang="en-US">
                                    <a:latin typeface="Cambria Math" panose="02040503050406030204" pitchFamily="18" charset="0"/>
                                  </a:rPr>
                                  <m:t>if</m:t>
                                </m:r>
                                <m:r>
                                  <a:rPr lang="en-US">
                                    <a:latin typeface="Cambria Math" panose="02040503050406030204" pitchFamily="18" charset="0"/>
                                  </a:rPr>
                                  <m:t> </m:t>
                                </m:r>
                                <m:r>
                                  <a:rPr lang="en-US" i="1">
                                    <a:latin typeface="Cambria Math" panose="02040503050406030204" pitchFamily="18" charset="0"/>
                                  </a:rPr>
                                  <m:t>𝐾</m:t>
                                </m:r>
                                <m:r>
                                  <a:rPr lang="en-US" i="1">
                                    <a:latin typeface="Cambria Math" panose="02040503050406030204" pitchFamily="18" charset="0"/>
                                  </a:rPr>
                                  <m:t>=∅</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a:latin typeface="Cambria Math" panose="02040503050406030204" pitchFamily="18" charset="0"/>
                                  </a:rPr>
                                  <m:t> </m:t>
                                </m:r>
                                <m:r>
                                  <a:rPr lang="en-US" i="1">
                                    <a:latin typeface="Cambria Math" panose="02040503050406030204" pitchFamily="18" charset="0"/>
                                  </a:rPr>
                                  <m:t>𝐾</m:t>
                                </m:r>
                                <m:r>
                                  <a:rPr lang="en-US" i="1">
                                    <a:latin typeface="Cambria Math" panose="02040503050406030204" pitchFamily="18" charset="0"/>
                                  </a:rPr>
                                  <m:t>≠∅</m:t>
                                </m:r>
                              </m:e>
                            </m:mr>
                          </m:m>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1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F0772E62-42F1-4154-9439-C0E572D53C63}" type="datetime1">
              <a:rPr lang="en-US" smtClean="0"/>
              <a:t>9/5/2017</a:t>
            </a:fld>
            <a:endParaRPr lang="en-US" dirty="0"/>
          </a:p>
        </p:txBody>
      </p:sp>
    </p:spTree>
    <p:extLst>
      <p:ext uri="{BB962C8B-B14F-4D97-AF65-F5344CB8AC3E}">
        <p14:creationId xmlns:p14="http://schemas.microsoft.com/office/powerpoint/2010/main" val="26460703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X-gate inferences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3965" y="855125"/>
                <a:ext cx="11762508" cy="5690847"/>
              </a:xfrm>
            </p:spPr>
            <p:txBody>
              <a:bodyPr>
                <a:normAutofit fontScale="92500"/>
              </a:bodyPr>
              <a:lstStyle/>
              <a:p>
                <a:r>
                  <a:rPr lang="en-US" sz="1600" dirty="0" smtClean="0"/>
                  <a:t>Two </a:t>
                </a:r>
                <a:r>
                  <a:rPr lang="en-US" sz="1600" dirty="0"/>
                  <a:t>XOR-gate </a:t>
                </a:r>
                <a:r>
                  <a:rPr lang="en-US" sz="1600" dirty="0" smtClean="0"/>
                  <a:t>conditions (3.12)</a:t>
                </a:r>
              </a:p>
              <a:p>
                <a:pPr marL="0"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𝑌</m:t>
                          </m:r>
                          <m:r>
                            <a:rPr lang="en-US" sz="1600">
                              <a:latin typeface="Cambria Math" panose="02040503050406030204" pitchFamily="18" charset="0"/>
                            </a:rPr>
                            <m:t>=1</m:t>
                          </m:r>
                        </m:e>
                        <m:e>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𝑖</m:t>
                                        </m:r>
                                      </m:sub>
                                    </m:sSub>
                                    <m:r>
                                      <a:rPr lang="en-US" sz="1600">
                                        <a:latin typeface="Cambria Math" panose="02040503050406030204" pitchFamily="18" charset="0"/>
                                      </a:rPr>
                                      <m:t>=</m:t>
                                    </m:r>
                                    <m:r>
                                      <a:rPr lang="en-US" sz="1600" i="1">
                                        <a:latin typeface="Cambria Math" panose="02040503050406030204" pitchFamily="18" charset="0"/>
                                      </a:rPr>
                                      <m:t>𝑂𝑁</m:t>
                                    </m:r>
                                    <m:r>
                                      <a:rPr lang="en-US" sz="1600" i="1">
                                        <a:latin typeface="Cambria Math" panose="02040503050406030204" pitchFamily="18" charset="0"/>
                                      </a:rPr>
                                      <m:t> </m:t>
                                    </m:r>
                                    <m:r>
                                      <m:rPr>
                                        <m:sty m:val="p"/>
                                      </m:rPr>
                                      <a:rPr lang="en-US" sz="1600">
                                        <a:latin typeface="Cambria Math" panose="02040503050406030204" pitchFamily="18" charset="0"/>
                                      </a:rPr>
                                      <m:t>for</m:t>
                                    </m:r>
                                    <m:r>
                                      <a:rPr lang="en-US" sz="1600" i="1">
                                        <a:latin typeface="Cambria Math" panose="02040503050406030204" pitchFamily="18" charset="0"/>
                                      </a:rPr>
                                      <m:t> </m:t>
                                    </m:r>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𝑂</m:t>
                                    </m:r>
                                    <m:r>
                                      <a:rPr lang="en-US" sz="1600" i="1">
                                        <a:latin typeface="Cambria Math" panose="02040503050406030204" pitchFamily="18" charset="0"/>
                                      </a:rPr>
                                      <m:t> </m:t>
                                    </m:r>
                                  </m:e>
                                </m:mr>
                                <m:m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𝑖</m:t>
                                        </m:r>
                                      </m:sub>
                                    </m:sSub>
                                    <m:r>
                                      <a:rPr lang="en-US" sz="1600">
                                        <a:latin typeface="Cambria Math" panose="02040503050406030204" pitchFamily="18" charset="0"/>
                                      </a:rPr>
                                      <m:t>=</m:t>
                                    </m:r>
                                    <m:r>
                                      <a:rPr lang="en-US" sz="1600" i="1">
                                        <a:latin typeface="Cambria Math" panose="02040503050406030204" pitchFamily="18" charset="0"/>
                                      </a:rPr>
                                      <m:t>𝑂𝐹𝐹</m:t>
                                    </m:r>
                                    <m:r>
                                      <a:rPr lang="en-US" sz="1600" i="1">
                                        <a:latin typeface="Cambria Math" panose="02040503050406030204" pitchFamily="18" charset="0"/>
                                      </a:rPr>
                                      <m:t> </m:t>
                                    </m:r>
                                    <m:r>
                                      <m:rPr>
                                        <m:sty m:val="p"/>
                                      </m:rPr>
                                      <a:rPr lang="en-US" sz="1600">
                                        <a:latin typeface="Cambria Math" panose="02040503050406030204" pitchFamily="18" charset="0"/>
                                      </a:rPr>
                                      <m:t>for</m:t>
                                    </m:r>
                                    <m:r>
                                      <a:rPr lang="en-US" sz="1600" i="1">
                                        <a:latin typeface="Cambria Math" panose="02040503050406030204" pitchFamily="18" charset="0"/>
                                      </a:rPr>
                                      <m:t> </m:t>
                                    </m:r>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𝑂</m:t>
                                    </m:r>
                                    <m:r>
                                      <a:rPr lang="en-US" sz="1600" i="1">
                                        <a:latin typeface="Cambria Math" panose="02040503050406030204" pitchFamily="18" charset="0"/>
                                      </a:rPr>
                                      <m:t> </m:t>
                                    </m:r>
                                  </m:e>
                                </m:mr>
                              </m:m>
                            </m:e>
                          </m:d>
                        </m:e>
                      </m:d>
                      <m:r>
                        <a:rPr lang="en-US" sz="1600" i="1">
                          <a:latin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𝑌</m:t>
                          </m:r>
                          <m:r>
                            <a:rPr lang="en-US" sz="1600" i="1">
                              <a:latin typeface="Cambria Math" panose="02040503050406030204" pitchFamily="18" charset="0"/>
                            </a:rPr>
                            <m:t>=1</m:t>
                          </m:r>
                        </m:e>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𝑂𝑁</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2</m:t>
                              </m:r>
                            </m:sub>
                          </m:sSub>
                          <m:r>
                            <a:rPr lang="en-US" sz="1600" i="1">
                              <a:latin typeface="Cambria Math" panose="02040503050406030204" pitchFamily="18" charset="0"/>
                            </a:rPr>
                            <m:t>=</m:t>
                          </m:r>
                          <m:r>
                            <a:rPr lang="en-US" sz="1600" i="1">
                              <a:latin typeface="Cambria Math" panose="02040503050406030204" pitchFamily="18" charset="0"/>
                            </a:rPr>
                            <m:t>𝑂𝐹𝐹</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𝑛</m:t>
                              </m:r>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𝑂𝑁</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𝑛</m:t>
                              </m:r>
                            </m:sub>
                          </m:sSub>
                          <m:r>
                            <a:rPr lang="en-US" sz="1600" i="1">
                              <a:latin typeface="Cambria Math" panose="02040503050406030204" pitchFamily="18" charset="0"/>
                            </a:rPr>
                            <m:t>=</m:t>
                          </m:r>
                          <m:r>
                            <a:rPr lang="en-US" sz="1600" i="1">
                              <a:latin typeface="Cambria Math" panose="02040503050406030204" pitchFamily="18" charset="0"/>
                            </a:rPr>
                            <m:t>𝑂𝐹𝐹</m:t>
                          </m:r>
                        </m:e>
                      </m:d>
                      <m:r>
                        <a:rPr lang="en-US" sz="1600" i="1">
                          <a:latin typeface="Cambria Math" panose="02040503050406030204" pitchFamily="18" charset="0"/>
                        </a:rPr>
                        <m:t>=1</m:t>
                      </m:r>
                    </m:oMath>
                  </m:oMathPara>
                </a14:m>
                <a:endParaRPr lang="en-US" sz="1600" dirty="0"/>
              </a:p>
              <a:p>
                <a:pPr marL="0"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𝑌</m:t>
                          </m:r>
                          <m:r>
                            <a:rPr lang="en-US" sz="1600">
                              <a:latin typeface="Cambria Math" panose="02040503050406030204" pitchFamily="18" charset="0"/>
                            </a:rPr>
                            <m:t>=1</m:t>
                          </m:r>
                        </m:e>
                        <m:e>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𝑖</m:t>
                                        </m:r>
                                      </m:sub>
                                    </m:sSub>
                                    <m:r>
                                      <a:rPr lang="en-US" sz="1600">
                                        <a:latin typeface="Cambria Math" panose="02040503050406030204" pitchFamily="18" charset="0"/>
                                      </a:rPr>
                                      <m:t>=</m:t>
                                    </m:r>
                                    <m:r>
                                      <a:rPr lang="en-US" sz="1600" i="1">
                                        <a:latin typeface="Cambria Math" panose="02040503050406030204" pitchFamily="18" charset="0"/>
                                      </a:rPr>
                                      <m:t>𝑂𝑁</m:t>
                                    </m:r>
                                    <m:r>
                                      <a:rPr lang="en-US" sz="1600" i="1">
                                        <a:latin typeface="Cambria Math" panose="02040503050406030204" pitchFamily="18" charset="0"/>
                                      </a:rPr>
                                      <m:t> </m:t>
                                    </m:r>
                                    <m:r>
                                      <m:rPr>
                                        <m:sty m:val="p"/>
                                      </m:rPr>
                                      <a:rPr lang="en-US" sz="1600">
                                        <a:latin typeface="Cambria Math" panose="02040503050406030204" pitchFamily="18" charset="0"/>
                                      </a:rPr>
                                      <m:t>for</m:t>
                                    </m:r>
                                    <m:r>
                                      <a:rPr lang="en-US" sz="1600" i="1">
                                        <a:latin typeface="Cambria Math" panose="02040503050406030204" pitchFamily="18" charset="0"/>
                                      </a:rPr>
                                      <m:t> </m:t>
                                    </m:r>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𝐸</m:t>
                                    </m:r>
                                    <m:r>
                                      <a:rPr lang="en-US" sz="1600" i="1">
                                        <a:latin typeface="Cambria Math" panose="02040503050406030204" pitchFamily="18" charset="0"/>
                                      </a:rPr>
                                      <m:t> </m:t>
                                    </m:r>
                                  </m:e>
                                </m:mr>
                                <m:m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𝑖</m:t>
                                        </m:r>
                                      </m:sub>
                                    </m:sSub>
                                    <m:r>
                                      <a:rPr lang="en-US" sz="1600">
                                        <a:latin typeface="Cambria Math" panose="02040503050406030204" pitchFamily="18" charset="0"/>
                                      </a:rPr>
                                      <m:t>=</m:t>
                                    </m:r>
                                    <m:r>
                                      <a:rPr lang="en-US" sz="1600" i="1">
                                        <a:latin typeface="Cambria Math" panose="02040503050406030204" pitchFamily="18" charset="0"/>
                                      </a:rPr>
                                      <m:t>𝑂𝐹𝐹</m:t>
                                    </m:r>
                                    <m:r>
                                      <a:rPr lang="en-US" sz="1600" i="1">
                                        <a:latin typeface="Cambria Math" panose="02040503050406030204" pitchFamily="18" charset="0"/>
                                      </a:rPr>
                                      <m:t> </m:t>
                                    </m:r>
                                    <m:r>
                                      <m:rPr>
                                        <m:sty m:val="p"/>
                                      </m:rPr>
                                      <a:rPr lang="en-US" sz="1600">
                                        <a:latin typeface="Cambria Math" panose="02040503050406030204" pitchFamily="18" charset="0"/>
                                      </a:rPr>
                                      <m:t>for</m:t>
                                    </m:r>
                                    <m:r>
                                      <a:rPr lang="en-US" sz="1600" i="1">
                                        <a:latin typeface="Cambria Math" panose="02040503050406030204" pitchFamily="18" charset="0"/>
                                      </a:rPr>
                                      <m:t> </m:t>
                                    </m:r>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𝐸</m:t>
                                    </m:r>
                                    <m:r>
                                      <a:rPr lang="en-US" sz="1600" i="1">
                                        <a:latin typeface="Cambria Math" panose="02040503050406030204" pitchFamily="18" charset="0"/>
                                      </a:rPr>
                                      <m:t> </m:t>
                                    </m:r>
                                  </m:e>
                                </m:mr>
                              </m:m>
                            </m:e>
                          </m:d>
                        </m:e>
                      </m:d>
                      <m:r>
                        <a:rPr lang="en-US" sz="1600" i="1">
                          <a:latin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𝑌</m:t>
                          </m:r>
                          <m:r>
                            <a:rPr lang="en-US" sz="1600" i="1">
                              <a:latin typeface="Cambria Math" panose="02040503050406030204" pitchFamily="18" charset="0"/>
                            </a:rPr>
                            <m:t>=1</m:t>
                          </m:r>
                        </m:e>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𝑂𝐹𝐹</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2</m:t>
                              </m:r>
                            </m:sub>
                          </m:sSub>
                          <m:r>
                            <a:rPr lang="en-US" sz="1600" i="1">
                              <a:latin typeface="Cambria Math" panose="02040503050406030204" pitchFamily="18" charset="0"/>
                            </a:rPr>
                            <m:t>=</m:t>
                          </m:r>
                          <m:r>
                            <a:rPr lang="en-US" sz="1600" i="1">
                              <a:latin typeface="Cambria Math" panose="02040503050406030204" pitchFamily="18" charset="0"/>
                            </a:rPr>
                            <m:t>𝑂𝑁</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𝑛</m:t>
                              </m:r>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𝑂𝐹𝐹</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𝑛</m:t>
                              </m:r>
                            </m:sub>
                          </m:sSub>
                          <m:r>
                            <a:rPr lang="en-US" sz="1600" i="1">
                              <a:latin typeface="Cambria Math" panose="02040503050406030204" pitchFamily="18" charset="0"/>
                            </a:rPr>
                            <m:t>=</m:t>
                          </m:r>
                          <m:r>
                            <a:rPr lang="en-US" sz="1600" i="1">
                              <a:latin typeface="Cambria Math" panose="02040503050406030204" pitchFamily="18" charset="0"/>
                            </a:rPr>
                            <m:t>𝑂𝑁</m:t>
                          </m:r>
                        </m:e>
                      </m:d>
                      <m:r>
                        <a:rPr lang="en-US" sz="1600" i="1">
                          <a:latin typeface="Cambria Math" panose="02040503050406030204" pitchFamily="18" charset="0"/>
                        </a:rPr>
                        <m:t>=1</m:t>
                      </m:r>
                    </m:oMath>
                  </m:oMathPara>
                </a14:m>
                <a:endParaRPr lang="en-US" sz="1600" dirty="0" smtClean="0"/>
              </a:p>
              <a:p>
                <a:r>
                  <a:rPr lang="en-US" sz="1600" dirty="0"/>
                  <a:t>Let </a:t>
                </a:r>
                <a:r>
                  <a:rPr lang="en-US" sz="1600" i="1" dirty="0"/>
                  <a:t>O</a:t>
                </a:r>
                <a:r>
                  <a:rPr lang="en-US" sz="1600" dirty="0"/>
                  <a:t> be the set of </a:t>
                </a:r>
                <a:r>
                  <a:rPr lang="en-US" sz="1600" i="1" dirty="0"/>
                  <a:t>X</a:t>
                </a:r>
                <a:r>
                  <a:rPr lang="en-US" sz="1600" i="1" baseline="-25000" dirty="0"/>
                  <a:t>i</a:t>
                </a:r>
                <a:r>
                  <a:rPr lang="en-US" sz="1600" dirty="0"/>
                  <a:t> (s) whose indices are odd. Let </a:t>
                </a:r>
                <a:r>
                  <a:rPr lang="en-US" sz="1600" i="1" dirty="0"/>
                  <a:t>O</a:t>
                </a:r>
                <a:r>
                  <a:rPr lang="en-US" sz="1600" baseline="-25000" dirty="0"/>
                  <a:t>1</a:t>
                </a:r>
                <a:r>
                  <a:rPr lang="en-US" sz="1600" dirty="0"/>
                  <a:t> and </a:t>
                </a:r>
                <a:r>
                  <a:rPr lang="en-US" sz="1600" i="1" dirty="0"/>
                  <a:t>O</a:t>
                </a:r>
                <a:r>
                  <a:rPr lang="en-US" sz="1600" baseline="-25000" dirty="0"/>
                  <a:t>2</a:t>
                </a:r>
                <a:r>
                  <a:rPr lang="en-US" sz="1600" dirty="0"/>
                  <a:t> be subsets of </a:t>
                </a:r>
                <a:r>
                  <a:rPr lang="en-US" sz="1600" i="1" dirty="0"/>
                  <a:t>O</a:t>
                </a:r>
                <a:r>
                  <a:rPr lang="en-US" sz="1600" dirty="0"/>
                  <a:t>, in which all </a:t>
                </a:r>
                <a:r>
                  <a:rPr lang="en-US" sz="1600" i="1" dirty="0"/>
                  <a:t>X</a:t>
                </a:r>
                <a:r>
                  <a:rPr lang="en-US" sz="1600" i="1" baseline="-25000" dirty="0"/>
                  <a:t>i</a:t>
                </a:r>
                <a:r>
                  <a:rPr lang="en-US" sz="1600" dirty="0"/>
                  <a:t> (s) are 1 and 0, respectively. Let </a:t>
                </a:r>
                <a:r>
                  <a:rPr lang="en-US" sz="1600" i="1" dirty="0" err="1"/>
                  <a:t>E</a:t>
                </a:r>
                <a:r>
                  <a:rPr lang="en-US" sz="1600" dirty="0"/>
                  <a:t> be the set of </a:t>
                </a:r>
                <a:r>
                  <a:rPr lang="en-US" sz="1600" i="1" dirty="0"/>
                  <a:t>X</a:t>
                </a:r>
                <a:r>
                  <a:rPr lang="en-US" sz="1600" i="1" baseline="-25000" dirty="0"/>
                  <a:t>i</a:t>
                </a:r>
                <a:r>
                  <a:rPr lang="en-US" sz="1600" dirty="0"/>
                  <a:t> (s) whose indices are even. Let </a:t>
                </a:r>
                <a:r>
                  <a:rPr lang="en-US" sz="1600" i="1" dirty="0"/>
                  <a:t>E</a:t>
                </a:r>
                <a:r>
                  <a:rPr lang="en-US" sz="1600" baseline="-25000" dirty="0"/>
                  <a:t>1</a:t>
                </a:r>
                <a:r>
                  <a:rPr lang="en-US" sz="1600" dirty="0"/>
                  <a:t> and </a:t>
                </a:r>
                <a:r>
                  <a:rPr lang="en-US" sz="1600" i="1" dirty="0"/>
                  <a:t>E</a:t>
                </a:r>
                <a:r>
                  <a:rPr lang="en-US" sz="1600" baseline="-25000" dirty="0"/>
                  <a:t>2</a:t>
                </a:r>
                <a:r>
                  <a:rPr lang="en-US" sz="1600" dirty="0"/>
                  <a:t> be subsets of </a:t>
                </a:r>
                <a:r>
                  <a:rPr lang="en-US" sz="1600" i="1" dirty="0"/>
                  <a:t>E</a:t>
                </a:r>
                <a:r>
                  <a:rPr lang="en-US" sz="1600" dirty="0"/>
                  <a:t>, in which all </a:t>
                </a:r>
                <a:r>
                  <a:rPr lang="en-US" sz="1600" i="1" dirty="0"/>
                  <a:t>X</a:t>
                </a:r>
                <a:r>
                  <a:rPr lang="en-US" sz="1600" i="1" baseline="-25000" dirty="0"/>
                  <a:t>i</a:t>
                </a:r>
                <a:r>
                  <a:rPr lang="en-US" sz="1600" dirty="0"/>
                  <a:t> (s) are 1 and 0, </a:t>
                </a:r>
                <a:r>
                  <a:rPr lang="en-US" sz="1600" dirty="0" smtClean="0"/>
                  <a:t>respectively. </a:t>
                </a:r>
                <a:r>
                  <a:rPr lang="en-US" sz="1600" b="1" dirty="0" smtClean="0"/>
                  <a:t>XOR-gate inference</a:t>
                </a:r>
                <a:r>
                  <a:rPr lang="en-US" sz="1600" dirty="0" smtClean="0"/>
                  <a:t> (3.13) is:</a:t>
                </a:r>
              </a:p>
              <a:p>
                <a:endParaRPr lang="en-US" sz="1600" dirty="0" smtClean="0"/>
              </a:p>
              <a:p>
                <a:pPr marL="0"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𝑛</m:t>
                              </m:r>
                            </m:sub>
                          </m:sSub>
                        </m:e>
                      </m:d>
                      <m:r>
                        <a:rPr lang="en-US" sz="1600" i="1">
                          <a:latin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𝑌</m:t>
                          </m:r>
                          <m:r>
                            <a:rPr lang="en-US" sz="1600" i="1">
                              <a:latin typeface="Cambria Math" panose="02040503050406030204" pitchFamily="18" charset="0"/>
                            </a:rPr>
                            <m:t>=1</m:t>
                          </m:r>
                        </m:e>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𝑛</m:t>
                              </m:r>
                            </m:sub>
                          </m:sSub>
                        </m:e>
                      </m:d>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d>
                                  <m:dPr>
                                    <m:ctrlPr>
                                      <a:rPr lang="en-US" sz="1600" i="1">
                                        <a:latin typeface="Cambria Math" panose="02040503050406030204" pitchFamily="18" charset="0"/>
                                      </a:rPr>
                                    </m:ctrlPr>
                                  </m:d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1</m:t>
                                            </m:r>
                                          </m:sub>
                                        </m:sSub>
                                      </m:sub>
                                      <m:sup/>
                                      <m:e>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nary>
                                  </m:e>
                                </m:d>
                                <m:d>
                                  <m:dPr>
                                    <m:ctrlPr>
                                      <a:rPr lang="en-US" sz="1600" i="1">
                                        <a:latin typeface="Cambria Math" panose="02040503050406030204" pitchFamily="18" charset="0"/>
                                      </a:rPr>
                                    </m:ctrlPr>
                                  </m:d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1</m:t>
                                            </m:r>
                                          </m:sub>
                                        </m:sSub>
                                      </m:sub>
                                      <m:sup/>
                                      <m:e>
                                        <m:d>
                                          <m:dPr>
                                            <m:ctrlPr>
                                              <a:rPr lang="en-US" sz="1600" i="1">
                                                <a:latin typeface="Cambria Math" panose="02040503050406030204" pitchFamily="18" charset="0"/>
                                              </a:rPr>
                                            </m:ctrlPr>
                                          </m:dPr>
                                          <m:e>
                                            <m:r>
                                              <a:rPr lang="en-US" sz="1600" i="1">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d>
                                      </m:e>
                                    </m:nary>
                                  </m:e>
                                </m:d>
                                <m:r>
                                  <a:rPr lang="en-US" sz="1600">
                                    <a:latin typeface="Cambria Math" panose="02040503050406030204" pitchFamily="18" charset="0"/>
                                  </a:rPr>
                                  <m:t>+</m:t>
                                </m:r>
                                <m:d>
                                  <m:dPr>
                                    <m:ctrlPr>
                                      <a:rPr lang="en-US" sz="1600" i="1">
                                        <a:latin typeface="Cambria Math" panose="02040503050406030204" pitchFamily="18" charset="0"/>
                                      </a:rPr>
                                    </m:ctrlPr>
                                  </m:d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1</m:t>
                                            </m:r>
                                          </m:sub>
                                        </m:sSub>
                                      </m:sub>
                                      <m:sup/>
                                      <m:e>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nary>
                                  </m:e>
                                </m:d>
                                <m:d>
                                  <m:dPr>
                                    <m:ctrlPr>
                                      <a:rPr lang="en-US" sz="1600" i="1">
                                        <a:latin typeface="Cambria Math" panose="02040503050406030204" pitchFamily="18" charset="0"/>
                                      </a:rPr>
                                    </m:ctrlPr>
                                  </m:d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1</m:t>
                                            </m:r>
                                          </m:sub>
                                        </m:sSub>
                                      </m:sub>
                                      <m:sup/>
                                      <m:e>
                                        <m:d>
                                          <m:dPr>
                                            <m:ctrlPr>
                                              <a:rPr lang="en-US" sz="1600" i="1">
                                                <a:latin typeface="Cambria Math" panose="02040503050406030204" pitchFamily="18" charset="0"/>
                                              </a:rPr>
                                            </m:ctrlPr>
                                          </m:dPr>
                                          <m:e>
                                            <m:r>
                                              <a:rPr lang="en-US" sz="1600" i="1">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d>
                                      </m:e>
                                    </m:nary>
                                  </m:e>
                                </m:d>
                                <m:r>
                                  <a:rPr lang="en-US" sz="1600">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2</m:t>
                                    </m:r>
                                  </m:sub>
                                </m:sSub>
                                <m:r>
                                  <a:rPr lang="en-US" sz="1600" i="1">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2</m:t>
                                    </m:r>
                                  </m:sub>
                                </m:sSub>
                                <m:r>
                                  <a:rPr lang="en-US" sz="1600" i="1">
                                    <a:latin typeface="Cambria Math" panose="02040503050406030204" pitchFamily="18" charset="0"/>
                                  </a:rPr>
                                  <m:t>=∅</m:t>
                                </m:r>
                              </m:e>
                            </m:mr>
                            <m:mr>
                              <m:e>
                                <m:d>
                                  <m:dPr>
                                    <m:ctrlPr>
                                      <a:rPr lang="en-US" sz="1600" i="1">
                                        <a:latin typeface="Cambria Math" panose="02040503050406030204" pitchFamily="18" charset="0"/>
                                      </a:rPr>
                                    </m:ctrlPr>
                                  </m:d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1</m:t>
                                            </m:r>
                                          </m:sub>
                                        </m:sSub>
                                      </m:sub>
                                      <m:sup/>
                                      <m:e>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nary>
                                  </m:e>
                                </m:d>
                                <m:d>
                                  <m:dPr>
                                    <m:ctrlPr>
                                      <a:rPr lang="en-US" sz="1600" i="1">
                                        <a:latin typeface="Cambria Math" panose="02040503050406030204" pitchFamily="18" charset="0"/>
                                      </a:rPr>
                                    </m:ctrlPr>
                                  </m:d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1</m:t>
                                            </m:r>
                                          </m:sub>
                                        </m:sSub>
                                      </m:sub>
                                      <m:sup/>
                                      <m:e>
                                        <m:d>
                                          <m:dPr>
                                            <m:ctrlPr>
                                              <a:rPr lang="en-US" sz="1600" i="1">
                                                <a:latin typeface="Cambria Math" panose="02040503050406030204" pitchFamily="18" charset="0"/>
                                              </a:rPr>
                                            </m:ctrlPr>
                                          </m:dPr>
                                          <m:e>
                                            <m:r>
                                              <a:rPr lang="en-US" sz="1600" i="1">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d>
                                      </m:e>
                                    </m:nary>
                                  </m:e>
                                </m:d>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2</m:t>
                                    </m:r>
                                  </m:sub>
                                </m:sSub>
                                <m:r>
                                  <a:rPr lang="en-US" sz="1600" i="1">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1</m:t>
                                    </m:r>
                                  </m:sub>
                                </m:sSub>
                                <m:r>
                                  <a:rPr lang="en-US" sz="1600" i="1">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2</m:t>
                                    </m:r>
                                  </m:sub>
                                </m:sSub>
                                <m:r>
                                  <a:rPr lang="en-US" sz="1600" i="1">
                                    <a:latin typeface="Cambria Math" panose="02040503050406030204" pitchFamily="18" charset="0"/>
                                  </a:rPr>
                                  <m:t>≠∅</m:t>
                                </m:r>
                              </m:e>
                            </m:mr>
                            <m:m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1</m:t>
                                        </m:r>
                                      </m:sub>
                                    </m:sSub>
                                  </m:sub>
                                  <m:sup/>
                                  <m:e>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nary>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2</m:t>
                                    </m:r>
                                  </m:sub>
                                </m:sSub>
                                <m:r>
                                  <a:rPr lang="en-US" sz="1600" i="1">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1</m:t>
                                    </m:r>
                                  </m:sub>
                                </m:sSub>
                                <m:r>
                                  <a:rPr lang="en-US" sz="1600" i="1">
                                    <a:latin typeface="Cambria Math" panose="02040503050406030204" pitchFamily="18" charset="0"/>
                                  </a:rPr>
                                  <m:t>=∅</m:t>
                                </m:r>
                              </m:e>
                            </m:mr>
                            <m:mr>
                              <m:e>
                                <m:d>
                                  <m:dPr>
                                    <m:ctrlPr>
                                      <a:rPr lang="en-US" sz="1600" i="1">
                                        <a:latin typeface="Cambria Math" panose="02040503050406030204" pitchFamily="18" charset="0"/>
                                      </a:rPr>
                                    </m:ctrlPr>
                                  </m:d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1</m:t>
                                            </m:r>
                                          </m:sub>
                                        </m:sSub>
                                      </m:sub>
                                      <m:sup/>
                                      <m:e>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nary>
                                  </m:e>
                                </m:d>
                                <m:d>
                                  <m:dPr>
                                    <m:ctrlPr>
                                      <a:rPr lang="en-US" sz="1600" i="1">
                                        <a:latin typeface="Cambria Math" panose="02040503050406030204" pitchFamily="18" charset="0"/>
                                      </a:rPr>
                                    </m:ctrlPr>
                                  </m:d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1</m:t>
                                            </m:r>
                                          </m:sub>
                                        </m:sSub>
                                      </m:sub>
                                      <m:sup/>
                                      <m:e>
                                        <m:d>
                                          <m:dPr>
                                            <m:ctrlPr>
                                              <a:rPr lang="en-US" sz="1600" i="1">
                                                <a:latin typeface="Cambria Math" panose="02040503050406030204" pitchFamily="18" charset="0"/>
                                              </a:rPr>
                                            </m:ctrlPr>
                                          </m:dPr>
                                          <m:e>
                                            <m:r>
                                              <a:rPr lang="en-US" sz="1600" i="1">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d>
                                      </m:e>
                                    </m:nary>
                                  </m:e>
                                </m:d>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2</m:t>
                                    </m:r>
                                  </m:sub>
                                </m:sSub>
                                <m:r>
                                  <a:rPr lang="en-US" sz="1600" i="1">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1</m:t>
                                    </m:r>
                                  </m:sub>
                                </m:sSub>
                                <m:r>
                                  <a:rPr lang="en-US" sz="1600" i="1">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2</m:t>
                                    </m:r>
                                  </m:sub>
                                </m:sSub>
                                <m:r>
                                  <a:rPr lang="en-US" sz="1600" i="1">
                                    <a:latin typeface="Cambria Math" panose="02040503050406030204" pitchFamily="18" charset="0"/>
                                  </a:rPr>
                                  <m:t>≠∅</m:t>
                                </m:r>
                              </m:e>
                            </m:mr>
                            <m:m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1</m:t>
                                        </m:r>
                                      </m:sub>
                                    </m:sSub>
                                  </m:sub>
                                  <m:sup/>
                                  <m:e>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nary>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2</m:t>
                                    </m:r>
                                  </m:sub>
                                </m:sSub>
                                <m:r>
                                  <a:rPr lang="en-US" sz="1600" i="1">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1</m:t>
                                    </m:r>
                                  </m:sub>
                                </m:sSub>
                                <m:r>
                                  <a:rPr lang="en-US" sz="1600" i="1">
                                    <a:latin typeface="Cambria Math" panose="02040503050406030204" pitchFamily="18" charset="0"/>
                                  </a:rPr>
                                  <m:t>=∅</m:t>
                                </m:r>
                              </m:e>
                            </m:mr>
                            <m:mr>
                              <m:e>
                                <m:r>
                                  <a:rPr lang="en-US" sz="1600" i="1">
                                    <a:latin typeface="Cambria Math" panose="02040503050406030204" pitchFamily="18" charset="0"/>
                                  </a:rPr>
                                  <m:t>0 </m:t>
                                </m:r>
                                <m:r>
                                  <m:rPr>
                                    <m:sty m:val="p"/>
                                  </m:rPr>
                                  <a:rPr lang="en-US" sz="1600">
                                    <a:latin typeface="Cambria Math" panose="02040503050406030204" pitchFamily="18" charset="0"/>
                                  </a:rPr>
                                  <m:t>if</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2</m:t>
                                    </m:r>
                                  </m:sub>
                                </m:sSub>
                                <m:r>
                                  <a:rPr lang="en-US" sz="1600" i="1">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2</m:t>
                                    </m:r>
                                  </m:sub>
                                </m:sSub>
                                <m:r>
                                  <a:rPr lang="en-US" sz="1600" i="1">
                                    <a:latin typeface="Cambria Math" panose="02040503050406030204" pitchFamily="18" charset="0"/>
                                  </a:rPr>
                                  <m:t>≠∅</m:t>
                                </m:r>
                              </m:e>
                            </m:mr>
                            <m:mr>
                              <m:e>
                                <m:r>
                                  <a:rPr lang="en-US" sz="1600" i="1">
                                    <a:latin typeface="Cambria Math" panose="02040503050406030204" pitchFamily="18" charset="0"/>
                                  </a:rPr>
                                  <m:t>0 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𝑛</m:t>
                                </m:r>
                                <m:r>
                                  <a:rPr lang="en-US" sz="1600" i="1">
                                    <a:latin typeface="Cambria Math" panose="02040503050406030204" pitchFamily="18" charset="0"/>
                                  </a:rPr>
                                  <m:t>&lt;2 </m:t>
                                </m:r>
                                <m:r>
                                  <m:rPr>
                                    <m:sty m:val="p"/>
                                  </m:rPr>
                                  <a:rPr lang="en-US" sz="1600">
                                    <a:latin typeface="Cambria Math" panose="02040503050406030204" pitchFamily="18" charset="0"/>
                                  </a:rPr>
                                  <m:t>or</m:t>
                                </m:r>
                                <m:r>
                                  <a:rPr lang="en-US" sz="1600" i="1">
                                    <a:latin typeface="Cambria Math" panose="02040503050406030204" pitchFamily="18" charset="0"/>
                                  </a:rPr>
                                  <m:t> </m:t>
                                </m:r>
                                <m:r>
                                  <a:rPr lang="en-US" sz="1600" i="1">
                                    <a:latin typeface="Cambria Math" panose="02040503050406030204" pitchFamily="18" charset="0"/>
                                  </a:rPr>
                                  <m:t>𝑛</m:t>
                                </m:r>
                                <m:r>
                                  <a:rPr lang="en-US" sz="1600" i="1">
                                    <a:latin typeface="Cambria Math" panose="02040503050406030204" pitchFamily="18" charset="0"/>
                                  </a:rPr>
                                  <m:t> </m:t>
                                </m:r>
                                <m:r>
                                  <m:rPr>
                                    <m:sty m:val="p"/>
                                  </m:rPr>
                                  <a:rPr lang="en-US" sz="1600">
                                    <a:latin typeface="Cambria Math" panose="02040503050406030204" pitchFamily="18" charset="0"/>
                                  </a:rPr>
                                  <m:t>is</m:t>
                                </m:r>
                                <m:r>
                                  <a:rPr lang="en-US" sz="1600">
                                    <a:latin typeface="Cambria Math" panose="02040503050406030204" pitchFamily="18" charset="0"/>
                                  </a:rPr>
                                  <m:t> </m:t>
                                </m:r>
                                <m:r>
                                  <m:rPr>
                                    <m:sty m:val="p"/>
                                  </m:rPr>
                                  <a:rPr lang="en-US" sz="1600">
                                    <a:latin typeface="Cambria Math" panose="02040503050406030204" pitchFamily="18" charset="0"/>
                                  </a:rPr>
                                  <m:t>odd</m:t>
                                </m:r>
                              </m:e>
                            </m:mr>
                          </m:m>
                        </m:e>
                      </m:d>
                    </m:oMath>
                  </m:oMathPara>
                </a14:m>
                <a:endParaRPr lang="en-US" sz="1600" dirty="0" smtClean="0"/>
              </a:p>
              <a:p>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3965" y="855125"/>
                <a:ext cx="11762508" cy="5690847"/>
              </a:xfrm>
              <a:blipFill rotWithShape="0">
                <a:blip r:embed="rId2"/>
                <a:stretch>
                  <a:fillRect l="-156" t="-214" r="-2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4F6A25AA-AC69-4B8F-8673-19DBCC09379B}" type="datetime1">
              <a:rPr lang="en-US" smtClean="0"/>
              <a:t>9/5/2017</a:t>
            </a:fld>
            <a:endParaRPr lang="en-US" dirty="0"/>
          </a:p>
        </p:txBody>
      </p:sp>
    </p:spTree>
    <p:extLst>
      <p:ext uri="{BB962C8B-B14F-4D97-AF65-F5344CB8AC3E}">
        <p14:creationId xmlns:p14="http://schemas.microsoft.com/office/powerpoint/2010/main" val="26708974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X-gate inferences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0898"/>
                <a:ext cx="10515600" cy="5628502"/>
              </a:xfrm>
            </p:spPr>
            <p:txBody>
              <a:bodyPr/>
              <a:lstStyle/>
              <a:p>
                <a:r>
                  <a:rPr lang="en-US" dirty="0"/>
                  <a:t>Two XNOR-gate </a:t>
                </a:r>
                <a:r>
                  <a:rPr lang="en-US" dirty="0" smtClean="0"/>
                  <a:t>conditions (3.14)</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𝑂𝑁</m:t>
                          </m:r>
                          <m:r>
                            <a:rPr lang="en-US" i="1">
                              <a:latin typeface="Cambria Math" panose="02040503050406030204" pitchFamily="18" charset="0"/>
                            </a:rPr>
                            <m:t>,∀</m:t>
                          </m:r>
                          <m:r>
                            <a:rPr lang="en-US" i="1">
                              <a:latin typeface="Cambria Math" panose="02040503050406030204" pitchFamily="18" charset="0"/>
                            </a:rPr>
                            <m:t>𝑖</m:t>
                          </m:r>
                        </m:e>
                      </m:d>
                      <m:r>
                        <a:rPr lang="en-US" i="1">
                          <a:latin typeface="Cambria Math" panose="02040503050406030204" pitchFamily="18" charset="0"/>
                        </a:rPr>
                        <m:t>=1</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𝑂𝐹𝐹</m:t>
                          </m:r>
                          <m:r>
                            <a:rPr lang="en-US" i="1">
                              <a:latin typeface="Cambria Math" panose="02040503050406030204" pitchFamily="18" charset="0"/>
                            </a:rPr>
                            <m:t>,∀</m:t>
                          </m:r>
                          <m:r>
                            <a:rPr lang="en-US" i="1">
                              <a:latin typeface="Cambria Math" panose="02040503050406030204" pitchFamily="18" charset="0"/>
                            </a:rPr>
                            <m:t>𝑖</m:t>
                          </m:r>
                        </m:e>
                      </m:d>
                      <m:r>
                        <a:rPr lang="en-US" i="1">
                          <a:latin typeface="Cambria Math" panose="02040503050406030204" pitchFamily="18" charset="0"/>
                        </a:rPr>
                        <m:t>=1</m:t>
                      </m:r>
                    </m:oMath>
                  </m:oMathPara>
                </a14:m>
                <a:endParaRPr lang="en-US" dirty="0" smtClean="0"/>
              </a:p>
              <a:p>
                <a:r>
                  <a:rPr lang="en-US" b="1" dirty="0"/>
                  <a:t>XNOR-gate </a:t>
                </a:r>
                <a:r>
                  <a:rPr lang="en-US" b="1" dirty="0" smtClean="0"/>
                  <a:t>inference</a:t>
                </a:r>
                <a:r>
                  <a:rPr lang="en-US" dirty="0" smtClean="0"/>
                  <a:t> (3.15)</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not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d>
                                  </m:e>
                                </m:nary>
                                <m:r>
                                  <a:rPr lang="en-US" i="1">
                                    <a:latin typeface="Cambria Math" panose="02040503050406030204" pitchFamily="18" charset="0"/>
                                  </a:rPr>
                                  <m:t> </m:t>
                                </m:r>
                                <m:r>
                                  <m:rPr>
                                    <m:sty m:val="p"/>
                                  </m:rPr>
                                  <a:rPr lang="en-US">
                                    <a:latin typeface="Cambria Math" panose="02040503050406030204" pitchFamily="18" charset="0"/>
                                  </a:rPr>
                                  <m:t>if</m:t>
                                </m:r>
                                <m:r>
                                  <a:rPr lang="en-US">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m:t>
                                </m:r>
                              </m:e>
                            </m:mr>
                            <m:m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d>
                                  </m:e>
                                </m:nary>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 </m:t>
                                </m:r>
                                <m:r>
                                  <m:rPr>
                                    <m:sty m:val="p"/>
                                  </m:rPr>
                                  <a:rPr lang="en-US">
                                    <a:latin typeface="Cambria Math" panose="02040503050406030204" pitchFamily="18" charset="0"/>
                                  </a:rPr>
                                  <m:t>and</m:t>
                                </m:r>
                                <m:r>
                                  <a:rPr lang="en-US" i="1">
                                    <a:latin typeface="Cambria Math" panose="02040503050406030204" pitchFamily="18" charset="0"/>
                                  </a:rPr>
                                  <m:t> </m:t>
                                </m:r>
                                <m:r>
                                  <a:rPr lang="en-US" i="1">
                                    <a:latin typeface="Cambria Math" panose="02040503050406030204" pitchFamily="18" charset="0"/>
                                  </a:rPr>
                                  <m:t>𝐾</m:t>
                                </m:r>
                                <m:r>
                                  <a:rPr lang="en-US" i="1">
                                    <a:latin typeface="Cambria Math" panose="02040503050406030204" pitchFamily="18" charset="0"/>
                                  </a:rPr>
                                  <m:t>≠∅</m:t>
                                </m:r>
                              </m:e>
                            </m:mr>
                            <m:mr>
                              <m:e>
                                <m:r>
                                  <a:rPr lang="en-US" i="1">
                                    <a:latin typeface="Cambria Math" panose="02040503050406030204" pitchFamily="18" charset="0"/>
                                  </a:rPr>
                                  <m:t>1 </m:t>
                                </m:r>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 </m:t>
                                </m:r>
                                <m:r>
                                  <m:rPr>
                                    <m:sty m:val="p"/>
                                  </m:rPr>
                                  <a:rPr lang="en-US">
                                    <a:latin typeface="Cambria Math" panose="02040503050406030204" pitchFamily="18" charset="0"/>
                                  </a:rPr>
                                  <m:t>and</m:t>
                                </m:r>
                                <m:r>
                                  <a:rPr lang="en-US" i="1">
                                    <a:latin typeface="Cambria Math" panose="02040503050406030204" pitchFamily="18" charset="0"/>
                                  </a:rPr>
                                  <m:t> </m:t>
                                </m:r>
                                <m:r>
                                  <a:rPr lang="en-US" i="1">
                                    <a:latin typeface="Cambria Math" panose="02040503050406030204" pitchFamily="18" charset="0"/>
                                  </a:rPr>
                                  <m:t>𝐾</m:t>
                                </m:r>
                                <m:r>
                                  <a:rPr lang="en-US" i="1">
                                    <a:latin typeface="Cambria Math" panose="02040503050406030204" pitchFamily="18" charset="0"/>
                                  </a:rPr>
                                  <m:t>=∅</m:t>
                                </m:r>
                              </m:e>
                            </m:mr>
                          </m:m>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0898"/>
                <a:ext cx="10515600" cy="5628502"/>
              </a:xfrm>
              <a:blipFill rotWithShape="0">
                <a:blip r:embed="rId2"/>
                <a:stretch>
                  <a:fillRect l="-1043" t="-10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B08E7896-B38B-4E9A-B0A8-E2A57F7D2C41}" type="datetime1">
              <a:rPr lang="en-US" smtClean="0"/>
              <a:t>9/5/2017</a:t>
            </a:fld>
            <a:endParaRPr lang="en-US" dirty="0"/>
          </a:p>
        </p:txBody>
      </p:sp>
    </p:spTree>
    <p:extLst>
      <p:ext uri="{BB962C8B-B14F-4D97-AF65-F5344CB8AC3E}">
        <p14:creationId xmlns:p14="http://schemas.microsoft.com/office/powerpoint/2010/main" val="301500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X-gate inferences</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625724606"/>
                  </p:ext>
                </p:extLst>
              </p:nvPr>
            </p:nvGraphicFramePr>
            <p:xfrm>
              <a:off x="838200" y="2133102"/>
              <a:ext cx="10515600" cy="3535680"/>
            </p:xfrm>
            <a:graphic>
              <a:graphicData uri="http://schemas.openxmlformats.org/drawingml/2006/table">
                <a:tbl>
                  <a:tblPr firstRow="1" firstCol="1" bandRow="1">
                    <a:tableStyleId>{5C22544A-7EE6-4342-B048-85BDC9FD1C3A}</a:tableStyleId>
                  </a:tblPr>
                  <a:tblGrid>
                    <a:gridCol w="1541929"/>
                    <a:gridCol w="8973671"/>
                  </a:tblGrid>
                  <a:tr h="0">
                    <a:tc>
                      <a:txBody>
                        <a:bodyPr/>
                        <a:lstStyle/>
                        <a:p>
                          <a:pPr marL="0" marR="0" algn="l">
                            <a:spcBef>
                              <a:spcPts val="0"/>
                            </a:spcBef>
                            <a:spcAft>
                              <a:spcPts val="0"/>
                            </a:spcAft>
                          </a:pP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U</a:t>
                          </a: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α</a:t>
                          </a:r>
                          <a:endParaRPr lang="en-US" sz="2900" i="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spcBef>
                              <a:spcPts val="0"/>
                            </a:spcBef>
                            <a:spcAft>
                              <a:spcPts val="0"/>
                            </a:spcAft>
                          </a:pPr>
                          <a14:m>
                            <m:oMath xmlns:m="http://schemas.openxmlformats.org/officeDocument/2006/math">
                              <m:r>
                                <a:rPr lang="en-US" sz="2900" smtClean="0">
                                  <a:solidFill>
                                    <a:schemeClr val="tx1"/>
                                  </a:solidFill>
                                  <a:effectLst/>
                                  <a:latin typeface="Cambria Math" panose="02040503050406030204" pitchFamily="18" charset="0"/>
                                </a:rPr>
                                <m:t>𝑃</m:t>
                              </m:r>
                              <m:d>
                                <m:dPr>
                                  <m:ctrlPr>
                                    <a:rPr lang="en-US" sz="2900" i="1">
                                      <a:solidFill>
                                        <a:schemeClr val="tx1"/>
                                      </a:solidFill>
                                      <a:effectLst/>
                                      <a:latin typeface="Cambria Math" panose="02040503050406030204" pitchFamily="18" charset="0"/>
                                    </a:rPr>
                                  </m:ctrlPr>
                                </m:dPr>
                                <m:e>
                                  <m:r>
                                    <a:rPr lang="en-US" sz="2900">
                                      <a:solidFill>
                                        <a:schemeClr val="tx1"/>
                                      </a:solidFill>
                                      <a:effectLst/>
                                      <a:latin typeface="Cambria Math" panose="02040503050406030204" pitchFamily="18" charset="0"/>
                                    </a:rPr>
                                    <m:t>𝑌</m:t>
                                  </m:r>
                                  <m:r>
                                    <a:rPr lang="en-US" sz="2900">
                                      <a:solidFill>
                                        <a:schemeClr val="tx1"/>
                                      </a:solidFill>
                                      <a:effectLst/>
                                      <a:latin typeface="Cambria Math" panose="02040503050406030204" pitchFamily="18" charset="0"/>
                                    </a:rPr>
                                    <m:t>=1</m:t>
                                  </m:r>
                                </m:e>
                                <m:e>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1</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2</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𝑛</m:t>
                                      </m:r>
                                    </m:sub>
                                  </m:sSub>
                                </m:e>
                              </m:d>
                              <m:r>
                                <a:rPr lang="en-US" sz="2900">
                                  <a:solidFill>
                                    <a:schemeClr val="tx1"/>
                                  </a:solidFill>
                                  <a:effectLst/>
                                  <a:latin typeface="Cambria Math" panose="02040503050406030204" pitchFamily="18" charset="0"/>
                                </a:rPr>
                                <m:t>=1</m:t>
                              </m:r>
                            </m:oMath>
                          </a14:m>
                          <a:r>
                            <a:rPr lang="en-US" sz="2900" dirty="0">
                              <a:solidFill>
                                <a:schemeClr val="tx1"/>
                              </a:solidFill>
                              <a:effectLst/>
                              <a:latin typeface="Times New Roman" panose="02020603050405020304" pitchFamily="18" charset="0"/>
                              <a:cs typeface="Times New Roman" panose="02020603050405020304" pitchFamily="18" charset="0"/>
                            </a:rPr>
                            <a:t> </a:t>
                          </a:r>
                          <a:r>
                            <a:rPr lang="en-US" sz="2900" b="0" dirty="0">
                              <a:solidFill>
                                <a:schemeClr val="tx1"/>
                              </a:solidFill>
                              <a:effectLst/>
                              <a:latin typeface="Times New Roman" panose="02020603050405020304" pitchFamily="18" charset="0"/>
                              <a:cs typeface="Times New Roman" panose="02020603050405020304" pitchFamily="18" charset="0"/>
                            </a:rPr>
                            <a:t>if there are exactly </a:t>
                          </a:r>
                          <a:r>
                            <a:rPr lang="en-US" sz="2900" b="0" i="1" dirty="0">
                              <a:solidFill>
                                <a:schemeClr val="tx1"/>
                              </a:solidFill>
                              <a:effectLst/>
                              <a:latin typeface="Times New Roman" panose="02020603050405020304" pitchFamily="18" charset="0"/>
                              <a:cs typeface="Times New Roman" panose="02020603050405020304" pitchFamily="18" charset="0"/>
                            </a:rPr>
                            <a:t>α</a:t>
                          </a:r>
                          <a:r>
                            <a:rPr lang="en-US" sz="2900" b="0" dirty="0">
                              <a:solidFill>
                                <a:schemeClr val="tx1"/>
                              </a:solidFill>
                              <a:effectLst/>
                              <a:latin typeface="Times New Roman" panose="02020603050405020304" pitchFamily="18" charset="0"/>
                              <a:cs typeface="Times New Roman" panose="02020603050405020304" pitchFamily="18" charset="0"/>
                            </a:rPr>
                            <a:t> variables </a:t>
                          </a:r>
                          <a:r>
                            <a:rPr lang="en-US" sz="2900" b="0" i="1" dirty="0">
                              <a:solidFill>
                                <a:schemeClr val="tx1"/>
                              </a:solidFill>
                              <a:effectLst/>
                              <a:latin typeface="Times New Roman" panose="02020603050405020304" pitchFamily="18" charset="0"/>
                              <a:cs typeface="Times New Roman" panose="02020603050405020304" pitchFamily="18" charset="0"/>
                            </a:rPr>
                            <a:t>A</a:t>
                          </a:r>
                          <a:r>
                            <a:rPr lang="en-US" sz="2900" b="0" i="1" baseline="-25000" dirty="0">
                              <a:solidFill>
                                <a:schemeClr val="tx1"/>
                              </a:solidFill>
                              <a:effectLst/>
                              <a:latin typeface="Times New Roman" panose="02020603050405020304" pitchFamily="18" charset="0"/>
                              <a:cs typeface="Times New Roman" panose="02020603050405020304" pitchFamily="18" charset="0"/>
                            </a:rPr>
                            <a:t>i</a:t>
                          </a:r>
                          <a:r>
                            <a:rPr lang="en-US" sz="2900" b="0" dirty="0">
                              <a:solidFill>
                                <a:schemeClr val="tx1"/>
                              </a:solidFill>
                              <a:effectLst/>
                              <a:latin typeface="Times New Roman" panose="02020603050405020304" pitchFamily="18" charset="0"/>
                              <a:cs typeface="Times New Roman" panose="02020603050405020304" pitchFamily="18" charset="0"/>
                            </a:rPr>
                            <a:t> = </a:t>
                          </a:r>
                          <a:r>
                            <a:rPr lang="en-US" sz="2900" b="0" i="1" dirty="0">
                              <a:solidFill>
                                <a:schemeClr val="tx1"/>
                              </a:solidFill>
                              <a:effectLst/>
                              <a:latin typeface="Times New Roman" panose="02020603050405020304" pitchFamily="18" charset="0"/>
                              <a:cs typeface="Times New Roman" panose="02020603050405020304" pitchFamily="18" charset="0"/>
                            </a:rPr>
                            <a:t>ON</a:t>
                          </a:r>
                          <a:r>
                            <a:rPr lang="en-US" sz="2900" b="0" dirty="0">
                              <a:solidFill>
                                <a:schemeClr val="tx1"/>
                              </a:solidFill>
                              <a:effectLst/>
                              <a:latin typeface="Times New Roman" panose="02020603050405020304" pitchFamily="18" charset="0"/>
                              <a:cs typeface="Times New Roman" panose="02020603050405020304" pitchFamily="18" charset="0"/>
                            </a:rPr>
                            <a:t> (s). Otherwise, </a:t>
                          </a:r>
                          <a14:m>
                            <m:oMath xmlns:m="http://schemas.openxmlformats.org/officeDocument/2006/math">
                              <m:r>
                                <a:rPr lang="en-US" sz="2900">
                                  <a:solidFill>
                                    <a:schemeClr val="tx1"/>
                                  </a:solidFill>
                                  <a:effectLst/>
                                  <a:latin typeface="Cambria Math" panose="02040503050406030204" pitchFamily="18" charset="0"/>
                                </a:rPr>
                                <m:t>𝑃</m:t>
                              </m:r>
                              <m:d>
                                <m:dPr>
                                  <m:ctrlPr>
                                    <a:rPr lang="en-US" sz="2900" i="1">
                                      <a:solidFill>
                                        <a:schemeClr val="tx1"/>
                                      </a:solidFill>
                                      <a:effectLst/>
                                      <a:latin typeface="Cambria Math" panose="02040503050406030204" pitchFamily="18" charset="0"/>
                                    </a:rPr>
                                  </m:ctrlPr>
                                </m:dPr>
                                <m:e>
                                  <m:r>
                                    <a:rPr lang="en-US" sz="2900">
                                      <a:solidFill>
                                        <a:schemeClr val="tx1"/>
                                      </a:solidFill>
                                      <a:effectLst/>
                                      <a:latin typeface="Cambria Math" panose="02040503050406030204" pitchFamily="18" charset="0"/>
                                    </a:rPr>
                                    <m:t>𝑌</m:t>
                                  </m:r>
                                  <m:r>
                                    <a:rPr lang="en-US" sz="2900">
                                      <a:solidFill>
                                        <a:schemeClr val="tx1"/>
                                      </a:solidFill>
                                      <a:effectLst/>
                                      <a:latin typeface="Cambria Math" panose="02040503050406030204" pitchFamily="18" charset="0"/>
                                    </a:rPr>
                                    <m:t>=1</m:t>
                                  </m:r>
                                </m:e>
                                <m:e>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1</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2</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𝑛</m:t>
                                      </m:r>
                                    </m:sub>
                                  </m:sSub>
                                </m:e>
                              </m:d>
                              <m:r>
                                <a:rPr lang="en-US" sz="2900">
                                  <a:solidFill>
                                    <a:schemeClr val="tx1"/>
                                  </a:solidFill>
                                  <a:effectLst/>
                                  <a:latin typeface="Cambria Math" panose="02040503050406030204" pitchFamily="18" charset="0"/>
                                </a:rPr>
                                <m:t>=0</m:t>
                              </m:r>
                            </m:oMath>
                          </a14:m>
                          <a:r>
                            <a:rPr lang="en-US" sz="2900" dirty="0">
                              <a:solidFill>
                                <a:schemeClr val="tx1"/>
                              </a:solidFill>
                              <a:effectLst/>
                              <a:latin typeface="Times New Roman" panose="02020603050405020304" pitchFamily="18" charset="0"/>
                              <a:cs typeface="Times New Roman" panose="02020603050405020304" pitchFamily="18" charset="0"/>
                            </a:rPr>
                            <a:t>.</a:t>
                          </a:r>
                          <a:endParaRPr lang="en-US" sz="29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l">
                            <a:spcBef>
                              <a:spcPts val="0"/>
                            </a:spcBef>
                            <a:spcAft>
                              <a:spcPts val="0"/>
                            </a:spcAft>
                          </a:pP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U</a:t>
                          </a: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α</a:t>
                          </a:r>
                          <a:endParaRPr lang="en-US" sz="2900" i="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spcBef>
                              <a:spcPts val="0"/>
                            </a:spcBef>
                            <a:spcAft>
                              <a:spcPts val="0"/>
                            </a:spcAft>
                          </a:pPr>
                          <a14:m>
                            <m:oMath xmlns:m="http://schemas.openxmlformats.org/officeDocument/2006/math">
                              <m:r>
                                <a:rPr lang="en-US" sz="2900" smtClean="0">
                                  <a:solidFill>
                                    <a:schemeClr val="tx1"/>
                                  </a:solidFill>
                                  <a:effectLst/>
                                  <a:latin typeface="Cambria Math" panose="02040503050406030204" pitchFamily="18" charset="0"/>
                                </a:rPr>
                                <m:t>𝑃</m:t>
                              </m:r>
                              <m:d>
                                <m:dPr>
                                  <m:ctrlPr>
                                    <a:rPr lang="en-US" sz="2900" i="1">
                                      <a:solidFill>
                                        <a:schemeClr val="tx1"/>
                                      </a:solidFill>
                                      <a:effectLst/>
                                      <a:latin typeface="Cambria Math" panose="02040503050406030204" pitchFamily="18" charset="0"/>
                                    </a:rPr>
                                  </m:ctrlPr>
                                </m:dPr>
                                <m:e>
                                  <m:r>
                                    <a:rPr lang="en-US" sz="2900">
                                      <a:solidFill>
                                        <a:schemeClr val="tx1"/>
                                      </a:solidFill>
                                      <a:effectLst/>
                                      <a:latin typeface="Cambria Math" panose="02040503050406030204" pitchFamily="18" charset="0"/>
                                    </a:rPr>
                                    <m:t>𝑌</m:t>
                                  </m:r>
                                  <m:r>
                                    <a:rPr lang="en-US" sz="2900">
                                      <a:solidFill>
                                        <a:schemeClr val="tx1"/>
                                      </a:solidFill>
                                      <a:effectLst/>
                                      <a:latin typeface="Cambria Math" panose="02040503050406030204" pitchFamily="18" charset="0"/>
                                    </a:rPr>
                                    <m:t>=1</m:t>
                                  </m:r>
                                </m:e>
                                <m:e>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1</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2</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𝑛</m:t>
                                      </m:r>
                                    </m:sub>
                                  </m:sSub>
                                </m:e>
                              </m:d>
                              <m:r>
                                <a:rPr lang="en-US" sz="2900">
                                  <a:solidFill>
                                    <a:schemeClr val="tx1"/>
                                  </a:solidFill>
                                  <a:effectLst/>
                                  <a:latin typeface="Cambria Math" panose="02040503050406030204" pitchFamily="18" charset="0"/>
                                </a:rPr>
                                <m:t>=1</m:t>
                              </m:r>
                            </m:oMath>
                          </a14:m>
                          <a:r>
                            <a:rPr lang="en-US" sz="2900" dirty="0">
                              <a:solidFill>
                                <a:schemeClr val="tx1"/>
                              </a:solidFill>
                              <a:effectLst/>
                              <a:latin typeface="Times New Roman" panose="02020603050405020304" pitchFamily="18" charset="0"/>
                              <a:cs typeface="Times New Roman" panose="02020603050405020304" pitchFamily="18" charset="0"/>
                            </a:rPr>
                            <a:t> if there are at least </a:t>
                          </a:r>
                          <a:r>
                            <a:rPr lang="en-US" sz="2900" i="1" dirty="0">
                              <a:solidFill>
                                <a:schemeClr val="tx1"/>
                              </a:solidFill>
                              <a:effectLst/>
                              <a:latin typeface="Times New Roman" panose="02020603050405020304" pitchFamily="18" charset="0"/>
                              <a:cs typeface="Times New Roman" panose="02020603050405020304" pitchFamily="18" charset="0"/>
                            </a:rPr>
                            <a:t>α</a:t>
                          </a:r>
                          <a:r>
                            <a:rPr lang="en-US" sz="2900" dirty="0">
                              <a:solidFill>
                                <a:schemeClr val="tx1"/>
                              </a:solidFill>
                              <a:effectLst/>
                              <a:latin typeface="Times New Roman" panose="02020603050405020304" pitchFamily="18" charset="0"/>
                              <a:cs typeface="Times New Roman" panose="02020603050405020304" pitchFamily="18" charset="0"/>
                            </a:rPr>
                            <a:t> variables </a:t>
                          </a:r>
                          <a:r>
                            <a:rPr lang="en-US" sz="2900" i="1" dirty="0">
                              <a:solidFill>
                                <a:schemeClr val="tx1"/>
                              </a:solidFill>
                              <a:effectLst/>
                              <a:latin typeface="Times New Roman" panose="02020603050405020304" pitchFamily="18" charset="0"/>
                              <a:cs typeface="Times New Roman" panose="02020603050405020304" pitchFamily="18" charset="0"/>
                            </a:rPr>
                            <a:t>A</a:t>
                          </a:r>
                          <a:r>
                            <a:rPr lang="en-US" sz="2900" i="1" baseline="-25000" dirty="0">
                              <a:solidFill>
                                <a:schemeClr val="tx1"/>
                              </a:solidFill>
                              <a:effectLst/>
                              <a:latin typeface="Times New Roman" panose="02020603050405020304" pitchFamily="18" charset="0"/>
                              <a:cs typeface="Times New Roman" panose="02020603050405020304" pitchFamily="18" charset="0"/>
                            </a:rPr>
                            <a:t>i</a:t>
                          </a:r>
                          <a:r>
                            <a:rPr lang="en-US" sz="2900" dirty="0">
                              <a:solidFill>
                                <a:schemeClr val="tx1"/>
                              </a:solidFill>
                              <a:effectLst/>
                              <a:latin typeface="Times New Roman" panose="02020603050405020304" pitchFamily="18" charset="0"/>
                              <a:cs typeface="Times New Roman" panose="02020603050405020304" pitchFamily="18" charset="0"/>
                            </a:rPr>
                            <a:t> = </a:t>
                          </a:r>
                          <a:r>
                            <a:rPr lang="en-US" sz="2900" i="1" dirty="0">
                              <a:solidFill>
                                <a:schemeClr val="tx1"/>
                              </a:solidFill>
                              <a:effectLst/>
                              <a:latin typeface="Times New Roman" panose="02020603050405020304" pitchFamily="18" charset="0"/>
                              <a:cs typeface="Times New Roman" panose="02020603050405020304" pitchFamily="18" charset="0"/>
                            </a:rPr>
                            <a:t>ON</a:t>
                          </a:r>
                          <a:r>
                            <a:rPr lang="en-US" sz="2900" dirty="0">
                              <a:solidFill>
                                <a:schemeClr val="tx1"/>
                              </a:solidFill>
                              <a:effectLst/>
                              <a:latin typeface="Times New Roman" panose="02020603050405020304" pitchFamily="18" charset="0"/>
                              <a:cs typeface="Times New Roman" panose="02020603050405020304" pitchFamily="18" charset="0"/>
                            </a:rPr>
                            <a:t> (s). Otherwise, </a:t>
                          </a:r>
                          <a14:m>
                            <m:oMath xmlns:m="http://schemas.openxmlformats.org/officeDocument/2006/math">
                              <m:r>
                                <a:rPr lang="en-US" sz="2900">
                                  <a:solidFill>
                                    <a:schemeClr val="tx1"/>
                                  </a:solidFill>
                                  <a:effectLst/>
                                  <a:latin typeface="Cambria Math" panose="02040503050406030204" pitchFamily="18" charset="0"/>
                                </a:rPr>
                                <m:t>𝑃</m:t>
                              </m:r>
                              <m:d>
                                <m:dPr>
                                  <m:ctrlPr>
                                    <a:rPr lang="en-US" sz="2900" i="1">
                                      <a:solidFill>
                                        <a:schemeClr val="tx1"/>
                                      </a:solidFill>
                                      <a:effectLst/>
                                      <a:latin typeface="Cambria Math" panose="02040503050406030204" pitchFamily="18" charset="0"/>
                                    </a:rPr>
                                  </m:ctrlPr>
                                </m:dPr>
                                <m:e>
                                  <m:r>
                                    <a:rPr lang="en-US" sz="2900">
                                      <a:solidFill>
                                        <a:schemeClr val="tx1"/>
                                      </a:solidFill>
                                      <a:effectLst/>
                                      <a:latin typeface="Cambria Math" panose="02040503050406030204" pitchFamily="18" charset="0"/>
                                    </a:rPr>
                                    <m:t>𝑌</m:t>
                                  </m:r>
                                  <m:r>
                                    <a:rPr lang="en-US" sz="2900">
                                      <a:solidFill>
                                        <a:schemeClr val="tx1"/>
                                      </a:solidFill>
                                      <a:effectLst/>
                                      <a:latin typeface="Cambria Math" panose="02040503050406030204" pitchFamily="18" charset="0"/>
                                    </a:rPr>
                                    <m:t>=1</m:t>
                                  </m:r>
                                </m:e>
                                <m:e>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1</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2</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𝑛</m:t>
                                      </m:r>
                                    </m:sub>
                                  </m:sSub>
                                </m:e>
                              </m:d>
                              <m:r>
                                <a:rPr lang="en-US" sz="2900">
                                  <a:solidFill>
                                    <a:schemeClr val="tx1"/>
                                  </a:solidFill>
                                  <a:effectLst/>
                                  <a:latin typeface="Cambria Math" panose="02040503050406030204" pitchFamily="18" charset="0"/>
                                </a:rPr>
                                <m:t>=0</m:t>
                              </m:r>
                            </m:oMath>
                          </a14:m>
                          <a:r>
                            <a:rPr lang="en-US" sz="2900" dirty="0">
                              <a:solidFill>
                                <a:schemeClr val="tx1"/>
                              </a:solidFill>
                              <a:effectLst/>
                              <a:latin typeface="Times New Roman" panose="02020603050405020304" pitchFamily="18" charset="0"/>
                              <a:cs typeface="Times New Roman" panose="02020603050405020304" pitchFamily="18" charset="0"/>
                            </a:rPr>
                            <a:t>.</a:t>
                          </a:r>
                          <a:endParaRPr lang="en-US" sz="29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l">
                            <a:spcBef>
                              <a:spcPts val="0"/>
                            </a:spcBef>
                            <a:spcAft>
                              <a:spcPts val="0"/>
                            </a:spcAft>
                          </a:pP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U</a:t>
                          </a: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β</a:t>
                          </a:r>
                          <a:endParaRPr lang="en-US" sz="2900" i="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spcBef>
                              <a:spcPts val="0"/>
                            </a:spcBef>
                            <a:spcAft>
                              <a:spcPts val="0"/>
                            </a:spcAft>
                          </a:pPr>
                          <a14:m>
                            <m:oMath xmlns:m="http://schemas.openxmlformats.org/officeDocument/2006/math">
                              <m:r>
                                <a:rPr lang="en-US" sz="2900" smtClean="0">
                                  <a:solidFill>
                                    <a:schemeClr val="tx1"/>
                                  </a:solidFill>
                                  <a:effectLst/>
                                  <a:latin typeface="Cambria Math" panose="02040503050406030204" pitchFamily="18" charset="0"/>
                                </a:rPr>
                                <m:t>𝑃</m:t>
                              </m:r>
                              <m:d>
                                <m:dPr>
                                  <m:ctrlPr>
                                    <a:rPr lang="en-US" sz="2900" i="1">
                                      <a:solidFill>
                                        <a:schemeClr val="tx1"/>
                                      </a:solidFill>
                                      <a:effectLst/>
                                      <a:latin typeface="Cambria Math" panose="02040503050406030204" pitchFamily="18" charset="0"/>
                                    </a:rPr>
                                  </m:ctrlPr>
                                </m:dPr>
                                <m:e>
                                  <m:r>
                                    <a:rPr lang="en-US" sz="2900">
                                      <a:solidFill>
                                        <a:schemeClr val="tx1"/>
                                      </a:solidFill>
                                      <a:effectLst/>
                                      <a:latin typeface="Cambria Math" panose="02040503050406030204" pitchFamily="18" charset="0"/>
                                    </a:rPr>
                                    <m:t>𝑌</m:t>
                                  </m:r>
                                  <m:r>
                                    <a:rPr lang="en-US" sz="2900">
                                      <a:solidFill>
                                        <a:schemeClr val="tx1"/>
                                      </a:solidFill>
                                      <a:effectLst/>
                                      <a:latin typeface="Cambria Math" panose="02040503050406030204" pitchFamily="18" charset="0"/>
                                    </a:rPr>
                                    <m:t>=1</m:t>
                                  </m:r>
                                </m:e>
                                <m:e>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1</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2</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𝑛</m:t>
                                      </m:r>
                                    </m:sub>
                                  </m:sSub>
                                </m:e>
                              </m:d>
                              <m:r>
                                <a:rPr lang="en-US" sz="2900">
                                  <a:solidFill>
                                    <a:schemeClr val="tx1"/>
                                  </a:solidFill>
                                  <a:effectLst/>
                                  <a:latin typeface="Cambria Math" panose="02040503050406030204" pitchFamily="18" charset="0"/>
                                </a:rPr>
                                <m:t>=1</m:t>
                              </m:r>
                            </m:oMath>
                          </a14:m>
                          <a:r>
                            <a:rPr lang="en-US" sz="2900" dirty="0">
                              <a:solidFill>
                                <a:schemeClr val="tx1"/>
                              </a:solidFill>
                              <a:effectLst/>
                              <a:latin typeface="Times New Roman" panose="02020603050405020304" pitchFamily="18" charset="0"/>
                              <a:cs typeface="Times New Roman" panose="02020603050405020304" pitchFamily="18" charset="0"/>
                            </a:rPr>
                            <a:t> if there are at most </a:t>
                          </a:r>
                          <a:r>
                            <a:rPr lang="en-US" sz="2900" i="1" dirty="0">
                              <a:solidFill>
                                <a:schemeClr val="tx1"/>
                              </a:solidFill>
                              <a:effectLst/>
                              <a:latin typeface="Times New Roman" panose="02020603050405020304" pitchFamily="18" charset="0"/>
                              <a:cs typeface="Times New Roman" panose="02020603050405020304" pitchFamily="18" charset="0"/>
                            </a:rPr>
                            <a:t>β</a:t>
                          </a:r>
                          <a:r>
                            <a:rPr lang="en-US" sz="2900" dirty="0">
                              <a:solidFill>
                                <a:schemeClr val="tx1"/>
                              </a:solidFill>
                              <a:effectLst/>
                              <a:latin typeface="Times New Roman" panose="02020603050405020304" pitchFamily="18" charset="0"/>
                              <a:cs typeface="Times New Roman" panose="02020603050405020304" pitchFamily="18" charset="0"/>
                            </a:rPr>
                            <a:t> variables </a:t>
                          </a:r>
                          <a:r>
                            <a:rPr lang="en-US" sz="2900" i="1" dirty="0">
                              <a:solidFill>
                                <a:schemeClr val="tx1"/>
                              </a:solidFill>
                              <a:effectLst/>
                              <a:latin typeface="Times New Roman" panose="02020603050405020304" pitchFamily="18" charset="0"/>
                              <a:cs typeface="Times New Roman" panose="02020603050405020304" pitchFamily="18" charset="0"/>
                            </a:rPr>
                            <a:t>A</a:t>
                          </a:r>
                          <a:r>
                            <a:rPr lang="en-US" sz="2900" i="1" baseline="-25000" dirty="0">
                              <a:solidFill>
                                <a:schemeClr val="tx1"/>
                              </a:solidFill>
                              <a:effectLst/>
                              <a:latin typeface="Times New Roman" panose="02020603050405020304" pitchFamily="18" charset="0"/>
                              <a:cs typeface="Times New Roman" panose="02020603050405020304" pitchFamily="18" charset="0"/>
                            </a:rPr>
                            <a:t>i</a:t>
                          </a:r>
                          <a:r>
                            <a:rPr lang="en-US" sz="2900" dirty="0">
                              <a:solidFill>
                                <a:schemeClr val="tx1"/>
                              </a:solidFill>
                              <a:effectLst/>
                              <a:latin typeface="Times New Roman" panose="02020603050405020304" pitchFamily="18" charset="0"/>
                              <a:cs typeface="Times New Roman" panose="02020603050405020304" pitchFamily="18" charset="0"/>
                            </a:rPr>
                            <a:t> = </a:t>
                          </a:r>
                          <a:r>
                            <a:rPr lang="en-US" sz="2900" i="1" dirty="0">
                              <a:solidFill>
                                <a:schemeClr val="tx1"/>
                              </a:solidFill>
                              <a:effectLst/>
                              <a:latin typeface="Times New Roman" panose="02020603050405020304" pitchFamily="18" charset="0"/>
                              <a:cs typeface="Times New Roman" panose="02020603050405020304" pitchFamily="18" charset="0"/>
                            </a:rPr>
                            <a:t>ON</a:t>
                          </a:r>
                          <a:r>
                            <a:rPr lang="en-US" sz="2900" dirty="0">
                              <a:solidFill>
                                <a:schemeClr val="tx1"/>
                              </a:solidFill>
                              <a:effectLst/>
                              <a:latin typeface="Times New Roman" panose="02020603050405020304" pitchFamily="18" charset="0"/>
                              <a:cs typeface="Times New Roman" panose="02020603050405020304" pitchFamily="18" charset="0"/>
                            </a:rPr>
                            <a:t> (s). Otherwise, </a:t>
                          </a:r>
                          <a14:m>
                            <m:oMath xmlns:m="http://schemas.openxmlformats.org/officeDocument/2006/math">
                              <m:r>
                                <a:rPr lang="en-US" sz="2900">
                                  <a:solidFill>
                                    <a:schemeClr val="tx1"/>
                                  </a:solidFill>
                                  <a:effectLst/>
                                  <a:latin typeface="Cambria Math" panose="02040503050406030204" pitchFamily="18" charset="0"/>
                                </a:rPr>
                                <m:t>𝑃</m:t>
                              </m:r>
                              <m:d>
                                <m:dPr>
                                  <m:ctrlPr>
                                    <a:rPr lang="en-US" sz="2900" i="1">
                                      <a:solidFill>
                                        <a:schemeClr val="tx1"/>
                                      </a:solidFill>
                                      <a:effectLst/>
                                      <a:latin typeface="Cambria Math" panose="02040503050406030204" pitchFamily="18" charset="0"/>
                                    </a:rPr>
                                  </m:ctrlPr>
                                </m:dPr>
                                <m:e>
                                  <m:r>
                                    <a:rPr lang="en-US" sz="2900">
                                      <a:solidFill>
                                        <a:schemeClr val="tx1"/>
                                      </a:solidFill>
                                      <a:effectLst/>
                                      <a:latin typeface="Cambria Math" panose="02040503050406030204" pitchFamily="18" charset="0"/>
                                    </a:rPr>
                                    <m:t>𝑌</m:t>
                                  </m:r>
                                  <m:r>
                                    <a:rPr lang="en-US" sz="2900">
                                      <a:solidFill>
                                        <a:schemeClr val="tx1"/>
                                      </a:solidFill>
                                      <a:effectLst/>
                                      <a:latin typeface="Cambria Math" panose="02040503050406030204" pitchFamily="18" charset="0"/>
                                    </a:rPr>
                                    <m:t>=1</m:t>
                                  </m:r>
                                </m:e>
                                <m:e>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1</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2</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𝑛</m:t>
                                      </m:r>
                                    </m:sub>
                                  </m:sSub>
                                </m:e>
                              </m:d>
                              <m:r>
                                <a:rPr lang="en-US" sz="2900">
                                  <a:solidFill>
                                    <a:schemeClr val="tx1"/>
                                  </a:solidFill>
                                  <a:effectLst/>
                                  <a:latin typeface="Cambria Math" panose="02040503050406030204" pitchFamily="18" charset="0"/>
                                </a:rPr>
                                <m:t>=0</m:t>
                              </m:r>
                            </m:oMath>
                          </a14:m>
                          <a:r>
                            <a:rPr lang="en-US" sz="2900" dirty="0">
                              <a:solidFill>
                                <a:schemeClr val="tx1"/>
                              </a:solidFill>
                              <a:effectLst/>
                              <a:latin typeface="Times New Roman" panose="02020603050405020304" pitchFamily="18" charset="0"/>
                              <a:cs typeface="Times New Roman" panose="02020603050405020304" pitchFamily="18" charset="0"/>
                            </a:rPr>
                            <a:t>.</a:t>
                          </a:r>
                          <a:endParaRPr lang="en-US" sz="29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l">
                            <a:spcBef>
                              <a:spcPts val="0"/>
                            </a:spcBef>
                            <a:spcAft>
                              <a:spcPts val="0"/>
                            </a:spcAft>
                          </a:pPr>
                          <a:r>
                            <a:rPr lang="en-US" sz="2900" i="1" dirty="0">
                              <a:solidFill>
                                <a:schemeClr val="tx1"/>
                              </a:solidFill>
                              <a:effectLst/>
                              <a:latin typeface="Times New Roman" panose="02020603050405020304" pitchFamily="18" charset="0"/>
                              <a:cs typeface="Times New Roman" panose="02020603050405020304" pitchFamily="18" charset="0"/>
                            </a:rPr>
                            <a:t>α</a:t>
                          </a: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U</a:t>
                          </a: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β</a:t>
                          </a:r>
                          <a:endParaRPr lang="en-US" sz="2900" i="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spcBef>
                              <a:spcPts val="0"/>
                            </a:spcBef>
                            <a:spcAft>
                              <a:spcPts val="0"/>
                            </a:spcAft>
                          </a:pPr>
                          <a14:m>
                            <m:oMath xmlns:m="http://schemas.openxmlformats.org/officeDocument/2006/math">
                              <m:r>
                                <a:rPr lang="en-US" sz="2900" smtClean="0">
                                  <a:solidFill>
                                    <a:schemeClr val="tx1"/>
                                  </a:solidFill>
                                  <a:effectLst/>
                                  <a:latin typeface="Cambria Math" panose="02040503050406030204" pitchFamily="18" charset="0"/>
                                </a:rPr>
                                <m:t>𝑃</m:t>
                              </m:r>
                              <m:d>
                                <m:dPr>
                                  <m:ctrlPr>
                                    <a:rPr lang="en-US" sz="2900" i="1">
                                      <a:solidFill>
                                        <a:schemeClr val="tx1"/>
                                      </a:solidFill>
                                      <a:effectLst/>
                                      <a:latin typeface="Cambria Math" panose="02040503050406030204" pitchFamily="18" charset="0"/>
                                    </a:rPr>
                                  </m:ctrlPr>
                                </m:dPr>
                                <m:e>
                                  <m:r>
                                    <a:rPr lang="en-US" sz="2900">
                                      <a:solidFill>
                                        <a:schemeClr val="tx1"/>
                                      </a:solidFill>
                                      <a:effectLst/>
                                      <a:latin typeface="Cambria Math" panose="02040503050406030204" pitchFamily="18" charset="0"/>
                                    </a:rPr>
                                    <m:t>𝑌</m:t>
                                  </m:r>
                                  <m:r>
                                    <a:rPr lang="en-US" sz="2900">
                                      <a:solidFill>
                                        <a:schemeClr val="tx1"/>
                                      </a:solidFill>
                                      <a:effectLst/>
                                      <a:latin typeface="Cambria Math" panose="02040503050406030204" pitchFamily="18" charset="0"/>
                                    </a:rPr>
                                    <m:t>=1</m:t>
                                  </m:r>
                                </m:e>
                                <m:e>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1</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2</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𝑛</m:t>
                                      </m:r>
                                    </m:sub>
                                  </m:sSub>
                                </m:e>
                              </m:d>
                              <m:r>
                                <a:rPr lang="en-US" sz="2900">
                                  <a:solidFill>
                                    <a:schemeClr val="tx1"/>
                                  </a:solidFill>
                                  <a:effectLst/>
                                  <a:latin typeface="Cambria Math" panose="02040503050406030204" pitchFamily="18" charset="0"/>
                                </a:rPr>
                                <m:t>=1</m:t>
                              </m:r>
                            </m:oMath>
                          </a14:m>
                          <a:r>
                            <a:rPr lang="en-US" sz="2900" dirty="0">
                              <a:solidFill>
                                <a:schemeClr val="tx1"/>
                              </a:solidFill>
                              <a:effectLst/>
                              <a:latin typeface="Times New Roman" panose="02020603050405020304" pitchFamily="18" charset="0"/>
                              <a:cs typeface="Times New Roman" panose="02020603050405020304" pitchFamily="18" charset="0"/>
                            </a:rPr>
                            <a:t> if the number of </a:t>
                          </a:r>
                          <a:r>
                            <a:rPr lang="en-US" sz="2900" i="1" dirty="0">
                              <a:solidFill>
                                <a:schemeClr val="tx1"/>
                              </a:solidFill>
                              <a:effectLst/>
                              <a:latin typeface="Times New Roman" panose="02020603050405020304" pitchFamily="18" charset="0"/>
                              <a:cs typeface="Times New Roman" panose="02020603050405020304" pitchFamily="18" charset="0"/>
                            </a:rPr>
                            <a:t>A</a:t>
                          </a:r>
                          <a:r>
                            <a:rPr lang="en-US" sz="2900" i="1" baseline="-25000" dirty="0">
                              <a:solidFill>
                                <a:schemeClr val="tx1"/>
                              </a:solidFill>
                              <a:effectLst/>
                              <a:latin typeface="Times New Roman" panose="02020603050405020304" pitchFamily="18" charset="0"/>
                              <a:cs typeface="Times New Roman" panose="02020603050405020304" pitchFamily="18" charset="0"/>
                            </a:rPr>
                            <a:t>i</a:t>
                          </a:r>
                          <a:r>
                            <a:rPr lang="en-US" sz="2900" dirty="0">
                              <a:solidFill>
                                <a:schemeClr val="tx1"/>
                              </a:solidFill>
                              <a:effectLst/>
                              <a:latin typeface="Times New Roman" panose="02020603050405020304" pitchFamily="18" charset="0"/>
                              <a:cs typeface="Times New Roman" panose="02020603050405020304" pitchFamily="18" charset="0"/>
                            </a:rPr>
                            <a:t> = </a:t>
                          </a:r>
                          <a:r>
                            <a:rPr lang="en-US" sz="2900" i="1" dirty="0">
                              <a:solidFill>
                                <a:schemeClr val="tx1"/>
                              </a:solidFill>
                              <a:effectLst/>
                              <a:latin typeface="Times New Roman" panose="02020603050405020304" pitchFamily="18" charset="0"/>
                              <a:cs typeface="Times New Roman" panose="02020603050405020304" pitchFamily="18" charset="0"/>
                            </a:rPr>
                            <a:t>ON</a:t>
                          </a:r>
                          <a:r>
                            <a:rPr lang="en-US" sz="2900" dirty="0">
                              <a:solidFill>
                                <a:schemeClr val="tx1"/>
                              </a:solidFill>
                              <a:effectLst/>
                              <a:latin typeface="Times New Roman" panose="02020603050405020304" pitchFamily="18" charset="0"/>
                              <a:cs typeface="Times New Roman" panose="02020603050405020304" pitchFamily="18" charset="0"/>
                            </a:rPr>
                            <a:t> (s) is from </a:t>
                          </a:r>
                          <a:r>
                            <a:rPr lang="en-US" sz="2900" i="1" dirty="0">
                              <a:solidFill>
                                <a:schemeClr val="tx1"/>
                              </a:solidFill>
                              <a:effectLst/>
                              <a:latin typeface="Times New Roman" panose="02020603050405020304" pitchFamily="18" charset="0"/>
                              <a:cs typeface="Times New Roman" panose="02020603050405020304" pitchFamily="18" charset="0"/>
                            </a:rPr>
                            <a:t>α</a:t>
                          </a:r>
                          <a:r>
                            <a:rPr lang="en-US" sz="2900" dirty="0">
                              <a:solidFill>
                                <a:schemeClr val="tx1"/>
                              </a:solidFill>
                              <a:effectLst/>
                              <a:latin typeface="Times New Roman" panose="02020603050405020304" pitchFamily="18" charset="0"/>
                              <a:cs typeface="Times New Roman" panose="02020603050405020304" pitchFamily="18" charset="0"/>
                            </a:rPr>
                            <a:t> to </a:t>
                          </a:r>
                          <a:r>
                            <a:rPr lang="en-US" sz="2900" i="1" dirty="0">
                              <a:solidFill>
                                <a:schemeClr val="tx1"/>
                              </a:solidFill>
                              <a:effectLst/>
                              <a:latin typeface="Times New Roman" panose="02020603050405020304" pitchFamily="18" charset="0"/>
                              <a:cs typeface="Times New Roman" panose="02020603050405020304" pitchFamily="18" charset="0"/>
                            </a:rPr>
                            <a:t>β</a:t>
                          </a:r>
                          <a:r>
                            <a:rPr lang="en-US" sz="2900" dirty="0">
                              <a:solidFill>
                                <a:schemeClr val="tx1"/>
                              </a:solidFill>
                              <a:effectLst/>
                              <a:latin typeface="Times New Roman" panose="02020603050405020304" pitchFamily="18" charset="0"/>
                              <a:cs typeface="Times New Roman" panose="02020603050405020304" pitchFamily="18" charset="0"/>
                            </a:rPr>
                            <a:t>. Otherwise, </a:t>
                          </a:r>
                          <a14:m>
                            <m:oMath xmlns:m="http://schemas.openxmlformats.org/officeDocument/2006/math">
                              <m:r>
                                <a:rPr lang="en-US" sz="2900">
                                  <a:solidFill>
                                    <a:schemeClr val="tx1"/>
                                  </a:solidFill>
                                  <a:effectLst/>
                                  <a:latin typeface="Cambria Math" panose="02040503050406030204" pitchFamily="18" charset="0"/>
                                </a:rPr>
                                <m:t>𝑃</m:t>
                              </m:r>
                              <m:d>
                                <m:dPr>
                                  <m:ctrlPr>
                                    <a:rPr lang="en-US" sz="2900" i="1">
                                      <a:solidFill>
                                        <a:schemeClr val="tx1"/>
                                      </a:solidFill>
                                      <a:effectLst/>
                                      <a:latin typeface="Cambria Math" panose="02040503050406030204" pitchFamily="18" charset="0"/>
                                    </a:rPr>
                                  </m:ctrlPr>
                                </m:dPr>
                                <m:e>
                                  <m:r>
                                    <a:rPr lang="en-US" sz="2900">
                                      <a:solidFill>
                                        <a:schemeClr val="tx1"/>
                                      </a:solidFill>
                                      <a:effectLst/>
                                      <a:latin typeface="Cambria Math" panose="02040503050406030204" pitchFamily="18" charset="0"/>
                                    </a:rPr>
                                    <m:t>𝑌</m:t>
                                  </m:r>
                                  <m:r>
                                    <a:rPr lang="en-US" sz="2900">
                                      <a:solidFill>
                                        <a:schemeClr val="tx1"/>
                                      </a:solidFill>
                                      <a:effectLst/>
                                      <a:latin typeface="Cambria Math" panose="02040503050406030204" pitchFamily="18" charset="0"/>
                                    </a:rPr>
                                    <m:t>=1</m:t>
                                  </m:r>
                                </m:e>
                                <m:e>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1</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2</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𝑛</m:t>
                                      </m:r>
                                    </m:sub>
                                  </m:sSub>
                                </m:e>
                              </m:d>
                              <m:r>
                                <a:rPr lang="en-US" sz="2900">
                                  <a:solidFill>
                                    <a:schemeClr val="tx1"/>
                                  </a:solidFill>
                                  <a:effectLst/>
                                  <a:latin typeface="Cambria Math" panose="02040503050406030204" pitchFamily="18" charset="0"/>
                                </a:rPr>
                                <m:t>=0</m:t>
                              </m:r>
                            </m:oMath>
                          </a14:m>
                          <a:r>
                            <a:rPr lang="en-US" sz="2900" dirty="0">
                              <a:solidFill>
                                <a:schemeClr val="tx1"/>
                              </a:solidFill>
                              <a:effectLst/>
                              <a:latin typeface="Times New Roman" panose="02020603050405020304" pitchFamily="18" charset="0"/>
                              <a:cs typeface="Times New Roman" panose="02020603050405020304" pitchFamily="18" charset="0"/>
                            </a:rPr>
                            <a:t>.</a:t>
                          </a:r>
                          <a:endParaRPr lang="en-US" sz="29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625724606"/>
                  </p:ext>
                </p:extLst>
              </p:nvPr>
            </p:nvGraphicFramePr>
            <p:xfrm>
              <a:off x="838200" y="2133102"/>
              <a:ext cx="10515600" cy="3535680"/>
            </p:xfrm>
            <a:graphic>
              <a:graphicData uri="http://schemas.openxmlformats.org/drawingml/2006/table">
                <a:tbl>
                  <a:tblPr firstRow="1" firstCol="1" bandRow="1">
                    <a:tableStyleId>{5C22544A-7EE6-4342-B048-85BDC9FD1C3A}</a:tableStyleId>
                  </a:tblPr>
                  <a:tblGrid>
                    <a:gridCol w="1541929"/>
                    <a:gridCol w="8973671"/>
                  </a:tblGrid>
                  <a:tr h="883920">
                    <a:tc>
                      <a:txBody>
                        <a:bodyPr/>
                        <a:lstStyle/>
                        <a:p>
                          <a:pPr marL="0" marR="0" algn="l">
                            <a:spcBef>
                              <a:spcPts val="0"/>
                            </a:spcBef>
                            <a:spcAft>
                              <a:spcPts val="0"/>
                            </a:spcAft>
                          </a:pP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U</a:t>
                          </a: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α</a:t>
                          </a:r>
                          <a:endParaRPr lang="en-US" sz="2900" i="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7244" t="-12414" r="-136" b="-325517"/>
                          </a:stretch>
                        </a:blipFill>
                      </a:tcPr>
                    </a:tc>
                  </a:tr>
                  <a:tr h="883920">
                    <a:tc>
                      <a:txBody>
                        <a:bodyPr/>
                        <a:lstStyle/>
                        <a:p>
                          <a:pPr marL="0" marR="0" algn="l">
                            <a:spcBef>
                              <a:spcPts val="0"/>
                            </a:spcBef>
                            <a:spcAft>
                              <a:spcPts val="0"/>
                            </a:spcAft>
                          </a:pP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U</a:t>
                          </a: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α</a:t>
                          </a:r>
                          <a:endParaRPr lang="en-US" sz="2900" i="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7244" t="-111644" r="-136" b="-223288"/>
                          </a:stretch>
                        </a:blipFill>
                      </a:tcPr>
                    </a:tc>
                  </a:tr>
                  <a:tr h="883920">
                    <a:tc>
                      <a:txBody>
                        <a:bodyPr/>
                        <a:lstStyle/>
                        <a:p>
                          <a:pPr marL="0" marR="0" algn="l">
                            <a:spcBef>
                              <a:spcPts val="0"/>
                            </a:spcBef>
                            <a:spcAft>
                              <a:spcPts val="0"/>
                            </a:spcAft>
                          </a:pP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U</a:t>
                          </a: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β</a:t>
                          </a:r>
                          <a:endParaRPr lang="en-US" sz="2900" i="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7244" t="-213103" r="-136" b="-124828"/>
                          </a:stretch>
                        </a:blipFill>
                      </a:tcPr>
                    </a:tc>
                  </a:tr>
                  <a:tr h="883920">
                    <a:tc>
                      <a:txBody>
                        <a:bodyPr/>
                        <a:lstStyle/>
                        <a:p>
                          <a:pPr marL="0" marR="0" algn="l">
                            <a:spcBef>
                              <a:spcPts val="0"/>
                            </a:spcBef>
                            <a:spcAft>
                              <a:spcPts val="0"/>
                            </a:spcAft>
                          </a:pPr>
                          <a:r>
                            <a:rPr lang="en-US" sz="2900" i="1" dirty="0">
                              <a:solidFill>
                                <a:schemeClr val="tx1"/>
                              </a:solidFill>
                              <a:effectLst/>
                              <a:latin typeface="Times New Roman" panose="02020603050405020304" pitchFamily="18" charset="0"/>
                              <a:cs typeface="Times New Roman" panose="02020603050405020304" pitchFamily="18" charset="0"/>
                            </a:rPr>
                            <a:t>α</a:t>
                          </a: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U</a:t>
                          </a: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β</a:t>
                          </a:r>
                          <a:endParaRPr lang="en-US" sz="2900" i="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7244" t="-313103" r="-136" b="-24828"/>
                          </a:stretch>
                        </a:blipFill>
                      </a:tcPr>
                    </a:tc>
                  </a:tr>
                </a:tbl>
              </a:graphicData>
            </a:graphic>
          </p:graphicFrame>
        </mc:Fallback>
      </mc:AlternateContent>
      <p:sp>
        <p:nvSpPr>
          <p:cNvPr id="3" name="Rectangle 2"/>
          <p:cNvSpPr/>
          <p:nvPr/>
        </p:nvSpPr>
        <p:spPr>
          <a:xfrm>
            <a:off x="838200" y="840257"/>
            <a:ext cx="10515600" cy="1200329"/>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Let </a:t>
            </a:r>
            <a:r>
              <a:rPr lang="en-US" sz="2400" i="1" dirty="0">
                <a:latin typeface="Times New Roman" panose="02020603050405020304" pitchFamily="18" charset="0"/>
                <a:ea typeface="SimSun" panose="02010600030101010101" pitchFamily="2" charset="-122"/>
              </a:rPr>
              <a:t>U</a:t>
            </a:r>
            <a:r>
              <a:rPr lang="en-US" sz="2400" dirty="0">
                <a:latin typeface="Times New Roman" panose="02020603050405020304" pitchFamily="18" charset="0"/>
                <a:ea typeface="SimSun" panose="02010600030101010101" pitchFamily="2" charset="-122"/>
              </a:rPr>
              <a:t> be a set of indices such that </a:t>
            </a:r>
            <a:r>
              <a:rPr lang="en-US" sz="2400" i="1" dirty="0">
                <a:latin typeface="Times New Roman" panose="02020603050405020304" pitchFamily="18" charset="0"/>
                <a:ea typeface="SimSun" panose="02010600030101010101" pitchFamily="2" charset="-122"/>
              </a:rPr>
              <a:t>A</a:t>
            </a:r>
            <a:r>
              <a:rPr lang="en-US" sz="2400" i="1" baseline="-25000" dirty="0">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a:t>
            </a:r>
            <a:r>
              <a:rPr lang="en-US" sz="2400" i="1" dirty="0">
                <a:latin typeface="Times New Roman" panose="02020603050405020304" pitchFamily="18" charset="0"/>
                <a:ea typeface="SimSun" panose="02010600030101010101" pitchFamily="2" charset="-122"/>
              </a:rPr>
              <a:t>ON</a:t>
            </a:r>
            <a:r>
              <a:rPr lang="en-US" sz="2400" dirty="0">
                <a:latin typeface="Times New Roman" panose="02020603050405020304" pitchFamily="18" charset="0"/>
                <a:ea typeface="SimSun" panose="02010600030101010101" pitchFamily="2" charset="-122"/>
              </a:rPr>
              <a:t> and let </a:t>
            </a:r>
            <a:r>
              <a:rPr lang="en-US" sz="2400" i="1" dirty="0">
                <a:latin typeface="Times New Roman" panose="02020603050405020304" pitchFamily="18" charset="0"/>
                <a:ea typeface="SimSun" panose="02010600030101010101" pitchFamily="2" charset="-122"/>
              </a:rPr>
              <a:t>α</a:t>
            </a:r>
            <a:r>
              <a:rPr lang="en-US" sz="2400" dirty="0">
                <a:latin typeface="Times New Roman" panose="02020603050405020304" pitchFamily="18" charset="0"/>
                <a:ea typeface="SimSun" panose="02010600030101010101" pitchFamily="2" charset="-122"/>
              </a:rPr>
              <a:t> ≥ 0 and </a:t>
            </a:r>
            <a:r>
              <a:rPr lang="en-US" sz="2400" i="1" dirty="0">
                <a:latin typeface="Times New Roman" panose="02020603050405020304" pitchFamily="18" charset="0"/>
                <a:ea typeface="SimSun" panose="02010600030101010101" pitchFamily="2" charset="-122"/>
              </a:rPr>
              <a:t>β</a:t>
            </a:r>
            <a:r>
              <a:rPr lang="en-US" sz="2400" dirty="0">
                <a:latin typeface="Times New Roman" panose="02020603050405020304" pitchFamily="18" charset="0"/>
                <a:ea typeface="SimSun" panose="02010600030101010101" pitchFamily="2" charset="-122"/>
              </a:rPr>
              <a:t> ≥ 0 be predefined numbers. The </a:t>
            </a:r>
            <a:r>
              <a:rPr lang="en-US" sz="2400" b="1" dirty="0">
                <a:latin typeface="Times New Roman" panose="02020603050405020304" pitchFamily="18" charset="0"/>
                <a:ea typeface="SimSun" panose="02010600030101010101" pitchFamily="2" charset="-122"/>
              </a:rPr>
              <a:t>U-gate inference</a:t>
            </a:r>
            <a:r>
              <a:rPr lang="en-US" sz="2400" dirty="0">
                <a:latin typeface="Times New Roman" panose="02020603050405020304" pitchFamily="18" charset="0"/>
                <a:ea typeface="SimSun" panose="02010600030101010101" pitchFamily="2" charset="-122"/>
              </a:rPr>
              <a:t> is defined based on </a:t>
            </a:r>
            <a:r>
              <a:rPr lang="en-US" sz="2400" i="1" dirty="0">
                <a:latin typeface="Times New Roman" panose="02020603050405020304" pitchFamily="18" charset="0"/>
                <a:ea typeface="SimSun" panose="02010600030101010101" pitchFamily="2" charset="-122"/>
              </a:rPr>
              <a:t>α</a:t>
            </a:r>
            <a:r>
              <a:rPr lang="en-US" sz="2400" dirty="0">
                <a:latin typeface="Times New Roman" panose="02020603050405020304" pitchFamily="18" charset="0"/>
                <a:ea typeface="SimSun" panose="02010600030101010101" pitchFamily="2" charset="-122"/>
              </a:rPr>
              <a:t>, </a:t>
            </a:r>
            <a:r>
              <a:rPr lang="en-US" sz="2400" i="1" dirty="0">
                <a:latin typeface="Times New Roman" panose="02020603050405020304" pitchFamily="18" charset="0"/>
                <a:ea typeface="SimSun" panose="02010600030101010101" pitchFamily="2" charset="-122"/>
              </a:rPr>
              <a:t>β</a:t>
            </a:r>
            <a:r>
              <a:rPr lang="en-US" sz="2400" dirty="0">
                <a:latin typeface="Times New Roman" panose="02020603050405020304" pitchFamily="18" charset="0"/>
                <a:ea typeface="SimSun" panose="02010600030101010101" pitchFamily="2" charset="-122"/>
              </a:rPr>
              <a:t> and cardinality of </a:t>
            </a:r>
            <a:r>
              <a:rPr lang="en-US" sz="2400" i="1" dirty="0">
                <a:latin typeface="Times New Roman" panose="02020603050405020304" pitchFamily="18" charset="0"/>
                <a:ea typeface="SimSun" panose="02010600030101010101" pitchFamily="2" charset="-122"/>
              </a:rPr>
              <a:t>U</a:t>
            </a:r>
            <a:r>
              <a:rPr lang="en-US" sz="2400" dirty="0">
                <a:latin typeface="Times New Roman" panose="02020603050405020304" pitchFamily="18" charset="0"/>
                <a:ea typeface="SimSun" panose="02010600030101010101" pitchFamily="2" charset="-122"/>
              </a:rPr>
              <a:t>. Formula 3.16 specifies three common </a:t>
            </a:r>
            <a:r>
              <a:rPr lang="en-US" sz="2400" b="1" dirty="0">
                <a:latin typeface="Times New Roman" panose="02020603050405020304" pitchFamily="18" charset="0"/>
                <a:ea typeface="SimSun" panose="02010600030101010101" pitchFamily="2" charset="-122"/>
              </a:rPr>
              <a:t>U-gate conditions</a:t>
            </a:r>
            <a:r>
              <a:rPr lang="en-US" sz="2400" dirty="0">
                <a:latin typeface="Times New Roman" panose="02020603050405020304" pitchFamily="18" charset="0"/>
                <a:ea typeface="SimSun" panose="02010600030101010101" pitchFamily="2" charset="-122"/>
              </a:rPr>
              <a:t>.</a:t>
            </a:r>
            <a:endParaRPr lang="en-US" sz="2400" dirty="0"/>
          </a:p>
        </p:txBody>
      </p:sp>
      <p:sp>
        <p:nvSpPr>
          <p:cNvPr id="5" name="Slide Number Placeholder 4"/>
          <p:cNvSpPr>
            <a:spLocks noGrp="1"/>
          </p:cNvSpPr>
          <p:nvPr>
            <p:ph type="sldNum" sz="quarter" idx="12"/>
          </p:nvPr>
        </p:nvSpPr>
        <p:spPr/>
        <p:txBody>
          <a:bodyPr/>
          <a:lstStyle/>
          <a:p>
            <a:fld id="{5DB5036F-1FF2-46C4-8D2B-59C7E3B91952}" type="slidenum">
              <a:rPr lang="en-US" smtClean="0"/>
              <a:pPr/>
              <a:t>25</a:t>
            </a:fld>
            <a:endParaRPr lang="en-US" dirty="0"/>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dirty="0"/>
          </a:p>
        </p:txBody>
      </p:sp>
      <p:sp>
        <p:nvSpPr>
          <p:cNvPr id="7" name="Date Placeholder 6"/>
          <p:cNvSpPr>
            <a:spLocks noGrp="1"/>
          </p:cNvSpPr>
          <p:nvPr>
            <p:ph type="dt" sz="half" idx="10"/>
          </p:nvPr>
        </p:nvSpPr>
        <p:spPr/>
        <p:txBody>
          <a:bodyPr/>
          <a:lstStyle/>
          <a:p>
            <a:fld id="{88324A5D-1066-42F8-9127-29FF181E3D7D}" type="datetime1">
              <a:rPr lang="en-US" smtClean="0"/>
              <a:t>9/5/2017</a:t>
            </a:fld>
            <a:endParaRPr lang="en-US" dirty="0"/>
          </a:p>
        </p:txBody>
      </p:sp>
    </p:spTree>
    <p:extLst>
      <p:ext uri="{BB962C8B-B14F-4D97-AF65-F5344CB8AC3E}">
        <p14:creationId xmlns:p14="http://schemas.microsoft.com/office/powerpoint/2010/main" val="24157067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X-gate inferences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1055" y="1709308"/>
                <a:ext cx="11166763" cy="4887269"/>
              </a:xfrm>
            </p:spPr>
            <p:txBody>
              <a:bodyPr>
                <a:normAutofit fontScale="92500" lnSpcReduction="10000"/>
              </a:bodyPr>
              <a:lstStyle/>
              <a:p>
                <a:pPr>
                  <a:lnSpc>
                    <a:spcPct val="110000"/>
                  </a:lnSpc>
                </a:pPr>
                <a:r>
                  <a:rPr lang="en-US" dirty="0" smtClean="0"/>
                  <a:t>Let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𝑈</m:t>
                        </m:r>
                      </m:sub>
                    </m:sSub>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𝒰</m:t>
                        </m:r>
                      </m:sub>
                      <m:sup/>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𝑈</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𝑈</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e>
                        </m:nary>
                      </m:e>
                    </m:nary>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𝑈</m:t>
                        </m:r>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oMath>
                </a14:m>
                <a:endParaRPr lang="en-US" dirty="0"/>
              </a:p>
              <a:p>
                <a:pPr>
                  <a:lnSpc>
                    <a:spcPct val="110000"/>
                  </a:lnSpc>
                </a:pPr>
                <a:r>
                  <a:rPr lang="en-US" dirty="0"/>
                  <a:t>As a convention</a:t>
                </a:r>
                <a:r>
                  <a:rPr lang="en-US" dirty="0" smtClean="0"/>
                  <a:t>,</a:t>
                </a:r>
                <a14:m>
                  <m:oMath xmlns:m="http://schemas.openxmlformats.org/officeDocument/2006/math">
                    <m:r>
                      <a:rPr lang="en-US" b="0" i="0" smtClean="0">
                        <a:latin typeface="Cambria Math" panose="02040503050406030204" pitchFamily="18" charset="0"/>
                      </a:rPr>
                      <m:t> </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𝑈</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r>
                      <a:rPr lang="en-US" i="1">
                        <a:latin typeface="Cambria Math" panose="02040503050406030204" pitchFamily="18" charset="0"/>
                      </a:rPr>
                      <m:t>=1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𝑈</m:t>
                        </m:r>
                      </m:e>
                    </m:d>
                    <m:r>
                      <a:rPr lang="en-US" i="1">
                        <a:latin typeface="Cambria Math" panose="02040503050406030204" pitchFamily="18" charset="0"/>
                      </a:rPr>
                      <m:t>=0</m:t>
                    </m:r>
                  </m:oMath>
                </a14:m>
                <a:r>
                  <a:rPr lang="en-US" dirty="0" smtClean="0"/>
                  <a:t> and </a:t>
                </a:r>
                <a14:m>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𝑈</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e>
                    </m:nary>
                    <m:r>
                      <a:rPr lang="en-US" i="1">
                        <a:latin typeface="Cambria Math" panose="02040503050406030204" pitchFamily="18" charset="0"/>
                      </a:rPr>
                      <m:t>=1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𝑈</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oMath>
                </a14:m>
                <a:endParaRPr lang="en-US" dirty="0" smtClean="0"/>
              </a:p>
              <a:p>
                <a:pPr>
                  <a:lnSpc>
                    <a:spcPct val="110000"/>
                  </a:lnSpc>
                </a:pPr>
                <a:r>
                  <a:rPr lang="en-US" dirty="0"/>
                  <a:t>|</a:t>
                </a:r>
                <a:r>
                  <a:rPr lang="en-US" i="1" dirty="0"/>
                  <a:t>U</a:t>
                </a:r>
                <a:r>
                  <a:rPr lang="en-US" dirty="0"/>
                  <a:t>|=</a:t>
                </a:r>
                <a:r>
                  <a:rPr lang="en-US" dirty="0" smtClean="0"/>
                  <a:t>0: we have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𝑈</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e>
                              </m:nary>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&gt;0</m:t>
                              </m:r>
                            </m:e>
                          </m:mr>
                          <m:mr>
                            <m:e>
                              <m:r>
                                <a:rPr lang="en-US" i="1">
                                  <a:latin typeface="Cambria Math" panose="02040503050406030204" pitchFamily="18" charset="0"/>
                                </a:rPr>
                                <m:t>1  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=0</m:t>
                              </m:r>
                            </m:e>
                          </m:mr>
                        </m:m>
                      </m:e>
                    </m:d>
                  </m:oMath>
                </a14:m>
                <a:r>
                  <a:rPr lang="en-US" dirty="0" smtClean="0"/>
                  <a:t> 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𝒰</m:t>
                        </m:r>
                      </m:e>
                    </m:d>
                    <m:r>
                      <a:rPr lang="en-US" i="1">
                        <a:latin typeface="Cambria Math" panose="02040503050406030204" pitchFamily="18" charset="0"/>
                      </a:rPr>
                      <m:t>=1</m:t>
                    </m:r>
                  </m:oMath>
                </a14:m>
                <a:endParaRPr lang="en-US" dirty="0" smtClean="0"/>
              </a:p>
              <a:p>
                <a:pPr>
                  <a:lnSpc>
                    <a:spcPct val="110000"/>
                  </a:lnSpc>
                </a:pPr>
                <a:r>
                  <a:rPr lang="en-US" dirty="0"/>
                  <a:t>|</a:t>
                </a:r>
                <a:r>
                  <a:rPr lang="en-US" i="1" dirty="0"/>
                  <a:t>U</a:t>
                </a:r>
                <a:r>
                  <a:rPr lang="en-US" dirty="0"/>
                  <a:t>|≥</a:t>
                </a:r>
                <a:r>
                  <a:rPr lang="en-US" dirty="0" smtClean="0"/>
                  <a:t>0: we have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𝑈</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𝑈</m:t>
                                  </m:r>
                                </m:sub>
                              </m:sSub>
                              <m:r>
                                <a:rPr lang="en-US">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&gt;0</m:t>
                              </m:r>
                            </m:e>
                          </m:mr>
                          <m:mr>
                            <m:e>
                              <m:r>
                                <a:rPr lang="en-US" i="1">
                                  <a:latin typeface="Cambria Math" panose="02040503050406030204" pitchFamily="18" charset="0"/>
                                </a:rPr>
                                <m:t>1 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=0</m:t>
                              </m:r>
                            </m:e>
                          </m:mr>
                        </m:m>
                      </m:e>
                    </m:d>
                  </m:oMath>
                </a14:m>
                <a:r>
                  <a:rPr lang="en-US" dirty="0" smtClean="0"/>
                  <a:t> 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𝒰</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sup>
                    </m:sSup>
                  </m:oMath>
                </a14:m>
                <a:r>
                  <a:rPr lang="en-US" dirty="0" smtClean="0"/>
                  <a:t>.</a:t>
                </a:r>
                <a:r>
                  <a:rPr lang="en-US" dirty="0"/>
                  <a:t> The case |</a:t>
                </a:r>
                <a:r>
                  <a:rPr lang="en-US" i="1" dirty="0"/>
                  <a:t>U</a:t>
                </a:r>
                <a:r>
                  <a:rPr lang="en-US" dirty="0"/>
                  <a:t>|≥0 is the same to the case |</a:t>
                </a:r>
                <a:r>
                  <a:rPr lang="en-US" i="1" dirty="0"/>
                  <a:t>U</a:t>
                </a:r>
                <a:r>
                  <a:rPr lang="en-US" dirty="0"/>
                  <a:t>|≤</a:t>
                </a:r>
                <a:r>
                  <a:rPr lang="en-US" i="1" dirty="0" smtClean="0"/>
                  <a:t>n.</a:t>
                </a:r>
              </a:p>
              <a:p>
                <a:pPr>
                  <a:lnSpc>
                    <a:spcPct val="110000"/>
                  </a:lnSpc>
                </a:pPr>
                <a:r>
                  <a:rPr lang="en-US" dirty="0"/>
                  <a:t>|</a:t>
                </a:r>
                <a:r>
                  <a:rPr lang="en-US" i="1" dirty="0"/>
                  <a:t>U</a:t>
                </a:r>
                <a:r>
                  <a:rPr lang="en-US" dirty="0"/>
                  <a:t>|=</a:t>
                </a:r>
                <a:r>
                  <a:rPr lang="en-US" i="1" dirty="0" smtClean="0"/>
                  <a:t>n</a:t>
                </a:r>
                <a:r>
                  <a:rPr lang="en-US" dirty="0" smtClean="0"/>
                  <a:t>: we have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𝑈</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r>
                                <a:rPr lang="en-US" i="1">
                                  <a:latin typeface="Cambria Math" panose="02040503050406030204" pitchFamily="18" charset="0"/>
                                </a:rPr>
                                <m:t> </m:t>
                              </m:r>
                              <m:r>
                                <m:rPr>
                                  <m:sty m:val="p"/>
                                </m:rPr>
                                <a:rPr lang="en-US">
                                  <a:latin typeface="Cambria Math" panose="02040503050406030204" pitchFamily="18" charset="0"/>
                                </a:rPr>
                                <m:t>if</m:t>
                              </m:r>
                              <m:r>
                                <a:rPr lang="en-US">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m:t>
                              </m:r>
                              <m:r>
                                <a:rPr lang="en-US" i="1">
                                  <a:latin typeface="Cambria Math" panose="02040503050406030204" pitchFamily="18" charset="0"/>
                                </a:rPr>
                                <m:t>𝑛</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&lt;</m:t>
                              </m:r>
                              <m:r>
                                <a:rPr lang="en-US" i="1">
                                  <a:latin typeface="Cambria Math" panose="02040503050406030204" pitchFamily="18" charset="0"/>
                                </a:rPr>
                                <m:t>𝑛</m:t>
                              </m:r>
                            </m:e>
                          </m:mr>
                        </m:m>
                      </m:e>
                    </m:d>
                  </m:oMath>
                </a14:m>
                <a:r>
                  <a:rPr lang="en-US" dirty="0" smtClean="0"/>
                  <a:t> 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𝒰</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1 </m:t>
                              </m:r>
                              <m:r>
                                <m:rPr>
                                  <m:sty m:val="p"/>
                                </m:rPr>
                                <a:rPr lang="en-US">
                                  <a:latin typeface="Cambria Math" panose="02040503050406030204" pitchFamily="18" charset="0"/>
                                </a:rPr>
                                <m:t>if</m:t>
                              </m:r>
                              <m:r>
                                <a:rPr lang="en-US">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m:t>
                              </m:r>
                              <m:r>
                                <a:rPr lang="en-US" i="1">
                                  <a:latin typeface="Cambria Math" panose="02040503050406030204" pitchFamily="18" charset="0"/>
                                </a:rPr>
                                <m:t>𝑛</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&lt;</m:t>
                              </m:r>
                              <m:r>
                                <a:rPr lang="en-US" i="1">
                                  <a:latin typeface="Cambria Math" panose="02040503050406030204" pitchFamily="18" charset="0"/>
                                </a:rPr>
                                <m:t>𝑛</m:t>
                              </m:r>
                            </m:e>
                          </m:mr>
                        </m:m>
                      </m:e>
                    </m:d>
                  </m:oMath>
                </a14:m>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1055" y="1709308"/>
                <a:ext cx="11166763" cy="4887269"/>
              </a:xfrm>
              <a:blipFill rotWithShape="0">
                <a:blip r:embed="rId2"/>
                <a:stretch>
                  <a:fillRect l="-819" t="-623" r="-9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50032" y="853455"/>
                <a:ext cx="11456486"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Let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2200" i="1" baseline="-25000" dirty="0">
                    <a:effectLst/>
                    <a:latin typeface="Times New Roman" panose="02020603050405020304" pitchFamily="18" charset="0"/>
                    <a:ea typeface="SimSun" panose="02010600030101010101" pitchFamily="2" charset="-122"/>
                    <a:cs typeface="Times New Roman" panose="02020603050405020304" pitchFamily="18" charset="0"/>
                  </a:rPr>
                  <a:t>U</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be the U-gate probability, </a:t>
                </a:r>
                <a:r>
                  <a:rPr lang="en-US" sz="2200" dirty="0" smtClean="0">
                    <a:effectLst/>
                    <a:latin typeface="Times New Roman" panose="02020603050405020304" pitchFamily="18" charset="0"/>
                    <a:ea typeface="SimSun" panose="02010600030101010101" pitchFamily="2" charset="-122"/>
                    <a:cs typeface="Times New Roman" panose="02020603050405020304" pitchFamily="18" charset="0"/>
                  </a:rPr>
                  <a:t>following formula </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3.17 specifies </a:t>
                </a:r>
                <a:r>
                  <a:rPr lang="en-US" sz="2200" b="1" dirty="0">
                    <a:effectLst/>
                    <a:latin typeface="Times New Roman" panose="02020603050405020304" pitchFamily="18" charset="0"/>
                    <a:ea typeface="SimSun" panose="02010600030101010101" pitchFamily="2" charset="-122"/>
                    <a:cs typeface="Times New Roman" panose="02020603050405020304" pitchFamily="18" charset="0"/>
                  </a:rPr>
                  <a:t>U-gate inference </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and cardinality of </a:t>
                </a:r>
                <a14:m>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𝒰</m:t>
                    </m:r>
                  </m:oMath>
                </a14:m>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where </a:t>
                </a:r>
                <a14:m>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𝒰</m:t>
                    </m:r>
                  </m:oMath>
                </a14:m>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is the set of subsets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U</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of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K</a:t>
                </a:r>
                <a:endParaRPr lang="en-US" sz="2200" dirty="0">
                  <a:latin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350032" y="853455"/>
                <a:ext cx="11456486" cy="769441"/>
              </a:xfrm>
              <a:prstGeom prst="rect">
                <a:avLst/>
              </a:prstGeom>
              <a:blipFill rotWithShape="0">
                <a:blip r:embed="rId3"/>
                <a:stretch>
                  <a:fillRect l="-691" t="-5556" r="-266" b="-1587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DB5036F-1FF2-46C4-8D2B-59C7E3B91952}" type="slidenum">
              <a:rPr lang="en-US" smtClean="0"/>
              <a:pPr/>
              <a:t>26</a:t>
            </a:fld>
            <a:endParaRPr lang="en-US" dirty="0"/>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dirty="0"/>
          </a:p>
        </p:txBody>
      </p:sp>
      <p:sp>
        <p:nvSpPr>
          <p:cNvPr id="7" name="Date Placeholder 6"/>
          <p:cNvSpPr>
            <a:spLocks noGrp="1"/>
          </p:cNvSpPr>
          <p:nvPr>
            <p:ph type="dt" sz="half" idx="10"/>
          </p:nvPr>
        </p:nvSpPr>
        <p:spPr/>
        <p:txBody>
          <a:bodyPr/>
          <a:lstStyle/>
          <a:p>
            <a:fld id="{B425C72E-29BB-44DB-A52E-ECC77A9AB2BB}" type="datetime1">
              <a:rPr lang="en-US" smtClean="0"/>
              <a:t>9/5/2017</a:t>
            </a:fld>
            <a:endParaRPr lang="en-US" dirty="0"/>
          </a:p>
        </p:txBody>
      </p:sp>
    </p:spTree>
    <p:extLst>
      <p:ext uri="{BB962C8B-B14F-4D97-AF65-F5344CB8AC3E}">
        <p14:creationId xmlns:p14="http://schemas.microsoft.com/office/powerpoint/2010/main" val="1483195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474"/>
            <a:ext cx="10515600" cy="660486"/>
          </a:xfrm>
        </p:spPr>
        <p:txBody>
          <a:bodyPr/>
          <a:lstStyle/>
          <a:p>
            <a:r>
              <a:rPr lang="en-US" dirty="0"/>
              <a:t>3. X-gate inferences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3071" y="1058527"/>
                <a:ext cx="11483788" cy="5474797"/>
              </a:xfrm>
            </p:spPr>
            <p:txBody>
              <a:bodyPr>
                <a:normAutofit fontScale="85000" lnSpcReduction="10000"/>
              </a:bodyPr>
              <a:lstStyle/>
              <a:p>
                <a:pPr>
                  <a:lnSpc>
                    <a:spcPct val="110000"/>
                  </a:lnSpc>
                </a:pPr>
                <a:r>
                  <a:rPr lang="en-US" dirty="0"/>
                  <a:t>|</a:t>
                </a:r>
                <a:r>
                  <a:rPr lang="en-US" i="1" dirty="0"/>
                  <a:t>U</a:t>
                </a:r>
                <a:r>
                  <a:rPr lang="en-US" dirty="0"/>
                  <a:t>|=</a:t>
                </a:r>
                <a:r>
                  <a:rPr lang="en-US" i="1" dirty="0" smtClean="0"/>
                  <a:t>α</a:t>
                </a:r>
                <a:r>
                  <a:rPr lang="en-US" dirty="0" smtClean="0"/>
                  <a:t> and 0&lt;</a:t>
                </a:r>
                <a:r>
                  <a:rPr lang="en-US" i="1" dirty="0" smtClean="0"/>
                  <a:t>α</a:t>
                </a:r>
                <a:r>
                  <a:rPr lang="en-US" dirty="0" smtClean="0"/>
                  <a:t>&lt;</a:t>
                </a:r>
                <a:r>
                  <a:rPr lang="en-US" i="1" dirty="0" smtClean="0"/>
                  <a:t>n</a:t>
                </a:r>
                <a:r>
                  <a:rPr lang="en-US" dirty="0" smtClean="0"/>
                  <a:t>:</a:t>
                </a:r>
                <a:r>
                  <a:rPr lang="en-US" i="1" dirty="0" smtClean="0"/>
                  <a:t> </a:t>
                </a:r>
                <a:r>
                  <a:rPr lang="en-US" dirty="0" smtClean="0"/>
                  <a:t>we have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𝑈</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𝑈</m:t>
                                  </m:r>
                                </m:sub>
                              </m:sSub>
                              <m:r>
                                <a:rPr lang="en-US">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m:t>
                              </m:r>
                              <m:r>
                                <a:rPr lang="en-US" i="1">
                                  <a:latin typeface="Cambria Math" panose="02040503050406030204" pitchFamily="18" charset="0"/>
                                </a:rPr>
                                <m:t>𝛼</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&lt;</m:t>
                              </m:r>
                              <m:r>
                                <a:rPr lang="en-US" i="1">
                                  <a:latin typeface="Cambria Math" panose="02040503050406030204" pitchFamily="18" charset="0"/>
                                </a:rPr>
                                <m:t>𝛼</m:t>
                              </m:r>
                            </m:e>
                          </m:mr>
                        </m:m>
                      </m:e>
                    </m:d>
                  </m:oMath>
                </a14:m>
                <a:r>
                  <a:rPr lang="en-US" dirty="0" smtClean="0"/>
                  <a:t> 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𝒰</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num>
                                    <m:den>
                                      <m:r>
                                        <a:rPr lang="en-US" i="1">
                                          <a:latin typeface="Cambria Math" panose="02040503050406030204" pitchFamily="18" charset="0"/>
                                        </a:rPr>
                                        <m:t>𝛼</m:t>
                                      </m:r>
                                    </m:den>
                                  </m:f>
                                </m:e>
                              </m:d>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m:t>
                              </m:r>
                              <m:r>
                                <a:rPr lang="en-US" i="1">
                                  <a:latin typeface="Cambria Math" panose="02040503050406030204" pitchFamily="18" charset="0"/>
                                </a:rPr>
                                <m:t>𝛼</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&lt;</m:t>
                              </m:r>
                              <m:r>
                                <a:rPr lang="en-US" i="1">
                                  <a:latin typeface="Cambria Math" panose="02040503050406030204" pitchFamily="18" charset="0"/>
                                </a:rPr>
                                <m:t>𝛼</m:t>
                              </m:r>
                            </m:e>
                          </m:mr>
                        </m:m>
                      </m:e>
                    </m:d>
                  </m:oMath>
                </a14:m>
                <a:endParaRPr lang="en-US" dirty="0" smtClean="0"/>
              </a:p>
              <a:p>
                <a:pPr>
                  <a:lnSpc>
                    <a:spcPct val="110000"/>
                  </a:lnSpc>
                </a:pPr>
                <a:r>
                  <a:rPr lang="en-US" dirty="0"/>
                  <a:t>|</a:t>
                </a:r>
                <a:r>
                  <a:rPr lang="en-US" i="1" dirty="0"/>
                  <a:t>U</a:t>
                </a:r>
                <a:r>
                  <a:rPr lang="en-US" dirty="0"/>
                  <a:t>|≥</a:t>
                </a:r>
                <a:r>
                  <a:rPr lang="en-US" i="1" dirty="0" smtClean="0"/>
                  <a:t>α </a:t>
                </a:r>
                <a:r>
                  <a:rPr lang="en-US" dirty="0" smtClean="0"/>
                  <a:t>and 0&lt;</a:t>
                </a:r>
                <a:r>
                  <a:rPr lang="en-US" i="1" dirty="0" smtClean="0"/>
                  <a:t>α</a:t>
                </a:r>
                <a:r>
                  <a:rPr lang="en-US" dirty="0" smtClean="0"/>
                  <a:t>&lt;</a:t>
                </a:r>
                <a:r>
                  <a:rPr lang="en-US" i="1" dirty="0" smtClean="0"/>
                  <a:t>n</a:t>
                </a:r>
                <a:r>
                  <a:rPr lang="en-US" dirty="0" smtClean="0"/>
                  <a:t>: we have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𝑈</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𝑈</m:t>
                                  </m:r>
                                </m:sub>
                              </m:sSub>
                              <m:r>
                                <a:rPr lang="en-US">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m:t>
                              </m:r>
                              <m:r>
                                <a:rPr lang="en-US" i="1">
                                  <a:latin typeface="Cambria Math" panose="02040503050406030204" pitchFamily="18" charset="0"/>
                                </a:rPr>
                                <m:t>𝛼</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&lt;</m:t>
                              </m:r>
                              <m:r>
                                <a:rPr lang="en-US" i="1">
                                  <a:latin typeface="Cambria Math" panose="02040503050406030204" pitchFamily="18" charset="0"/>
                                </a:rPr>
                                <m:t>𝛼</m:t>
                              </m:r>
                            </m:e>
                          </m:mr>
                        </m:m>
                      </m:e>
                    </m:d>
                  </m:oMath>
                </a14:m>
                <a:r>
                  <a:rPr lang="en-US" dirty="0" smtClean="0"/>
                  <a:t> 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𝒰</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𝛼</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sup>
                                <m:e>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num>
                                        <m:den>
                                          <m:r>
                                            <a:rPr lang="en-US" i="1">
                                              <a:latin typeface="Cambria Math" panose="02040503050406030204" pitchFamily="18" charset="0"/>
                                            </a:rPr>
                                            <m:t>𝑗</m:t>
                                          </m:r>
                                        </m:den>
                                      </m:f>
                                    </m:e>
                                  </m:d>
                                </m:e>
                              </m:nary>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m:t>
                              </m:r>
                              <m:r>
                                <a:rPr lang="en-US" i="1">
                                  <a:latin typeface="Cambria Math" panose="02040503050406030204" pitchFamily="18" charset="0"/>
                                </a:rPr>
                                <m:t>𝛼</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&lt;</m:t>
                              </m:r>
                              <m:r>
                                <a:rPr lang="en-US" i="1">
                                  <a:latin typeface="Cambria Math" panose="02040503050406030204" pitchFamily="18" charset="0"/>
                                </a:rPr>
                                <m:t>𝛼</m:t>
                              </m:r>
                            </m:e>
                          </m:mr>
                        </m:m>
                      </m:e>
                    </m:d>
                  </m:oMath>
                </a14:m>
                <a:endParaRPr lang="en-US" dirty="0" smtClean="0"/>
              </a:p>
              <a:p>
                <a:pPr>
                  <a:lnSpc>
                    <a:spcPct val="110000"/>
                  </a:lnSpc>
                </a:pPr>
                <a:r>
                  <a:rPr lang="en-US" dirty="0"/>
                  <a:t>|</a:t>
                </a:r>
                <a:r>
                  <a:rPr lang="en-US" i="1" dirty="0"/>
                  <a:t>U</a:t>
                </a:r>
                <a:r>
                  <a:rPr lang="en-US" dirty="0"/>
                  <a:t>|≤</a:t>
                </a:r>
                <a:r>
                  <a:rPr lang="en-US" i="1" dirty="0" smtClean="0"/>
                  <a:t>β </a:t>
                </a:r>
                <a:r>
                  <a:rPr lang="en-US" dirty="0" smtClean="0"/>
                  <a:t>and 0&lt;</a:t>
                </a:r>
                <a:r>
                  <a:rPr lang="en-US" i="1" dirty="0" smtClean="0"/>
                  <a:t>β</a:t>
                </a:r>
                <a:r>
                  <a:rPr lang="en-US" dirty="0" smtClean="0"/>
                  <a:t>&lt;</a:t>
                </a:r>
                <a:r>
                  <a:rPr lang="en-US" i="1" dirty="0" smtClean="0"/>
                  <a:t>n</a:t>
                </a:r>
                <a:r>
                  <a:rPr lang="en-US" dirty="0" smtClean="0"/>
                  <a:t>: we have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𝑈</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𝑈</m:t>
                                  </m:r>
                                </m:sub>
                              </m:sSub>
                              <m:r>
                                <a:rPr lang="en-US">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&gt;0</m:t>
                              </m:r>
                            </m:e>
                          </m:mr>
                          <m:mr>
                            <m:e>
                              <m:r>
                                <a:rPr lang="en-US" i="1">
                                  <a:latin typeface="Cambria Math" panose="02040503050406030204" pitchFamily="18" charset="0"/>
                                </a:rPr>
                                <m:t>1 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=0</m:t>
                              </m:r>
                            </m:e>
                          </m:mr>
                        </m:m>
                      </m:e>
                    </m:d>
                  </m:oMath>
                </a14:m>
                <a:r>
                  <a:rPr lang="en-US" dirty="0" smtClean="0"/>
                  <a:t> 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𝒰</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=0</m:t>
                                  </m:r>
                                </m:sub>
                                <m:sup>
                                  <m:r>
                                    <m:rPr>
                                      <m:sty m:val="p"/>
                                    </m:rPr>
                                    <a:rPr lang="en-US">
                                      <a:latin typeface="Cambria Math" panose="02040503050406030204" pitchFamily="18" charset="0"/>
                                    </a:rPr>
                                    <m:t>min</m:t>
                                  </m:r>
                                  <m:d>
                                    <m:dPr>
                                      <m:ctrlPr>
                                        <a:rPr lang="en-US" i="1">
                                          <a:latin typeface="Cambria Math" panose="02040503050406030204" pitchFamily="18" charset="0"/>
                                        </a:rPr>
                                      </m:ctrlPr>
                                    </m:dPr>
                                    <m:e>
                                      <m:r>
                                        <a:rPr lang="en-US" i="1">
                                          <a:latin typeface="Cambria Math" panose="02040503050406030204" pitchFamily="18" charset="0"/>
                                        </a:rPr>
                                        <m:t>𝛽</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e>
                                  </m:d>
                                </m:sup>
                                <m:e>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num>
                                        <m:den>
                                          <m:r>
                                            <a:rPr lang="en-US" i="1">
                                              <a:latin typeface="Cambria Math" panose="02040503050406030204" pitchFamily="18" charset="0"/>
                                            </a:rPr>
                                            <m:t>𝑗</m:t>
                                          </m:r>
                                        </m:den>
                                      </m:f>
                                    </m:e>
                                  </m:d>
                                </m:e>
                              </m:nary>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&gt;0</m:t>
                              </m:r>
                            </m:e>
                          </m:mr>
                          <m:mr>
                            <m:e>
                              <m:r>
                                <a:rPr lang="en-US" i="1">
                                  <a:latin typeface="Cambria Math" panose="02040503050406030204" pitchFamily="18" charset="0"/>
                                </a:rPr>
                                <m:t>1 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=0</m:t>
                              </m:r>
                            </m:e>
                          </m:mr>
                        </m:m>
                      </m:e>
                    </m:d>
                  </m:oMath>
                </a14:m>
                <a:endParaRPr lang="en-US" dirty="0" smtClean="0"/>
              </a:p>
              <a:p>
                <a:pPr>
                  <a:lnSpc>
                    <a:spcPct val="110000"/>
                  </a:lnSpc>
                </a:pPr>
                <a:r>
                  <a:rPr lang="en-US" i="1" dirty="0"/>
                  <a:t>α</a:t>
                </a:r>
                <a:r>
                  <a:rPr lang="en-US" dirty="0"/>
                  <a:t>≤|</a:t>
                </a:r>
                <a:r>
                  <a:rPr lang="en-US" i="1" dirty="0"/>
                  <a:t>U</a:t>
                </a:r>
                <a:r>
                  <a:rPr lang="en-US" dirty="0"/>
                  <a:t>|≤</a:t>
                </a:r>
                <a:r>
                  <a:rPr lang="en-US" i="1" dirty="0" smtClean="0"/>
                  <a:t>β</a:t>
                </a:r>
                <a:r>
                  <a:rPr lang="en-US" dirty="0" smtClean="0"/>
                  <a:t> and 0&lt;</a:t>
                </a:r>
                <a:r>
                  <a:rPr lang="en-US" i="1" dirty="0" smtClean="0"/>
                  <a:t>α</a:t>
                </a:r>
                <a:r>
                  <a:rPr lang="en-US" dirty="0" smtClean="0"/>
                  <a:t>&lt;</a:t>
                </a:r>
                <a:r>
                  <a:rPr lang="en-US" i="1" dirty="0" smtClean="0"/>
                  <a:t>n</a:t>
                </a:r>
                <a:r>
                  <a:rPr lang="en-US" dirty="0" smtClean="0"/>
                  <a:t> and 0&lt;</a:t>
                </a:r>
                <a:r>
                  <a:rPr lang="en-US" i="1" dirty="0" smtClean="0"/>
                  <a:t>β</a:t>
                </a:r>
                <a:r>
                  <a:rPr lang="en-US" dirty="0" smtClean="0"/>
                  <a:t>&lt;</a:t>
                </a:r>
                <a:r>
                  <a:rPr lang="en-US" i="1" dirty="0" smtClean="0"/>
                  <a:t>n</a:t>
                </a:r>
                <a:r>
                  <a:rPr lang="en-US" dirty="0" smtClean="0"/>
                  <a:t>: we have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𝑈</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𝑈</m:t>
                                  </m:r>
                                </m:sub>
                              </m:sSub>
                              <m:r>
                                <a:rPr lang="en-US">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m:t>
                              </m:r>
                              <m:r>
                                <a:rPr lang="en-US" i="1">
                                  <a:latin typeface="Cambria Math" panose="02040503050406030204" pitchFamily="18" charset="0"/>
                                </a:rPr>
                                <m:t>𝛼</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&lt;</m:t>
                              </m:r>
                              <m:r>
                                <a:rPr lang="en-US" i="1">
                                  <a:latin typeface="Cambria Math" panose="02040503050406030204" pitchFamily="18" charset="0"/>
                                </a:rPr>
                                <m:t>𝛼</m:t>
                              </m:r>
                            </m:e>
                          </m:mr>
                        </m:m>
                      </m:e>
                    </m:d>
                  </m:oMath>
                </a14:m>
                <a:r>
                  <a:rPr lang="en-US" dirty="0" smtClean="0"/>
                  <a:t> 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𝒰</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𝛼</m:t>
                                  </m:r>
                                </m:sub>
                                <m:sup>
                                  <m:r>
                                    <m:rPr>
                                      <m:sty m:val="p"/>
                                    </m:rPr>
                                    <a:rPr lang="en-US">
                                      <a:latin typeface="Cambria Math" panose="02040503050406030204" pitchFamily="18" charset="0"/>
                                    </a:rPr>
                                    <m:t>min</m:t>
                                  </m:r>
                                  <m:d>
                                    <m:dPr>
                                      <m:ctrlPr>
                                        <a:rPr lang="en-US" i="1">
                                          <a:latin typeface="Cambria Math" panose="02040503050406030204" pitchFamily="18" charset="0"/>
                                        </a:rPr>
                                      </m:ctrlPr>
                                    </m:dPr>
                                    <m:e>
                                      <m:r>
                                        <a:rPr lang="en-US" i="1">
                                          <a:latin typeface="Cambria Math" panose="02040503050406030204" pitchFamily="18" charset="0"/>
                                        </a:rPr>
                                        <m:t>𝛽</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e>
                                  </m:d>
                                </m:sup>
                                <m:e>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num>
                                        <m:den>
                                          <m:r>
                                            <a:rPr lang="en-US" i="1">
                                              <a:latin typeface="Cambria Math" panose="02040503050406030204" pitchFamily="18" charset="0"/>
                                            </a:rPr>
                                            <m:t>𝑗</m:t>
                                          </m:r>
                                        </m:den>
                                      </m:f>
                                    </m:e>
                                  </m:d>
                                </m:e>
                              </m:nary>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m:t>
                              </m:r>
                              <m:r>
                                <a:rPr lang="en-US" i="1">
                                  <a:latin typeface="Cambria Math" panose="02040503050406030204" pitchFamily="18" charset="0"/>
                                </a:rPr>
                                <m:t>𝛼</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&lt;</m:t>
                              </m:r>
                              <m:r>
                                <a:rPr lang="en-US" i="1">
                                  <a:latin typeface="Cambria Math" panose="02040503050406030204" pitchFamily="18" charset="0"/>
                                </a:rPr>
                                <m:t>𝛼</m:t>
                              </m:r>
                            </m:e>
                          </m:mr>
                        </m:m>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3071" y="1058527"/>
                <a:ext cx="11483788" cy="5474797"/>
              </a:xfrm>
              <a:blipFill rotWithShape="0">
                <a:blip r:embed="rId2"/>
                <a:stretch>
                  <a:fillRect l="-743"/>
                </a:stretch>
              </a:blipFill>
            </p:spPr>
            <p:txBody>
              <a:bodyPr/>
              <a:lstStyle/>
              <a:p>
                <a:r>
                  <a:rPr lang="en-US">
                    <a:noFill/>
                  </a:rPr>
                  <a:t> </a:t>
                </a:r>
              </a:p>
            </p:txBody>
          </p:sp>
        </mc:Fallback>
      </mc:AlternateContent>
      <p:sp>
        <p:nvSpPr>
          <p:cNvPr id="4" name="Rectangle 3"/>
          <p:cNvSpPr/>
          <p:nvPr/>
        </p:nvSpPr>
        <p:spPr>
          <a:xfrm>
            <a:off x="3821070" y="627640"/>
            <a:ext cx="3528274" cy="430887"/>
          </a:xfrm>
          <a:prstGeom prst="rect">
            <a:avLst/>
          </a:prstGeom>
        </p:spPr>
        <p:txBody>
          <a:bodyPr wrap="none">
            <a:spAutoFit/>
          </a:bodyPr>
          <a:lstStyle/>
          <a:p>
            <a:r>
              <a:rPr lang="en-US" sz="2200" b="1" dirty="0">
                <a:latin typeface="Times New Roman" panose="02020603050405020304" pitchFamily="18" charset="0"/>
                <a:ea typeface="SimSun" panose="02010600030101010101" pitchFamily="2" charset="-122"/>
                <a:cs typeface="Times New Roman" panose="02020603050405020304" pitchFamily="18" charset="0"/>
              </a:rPr>
              <a:t>U-gate </a:t>
            </a:r>
            <a:r>
              <a:rPr lang="en-US" sz="2200" b="1" dirty="0" smtClean="0">
                <a:latin typeface="Times New Roman" panose="02020603050405020304" pitchFamily="18" charset="0"/>
                <a:ea typeface="SimSun" panose="02010600030101010101" pitchFamily="2" charset="-122"/>
                <a:cs typeface="Times New Roman" panose="02020603050405020304" pitchFamily="18" charset="0"/>
              </a:rPr>
              <a:t>inference (continue) </a:t>
            </a:r>
            <a:endParaRPr lang="en-US" sz="2200" dirty="0"/>
          </a:p>
        </p:txBody>
      </p:sp>
      <p:sp>
        <p:nvSpPr>
          <p:cNvPr id="5" name="Slide Number Placeholder 4"/>
          <p:cNvSpPr>
            <a:spLocks noGrp="1"/>
          </p:cNvSpPr>
          <p:nvPr>
            <p:ph type="sldNum" sz="quarter" idx="12"/>
          </p:nvPr>
        </p:nvSpPr>
        <p:spPr/>
        <p:txBody>
          <a:bodyPr/>
          <a:lstStyle/>
          <a:p>
            <a:fld id="{5DB5036F-1FF2-46C4-8D2B-59C7E3B91952}" type="slidenum">
              <a:rPr lang="en-US" smtClean="0"/>
              <a:pPr/>
              <a:t>27</a:t>
            </a:fld>
            <a:endParaRPr lang="en-US" dirty="0"/>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dirty="0"/>
          </a:p>
        </p:txBody>
      </p:sp>
      <p:sp>
        <p:nvSpPr>
          <p:cNvPr id="7" name="Date Placeholder 6"/>
          <p:cNvSpPr>
            <a:spLocks noGrp="1"/>
          </p:cNvSpPr>
          <p:nvPr>
            <p:ph type="dt" sz="half" idx="10"/>
          </p:nvPr>
        </p:nvSpPr>
        <p:spPr/>
        <p:txBody>
          <a:bodyPr/>
          <a:lstStyle/>
          <a:p>
            <a:fld id="{8188FBBD-59DB-4A46-AFC7-EC34E33AC619}" type="datetime1">
              <a:rPr lang="en-US" smtClean="0"/>
              <a:t>9/5/2017</a:t>
            </a:fld>
            <a:endParaRPr lang="en-US" dirty="0"/>
          </a:p>
        </p:txBody>
      </p:sp>
    </p:spTree>
    <p:extLst>
      <p:ext uri="{BB962C8B-B14F-4D97-AF65-F5344CB8AC3E}">
        <p14:creationId xmlns:p14="http://schemas.microsoft.com/office/powerpoint/2010/main" val="2971583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X-gate inferences</a:t>
            </a:r>
          </a:p>
        </p:txBody>
      </p:sp>
      <p:sp>
        <p:nvSpPr>
          <p:cNvPr id="3" name="Content Placeholder 2"/>
          <p:cNvSpPr>
            <a:spLocks noGrp="1"/>
          </p:cNvSpPr>
          <p:nvPr>
            <p:ph idx="1"/>
          </p:nvPr>
        </p:nvSpPr>
        <p:spPr/>
        <p:txBody>
          <a:bodyPr/>
          <a:lstStyle/>
          <a:p>
            <a:pPr algn="just"/>
            <a:r>
              <a:rPr lang="en-US" dirty="0"/>
              <a:t>U-gate condition on |</a:t>
            </a:r>
            <a:r>
              <a:rPr lang="en-US" i="1" dirty="0"/>
              <a:t>U</a:t>
            </a:r>
            <a:r>
              <a:rPr lang="en-US" dirty="0"/>
              <a:t>| can be arbitrary and it is only relevant to </a:t>
            </a:r>
            <a:r>
              <a:rPr lang="en-US" i="1" dirty="0"/>
              <a:t>A</a:t>
            </a:r>
            <a:r>
              <a:rPr lang="en-US" i="1" baseline="-25000" dirty="0"/>
              <a:t>i</a:t>
            </a:r>
            <a:r>
              <a:rPr lang="en-US" dirty="0"/>
              <a:t> (s) (</a:t>
            </a:r>
            <a:r>
              <a:rPr lang="en-US" i="1" dirty="0"/>
              <a:t>ON</a:t>
            </a:r>
            <a:r>
              <a:rPr lang="en-US" dirty="0"/>
              <a:t> or </a:t>
            </a:r>
            <a:r>
              <a:rPr lang="en-US" i="1" dirty="0"/>
              <a:t>OFF</a:t>
            </a:r>
            <a:r>
              <a:rPr lang="en-US" dirty="0"/>
              <a:t>) and the way to combine </a:t>
            </a:r>
            <a:r>
              <a:rPr lang="en-US" i="1" dirty="0"/>
              <a:t>A</a:t>
            </a:r>
            <a:r>
              <a:rPr lang="en-US" i="1" baseline="-25000" dirty="0"/>
              <a:t>i</a:t>
            </a:r>
            <a:r>
              <a:rPr lang="en-US" dirty="0"/>
              <a:t> (s). For example, AND-gate and OR-gate are specific cases of U-gate with |</a:t>
            </a:r>
            <a:r>
              <a:rPr lang="en-US" i="1" dirty="0"/>
              <a:t>U</a:t>
            </a:r>
            <a:r>
              <a:rPr lang="en-US" dirty="0"/>
              <a:t>|=</a:t>
            </a:r>
            <a:r>
              <a:rPr lang="en-US" i="1" dirty="0"/>
              <a:t>n</a:t>
            </a:r>
            <a:r>
              <a:rPr lang="en-US" dirty="0"/>
              <a:t> and |</a:t>
            </a:r>
            <a:r>
              <a:rPr lang="en-US" i="1" dirty="0"/>
              <a:t>U</a:t>
            </a:r>
            <a:r>
              <a:rPr lang="en-US" dirty="0"/>
              <a:t>|≥1, respectively. XOR-gate and XNOR-gate are also specific cases of U-gate with specific conditions on </a:t>
            </a:r>
            <a:r>
              <a:rPr lang="en-US" i="1" dirty="0"/>
              <a:t>A</a:t>
            </a:r>
            <a:r>
              <a:rPr lang="en-US" i="1" baseline="-25000" dirty="0"/>
              <a:t>i</a:t>
            </a:r>
            <a:r>
              <a:rPr lang="en-US" dirty="0"/>
              <a:t> (s</a:t>
            </a:r>
            <a:r>
              <a:rPr lang="en-US" dirty="0" smtClean="0"/>
              <a:t>).</a:t>
            </a:r>
          </a:p>
          <a:p>
            <a:pPr algn="just"/>
            <a:r>
              <a:rPr lang="en-US" dirty="0"/>
              <a:t>In this research, U-gate is the most general nonlinear gate where U-gate probability contains products of </a:t>
            </a:r>
            <a:r>
              <a:rPr lang="en-US" dirty="0" smtClean="0"/>
              <a:t>weights.</a:t>
            </a:r>
          </a:p>
          <a:p>
            <a:pPr algn="just"/>
            <a:r>
              <a:rPr lang="en-US" dirty="0" smtClean="0"/>
              <a:t>Next, </a:t>
            </a:r>
            <a:r>
              <a:rPr lang="en-US" dirty="0"/>
              <a:t>we will research a so-called SIGMA-gate that contains only linear combination of </a:t>
            </a:r>
            <a:r>
              <a:rPr lang="en-US" dirty="0" smtClean="0"/>
              <a:t>weights.</a:t>
            </a:r>
            <a:endParaRPr lang="en-US"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15151FBF-5973-4FC3-8693-1F80708BE3FA}" type="datetime1">
              <a:rPr lang="en-US" smtClean="0"/>
              <a:t>9/5/2017</a:t>
            </a:fld>
            <a:endParaRPr lang="en-US" dirty="0"/>
          </a:p>
        </p:txBody>
      </p:sp>
    </p:spTree>
    <p:extLst>
      <p:ext uri="{BB962C8B-B14F-4D97-AF65-F5344CB8AC3E}">
        <p14:creationId xmlns:p14="http://schemas.microsoft.com/office/powerpoint/2010/main" val="14291155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X-gate inferences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0898"/>
                <a:ext cx="10515600" cy="5545676"/>
              </a:xfrm>
            </p:spPr>
            <p:txBody>
              <a:bodyPr>
                <a:normAutofit fontScale="77500" lnSpcReduction="20000"/>
              </a:bodyPr>
              <a:lstStyle/>
              <a:p>
                <a:r>
                  <a:rPr lang="en-US" dirty="0" smtClean="0"/>
                  <a:t>The SIGMA-gate inference (Nguyen, 2016) represents aggregation relationship satisfying </a:t>
                </a:r>
                <a:r>
                  <a:rPr lang="en-US" b="1" dirty="0"/>
                  <a:t>SIGMA-gate condition</a:t>
                </a:r>
                <a:r>
                  <a:rPr lang="en-US" dirty="0"/>
                  <a:t> specified by formula </a:t>
                </a:r>
                <a:r>
                  <a:rPr lang="en-US" dirty="0" smtClean="0"/>
                  <a:t>3.18.</a:t>
                </a:r>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i="1" smtClean="0">
                              <a:latin typeface="Cambria Math" panose="02040503050406030204" pitchFamily="18" charset="0"/>
                            </a:rPr>
                          </m:ctrlPr>
                        </m:mPr>
                        <m:mr>
                          <m:e>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e>
                            </m:d>
                          </m:e>
                          <m:e>
                            <m:d>
                              <m:dPr>
                                <m:ctrlPr>
                                  <a:rPr lang="en-US" i="1" smtClean="0">
                                    <a:latin typeface="Cambria Math" panose="02040503050406030204" pitchFamily="18" charset="0"/>
                                  </a:rPr>
                                </m:ctrlPr>
                              </m:dPr>
                              <m:e>
                                <m:r>
                                  <a:rPr lang="en-US" b="0" i="1" smtClean="0">
                                    <a:latin typeface="Cambria Math" panose="02040503050406030204" pitchFamily="18" charset="0"/>
                                  </a:rPr>
                                  <m:t>3.18</m:t>
                                </m:r>
                              </m:e>
                            </m:d>
                          </m:e>
                        </m:mr>
                      </m:m>
                    </m:oMath>
                  </m:oMathPara>
                </a14:m>
                <a:endParaRPr lang="en-US" dirty="0" smtClean="0"/>
              </a:p>
              <a:p>
                <a:pPr indent="0">
                  <a:buNone/>
                </a:pPr>
                <a:r>
                  <a:rPr lang="en-US" dirty="0" smtClean="0"/>
                  <a:t>Where </a:t>
                </a:r>
                <a:r>
                  <a:rPr lang="en-US" dirty="0"/>
                  <a:t>the set of </a:t>
                </a:r>
                <a:r>
                  <a:rPr lang="en-US" i="1" dirty="0"/>
                  <a:t>A</a:t>
                </a:r>
                <a:r>
                  <a:rPr lang="en-US" i="1" baseline="-25000" dirty="0"/>
                  <a:t>i</a:t>
                </a:r>
                <a:r>
                  <a:rPr lang="en-US" dirty="0"/>
                  <a:t> (s) is complete and mutually exclusive</a:t>
                </a:r>
                <a:r>
                  <a:rPr lang="en-US" dirty="0" smtClean="0"/>
                  <a:t>.</a:t>
                </a:r>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=1</m:t>
                      </m:r>
                      <m:r>
                        <a:rPr lang="en-US" b="0" i="1" smtClean="0">
                          <a:latin typeface="Cambria Math" panose="02040503050406030204" pitchFamily="18" charset="0"/>
                        </a:rPr>
                        <m:t> </m:t>
                      </m:r>
                      <m:r>
                        <m:rPr>
                          <m:sty m:val="p"/>
                        </m:rPr>
                        <a:rPr lang="en-US" b="0" i="0" smtClean="0">
                          <a:latin typeface="Cambria Math" panose="02040503050406030204" pitchFamily="18" charset="0"/>
                        </a:rPr>
                        <m:t>and</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oMath>
                  </m:oMathPara>
                </a14:m>
                <a:endParaRPr lang="en-US" dirty="0" smtClean="0"/>
              </a:p>
              <a:p>
                <a:r>
                  <a:rPr lang="en-US" dirty="0"/>
                  <a:t>The sigma sum </a:t>
                </a:r>
                <a14:m>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oMath>
                </a14:m>
                <a:r>
                  <a:rPr lang="en-US" dirty="0"/>
                  <a:t> indicates that </a:t>
                </a:r>
                <a:r>
                  <a:rPr lang="en-US" i="1" dirty="0"/>
                  <a:t>Y</a:t>
                </a:r>
                <a:r>
                  <a:rPr lang="en-US" dirty="0"/>
                  <a:t> is exclusive union of </a:t>
                </a:r>
                <a:r>
                  <a:rPr lang="en-US" i="1" dirty="0"/>
                  <a:t>A</a:t>
                </a:r>
                <a:r>
                  <a:rPr lang="en-US" i="1" baseline="-25000" dirty="0"/>
                  <a:t>i</a:t>
                </a:r>
                <a:r>
                  <a:rPr lang="en-US" dirty="0"/>
                  <a:t> (s) and here, it does not express arithmetical additions</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e>
                      </m:d>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d>
                        </m:e>
                      </m:nary>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0898"/>
                <a:ext cx="10515600" cy="5545676"/>
              </a:xfrm>
              <a:blipFill rotWithShape="0">
                <a:blip r:embed="rId2"/>
                <a:stretch>
                  <a:fillRect l="-696" t="-1978" r="-6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0C1EAD10-03D4-4C4B-BBB8-3013A87A74AC}" type="datetime1">
              <a:rPr lang="en-US" smtClean="0"/>
              <a:t>9/5/2017</a:t>
            </a:fld>
            <a:endParaRPr lang="en-US" dirty="0"/>
          </a:p>
        </p:txBody>
      </p:sp>
    </p:spTree>
    <p:extLst>
      <p:ext uri="{BB962C8B-B14F-4D97-AF65-F5344CB8AC3E}">
        <p14:creationId xmlns:p14="http://schemas.microsoft.com/office/powerpoint/2010/main" val="2415516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Introduction</a:t>
            </a:r>
          </a:p>
          <a:p>
            <a:pPr marL="514350" indent="-514350">
              <a:buFont typeface="+mj-lt"/>
              <a:buAutoNum type="arabicPeriod"/>
            </a:pPr>
            <a:r>
              <a:rPr lang="en-US" dirty="0"/>
              <a:t>Diagnostic </a:t>
            </a:r>
            <a:r>
              <a:rPr lang="en-US" dirty="0" smtClean="0"/>
              <a:t>relationship</a:t>
            </a:r>
          </a:p>
          <a:p>
            <a:pPr marL="514350" indent="-514350">
              <a:buFont typeface="+mj-lt"/>
              <a:buAutoNum type="arabicPeriod"/>
            </a:pPr>
            <a:r>
              <a:rPr lang="en-US" dirty="0"/>
              <a:t>X-gate </a:t>
            </a:r>
            <a:r>
              <a:rPr lang="en-US" dirty="0" smtClean="0"/>
              <a:t>inferences</a:t>
            </a:r>
          </a:p>
          <a:p>
            <a:pPr marL="514350" indent="-514350">
              <a:buFont typeface="+mj-lt"/>
              <a:buAutoNum type="arabicPeriod"/>
            </a:pPr>
            <a:r>
              <a:rPr lang="en-US" dirty="0"/>
              <a:t>Multi-hypothesis diagnostic </a:t>
            </a:r>
            <a:r>
              <a:rPr lang="en-US" dirty="0" smtClean="0"/>
              <a:t>relationship</a:t>
            </a:r>
          </a:p>
          <a:p>
            <a:pPr marL="514350" indent="-514350">
              <a:buFont typeface="+mj-lt"/>
              <a:buAutoNum type="arabicPeriod"/>
            </a:pPr>
            <a:r>
              <a:rPr lang="en-US" dirty="0" smtClean="0"/>
              <a:t>Conclusion</a:t>
            </a:r>
            <a:endParaRPr lang="en-US"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9CE59F62-9A04-49BD-8ADC-9F6869A63928}" type="datetime1">
              <a:rPr lang="en-US" smtClean="0"/>
              <a:t>9/5/2017</a:t>
            </a:fld>
            <a:endParaRPr lang="en-US" dirty="0"/>
          </a:p>
        </p:txBody>
      </p:sp>
    </p:spTree>
    <p:extLst>
      <p:ext uri="{BB962C8B-B14F-4D97-AF65-F5344CB8AC3E}">
        <p14:creationId xmlns:p14="http://schemas.microsoft.com/office/powerpoint/2010/main" val="31122415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X-gate inferences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0897"/>
                <a:ext cx="10515600" cy="5638442"/>
              </a:xfrm>
            </p:spPr>
            <p:txBody>
              <a:bodyPr>
                <a:normAutofit fontScale="92500"/>
              </a:bodyPr>
              <a:lstStyle/>
              <a:p>
                <a:r>
                  <a:rPr lang="en-US" dirty="0"/>
                  <a:t>In general, formula 3.19 specifies the theorem of </a:t>
                </a:r>
                <a:r>
                  <a:rPr lang="en-US" b="1" dirty="0"/>
                  <a:t>SIGMA-gate inference</a:t>
                </a:r>
                <a:r>
                  <a:rPr lang="en-US" dirty="0"/>
                  <a:t> (Nguyen, 2016</a:t>
                </a:r>
                <a:r>
                  <a:rPr lang="en-US" dirty="0" smtClean="0"/>
                  <a:t>).</a:t>
                </a:r>
                <a:r>
                  <a:rPr lang="en-US" dirty="0"/>
                  <a:t> The base of this theorem was mentioned by authors (</a:t>
                </a:r>
                <a:r>
                  <a:rPr lang="en-US" dirty="0" err="1"/>
                  <a:t>Millán</a:t>
                </a:r>
                <a:r>
                  <a:rPr lang="en-US" dirty="0"/>
                  <a:t> &amp; Pérez-de-la-Cruz</a:t>
                </a:r>
                <a:r>
                  <a:rPr lang="en-US" dirty="0" smtClean="0"/>
                  <a:t>, </a:t>
                </a:r>
                <a:r>
                  <a:rPr lang="en-US" dirty="0"/>
                  <a:t>2002, pp. 292-295</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=1−</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oMath>
                  </m:oMathPara>
                </a14:m>
                <a:endParaRPr lang="en-US" dirty="0" smtClean="0"/>
              </a:p>
              <a:p>
                <a:pPr indent="0">
                  <a:buNone/>
                </a:pPr>
                <a:r>
                  <a:rPr lang="en-US" dirty="0"/>
                  <a:t>Where the set of </a:t>
                </a:r>
                <a:r>
                  <a:rPr lang="en-US" i="1" dirty="0"/>
                  <a:t>A</a:t>
                </a:r>
                <a:r>
                  <a:rPr lang="en-US" i="1" baseline="-25000" dirty="0"/>
                  <a:t>i</a:t>
                </a:r>
                <a:r>
                  <a:rPr lang="en-US" dirty="0"/>
                  <a:t> (s) is complete and mutually exclusive.</a:t>
                </a:r>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=1 </m:t>
                      </m:r>
                      <m:r>
                        <m:rPr>
                          <m:sty m:val="p"/>
                        </m:rPr>
                        <a:rPr lang="en-US">
                          <a:latin typeface="Cambria Math" panose="02040503050406030204" pitchFamily="18" charset="0"/>
                        </a:rPr>
                        <m:t>and</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oMath>
                  </m:oMathPara>
                </a14:m>
                <a:endParaRPr lang="en-US" dirty="0" smtClean="0"/>
              </a:p>
              <a:p>
                <a:r>
                  <a:rPr lang="en-US" dirty="0" smtClean="0"/>
                  <a:t>Next slide is the proof of SIGMA-gate theorem.</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0897"/>
                <a:ext cx="10515600" cy="5638442"/>
              </a:xfrm>
              <a:blipFill rotWithShape="0">
                <a:blip r:embed="rId2"/>
                <a:stretch>
                  <a:fillRect l="-928" t="-973" r="-98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30</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9E5EEC73-5086-457D-B369-DD471CEDBC87}" type="datetime1">
              <a:rPr lang="en-US" smtClean="0"/>
              <a:t>9/5/2017</a:t>
            </a:fld>
            <a:endParaRPr lang="en-US" dirty="0"/>
          </a:p>
        </p:txBody>
      </p:sp>
    </p:spTree>
    <p:extLst>
      <p:ext uri="{BB962C8B-B14F-4D97-AF65-F5344CB8AC3E}">
        <p14:creationId xmlns:p14="http://schemas.microsoft.com/office/powerpoint/2010/main" val="33505309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X-gate inferences</a:t>
            </a:r>
          </a:p>
        </p:txBody>
      </p:sp>
      <mc:AlternateContent xmlns:mc="http://schemas.openxmlformats.org/markup-compatibility/2006" xmlns:a14="http://schemas.microsoft.com/office/drawing/2010/main">
        <mc:Choice Requires="a14">
          <p:sp>
            <p:nvSpPr>
              <p:cNvPr id="4" name="Rectangle 3"/>
              <p:cNvSpPr/>
              <p:nvPr/>
            </p:nvSpPr>
            <p:spPr>
              <a:xfrm>
                <a:off x="285827" y="1824625"/>
                <a:ext cx="5817704" cy="3296031"/>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d>
                        <m:dPr>
                          <m:ctrlPr>
                            <a:rPr lang="en-US" sz="2200" i="1">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2200">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2200">
                          <a:effectLst/>
                          <a:latin typeface="Cambria Math" panose="02040503050406030204" pitchFamily="18" charset="0"/>
                          <a:ea typeface="SimSun" panose="02010600030101010101" pitchFamily="2" charset="-122"/>
                          <a:cs typeface="Times New Roman" panose="02020603050405020304" pitchFamily="18" charset="0"/>
                        </a:rPr>
                        <m:t> </m:t>
                      </m:r>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center"/>
                    </m:oMathParaPr>
                    <m:oMath xmlns:m="http://schemas.openxmlformats.org/officeDocument/2006/math">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due</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to</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SIGMA</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gate</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condition</m:t>
                          </m:r>
                        </m:e>
                      </m:d>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2200">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b>
                              </m:sSub>
                            </m:e>
                          </m:d>
                        </m:e>
                      </m:nary>
                      <m:r>
                        <a:rPr lang="en-US" sz="2200">
                          <a:effectLst/>
                          <a:latin typeface="Cambria Math" panose="02040503050406030204" pitchFamily="18" charset="0"/>
                          <a:ea typeface="SimSun" panose="02010600030101010101" pitchFamily="2" charset="-122"/>
                          <a:cs typeface="Times New Roman" panose="02020603050405020304" pitchFamily="18" charset="0"/>
                        </a:rPr>
                        <m:t> </m:t>
                      </m:r>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center"/>
                    </m:oMathParaPr>
                    <m:oMath xmlns:m="http://schemas.openxmlformats.org/officeDocument/2006/math">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because</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s</m:t>
                              </m:r>
                            </m:e>
                          </m:d>
                          <m:r>
                            <a:rPr lang="en-US" sz="22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are</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mutually</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exclusive</m:t>
                          </m:r>
                        </m:e>
                      </m:d>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2200">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center"/>
                    </m:oMathParaPr>
                    <m:oMath xmlns:m="http://schemas.openxmlformats.org/officeDocument/2006/math">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because</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is</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only</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dependent</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on</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d>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285827" y="1824625"/>
                <a:ext cx="5817704" cy="3296031"/>
              </a:xfrm>
              <a:prstGeom prst="rect">
                <a:avLst/>
              </a:prstGeom>
              <a:blipFill rotWithShape="0">
                <a:blip r:embed="rId2"/>
                <a:stretch>
                  <a:fillRect t="-16451" b="-14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411646" y="1824625"/>
                <a:ext cx="5453269" cy="4347152"/>
              </a:xfrm>
              <a:prstGeom prst="rect">
                <a:avLst/>
              </a:prstGeom>
            </p:spPr>
            <p:txBody>
              <a:bodyPr wrap="square">
                <a:spAutoFit/>
              </a:bodyPr>
              <a:lstStyle/>
              <a:p>
                <a:pPr algn="just"/>
                <a:r>
                  <a:rPr lang="en-US" sz="2200" dirty="0" smtClean="0">
                    <a:effectLst/>
                    <a:latin typeface="Times New Roman" panose="02020603050405020304" pitchFamily="18" charset="0"/>
                    <a:ea typeface="SimSun" panose="02010600030101010101" pitchFamily="2" charset="-122"/>
                    <a:cs typeface="Times New Roman" panose="02020603050405020304" pitchFamily="18" charset="0"/>
                  </a:rPr>
                  <a:t>It </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implies</a:t>
                </a:r>
              </a:p>
              <a:p>
                <a:pPr algn="just"/>
                <a14:m>
                  <m:oMathPara xmlns:m="http://schemas.openxmlformats.org/officeDocument/2006/math">
                    <m:oMathParaPr>
                      <m:jc m:val="left"/>
                    </m:oMathParaPr>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𝑂𝑁</m:t>
                              </m:r>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supHide m:val="on"/>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𝐾</m:t>
                              </m:r>
                            </m:sub>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𝑂𝑁</m:t>
                                  </m:r>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e>
                              </m:d>
                            </m:e>
                          </m:nary>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supHide m:val="on"/>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𝐾</m:t>
                              </m:r>
                            </m:sub>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𝑂𝑁</m:t>
                                  </m:r>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e>
                              </m:d>
                            </m:e>
                          </m:nary>
                        </m:e>
                      </m:d>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𝐾</m:t>
                          </m:r>
                        </m:sub>
                        <m:sup/>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𝐾</m:t>
                          </m:r>
                        </m:sub>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e>
                      </m:nary>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𝐾</m:t>
                          </m:r>
                        </m:sub>
                        <m:sup/>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(Due to formula 3.3)</a:t>
                </a:r>
              </a:p>
            </p:txBody>
          </p:sp>
        </mc:Choice>
        <mc:Fallback xmlns="">
          <p:sp>
            <p:nvSpPr>
              <p:cNvPr id="5" name="Rectangle 4"/>
              <p:cNvSpPr>
                <a:spLocks noRot="1" noChangeAspect="1" noMove="1" noResize="1" noEditPoints="1" noAdjustHandles="1" noChangeArrowheads="1" noChangeShapeType="1" noTextEdit="1"/>
              </p:cNvSpPr>
              <p:nvPr/>
            </p:nvSpPr>
            <p:spPr>
              <a:xfrm>
                <a:off x="6411646" y="1824625"/>
                <a:ext cx="5453269" cy="4347152"/>
              </a:xfrm>
              <a:prstGeom prst="rect">
                <a:avLst/>
              </a:prstGeom>
              <a:blipFill rotWithShape="0">
                <a:blip r:embed="rId3"/>
                <a:stretch>
                  <a:fillRect l="-1454" t="-842" b="-1964"/>
                </a:stretch>
              </a:blipFill>
            </p:spPr>
            <p:txBody>
              <a:bodyPr/>
              <a:lstStyle/>
              <a:p>
                <a:r>
                  <a:rPr lang="en-US">
                    <a:noFill/>
                  </a:rPr>
                  <a:t> </a:t>
                </a:r>
              </a:p>
            </p:txBody>
          </p:sp>
        </mc:Fallback>
      </mc:AlternateContent>
      <p:sp>
        <p:nvSpPr>
          <p:cNvPr id="6" name="Rectangle 5"/>
          <p:cNvSpPr/>
          <p:nvPr/>
        </p:nvSpPr>
        <p:spPr>
          <a:xfrm>
            <a:off x="4065523" y="1027732"/>
            <a:ext cx="4899098" cy="553998"/>
          </a:xfrm>
          <a:prstGeom prst="rect">
            <a:avLst/>
          </a:prstGeom>
        </p:spPr>
        <p:txBody>
          <a:bodyPr wrap="none">
            <a:spAutoFit/>
          </a:bodyPr>
          <a:lstStyle/>
          <a:p>
            <a:r>
              <a:rPr lang="en-US" sz="3000" dirty="0" smtClean="0">
                <a:latin typeface="Times New Roman" panose="02020603050405020304" pitchFamily="18" charset="0"/>
                <a:cs typeface="Times New Roman" panose="02020603050405020304" pitchFamily="18" charset="0"/>
              </a:rPr>
              <a:t>Proof </a:t>
            </a:r>
            <a:r>
              <a:rPr lang="en-US" sz="3000" dirty="0">
                <a:latin typeface="Times New Roman" panose="02020603050405020304" pitchFamily="18" charset="0"/>
                <a:cs typeface="Times New Roman" panose="02020603050405020304" pitchFamily="18" charset="0"/>
              </a:rPr>
              <a:t>of SIGMA-gate theorem</a:t>
            </a:r>
          </a:p>
        </p:txBody>
      </p:sp>
      <p:sp>
        <p:nvSpPr>
          <p:cNvPr id="3" name="Slide Number Placeholder 2"/>
          <p:cNvSpPr>
            <a:spLocks noGrp="1"/>
          </p:cNvSpPr>
          <p:nvPr>
            <p:ph type="sldNum" sz="quarter" idx="12"/>
          </p:nvPr>
        </p:nvSpPr>
        <p:spPr/>
        <p:txBody>
          <a:bodyPr/>
          <a:lstStyle/>
          <a:p>
            <a:fld id="{5DB5036F-1FF2-46C4-8D2B-59C7E3B91952}" type="slidenum">
              <a:rPr lang="en-US" smtClean="0"/>
              <a:pPr/>
              <a:t>31</a:t>
            </a:fld>
            <a:endParaRPr lang="en-US" dirty="0"/>
          </a:p>
        </p:txBody>
      </p:sp>
      <p:sp>
        <p:nvSpPr>
          <p:cNvPr id="7" name="Footer Placeholder 6"/>
          <p:cNvSpPr>
            <a:spLocks noGrp="1"/>
          </p:cNvSpPr>
          <p:nvPr>
            <p:ph type="ftr" sz="quarter" idx="11"/>
          </p:nvPr>
        </p:nvSpPr>
        <p:spPr/>
        <p:txBody>
          <a:bodyPr/>
          <a:lstStyle/>
          <a:p>
            <a:r>
              <a:rPr lang="en-US" smtClean="0"/>
              <a:t>Published in the book "Bayesian Inference" - InTechOpen</a:t>
            </a:r>
            <a:endParaRPr lang="en-US" dirty="0"/>
          </a:p>
        </p:txBody>
      </p:sp>
      <p:sp>
        <p:nvSpPr>
          <p:cNvPr id="8" name="Date Placeholder 7"/>
          <p:cNvSpPr>
            <a:spLocks noGrp="1"/>
          </p:cNvSpPr>
          <p:nvPr>
            <p:ph type="dt" sz="half" idx="10"/>
          </p:nvPr>
        </p:nvSpPr>
        <p:spPr/>
        <p:txBody>
          <a:bodyPr/>
          <a:lstStyle/>
          <a:p>
            <a:fld id="{76F6B48C-DEAD-4003-B84F-6AD6A69F573B}" type="datetime1">
              <a:rPr lang="en-US" smtClean="0"/>
              <a:t>9/5/2017</a:t>
            </a:fld>
            <a:endParaRPr lang="en-US" dirty="0"/>
          </a:p>
        </p:txBody>
      </p:sp>
    </p:spTree>
    <p:extLst>
      <p:ext uri="{BB962C8B-B14F-4D97-AF65-F5344CB8AC3E}">
        <p14:creationId xmlns:p14="http://schemas.microsoft.com/office/powerpoint/2010/main" val="29168359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X-gate inferences</a:t>
            </a:r>
          </a:p>
        </p:txBody>
      </p:sp>
      <p:sp>
        <p:nvSpPr>
          <p:cNvPr id="3" name="Content Placeholder 2"/>
          <p:cNvSpPr>
            <a:spLocks noGrp="1"/>
          </p:cNvSpPr>
          <p:nvPr>
            <p:ph idx="1"/>
          </p:nvPr>
        </p:nvSpPr>
        <p:spPr>
          <a:xfrm>
            <a:off x="559815" y="1000898"/>
            <a:ext cx="5165035" cy="5176066"/>
          </a:xfrm>
        </p:spPr>
        <p:txBody>
          <a:bodyPr>
            <a:normAutofit fontScale="85000" lnSpcReduction="10000"/>
          </a:bodyPr>
          <a:lstStyle/>
          <a:p>
            <a:r>
              <a:rPr lang="en-US" dirty="0" smtClean="0"/>
              <a:t>As usual, each arc in simple graph is associated with a </a:t>
            </a:r>
            <a:r>
              <a:rPr lang="en-US" dirty="0"/>
              <a:t>“</a:t>
            </a:r>
            <a:r>
              <a:rPr lang="en-US" i="1" dirty="0"/>
              <a:t>clockwise</a:t>
            </a:r>
            <a:r>
              <a:rPr lang="en-US" dirty="0"/>
              <a:t>” strength of relationship between </a:t>
            </a:r>
            <a:r>
              <a:rPr lang="en-US" i="1" dirty="0"/>
              <a:t>X</a:t>
            </a:r>
            <a:r>
              <a:rPr lang="en-US" i="1" baseline="-25000" dirty="0"/>
              <a:t>i</a:t>
            </a:r>
            <a:r>
              <a:rPr lang="en-US" dirty="0"/>
              <a:t> and </a:t>
            </a:r>
            <a:r>
              <a:rPr lang="en-US" i="1" dirty="0"/>
              <a:t>Y</a:t>
            </a:r>
            <a:r>
              <a:rPr lang="en-US" dirty="0"/>
              <a:t>. Event </a:t>
            </a:r>
            <a:r>
              <a:rPr lang="en-US" i="1" dirty="0"/>
              <a:t>X</a:t>
            </a:r>
            <a:r>
              <a:rPr lang="en-US" i="1" baseline="-25000" dirty="0"/>
              <a:t>i</a:t>
            </a:r>
            <a:r>
              <a:rPr lang="en-US" dirty="0"/>
              <a:t>=1 causes event </a:t>
            </a:r>
            <a:r>
              <a:rPr lang="en-US" i="1" dirty="0"/>
              <a:t>A</a:t>
            </a:r>
            <a:r>
              <a:rPr lang="en-US" i="1" baseline="-25000" dirty="0"/>
              <a:t>i</a:t>
            </a:r>
            <a:r>
              <a:rPr lang="en-US" dirty="0"/>
              <a:t>=</a:t>
            </a:r>
            <a:r>
              <a:rPr lang="en-US" i="1" dirty="0"/>
              <a:t>ON</a:t>
            </a:r>
            <a:r>
              <a:rPr lang="en-US" dirty="0"/>
              <a:t> with “clockwise” weight </a:t>
            </a:r>
            <a:r>
              <a:rPr lang="en-US" i="1" dirty="0" err="1" smtClean="0"/>
              <a:t>w</a:t>
            </a:r>
            <a:r>
              <a:rPr lang="en-US" i="1" baseline="-25000" dirty="0" err="1" smtClean="0"/>
              <a:t>i</a:t>
            </a:r>
            <a:r>
              <a:rPr lang="en-US" i="1" dirty="0" smtClean="0"/>
              <a:t>.</a:t>
            </a:r>
          </a:p>
          <a:p>
            <a:r>
              <a:rPr lang="en-US" dirty="0"/>
              <a:t>I define a so-called “</a:t>
            </a:r>
            <a:r>
              <a:rPr lang="en-US" i="1" dirty="0"/>
              <a:t>counterclockwise</a:t>
            </a:r>
            <a:r>
              <a:rPr lang="en-US" dirty="0"/>
              <a:t>” strength of relationship between </a:t>
            </a:r>
            <a:r>
              <a:rPr lang="en-US" i="1" dirty="0"/>
              <a:t>X</a:t>
            </a:r>
            <a:r>
              <a:rPr lang="en-US" i="1" baseline="-25000" dirty="0"/>
              <a:t>i</a:t>
            </a:r>
            <a:r>
              <a:rPr lang="en-US" dirty="0"/>
              <a:t> and </a:t>
            </a:r>
            <a:r>
              <a:rPr lang="en-US" i="1" dirty="0"/>
              <a:t>Y</a:t>
            </a:r>
            <a:r>
              <a:rPr lang="en-US" dirty="0"/>
              <a:t> denoted </a:t>
            </a:r>
            <a:r>
              <a:rPr lang="en-US" i="1" dirty="0" err="1"/>
              <a:t>ω</a:t>
            </a:r>
            <a:r>
              <a:rPr lang="en-US" i="1" baseline="-25000" dirty="0" err="1"/>
              <a:t>i</a:t>
            </a:r>
            <a:r>
              <a:rPr lang="en-US" dirty="0"/>
              <a:t>. Event </a:t>
            </a:r>
            <a:r>
              <a:rPr lang="en-US" i="1" dirty="0"/>
              <a:t>X</a:t>
            </a:r>
            <a:r>
              <a:rPr lang="en-US" i="1" baseline="-25000" dirty="0"/>
              <a:t>i</a:t>
            </a:r>
            <a:r>
              <a:rPr lang="en-US" dirty="0"/>
              <a:t>=0 causes event </a:t>
            </a:r>
            <a:r>
              <a:rPr lang="en-US" i="1" dirty="0"/>
              <a:t>A</a:t>
            </a:r>
            <a:r>
              <a:rPr lang="en-US" i="1" baseline="-25000" dirty="0"/>
              <a:t>i</a:t>
            </a:r>
            <a:r>
              <a:rPr lang="en-US" dirty="0"/>
              <a:t>=</a:t>
            </a:r>
            <a:r>
              <a:rPr lang="en-US" i="1" dirty="0"/>
              <a:t>OFF</a:t>
            </a:r>
            <a:r>
              <a:rPr lang="en-US" dirty="0"/>
              <a:t> with “counterclockwise” weight </a:t>
            </a:r>
            <a:r>
              <a:rPr lang="en-US" i="1" dirty="0" err="1" smtClean="0"/>
              <a:t>ω</a:t>
            </a:r>
            <a:r>
              <a:rPr lang="en-US" i="1" baseline="-25000" dirty="0" err="1" smtClean="0"/>
              <a:t>i</a:t>
            </a:r>
            <a:r>
              <a:rPr lang="en-US" dirty="0" smtClean="0"/>
              <a:t>.</a:t>
            </a:r>
          </a:p>
          <a:p>
            <a:r>
              <a:rPr lang="en-US" dirty="0" smtClean="0"/>
              <a:t>In </a:t>
            </a:r>
            <a:r>
              <a:rPr lang="en-US" dirty="0"/>
              <a:t>other words, each arc in simple graph is associated with a clockwise weight </a:t>
            </a:r>
            <a:r>
              <a:rPr lang="en-US" i="1" dirty="0" err="1"/>
              <a:t>w</a:t>
            </a:r>
            <a:r>
              <a:rPr lang="en-US" i="1" baseline="-25000" dirty="0" err="1"/>
              <a:t>i</a:t>
            </a:r>
            <a:r>
              <a:rPr lang="en-US" dirty="0"/>
              <a:t> and a counterclockwise weight </a:t>
            </a:r>
            <a:r>
              <a:rPr lang="en-US" i="1" dirty="0" err="1"/>
              <a:t>ω</a:t>
            </a:r>
            <a:r>
              <a:rPr lang="en-US" i="1" baseline="-25000" dirty="0" err="1"/>
              <a:t>i</a:t>
            </a:r>
            <a:r>
              <a:rPr lang="en-US" dirty="0" smtClean="0"/>
              <a:t>.</a:t>
            </a:r>
            <a:r>
              <a:rPr lang="en-US" dirty="0"/>
              <a:t> Such graph is called </a:t>
            </a:r>
            <a:r>
              <a:rPr lang="en-US" i="1" dirty="0"/>
              <a:t>bi-weight simple </a:t>
            </a:r>
            <a:r>
              <a:rPr lang="en-US" i="1" dirty="0" smtClean="0"/>
              <a:t>graph</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6" y="1000898"/>
            <a:ext cx="5365714" cy="3360001"/>
          </a:xfrm>
          <a:prstGeom prst="rect">
            <a:avLst/>
          </a:prstGeom>
        </p:spPr>
      </p:pic>
      <p:sp>
        <p:nvSpPr>
          <p:cNvPr id="5" name="Rectangle 4"/>
          <p:cNvSpPr/>
          <p:nvPr/>
        </p:nvSpPr>
        <p:spPr>
          <a:xfrm>
            <a:off x="7006463" y="4782188"/>
            <a:ext cx="3821880" cy="553998"/>
          </a:xfrm>
          <a:prstGeom prst="rect">
            <a:avLst/>
          </a:prstGeom>
        </p:spPr>
        <p:txBody>
          <a:bodyPr wrap="none">
            <a:spAutoFit/>
          </a:bodyPr>
          <a:lstStyle/>
          <a:p>
            <a:pPr algn="just"/>
            <a:r>
              <a:rPr lang="en-US" sz="3000" dirty="0">
                <a:latin typeface="Times New Roman" panose="02020603050405020304" pitchFamily="18" charset="0"/>
                <a:ea typeface="SimSun" panose="02010600030101010101" pitchFamily="2" charset="-122"/>
              </a:rPr>
              <a:t>Bi-weight simple graph</a:t>
            </a:r>
            <a:endParaRPr lang="en-US" sz="3000" dirty="0"/>
          </a:p>
        </p:txBody>
      </p:sp>
      <p:sp>
        <p:nvSpPr>
          <p:cNvPr id="6" name="Slide Number Placeholder 5"/>
          <p:cNvSpPr>
            <a:spLocks noGrp="1"/>
          </p:cNvSpPr>
          <p:nvPr>
            <p:ph type="sldNum" sz="quarter" idx="12"/>
          </p:nvPr>
        </p:nvSpPr>
        <p:spPr/>
        <p:txBody>
          <a:bodyPr/>
          <a:lstStyle/>
          <a:p>
            <a:fld id="{5DB5036F-1FF2-46C4-8D2B-59C7E3B91952}" type="slidenum">
              <a:rPr lang="en-US" smtClean="0"/>
              <a:pPr/>
              <a:t>32</a:t>
            </a:fld>
            <a:endParaRPr lang="en-US" dirty="0"/>
          </a:p>
        </p:txBody>
      </p:sp>
      <p:sp>
        <p:nvSpPr>
          <p:cNvPr id="7" name="Footer Placeholder 6"/>
          <p:cNvSpPr>
            <a:spLocks noGrp="1"/>
          </p:cNvSpPr>
          <p:nvPr>
            <p:ph type="ftr" sz="quarter" idx="11"/>
          </p:nvPr>
        </p:nvSpPr>
        <p:spPr/>
        <p:txBody>
          <a:bodyPr/>
          <a:lstStyle/>
          <a:p>
            <a:r>
              <a:rPr lang="en-US" smtClean="0"/>
              <a:t>Published in the book "Bayesian Inference" - InTechOpen</a:t>
            </a:r>
            <a:endParaRPr lang="en-US" dirty="0"/>
          </a:p>
        </p:txBody>
      </p:sp>
      <p:sp>
        <p:nvSpPr>
          <p:cNvPr id="8" name="Date Placeholder 7"/>
          <p:cNvSpPr>
            <a:spLocks noGrp="1"/>
          </p:cNvSpPr>
          <p:nvPr>
            <p:ph type="dt" sz="half" idx="10"/>
          </p:nvPr>
        </p:nvSpPr>
        <p:spPr/>
        <p:txBody>
          <a:bodyPr/>
          <a:lstStyle/>
          <a:p>
            <a:fld id="{36A11DEE-AB25-41B1-9CBA-1D9AA62056C6}" type="datetime1">
              <a:rPr lang="en-US" smtClean="0"/>
              <a:t>9/5/2017</a:t>
            </a:fld>
            <a:endParaRPr lang="en-US" dirty="0"/>
          </a:p>
        </p:txBody>
      </p:sp>
    </p:spTree>
    <p:extLst>
      <p:ext uri="{BB962C8B-B14F-4D97-AF65-F5344CB8AC3E}">
        <p14:creationId xmlns:p14="http://schemas.microsoft.com/office/powerpoint/2010/main" val="39534203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X-gate inferences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3225" y="2657091"/>
            <a:ext cx="5961904" cy="3733334"/>
          </a:xfrm>
        </p:spPr>
      </p:pic>
      <mc:AlternateContent xmlns:mc="http://schemas.openxmlformats.org/markup-compatibility/2006" xmlns:a14="http://schemas.microsoft.com/office/drawing/2010/main">
        <mc:Choice Requires="a14">
          <p:sp>
            <p:nvSpPr>
              <p:cNvPr id="5" name="Rectangle 4"/>
              <p:cNvSpPr/>
              <p:nvPr/>
            </p:nvSpPr>
            <p:spPr>
              <a:xfrm>
                <a:off x="291353" y="1079174"/>
                <a:ext cx="5651872" cy="355481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500" i="1" smtClean="0">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1">
                                  <a:latin typeface="Cambria Math" panose="02040503050406030204" pitchFamily="18" charset="0"/>
                                </a:rPr>
                                <m:t>𝑖</m:t>
                              </m:r>
                            </m:sub>
                          </m:sSub>
                          <m:r>
                            <a:rPr lang="en-US" sz="2500" i="0">
                              <a:latin typeface="Cambria Math" panose="02040503050406030204" pitchFamily="18" charset="0"/>
                            </a:rPr>
                            <m:t>=</m:t>
                          </m:r>
                          <m:r>
                            <a:rPr lang="en-US" sz="2500" i="1">
                              <a:latin typeface="Cambria Math" panose="02040503050406030204" pitchFamily="18" charset="0"/>
                            </a:rPr>
                            <m:t>𝑂𝑁</m:t>
                          </m:r>
                        </m:e>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𝑖</m:t>
                              </m:r>
                            </m:sub>
                          </m:sSub>
                          <m:r>
                            <a:rPr lang="en-US" sz="2500" i="0">
                              <a:latin typeface="Cambria Math" panose="02040503050406030204" pitchFamily="18" charset="0"/>
                            </a:rPr>
                            <m:t>=1</m:t>
                          </m:r>
                        </m:e>
                      </m:d>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𝑝</m:t>
                          </m:r>
                        </m:e>
                        <m:sub>
                          <m:r>
                            <a:rPr lang="en-US" sz="2500" i="1">
                              <a:latin typeface="Cambria Math" panose="02040503050406030204" pitchFamily="18" charset="0"/>
                            </a:rPr>
                            <m:t>𝑖</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𝑤</m:t>
                          </m:r>
                        </m:e>
                        <m:sub>
                          <m:r>
                            <a:rPr lang="en-US" sz="2500" i="1">
                              <a:latin typeface="Cambria Math" panose="02040503050406030204" pitchFamily="18" charset="0"/>
                            </a:rPr>
                            <m:t>𝑖</m:t>
                          </m:r>
                        </m:sub>
                      </m:sSub>
                    </m:oMath>
                  </m:oMathPara>
                </a14:m>
                <a:endParaRPr lang="en-US" sz="2500" i="1"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1">
                                  <a:latin typeface="Cambria Math" panose="02040503050406030204" pitchFamily="18" charset="0"/>
                                </a:rPr>
                                <m:t>𝑖</m:t>
                              </m:r>
                            </m:sub>
                          </m:sSub>
                          <m:r>
                            <a:rPr lang="en-US" sz="2500" i="0">
                              <a:latin typeface="Cambria Math" panose="02040503050406030204" pitchFamily="18" charset="0"/>
                            </a:rPr>
                            <m:t>=</m:t>
                          </m:r>
                          <m:r>
                            <a:rPr lang="en-US" sz="2500" i="1">
                              <a:latin typeface="Cambria Math" panose="02040503050406030204" pitchFamily="18" charset="0"/>
                            </a:rPr>
                            <m:t>𝑂𝑁</m:t>
                          </m:r>
                        </m:e>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𝑖</m:t>
                              </m:r>
                            </m:sub>
                          </m:sSub>
                          <m:r>
                            <a:rPr lang="en-US" sz="2500" i="0">
                              <a:latin typeface="Cambria Math" panose="02040503050406030204" pitchFamily="18" charset="0"/>
                            </a:rPr>
                            <m:t>=0</m:t>
                          </m:r>
                        </m:e>
                      </m:d>
                      <m:r>
                        <a:rPr lang="en-US" sz="2500" i="0">
                          <a:latin typeface="Cambria Math" panose="02040503050406030204" pitchFamily="18" charset="0"/>
                        </a:rPr>
                        <m:t>=1−</m:t>
                      </m:r>
                      <m:sSub>
                        <m:sSubPr>
                          <m:ctrlPr>
                            <a:rPr lang="en-US" sz="2500" i="1">
                              <a:latin typeface="Cambria Math" panose="02040503050406030204" pitchFamily="18" charset="0"/>
                            </a:rPr>
                          </m:ctrlPr>
                        </m:sSubPr>
                        <m:e>
                          <m:r>
                            <a:rPr lang="en-US" sz="2500" i="1">
                              <a:latin typeface="Cambria Math" panose="02040503050406030204" pitchFamily="18" charset="0"/>
                            </a:rPr>
                            <m:t>𝜌</m:t>
                          </m:r>
                        </m:e>
                        <m:sub>
                          <m:r>
                            <a:rPr lang="en-US" sz="2500" i="1">
                              <a:latin typeface="Cambria Math" panose="02040503050406030204" pitchFamily="18" charset="0"/>
                            </a:rPr>
                            <m:t>𝑖</m:t>
                          </m:r>
                        </m:sub>
                      </m:sSub>
                      <m:r>
                        <a:rPr lang="en-US" sz="2500" i="0">
                          <a:latin typeface="Cambria Math" panose="02040503050406030204" pitchFamily="18" charset="0"/>
                        </a:rPr>
                        <m:t>=1−</m:t>
                      </m:r>
                      <m:sSub>
                        <m:sSubPr>
                          <m:ctrlPr>
                            <a:rPr lang="en-US" sz="2500" i="1">
                              <a:latin typeface="Cambria Math" panose="02040503050406030204" pitchFamily="18" charset="0"/>
                            </a:rPr>
                          </m:ctrlPr>
                        </m:sSubPr>
                        <m:e>
                          <m:r>
                            <a:rPr lang="en-US" sz="2500" i="1">
                              <a:latin typeface="Cambria Math" panose="02040503050406030204" pitchFamily="18" charset="0"/>
                            </a:rPr>
                            <m:t>𝜔</m:t>
                          </m:r>
                        </m:e>
                        <m:sub>
                          <m:r>
                            <a:rPr lang="en-US" sz="2500" i="1">
                              <a:latin typeface="Cambria Math" panose="02040503050406030204" pitchFamily="18" charset="0"/>
                            </a:rPr>
                            <m:t>𝑖</m:t>
                          </m:r>
                        </m:sub>
                      </m:sSub>
                    </m:oMath>
                  </m:oMathPara>
                </a14:m>
                <a:endParaRPr lang="en-US" sz="2500" i="1"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1">
                                  <a:latin typeface="Cambria Math" panose="02040503050406030204" pitchFamily="18" charset="0"/>
                                </a:rPr>
                                <m:t>𝑖</m:t>
                              </m:r>
                            </m:sub>
                          </m:sSub>
                          <m:r>
                            <a:rPr lang="en-US" sz="2500" i="0">
                              <a:latin typeface="Cambria Math" panose="02040503050406030204" pitchFamily="18" charset="0"/>
                            </a:rPr>
                            <m:t>=</m:t>
                          </m:r>
                          <m:r>
                            <a:rPr lang="en-US" sz="2500" i="1">
                              <a:latin typeface="Cambria Math" panose="02040503050406030204" pitchFamily="18" charset="0"/>
                            </a:rPr>
                            <m:t>𝑂𝐹𝐹</m:t>
                          </m:r>
                        </m:e>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𝑖</m:t>
                              </m:r>
                            </m:sub>
                          </m:sSub>
                          <m:r>
                            <a:rPr lang="en-US" sz="2500" i="0">
                              <a:latin typeface="Cambria Math" panose="02040503050406030204" pitchFamily="18" charset="0"/>
                            </a:rPr>
                            <m:t>=1</m:t>
                          </m:r>
                        </m:e>
                      </m:d>
                      <m:r>
                        <a:rPr lang="en-US" sz="2500" i="0">
                          <a:latin typeface="Cambria Math" panose="02040503050406030204" pitchFamily="18" charset="0"/>
                        </a:rPr>
                        <m:t>=1−</m:t>
                      </m:r>
                      <m:sSub>
                        <m:sSubPr>
                          <m:ctrlPr>
                            <a:rPr lang="en-US" sz="2500" i="1">
                              <a:latin typeface="Cambria Math" panose="02040503050406030204" pitchFamily="18" charset="0"/>
                            </a:rPr>
                          </m:ctrlPr>
                        </m:sSubPr>
                        <m:e>
                          <m:r>
                            <a:rPr lang="en-US" sz="2500" i="1">
                              <a:latin typeface="Cambria Math" panose="02040503050406030204" pitchFamily="18" charset="0"/>
                            </a:rPr>
                            <m:t>𝑝</m:t>
                          </m:r>
                        </m:e>
                        <m:sub>
                          <m:r>
                            <a:rPr lang="en-US" sz="2500" i="1">
                              <a:latin typeface="Cambria Math" panose="02040503050406030204" pitchFamily="18" charset="0"/>
                            </a:rPr>
                            <m:t>𝑖</m:t>
                          </m:r>
                        </m:sub>
                      </m:sSub>
                      <m:r>
                        <a:rPr lang="en-US" sz="2500" i="0">
                          <a:latin typeface="Cambria Math" panose="02040503050406030204" pitchFamily="18" charset="0"/>
                        </a:rPr>
                        <m:t>=1−</m:t>
                      </m:r>
                      <m:sSub>
                        <m:sSubPr>
                          <m:ctrlPr>
                            <a:rPr lang="en-US" sz="2500" i="1">
                              <a:latin typeface="Cambria Math" panose="02040503050406030204" pitchFamily="18" charset="0"/>
                            </a:rPr>
                          </m:ctrlPr>
                        </m:sSubPr>
                        <m:e>
                          <m:r>
                            <a:rPr lang="en-US" sz="2500" i="1">
                              <a:latin typeface="Cambria Math" panose="02040503050406030204" pitchFamily="18" charset="0"/>
                            </a:rPr>
                            <m:t>𝑤</m:t>
                          </m:r>
                        </m:e>
                        <m:sub>
                          <m:r>
                            <a:rPr lang="en-US" sz="2500" i="1">
                              <a:latin typeface="Cambria Math" panose="02040503050406030204" pitchFamily="18" charset="0"/>
                            </a:rPr>
                            <m:t>𝑖</m:t>
                          </m:r>
                        </m:sub>
                      </m:sSub>
                    </m:oMath>
                  </m:oMathPara>
                </a14:m>
                <a:endParaRPr lang="en-US" sz="2500" i="1"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1">
                                  <a:latin typeface="Cambria Math" panose="02040503050406030204" pitchFamily="18" charset="0"/>
                                </a:rPr>
                                <m:t>𝑖</m:t>
                              </m:r>
                            </m:sub>
                          </m:sSub>
                          <m:r>
                            <a:rPr lang="en-US" sz="2500" i="0">
                              <a:latin typeface="Cambria Math" panose="02040503050406030204" pitchFamily="18" charset="0"/>
                            </a:rPr>
                            <m:t>=</m:t>
                          </m:r>
                          <m:r>
                            <a:rPr lang="en-US" sz="2500" i="1">
                              <a:latin typeface="Cambria Math" panose="02040503050406030204" pitchFamily="18" charset="0"/>
                            </a:rPr>
                            <m:t>𝑂𝐹𝐹</m:t>
                          </m:r>
                        </m:e>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𝑖</m:t>
                              </m:r>
                            </m:sub>
                          </m:sSub>
                          <m:r>
                            <a:rPr lang="en-US" sz="2500" i="0">
                              <a:latin typeface="Cambria Math" panose="02040503050406030204" pitchFamily="18" charset="0"/>
                            </a:rPr>
                            <m:t>=0</m:t>
                          </m:r>
                        </m:e>
                      </m:d>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𝜌</m:t>
                          </m:r>
                        </m:e>
                        <m:sub>
                          <m:r>
                            <a:rPr lang="en-US" sz="2500" i="1">
                              <a:latin typeface="Cambria Math" panose="02040503050406030204" pitchFamily="18" charset="0"/>
                            </a:rPr>
                            <m:t>𝑖</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𝜔</m:t>
                          </m:r>
                        </m:e>
                        <m:sub>
                          <m:r>
                            <a:rPr lang="en-US" sz="2500" i="1">
                              <a:latin typeface="Cambria Math" panose="02040503050406030204" pitchFamily="18" charset="0"/>
                            </a:rPr>
                            <m:t>𝑖</m:t>
                          </m:r>
                        </m:sub>
                      </m:sSub>
                    </m:oMath>
                  </m:oMathPara>
                </a14:m>
                <a:endParaRPr lang="en-US" sz="2500" dirty="0" smtClean="0">
                  <a:latin typeface="Times New Roman" panose="02020603050405020304" pitchFamily="18" charset="0"/>
                  <a:cs typeface="Times New Roman" panose="02020603050405020304" pitchFamily="18" charset="0"/>
                </a:endParaRPr>
              </a:p>
              <a:p>
                <a:endParaRPr lang="en-US" sz="25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en-US" sz="2500" i="1">
                              <a:latin typeface="Cambria Math" panose="02040503050406030204" pitchFamily="18" charset="0"/>
                            </a:rPr>
                          </m:ctrlPr>
                        </m:sSubPr>
                        <m:e>
                          <m:r>
                            <a:rPr lang="en-US" sz="2500" i="1">
                              <a:latin typeface="Cambria Math" panose="02040503050406030204" pitchFamily="18" charset="0"/>
                            </a:rPr>
                            <m:t>𝑑</m:t>
                          </m:r>
                        </m:e>
                        <m:sub>
                          <m:r>
                            <a:rPr lang="en-US" sz="2500" i="1">
                              <a:latin typeface="Cambria Math" panose="02040503050406030204" pitchFamily="18" charset="0"/>
                            </a:rPr>
                            <m:t>𝑖</m:t>
                          </m:r>
                        </m:sub>
                      </m:sSub>
                      <m:r>
                        <a:rPr lang="en-US" sz="2500" i="1">
                          <a:latin typeface="Cambria Math" panose="02040503050406030204" pitchFamily="18" charset="0"/>
                        </a:rPr>
                        <m:t>=1−</m:t>
                      </m:r>
                      <m:sSub>
                        <m:sSubPr>
                          <m:ctrlPr>
                            <a:rPr lang="en-US" sz="2500" i="1">
                              <a:latin typeface="Cambria Math" panose="02040503050406030204" pitchFamily="18" charset="0"/>
                            </a:rPr>
                          </m:ctrlPr>
                        </m:sSubPr>
                        <m:e>
                          <m:r>
                            <a:rPr lang="en-US" sz="2500" i="1">
                              <a:latin typeface="Cambria Math" panose="02040503050406030204" pitchFamily="18" charset="0"/>
                            </a:rPr>
                            <m:t>𝜔</m:t>
                          </m:r>
                        </m:e>
                        <m:sub>
                          <m:r>
                            <a:rPr lang="en-US" sz="2500" i="1">
                              <a:latin typeface="Cambria Math" panose="02040503050406030204" pitchFamily="18" charset="0"/>
                            </a:rPr>
                            <m:t>𝑖</m:t>
                          </m:r>
                        </m:sub>
                      </m:sSub>
                    </m:oMath>
                  </m:oMathPara>
                </a14:m>
                <a:endParaRPr lang="en-US" sz="25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en-US" sz="2500" i="1">
                              <a:latin typeface="Cambria Math" panose="02040503050406030204" pitchFamily="18" charset="0"/>
                            </a:rPr>
                          </m:ctrlPr>
                        </m:sSubPr>
                        <m:e>
                          <m:r>
                            <a:rPr lang="en-US" sz="2500" i="1">
                              <a:latin typeface="Cambria Math" panose="02040503050406030204" pitchFamily="18" charset="0"/>
                            </a:rPr>
                            <m:t>𝛿</m:t>
                          </m:r>
                        </m:e>
                        <m:sub>
                          <m:r>
                            <a:rPr lang="en-US" sz="2500" i="1">
                              <a:latin typeface="Cambria Math" panose="02040503050406030204" pitchFamily="18" charset="0"/>
                            </a:rPr>
                            <m:t>𝑖</m:t>
                          </m:r>
                        </m:sub>
                      </m:sSub>
                      <m:r>
                        <a:rPr lang="en-US" sz="2500" i="1">
                          <a:latin typeface="Cambria Math" panose="02040503050406030204" pitchFamily="18" charset="0"/>
                        </a:rPr>
                        <m:t>=1−</m:t>
                      </m:r>
                      <m:sSub>
                        <m:sSubPr>
                          <m:ctrlPr>
                            <a:rPr lang="en-US" sz="2500" i="1">
                              <a:latin typeface="Cambria Math" panose="02040503050406030204" pitchFamily="18" charset="0"/>
                            </a:rPr>
                          </m:ctrlPr>
                        </m:sSubPr>
                        <m:e>
                          <m:r>
                            <a:rPr lang="en-US" sz="2500" i="1">
                              <a:latin typeface="Cambria Math" panose="02040503050406030204" pitchFamily="18" charset="0"/>
                            </a:rPr>
                            <m:t>𝑤</m:t>
                          </m:r>
                        </m:e>
                        <m:sub>
                          <m:r>
                            <a:rPr lang="en-US" sz="2500" i="1">
                              <a:latin typeface="Cambria Math" panose="02040503050406030204" pitchFamily="18" charset="0"/>
                            </a:rPr>
                            <m:t>𝑖</m:t>
                          </m:r>
                        </m:sub>
                      </m:sSub>
                    </m:oMath>
                  </m:oMathPara>
                </a14:m>
                <a:endParaRPr lang="en-US" sz="25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en-US" sz="2500" i="1">
                              <a:latin typeface="Cambria Math" panose="02040503050406030204" pitchFamily="18" charset="0"/>
                            </a:rPr>
                          </m:ctrlPr>
                        </m:sSubPr>
                        <m:e>
                          <m:r>
                            <a:rPr lang="en-US" sz="2500" i="1">
                              <a:latin typeface="Cambria Math" panose="02040503050406030204" pitchFamily="18" charset="0"/>
                            </a:rPr>
                            <m:t>𝑊</m:t>
                          </m:r>
                        </m:e>
                        <m:sub>
                          <m:r>
                            <a:rPr lang="en-US" sz="2500" i="1">
                              <a:latin typeface="Cambria Math" panose="02040503050406030204" pitchFamily="18" charset="0"/>
                            </a:rPr>
                            <m:t>𝑖</m:t>
                          </m:r>
                        </m:sub>
                      </m:sSub>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𝑤</m:t>
                          </m:r>
                        </m:e>
                        <m:sub>
                          <m:r>
                            <a:rPr lang="en-US" sz="2500" i="1">
                              <a:latin typeface="Cambria Math" panose="02040503050406030204" pitchFamily="18" charset="0"/>
                            </a:rPr>
                            <m:t>𝑖</m:t>
                          </m:r>
                        </m:sub>
                      </m:sSub>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𝑑</m:t>
                          </m:r>
                        </m:e>
                        <m:sub>
                          <m:r>
                            <a:rPr lang="en-US" sz="2500" i="1">
                              <a:latin typeface="Cambria Math" panose="02040503050406030204" pitchFamily="18" charset="0"/>
                            </a:rPr>
                            <m:t>𝑖</m:t>
                          </m:r>
                        </m:sub>
                      </m:sSub>
                    </m:oMath>
                  </m:oMathPara>
                </a14:m>
                <a:endParaRPr lang="en-US" sz="25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en-US" sz="2500" i="1">
                              <a:latin typeface="Cambria Math" panose="02040503050406030204" pitchFamily="18" charset="0"/>
                            </a:rPr>
                          </m:ctrlPr>
                        </m:sSubPr>
                        <m:e>
                          <m:r>
                            <a:rPr lang="en-US" sz="2500" i="1">
                              <a:latin typeface="Cambria Math" panose="02040503050406030204" pitchFamily="18" charset="0"/>
                            </a:rPr>
                            <m:t>𝒲</m:t>
                          </m:r>
                        </m:e>
                        <m:sub>
                          <m:r>
                            <a:rPr lang="en-US" sz="2500" i="1">
                              <a:latin typeface="Cambria Math" panose="02040503050406030204" pitchFamily="18" charset="0"/>
                            </a:rPr>
                            <m:t>𝑖</m:t>
                          </m:r>
                        </m:sub>
                      </m:sSub>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𝜔</m:t>
                          </m:r>
                        </m:e>
                        <m:sub>
                          <m:r>
                            <a:rPr lang="en-US" sz="2500" i="1">
                              <a:latin typeface="Cambria Math" panose="02040503050406030204" pitchFamily="18" charset="0"/>
                            </a:rPr>
                            <m:t>𝑖</m:t>
                          </m:r>
                        </m:sub>
                      </m:sSub>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𝛿</m:t>
                          </m:r>
                        </m:e>
                        <m:sub>
                          <m:r>
                            <a:rPr lang="en-US" sz="2500" i="1">
                              <a:latin typeface="Cambria Math" panose="02040503050406030204" pitchFamily="18" charset="0"/>
                            </a:rPr>
                            <m:t>𝑖</m:t>
                          </m:r>
                        </m:sub>
                      </m:sSub>
                    </m:oMath>
                  </m:oMathPara>
                </a14:m>
                <a:endParaRPr lang="en-US" sz="2500" dirty="0">
                  <a:latin typeface="Times New Roman" panose="02020603050405020304" pitchFamily="18"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291353" y="1079174"/>
                <a:ext cx="5651872" cy="3554819"/>
              </a:xfrm>
              <a:prstGeom prst="rect">
                <a:avLst/>
              </a:prstGeom>
              <a:blipFill rotWithShape="0">
                <a:blip r:embed="rId3"/>
                <a:stretch>
                  <a:fillRect/>
                </a:stretch>
              </a:blipFill>
            </p:spPr>
            <p:txBody>
              <a:bodyPr/>
              <a:lstStyle/>
              <a:p>
                <a:r>
                  <a:rPr lang="en-US">
                    <a:noFill/>
                  </a:rPr>
                  <a:t> </a:t>
                </a:r>
              </a:p>
            </p:txBody>
          </p:sp>
        </mc:Fallback>
      </mc:AlternateContent>
      <p:sp>
        <p:nvSpPr>
          <p:cNvPr id="6" name="Rectangle 5"/>
          <p:cNvSpPr/>
          <p:nvPr/>
        </p:nvSpPr>
        <p:spPr>
          <a:xfrm>
            <a:off x="7013237" y="1864176"/>
            <a:ext cx="3821880" cy="553998"/>
          </a:xfrm>
          <a:prstGeom prst="rect">
            <a:avLst/>
          </a:prstGeom>
        </p:spPr>
        <p:txBody>
          <a:bodyPr wrap="none">
            <a:spAutoFit/>
          </a:bodyPr>
          <a:lstStyle/>
          <a:p>
            <a:pPr algn="just"/>
            <a:r>
              <a:rPr lang="en-US" sz="3000" dirty="0">
                <a:latin typeface="Times New Roman" panose="02020603050405020304" pitchFamily="18" charset="0"/>
                <a:ea typeface="SimSun" panose="02010600030101010101" pitchFamily="2" charset="-122"/>
              </a:rPr>
              <a:t>Bi-weight simple graph</a:t>
            </a:r>
            <a:endParaRPr lang="en-US" sz="3000" dirty="0"/>
          </a:p>
        </p:txBody>
      </p:sp>
      <p:sp>
        <p:nvSpPr>
          <p:cNvPr id="3" name="Slide Number Placeholder 2"/>
          <p:cNvSpPr>
            <a:spLocks noGrp="1"/>
          </p:cNvSpPr>
          <p:nvPr>
            <p:ph type="sldNum" sz="quarter" idx="12"/>
          </p:nvPr>
        </p:nvSpPr>
        <p:spPr/>
        <p:txBody>
          <a:bodyPr/>
          <a:lstStyle/>
          <a:p>
            <a:fld id="{5DB5036F-1FF2-46C4-8D2B-59C7E3B91952}" type="slidenum">
              <a:rPr lang="en-US" smtClean="0"/>
              <a:pPr/>
              <a:t>33</a:t>
            </a:fld>
            <a:endParaRPr lang="en-US" dirty="0"/>
          </a:p>
        </p:txBody>
      </p:sp>
      <p:sp>
        <p:nvSpPr>
          <p:cNvPr id="7" name="Footer Placeholder 6"/>
          <p:cNvSpPr>
            <a:spLocks noGrp="1"/>
          </p:cNvSpPr>
          <p:nvPr>
            <p:ph type="ftr" sz="quarter" idx="11"/>
          </p:nvPr>
        </p:nvSpPr>
        <p:spPr/>
        <p:txBody>
          <a:bodyPr/>
          <a:lstStyle/>
          <a:p>
            <a:r>
              <a:rPr lang="en-US" smtClean="0"/>
              <a:t>Published in the book "Bayesian Inference" - InTechOpen</a:t>
            </a:r>
            <a:endParaRPr lang="en-US" dirty="0"/>
          </a:p>
        </p:txBody>
      </p:sp>
      <p:sp>
        <p:nvSpPr>
          <p:cNvPr id="8" name="Date Placeholder 7"/>
          <p:cNvSpPr>
            <a:spLocks noGrp="1"/>
          </p:cNvSpPr>
          <p:nvPr>
            <p:ph type="dt" sz="half" idx="10"/>
          </p:nvPr>
        </p:nvSpPr>
        <p:spPr/>
        <p:txBody>
          <a:bodyPr/>
          <a:lstStyle/>
          <a:p>
            <a:fld id="{1F4702B4-C01A-4BCB-9E42-9B99962B7AE1}" type="datetime1">
              <a:rPr lang="en-US" smtClean="0"/>
              <a:t>9/5/2017</a:t>
            </a:fld>
            <a:endParaRPr lang="en-US" dirty="0"/>
          </a:p>
        </p:txBody>
      </p:sp>
    </p:spTree>
    <p:extLst>
      <p:ext uri="{BB962C8B-B14F-4D97-AF65-F5344CB8AC3E}">
        <p14:creationId xmlns:p14="http://schemas.microsoft.com/office/powerpoint/2010/main" val="9469717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X-gate inferences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34616"/>
                <a:ext cx="10515600" cy="4606526"/>
              </a:xfrm>
            </p:spPr>
            <p:txBody>
              <a:bodyPr/>
              <a:lstStyle/>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oMath>
                </a14:m>
                <a:endParaRPr lang="en-US" dirty="0"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=1−</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nary>
                  </m:oMath>
                </a14:m>
                <a:endParaRPr lang="en-US" dirty="0"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not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e>
                    </m:d>
                    <m:r>
                      <a:rPr lang="en-US" i="1">
                        <a:latin typeface="Cambria Math" panose="02040503050406030204" pitchFamily="18" charset="0"/>
                      </a:rPr>
                      <m:t>=1−</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e>
                    </m:nary>
                  </m:oMath>
                </a14:m>
                <a:endParaRPr lang="en-US" dirty="0"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not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oMath>
                </a14:m>
                <a:endParaRPr lang="en-US" dirty="0"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1</m:t>
                            </m:r>
                          </m:sub>
                        </m:sSub>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sub>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2</m:t>
                            </m:r>
                          </m:sub>
                        </m:sSub>
                      </m:sub>
                      <m:sup/>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2</m:t>
                            </m:r>
                          </m:sub>
                        </m:sSub>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1</m:t>
                            </m:r>
                          </m:sub>
                        </m:sSub>
                      </m:sub>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sub>
                      <m:sup/>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nary>
                  </m:oMath>
                </a14:m>
                <a:endParaRPr lang="en-US" dirty="0"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not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nary>
                  </m:oMath>
                </a14:m>
                <a:endParaRPr lang="en-US" dirty="0"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𝒰</m:t>
                        </m:r>
                      </m:sub>
                      <m:sup/>
                      <m:e>
                        <m:d>
                          <m:dPr>
                            <m:ctrlPr>
                              <a:rPr lang="en-US" i="1">
                                <a:latin typeface="Cambria Math" panose="02040503050406030204" pitchFamily="18" charset="0"/>
                              </a:rPr>
                            </m:ctrlPr>
                          </m:dP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e>
                        </m:d>
                        <m:d>
                          <m:dPr>
                            <m:ctrlPr>
                              <a:rPr lang="en-US" i="1">
                                <a:latin typeface="Cambria Math" panose="02040503050406030204" pitchFamily="18" charset="0"/>
                              </a:rPr>
                            </m:ctrlPr>
                          </m:dP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𝑈</m:t>
                                    </m:r>
                                  </m:e>
                                </m:acc>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𝑈</m:t>
                                    </m:r>
                                  </m:e>
                                </m:acc>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nary>
                          </m:e>
                        </m:d>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34616"/>
                <a:ext cx="10515600" cy="4606526"/>
              </a:xfrm>
              <a:blipFill rotWithShape="0">
                <a:blip r:embed="rId2"/>
                <a:stretch>
                  <a:fillRect l="-1043"/>
                </a:stretch>
              </a:blipFill>
            </p:spPr>
            <p:txBody>
              <a:bodyPr/>
              <a:lstStyle/>
              <a:p>
                <a:r>
                  <a:rPr lang="en-US">
                    <a:noFill/>
                  </a:rPr>
                  <a:t> </a:t>
                </a:r>
              </a:p>
            </p:txBody>
          </p:sp>
        </mc:Fallback>
      </mc:AlternateContent>
      <p:sp>
        <p:nvSpPr>
          <p:cNvPr id="4" name="Rectangle 3"/>
          <p:cNvSpPr/>
          <p:nvPr/>
        </p:nvSpPr>
        <p:spPr>
          <a:xfrm>
            <a:off x="838201" y="953759"/>
            <a:ext cx="10515599" cy="830997"/>
          </a:xfrm>
          <a:prstGeom prst="rect">
            <a:avLst/>
          </a:prstGeom>
        </p:spPr>
        <p:txBody>
          <a:bodyPr wrap="square">
            <a:spAutoFit/>
          </a:bodyPr>
          <a:lstStyle/>
          <a:p>
            <a:r>
              <a:rPr lang="en-US" sz="2400" dirty="0" smtClean="0">
                <a:latin typeface="Times New Roman" panose="02020603050405020304" pitchFamily="18" charset="0"/>
                <a:ea typeface="SimSun" panose="02010600030101010101" pitchFamily="2" charset="-122"/>
              </a:rPr>
              <a:t>From bi-weight graph, we </a:t>
            </a:r>
            <a:r>
              <a:rPr lang="en-US" sz="2400" dirty="0">
                <a:latin typeface="Times New Roman" panose="02020603050405020304" pitchFamily="18" charset="0"/>
                <a:ea typeface="SimSun" panose="02010600030101010101" pitchFamily="2" charset="-122"/>
              </a:rPr>
              <a:t>get </a:t>
            </a:r>
            <a:r>
              <a:rPr lang="en-US" sz="2400" b="1" dirty="0">
                <a:latin typeface="Times New Roman" panose="02020603050405020304" pitchFamily="18" charset="0"/>
                <a:ea typeface="SimSun" panose="02010600030101010101" pitchFamily="2" charset="-122"/>
              </a:rPr>
              <a:t>bi-inferences</a:t>
            </a:r>
            <a:r>
              <a:rPr lang="en-US" sz="2400" dirty="0">
                <a:latin typeface="Times New Roman" panose="02020603050405020304" pitchFamily="18" charset="0"/>
                <a:ea typeface="SimSun" panose="02010600030101010101" pitchFamily="2" charset="-122"/>
              </a:rPr>
              <a:t> for AND-gate, OR-gate, NAND-gate, NOR-gate, XOR-gate, XNOR-gate, and U-gate</a:t>
            </a:r>
            <a:endParaRPr lang="en-US" sz="2400" dirty="0"/>
          </a:p>
        </p:txBody>
      </p:sp>
      <p:sp>
        <p:nvSpPr>
          <p:cNvPr id="5" name="Slide Number Placeholder 4"/>
          <p:cNvSpPr>
            <a:spLocks noGrp="1"/>
          </p:cNvSpPr>
          <p:nvPr>
            <p:ph type="sldNum" sz="quarter" idx="12"/>
          </p:nvPr>
        </p:nvSpPr>
        <p:spPr/>
        <p:txBody>
          <a:bodyPr/>
          <a:lstStyle/>
          <a:p>
            <a:fld id="{5DB5036F-1FF2-46C4-8D2B-59C7E3B91952}" type="slidenum">
              <a:rPr lang="en-US" smtClean="0"/>
              <a:pPr/>
              <a:t>34</a:t>
            </a:fld>
            <a:endParaRPr lang="en-US" dirty="0"/>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dirty="0"/>
          </a:p>
        </p:txBody>
      </p:sp>
      <p:sp>
        <p:nvSpPr>
          <p:cNvPr id="7" name="Date Placeholder 6"/>
          <p:cNvSpPr>
            <a:spLocks noGrp="1"/>
          </p:cNvSpPr>
          <p:nvPr>
            <p:ph type="dt" sz="half" idx="10"/>
          </p:nvPr>
        </p:nvSpPr>
        <p:spPr/>
        <p:txBody>
          <a:bodyPr/>
          <a:lstStyle/>
          <a:p>
            <a:fld id="{9B1C0559-6FEC-466A-9C8A-D8C150509166}" type="datetime1">
              <a:rPr lang="en-US" smtClean="0"/>
              <a:t>9/5/2017</a:t>
            </a:fld>
            <a:endParaRPr lang="en-US" dirty="0"/>
          </a:p>
        </p:txBody>
      </p:sp>
    </p:spTree>
    <p:extLst>
      <p:ext uri="{BB962C8B-B14F-4D97-AF65-F5344CB8AC3E}">
        <p14:creationId xmlns:p14="http://schemas.microsoft.com/office/powerpoint/2010/main" val="36391658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X-gate inferences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Formula </a:t>
                </a:r>
                <a:r>
                  <a:rPr lang="en-US" dirty="0"/>
                  <a:t>3.22 specifies </a:t>
                </a:r>
                <a:r>
                  <a:rPr lang="en-US" b="1" dirty="0"/>
                  <a:t>SIGMA-gate bi-inference</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oMath>
                  </m:oMathPara>
                </a14:m>
                <a:endParaRPr lang="en-US" dirty="0" smtClean="0"/>
              </a:p>
              <a:p>
                <a:pPr indent="0">
                  <a:buNone/>
                </a:pPr>
                <a:r>
                  <a:rPr lang="en-US" dirty="0"/>
                  <a:t>Where the set of </a:t>
                </a:r>
                <a:r>
                  <a:rPr lang="en-US" i="1" dirty="0"/>
                  <a:t>X</a:t>
                </a:r>
                <a:r>
                  <a:rPr lang="en-US" i="1" baseline="-25000" dirty="0"/>
                  <a:t>i</a:t>
                </a:r>
                <a:r>
                  <a:rPr lang="en-US" dirty="0"/>
                  <a:t> (s) is complete and mutually exclusive</a:t>
                </a:r>
                <a:r>
                  <a:rPr lang="en-US" dirty="0" smtClean="0"/>
                  <a:t>.</a:t>
                </a:r>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e>
                      </m:nary>
                      <m:r>
                        <a:rPr lang="en-US" i="1">
                          <a:latin typeface="Cambria Math" panose="02040503050406030204" pitchFamily="18" charset="0"/>
                        </a:rPr>
                        <m:t>=1</m:t>
                      </m:r>
                      <m:r>
                        <a:rPr lang="en-US" b="0" i="1" smtClean="0">
                          <a:latin typeface="Cambria Math" panose="02040503050406030204" pitchFamily="18" charset="0"/>
                        </a:rPr>
                        <m:t> </m:t>
                      </m:r>
                      <m:r>
                        <m:rPr>
                          <m:sty m:val="p"/>
                        </m:rPr>
                        <a:rPr lang="en-US" b="0" i="0" smtClean="0">
                          <a:latin typeface="Cambria Math" panose="02040503050406030204" pitchFamily="18" charset="0"/>
                        </a:rPr>
                        <m:t>and</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oMath>
                  </m:oMathPara>
                </a14:m>
                <a:endParaRPr lang="en-US" dirty="0" smtClean="0"/>
              </a:p>
              <a:p>
                <a:r>
                  <a:rPr lang="en-US" dirty="0" smtClean="0"/>
                  <a:t>Following is the proof of </a:t>
                </a:r>
                <a:r>
                  <a:rPr lang="en-US" dirty="0"/>
                  <a:t>SIGMA-gate </a:t>
                </a:r>
                <a:r>
                  <a:rPr lang="en-US" dirty="0" smtClean="0"/>
                  <a:t>bi-inference.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𝑂𝑁</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𝑂𝑁</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𝑂𝑁</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25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C41AA791-1586-4A78-BA1D-21B44E485CCE}" type="datetime1">
              <a:rPr lang="en-US" smtClean="0"/>
              <a:t>9/5/2017</a:t>
            </a:fld>
            <a:endParaRPr lang="en-US" dirty="0"/>
          </a:p>
        </p:txBody>
      </p:sp>
    </p:spTree>
    <p:extLst>
      <p:ext uri="{BB962C8B-B14F-4D97-AF65-F5344CB8AC3E}">
        <p14:creationId xmlns:p14="http://schemas.microsoft.com/office/powerpoint/2010/main" val="25096702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r>
              <a:rPr lang="en-US" dirty="0"/>
              <a:t>. Multi-hypothesis diagnostic relationship</a:t>
            </a:r>
          </a:p>
        </p:txBody>
      </p:sp>
      <p:sp>
        <p:nvSpPr>
          <p:cNvPr id="3" name="Content Placeholder 2"/>
          <p:cNvSpPr>
            <a:spLocks noGrp="1"/>
          </p:cNvSpPr>
          <p:nvPr>
            <p:ph idx="1"/>
          </p:nvPr>
        </p:nvSpPr>
        <p:spPr>
          <a:xfrm>
            <a:off x="346364" y="1000897"/>
            <a:ext cx="5569527" cy="5538447"/>
          </a:xfrm>
        </p:spPr>
        <p:txBody>
          <a:bodyPr>
            <a:normAutofit fontScale="92500" lnSpcReduction="10000"/>
          </a:bodyPr>
          <a:lstStyle/>
          <a:p>
            <a:r>
              <a:rPr lang="en-US" dirty="0"/>
              <a:t>Given a simple </a:t>
            </a:r>
            <a:r>
              <a:rPr lang="en-US" dirty="0" smtClean="0"/>
              <a:t>graph, </a:t>
            </a:r>
            <a:r>
              <a:rPr lang="en-US" dirty="0"/>
              <a:t>if we replace the target source </a:t>
            </a:r>
            <a:r>
              <a:rPr lang="en-US" i="1" dirty="0"/>
              <a:t>Y</a:t>
            </a:r>
            <a:r>
              <a:rPr lang="en-US" dirty="0"/>
              <a:t> by an evidence </a:t>
            </a:r>
            <a:r>
              <a:rPr lang="en-US" i="1" dirty="0"/>
              <a:t>D</a:t>
            </a:r>
            <a:r>
              <a:rPr lang="en-US" dirty="0"/>
              <a:t>, we get a so-called </a:t>
            </a:r>
            <a:r>
              <a:rPr lang="en-US" i="1" dirty="0"/>
              <a:t>multi-hypothesis diagnostic relationship</a:t>
            </a:r>
            <a:r>
              <a:rPr lang="en-US" dirty="0"/>
              <a:t> whose property adheres to X-gate inference</a:t>
            </a:r>
            <a:r>
              <a:rPr lang="en-US" dirty="0" smtClean="0"/>
              <a:t>. Such relationship </a:t>
            </a:r>
            <a:r>
              <a:rPr lang="en-US" dirty="0"/>
              <a:t>is called </a:t>
            </a:r>
            <a:r>
              <a:rPr lang="en-US" dirty="0" smtClean="0"/>
              <a:t>shortly </a:t>
            </a:r>
            <a:r>
              <a:rPr lang="en-US" i="1" dirty="0" smtClean="0"/>
              <a:t>X-gate </a:t>
            </a:r>
            <a:r>
              <a:rPr lang="en-US" i="1" dirty="0"/>
              <a:t>diagnostic </a:t>
            </a:r>
            <a:r>
              <a:rPr lang="en-US" i="1" dirty="0" smtClean="0"/>
              <a:t>relationship</a:t>
            </a:r>
            <a:r>
              <a:rPr lang="en-US" dirty="0" smtClean="0"/>
              <a:t>.</a:t>
            </a:r>
          </a:p>
          <a:p>
            <a:r>
              <a:rPr lang="en-US" dirty="0"/>
              <a:t>According to aforementioned X-gate </a:t>
            </a:r>
            <a:r>
              <a:rPr lang="en-US" dirty="0" smtClean="0"/>
              <a:t>network, </a:t>
            </a:r>
            <a:r>
              <a:rPr lang="en-US" dirty="0"/>
              <a:t>the target variable must be binary whereas evidence </a:t>
            </a:r>
            <a:r>
              <a:rPr lang="en-US" i="1" dirty="0"/>
              <a:t>D</a:t>
            </a:r>
            <a:r>
              <a:rPr lang="en-US" dirty="0"/>
              <a:t> can be </a:t>
            </a:r>
            <a:r>
              <a:rPr lang="en-US" dirty="0" smtClean="0"/>
              <a:t>numeric. </a:t>
            </a:r>
            <a:r>
              <a:rPr lang="en-US" dirty="0"/>
              <a:t>Thus, </a:t>
            </a:r>
            <a:r>
              <a:rPr lang="en-US" dirty="0" smtClean="0"/>
              <a:t>we </a:t>
            </a:r>
            <a:r>
              <a:rPr lang="en-US" dirty="0"/>
              <a:t>add an augmented target binary variable </a:t>
            </a:r>
            <a:r>
              <a:rPr lang="en-US" i="1" dirty="0"/>
              <a:t>Y</a:t>
            </a:r>
            <a:r>
              <a:rPr lang="en-US" dirty="0"/>
              <a:t> and then, the evidence </a:t>
            </a:r>
            <a:r>
              <a:rPr lang="en-US" i="1" dirty="0"/>
              <a:t>D</a:t>
            </a:r>
            <a:r>
              <a:rPr lang="en-US" dirty="0"/>
              <a:t> is connected directly to </a:t>
            </a:r>
            <a:r>
              <a:rPr lang="en-US" i="1" dirty="0"/>
              <a:t>Y</a:t>
            </a:r>
            <a:r>
              <a:rPr lang="en-US" dirty="0" smtClean="0"/>
              <a:t>. Finally, we have </a:t>
            </a:r>
            <a:r>
              <a:rPr lang="en-US" dirty="0"/>
              <a:t>X-gate diagnostic </a:t>
            </a:r>
            <a:r>
              <a:rPr lang="en-US" dirty="0" smtClean="0"/>
              <a:t>network or </a:t>
            </a:r>
            <a:r>
              <a:rPr lang="en-US" b="1" dirty="0" smtClean="0"/>
              <a:t>X-D network</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55060"/>
            <a:ext cx="5681904" cy="4921904"/>
          </a:xfrm>
          <a:prstGeom prst="rect">
            <a:avLst/>
          </a:prstGeom>
        </p:spPr>
      </p:pic>
      <p:sp>
        <p:nvSpPr>
          <p:cNvPr id="5" name="Slide Number Placeholder 4"/>
          <p:cNvSpPr>
            <a:spLocks noGrp="1"/>
          </p:cNvSpPr>
          <p:nvPr>
            <p:ph type="sldNum" sz="quarter" idx="12"/>
          </p:nvPr>
        </p:nvSpPr>
        <p:spPr/>
        <p:txBody>
          <a:bodyPr/>
          <a:lstStyle/>
          <a:p>
            <a:fld id="{5DB5036F-1FF2-46C4-8D2B-59C7E3B91952}" type="slidenum">
              <a:rPr lang="en-US" smtClean="0"/>
              <a:pPr/>
              <a:t>36</a:t>
            </a:fld>
            <a:endParaRPr lang="en-US" dirty="0"/>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dirty="0"/>
          </a:p>
        </p:txBody>
      </p:sp>
      <p:sp>
        <p:nvSpPr>
          <p:cNvPr id="7" name="Date Placeholder 6"/>
          <p:cNvSpPr>
            <a:spLocks noGrp="1"/>
          </p:cNvSpPr>
          <p:nvPr>
            <p:ph type="dt" sz="half" idx="10"/>
          </p:nvPr>
        </p:nvSpPr>
        <p:spPr/>
        <p:txBody>
          <a:bodyPr/>
          <a:lstStyle/>
          <a:p>
            <a:fld id="{DA64ABCC-0798-4943-8F99-F9C43E664B71}" type="datetime1">
              <a:rPr lang="en-US" smtClean="0"/>
              <a:t>9/5/2017</a:t>
            </a:fld>
            <a:endParaRPr lang="en-US" dirty="0"/>
          </a:p>
        </p:txBody>
      </p:sp>
    </p:spTree>
    <p:extLst>
      <p:ext uri="{BB962C8B-B14F-4D97-AF65-F5344CB8AC3E}">
        <p14:creationId xmlns:p14="http://schemas.microsoft.com/office/powerpoint/2010/main" val="28671621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5738" y="111501"/>
            <a:ext cx="7435249" cy="660486"/>
          </a:xfrm>
        </p:spPr>
        <p:txBody>
          <a:bodyPr>
            <a:normAutofit/>
          </a:bodyPr>
          <a:lstStyle/>
          <a:p>
            <a:pPr algn="r"/>
            <a:r>
              <a:rPr lang="en-US" sz="3200" dirty="0"/>
              <a:t>4. Multi-hypothesis diagnostic relationship</a:t>
            </a:r>
          </a:p>
        </p:txBody>
      </p:sp>
      <mc:AlternateContent xmlns:mc="http://schemas.openxmlformats.org/markup-compatibility/2006" xmlns:a14="http://schemas.microsoft.com/office/drawing/2010/main">
        <mc:Choice Requires="a14">
          <p:sp>
            <p:nvSpPr>
              <p:cNvPr id="4" name="Rectangle 3"/>
              <p:cNvSpPr/>
              <p:nvPr/>
            </p:nvSpPr>
            <p:spPr>
              <a:xfrm>
                <a:off x="176176" y="553619"/>
                <a:ext cx="5517776" cy="5985293"/>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r>
                        <a:rPr lang="en-US" sz="1500" i="1">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e>
                      </m:d>
                      <m:r>
                        <a:rPr lang="en-US" sz="1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num>
                        <m:den>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nary>
                        <m:naryPr>
                          <m:chr m:val="∏"/>
                          <m:limLoc m:val="undOv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oMath>
                  </m:oMathPara>
                </a14:m>
                <a:endParaRPr lang="en-US" sz="1500" dirty="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500" dirty="0">
                    <a:effectLst/>
                    <a:latin typeface="Times New Roman" panose="02020603050405020304" pitchFamily="18" charset="0"/>
                    <a:ea typeface="SimSun" panose="02010600030101010101" pitchFamily="2" charset="-122"/>
                    <a:cs typeface="Times New Roman" panose="02020603050405020304" pitchFamily="18" charset="0"/>
                  </a:rPr>
                  <a:t>(Due to Bayes’ rule)</a:t>
                </a:r>
              </a:p>
              <a:p>
                <a:pPr algn="just"/>
                <a14:m>
                  <m:oMathPara xmlns:m="http://schemas.openxmlformats.org/officeDocument/2006/math">
                    <m:oMathParaPr>
                      <m:jc m:val="left"/>
                    </m:oMathParaPr>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fPr>
                        <m:num>
                          <m:nary>
                            <m:naryPr>
                              <m:chr m:val="∑"/>
                              <m:limLoc m:val="undOvr"/>
                              <m:supHide m:val="on"/>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sub>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e>
                          </m:nary>
                        </m:num>
                        <m:den>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nary>
                        <m:naryPr>
                          <m:chr m:val="∏"/>
                          <m:limLoc m:val="undOv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oMath>
                  </m:oMathPara>
                </a14:m>
                <a:endParaRPr lang="en-US" sz="1500" dirty="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500" dirty="0">
                    <a:effectLst/>
                    <a:latin typeface="Times New Roman" panose="02020603050405020304" pitchFamily="18" charset="0"/>
                    <a:ea typeface="SimSun" panose="02010600030101010101" pitchFamily="2" charset="-122"/>
                    <a:cs typeface="Times New Roman" panose="02020603050405020304" pitchFamily="18" charset="0"/>
                  </a:rPr>
                  <a:t>(Due to total probability rule)</a:t>
                </a:r>
              </a:p>
              <a:p>
                <a:pPr algn="just"/>
                <a14:m>
                  <m:oMathPara xmlns:m="http://schemas.openxmlformats.org/officeDocument/2006/math">
                    <m:oMathParaPr>
                      <m:jc m:val="left"/>
                    </m:oMathParaPr>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fPr>
                        <m:num>
                          <m:nary>
                            <m:naryPr>
                              <m:chr m:val="∑"/>
                              <m:limLoc m:val="undOvr"/>
                              <m:supHide m:val="on"/>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sub>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e>
                          </m:nary>
                        </m:num>
                        <m:den>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nary>
                        <m:naryPr>
                          <m:chr m:val="∏"/>
                          <m:limLoc m:val="undOv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oMath>
                  </m:oMathPara>
                </a14:m>
                <a:endParaRPr lang="en-US" sz="15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supHide m:val="on"/>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sub>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num>
                                <m:den>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e>
                          </m:nary>
                        </m:e>
                      </m:d>
                      <m:r>
                        <a:rPr lang="en-US" sz="15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oMath>
                  </m:oMathPara>
                </a14:m>
                <a:endParaRPr lang="en-US" sz="15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supHide m:val="on"/>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sub>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e>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num>
                                <m:den>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e>
                          </m:nary>
                        </m:e>
                      </m:d>
                      <m:r>
                        <a:rPr lang="en-US" sz="15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oMath>
                  </m:oMathPara>
                </a14:m>
                <a:endParaRPr lang="en-US" sz="1500" dirty="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500" dirty="0">
                    <a:effectLst/>
                    <a:latin typeface="Times New Roman" panose="02020603050405020304" pitchFamily="18" charset="0"/>
                    <a:ea typeface="SimSun" panose="02010600030101010101" pitchFamily="2" charset="-122"/>
                    <a:cs typeface="Times New Roman" panose="02020603050405020304" pitchFamily="18" charset="0"/>
                  </a:rPr>
                  <a:t>(Because </a:t>
                </a:r>
                <a:r>
                  <a:rPr lang="en-US" sz="1500" i="1" dirty="0">
                    <a:effectLst/>
                    <a:latin typeface="Times New Roman" panose="02020603050405020304" pitchFamily="18" charset="0"/>
                    <a:ea typeface="SimSun" panose="02010600030101010101" pitchFamily="2" charset="-122"/>
                    <a:cs typeface="Times New Roman" panose="02020603050405020304" pitchFamily="18" charset="0"/>
                  </a:rPr>
                  <a:t>D</a:t>
                </a:r>
                <a:r>
                  <a:rPr lang="en-US" sz="1500" dirty="0">
                    <a:effectLst/>
                    <a:latin typeface="Times New Roman" panose="02020603050405020304" pitchFamily="18" charset="0"/>
                    <a:ea typeface="SimSun" panose="02010600030101010101" pitchFamily="2" charset="-122"/>
                    <a:cs typeface="Times New Roman" panose="02020603050405020304" pitchFamily="18" charset="0"/>
                  </a:rPr>
                  <a:t> is conditionally independent from all </a:t>
                </a:r>
                <a:r>
                  <a:rPr lang="en-US" sz="15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5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1500" dirty="0">
                    <a:effectLst/>
                    <a:latin typeface="Times New Roman" panose="02020603050405020304" pitchFamily="18" charset="0"/>
                    <a:ea typeface="SimSun" panose="02010600030101010101" pitchFamily="2" charset="-122"/>
                    <a:cs typeface="Times New Roman" panose="02020603050405020304" pitchFamily="18" charset="0"/>
                  </a:rPr>
                  <a:t> (s) given </a:t>
                </a:r>
                <a:r>
                  <a:rPr lang="en-US" sz="15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500" dirty="0">
                    <a:effectLst/>
                    <a:latin typeface="Times New Roman" panose="02020603050405020304" pitchFamily="18" charset="0"/>
                    <a:ea typeface="SimSun" panose="02010600030101010101" pitchFamily="2" charset="-122"/>
                    <a:cs typeface="Times New Roman" panose="02020603050405020304" pitchFamily="18" charset="0"/>
                  </a:rPr>
                  <a:t>)</a:t>
                </a:r>
              </a:p>
              <a:p>
                <a:pPr algn="just"/>
                <a14:m>
                  <m:oMathPara xmlns:m="http://schemas.openxmlformats.org/officeDocument/2006/math">
                    <m:oMathParaPr>
                      <m:jc m:val="left"/>
                    </m:oMathParaPr>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supHide m:val="on"/>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sub>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e>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num>
                                <m:den>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e>
                          </m:nary>
                        </m:e>
                      </m:d>
                      <m:r>
                        <a:rPr lang="en-US" sz="15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oMath>
                  </m:oMathPara>
                </a14:m>
                <a:endParaRPr lang="en-US" sz="15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sub>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e>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nary>
                            <m:naryPr>
                              <m:chr m:val="∏"/>
                              <m:limLoc m:val="undOv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e>
                      </m:nary>
                    </m:oMath>
                  </m:oMathPara>
                </a14:m>
                <a:endParaRPr lang="en-US" sz="1500" dirty="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500" dirty="0">
                    <a:effectLst/>
                    <a:latin typeface="Times New Roman" panose="02020603050405020304" pitchFamily="18" charset="0"/>
                    <a:ea typeface="SimSun" panose="02010600030101010101" pitchFamily="2" charset="-122"/>
                    <a:cs typeface="Times New Roman" panose="02020603050405020304" pitchFamily="18" charset="0"/>
                  </a:rPr>
                  <a:t>(Due to Bayes’ rule)</a:t>
                </a:r>
              </a:p>
              <a:p>
                <a:pPr algn="just"/>
                <a14:m>
                  <m:oMathPara xmlns:m="http://schemas.openxmlformats.org/officeDocument/2006/math">
                    <m:oMathParaPr>
                      <m:jc m:val="left"/>
                    </m:oMathParaPr>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sub>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500" i="1">
                                  <a:effectLst/>
                                  <a:latin typeface="Cambria Math" panose="02040503050406030204" pitchFamily="18" charset="0"/>
                                  <a:ea typeface="SimSun" panose="02010600030101010101" pitchFamily="2" charset="-122"/>
                                  <a:cs typeface="Times New Roman" panose="02020603050405020304" pitchFamily="18" charset="0"/>
                                </a:rPr>
                                <m:t>,</m:t>
                              </m:r>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e>
                          </m:d>
                        </m:e>
                      </m:nary>
                    </m:oMath>
                  </m:oMathPara>
                </a14:m>
                <a:endParaRPr lang="en-US" sz="1500" dirty="0">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76176" y="553619"/>
                <a:ext cx="5517776" cy="598529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954223" y="1655121"/>
                <a:ext cx="6986765" cy="1142557"/>
              </a:xfrm>
              <a:prstGeom prst="rect">
                <a:avLst/>
              </a:prstGeom>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0">
                                  <a:latin typeface="Cambria Math" panose="02040503050406030204" pitchFamily="18" charset="0"/>
                                </a:rPr>
                                <m:t>1</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0">
                                  <a:latin typeface="Cambria Math" panose="02040503050406030204" pitchFamily="18" charset="0"/>
                                </a:rPr>
                                <m:t>2</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𝑛</m:t>
                              </m:r>
                            </m:sub>
                          </m:sSub>
                          <m:r>
                            <a:rPr lang="en-US" sz="2500" i="0">
                              <a:latin typeface="Cambria Math" panose="02040503050406030204" pitchFamily="18" charset="0"/>
                            </a:rPr>
                            <m:t>,</m:t>
                          </m:r>
                          <m:r>
                            <a:rPr lang="en-US" sz="2500" i="1">
                              <a:latin typeface="Cambria Math" panose="02040503050406030204" pitchFamily="18" charset="0"/>
                            </a:rPr>
                            <m:t>𝐷</m:t>
                          </m:r>
                        </m:e>
                      </m:d>
                      <m:r>
                        <a:rPr lang="en-US" sz="2500" i="0">
                          <a:latin typeface="Cambria Math" panose="02040503050406030204" pitchFamily="18" charset="0"/>
                        </a:rPr>
                        <m:t>=</m:t>
                      </m:r>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𝐷</m:t>
                          </m:r>
                        </m:e>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0">
                                  <a:latin typeface="Cambria Math" panose="02040503050406030204" pitchFamily="18" charset="0"/>
                                </a:rPr>
                                <m:t>1</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0">
                                  <a:latin typeface="Cambria Math" panose="02040503050406030204" pitchFamily="18" charset="0"/>
                                </a:rPr>
                                <m:t>2</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𝑛</m:t>
                              </m:r>
                            </m:sub>
                          </m:sSub>
                        </m:e>
                      </m:d>
                      <m:nary>
                        <m:naryPr>
                          <m:chr m:val="∏"/>
                          <m:limLoc m:val="undOvr"/>
                          <m:ctrlPr>
                            <a:rPr lang="en-US" sz="2500" i="1">
                              <a:latin typeface="Cambria Math" panose="02040503050406030204" pitchFamily="18" charset="0"/>
                            </a:rPr>
                          </m:ctrlPr>
                        </m:naryPr>
                        <m:sub>
                          <m:r>
                            <a:rPr lang="en-US" sz="2500" i="1">
                              <a:latin typeface="Cambria Math" panose="02040503050406030204" pitchFamily="18" charset="0"/>
                            </a:rPr>
                            <m:t>𝑖</m:t>
                          </m:r>
                          <m:r>
                            <a:rPr lang="en-US" sz="2500" i="0">
                              <a:latin typeface="Cambria Math" panose="02040503050406030204" pitchFamily="18" charset="0"/>
                            </a:rPr>
                            <m:t>=1</m:t>
                          </m:r>
                        </m:sub>
                        <m:sup>
                          <m:r>
                            <a:rPr lang="en-US" sz="2500" i="1">
                              <a:latin typeface="Cambria Math" panose="02040503050406030204" pitchFamily="18" charset="0"/>
                            </a:rPr>
                            <m:t>𝑛</m:t>
                          </m:r>
                        </m:sup>
                        <m:e>
                          <m:r>
                            <a:rPr lang="en-US" sz="2500" i="1">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𝑖</m:t>
                                  </m:r>
                                </m:sub>
                              </m:sSub>
                            </m:e>
                          </m:d>
                        </m:e>
                      </m:nary>
                    </m:oMath>
                  </m:oMathPara>
                </a14:m>
                <a:endParaRPr lang="en-US" sz="2500" dirty="0"/>
              </a:p>
            </p:txBody>
          </p:sp>
        </mc:Choice>
        <mc:Fallback xmlns="">
          <p:sp>
            <p:nvSpPr>
              <p:cNvPr id="5" name="Rectangle 4"/>
              <p:cNvSpPr>
                <a:spLocks noRot="1" noChangeAspect="1" noMove="1" noResize="1" noEditPoints="1" noAdjustHandles="1" noChangeArrowheads="1" noChangeShapeType="1" noTextEdit="1"/>
              </p:cNvSpPr>
              <p:nvPr/>
            </p:nvSpPr>
            <p:spPr>
              <a:xfrm>
                <a:off x="4954223" y="1655121"/>
                <a:ext cx="6986765" cy="1142557"/>
              </a:xfrm>
              <a:prstGeom prst="rect">
                <a:avLst/>
              </a:prstGeom>
              <a:blipFill rotWithShape="0">
                <a:blip r:embed="rId3"/>
                <a:stretch>
                  <a:fillRect/>
                </a:stretch>
              </a:blipFill>
              <a:ln>
                <a:solidFill>
                  <a:schemeClr val="tx1"/>
                </a:solidFill>
              </a:ln>
            </p:spPr>
            <p:txBody>
              <a:bodyPr/>
              <a:lstStyle/>
              <a:p>
                <a:r>
                  <a:rPr lang="en-US">
                    <a:noFill/>
                  </a:rPr>
                  <a:t> </a:t>
                </a:r>
              </a:p>
            </p:txBody>
          </p:sp>
        </mc:Fallback>
      </mc:AlternateContent>
      <p:sp>
        <p:nvSpPr>
          <p:cNvPr id="6" name="Rectangle 5"/>
          <p:cNvSpPr/>
          <p:nvPr/>
        </p:nvSpPr>
        <p:spPr>
          <a:xfrm>
            <a:off x="5693952" y="3157592"/>
            <a:ext cx="5710218" cy="523220"/>
          </a:xfrm>
          <a:prstGeom prst="rect">
            <a:avLst/>
          </a:prstGeom>
        </p:spPr>
        <p:txBody>
          <a:bodyPr wrap="none">
            <a:spAutoFit/>
          </a:bodyPr>
          <a:lstStyle/>
          <a:p>
            <a:r>
              <a:rPr lang="en-US" sz="2800" dirty="0" smtClean="0">
                <a:latin typeface="Times New Roman" panose="02020603050405020304" pitchFamily="18" charset="0"/>
                <a:ea typeface="SimSun" panose="02010600030101010101" pitchFamily="2" charset="-122"/>
              </a:rPr>
              <a:t>Joint </a:t>
            </a:r>
            <a:r>
              <a:rPr lang="en-US" sz="2800" dirty="0">
                <a:latin typeface="Times New Roman" panose="02020603050405020304" pitchFamily="18" charset="0"/>
                <a:ea typeface="SimSun" panose="02010600030101010101" pitchFamily="2" charset="-122"/>
              </a:rPr>
              <a:t>probability of X-D </a:t>
            </a:r>
            <a:r>
              <a:rPr lang="en-US" sz="2800" dirty="0" smtClean="0">
                <a:latin typeface="Times New Roman" panose="02020603050405020304" pitchFamily="18" charset="0"/>
                <a:ea typeface="SimSun" panose="02010600030101010101" pitchFamily="2" charset="-122"/>
              </a:rPr>
              <a:t>network (4.1)</a:t>
            </a:r>
            <a:endParaRPr lang="en-US" sz="2800" dirty="0"/>
          </a:p>
        </p:txBody>
      </p:sp>
      <p:sp>
        <p:nvSpPr>
          <p:cNvPr id="3" name="Slide Number Placeholder 2"/>
          <p:cNvSpPr>
            <a:spLocks noGrp="1"/>
          </p:cNvSpPr>
          <p:nvPr>
            <p:ph type="sldNum" sz="quarter" idx="12"/>
          </p:nvPr>
        </p:nvSpPr>
        <p:spPr/>
        <p:txBody>
          <a:bodyPr/>
          <a:lstStyle/>
          <a:p>
            <a:fld id="{5DB5036F-1FF2-46C4-8D2B-59C7E3B91952}" type="slidenum">
              <a:rPr lang="en-US" smtClean="0"/>
              <a:pPr/>
              <a:t>37</a:t>
            </a:fld>
            <a:endParaRPr lang="en-US" dirty="0"/>
          </a:p>
        </p:txBody>
      </p:sp>
      <p:sp>
        <p:nvSpPr>
          <p:cNvPr id="7" name="Footer Placeholder 6"/>
          <p:cNvSpPr>
            <a:spLocks noGrp="1"/>
          </p:cNvSpPr>
          <p:nvPr>
            <p:ph type="ftr" sz="quarter" idx="11"/>
          </p:nvPr>
        </p:nvSpPr>
        <p:spPr/>
        <p:txBody>
          <a:bodyPr/>
          <a:lstStyle/>
          <a:p>
            <a:r>
              <a:rPr lang="en-US" smtClean="0"/>
              <a:t>Published in the book "Bayesian Inference" - InTechOpen</a:t>
            </a:r>
            <a:endParaRPr lang="en-US" dirty="0"/>
          </a:p>
        </p:txBody>
      </p:sp>
      <p:sp>
        <p:nvSpPr>
          <p:cNvPr id="8" name="Date Placeholder 7"/>
          <p:cNvSpPr>
            <a:spLocks noGrp="1"/>
          </p:cNvSpPr>
          <p:nvPr>
            <p:ph type="dt" sz="half" idx="10"/>
          </p:nvPr>
        </p:nvSpPr>
        <p:spPr/>
        <p:txBody>
          <a:bodyPr/>
          <a:lstStyle/>
          <a:p>
            <a:fld id="{FD255892-5356-4CAF-8767-43D7D94F6A5E}" type="datetime1">
              <a:rPr lang="en-US" smtClean="0"/>
              <a:t>9/5/2017</a:t>
            </a:fld>
            <a:endParaRPr lang="en-US" dirty="0"/>
          </a:p>
        </p:txBody>
      </p:sp>
    </p:spTree>
    <p:extLst>
      <p:ext uri="{BB962C8B-B14F-4D97-AF65-F5344CB8AC3E}">
        <p14:creationId xmlns:p14="http://schemas.microsoft.com/office/powerpoint/2010/main" val="28882905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Multi-hypothesis diagnostic relationship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36175" y="1726748"/>
                <a:ext cx="11591365" cy="4337876"/>
              </a:xfrm>
            </p:spPr>
            <p:txBody>
              <a:bodyPr/>
              <a:lstStyle/>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r>
                          <a:rPr lang="en-US" i="1">
                            <a:latin typeface="Cambria Math" panose="02040503050406030204" pitchFamily="18" charset="0"/>
                          </a:rPr>
                          <m:t>𝑌</m:t>
                        </m:r>
                      </m:e>
                    </m:d>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e>
                    </m:nary>
                  </m:oMath>
                </a14:m>
                <a:endParaRPr lang="en-US" dirty="0"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𝐷</m:t>
                            </m:r>
                          </m:e>
                        </m:d>
                      </m:num>
                      <m:den>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den>
                    </m:f>
                    <m:r>
                      <a:rPr lang="en-US" i="1">
                        <a:latin typeface="Cambria Math" panose="02040503050406030204" pitchFamily="18" charset="0"/>
                      </a:rPr>
                      <m:t>=</m:t>
                    </m:r>
                    <m:f>
                      <m:fPr>
                        <m:ctrlPr>
                          <a:rPr lang="en-US" i="1">
                            <a:latin typeface="Cambria Math" panose="02040503050406030204" pitchFamily="18" charset="0"/>
                          </a:rPr>
                        </m:ctrlPr>
                      </m:fPr>
                      <m:num>
                        <m:nary>
                          <m:naryPr>
                            <m:chr m:val="∑"/>
                            <m:limLoc m:val="undOvr"/>
                            <m:supHide m:val="on"/>
                            <m:ctrlPr>
                              <a:rPr lang="en-US" i="1">
                                <a:latin typeface="Cambria Math" panose="02040503050406030204" pitchFamily="18" charset="0"/>
                              </a:rPr>
                            </m:ctrlPr>
                          </m:naryPr>
                          <m: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𝐷</m:t>
                                </m:r>
                              </m:e>
                            </m:d>
                          </m:sub>
                          <m:sup/>
                          <m:e>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e>
                        </m:nary>
                      </m:num>
                      <m:den>
                        <m:nary>
                          <m:naryPr>
                            <m:chr m:val="∑"/>
                            <m:limLoc m:val="undOvr"/>
                            <m:supHide m:val="on"/>
                            <m:ctrlPr>
                              <a:rPr lang="en-US" i="1">
                                <a:latin typeface="Cambria Math" panose="02040503050406030204" pitchFamily="18" charset="0"/>
                              </a:rPr>
                            </m:ctrlPr>
                          </m:naryPr>
                          <m: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sub>
                          <m:sup/>
                          <m:e>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e>
                        </m:nary>
                      </m:den>
                    </m:f>
                  </m:oMath>
                </a14:m>
                <a:endParaRPr lang="en-US" dirty="0"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e>
                        <m:r>
                          <a:rPr lang="en-US" i="1">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𝐷</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d>
                      </m:den>
                    </m:f>
                    <m:r>
                      <a:rPr lang="en-US" i="1">
                        <a:latin typeface="Cambria Math" panose="02040503050406030204" pitchFamily="18" charset="0"/>
                      </a:rPr>
                      <m:t>=</m:t>
                    </m:r>
                    <m:f>
                      <m:fPr>
                        <m:ctrlPr>
                          <a:rPr lang="en-US" i="1">
                            <a:latin typeface="Cambria Math" panose="02040503050406030204" pitchFamily="18" charset="0"/>
                          </a:rPr>
                        </m:ctrlPr>
                      </m:fPr>
                      <m:num>
                        <m:nary>
                          <m:naryPr>
                            <m:chr m:val="∑"/>
                            <m:limLoc m:val="undOvr"/>
                            <m:supHide m:val="on"/>
                            <m:ctrlPr>
                              <a:rPr lang="en-US" i="1">
                                <a:latin typeface="Cambria Math" panose="02040503050406030204" pitchFamily="18" charset="0"/>
                              </a:rPr>
                            </m:ctrlPr>
                          </m:naryPr>
                          <m: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𝐷</m:t>
                                </m:r>
                              </m:e>
                            </m:d>
                          </m:sub>
                          <m:sup/>
                          <m:e>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e>
                        </m:nary>
                      </m:num>
                      <m:den>
                        <m:nary>
                          <m:naryPr>
                            <m:chr m:val="∑"/>
                            <m:limLoc m:val="undOvr"/>
                            <m:supHide m:val="on"/>
                            <m:ctrlPr>
                              <a:rPr lang="en-US" i="1">
                                <a:latin typeface="Cambria Math" panose="02040503050406030204" pitchFamily="18" charset="0"/>
                              </a:rPr>
                            </m:ctrlPr>
                          </m:naryPr>
                          <m: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𝐷</m:t>
                                </m:r>
                              </m:e>
                            </m:d>
                          </m:sub>
                          <m:sup/>
                          <m:e>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e>
                        </m:nary>
                      </m:den>
                    </m:f>
                  </m:oMath>
                </a14:m>
                <a:endParaRPr lang="en-US" dirty="0"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r>
                          <a:rPr lang="en-US" i="1">
                            <a:latin typeface="Cambria Math" panose="02040503050406030204" pitchFamily="18" charset="0"/>
                          </a:rPr>
                          <m:t>𝑆</m:t>
                        </m:r>
                      </m:den>
                    </m:f>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e>
                    </m:d>
                  </m:oMath>
                </a14:m>
                <a:endParaRPr lang="en-US" dirty="0"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r>
                          <a:rPr lang="en-US" i="1">
                            <a:latin typeface="Cambria Math" panose="02040503050406030204" pitchFamily="18" charset="0"/>
                          </a:rPr>
                          <m:t>𝑆</m:t>
                        </m:r>
                      </m:den>
                    </m:f>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36175" y="1726748"/>
                <a:ext cx="11591365" cy="4337876"/>
              </a:xfrm>
              <a:blipFill rotWithShape="0">
                <a:blip r:embed="rId2"/>
                <a:stretch>
                  <a:fillRect/>
                </a:stretch>
              </a:blipFill>
            </p:spPr>
            <p:txBody>
              <a:bodyPr/>
              <a:lstStyle/>
              <a:p>
                <a:r>
                  <a:rPr lang="en-US">
                    <a:noFill/>
                  </a:rPr>
                  <a:t> </a:t>
                </a:r>
              </a:p>
            </p:txBody>
          </p:sp>
        </mc:Fallback>
      </mc:AlternateContent>
      <p:sp>
        <p:nvSpPr>
          <p:cNvPr id="4" name="Rectangle 3"/>
          <p:cNvSpPr/>
          <p:nvPr/>
        </p:nvSpPr>
        <p:spPr>
          <a:xfrm>
            <a:off x="838201" y="1001722"/>
            <a:ext cx="10515599" cy="523220"/>
          </a:xfrm>
          <a:prstGeom prst="rect">
            <a:avLst/>
          </a:prstGeom>
        </p:spPr>
        <p:txBody>
          <a:bodyPr wrap="square">
            <a:spAutoFit/>
          </a:bodyPr>
          <a:lstStyle/>
          <a:p>
            <a:pPr algn="ctr"/>
            <a:r>
              <a:rPr lang="en-US" sz="2800" dirty="0" smtClean="0">
                <a:latin typeface="Times New Roman" panose="02020603050405020304" pitchFamily="18" charset="0"/>
                <a:ea typeface="SimSun" panose="02010600030101010101" pitchFamily="2" charset="-122"/>
              </a:rPr>
              <a:t>Basic probabilities relevant to X-D network with uniform distribution</a:t>
            </a:r>
            <a:endParaRPr lang="en-US" sz="2800" dirty="0"/>
          </a:p>
        </p:txBody>
      </p:sp>
      <p:sp>
        <p:nvSpPr>
          <p:cNvPr id="5" name="Slide Number Placeholder 4"/>
          <p:cNvSpPr>
            <a:spLocks noGrp="1"/>
          </p:cNvSpPr>
          <p:nvPr>
            <p:ph type="sldNum" sz="quarter" idx="12"/>
          </p:nvPr>
        </p:nvSpPr>
        <p:spPr/>
        <p:txBody>
          <a:bodyPr/>
          <a:lstStyle/>
          <a:p>
            <a:fld id="{5DB5036F-1FF2-46C4-8D2B-59C7E3B91952}" type="slidenum">
              <a:rPr lang="en-US" smtClean="0"/>
              <a:pPr/>
              <a:t>38</a:t>
            </a:fld>
            <a:endParaRPr lang="en-US" dirty="0"/>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dirty="0"/>
          </a:p>
        </p:txBody>
      </p:sp>
      <p:sp>
        <p:nvSpPr>
          <p:cNvPr id="7" name="Date Placeholder 6"/>
          <p:cNvSpPr>
            <a:spLocks noGrp="1"/>
          </p:cNvSpPr>
          <p:nvPr>
            <p:ph type="dt" sz="half" idx="10"/>
          </p:nvPr>
        </p:nvSpPr>
        <p:spPr/>
        <p:txBody>
          <a:bodyPr/>
          <a:lstStyle/>
          <a:p>
            <a:fld id="{7DBDF274-54AE-46C3-A4FA-924D281BD4EA}" type="datetime1">
              <a:rPr lang="en-US" smtClean="0"/>
              <a:t>9/5/2017</a:t>
            </a:fld>
            <a:endParaRPr lang="en-US" dirty="0"/>
          </a:p>
        </p:txBody>
      </p:sp>
    </p:spTree>
    <p:extLst>
      <p:ext uri="{BB962C8B-B14F-4D97-AF65-F5344CB8AC3E}">
        <p14:creationId xmlns:p14="http://schemas.microsoft.com/office/powerpoint/2010/main" val="35732930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Multi-hypothesis diagnostic relationship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Conditional probability, posterior probability, and transformation coefficient of X-D </a:t>
                </a:r>
                <a:r>
                  <a:rPr lang="en-US" dirty="0" smtClean="0"/>
                  <a:t>network according to formula 4.4</a:t>
                </a:r>
                <a:endParaRPr lang="en-US" i="1" dirty="0"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r>
                              <a:rPr lang="en-US" i="1">
                                <a:latin typeface="Cambria Math" panose="02040503050406030204" pitchFamily="18" charset="0"/>
                              </a:rPr>
                              <m:t>𝐷</m:t>
                            </m:r>
                          </m:e>
                        </m:d>
                      </m:num>
                      <m:den>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r>
                          <a:rPr lang="en-US" i="1">
                            <a:latin typeface="Cambria Math" panose="02040503050406030204" pitchFamily="18" charset="0"/>
                          </a:rPr>
                          <m:t>𝑆</m:t>
                        </m:r>
                      </m:den>
                    </m:f>
                  </m:oMath>
                </a14:m>
                <a:endParaRPr lang="en-US" dirty="0"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r>
                              <a:rPr lang="en-US" i="1">
                                <a:latin typeface="Cambria Math" panose="02040503050406030204" pitchFamily="18" charset="0"/>
                              </a:rPr>
                              <m:t>𝐷</m:t>
                            </m:r>
                          </m:e>
                        </m:d>
                      </m:num>
                      <m:den>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r>
                          <a:rPr lang="en-US" i="1">
                            <a:latin typeface="Cambria Math" panose="02040503050406030204" pitchFamily="18" charset="0"/>
                          </a:rPr>
                          <m:t>𝑆</m:t>
                        </m:r>
                      </m:den>
                    </m:f>
                  </m:oMath>
                </a14:m>
                <a:endParaRPr lang="en-US" dirty="0"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e>
                        <m:r>
                          <a:rPr lang="en-US" i="1">
                            <a:latin typeface="Cambria Math" panose="02040503050406030204" pitchFamily="18" charset="0"/>
                          </a:rPr>
                          <m:t>𝐷</m:t>
                        </m:r>
                      </m:e>
                    </m:d>
                    <m:r>
                      <m:rPr>
                        <m:aln/>
                      </m:rP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r>
                              <a:rPr lang="en-US" i="1">
                                <a:latin typeface="Cambria Math" panose="02040503050406030204" pitchFamily="18" charset="0"/>
                              </a:rPr>
                              <m:t>𝐷</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d>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num>
                      <m:den>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den>
                    </m:f>
                  </m:oMath>
                </a14:m>
                <a:endParaRPr lang="en-US" dirty="0"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e>
                        <m:r>
                          <a:rPr lang="en-US" i="1">
                            <a:latin typeface="Cambria Math" panose="02040503050406030204" pitchFamily="18" charset="0"/>
                          </a:rPr>
                          <m:t>𝐷</m:t>
                        </m:r>
                      </m:e>
                    </m:d>
                    <m:r>
                      <m:rPr>
                        <m:aln/>
                      </m:rP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e>
                        <m:r>
                          <a:rPr lang="en-US" i="1">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num>
                      <m:den>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den>
                    </m:f>
                  </m:oMath>
                </a14:m>
                <a:endParaRPr lang="en-US" dirty="0" smtClean="0"/>
              </a:p>
              <a:p>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e>
                            <m:r>
                              <a:rPr lang="en-US" i="1">
                                <a:latin typeface="Cambria Math" panose="02040503050406030204" pitchFamily="18" charset="0"/>
                              </a:rPr>
                              <m:t>𝐷</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r>
                          <a:rPr lang="en-US" i="1">
                            <a:latin typeface="Cambria Math" panose="02040503050406030204" pitchFamily="18" charset="0"/>
                          </a:rPr>
                          <m:t>𝑆</m:t>
                        </m:r>
                      </m:num>
                      <m:den>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1178" r="-11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84BB54AC-0F29-4AF3-883A-EC6284DAD513}" type="datetime1">
              <a:rPr lang="en-US" smtClean="0"/>
              <a:t>9/5/2017</a:t>
            </a:fld>
            <a:endParaRPr lang="en-US" dirty="0"/>
          </a:p>
        </p:txBody>
      </p:sp>
    </p:spTree>
    <p:extLst>
      <p:ext uri="{BB962C8B-B14F-4D97-AF65-F5344CB8AC3E}">
        <p14:creationId xmlns:p14="http://schemas.microsoft.com/office/powerpoint/2010/main" val="3659774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dirty="0" smtClean="0"/>
              <a:t>1. Introduction</a:t>
            </a:r>
            <a:endParaRPr lang="en-US" dirty="0"/>
          </a:p>
        </p:txBody>
      </p:sp>
      <p:sp>
        <p:nvSpPr>
          <p:cNvPr id="3" name="Content Placeholder 2"/>
          <p:cNvSpPr>
            <a:spLocks noGrp="1"/>
          </p:cNvSpPr>
          <p:nvPr>
            <p:ph idx="1"/>
          </p:nvPr>
        </p:nvSpPr>
        <p:spPr/>
        <p:txBody>
          <a:bodyPr>
            <a:normAutofit fontScale="85000" lnSpcReduction="20000"/>
          </a:bodyPr>
          <a:lstStyle/>
          <a:p>
            <a:pPr algn="just">
              <a:lnSpc>
                <a:spcPct val="120000"/>
              </a:lnSpc>
            </a:pPr>
            <a:r>
              <a:rPr lang="en-US" dirty="0" smtClean="0"/>
              <a:t>In general, Bayesian </a:t>
            </a:r>
            <a:r>
              <a:rPr lang="en-US" dirty="0"/>
              <a:t>network (BN) is a directed acyclic graph (DAG) consisting of a set of nodes and a set of arcs. Each node is a random variable. Each arc represents a relationship between two nodes.</a:t>
            </a:r>
          </a:p>
          <a:p>
            <a:pPr algn="just">
              <a:lnSpc>
                <a:spcPct val="120000"/>
              </a:lnSpc>
            </a:pPr>
            <a:r>
              <a:rPr lang="en-US" dirty="0"/>
              <a:t>The strength of relationship in a graph can be quantified by a number called </a:t>
            </a:r>
            <a:r>
              <a:rPr lang="en-US" i="1" dirty="0"/>
              <a:t>weight</a:t>
            </a:r>
            <a:r>
              <a:rPr lang="en-US" dirty="0"/>
              <a:t>. There are some important relationships such as prerequisite, diagnostic, and aggregation. </a:t>
            </a:r>
          </a:p>
          <a:p>
            <a:pPr algn="just">
              <a:lnSpc>
                <a:spcPct val="120000"/>
              </a:lnSpc>
            </a:pPr>
            <a:r>
              <a:rPr lang="en-US" dirty="0"/>
              <a:t>The difference between BN and normal graph is that the strength of every relationship in BN is represented by a conditional probability table (CPT) whose entries are conditional probabilities of a child node given parent nodes.</a:t>
            </a:r>
          </a:p>
          <a:p>
            <a:pPr algn="just">
              <a:lnSpc>
                <a:spcPct val="120000"/>
              </a:lnSpc>
            </a:pPr>
            <a:r>
              <a:rPr lang="en-US" dirty="0"/>
              <a:t>There are two main approaches to construct a BN:</a:t>
            </a:r>
          </a:p>
          <a:p>
            <a:pPr lvl="1" algn="just">
              <a:lnSpc>
                <a:spcPct val="120000"/>
              </a:lnSpc>
              <a:buFont typeface="Courier New" panose="02070309020205020404" pitchFamily="49" charset="0"/>
              <a:buChar char="o"/>
            </a:pPr>
            <a:r>
              <a:rPr lang="en-US" dirty="0"/>
              <a:t>The first approach aims to learn BN from training data by learning machine algorithms.</a:t>
            </a:r>
          </a:p>
          <a:p>
            <a:pPr lvl="1" algn="just">
              <a:lnSpc>
                <a:spcPct val="120000"/>
              </a:lnSpc>
              <a:buFont typeface="Courier New" panose="02070309020205020404" pitchFamily="49" charset="0"/>
              <a:buChar char="o"/>
            </a:pPr>
            <a:r>
              <a:rPr lang="en-US" dirty="0"/>
              <a:t>The second approach is that experts define some graph patterns according to specific relationships and then, BN is constructed based on such patterns along with determined CPT (s). </a:t>
            </a:r>
            <a:r>
              <a:rPr lang="en-US" b="1" dirty="0"/>
              <a:t>This research focuses on such second approach</a:t>
            </a:r>
            <a:r>
              <a:rPr lang="en-US" dirty="0"/>
              <a:t>.</a:t>
            </a:r>
          </a:p>
        </p:txBody>
      </p:sp>
      <p:sp>
        <p:nvSpPr>
          <p:cNvPr id="4" name="Slide Number Placeholder 3"/>
          <p:cNvSpPr>
            <a:spLocks noGrp="1"/>
          </p:cNvSpPr>
          <p:nvPr>
            <p:ph type="sldNum" sz="quarter" idx="12"/>
          </p:nvPr>
        </p:nvSpPr>
        <p:spPr/>
        <p:txBody>
          <a:bodyPr/>
          <a:lstStyle/>
          <a:p>
            <a:fld id="{5DB5036F-1FF2-46C4-8D2B-59C7E3B91952}" type="slidenum">
              <a:rPr lang="en-US" smtClean="0"/>
              <a:pPr/>
              <a:t>4</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A192BA19-1A13-4830-9EFD-76103AF22143}" type="datetime1">
              <a:rPr lang="en-US" smtClean="0"/>
              <a:t>9/5/2017</a:t>
            </a:fld>
            <a:endParaRPr lang="en-US" dirty="0"/>
          </a:p>
        </p:txBody>
      </p:sp>
    </p:spTree>
    <p:extLst>
      <p:ext uri="{BB962C8B-B14F-4D97-AF65-F5344CB8AC3E}">
        <p14:creationId xmlns:p14="http://schemas.microsoft.com/office/powerpoint/2010/main" val="33108370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Multi-hypothesis diagnostic relationship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7041" y="1297903"/>
                <a:ext cx="11577918" cy="5058447"/>
              </a:xfrm>
              <a:ln>
                <a:solidFill>
                  <a:schemeClr val="tx1"/>
                </a:solidFill>
              </a:ln>
            </p:spPr>
            <p:txBody>
              <a:bodyPr>
                <a:noAutofit/>
              </a:bodyPr>
              <a:lstStyle/>
              <a:p>
                <a:pPr marL="0" indent="0">
                  <a:buNone/>
                </a:pPr>
                <a:r>
                  <a:rPr lang="en-US" sz="2200" dirty="0"/>
                  <a:t>Given X-D network is combination of diagnostic relationship and X-gate inference:</a:t>
                </a:r>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=1</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1</m:t>
                              </m:r>
                            </m:sub>
                          </m:sSub>
                          <m:r>
                            <a:rPr lang="en-US" sz="220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2</m:t>
                              </m:r>
                            </m:sub>
                          </m:sSub>
                          <m:r>
                            <a:rPr lang="en-US" sz="2200">
                              <a:latin typeface="Cambria Math" panose="02040503050406030204" pitchFamily="18" charset="0"/>
                            </a:rPr>
                            <m:t>,</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𝑛</m:t>
                              </m:r>
                            </m:sub>
                          </m:sSub>
                        </m:e>
                      </m:d>
                      <m:r>
                        <a:rPr lang="en-US" sz="2200" i="1">
                          <a:latin typeface="Cambria Math" panose="02040503050406030204" pitchFamily="18" charset="0"/>
                        </a:rPr>
                        <m:t>=</m:t>
                      </m:r>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1</m:t>
                              </m:r>
                            </m:sub>
                          </m:sSub>
                          <m:r>
                            <m:rPr>
                              <m:sty m:val="p"/>
                            </m:rPr>
                            <a:rPr lang="en-US" sz="2200">
                              <a:latin typeface="Cambria Math" panose="02040503050406030204" pitchFamily="18" charset="0"/>
                            </a:rPr>
                            <m:t>x</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2</m:t>
                              </m:r>
                            </m:sub>
                          </m:sSub>
                          <m:r>
                            <m:rPr>
                              <m:sty m:val="p"/>
                            </m:rPr>
                            <a:rPr lang="en-US" sz="2200">
                              <a:latin typeface="Cambria Math" panose="02040503050406030204" pitchFamily="18" charset="0"/>
                            </a:rPr>
                            <m:t>x</m:t>
                          </m:r>
                          <m:r>
                            <a:rPr lang="en-US" sz="2200" i="1">
                              <a:latin typeface="Cambria Math" panose="02040503050406030204" pitchFamily="18" charset="0"/>
                            </a:rPr>
                            <m:t>…</m:t>
                          </m:r>
                          <m:r>
                            <m:rPr>
                              <m:sty m:val="p"/>
                            </m:rPr>
                            <a:rPr lang="en-US" sz="2200">
                              <a:latin typeface="Cambria Math" panose="02040503050406030204" pitchFamily="18" charset="0"/>
                            </a:rPr>
                            <m:t>x</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𝑛</m:t>
                              </m:r>
                            </m:sub>
                          </m:sSub>
                        </m:e>
                      </m:d>
                    </m:oMath>
                  </m:oMathPara>
                </a14:m>
                <a:endParaRPr lang="en-US" sz="2200" dirty="0"/>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𝐷</m:t>
                          </m:r>
                        </m:e>
                        <m:e>
                          <m:r>
                            <a:rPr lang="en-US" sz="2200" i="1">
                              <a:latin typeface="Cambria Math" panose="02040503050406030204" pitchFamily="18" charset="0"/>
                            </a:rPr>
                            <m:t>𝑌</m:t>
                          </m:r>
                        </m:e>
                      </m:d>
                      <m:r>
                        <m:rPr>
                          <m:aln/>
                        </m:rP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f>
                                  <m:fPr>
                                    <m:ctrlPr>
                                      <a:rPr lang="en-US" sz="2200" i="1">
                                        <a:latin typeface="Cambria Math" panose="02040503050406030204" pitchFamily="18" charset="0"/>
                                      </a:rPr>
                                    </m:ctrlPr>
                                  </m:fPr>
                                  <m:num>
                                    <m:r>
                                      <a:rPr lang="en-US" sz="2200" i="1">
                                        <a:latin typeface="Cambria Math" panose="02040503050406030204" pitchFamily="18" charset="0"/>
                                      </a:rPr>
                                      <m:t>𝐷</m:t>
                                    </m:r>
                                  </m:num>
                                  <m:den>
                                    <m:r>
                                      <a:rPr lang="en-US" sz="2200" i="1">
                                        <a:latin typeface="Cambria Math" panose="02040503050406030204" pitchFamily="18" charset="0"/>
                                      </a:rPr>
                                      <m:t>𝑆</m:t>
                                    </m:r>
                                  </m:den>
                                </m:f>
                                <m:r>
                                  <a:rPr lang="en-US" sz="2200" i="1">
                                    <a:latin typeface="Cambria Math" panose="02040503050406030204" pitchFamily="18" charset="0"/>
                                  </a:rPr>
                                  <m:t> </m:t>
                                </m:r>
                                <m:r>
                                  <m:rPr>
                                    <m:sty m:val="p"/>
                                  </m:rPr>
                                  <a:rPr lang="en-US" sz="2200">
                                    <a:latin typeface="Cambria Math" panose="02040503050406030204" pitchFamily="18" charset="0"/>
                                  </a:rPr>
                                  <m:t>if</m:t>
                                </m:r>
                                <m:r>
                                  <a:rPr lang="en-US" sz="2200" i="1">
                                    <a:latin typeface="Cambria Math" panose="02040503050406030204" pitchFamily="18" charset="0"/>
                                  </a:rPr>
                                  <m:t> </m:t>
                                </m:r>
                                <m:r>
                                  <a:rPr lang="en-US" sz="2200" i="1">
                                    <a:latin typeface="Cambria Math" panose="02040503050406030204" pitchFamily="18" charset="0"/>
                                  </a:rPr>
                                  <m:t>𝑌</m:t>
                                </m:r>
                                <m:r>
                                  <a:rPr lang="en-US" sz="2200" i="1">
                                    <a:latin typeface="Cambria Math" panose="02040503050406030204" pitchFamily="18" charset="0"/>
                                  </a:rPr>
                                  <m:t>=1</m:t>
                                </m:r>
                              </m:e>
                            </m:mr>
                            <m:mr>
                              <m:e>
                                <m:f>
                                  <m:fPr>
                                    <m:ctrlPr>
                                      <a:rPr lang="en-US" sz="2200" i="1">
                                        <a:latin typeface="Cambria Math" panose="02040503050406030204" pitchFamily="18" charset="0"/>
                                      </a:rPr>
                                    </m:ctrlPr>
                                  </m:fPr>
                                  <m:num>
                                    <m:r>
                                      <a:rPr lang="en-US" sz="2200" i="1">
                                        <a:latin typeface="Cambria Math" panose="02040503050406030204" pitchFamily="18" charset="0"/>
                                      </a:rPr>
                                      <m:t>𝑀</m:t>
                                    </m:r>
                                  </m:num>
                                  <m:den>
                                    <m:r>
                                      <a:rPr lang="en-US" sz="2200" i="1">
                                        <a:latin typeface="Cambria Math" panose="02040503050406030204" pitchFamily="18" charset="0"/>
                                      </a:rPr>
                                      <m:t>𝑆</m:t>
                                    </m:r>
                                  </m:den>
                                </m:f>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𝐷</m:t>
                                    </m:r>
                                  </m:num>
                                  <m:den>
                                    <m:r>
                                      <a:rPr lang="en-US" sz="2200" i="1">
                                        <a:latin typeface="Cambria Math" panose="02040503050406030204" pitchFamily="18" charset="0"/>
                                      </a:rPr>
                                      <m:t>𝑆</m:t>
                                    </m:r>
                                  </m:den>
                                </m:f>
                                <m:r>
                                  <a:rPr lang="en-US" sz="2200" i="1">
                                    <a:latin typeface="Cambria Math" panose="02040503050406030204" pitchFamily="18" charset="0"/>
                                  </a:rPr>
                                  <m:t> </m:t>
                                </m:r>
                                <m:r>
                                  <m:rPr>
                                    <m:sty m:val="p"/>
                                  </m:rPr>
                                  <a:rPr lang="en-US" sz="2200">
                                    <a:latin typeface="Cambria Math" panose="02040503050406030204" pitchFamily="18" charset="0"/>
                                  </a:rPr>
                                  <m:t>if</m:t>
                                </m:r>
                                <m:r>
                                  <a:rPr lang="en-US" sz="2200" i="1">
                                    <a:latin typeface="Cambria Math" panose="02040503050406030204" pitchFamily="18" charset="0"/>
                                  </a:rPr>
                                  <m:t> </m:t>
                                </m:r>
                                <m:r>
                                  <a:rPr lang="en-US" sz="2200" i="1">
                                    <a:latin typeface="Cambria Math" panose="02040503050406030204" pitchFamily="18" charset="0"/>
                                  </a:rPr>
                                  <m:t>𝑌</m:t>
                                </m:r>
                                <m:r>
                                  <a:rPr lang="en-US" sz="2200" i="1">
                                    <a:latin typeface="Cambria Math" panose="02040503050406030204" pitchFamily="18" charset="0"/>
                                  </a:rPr>
                                  <m:t>=0</m:t>
                                </m:r>
                              </m:e>
                            </m:mr>
                          </m:m>
                        </m:e>
                      </m:d>
                    </m:oMath>
                  </m:oMathPara>
                </a14:m>
                <a:endParaRPr lang="en-US" sz="2200" dirty="0"/>
              </a:p>
              <a:p>
                <a:pPr marL="0" indent="0">
                  <a:buNone/>
                </a:pPr>
                <a:r>
                  <a:rPr lang="en-US" sz="2200" dirty="0"/>
                  <a:t>The diagnostic condition of X-D network is satisfied if and only if </a:t>
                </a:r>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𝑠</m:t>
                      </m:r>
                      <m:d>
                        <m:dPr>
                          <m:ctrlPr>
                            <a:rPr lang="en-US" sz="2200" i="1">
                              <a:latin typeface="Cambria Math" panose="02040503050406030204" pitchFamily="18" charset="0"/>
                            </a:rPr>
                          </m:ctrlPr>
                        </m:dPr>
                        <m:e>
                          <m:r>
                            <m:rPr>
                              <m:sty m:val="p"/>
                            </m:rPr>
                            <a:rPr lang="en-US" sz="2200">
                              <a:latin typeface="Cambria Math" panose="02040503050406030204" pitchFamily="18" charset="0"/>
                            </a:rPr>
                            <m:t>Ω</m:t>
                          </m:r>
                        </m:e>
                      </m:d>
                      <m:r>
                        <m:rPr>
                          <m:aln/>
                        </m:rPr>
                        <a:rPr lang="en-US" sz="2200" i="1">
                          <a:latin typeface="Cambria Math" panose="02040503050406030204" pitchFamily="18" charset="0"/>
                        </a:rPr>
                        <m:t>=</m:t>
                      </m:r>
                      <m:nary>
                        <m:naryPr>
                          <m:chr m:val="∑"/>
                          <m:limLoc m:val="undOvr"/>
                          <m:supHide m:val="on"/>
                          <m:ctrlPr>
                            <a:rPr lang="en-US" sz="2200" i="1">
                              <a:latin typeface="Cambria Math" panose="02040503050406030204" pitchFamily="18" charset="0"/>
                            </a:rPr>
                          </m:ctrlPr>
                        </m:naryPr>
                        <m:sub>
                          <m:r>
                            <a:rPr lang="en-US" sz="2200" i="1">
                              <a:latin typeface="Cambria Math" panose="02040503050406030204" pitchFamily="18" charset="0"/>
                            </a:rPr>
                            <m:t>𝑎</m:t>
                          </m:r>
                        </m:sub>
                        <m:sup/>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=1</m:t>
                              </m:r>
                            </m:e>
                            <m:e>
                              <m:r>
                                <a:rPr lang="en-US" sz="2200" i="1">
                                  <a:latin typeface="Cambria Math" panose="02040503050406030204" pitchFamily="18" charset="0"/>
                                </a:rPr>
                                <m:t>𝑎</m:t>
                              </m:r>
                              <m:d>
                                <m:dPr>
                                  <m:ctrlPr>
                                    <a:rPr lang="en-US" sz="2200" i="1">
                                      <a:latin typeface="Cambria Math" panose="02040503050406030204" pitchFamily="18" charset="0"/>
                                    </a:rPr>
                                  </m:ctrlPr>
                                </m:dPr>
                                <m:e>
                                  <m:r>
                                    <m:rPr>
                                      <m:sty m:val="p"/>
                                    </m:rPr>
                                    <a:rPr lang="en-US" sz="2200">
                                      <a:latin typeface="Cambria Math" panose="02040503050406030204" pitchFamily="18" charset="0"/>
                                    </a:rPr>
                                    <m:t>Ω</m:t>
                                  </m:r>
                                </m:e>
                              </m:d>
                            </m:e>
                          </m:d>
                        </m:e>
                      </m:nary>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2</m:t>
                          </m:r>
                        </m:e>
                        <m:sup>
                          <m:d>
                            <m:dPr>
                              <m:begChr m:val="|"/>
                              <m:endChr m:val="|"/>
                              <m:ctrlPr>
                                <a:rPr lang="en-US" sz="2200" i="1">
                                  <a:latin typeface="Cambria Math" panose="02040503050406030204" pitchFamily="18" charset="0"/>
                                </a:rPr>
                              </m:ctrlPr>
                            </m:dPr>
                            <m:e>
                              <m:r>
                                <m:rPr>
                                  <m:sty m:val="p"/>
                                </m:rPr>
                                <a:rPr lang="en-US" sz="2200">
                                  <a:latin typeface="Cambria Math" panose="02040503050406030204" pitchFamily="18" charset="0"/>
                                </a:rPr>
                                <m:t>Ω</m:t>
                              </m:r>
                            </m:e>
                          </m:d>
                          <m:r>
                            <a:rPr lang="en-US" sz="2200" i="1">
                              <a:latin typeface="Cambria Math" panose="02040503050406030204" pitchFamily="18" charset="0"/>
                            </a:rPr>
                            <m:t>−1</m:t>
                          </m:r>
                        </m:sup>
                      </m:sSup>
                      <m:r>
                        <a:rPr lang="en-US" sz="2200" i="1">
                          <a:latin typeface="Cambria Math" panose="02040503050406030204" pitchFamily="18" charset="0"/>
                        </a:rPr>
                        <m:t>,∀</m:t>
                      </m:r>
                      <m:r>
                        <m:rPr>
                          <m:sty m:val="p"/>
                        </m:rPr>
                        <a:rPr lang="en-US" sz="2200">
                          <a:latin typeface="Cambria Math" panose="02040503050406030204" pitchFamily="18" charset="0"/>
                        </a:rPr>
                        <m:t>Ω</m:t>
                      </m:r>
                      <m:r>
                        <a:rPr lang="en-US" sz="2200" i="1">
                          <a:latin typeface="Cambria Math" panose="02040503050406030204" pitchFamily="18" charset="0"/>
                        </a:rPr>
                        <m:t>≠∅</m:t>
                      </m:r>
                    </m:oMath>
                  </m:oMathPara>
                </a14:m>
                <a:endParaRPr lang="en-US" sz="2200" dirty="0"/>
              </a:p>
              <a:p>
                <a:pPr marL="0" indent="0">
                  <a:buNone/>
                </a:pPr>
                <a:r>
                  <a:rPr lang="en-US" sz="2200" dirty="0"/>
                  <a:t>At that time, the transformation coefficient becomes:</a:t>
                </a:r>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𝑘</m:t>
                      </m:r>
                      <m:r>
                        <m:rPr>
                          <m:aln/>
                        </m:rP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𝑁</m:t>
                          </m:r>
                        </m:num>
                        <m:den>
                          <m:r>
                            <a:rPr lang="en-US" sz="2200" i="1">
                              <a:latin typeface="Cambria Math" panose="02040503050406030204" pitchFamily="18" charset="0"/>
                            </a:rPr>
                            <m:t>2</m:t>
                          </m:r>
                        </m:den>
                      </m:f>
                    </m:oMath>
                  </m:oMathPara>
                </a14:m>
                <a:endParaRPr lang="en-US" sz="2200" dirty="0"/>
              </a:p>
              <a:p>
                <a:pPr marL="0" indent="0">
                  <a:buNone/>
                </a:pPr>
                <a:r>
                  <a:rPr lang="en-US" sz="2200" dirty="0"/>
                  <a:t>Note that weights </a:t>
                </a:r>
                <a:r>
                  <a:rPr lang="en-US" sz="2200" i="1" dirty="0"/>
                  <a:t>p</a:t>
                </a:r>
                <a:r>
                  <a:rPr lang="en-US" sz="2200" i="1" baseline="-25000" dirty="0"/>
                  <a:t>i</a:t>
                </a:r>
                <a:r>
                  <a:rPr lang="en-US" sz="2200" dirty="0"/>
                  <a:t>=</a:t>
                </a:r>
                <a:r>
                  <a:rPr lang="en-US" sz="2200" i="1" dirty="0" err="1"/>
                  <a:t>w</a:t>
                </a:r>
                <a:r>
                  <a:rPr lang="en-US" sz="2200" i="1" baseline="-25000" dirty="0" err="1"/>
                  <a:t>i</a:t>
                </a:r>
                <a:r>
                  <a:rPr lang="en-US" sz="2200" dirty="0"/>
                  <a:t> and </a:t>
                </a:r>
                <a:r>
                  <a:rPr lang="en-US" sz="2200" i="1" dirty="0" err="1"/>
                  <a:t>ρ</a:t>
                </a:r>
                <a:r>
                  <a:rPr lang="en-US" sz="2200" i="1" baseline="-25000" dirty="0" err="1"/>
                  <a:t>i</a:t>
                </a:r>
                <a:r>
                  <a:rPr lang="en-US" sz="2200" dirty="0"/>
                  <a:t>=</a:t>
                </a:r>
                <a:r>
                  <a:rPr lang="en-US" sz="2200" i="1" dirty="0" err="1"/>
                  <a:t>ω</a:t>
                </a:r>
                <a:r>
                  <a:rPr lang="en-US" sz="2200" i="1" baseline="-25000" dirty="0" err="1"/>
                  <a:t>i</a:t>
                </a:r>
                <a:r>
                  <a:rPr lang="en-US" sz="2200" dirty="0"/>
                  <a:t>, which are inputs of </a:t>
                </a:r>
                <a:r>
                  <a:rPr lang="en-US" sz="2200" i="1" dirty="0"/>
                  <a:t>s</a:t>
                </a:r>
                <a:r>
                  <a:rPr lang="en-US" sz="2200" dirty="0"/>
                  <a:t>(Ω), are abstract variables. Thus, the equality </a:t>
                </a:r>
                <a:r>
                  <a:rPr lang="en-US" sz="2200" i="1" dirty="0"/>
                  <a:t>s</a:t>
                </a:r>
                <a:r>
                  <a:rPr lang="en-US" sz="2200" dirty="0"/>
                  <a:t>(Ω) = 2</a:t>
                </a:r>
                <a:r>
                  <a:rPr lang="en-US" sz="2200" baseline="30000" dirty="0"/>
                  <a:t>|Ω|–1</a:t>
                </a:r>
                <a:r>
                  <a:rPr lang="en-US" sz="2200" dirty="0"/>
                  <a:t> implies all abstract variables are removed and so </a:t>
                </a:r>
                <a:r>
                  <a:rPr lang="en-US" sz="2200" i="1" dirty="0"/>
                  <a:t>s</a:t>
                </a:r>
                <a:r>
                  <a:rPr lang="en-US" sz="2200" dirty="0"/>
                  <a:t>(Ω) does not depend on weights.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7041" y="1297903"/>
                <a:ext cx="11577918" cy="5058447"/>
              </a:xfrm>
              <a:blipFill rotWithShape="0">
                <a:blip r:embed="rId2"/>
                <a:stretch>
                  <a:fillRect l="-631" t="-721" r="-578" b="-2163"/>
                </a:stretch>
              </a:blipFill>
              <a:ln>
                <a:solidFill>
                  <a:schemeClr val="tx1"/>
                </a:solidFill>
              </a:ln>
            </p:spPr>
            <p:txBody>
              <a:bodyPr/>
              <a:lstStyle/>
              <a:p>
                <a:r>
                  <a:rPr lang="en-US">
                    <a:noFill/>
                  </a:rPr>
                  <a:t> </a:t>
                </a:r>
              </a:p>
            </p:txBody>
          </p:sp>
        </mc:Fallback>
      </mc:AlternateContent>
      <p:sp>
        <p:nvSpPr>
          <p:cNvPr id="4" name="Rectangle 3"/>
          <p:cNvSpPr/>
          <p:nvPr/>
        </p:nvSpPr>
        <p:spPr>
          <a:xfrm>
            <a:off x="4988791" y="811040"/>
            <a:ext cx="2523191" cy="430887"/>
          </a:xfrm>
          <a:prstGeom prst="rect">
            <a:avLst/>
          </a:prstGeom>
        </p:spPr>
        <p:txBody>
          <a:bodyPr wrap="none">
            <a:spAutoFit/>
          </a:bodyPr>
          <a:lstStyle/>
          <a:p>
            <a:r>
              <a:rPr lang="en-US" sz="2200" b="1" dirty="0">
                <a:latin typeface="Times New Roman" panose="02020603050405020304" pitchFamily="18" charset="0"/>
                <a:ea typeface="SimSun" panose="02010600030101010101" pitchFamily="2" charset="-122"/>
              </a:rPr>
              <a:t>Diagnostic theorem</a:t>
            </a:r>
            <a:endParaRPr lang="en-US" sz="2200" b="1" dirty="0"/>
          </a:p>
        </p:txBody>
      </p:sp>
      <p:sp>
        <p:nvSpPr>
          <p:cNvPr id="5" name="Slide Number Placeholder 4"/>
          <p:cNvSpPr>
            <a:spLocks noGrp="1"/>
          </p:cNvSpPr>
          <p:nvPr>
            <p:ph type="sldNum" sz="quarter" idx="12"/>
          </p:nvPr>
        </p:nvSpPr>
        <p:spPr/>
        <p:txBody>
          <a:bodyPr/>
          <a:lstStyle/>
          <a:p>
            <a:fld id="{5DB5036F-1FF2-46C4-8D2B-59C7E3B91952}" type="slidenum">
              <a:rPr lang="en-US" smtClean="0"/>
              <a:pPr/>
              <a:t>40</a:t>
            </a:fld>
            <a:endParaRPr lang="en-US" dirty="0"/>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dirty="0"/>
          </a:p>
        </p:txBody>
      </p:sp>
      <p:sp>
        <p:nvSpPr>
          <p:cNvPr id="7" name="Date Placeholder 6"/>
          <p:cNvSpPr>
            <a:spLocks noGrp="1"/>
          </p:cNvSpPr>
          <p:nvPr>
            <p:ph type="dt" sz="half" idx="10"/>
          </p:nvPr>
        </p:nvSpPr>
        <p:spPr/>
        <p:txBody>
          <a:bodyPr/>
          <a:lstStyle/>
          <a:p>
            <a:fld id="{8A838010-A54D-429C-B7B0-B29F5D27B5EF}" type="datetime1">
              <a:rPr lang="en-US" smtClean="0"/>
              <a:t>9/5/2017</a:t>
            </a:fld>
            <a:endParaRPr lang="en-US" dirty="0"/>
          </a:p>
        </p:txBody>
      </p:sp>
    </p:spTree>
    <p:extLst>
      <p:ext uri="{BB962C8B-B14F-4D97-AF65-F5344CB8AC3E}">
        <p14:creationId xmlns:p14="http://schemas.microsoft.com/office/powerpoint/2010/main" val="13285018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Multi-hypothesis diagnostic relationship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4557" y="1358707"/>
                <a:ext cx="11502886" cy="5134860"/>
              </a:xfrm>
            </p:spPr>
            <p:txBody>
              <a:bodyPr>
                <a:noAutofit/>
              </a:bodyPr>
              <a:lstStyle/>
              <a:p>
                <a:pPr marL="0" indent="0">
                  <a:lnSpc>
                    <a:spcPct val="120000"/>
                  </a:lnSpc>
                  <a:buNone/>
                </a:pPr>
                <a:r>
                  <a:rPr lang="en-US" sz="1500" dirty="0"/>
                  <a:t>The transformation coefficient is rewritten as follows:</a:t>
                </a:r>
                <a:r>
                  <a:rPr lang="en-US" sz="1500" dirty="0" smtClean="0"/>
                  <a:t> </a:t>
                </a:r>
                <a14:m>
                  <m:oMath xmlns:m="http://schemas.openxmlformats.org/officeDocument/2006/math">
                    <m:r>
                      <a:rPr lang="en-US" sz="1500" i="1">
                        <a:latin typeface="Cambria Math" panose="02040503050406030204" pitchFamily="18" charset="0"/>
                      </a:rPr>
                      <m:t>𝑘</m:t>
                    </m:r>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r>
                              <a:rPr lang="en-US" sz="1500" i="1">
                                <a:latin typeface="Cambria Math" panose="02040503050406030204" pitchFamily="18" charset="0"/>
                              </a:rPr>
                              <m:t>−1</m:t>
                            </m:r>
                          </m:sup>
                        </m:sSup>
                        <m:r>
                          <a:rPr lang="en-US" sz="1500" i="1">
                            <a:latin typeface="Cambria Math" panose="02040503050406030204" pitchFamily="18" charset="0"/>
                          </a:rPr>
                          <m:t>𝑆</m:t>
                        </m:r>
                      </m:num>
                      <m:den>
                        <m:r>
                          <a:rPr lang="en-US" sz="1500" i="1">
                            <a:latin typeface="Cambria Math" panose="02040503050406030204" pitchFamily="18" charset="0"/>
                          </a:rPr>
                          <m:t>2</m:t>
                        </m:r>
                        <m:r>
                          <a:rPr lang="en-US" sz="1500" i="1">
                            <a:latin typeface="Cambria Math" panose="02040503050406030204" pitchFamily="18" charset="0"/>
                          </a:rPr>
                          <m:t>𝐷</m:t>
                        </m:r>
                        <m:d>
                          <m:dPr>
                            <m:ctrlPr>
                              <a:rPr lang="en-US" sz="1500" i="1">
                                <a:latin typeface="Cambria Math" panose="02040503050406030204" pitchFamily="18" charset="0"/>
                              </a:rPr>
                            </m:ctrlPr>
                          </m:dPr>
                          <m:e>
                            <m:r>
                              <a:rPr lang="en-US" sz="1500" i="1">
                                <a:latin typeface="Cambria Math" panose="02040503050406030204" pitchFamily="18" charset="0"/>
                              </a:rPr>
                              <m:t>𝑠</m:t>
                            </m:r>
                            <m:d>
                              <m:dPr>
                                <m:ctrlPr>
                                  <a:rPr lang="en-US" sz="1500" i="1">
                                    <a:latin typeface="Cambria Math" panose="02040503050406030204" pitchFamily="18" charset="0"/>
                                  </a:rPr>
                                </m:ctrlPr>
                              </m:dPr>
                              <m:e>
                                <m:r>
                                  <m:rPr>
                                    <m:sty m:val="p"/>
                                  </m:rPr>
                                  <a:rPr lang="en-US" sz="1500">
                                    <a:latin typeface="Cambria Math" panose="02040503050406030204" pitchFamily="18" charset="0"/>
                                  </a:rPr>
                                  <m:t>Ω</m:t>
                                </m:r>
                              </m:e>
                            </m:d>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r>
                                  <a:rPr lang="en-US" sz="1500" i="1">
                                    <a:latin typeface="Cambria Math" panose="02040503050406030204" pitchFamily="18" charset="0"/>
                                  </a:rPr>
                                  <m:t>−1</m:t>
                                </m:r>
                              </m:sup>
                            </m:sSup>
                          </m:e>
                        </m:d>
                        <m:r>
                          <a:rPr lang="en-US" sz="1500" i="1">
                            <a:latin typeface="Cambria Math" panose="02040503050406030204" pitchFamily="18" charset="0"/>
                          </a:rPr>
                          <m:t>+</m:t>
                        </m:r>
                        <m:r>
                          <a:rPr lang="en-US" sz="1500" i="1">
                            <a:latin typeface="Cambria Math" panose="02040503050406030204" pitchFamily="18" charset="0"/>
                          </a:rPr>
                          <m:t>𝑀</m:t>
                        </m:r>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sup>
                            </m:sSup>
                            <m:r>
                              <a:rPr lang="en-US" sz="1500" i="1">
                                <a:latin typeface="Cambria Math" panose="02040503050406030204" pitchFamily="18" charset="0"/>
                              </a:rPr>
                              <m:t>−</m:t>
                            </m:r>
                            <m:r>
                              <a:rPr lang="en-US" sz="1500" i="1">
                                <a:latin typeface="Cambria Math" panose="02040503050406030204" pitchFamily="18" charset="0"/>
                              </a:rPr>
                              <m:t>𝑠</m:t>
                            </m:r>
                            <m:d>
                              <m:dPr>
                                <m:ctrlPr>
                                  <a:rPr lang="en-US" sz="1500" i="1">
                                    <a:latin typeface="Cambria Math" panose="02040503050406030204" pitchFamily="18" charset="0"/>
                                  </a:rPr>
                                </m:ctrlPr>
                              </m:dPr>
                              <m:e>
                                <m:r>
                                  <m:rPr>
                                    <m:sty m:val="p"/>
                                  </m:rPr>
                                  <a:rPr lang="en-US" sz="1500">
                                    <a:latin typeface="Cambria Math" panose="02040503050406030204" pitchFamily="18" charset="0"/>
                                  </a:rPr>
                                  <m:t>Ω</m:t>
                                </m:r>
                              </m:e>
                            </m:d>
                          </m:e>
                        </m:d>
                      </m:den>
                    </m:f>
                  </m:oMath>
                </a14:m>
                <a:endParaRPr lang="en-US" sz="1500" dirty="0"/>
              </a:p>
              <a:p>
                <a:pPr marL="0" indent="0">
                  <a:lnSpc>
                    <a:spcPct val="120000"/>
                  </a:lnSpc>
                  <a:buNone/>
                </a:pPr>
                <a:r>
                  <a:rPr lang="en-US" sz="1500" dirty="0" smtClean="0"/>
                  <a:t>Given </a:t>
                </a:r>
                <a:r>
                  <a:rPr lang="en-US" sz="1500" dirty="0"/>
                  <a:t>binary case when </a:t>
                </a:r>
                <a:r>
                  <a:rPr lang="en-US" sz="1500" i="1" dirty="0"/>
                  <a:t>D</a:t>
                </a:r>
                <a:r>
                  <a:rPr lang="en-US" sz="1500" dirty="0"/>
                  <a:t>=0 and </a:t>
                </a:r>
                <a:r>
                  <a:rPr lang="en-US" sz="1500" i="1" dirty="0"/>
                  <a:t>S</a:t>
                </a:r>
                <a:r>
                  <a:rPr lang="en-US" sz="1500" dirty="0"/>
                  <a:t>=1, we have</a:t>
                </a:r>
                <a:r>
                  <a:rPr lang="en-US" sz="1500" dirty="0" smtClean="0"/>
                  <a:t>: </a:t>
                </a:r>
                <a14:m>
                  <m:oMath xmlns:m="http://schemas.openxmlformats.org/officeDocument/2006/math">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r>
                          <a:rPr lang="en-US" sz="1500" i="1">
                            <a:latin typeface="Cambria Math" panose="02040503050406030204" pitchFamily="18" charset="0"/>
                          </a:rPr>
                          <m:t>−1</m:t>
                        </m:r>
                      </m:sup>
                    </m:sSup>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r>
                          <a:rPr lang="en-US" sz="1500" i="1">
                            <a:latin typeface="Cambria Math" panose="02040503050406030204" pitchFamily="18" charset="0"/>
                          </a:rPr>
                          <m:t>−1</m:t>
                        </m:r>
                      </m:sup>
                    </m:sSup>
                    <m:r>
                      <a:rPr lang="en-US" sz="1500" i="1">
                        <a:latin typeface="Cambria Math" panose="02040503050406030204" pitchFamily="18" charset="0"/>
                      </a:rPr>
                      <m:t>∗1=</m:t>
                    </m:r>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r>
                          <a:rPr lang="en-US" sz="1500" i="1">
                            <a:latin typeface="Cambria Math" panose="02040503050406030204" pitchFamily="18" charset="0"/>
                          </a:rPr>
                          <m:t>−1</m:t>
                        </m:r>
                      </m:sup>
                    </m:sSup>
                    <m:r>
                      <a:rPr lang="en-US" sz="1500" i="1">
                        <a:latin typeface="Cambria Math" panose="02040503050406030204" pitchFamily="18" charset="0"/>
                      </a:rPr>
                      <m:t>𝑆</m:t>
                    </m:r>
                    <m:r>
                      <a:rPr lang="en-US" sz="1500" i="1">
                        <a:latin typeface="Cambria Math" panose="02040503050406030204" pitchFamily="18" charset="0"/>
                      </a:rPr>
                      <m:t>=</m:t>
                    </m:r>
                    <m:r>
                      <a:rPr lang="en-US" sz="1500" i="1">
                        <a:latin typeface="Cambria Math" panose="02040503050406030204" pitchFamily="18" charset="0"/>
                      </a:rPr>
                      <m:t>𝑎</m:t>
                    </m:r>
                    <m:sSup>
                      <m:sSupPr>
                        <m:ctrlPr>
                          <a:rPr lang="en-US" sz="1500" i="1">
                            <a:latin typeface="Cambria Math" panose="02040503050406030204" pitchFamily="18" charset="0"/>
                          </a:rPr>
                        </m:ctrlPr>
                      </m:sSupPr>
                      <m:e>
                        <m:r>
                          <a:rPr lang="en-US" sz="1500" i="1">
                            <a:latin typeface="Cambria Math" panose="02040503050406030204" pitchFamily="18" charset="0"/>
                          </a:rPr>
                          <m:t>𝐷</m:t>
                        </m:r>
                      </m:e>
                      <m:sup>
                        <m:r>
                          <a:rPr lang="en-US" sz="1500" i="1">
                            <a:latin typeface="Cambria Math" panose="02040503050406030204" pitchFamily="18" charset="0"/>
                          </a:rPr>
                          <m:t>𝑗</m:t>
                        </m:r>
                      </m:sup>
                    </m:sSup>
                    <m:r>
                      <a:rPr lang="en-US" sz="1500" i="1">
                        <a:latin typeface="Cambria Math" panose="02040503050406030204" pitchFamily="18" charset="0"/>
                      </a:rPr>
                      <m:t>=</m:t>
                    </m:r>
                    <m:r>
                      <a:rPr lang="en-US" sz="1500" i="1">
                        <a:latin typeface="Cambria Math" panose="02040503050406030204" pitchFamily="18" charset="0"/>
                      </a:rPr>
                      <m:t>𝑎</m:t>
                    </m:r>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0</m:t>
                        </m:r>
                      </m:e>
                      <m:sup>
                        <m:r>
                          <a:rPr lang="en-US" sz="1500" i="1">
                            <a:latin typeface="Cambria Math" panose="02040503050406030204" pitchFamily="18" charset="0"/>
                          </a:rPr>
                          <m:t>𝑗</m:t>
                        </m:r>
                      </m:sup>
                    </m:sSup>
                    <m:r>
                      <a:rPr lang="en-US" sz="1500" i="1">
                        <a:latin typeface="Cambria Math" panose="02040503050406030204" pitchFamily="18" charset="0"/>
                      </a:rPr>
                      <m:t>=0</m:t>
                    </m:r>
                  </m:oMath>
                </a14:m>
                <a:endParaRPr lang="en-US" sz="1500" dirty="0"/>
              </a:p>
              <a:p>
                <a:pPr marL="0" indent="0">
                  <a:lnSpc>
                    <a:spcPct val="120000"/>
                  </a:lnSpc>
                  <a:buNone/>
                </a:pPr>
                <a:r>
                  <a:rPr lang="en-US" sz="1500" dirty="0"/>
                  <a:t>There is a contradiction, which implies that it is impossible to reduce </a:t>
                </a:r>
                <a:r>
                  <a:rPr lang="en-US" sz="1500" i="1" dirty="0"/>
                  <a:t>k</a:t>
                </a:r>
                <a:r>
                  <a:rPr lang="en-US" sz="1500" dirty="0"/>
                  <a:t> into the following form:</a:t>
                </a:r>
                <a:r>
                  <a:rPr lang="en-US" sz="1500" dirty="0" smtClean="0"/>
                  <a:t> </a:t>
                </a:r>
                <a14:m>
                  <m:oMath xmlns:m="http://schemas.openxmlformats.org/officeDocument/2006/math">
                    <m:r>
                      <a:rPr lang="en-US" sz="1500" i="1">
                        <a:latin typeface="Cambria Math" panose="02040503050406030204" pitchFamily="18" charset="0"/>
                      </a:rPr>
                      <m:t>𝑘</m:t>
                    </m:r>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𝑎</m:t>
                        </m:r>
                        <m:sSup>
                          <m:sSupPr>
                            <m:ctrlPr>
                              <a:rPr lang="en-US" sz="1500" i="1">
                                <a:latin typeface="Cambria Math" panose="02040503050406030204" pitchFamily="18" charset="0"/>
                              </a:rPr>
                            </m:ctrlPr>
                          </m:sSupPr>
                          <m:e>
                            <m:r>
                              <a:rPr lang="en-US" sz="1500" i="1">
                                <a:latin typeface="Cambria Math" panose="02040503050406030204" pitchFamily="18" charset="0"/>
                              </a:rPr>
                              <m:t>𝐷</m:t>
                            </m:r>
                          </m:e>
                          <m:sup>
                            <m:r>
                              <a:rPr lang="en-US" sz="1500" i="1">
                                <a:latin typeface="Cambria Math" panose="02040503050406030204" pitchFamily="18" charset="0"/>
                              </a:rPr>
                              <m:t>𝑗</m:t>
                            </m:r>
                          </m:sup>
                        </m:sSup>
                      </m:num>
                      <m:den>
                        <m:r>
                          <a:rPr lang="en-US" sz="1500" i="1">
                            <a:latin typeface="Cambria Math" panose="02040503050406030204" pitchFamily="18" charset="0"/>
                          </a:rPr>
                          <m:t>𝑏</m:t>
                        </m:r>
                        <m:sSup>
                          <m:sSupPr>
                            <m:ctrlPr>
                              <a:rPr lang="en-US" sz="1500" i="1">
                                <a:latin typeface="Cambria Math" panose="02040503050406030204" pitchFamily="18" charset="0"/>
                              </a:rPr>
                            </m:ctrlPr>
                          </m:sSupPr>
                          <m:e>
                            <m:r>
                              <a:rPr lang="en-US" sz="1500" i="1">
                                <a:latin typeface="Cambria Math" panose="02040503050406030204" pitchFamily="18" charset="0"/>
                              </a:rPr>
                              <m:t>𝐷</m:t>
                            </m:r>
                          </m:e>
                          <m:sup>
                            <m:r>
                              <a:rPr lang="en-US" sz="1500" i="1">
                                <a:latin typeface="Cambria Math" panose="02040503050406030204" pitchFamily="18" charset="0"/>
                              </a:rPr>
                              <m:t>𝑗</m:t>
                            </m:r>
                          </m:sup>
                        </m:sSup>
                      </m:den>
                    </m:f>
                  </m:oMath>
                </a14:m>
                <a:endParaRPr lang="en-US" sz="1500" dirty="0"/>
              </a:p>
              <a:p>
                <a:pPr marL="0" indent="0">
                  <a:lnSpc>
                    <a:spcPct val="120000"/>
                  </a:lnSpc>
                  <a:buNone/>
                </a:pPr>
                <a:r>
                  <a:rPr lang="en-US" sz="1500" dirty="0"/>
                  <a:t>Therefore, if </a:t>
                </a:r>
                <a:r>
                  <a:rPr lang="en-US" sz="1500" i="1" dirty="0"/>
                  <a:t>k</a:t>
                </a:r>
                <a:r>
                  <a:rPr lang="en-US" sz="1500" dirty="0"/>
                  <a:t> is constant with regard to </a:t>
                </a:r>
                <a:r>
                  <a:rPr lang="en-US" sz="1500" i="1" dirty="0"/>
                  <a:t>D</a:t>
                </a:r>
                <a:r>
                  <a:rPr lang="en-US" sz="1500" dirty="0"/>
                  <a:t> then,</a:t>
                </a:r>
                <a:r>
                  <a:rPr lang="en-US" sz="1500" dirty="0" smtClean="0"/>
                  <a:t> </a:t>
                </a:r>
                <a14:m>
                  <m:oMath xmlns:m="http://schemas.openxmlformats.org/officeDocument/2006/math">
                    <m:r>
                      <a:rPr lang="en-US" sz="1500" i="1">
                        <a:latin typeface="Cambria Math" panose="02040503050406030204" pitchFamily="18" charset="0"/>
                      </a:rPr>
                      <m:t>2</m:t>
                    </m:r>
                    <m:r>
                      <a:rPr lang="en-US" sz="1500" i="1">
                        <a:latin typeface="Cambria Math" panose="02040503050406030204" pitchFamily="18" charset="0"/>
                      </a:rPr>
                      <m:t>𝐷</m:t>
                    </m:r>
                    <m:d>
                      <m:dPr>
                        <m:ctrlPr>
                          <a:rPr lang="en-US" sz="1500" i="1">
                            <a:latin typeface="Cambria Math" panose="02040503050406030204" pitchFamily="18" charset="0"/>
                          </a:rPr>
                        </m:ctrlPr>
                      </m:dPr>
                      <m:e>
                        <m:r>
                          <a:rPr lang="en-US" sz="1500" i="1">
                            <a:latin typeface="Cambria Math" panose="02040503050406030204" pitchFamily="18" charset="0"/>
                          </a:rPr>
                          <m:t>𝑠</m:t>
                        </m:r>
                        <m:d>
                          <m:dPr>
                            <m:ctrlPr>
                              <a:rPr lang="en-US" sz="1500" i="1">
                                <a:latin typeface="Cambria Math" panose="02040503050406030204" pitchFamily="18" charset="0"/>
                              </a:rPr>
                            </m:ctrlPr>
                          </m:dPr>
                          <m:e>
                            <m:r>
                              <m:rPr>
                                <m:sty m:val="p"/>
                              </m:rPr>
                              <a:rPr lang="en-US" sz="1500">
                                <a:latin typeface="Cambria Math" panose="02040503050406030204" pitchFamily="18" charset="0"/>
                              </a:rPr>
                              <m:t>Ω</m:t>
                            </m:r>
                          </m:e>
                        </m:d>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r>
                              <a:rPr lang="en-US" sz="1500" i="1">
                                <a:latin typeface="Cambria Math" panose="02040503050406030204" pitchFamily="18" charset="0"/>
                              </a:rPr>
                              <m:t>−1</m:t>
                            </m:r>
                          </m:sup>
                        </m:sSup>
                      </m:e>
                    </m:d>
                    <m:r>
                      <a:rPr lang="en-US" sz="1500" i="1">
                        <a:latin typeface="Cambria Math" panose="02040503050406030204" pitchFamily="18" charset="0"/>
                      </a:rPr>
                      <m:t>+</m:t>
                    </m:r>
                    <m:r>
                      <a:rPr lang="en-US" sz="1500" i="1">
                        <a:latin typeface="Cambria Math" panose="02040503050406030204" pitchFamily="18" charset="0"/>
                      </a:rPr>
                      <m:t>𝑀</m:t>
                    </m:r>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sup>
                        </m:sSup>
                        <m:r>
                          <a:rPr lang="en-US" sz="1500" i="1">
                            <a:latin typeface="Cambria Math" panose="02040503050406030204" pitchFamily="18" charset="0"/>
                          </a:rPr>
                          <m:t>−</m:t>
                        </m:r>
                        <m:r>
                          <a:rPr lang="en-US" sz="1500" i="1">
                            <a:latin typeface="Cambria Math" panose="02040503050406030204" pitchFamily="18" charset="0"/>
                          </a:rPr>
                          <m:t>𝑠</m:t>
                        </m:r>
                        <m:d>
                          <m:dPr>
                            <m:ctrlPr>
                              <a:rPr lang="en-US" sz="1500" i="1">
                                <a:latin typeface="Cambria Math" panose="02040503050406030204" pitchFamily="18" charset="0"/>
                              </a:rPr>
                            </m:ctrlPr>
                          </m:dPr>
                          <m:e>
                            <m:r>
                              <m:rPr>
                                <m:sty m:val="p"/>
                              </m:rPr>
                              <a:rPr lang="en-US" sz="1500">
                                <a:latin typeface="Cambria Math" panose="02040503050406030204" pitchFamily="18" charset="0"/>
                              </a:rPr>
                              <m:t>Ω</m:t>
                            </m:r>
                          </m:e>
                        </m:d>
                      </m:e>
                    </m:d>
                    <m:r>
                      <a:rPr lang="en-US" sz="1500" i="1">
                        <a:latin typeface="Cambria Math" panose="02040503050406030204" pitchFamily="18" charset="0"/>
                      </a:rPr>
                      <m:t>=</m:t>
                    </m:r>
                    <m:r>
                      <a:rPr lang="en-US" sz="1500" i="1">
                        <a:latin typeface="Cambria Math" panose="02040503050406030204" pitchFamily="18" charset="0"/>
                      </a:rPr>
                      <m:t>𝐶</m:t>
                    </m:r>
                    <m:r>
                      <a:rPr lang="en-US" sz="1500" i="1">
                        <a:latin typeface="Cambria Math" panose="02040503050406030204" pitchFamily="18" charset="0"/>
                      </a:rPr>
                      <m:t>≠0,∀</m:t>
                    </m:r>
                    <m:r>
                      <a:rPr lang="en-US" sz="1500" i="1">
                        <a:latin typeface="Cambria Math" panose="02040503050406030204" pitchFamily="18" charset="0"/>
                      </a:rPr>
                      <m:t>𝐷</m:t>
                    </m:r>
                  </m:oMath>
                </a14:m>
                <a:endParaRPr lang="en-US" sz="1500" dirty="0"/>
              </a:p>
              <a:p>
                <a:pPr marL="0" indent="0">
                  <a:lnSpc>
                    <a:spcPct val="120000"/>
                  </a:lnSpc>
                  <a:buNone/>
                </a:pPr>
                <a:r>
                  <a:rPr lang="en-US" sz="1500" dirty="0"/>
                  <a:t>Where </a:t>
                </a:r>
                <a:r>
                  <a:rPr lang="en-US" sz="1500" i="1" dirty="0"/>
                  <a:t>C</a:t>
                </a:r>
                <a:r>
                  <a:rPr lang="en-US" sz="1500" dirty="0"/>
                  <a:t> is constant. We have</a:t>
                </a:r>
                <a:r>
                  <a:rPr lang="en-US" sz="1500" dirty="0" smtClean="0"/>
                  <a:t>: </a:t>
                </a:r>
                <a14:m>
                  <m:oMath xmlns:m="http://schemas.openxmlformats.org/officeDocument/2006/math">
                    <m:nary>
                      <m:naryPr>
                        <m:chr m:val="∑"/>
                        <m:limLoc m:val="undOvr"/>
                        <m:supHide m:val="on"/>
                        <m:ctrlPr>
                          <a:rPr lang="en-US" sz="1500" i="1">
                            <a:latin typeface="Cambria Math" panose="02040503050406030204" pitchFamily="18" charset="0"/>
                          </a:rPr>
                        </m:ctrlPr>
                      </m:naryPr>
                      <m:sub>
                        <m:r>
                          <a:rPr lang="en-US" sz="1500" i="1">
                            <a:latin typeface="Cambria Math" panose="02040503050406030204" pitchFamily="18" charset="0"/>
                          </a:rPr>
                          <m:t>𝐷</m:t>
                        </m:r>
                      </m:sub>
                      <m:sup/>
                      <m:e>
                        <m:d>
                          <m:dPr>
                            <m:ctrlPr>
                              <a:rPr lang="en-US" sz="1500" i="1">
                                <a:latin typeface="Cambria Math" panose="02040503050406030204" pitchFamily="18" charset="0"/>
                              </a:rPr>
                            </m:ctrlPr>
                          </m:dPr>
                          <m:e>
                            <m:r>
                              <a:rPr lang="en-US" sz="1500" i="1">
                                <a:latin typeface="Cambria Math" panose="02040503050406030204" pitchFamily="18" charset="0"/>
                              </a:rPr>
                              <m:t>2</m:t>
                            </m:r>
                            <m:r>
                              <a:rPr lang="en-US" sz="1500" i="1">
                                <a:latin typeface="Cambria Math" panose="02040503050406030204" pitchFamily="18" charset="0"/>
                              </a:rPr>
                              <m:t>𝐷</m:t>
                            </m:r>
                            <m:d>
                              <m:dPr>
                                <m:ctrlPr>
                                  <a:rPr lang="en-US" sz="1500" i="1">
                                    <a:latin typeface="Cambria Math" panose="02040503050406030204" pitchFamily="18" charset="0"/>
                                  </a:rPr>
                                </m:ctrlPr>
                              </m:dPr>
                              <m:e>
                                <m:r>
                                  <a:rPr lang="en-US" sz="1500" i="1">
                                    <a:latin typeface="Cambria Math" panose="02040503050406030204" pitchFamily="18" charset="0"/>
                                  </a:rPr>
                                  <m:t>𝑠</m:t>
                                </m:r>
                                <m:d>
                                  <m:dPr>
                                    <m:ctrlPr>
                                      <a:rPr lang="en-US" sz="1500" i="1">
                                        <a:latin typeface="Cambria Math" panose="02040503050406030204" pitchFamily="18" charset="0"/>
                                      </a:rPr>
                                    </m:ctrlPr>
                                  </m:dPr>
                                  <m:e>
                                    <m:r>
                                      <m:rPr>
                                        <m:sty m:val="p"/>
                                      </m:rPr>
                                      <a:rPr lang="en-US" sz="1500">
                                        <a:latin typeface="Cambria Math" panose="02040503050406030204" pitchFamily="18" charset="0"/>
                                      </a:rPr>
                                      <m:t>Ω</m:t>
                                    </m:r>
                                  </m:e>
                                </m:d>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r>
                                      <a:rPr lang="en-US" sz="1500" i="1">
                                        <a:latin typeface="Cambria Math" panose="02040503050406030204" pitchFamily="18" charset="0"/>
                                      </a:rPr>
                                      <m:t>−1</m:t>
                                    </m:r>
                                  </m:sup>
                                </m:sSup>
                              </m:e>
                            </m:d>
                            <m:r>
                              <a:rPr lang="en-US" sz="1500" i="1">
                                <a:latin typeface="Cambria Math" panose="02040503050406030204" pitchFamily="18" charset="0"/>
                              </a:rPr>
                              <m:t>+</m:t>
                            </m:r>
                            <m:r>
                              <a:rPr lang="en-US" sz="1500" i="1">
                                <a:latin typeface="Cambria Math" panose="02040503050406030204" pitchFamily="18" charset="0"/>
                              </a:rPr>
                              <m:t>𝑀</m:t>
                            </m:r>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sup>
                                </m:sSup>
                                <m:r>
                                  <a:rPr lang="en-US" sz="1500" i="1">
                                    <a:latin typeface="Cambria Math" panose="02040503050406030204" pitchFamily="18" charset="0"/>
                                  </a:rPr>
                                  <m:t>−</m:t>
                                </m:r>
                                <m:r>
                                  <a:rPr lang="en-US" sz="1500" i="1">
                                    <a:latin typeface="Cambria Math" panose="02040503050406030204" pitchFamily="18" charset="0"/>
                                  </a:rPr>
                                  <m:t>𝑠</m:t>
                                </m:r>
                                <m:d>
                                  <m:dPr>
                                    <m:ctrlPr>
                                      <a:rPr lang="en-US" sz="1500" i="1">
                                        <a:latin typeface="Cambria Math" panose="02040503050406030204" pitchFamily="18" charset="0"/>
                                      </a:rPr>
                                    </m:ctrlPr>
                                  </m:dPr>
                                  <m:e>
                                    <m:r>
                                      <m:rPr>
                                        <m:sty m:val="p"/>
                                      </m:rPr>
                                      <a:rPr lang="en-US" sz="1500">
                                        <a:latin typeface="Cambria Math" panose="02040503050406030204" pitchFamily="18" charset="0"/>
                                      </a:rPr>
                                      <m:t>Ω</m:t>
                                    </m:r>
                                  </m:e>
                                </m:d>
                              </m:e>
                            </m:d>
                          </m:e>
                        </m:d>
                      </m:e>
                    </m:nary>
                    <m:r>
                      <a:rPr lang="en-US" sz="1500" i="1">
                        <a:latin typeface="Cambria Math" panose="02040503050406030204" pitchFamily="18" charset="0"/>
                      </a:rPr>
                      <m:t>=</m:t>
                    </m:r>
                    <m:nary>
                      <m:naryPr>
                        <m:chr m:val="∑"/>
                        <m:limLoc m:val="undOvr"/>
                        <m:supHide m:val="on"/>
                        <m:ctrlPr>
                          <a:rPr lang="en-US" sz="1500" i="1">
                            <a:latin typeface="Cambria Math" panose="02040503050406030204" pitchFamily="18" charset="0"/>
                          </a:rPr>
                        </m:ctrlPr>
                      </m:naryPr>
                      <m:sub>
                        <m:r>
                          <a:rPr lang="en-US" sz="1500" i="1">
                            <a:latin typeface="Cambria Math" panose="02040503050406030204" pitchFamily="18" charset="0"/>
                          </a:rPr>
                          <m:t>𝐷</m:t>
                        </m:r>
                      </m:sub>
                      <m:sup/>
                      <m:e>
                        <m:r>
                          <a:rPr lang="en-US" sz="1500" i="1">
                            <a:latin typeface="Cambria Math" panose="02040503050406030204" pitchFamily="18" charset="0"/>
                          </a:rPr>
                          <m:t>𝐶</m:t>
                        </m:r>
                      </m:e>
                    </m:nary>
                    <m:r>
                      <a:rPr lang="en-US" sz="1500" i="1">
                        <a:latin typeface="Cambria Math" panose="02040503050406030204" pitchFamily="18" charset="0"/>
                      </a:rPr>
                      <m:t>⇒2</m:t>
                    </m:r>
                    <m:r>
                      <a:rPr lang="en-US" sz="1500" i="1">
                        <a:latin typeface="Cambria Math" panose="02040503050406030204" pitchFamily="18" charset="0"/>
                      </a:rPr>
                      <m:t>𝑆</m:t>
                    </m:r>
                    <m:d>
                      <m:dPr>
                        <m:ctrlPr>
                          <a:rPr lang="en-US" sz="1500" i="1">
                            <a:latin typeface="Cambria Math" panose="02040503050406030204" pitchFamily="18" charset="0"/>
                          </a:rPr>
                        </m:ctrlPr>
                      </m:dPr>
                      <m:e>
                        <m:r>
                          <a:rPr lang="en-US" sz="1500" i="1">
                            <a:latin typeface="Cambria Math" panose="02040503050406030204" pitchFamily="18" charset="0"/>
                          </a:rPr>
                          <m:t>𝑠</m:t>
                        </m:r>
                        <m:d>
                          <m:dPr>
                            <m:ctrlPr>
                              <a:rPr lang="en-US" sz="1500" i="1">
                                <a:latin typeface="Cambria Math" panose="02040503050406030204" pitchFamily="18" charset="0"/>
                              </a:rPr>
                            </m:ctrlPr>
                          </m:dPr>
                          <m:e>
                            <m:r>
                              <m:rPr>
                                <m:sty m:val="p"/>
                              </m:rPr>
                              <a:rPr lang="en-US" sz="1500">
                                <a:latin typeface="Cambria Math" panose="02040503050406030204" pitchFamily="18" charset="0"/>
                              </a:rPr>
                              <m:t>Ω</m:t>
                            </m:r>
                          </m:e>
                        </m:d>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r>
                              <a:rPr lang="en-US" sz="1500" i="1">
                                <a:latin typeface="Cambria Math" panose="02040503050406030204" pitchFamily="18" charset="0"/>
                              </a:rPr>
                              <m:t>−1</m:t>
                            </m:r>
                          </m:sup>
                        </m:sSup>
                      </m:e>
                    </m:d>
                    <m:r>
                      <a:rPr lang="en-US" sz="1500" i="1">
                        <a:latin typeface="Cambria Math" panose="02040503050406030204" pitchFamily="18" charset="0"/>
                      </a:rPr>
                      <m:t>+</m:t>
                    </m:r>
                    <m:r>
                      <a:rPr lang="en-US" sz="1500" i="1">
                        <a:latin typeface="Cambria Math" panose="02040503050406030204" pitchFamily="18" charset="0"/>
                      </a:rPr>
                      <m:t>𝑁𝑀</m:t>
                    </m:r>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sup>
                        </m:sSup>
                        <m:r>
                          <a:rPr lang="en-US" sz="1500" i="1">
                            <a:latin typeface="Cambria Math" panose="02040503050406030204" pitchFamily="18" charset="0"/>
                          </a:rPr>
                          <m:t>−</m:t>
                        </m:r>
                        <m:r>
                          <a:rPr lang="en-US" sz="1500" i="1">
                            <a:latin typeface="Cambria Math" panose="02040503050406030204" pitchFamily="18" charset="0"/>
                          </a:rPr>
                          <m:t>𝑠</m:t>
                        </m:r>
                        <m:d>
                          <m:dPr>
                            <m:ctrlPr>
                              <a:rPr lang="en-US" sz="1500" i="1">
                                <a:latin typeface="Cambria Math" panose="02040503050406030204" pitchFamily="18" charset="0"/>
                              </a:rPr>
                            </m:ctrlPr>
                          </m:dPr>
                          <m:e>
                            <m:r>
                              <m:rPr>
                                <m:sty m:val="p"/>
                              </m:rPr>
                              <a:rPr lang="en-US" sz="1500">
                                <a:latin typeface="Cambria Math" panose="02040503050406030204" pitchFamily="18" charset="0"/>
                              </a:rPr>
                              <m:t>Ω</m:t>
                            </m:r>
                          </m:e>
                        </m:d>
                      </m:e>
                    </m:d>
                    <m:r>
                      <a:rPr lang="en-US" sz="1500" i="1">
                        <a:latin typeface="Cambria Math" panose="02040503050406030204" pitchFamily="18" charset="0"/>
                      </a:rPr>
                      <m:t>=</m:t>
                    </m:r>
                    <m:r>
                      <a:rPr lang="en-US" sz="1500" i="1">
                        <a:latin typeface="Cambria Math" panose="02040503050406030204" pitchFamily="18" charset="0"/>
                      </a:rPr>
                      <m:t>𝑁𝐶</m:t>
                    </m:r>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sup>
                    </m:sSup>
                    <m:r>
                      <a:rPr lang="en-US" sz="1500" i="1">
                        <a:latin typeface="Cambria Math" panose="02040503050406030204" pitchFamily="18" charset="0"/>
                      </a:rPr>
                      <m:t>𝑆</m:t>
                    </m:r>
                    <m:r>
                      <a:rPr lang="en-US" sz="1500" i="1">
                        <a:latin typeface="Cambria Math" panose="02040503050406030204" pitchFamily="18" charset="0"/>
                      </a:rPr>
                      <m:t>=</m:t>
                    </m:r>
                    <m:r>
                      <a:rPr lang="en-US" sz="1500" i="1">
                        <a:latin typeface="Cambria Math" panose="02040503050406030204" pitchFamily="18" charset="0"/>
                      </a:rPr>
                      <m:t>𝑁𝐶</m:t>
                    </m:r>
                  </m:oMath>
                </a14:m>
                <a:endParaRPr lang="en-US" sz="1500" dirty="0"/>
              </a:p>
              <a:p>
                <a:pPr marL="0" indent="0">
                  <a:lnSpc>
                    <a:spcPct val="120000"/>
                  </a:lnSpc>
                  <a:buNone/>
                </a:pPr>
                <a:r>
                  <a:rPr lang="en-US" sz="1500" dirty="0"/>
                  <a:t>It is implied that</a:t>
                </a:r>
                <a:r>
                  <a:rPr lang="en-US" sz="1500" dirty="0" smtClean="0"/>
                  <a:t> </a:t>
                </a:r>
                <a14:m>
                  <m:oMath xmlns:m="http://schemas.openxmlformats.org/officeDocument/2006/math">
                    <m:r>
                      <a:rPr lang="en-US" sz="1500" i="1">
                        <a:latin typeface="Cambria Math" panose="02040503050406030204" pitchFamily="18" charset="0"/>
                      </a:rPr>
                      <m:t>𝑘</m:t>
                    </m:r>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r>
                              <a:rPr lang="en-US" sz="1500" i="1">
                                <a:latin typeface="Cambria Math" panose="02040503050406030204" pitchFamily="18" charset="0"/>
                              </a:rPr>
                              <m:t>−1</m:t>
                            </m:r>
                          </m:sup>
                        </m:sSup>
                        <m:r>
                          <a:rPr lang="en-US" sz="1500" i="1">
                            <a:latin typeface="Cambria Math" panose="02040503050406030204" pitchFamily="18" charset="0"/>
                          </a:rPr>
                          <m:t>𝑆</m:t>
                        </m:r>
                      </m:num>
                      <m:den>
                        <m:r>
                          <a:rPr lang="en-US" sz="1500" i="1">
                            <a:latin typeface="Cambria Math" panose="02040503050406030204" pitchFamily="18" charset="0"/>
                          </a:rPr>
                          <m:t>2</m:t>
                        </m:r>
                        <m:r>
                          <a:rPr lang="en-US" sz="1500" i="1">
                            <a:latin typeface="Cambria Math" panose="02040503050406030204" pitchFamily="18" charset="0"/>
                          </a:rPr>
                          <m:t>𝐷</m:t>
                        </m:r>
                        <m:d>
                          <m:dPr>
                            <m:ctrlPr>
                              <a:rPr lang="en-US" sz="1500" i="1">
                                <a:latin typeface="Cambria Math" panose="02040503050406030204" pitchFamily="18" charset="0"/>
                              </a:rPr>
                            </m:ctrlPr>
                          </m:dPr>
                          <m:e>
                            <m:r>
                              <a:rPr lang="en-US" sz="1500" i="1">
                                <a:latin typeface="Cambria Math" panose="02040503050406030204" pitchFamily="18" charset="0"/>
                              </a:rPr>
                              <m:t>𝑠</m:t>
                            </m:r>
                            <m:d>
                              <m:dPr>
                                <m:ctrlPr>
                                  <a:rPr lang="en-US" sz="1500" i="1">
                                    <a:latin typeface="Cambria Math" panose="02040503050406030204" pitchFamily="18" charset="0"/>
                                  </a:rPr>
                                </m:ctrlPr>
                              </m:dPr>
                              <m:e>
                                <m:r>
                                  <m:rPr>
                                    <m:sty m:val="p"/>
                                  </m:rPr>
                                  <a:rPr lang="en-US" sz="1500">
                                    <a:latin typeface="Cambria Math" panose="02040503050406030204" pitchFamily="18" charset="0"/>
                                  </a:rPr>
                                  <m:t>Ω</m:t>
                                </m:r>
                              </m:e>
                            </m:d>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r>
                                  <a:rPr lang="en-US" sz="1500" i="1">
                                    <a:latin typeface="Cambria Math" panose="02040503050406030204" pitchFamily="18" charset="0"/>
                                  </a:rPr>
                                  <m:t>−1</m:t>
                                </m:r>
                              </m:sup>
                            </m:sSup>
                          </m:e>
                        </m:d>
                        <m:r>
                          <a:rPr lang="en-US" sz="1500" i="1">
                            <a:latin typeface="Cambria Math" panose="02040503050406030204" pitchFamily="18" charset="0"/>
                          </a:rPr>
                          <m:t>+</m:t>
                        </m:r>
                        <m:r>
                          <a:rPr lang="en-US" sz="1500" i="1">
                            <a:latin typeface="Cambria Math" panose="02040503050406030204" pitchFamily="18" charset="0"/>
                          </a:rPr>
                          <m:t>𝑀</m:t>
                        </m:r>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sup>
                            </m:sSup>
                            <m:r>
                              <a:rPr lang="en-US" sz="1500" i="1">
                                <a:latin typeface="Cambria Math" panose="02040503050406030204" pitchFamily="18" charset="0"/>
                              </a:rPr>
                              <m:t>−</m:t>
                            </m:r>
                            <m:r>
                              <a:rPr lang="en-US" sz="1500" i="1">
                                <a:latin typeface="Cambria Math" panose="02040503050406030204" pitchFamily="18" charset="0"/>
                              </a:rPr>
                              <m:t>𝑠</m:t>
                            </m:r>
                            <m:d>
                              <m:dPr>
                                <m:ctrlPr>
                                  <a:rPr lang="en-US" sz="1500" i="1">
                                    <a:latin typeface="Cambria Math" panose="02040503050406030204" pitchFamily="18" charset="0"/>
                                  </a:rPr>
                                </m:ctrlPr>
                              </m:dPr>
                              <m:e>
                                <m:r>
                                  <m:rPr>
                                    <m:sty m:val="p"/>
                                  </m:rPr>
                                  <a:rPr lang="en-US" sz="1500">
                                    <a:latin typeface="Cambria Math" panose="02040503050406030204" pitchFamily="18" charset="0"/>
                                  </a:rPr>
                                  <m:t>Ω</m:t>
                                </m:r>
                              </m:e>
                            </m:d>
                          </m:e>
                        </m:d>
                      </m:den>
                    </m:f>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𝑁𝐶</m:t>
                        </m:r>
                      </m:num>
                      <m:den>
                        <m:r>
                          <a:rPr lang="en-US" sz="1500" i="1">
                            <a:latin typeface="Cambria Math" panose="02040503050406030204" pitchFamily="18" charset="0"/>
                          </a:rPr>
                          <m:t>2</m:t>
                        </m:r>
                        <m:r>
                          <a:rPr lang="en-US" sz="1500" i="1">
                            <a:latin typeface="Cambria Math" panose="02040503050406030204" pitchFamily="18" charset="0"/>
                          </a:rPr>
                          <m:t>𝐶</m:t>
                        </m:r>
                      </m:den>
                    </m:f>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𝑁</m:t>
                        </m:r>
                      </m:num>
                      <m:den>
                        <m:r>
                          <a:rPr lang="en-US" sz="1500" i="1">
                            <a:latin typeface="Cambria Math" panose="02040503050406030204" pitchFamily="18" charset="0"/>
                          </a:rPr>
                          <m:t>2</m:t>
                        </m:r>
                      </m:den>
                    </m:f>
                  </m:oMath>
                </a14:m>
                <a:endParaRPr lang="en-US" sz="1500" dirty="0"/>
              </a:p>
              <a:p>
                <a:pPr marL="0" indent="0">
                  <a:lnSpc>
                    <a:spcPct val="120000"/>
                  </a:lnSpc>
                  <a:buNone/>
                </a:pPr>
                <a:r>
                  <a:rPr lang="en-US" sz="1500" dirty="0"/>
                  <a:t>This </a:t>
                </a:r>
                <a:r>
                  <a:rPr lang="en-US" sz="1500" dirty="0" smtClean="0"/>
                  <a:t>holds </a:t>
                </a:r>
                <a14:m>
                  <m:oMath xmlns:m="http://schemas.openxmlformats.org/officeDocument/2006/math">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sup>
                    </m:sSup>
                    <m:r>
                      <a:rPr lang="en-US" sz="1500" i="1">
                        <a:latin typeface="Cambria Math" panose="02040503050406030204" pitchFamily="18" charset="0"/>
                      </a:rPr>
                      <m:t>𝑆</m:t>
                    </m:r>
                    <m:r>
                      <a:rPr lang="en-US" sz="1500" i="1">
                        <a:latin typeface="Cambria Math" panose="02040503050406030204" pitchFamily="18" charset="0"/>
                      </a:rPr>
                      <m:t>=</m:t>
                    </m:r>
                    <m:r>
                      <a:rPr lang="en-US" sz="1500" i="1">
                        <a:latin typeface="Cambria Math" panose="02040503050406030204" pitchFamily="18" charset="0"/>
                      </a:rPr>
                      <m:t>𝑁</m:t>
                    </m:r>
                    <m:d>
                      <m:dPr>
                        <m:ctrlPr>
                          <a:rPr lang="en-US" sz="1500" i="1">
                            <a:latin typeface="Cambria Math" panose="02040503050406030204" pitchFamily="18" charset="0"/>
                          </a:rPr>
                        </m:ctrlPr>
                      </m:dPr>
                      <m:e>
                        <m:r>
                          <a:rPr lang="en-US" sz="1500" i="1">
                            <a:latin typeface="Cambria Math" panose="02040503050406030204" pitchFamily="18" charset="0"/>
                          </a:rPr>
                          <m:t>2</m:t>
                        </m:r>
                        <m:r>
                          <a:rPr lang="en-US" sz="1500" i="1">
                            <a:latin typeface="Cambria Math" panose="02040503050406030204" pitchFamily="18" charset="0"/>
                          </a:rPr>
                          <m:t>𝐷</m:t>
                        </m:r>
                        <m:d>
                          <m:dPr>
                            <m:ctrlPr>
                              <a:rPr lang="en-US" sz="1500" i="1">
                                <a:latin typeface="Cambria Math" panose="02040503050406030204" pitchFamily="18" charset="0"/>
                              </a:rPr>
                            </m:ctrlPr>
                          </m:dPr>
                          <m:e>
                            <m:r>
                              <a:rPr lang="en-US" sz="1500" i="1">
                                <a:latin typeface="Cambria Math" panose="02040503050406030204" pitchFamily="18" charset="0"/>
                              </a:rPr>
                              <m:t>𝑠</m:t>
                            </m:r>
                            <m:d>
                              <m:dPr>
                                <m:ctrlPr>
                                  <a:rPr lang="en-US" sz="1500" i="1">
                                    <a:latin typeface="Cambria Math" panose="02040503050406030204" pitchFamily="18" charset="0"/>
                                  </a:rPr>
                                </m:ctrlPr>
                              </m:dPr>
                              <m:e>
                                <m:r>
                                  <m:rPr>
                                    <m:sty m:val="p"/>
                                  </m:rPr>
                                  <a:rPr lang="en-US" sz="1500">
                                    <a:latin typeface="Cambria Math" panose="02040503050406030204" pitchFamily="18" charset="0"/>
                                  </a:rPr>
                                  <m:t>Ω</m:t>
                                </m:r>
                              </m:e>
                            </m:d>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r>
                                  <a:rPr lang="en-US" sz="1500" i="1">
                                    <a:latin typeface="Cambria Math" panose="02040503050406030204" pitchFamily="18" charset="0"/>
                                  </a:rPr>
                                  <m:t>−1</m:t>
                                </m:r>
                              </m:sup>
                            </m:sSup>
                          </m:e>
                        </m:d>
                        <m:r>
                          <a:rPr lang="en-US" sz="1500" i="1">
                            <a:latin typeface="Cambria Math" panose="02040503050406030204" pitchFamily="18" charset="0"/>
                          </a:rPr>
                          <m:t>+</m:t>
                        </m:r>
                        <m:r>
                          <a:rPr lang="en-US" sz="1500" i="1">
                            <a:latin typeface="Cambria Math" panose="02040503050406030204" pitchFamily="18" charset="0"/>
                          </a:rPr>
                          <m:t>𝑀</m:t>
                        </m:r>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sup>
                            </m:sSup>
                            <m:r>
                              <a:rPr lang="en-US" sz="1500" i="1">
                                <a:latin typeface="Cambria Math" panose="02040503050406030204" pitchFamily="18" charset="0"/>
                              </a:rPr>
                              <m:t>−</m:t>
                            </m:r>
                            <m:r>
                              <a:rPr lang="en-US" sz="1500" i="1">
                                <a:latin typeface="Cambria Math" panose="02040503050406030204" pitchFamily="18" charset="0"/>
                              </a:rPr>
                              <m:t>𝑠</m:t>
                            </m:r>
                            <m:d>
                              <m:dPr>
                                <m:ctrlPr>
                                  <a:rPr lang="en-US" sz="1500" i="1">
                                    <a:latin typeface="Cambria Math" panose="02040503050406030204" pitchFamily="18" charset="0"/>
                                  </a:rPr>
                                </m:ctrlPr>
                              </m:dPr>
                              <m:e>
                                <m:r>
                                  <m:rPr>
                                    <m:sty m:val="p"/>
                                  </m:rPr>
                                  <a:rPr lang="en-US" sz="1500">
                                    <a:latin typeface="Cambria Math" panose="02040503050406030204" pitchFamily="18" charset="0"/>
                                  </a:rPr>
                                  <m:t>Ω</m:t>
                                </m:r>
                              </m:e>
                            </m:d>
                          </m:e>
                        </m:d>
                      </m:e>
                    </m:d>
                    <m:r>
                      <a:rPr lang="en-US" sz="1500" i="1">
                        <a:latin typeface="Cambria Math" panose="02040503050406030204" pitchFamily="18" charset="0"/>
                      </a:rPr>
                      <m:t>=2</m:t>
                    </m:r>
                    <m:r>
                      <a:rPr lang="en-US" sz="1500" i="1">
                        <a:latin typeface="Cambria Math" panose="02040503050406030204" pitchFamily="18" charset="0"/>
                      </a:rPr>
                      <m:t>𝑁𝐷</m:t>
                    </m:r>
                    <m:d>
                      <m:dPr>
                        <m:ctrlPr>
                          <a:rPr lang="en-US" sz="1500" i="1">
                            <a:latin typeface="Cambria Math" panose="02040503050406030204" pitchFamily="18" charset="0"/>
                          </a:rPr>
                        </m:ctrlPr>
                      </m:dPr>
                      <m:e>
                        <m:r>
                          <a:rPr lang="en-US" sz="1500" i="1">
                            <a:latin typeface="Cambria Math" panose="02040503050406030204" pitchFamily="18" charset="0"/>
                          </a:rPr>
                          <m:t>𝑠</m:t>
                        </m:r>
                        <m:d>
                          <m:dPr>
                            <m:ctrlPr>
                              <a:rPr lang="en-US" sz="1500" i="1">
                                <a:latin typeface="Cambria Math" panose="02040503050406030204" pitchFamily="18" charset="0"/>
                              </a:rPr>
                            </m:ctrlPr>
                          </m:dPr>
                          <m:e>
                            <m:r>
                              <m:rPr>
                                <m:sty m:val="p"/>
                              </m:rPr>
                              <a:rPr lang="en-US" sz="1500">
                                <a:latin typeface="Cambria Math" panose="02040503050406030204" pitchFamily="18" charset="0"/>
                              </a:rPr>
                              <m:t>Ω</m:t>
                            </m:r>
                          </m:e>
                        </m:d>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r>
                              <a:rPr lang="en-US" sz="1500" i="1">
                                <a:latin typeface="Cambria Math" panose="02040503050406030204" pitchFamily="18" charset="0"/>
                              </a:rPr>
                              <m:t>−1</m:t>
                            </m:r>
                          </m:sup>
                        </m:sSup>
                      </m:e>
                    </m:d>
                    <m:r>
                      <a:rPr lang="en-US" sz="1500" i="1">
                        <a:latin typeface="Cambria Math" panose="02040503050406030204" pitchFamily="18" charset="0"/>
                      </a:rPr>
                      <m:t>+2</m:t>
                    </m:r>
                    <m:r>
                      <a:rPr lang="en-US" sz="1500" i="1">
                        <a:latin typeface="Cambria Math" panose="02040503050406030204" pitchFamily="18" charset="0"/>
                      </a:rPr>
                      <m:t>𝑆</m:t>
                    </m:r>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sup>
                        </m:sSup>
                        <m:r>
                          <a:rPr lang="en-US" sz="1500" i="1">
                            <a:latin typeface="Cambria Math" panose="02040503050406030204" pitchFamily="18" charset="0"/>
                          </a:rPr>
                          <m:t>−</m:t>
                        </m:r>
                        <m:r>
                          <a:rPr lang="en-US" sz="1500" i="1">
                            <a:latin typeface="Cambria Math" panose="02040503050406030204" pitchFamily="18" charset="0"/>
                          </a:rPr>
                          <m:t>𝑠</m:t>
                        </m:r>
                        <m:d>
                          <m:dPr>
                            <m:ctrlPr>
                              <a:rPr lang="en-US" sz="1500" i="1">
                                <a:latin typeface="Cambria Math" panose="02040503050406030204" pitchFamily="18" charset="0"/>
                              </a:rPr>
                            </m:ctrlPr>
                          </m:dPr>
                          <m:e>
                            <m:r>
                              <m:rPr>
                                <m:sty m:val="p"/>
                              </m:rPr>
                              <a:rPr lang="en-US" sz="1500">
                                <a:latin typeface="Cambria Math" panose="02040503050406030204" pitchFamily="18" charset="0"/>
                              </a:rPr>
                              <m:t>Ω</m:t>
                            </m:r>
                          </m:e>
                        </m:d>
                      </m:e>
                    </m:d>
                  </m:oMath>
                </a14:m>
                <a:endParaRPr lang="en-US" sz="15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sz="1500" i="1">
                          <a:latin typeface="Cambria Math" panose="02040503050406030204" pitchFamily="18" charset="0"/>
                        </a:rPr>
                        <m:t>⇒2</m:t>
                      </m:r>
                      <m:r>
                        <a:rPr lang="en-US" sz="1500" i="1">
                          <a:latin typeface="Cambria Math" panose="02040503050406030204" pitchFamily="18" charset="0"/>
                        </a:rPr>
                        <m:t>𝑁𝐷</m:t>
                      </m:r>
                      <m:d>
                        <m:dPr>
                          <m:ctrlPr>
                            <a:rPr lang="en-US" sz="1500" i="1">
                              <a:latin typeface="Cambria Math" panose="02040503050406030204" pitchFamily="18" charset="0"/>
                            </a:rPr>
                          </m:ctrlPr>
                        </m:dPr>
                        <m:e>
                          <m:r>
                            <a:rPr lang="en-US" sz="1500" i="1">
                              <a:latin typeface="Cambria Math" panose="02040503050406030204" pitchFamily="18" charset="0"/>
                            </a:rPr>
                            <m:t>𝑠</m:t>
                          </m:r>
                          <m:d>
                            <m:dPr>
                              <m:ctrlPr>
                                <a:rPr lang="en-US" sz="1500" i="1">
                                  <a:latin typeface="Cambria Math" panose="02040503050406030204" pitchFamily="18" charset="0"/>
                                </a:rPr>
                              </m:ctrlPr>
                            </m:dPr>
                            <m:e>
                              <m:r>
                                <m:rPr>
                                  <m:sty m:val="p"/>
                                </m:rPr>
                                <a:rPr lang="en-US" sz="1500">
                                  <a:latin typeface="Cambria Math" panose="02040503050406030204" pitchFamily="18" charset="0"/>
                                </a:rPr>
                                <m:t>Ω</m:t>
                              </m:r>
                            </m:e>
                          </m:d>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r>
                                <a:rPr lang="en-US" sz="1500" i="1">
                                  <a:latin typeface="Cambria Math" panose="02040503050406030204" pitchFamily="18" charset="0"/>
                                </a:rPr>
                                <m:t>−1</m:t>
                              </m:r>
                            </m:sup>
                          </m:sSup>
                        </m:e>
                      </m:d>
                      <m:r>
                        <a:rPr lang="en-US" sz="1500" i="1">
                          <a:latin typeface="Cambria Math" panose="02040503050406030204" pitchFamily="18" charset="0"/>
                        </a:rPr>
                        <m:t>−2</m:t>
                      </m:r>
                      <m:r>
                        <a:rPr lang="en-US" sz="1500" i="1">
                          <a:latin typeface="Cambria Math" panose="02040503050406030204" pitchFamily="18" charset="0"/>
                        </a:rPr>
                        <m:t>𝑆</m:t>
                      </m:r>
                      <m:d>
                        <m:dPr>
                          <m:ctrlPr>
                            <a:rPr lang="en-US" sz="1500" i="1">
                              <a:latin typeface="Cambria Math" panose="02040503050406030204" pitchFamily="18" charset="0"/>
                            </a:rPr>
                          </m:ctrlPr>
                        </m:dPr>
                        <m:e>
                          <m:r>
                            <a:rPr lang="en-US" sz="1500" i="1">
                              <a:latin typeface="Cambria Math" panose="02040503050406030204" pitchFamily="18" charset="0"/>
                            </a:rPr>
                            <m:t>𝑠</m:t>
                          </m:r>
                          <m:d>
                            <m:dPr>
                              <m:ctrlPr>
                                <a:rPr lang="en-US" sz="1500" i="1">
                                  <a:latin typeface="Cambria Math" panose="02040503050406030204" pitchFamily="18" charset="0"/>
                                </a:rPr>
                              </m:ctrlPr>
                            </m:dPr>
                            <m:e>
                              <m:r>
                                <m:rPr>
                                  <m:sty m:val="p"/>
                                </m:rPr>
                                <a:rPr lang="en-US" sz="1500">
                                  <a:latin typeface="Cambria Math" panose="02040503050406030204" pitchFamily="18" charset="0"/>
                                </a:rPr>
                                <m:t>Ω</m:t>
                              </m:r>
                            </m:e>
                          </m:d>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r>
                                <a:rPr lang="en-US" sz="1500" i="1">
                                  <a:latin typeface="Cambria Math" panose="02040503050406030204" pitchFamily="18" charset="0"/>
                                </a:rPr>
                                <m:t>−1</m:t>
                              </m:r>
                            </m:sup>
                          </m:sSup>
                        </m:e>
                      </m:d>
                      <m:r>
                        <a:rPr lang="en-US" sz="1500" i="1">
                          <a:latin typeface="Cambria Math" panose="02040503050406030204" pitchFamily="18" charset="0"/>
                        </a:rPr>
                        <m:t>=0</m:t>
                      </m:r>
                    </m:oMath>
                  </m:oMathPara>
                </a14:m>
                <a:endParaRPr lang="en-US" sz="15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𝑁𝐷</m:t>
                          </m:r>
                          <m:r>
                            <a:rPr lang="en-US" sz="1500" i="1">
                              <a:latin typeface="Cambria Math" panose="02040503050406030204" pitchFamily="18" charset="0"/>
                            </a:rPr>
                            <m:t>−</m:t>
                          </m:r>
                          <m:r>
                            <a:rPr lang="en-US" sz="1500" i="1">
                              <a:latin typeface="Cambria Math" panose="02040503050406030204" pitchFamily="18" charset="0"/>
                            </a:rPr>
                            <m:t>𝑆</m:t>
                          </m:r>
                        </m:e>
                      </m:d>
                      <m:d>
                        <m:dPr>
                          <m:ctrlPr>
                            <a:rPr lang="en-US" sz="1500" i="1">
                              <a:latin typeface="Cambria Math" panose="02040503050406030204" pitchFamily="18" charset="0"/>
                            </a:rPr>
                          </m:ctrlPr>
                        </m:dPr>
                        <m:e>
                          <m:r>
                            <a:rPr lang="en-US" sz="1500" i="1">
                              <a:latin typeface="Cambria Math" panose="02040503050406030204" pitchFamily="18" charset="0"/>
                            </a:rPr>
                            <m:t>𝑠</m:t>
                          </m:r>
                          <m:d>
                            <m:dPr>
                              <m:ctrlPr>
                                <a:rPr lang="en-US" sz="1500" i="1">
                                  <a:latin typeface="Cambria Math" panose="02040503050406030204" pitchFamily="18" charset="0"/>
                                </a:rPr>
                              </m:ctrlPr>
                            </m:dPr>
                            <m:e>
                              <m:r>
                                <m:rPr>
                                  <m:sty m:val="p"/>
                                </m:rPr>
                                <a:rPr lang="en-US" sz="1500">
                                  <a:latin typeface="Cambria Math" panose="02040503050406030204" pitchFamily="18" charset="0"/>
                                </a:rPr>
                                <m:t>Ω</m:t>
                              </m:r>
                            </m:e>
                          </m:d>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r>
                                <a:rPr lang="en-US" sz="1500" i="1">
                                  <a:latin typeface="Cambria Math" panose="02040503050406030204" pitchFamily="18" charset="0"/>
                                </a:rPr>
                                <m:t>−1</m:t>
                              </m:r>
                            </m:sup>
                          </m:sSup>
                        </m:e>
                      </m:d>
                      <m:r>
                        <a:rPr lang="en-US" sz="1500" i="1">
                          <a:latin typeface="Cambria Math" panose="02040503050406030204" pitchFamily="18" charset="0"/>
                        </a:rPr>
                        <m:t>=0</m:t>
                      </m:r>
                    </m:oMath>
                  </m:oMathPara>
                </a14:m>
                <a:endParaRPr lang="en-US" sz="1500" dirty="0"/>
              </a:p>
              <a:p>
                <a:pPr marL="0" indent="0">
                  <a:lnSpc>
                    <a:spcPct val="120000"/>
                  </a:lnSpc>
                  <a:buNone/>
                </a:pPr>
                <a:r>
                  <a:rPr lang="en-US" sz="1500" dirty="0"/>
                  <a:t>Assuming </a:t>
                </a:r>
                <a:r>
                  <a:rPr lang="en-US" sz="1500" i="1" dirty="0"/>
                  <a:t>ND</a:t>
                </a:r>
                <a:r>
                  <a:rPr lang="en-US" sz="1500" dirty="0"/>
                  <a:t>=</a:t>
                </a:r>
                <a:r>
                  <a:rPr lang="en-US" sz="1500" i="1" dirty="0"/>
                  <a:t>S</a:t>
                </a:r>
                <a:r>
                  <a:rPr lang="en-US" sz="1500" dirty="0"/>
                  <a:t> we have:</a:t>
                </a:r>
                <a:r>
                  <a:rPr lang="en-US" sz="1500" dirty="0" smtClean="0"/>
                  <a:t> </a:t>
                </a:r>
                <a14:m>
                  <m:oMath xmlns:m="http://schemas.openxmlformats.org/officeDocument/2006/math">
                    <m:r>
                      <a:rPr lang="en-US" sz="1500" i="1">
                        <a:latin typeface="Cambria Math" panose="02040503050406030204" pitchFamily="18" charset="0"/>
                      </a:rPr>
                      <m:t>𝑁𝐷</m:t>
                    </m:r>
                    <m:r>
                      <a:rPr lang="en-US" sz="1500" i="1">
                        <a:latin typeface="Cambria Math" panose="02040503050406030204" pitchFamily="18" charset="0"/>
                      </a:rPr>
                      <m:t>=</m:t>
                    </m:r>
                    <m:r>
                      <a:rPr lang="en-US" sz="1500" i="1">
                        <a:latin typeface="Cambria Math" panose="02040503050406030204" pitchFamily="18" charset="0"/>
                      </a:rPr>
                      <m:t>𝑆</m:t>
                    </m:r>
                    <m:r>
                      <a:rPr lang="en-US" sz="1500" i="1">
                        <a:latin typeface="Cambria Math" panose="02040503050406030204" pitchFamily="18" charset="0"/>
                      </a:rPr>
                      <m:t>=2</m:t>
                    </m:r>
                    <m:r>
                      <a:rPr lang="en-US" sz="1500" i="1">
                        <a:latin typeface="Cambria Math" panose="02040503050406030204" pitchFamily="18" charset="0"/>
                      </a:rPr>
                      <m:t>𝑁𝑀</m:t>
                    </m:r>
                    <m:r>
                      <a:rPr lang="en-US" sz="1500" i="1">
                        <a:latin typeface="Cambria Math" panose="02040503050406030204" pitchFamily="18" charset="0"/>
                      </a:rPr>
                      <m:t>⇒</m:t>
                    </m:r>
                    <m:r>
                      <a:rPr lang="en-US" sz="1500" i="1">
                        <a:latin typeface="Cambria Math" panose="02040503050406030204" pitchFamily="18" charset="0"/>
                      </a:rPr>
                      <m:t>𝐷</m:t>
                    </m:r>
                    <m:r>
                      <a:rPr lang="en-US" sz="1500" i="1">
                        <a:latin typeface="Cambria Math" panose="02040503050406030204" pitchFamily="18" charset="0"/>
                      </a:rPr>
                      <m:t>=2</m:t>
                    </m:r>
                    <m:r>
                      <a:rPr lang="en-US" sz="1500" i="1">
                        <a:latin typeface="Cambria Math" panose="02040503050406030204" pitchFamily="18" charset="0"/>
                      </a:rPr>
                      <m:t>𝑀</m:t>
                    </m:r>
                  </m:oMath>
                </a14:m>
                <a:endParaRPr lang="en-US" sz="1500" dirty="0"/>
              </a:p>
              <a:p>
                <a:pPr marL="0" indent="0">
                  <a:lnSpc>
                    <a:spcPct val="120000"/>
                  </a:lnSpc>
                  <a:buNone/>
                </a:pPr>
                <a:r>
                  <a:rPr lang="en-US" sz="1500" dirty="0"/>
                  <a:t>There is a contradiction because </a:t>
                </a:r>
                <a:r>
                  <a:rPr lang="en-US" sz="1500" i="1" dirty="0"/>
                  <a:t>M</a:t>
                </a:r>
                <a:r>
                  <a:rPr lang="en-US" sz="1500" dirty="0"/>
                  <a:t> is maximum value of </a:t>
                </a:r>
                <a:r>
                  <a:rPr lang="en-US" sz="1500" i="1" dirty="0"/>
                  <a:t>D</a:t>
                </a:r>
                <a:r>
                  <a:rPr lang="en-US" sz="1500" dirty="0"/>
                  <a:t>. Therefore, if </a:t>
                </a:r>
                <a:r>
                  <a:rPr lang="en-US" sz="1500" i="1" dirty="0"/>
                  <a:t>k</a:t>
                </a:r>
                <a:r>
                  <a:rPr lang="en-US" sz="1500" dirty="0"/>
                  <a:t> is constant with regard to </a:t>
                </a:r>
                <a:r>
                  <a:rPr lang="en-US" sz="1500" i="1" dirty="0"/>
                  <a:t>D</a:t>
                </a:r>
                <a:r>
                  <a:rPr lang="en-US" sz="1500" dirty="0"/>
                  <a:t> then </a:t>
                </a:r>
                <a:r>
                  <a:rPr lang="en-US" sz="1500" i="1" dirty="0"/>
                  <a:t>s</a:t>
                </a:r>
                <a:r>
                  <a:rPr lang="en-US" sz="1500" dirty="0"/>
                  <a:t>(Ω) = 2</a:t>
                </a:r>
                <a:r>
                  <a:rPr lang="en-US" sz="1500" i="1" baseline="30000" dirty="0"/>
                  <a:t>n</a:t>
                </a:r>
                <a:r>
                  <a:rPr lang="en-US" sz="1500" baseline="30000" dirty="0"/>
                  <a:t>–1</a:t>
                </a:r>
                <a:r>
                  <a:rPr lang="en-US" sz="1500" dirty="0"/>
                  <a:t>. Inversely, if </a:t>
                </a:r>
                <a:r>
                  <a:rPr lang="en-US" sz="1500" i="1" dirty="0"/>
                  <a:t>s</a:t>
                </a:r>
                <a:r>
                  <a:rPr lang="en-US" sz="1500" dirty="0"/>
                  <a:t>(Ω) = 2</a:t>
                </a:r>
                <a:r>
                  <a:rPr lang="en-US" sz="1500" i="1" baseline="30000" dirty="0"/>
                  <a:t>n</a:t>
                </a:r>
                <a:r>
                  <a:rPr lang="en-US" sz="1500" baseline="30000" dirty="0"/>
                  <a:t>–1</a:t>
                </a:r>
                <a:r>
                  <a:rPr lang="en-US" sz="1500" dirty="0"/>
                  <a:t> then </a:t>
                </a:r>
                <a:r>
                  <a:rPr lang="en-US" sz="1500" i="1" dirty="0"/>
                  <a:t>k</a:t>
                </a:r>
                <a:r>
                  <a:rPr lang="en-US" sz="1500" dirty="0"/>
                  <a:t> is</a:t>
                </a:r>
                <a:r>
                  <a:rPr lang="en-US" sz="1500" dirty="0" smtClean="0"/>
                  <a:t>: </a:t>
                </a:r>
                <a14:m>
                  <m:oMath xmlns:m="http://schemas.openxmlformats.org/officeDocument/2006/math">
                    <m:r>
                      <a:rPr lang="en-US" sz="1500" i="1">
                        <a:latin typeface="Cambria Math" panose="02040503050406030204" pitchFamily="18" charset="0"/>
                      </a:rPr>
                      <m:t>𝑘</m:t>
                    </m:r>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r>
                              <a:rPr lang="en-US" sz="1500" i="1">
                                <a:latin typeface="Cambria Math" panose="02040503050406030204" pitchFamily="18" charset="0"/>
                              </a:rPr>
                              <m:t>−1</m:t>
                            </m:r>
                          </m:sup>
                        </m:sSup>
                        <m:r>
                          <a:rPr lang="en-US" sz="1500" i="1">
                            <a:latin typeface="Cambria Math" panose="02040503050406030204" pitchFamily="18" charset="0"/>
                          </a:rPr>
                          <m:t>𝑆</m:t>
                        </m:r>
                      </m:num>
                      <m:den>
                        <m:r>
                          <a:rPr lang="en-US" sz="1500" i="1">
                            <a:latin typeface="Cambria Math" panose="02040503050406030204" pitchFamily="18" charset="0"/>
                          </a:rPr>
                          <m:t>2</m:t>
                        </m:r>
                        <m:r>
                          <a:rPr lang="en-US" sz="1500" i="1">
                            <a:latin typeface="Cambria Math" panose="02040503050406030204" pitchFamily="18" charset="0"/>
                          </a:rPr>
                          <m:t>𝐷</m:t>
                        </m:r>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r>
                                  <a:rPr lang="en-US" sz="1500" i="1">
                                    <a:latin typeface="Cambria Math" panose="02040503050406030204" pitchFamily="18" charset="0"/>
                                  </a:rPr>
                                  <m:t>−1</m:t>
                                </m:r>
                              </m:sup>
                            </m:sSup>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r>
                                  <a:rPr lang="en-US" sz="1500" i="1">
                                    <a:latin typeface="Cambria Math" panose="02040503050406030204" pitchFamily="18" charset="0"/>
                                  </a:rPr>
                                  <m:t>−1</m:t>
                                </m:r>
                              </m:sup>
                            </m:sSup>
                          </m:e>
                        </m:d>
                        <m:r>
                          <a:rPr lang="en-US" sz="1500" i="1">
                            <a:latin typeface="Cambria Math" panose="02040503050406030204" pitchFamily="18" charset="0"/>
                          </a:rPr>
                          <m:t>+</m:t>
                        </m:r>
                        <m:r>
                          <a:rPr lang="en-US" sz="1500" i="1">
                            <a:latin typeface="Cambria Math" panose="02040503050406030204" pitchFamily="18" charset="0"/>
                          </a:rPr>
                          <m:t>𝑀</m:t>
                        </m:r>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sup>
                            </m:sSup>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2</m:t>
                                </m:r>
                              </m:e>
                              <m:sup>
                                <m:r>
                                  <a:rPr lang="en-US" sz="1500" i="1">
                                    <a:latin typeface="Cambria Math" panose="02040503050406030204" pitchFamily="18" charset="0"/>
                                  </a:rPr>
                                  <m:t>𝑛</m:t>
                                </m:r>
                                <m:r>
                                  <a:rPr lang="en-US" sz="1500" i="1">
                                    <a:latin typeface="Cambria Math" panose="02040503050406030204" pitchFamily="18" charset="0"/>
                                  </a:rPr>
                                  <m:t>−1</m:t>
                                </m:r>
                              </m:sup>
                            </m:sSup>
                          </m:e>
                        </m:d>
                      </m:den>
                    </m:f>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𝑁</m:t>
                        </m:r>
                      </m:num>
                      <m:den>
                        <m:r>
                          <a:rPr lang="en-US" sz="1500" i="1">
                            <a:latin typeface="Cambria Math" panose="02040503050406030204" pitchFamily="18" charset="0"/>
                          </a:rPr>
                          <m:t>2</m:t>
                        </m:r>
                      </m:den>
                    </m:f>
                  </m:oMath>
                </a14:m>
                <a:endParaRPr lang="en-US" sz="1500" dirty="0"/>
              </a:p>
              <a:p>
                <a:pPr marL="0" indent="0">
                  <a:lnSpc>
                    <a:spcPct val="120000"/>
                  </a:lnSpc>
                  <a:buNone/>
                </a:pPr>
                <a:r>
                  <a:rPr lang="en-US" sz="1500" dirty="0"/>
                  <a:t>In general, the event that </a:t>
                </a:r>
                <a:r>
                  <a:rPr lang="en-US" sz="1500" i="1" dirty="0"/>
                  <a:t>k</a:t>
                </a:r>
                <a:r>
                  <a:rPr lang="en-US" sz="1500" dirty="0"/>
                  <a:t> is constant with regard to </a:t>
                </a:r>
                <a:r>
                  <a:rPr lang="en-US" sz="1500" i="1" dirty="0" err="1"/>
                  <a:t>D</a:t>
                </a:r>
                <a:r>
                  <a:rPr lang="en-US" sz="1500" dirty="0"/>
                  <a:t> is equivalent to the event </a:t>
                </a:r>
                <a:r>
                  <a:rPr lang="en-US" sz="1500" i="1" dirty="0"/>
                  <a:t>s</a:t>
                </a:r>
                <a:r>
                  <a:rPr lang="en-US" sz="1500" dirty="0"/>
                  <a:t>(Ω) = 2</a:t>
                </a:r>
                <a:r>
                  <a:rPr lang="en-US" sz="1500" i="1" baseline="30000" dirty="0"/>
                  <a:t>n</a:t>
                </a:r>
                <a:r>
                  <a:rPr lang="en-US" sz="1500" baseline="30000" dirty="0"/>
                  <a:t>–1</a:t>
                </a:r>
                <a:r>
                  <a:rPr lang="en-US" sz="1500" dirty="0" smtClean="0"/>
                  <a:t>.</a:t>
                </a:r>
                <a:endParaRPr lang="en-US" sz="15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4557" y="1358707"/>
                <a:ext cx="11502886" cy="5134860"/>
              </a:xfrm>
              <a:blipFill rotWithShape="0">
                <a:blip r:embed="rId2"/>
                <a:stretch>
                  <a:fillRect l="-212" b="-119"/>
                </a:stretch>
              </a:blipFill>
            </p:spPr>
            <p:txBody>
              <a:bodyPr/>
              <a:lstStyle/>
              <a:p>
                <a:r>
                  <a:rPr lang="en-US">
                    <a:noFill/>
                  </a:rPr>
                  <a:t> </a:t>
                </a:r>
              </a:p>
            </p:txBody>
          </p:sp>
        </mc:Fallback>
      </mc:AlternateContent>
      <p:sp>
        <p:nvSpPr>
          <p:cNvPr id="4" name="Rectangle 3"/>
          <p:cNvSpPr/>
          <p:nvPr/>
        </p:nvSpPr>
        <p:spPr>
          <a:xfrm>
            <a:off x="4617731" y="927820"/>
            <a:ext cx="3569695" cy="430887"/>
          </a:xfrm>
          <a:prstGeom prst="rect">
            <a:avLst/>
          </a:prstGeom>
        </p:spPr>
        <p:txBody>
          <a:bodyPr wrap="none">
            <a:spAutoFit/>
          </a:bodyPr>
          <a:lstStyle/>
          <a:p>
            <a:r>
              <a:rPr lang="en-US" sz="2200" b="1" dirty="0" smtClean="0">
                <a:latin typeface="Times New Roman" panose="02020603050405020304" pitchFamily="18" charset="0"/>
                <a:ea typeface="SimSun" panose="02010600030101010101" pitchFamily="2" charset="-122"/>
              </a:rPr>
              <a:t>Proof of diagnostic </a:t>
            </a:r>
            <a:r>
              <a:rPr lang="en-US" sz="2200" b="1" dirty="0">
                <a:latin typeface="Times New Roman" panose="02020603050405020304" pitchFamily="18" charset="0"/>
                <a:ea typeface="SimSun" panose="02010600030101010101" pitchFamily="2" charset="-122"/>
              </a:rPr>
              <a:t>theorem</a:t>
            </a:r>
            <a:endParaRPr lang="en-US" sz="2200" b="1" dirty="0"/>
          </a:p>
        </p:txBody>
      </p:sp>
      <p:sp>
        <p:nvSpPr>
          <p:cNvPr id="5" name="Slide Number Placeholder 4"/>
          <p:cNvSpPr>
            <a:spLocks noGrp="1"/>
          </p:cNvSpPr>
          <p:nvPr>
            <p:ph type="sldNum" sz="quarter" idx="12"/>
          </p:nvPr>
        </p:nvSpPr>
        <p:spPr/>
        <p:txBody>
          <a:bodyPr/>
          <a:lstStyle/>
          <a:p>
            <a:fld id="{5DB5036F-1FF2-46C4-8D2B-59C7E3B91952}" type="slidenum">
              <a:rPr lang="en-US" smtClean="0"/>
              <a:pPr/>
              <a:t>41</a:t>
            </a:fld>
            <a:endParaRPr lang="en-US" dirty="0"/>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dirty="0"/>
          </a:p>
        </p:txBody>
      </p:sp>
      <p:sp>
        <p:nvSpPr>
          <p:cNvPr id="7" name="Date Placeholder 6"/>
          <p:cNvSpPr>
            <a:spLocks noGrp="1"/>
          </p:cNvSpPr>
          <p:nvPr>
            <p:ph type="dt" sz="half" idx="10"/>
          </p:nvPr>
        </p:nvSpPr>
        <p:spPr/>
        <p:txBody>
          <a:bodyPr/>
          <a:lstStyle/>
          <a:p>
            <a:fld id="{34FFA2E0-BEFC-4D74-AABE-F2855E393DF7}" type="datetime1">
              <a:rPr lang="en-US" smtClean="0"/>
              <a:t>9/5/2017</a:t>
            </a:fld>
            <a:endParaRPr lang="en-US" dirty="0"/>
          </a:p>
        </p:txBody>
      </p:sp>
    </p:spTree>
    <p:extLst>
      <p:ext uri="{BB962C8B-B14F-4D97-AF65-F5344CB8AC3E}">
        <p14:creationId xmlns:p14="http://schemas.microsoft.com/office/powerpoint/2010/main" val="12837928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Multi-hypothesis diagnostic relationship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0897"/>
                <a:ext cx="10515600" cy="5333641"/>
              </a:xfrm>
            </p:spPr>
            <p:txBody>
              <a:bodyPr>
                <a:noAutofit/>
              </a:bodyPr>
              <a:lstStyle/>
              <a:p>
                <a:pPr marL="0" indent="0">
                  <a:buNone/>
                </a:pPr>
                <a:r>
                  <a:rPr lang="en-US" sz="2100" dirty="0" smtClean="0"/>
                  <a:t>Probabilities </a:t>
                </a:r>
                <a:r>
                  <a:rPr lang="en-US" sz="2100" dirty="0"/>
                  <a:t>and transformation coefficient according to X-D network with AND-gate reference called </a:t>
                </a:r>
                <a:r>
                  <a:rPr lang="en-US" sz="2100" i="1" dirty="0"/>
                  <a:t>AND-D </a:t>
                </a:r>
                <a:r>
                  <a:rPr lang="en-US" sz="2100" i="1" dirty="0" smtClean="0"/>
                  <a:t>network </a:t>
                </a:r>
                <a:r>
                  <a:rPr lang="en-US" sz="2100" dirty="0" smtClean="0"/>
                  <a:t>according to formula 4.5.</a:t>
                </a:r>
              </a:p>
              <a:p>
                <a:pPr marL="0" indent="0">
                  <a:buNone/>
                </a:pPr>
                <a14:m>
                  <m:oMathPara xmlns:m="http://schemas.openxmlformats.org/officeDocument/2006/math">
                    <m:oMathParaPr>
                      <m:jc m:val="centerGroup"/>
                    </m:oMathParaPr>
                    <m:oMath xmlns:m="http://schemas.openxmlformats.org/officeDocument/2006/math">
                      <m:r>
                        <a:rPr lang="en-US" sz="2100" i="1">
                          <a:latin typeface="Cambria Math" panose="02040503050406030204" pitchFamily="18" charset="0"/>
                        </a:rPr>
                        <m:t>𝑃</m:t>
                      </m:r>
                      <m:d>
                        <m:dPr>
                          <m:ctrlPr>
                            <a:rPr lang="en-US" sz="2100" i="1">
                              <a:latin typeface="Cambria Math" panose="02040503050406030204" pitchFamily="18" charset="0"/>
                            </a:rPr>
                          </m:ctrlPr>
                        </m:dPr>
                        <m:e>
                          <m:r>
                            <a:rPr lang="en-US" sz="2100" i="1">
                              <a:latin typeface="Cambria Math" panose="02040503050406030204" pitchFamily="18" charset="0"/>
                            </a:rPr>
                            <m:t>𝐷</m:t>
                          </m:r>
                        </m:e>
                        <m:e>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𝑖</m:t>
                              </m:r>
                            </m:sub>
                          </m:sSub>
                          <m:r>
                            <a:rPr lang="en-US" sz="2100" i="1">
                              <a:latin typeface="Cambria Math" panose="02040503050406030204" pitchFamily="18" charset="0"/>
                            </a:rPr>
                            <m:t>=1</m:t>
                          </m:r>
                        </m:e>
                      </m:d>
                      <m:r>
                        <a:rPr lang="en-US" sz="2100" i="1">
                          <a:latin typeface="Cambria Math" panose="02040503050406030204" pitchFamily="18" charset="0"/>
                        </a:rPr>
                        <m:t>=</m:t>
                      </m:r>
                      <m:f>
                        <m:fPr>
                          <m:ctrlPr>
                            <a:rPr lang="en-US" sz="2100" i="1">
                              <a:latin typeface="Cambria Math" panose="02040503050406030204" pitchFamily="18" charset="0"/>
                            </a:rPr>
                          </m:ctrlPr>
                        </m:fPr>
                        <m:num>
                          <m:d>
                            <m:dPr>
                              <m:ctrlPr>
                                <a:rPr lang="en-US" sz="2100" i="1">
                                  <a:latin typeface="Cambria Math" panose="02040503050406030204" pitchFamily="18" charset="0"/>
                                </a:rPr>
                              </m:ctrlPr>
                            </m:dPr>
                            <m:e>
                              <m:r>
                                <a:rPr lang="en-US" sz="2100" i="1">
                                  <a:latin typeface="Cambria Math" panose="02040503050406030204" pitchFamily="18" charset="0"/>
                                </a:rPr>
                                <m:t>2</m:t>
                              </m:r>
                              <m:r>
                                <a:rPr lang="en-US" sz="2100" i="1">
                                  <a:latin typeface="Cambria Math" panose="02040503050406030204" pitchFamily="18" charset="0"/>
                                </a:rPr>
                                <m:t>𝐷</m:t>
                              </m:r>
                              <m:r>
                                <a:rPr lang="en-US" sz="2100" i="1">
                                  <a:latin typeface="Cambria Math" panose="02040503050406030204" pitchFamily="18" charset="0"/>
                                </a:rPr>
                                <m:t>−</m:t>
                              </m:r>
                              <m:r>
                                <a:rPr lang="en-US" sz="2100" i="1">
                                  <a:latin typeface="Cambria Math" panose="02040503050406030204" pitchFamily="18" charset="0"/>
                                </a:rPr>
                                <m:t>𝑀</m:t>
                              </m:r>
                            </m:e>
                          </m:d>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𝑖</m:t>
                              </m:r>
                              <m:r>
                                <a:rPr lang="en-US" sz="2100" i="1">
                                  <a:latin typeface="Cambria Math" panose="02040503050406030204" pitchFamily="18" charset="0"/>
                                </a:rPr>
                                <m:t>=1</m:t>
                              </m:r>
                            </m:sub>
                            <m:sup>
                              <m:r>
                                <a:rPr lang="en-US" sz="2100" i="1">
                                  <a:latin typeface="Cambria Math" panose="02040503050406030204" pitchFamily="18" charset="0"/>
                                </a:rPr>
                                <m:t>𝑛</m:t>
                              </m:r>
                            </m:sup>
                            <m:e>
                              <m:sSub>
                                <m:sSubPr>
                                  <m:ctrlPr>
                                    <a:rPr lang="en-US" sz="2100" i="1">
                                      <a:latin typeface="Cambria Math" panose="02040503050406030204" pitchFamily="18" charset="0"/>
                                    </a:rPr>
                                  </m:ctrlPr>
                                </m:sSubPr>
                                <m:e>
                                  <m:r>
                                    <a:rPr lang="en-US" sz="2100" i="1">
                                      <a:latin typeface="Cambria Math" panose="02040503050406030204" pitchFamily="18" charset="0"/>
                                    </a:rPr>
                                    <m:t>𝑝</m:t>
                                  </m:r>
                                </m:e>
                                <m:sub>
                                  <m:r>
                                    <a:rPr lang="en-US" sz="2100" i="1">
                                      <a:latin typeface="Cambria Math" panose="02040503050406030204" pitchFamily="18" charset="0"/>
                                    </a:rPr>
                                    <m:t>𝑖</m:t>
                                  </m:r>
                                </m:sub>
                              </m:sSub>
                            </m:e>
                          </m:nary>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i="1">
                                  <a:latin typeface="Cambria Math" panose="02040503050406030204" pitchFamily="18" charset="0"/>
                                </a:rPr>
                                <m:t>𝑛</m:t>
                              </m:r>
                              <m:r>
                                <a:rPr lang="en-US" sz="2100" i="1">
                                  <a:latin typeface="Cambria Math" panose="02040503050406030204" pitchFamily="18" charset="0"/>
                                </a:rPr>
                                <m:t>−1</m:t>
                              </m:r>
                            </m:sup>
                          </m:sSup>
                          <m:d>
                            <m:dPr>
                              <m:ctrlPr>
                                <a:rPr lang="en-US" sz="2100" i="1">
                                  <a:latin typeface="Cambria Math" panose="02040503050406030204" pitchFamily="18" charset="0"/>
                                </a:rPr>
                              </m:ctrlPr>
                            </m:dPr>
                            <m:e>
                              <m:r>
                                <a:rPr lang="en-US" sz="2100" i="1">
                                  <a:latin typeface="Cambria Math" panose="02040503050406030204" pitchFamily="18" charset="0"/>
                                </a:rPr>
                                <m:t>𝑀</m:t>
                              </m:r>
                              <m:r>
                                <a:rPr lang="en-US" sz="2100" i="1">
                                  <a:latin typeface="Cambria Math" panose="02040503050406030204" pitchFamily="18" charset="0"/>
                                </a:rPr>
                                <m:t>−</m:t>
                              </m:r>
                              <m:r>
                                <a:rPr lang="en-US" sz="2100" i="1">
                                  <a:latin typeface="Cambria Math" panose="02040503050406030204" pitchFamily="18" charset="0"/>
                                </a:rPr>
                                <m:t>𝐷</m:t>
                              </m:r>
                            </m:e>
                          </m:d>
                        </m:num>
                        <m:den>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i="1">
                                  <a:latin typeface="Cambria Math" panose="02040503050406030204" pitchFamily="18" charset="0"/>
                                </a:rPr>
                                <m:t>𝑛</m:t>
                              </m:r>
                              <m:r>
                                <a:rPr lang="en-US" sz="2100" i="1">
                                  <a:latin typeface="Cambria Math" panose="02040503050406030204" pitchFamily="18" charset="0"/>
                                </a:rPr>
                                <m:t>−1</m:t>
                              </m:r>
                            </m:sup>
                          </m:sSup>
                          <m:r>
                            <a:rPr lang="en-US" sz="2100" i="1">
                              <a:latin typeface="Cambria Math" panose="02040503050406030204" pitchFamily="18" charset="0"/>
                            </a:rPr>
                            <m:t>𝑆</m:t>
                          </m:r>
                        </m:den>
                      </m:f>
                    </m:oMath>
                    <m:oMath xmlns:m="http://schemas.openxmlformats.org/officeDocument/2006/math">
                      <m:r>
                        <a:rPr lang="en-US" sz="2100" i="1">
                          <a:latin typeface="Cambria Math" panose="02040503050406030204" pitchFamily="18" charset="0"/>
                        </a:rPr>
                        <m:t>𝑃</m:t>
                      </m:r>
                      <m:d>
                        <m:dPr>
                          <m:ctrlPr>
                            <a:rPr lang="en-US" sz="2100" i="1">
                              <a:latin typeface="Cambria Math" panose="02040503050406030204" pitchFamily="18" charset="0"/>
                            </a:rPr>
                          </m:ctrlPr>
                        </m:dPr>
                        <m:e>
                          <m:r>
                            <a:rPr lang="en-US" sz="2100" i="1">
                              <a:latin typeface="Cambria Math" panose="02040503050406030204" pitchFamily="18" charset="0"/>
                            </a:rPr>
                            <m:t>𝐷</m:t>
                          </m:r>
                        </m:e>
                        <m:e>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𝑖</m:t>
                              </m:r>
                            </m:sub>
                          </m:sSub>
                          <m:r>
                            <a:rPr lang="en-US" sz="2100" i="1">
                              <a:latin typeface="Cambria Math" panose="02040503050406030204" pitchFamily="18" charset="0"/>
                            </a:rPr>
                            <m:t>=0</m:t>
                          </m:r>
                        </m:e>
                      </m:d>
                      <m:r>
                        <a:rPr lang="en-US" sz="2100" i="1">
                          <a:latin typeface="Cambria Math" panose="02040503050406030204" pitchFamily="18" charset="0"/>
                        </a:rPr>
                        <m:t>=</m:t>
                      </m:r>
                      <m:f>
                        <m:fPr>
                          <m:ctrlPr>
                            <a:rPr lang="en-US" sz="2100" i="1">
                              <a:latin typeface="Cambria Math" panose="02040503050406030204" pitchFamily="18" charset="0"/>
                            </a:rPr>
                          </m:ctrlPr>
                        </m:fPr>
                        <m:num>
                          <m:r>
                            <a:rPr lang="en-US" sz="2100" i="1">
                              <a:latin typeface="Cambria Math" panose="02040503050406030204" pitchFamily="18" charset="0"/>
                            </a:rPr>
                            <m:t>𝑀</m:t>
                          </m:r>
                          <m:r>
                            <a:rPr lang="en-US" sz="2100" i="1">
                              <a:latin typeface="Cambria Math" panose="02040503050406030204" pitchFamily="18" charset="0"/>
                            </a:rPr>
                            <m:t>−</m:t>
                          </m:r>
                          <m:r>
                            <a:rPr lang="en-US" sz="2100" i="1">
                              <a:latin typeface="Cambria Math" panose="02040503050406030204" pitchFamily="18" charset="0"/>
                            </a:rPr>
                            <m:t>𝐷</m:t>
                          </m:r>
                        </m:num>
                        <m:den>
                          <m:r>
                            <a:rPr lang="en-US" sz="2100" i="1">
                              <a:latin typeface="Cambria Math" panose="02040503050406030204" pitchFamily="18" charset="0"/>
                            </a:rPr>
                            <m:t>𝑆</m:t>
                          </m:r>
                        </m:den>
                      </m:f>
                    </m:oMath>
                    <m:oMath xmlns:m="http://schemas.openxmlformats.org/officeDocument/2006/math">
                      <m:r>
                        <a:rPr lang="en-US" sz="2100" i="1">
                          <a:latin typeface="Cambria Math" panose="02040503050406030204" pitchFamily="18" charset="0"/>
                        </a:rPr>
                        <m:t>𝑃</m:t>
                      </m:r>
                      <m:d>
                        <m:dPr>
                          <m:ctrlPr>
                            <a:rPr lang="en-US" sz="2100" i="1">
                              <a:latin typeface="Cambria Math" panose="02040503050406030204" pitchFamily="18" charset="0"/>
                            </a:rPr>
                          </m:ctrlPr>
                        </m:dPr>
                        <m:e>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𝑖</m:t>
                              </m:r>
                            </m:sub>
                          </m:sSub>
                          <m:r>
                            <a:rPr lang="en-US" sz="2100" i="1">
                              <a:latin typeface="Cambria Math" panose="02040503050406030204" pitchFamily="18" charset="0"/>
                            </a:rPr>
                            <m:t>=1</m:t>
                          </m:r>
                        </m:e>
                        <m:e>
                          <m:r>
                            <a:rPr lang="en-US" sz="2100" i="1">
                              <a:latin typeface="Cambria Math" panose="02040503050406030204" pitchFamily="18" charset="0"/>
                            </a:rPr>
                            <m:t>𝐷</m:t>
                          </m:r>
                        </m:e>
                      </m:d>
                      <m:r>
                        <a:rPr lang="en-US" sz="2100" i="1">
                          <a:latin typeface="Cambria Math" panose="02040503050406030204" pitchFamily="18" charset="0"/>
                        </a:rPr>
                        <m:t>=</m:t>
                      </m:r>
                      <m:f>
                        <m:fPr>
                          <m:ctrlPr>
                            <a:rPr lang="en-US" sz="2100" i="1">
                              <a:latin typeface="Cambria Math" panose="02040503050406030204" pitchFamily="18" charset="0"/>
                            </a:rPr>
                          </m:ctrlPr>
                        </m:fPr>
                        <m:num>
                          <m:d>
                            <m:dPr>
                              <m:ctrlPr>
                                <a:rPr lang="en-US" sz="2100" i="1">
                                  <a:latin typeface="Cambria Math" panose="02040503050406030204" pitchFamily="18" charset="0"/>
                                </a:rPr>
                              </m:ctrlPr>
                            </m:dPr>
                            <m:e>
                              <m:r>
                                <a:rPr lang="en-US" sz="2100" i="1">
                                  <a:latin typeface="Cambria Math" panose="02040503050406030204" pitchFamily="18" charset="0"/>
                                </a:rPr>
                                <m:t>2</m:t>
                              </m:r>
                              <m:r>
                                <a:rPr lang="en-US" sz="2100" i="1">
                                  <a:latin typeface="Cambria Math" panose="02040503050406030204" pitchFamily="18" charset="0"/>
                                </a:rPr>
                                <m:t>𝐷</m:t>
                              </m:r>
                              <m:r>
                                <a:rPr lang="en-US" sz="2100" i="1">
                                  <a:latin typeface="Cambria Math" panose="02040503050406030204" pitchFamily="18" charset="0"/>
                                </a:rPr>
                                <m:t>−</m:t>
                              </m:r>
                              <m:r>
                                <a:rPr lang="en-US" sz="2100" i="1">
                                  <a:latin typeface="Cambria Math" panose="02040503050406030204" pitchFamily="18" charset="0"/>
                                </a:rPr>
                                <m:t>𝑀</m:t>
                              </m:r>
                            </m:e>
                          </m:d>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𝑖</m:t>
                              </m:r>
                              <m:r>
                                <a:rPr lang="en-US" sz="2100" i="1">
                                  <a:latin typeface="Cambria Math" panose="02040503050406030204" pitchFamily="18" charset="0"/>
                                </a:rPr>
                                <m:t>=1</m:t>
                              </m:r>
                            </m:sub>
                            <m:sup>
                              <m:r>
                                <a:rPr lang="en-US" sz="2100" i="1">
                                  <a:latin typeface="Cambria Math" panose="02040503050406030204" pitchFamily="18" charset="0"/>
                                </a:rPr>
                                <m:t>𝑛</m:t>
                              </m:r>
                            </m:sup>
                            <m:e>
                              <m:sSub>
                                <m:sSubPr>
                                  <m:ctrlPr>
                                    <a:rPr lang="en-US" sz="2100" i="1">
                                      <a:latin typeface="Cambria Math" panose="02040503050406030204" pitchFamily="18" charset="0"/>
                                    </a:rPr>
                                  </m:ctrlPr>
                                </m:sSubPr>
                                <m:e>
                                  <m:r>
                                    <a:rPr lang="en-US" sz="2100" i="1">
                                      <a:latin typeface="Cambria Math" panose="02040503050406030204" pitchFamily="18" charset="0"/>
                                    </a:rPr>
                                    <m:t>𝑝</m:t>
                                  </m:r>
                                </m:e>
                                <m:sub>
                                  <m:r>
                                    <a:rPr lang="en-US" sz="2100" i="1">
                                      <a:latin typeface="Cambria Math" panose="02040503050406030204" pitchFamily="18" charset="0"/>
                                    </a:rPr>
                                    <m:t>𝑖</m:t>
                                  </m:r>
                                </m:sub>
                              </m:sSub>
                            </m:e>
                          </m:nary>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i="1">
                                  <a:latin typeface="Cambria Math" panose="02040503050406030204" pitchFamily="18" charset="0"/>
                                </a:rPr>
                                <m:t>𝑛</m:t>
                              </m:r>
                              <m:r>
                                <a:rPr lang="en-US" sz="2100" i="1">
                                  <a:latin typeface="Cambria Math" panose="02040503050406030204" pitchFamily="18" charset="0"/>
                                </a:rPr>
                                <m:t>−1</m:t>
                              </m:r>
                            </m:sup>
                          </m:sSup>
                          <m:d>
                            <m:dPr>
                              <m:ctrlPr>
                                <a:rPr lang="en-US" sz="2100" i="1">
                                  <a:latin typeface="Cambria Math" panose="02040503050406030204" pitchFamily="18" charset="0"/>
                                </a:rPr>
                              </m:ctrlPr>
                            </m:dPr>
                            <m:e>
                              <m:r>
                                <a:rPr lang="en-US" sz="2100" i="1">
                                  <a:latin typeface="Cambria Math" panose="02040503050406030204" pitchFamily="18" charset="0"/>
                                </a:rPr>
                                <m:t>𝑀</m:t>
                              </m:r>
                              <m:r>
                                <a:rPr lang="en-US" sz="2100" i="1">
                                  <a:latin typeface="Cambria Math" panose="02040503050406030204" pitchFamily="18" charset="0"/>
                                </a:rPr>
                                <m:t>−</m:t>
                              </m:r>
                              <m:r>
                                <a:rPr lang="en-US" sz="2100" i="1">
                                  <a:latin typeface="Cambria Math" panose="02040503050406030204" pitchFamily="18" charset="0"/>
                                </a:rPr>
                                <m:t>𝐷</m:t>
                              </m:r>
                            </m:e>
                          </m:d>
                        </m:num>
                        <m:den>
                          <m:d>
                            <m:dPr>
                              <m:ctrlPr>
                                <a:rPr lang="en-US" sz="2100" i="1">
                                  <a:latin typeface="Cambria Math" panose="02040503050406030204" pitchFamily="18" charset="0"/>
                                </a:rPr>
                              </m:ctrlPr>
                            </m:dPr>
                            <m:e>
                              <m:r>
                                <a:rPr lang="en-US" sz="2100" i="1">
                                  <a:latin typeface="Cambria Math" panose="02040503050406030204" pitchFamily="18" charset="0"/>
                                </a:rPr>
                                <m:t>2</m:t>
                              </m:r>
                              <m:r>
                                <a:rPr lang="en-US" sz="2100" i="1">
                                  <a:latin typeface="Cambria Math" panose="02040503050406030204" pitchFamily="18" charset="0"/>
                                </a:rPr>
                                <m:t>𝐷</m:t>
                              </m:r>
                              <m:r>
                                <a:rPr lang="en-US" sz="2100" i="1">
                                  <a:latin typeface="Cambria Math" panose="02040503050406030204" pitchFamily="18" charset="0"/>
                                </a:rPr>
                                <m:t>−</m:t>
                              </m:r>
                              <m:r>
                                <a:rPr lang="en-US" sz="2100" i="1">
                                  <a:latin typeface="Cambria Math" panose="02040503050406030204" pitchFamily="18" charset="0"/>
                                </a:rPr>
                                <m:t>𝑀</m:t>
                              </m:r>
                            </m:e>
                          </m:d>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𝑖</m:t>
                              </m:r>
                              <m:r>
                                <a:rPr lang="en-US" sz="2100" i="1">
                                  <a:latin typeface="Cambria Math" panose="02040503050406030204" pitchFamily="18" charset="0"/>
                                </a:rPr>
                                <m:t>=1</m:t>
                              </m:r>
                            </m:sub>
                            <m:sup>
                              <m:r>
                                <a:rPr lang="en-US" sz="2100" i="1">
                                  <a:latin typeface="Cambria Math" panose="02040503050406030204" pitchFamily="18" charset="0"/>
                                </a:rPr>
                                <m:t>𝑛</m:t>
                              </m:r>
                            </m:sup>
                            <m:e>
                              <m:sSub>
                                <m:sSubPr>
                                  <m:ctrlPr>
                                    <a:rPr lang="en-US" sz="2100" i="1">
                                      <a:latin typeface="Cambria Math" panose="02040503050406030204" pitchFamily="18" charset="0"/>
                                    </a:rPr>
                                  </m:ctrlPr>
                                </m:sSubPr>
                                <m:e>
                                  <m:r>
                                    <a:rPr lang="en-US" sz="2100" i="1">
                                      <a:latin typeface="Cambria Math" panose="02040503050406030204" pitchFamily="18" charset="0"/>
                                    </a:rPr>
                                    <m:t>𝑝</m:t>
                                  </m:r>
                                </m:e>
                                <m:sub>
                                  <m:r>
                                    <a:rPr lang="en-US" sz="2100" i="1">
                                      <a:latin typeface="Cambria Math" panose="02040503050406030204" pitchFamily="18" charset="0"/>
                                    </a:rPr>
                                    <m:t>𝑖</m:t>
                                  </m:r>
                                </m:sub>
                              </m:sSub>
                            </m:e>
                          </m:nary>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i="1">
                                  <a:latin typeface="Cambria Math" panose="02040503050406030204" pitchFamily="18" charset="0"/>
                                </a:rPr>
                                <m:t>𝑛</m:t>
                              </m:r>
                            </m:sup>
                          </m:sSup>
                          <m:d>
                            <m:dPr>
                              <m:ctrlPr>
                                <a:rPr lang="en-US" sz="2100" i="1">
                                  <a:latin typeface="Cambria Math" panose="02040503050406030204" pitchFamily="18" charset="0"/>
                                </a:rPr>
                              </m:ctrlPr>
                            </m:dPr>
                            <m:e>
                              <m:r>
                                <a:rPr lang="en-US" sz="2100" i="1">
                                  <a:latin typeface="Cambria Math" panose="02040503050406030204" pitchFamily="18" charset="0"/>
                                </a:rPr>
                                <m:t>𝑀</m:t>
                              </m:r>
                              <m:r>
                                <a:rPr lang="en-US" sz="2100" i="1">
                                  <a:latin typeface="Cambria Math" panose="02040503050406030204" pitchFamily="18" charset="0"/>
                                </a:rPr>
                                <m:t>−</m:t>
                              </m:r>
                              <m:r>
                                <a:rPr lang="en-US" sz="2100" i="1">
                                  <a:latin typeface="Cambria Math" panose="02040503050406030204" pitchFamily="18" charset="0"/>
                                </a:rPr>
                                <m:t>𝐷</m:t>
                              </m:r>
                            </m:e>
                          </m:d>
                        </m:den>
                      </m:f>
                    </m:oMath>
                    <m:oMath xmlns:m="http://schemas.openxmlformats.org/officeDocument/2006/math">
                      <m:r>
                        <a:rPr lang="en-US" sz="2100" i="1">
                          <a:latin typeface="Cambria Math" panose="02040503050406030204" pitchFamily="18" charset="0"/>
                        </a:rPr>
                        <m:t>𝑃</m:t>
                      </m:r>
                      <m:d>
                        <m:dPr>
                          <m:ctrlPr>
                            <a:rPr lang="en-US" sz="2100" i="1">
                              <a:latin typeface="Cambria Math" panose="02040503050406030204" pitchFamily="18" charset="0"/>
                            </a:rPr>
                          </m:ctrlPr>
                        </m:dPr>
                        <m:e>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𝑖</m:t>
                              </m:r>
                            </m:sub>
                          </m:sSub>
                          <m:r>
                            <a:rPr lang="en-US" sz="2100" i="1">
                              <a:latin typeface="Cambria Math" panose="02040503050406030204" pitchFamily="18" charset="0"/>
                            </a:rPr>
                            <m:t>=0</m:t>
                          </m:r>
                        </m:e>
                        <m:e>
                          <m:r>
                            <a:rPr lang="en-US" sz="2100" i="1">
                              <a:latin typeface="Cambria Math" panose="02040503050406030204" pitchFamily="18" charset="0"/>
                            </a:rPr>
                            <m:t>𝐷</m:t>
                          </m:r>
                        </m:e>
                      </m:d>
                      <m:r>
                        <a:rPr lang="en-US" sz="2100" i="1">
                          <a:latin typeface="Cambria Math" panose="02040503050406030204" pitchFamily="18" charset="0"/>
                        </a:rPr>
                        <m:t>=</m:t>
                      </m:r>
                      <m:f>
                        <m:fPr>
                          <m:ctrlPr>
                            <a:rPr lang="en-US" sz="2100" i="1">
                              <a:latin typeface="Cambria Math" panose="02040503050406030204" pitchFamily="18" charset="0"/>
                            </a:rPr>
                          </m:ctrlPr>
                        </m:fPr>
                        <m:num>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i="1">
                                  <a:latin typeface="Cambria Math" panose="02040503050406030204" pitchFamily="18" charset="0"/>
                                </a:rPr>
                                <m:t>𝑛</m:t>
                              </m:r>
                              <m:r>
                                <a:rPr lang="en-US" sz="2100" i="1">
                                  <a:latin typeface="Cambria Math" panose="02040503050406030204" pitchFamily="18" charset="0"/>
                                </a:rPr>
                                <m:t>−1</m:t>
                              </m:r>
                            </m:sup>
                          </m:sSup>
                          <m:d>
                            <m:dPr>
                              <m:ctrlPr>
                                <a:rPr lang="en-US" sz="2100" i="1">
                                  <a:latin typeface="Cambria Math" panose="02040503050406030204" pitchFamily="18" charset="0"/>
                                </a:rPr>
                              </m:ctrlPr>
                            </m:dPr>
                            <m:e>
                              <m:r>
                                <a:rPr lang="en-US" sz="2100" i="1">
                                  <a:latin typeface="Cambria Math" panose="02040503050406030204" pitchFamily="18" charset="0"/>
                                </a:rPr>
                                <m:t>𝑀</m:t>
                              </m:r>
                              <m:r>
                                <a:rPr lang="en-US" sz="2100" i="1">
                                  <a:latin typeface="Cambria Math" panose="02040503050406030204" pitchFamily="18" charset="0"/>
                                </a:rPr>
                                <m:t>−</m:t>
                              </m:r>
                              <m:r>
                                <a:rPr lang="en-US" sz="2100" i="1">
                                  <a:latin typeface="Cambria Math" panose="02040503050406030204" pitchFamily="18" charset="0"/>
                                </a:rPr>
                                <m:t>𝐷</m:t>
                              </m:r>
                            </m:e>
                          </m:d>
                        </m:num>
                        <m:den>
                          <m:d>
                            <m:dPr>
                              <m:ctrlPr>
                                <a:rPr lang="en-US" sz="2100" i="1">
                                  <a:latin typeface="Cambria Math" panose="02040503050406030204" pitchFamily="18" charset="0"/>
                                </a:rPr>
                              </m:ctrlPr>
                            </m:dPr>
                            <m:e>
                              <m:r>
                                <a:rPr lang="en-US" sz="2100" i="1">
                                  <a:latin typeface="Cambria Math" panose="02040503050406030204" pitchFamily="18" charset="0"/>
                                </a:rPr>
                                <m:t>2</m:t>
                              </m:r>
                              <m:r>
                                <a:rPr lang="en-US" sz="2100" i="1">
                                  <a:latin typeface="Cambria Math" panose="02040503050406030204" pitchFamily="18" charset="0"/>
                                </a:rPr>
                                <m:t>𝐷</m:t>
                              </m:r>
                              <m:r>
                                <a:rPr lang="en-US" sz="2100" i="1">
                                  <a:latin typeface="Cambria Math" panose="02040503050406030204" pitchFamily="18" charset="0"/>
                                </a:rPr>
                                <m:t>−</m:t>
                              </m:r>
                              <m:r>
                                <a:rPr lang="en-US" sz="2100" i="1">
                                  <a:latin typeface="Cambria Math" panose="02040503050406030204" pitchFamily="18" charset="0"/>
                                </a:rPr>
                                <m:t>𝑀</m:t>
                              </m:r>
                            </m:e>
                          </m:d>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𝑖</m:t>
                              </m:r>
                              <m:r>
                                <a:rPr lang="en-US" sz="2100" i="1">
                                  <a:latin typeface="Cambria Math" panose="02040503050406030204" pitchFamily="18" charset="0"/>
                                </a:rPr>
                                <m:t>=1</m:t>
                              </m:r>
                            </m:sub>
                            <m:sup>
                              <m:r>
                                <a:rPr lang="en-US" sz="2100" i="1">
                                  <a:latin typeface="Cambria Math" panose="02040503050406030204" pitchFamily="18" charset="0"/>
                                </a:rPr>
                                <m:t>𝑛</m:t>
                              </m:r>
                            </m:sup>
                            <m:e>
                              <m:sSub>
                                <m:sSubPr>
                                  <m:ctrlPr>
                                    <a:rPr lang="en-US" sz="2100" i="1">
                                      <a:latin typeface="Cambria Math" panose="02040503050406030204" pitchFamily="18" charset="0"/>
                                    </a:rPr>
                                  </m:ctrlPr>
                                </m:sSubPr>
                                <m:e>
                                  <m:r>
                                    <a:rPr lang="en-US" sz="2100" i="1">
                                      <a:latin typeface="Cambria Math" panose="02040503050406030204" pitchFamily="18" charset="0"/>
                                    </a:rPr>
                                    <m:t>𝑝</m:t>
                                  </m:r>
                                </m:e>
                                <m:sub>
                                  <m:r>
                                    <a:rPr lang="en-US" sz="2100" i="1">
                                      <a:latin typeface="Cambria Math" panose="02040503050406030204" pitchFamily="18" charset="0"/>
                                    </a:rPr>
                                    <m:t>𝑖</m:t>
                                  </m:r>
                                </m:sub>
                              </m:sSub>
                            </m:e>
                          </m:nary>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i="1">
                                  <a:latin typeface="Cambria Math" panose="02040503050406030204" pitchFamily="18" charset="0"/>
                                </a:rPr>
                                <m:t>𝑛</m:t>
                              </m:r>
                            </m:sup>
                          </m:sSup>
                          <m:d>
                            <m:dPr>
                              <m:ctrlPr>
                                <a:rPr lang="en-US" sz="2100" i="1">
                                  <a:latin typeface="Cambria Math" panose="02040503050406030204" pitchFamily="18" charset="0"/>
                                </a:rPr>
                              </m:ctrlPr>
                            </m:dPr>
                            <m:e>
                              <m:r>
                                <a:rPr lang="en-US" sz="2100" i="1">
                                  <a:latin typeface="Cambria Math" panose="02040503050406030204" pitchFamily="18" charset="0"/>
                                </a:rPr>
                                <m:t>𝑀</m:t>
                              </m:r>
                              <m:r>
                                <a:rPr lang="en-US" sz="2100" i="1">
                                  <a:latin typeface="Cambria Math" panose="02040503050406030204" pitchFamily="18" charset="0"/>
                                </a:rPr>
                                <m:t>−</m:t>
                              </m:r>
                              <m:r>
                                <a:rPr lang="en-US" sz="2100" i="1">
                                  <a:latin typeface="Cambria Math" panose="02040503050406030204" pitchFamily="18" charset="0"/>
                                </a:rPr>
                                <m:t>𝐷</m:t>
                              </m:r>
                            </m:e>
                          </m:d>
                        </m:den>
                      </m:f>
                    </m:oMath>
                    <m:oMath xmlns:m="http://schemas.openxmlformats.org/officeDocument/2006/math">
                      <m:r>
                        <a:rPr lang="en-US" sz="2100" i="1">
                          <a:latin typeface="Cambria Math" panose="02040503050406030204" pitchFamily="18" charset="0"/>
                        </a:rPr>
                        <m:t>𝑘</m:t>
                      </m:r>
                      <m:r>
                        <a:rPr lang="en-US" sz="2100" i="1">
                          <a:latin typeface="Cambria Math" panose="02040503050406030204" pitchFamily="18" charset="0"/>
                        </a:rPr>
                        <m:t>=</m:t>
                      </m:r>
                      <m:f>
                        <m:fPr>
                          <m:ctrlPr>
                            <a:rPr lang="en-US" sz="2100" i="1">
                              <a:latin typeface="Cambria Math" panose="02040503050406030204" pitchFamily="18" charset="0"/>
                            </a:rPr>
                          </m:ctrlPr>
                        </m:fPr>
                        <m:num>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i="1">
                                  <a:latin typeface="Cambria Math" panose="02040503050406030204" pitchFamily="18" charset="0"/>
                                </a:rPr>
                                <m:t>𝑛</m:t>
                              </m:r>
                              <m:r>
                                <a:rPr lang="en-US" sz="2100" i="1">
                                  <a:latin typeface="Cambria Math" panose="02040503050406030204" pitchFamily="18" charset="0"/>
                                </a:rPr>
                                <m:t>−1</m:t>
                              </m:r>
                            </m:sup>
                          </m:sSup>
                          <m:r>
                            <a:rPr lang="en-US" sz="2100" i="1">
                              <a:latin typeface="Cambria Math" panose="02040503050406030204" pitchFamily="18" charset="0"/>
                            </a:rPr>
                            <m:t>𝑆</m:t>
                          </m:r>
                        </m:num>
                        <m:den>
                          <m:d>
                            <m:dPr>
                              <m:ctrlPr>
                                <a:rPr lang="en-US" sz="2100" i="1">
                                  <a:latin typeface="Cambria Math" panose="02040503050406030204" pitchFamily="18" charset="0"/>
                                </a:rPr>
                              </m:ctrlPr>
                            </m:dPr>
                            <m:e>
                              <m:r>
                                <a:rPr lang="en-US" sz="2100" i="1">
                                  <a:latin typeface="Cambria Math" panose="02040503050406030204" pitchFamily="18" charset="0"/>
                                </a:rPr>
                                <m:t>2</m:t>
                              </m:r>
                              <m:r>
                                <a:rPr lang="en-US" sz="2100" i="1">
                                  <a:latin typeface="Cambria Math" panose="02040503050406030204" pitchFamily="18" charset="0"/>
                                </a:rPr>
                                <m:t>𝐷</m:t>
                              </m:r>
                              <m:r>
                                <a:rPr lang="en-US" sz="2100" i="1">
                                  <a:latin typeface="Cambria Math" panose="02040503050406030204" pitchFamily="18" charset="0"/>
                                </a:rPr>
                                <m:t>−</m:t>
                              </m:r>
                              <m:r>
                                <a:rPr lang="en-US" sz="2100" i="1">
                                  <a:latin typeface="Cambria Math" panose="02040503050406030204" pitchFamily="18" charset="0"/>
                                </a:rPr>
                                <m:t>𝑀</m:t>
                              </m:r>
                            </m:e>
                          </m:d>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𝑖</m:t>
                              </m:r>
                              <m:r>
                                <a:rPr lang="en-US" sz="2100" i="1">
                                  <a:latin typeface="Cambria Math" panose="02040503050406030204" pitchFamily="18" charset="0"/>
                                </a:rPr>
                                <m:t>=1</m:t>
                              </m:r>
                            </m:sub>
                            <m:sup>
                              <m:r>
                                <a:rPr lang="en-US" sz="2100" i="1">
                                  <a:latin typeface="Cambria Math" panose="02040503050406030204" pitchFamily="18" charset="0"/>
                                </a:rPr>
                                <m:t>𝑛</m:t>
                              </m:r>
                            </m:sup>
                            <m:e>
                              <m:sSub>
                                <m:sSubPr>
                                  <m:ctrlPr>
                                    <a:rPr lang="en-US" sz="2100" i="1">
                                      <a:latin typeface="Cambria Math" panose="02040503050406030204" pitchFamily="18" charset="0"/>
                                    </a:rPr>
                                  </m:ctrlPr>
                                </m:sSubPr>
                                <m:e>
                                  <m:r>
                                    <a:rPr lang="en-US" sz="2100" i="1">
                                      <a:latin typeface="Cambria Math" panose="02040503050406030204" pitchFamily="18" charset="0"/>
                                    </a:rPr>
                                    <m:t>𝑝</m:t>
                                  </m:r>
                                </m:e>
                                <m:sub>
                                  <m:r>
                                    <a:rPr lang="en-US" sz="2100" i="1">
                                      <a:latin typeface="Cambria Math" panose="02040503050406030204" pitchFamily="18" charset="0"/>
                                    </a:rPr>
                                    <m:t>𝑖</m:t>
                                  </m:r>
                                </m:sub>
                              </m:sSub>
                            </m:e>
                          </m:nary>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i="1">
                                  <a:latin typeface="Cambria Math" panose="02040503050406030204" pitchFamily="18" charset="0"/>
                                </a:rPr>
                                <m:t>𝑛</m:t>
                              </m:r>
                            </m:sup>
                          </m:sSup>
                          <m:d>
                            <m:dPr>
                              <m:ctrlPr>
                                <a:rPr lang="en-US" sz="2100" i="1">
                                  <a:latin typeface="Cambria Math" panose="02040503050406030204" pitchFamily="18" charset="0"/>
                                </a:rPr>
                              </m:ctrlPr>
                            </m:dPr>
                            <m:e>
                              <m:r>
                                <a:rPr lang="en-US" sz="2100" i="1">
                                  <a:latin typeface="Cambria Math" panose="02040503050406030204" pitchFamily="18" charset="0"/>
                                </a:rPr>
                                <m:t>𝑀</m:t>
                              </m:r>
                              <m:r>
                                <a:rPr lang="en-US" sz="2100" i="1">
                                  <a:latin typeface="Cambria Math" panose="02040503050406030204" pitchFamily="18" charset="0"/>
                                </a:rPr>
                                <m:t>−</m:t>
                              </m:r>
                              <m:r>
                                <a:rPr lang="en-US" sz="2100" i="1">
                                  <a:latin typeface="Cambria Math" panose="02040503050406030204" pitchFamily="18" charset="0"/>
                                </a:rPr>
                                <m:t>𝐷</m:t>
                              </m:r>
                            </m:e>
                          </m:d>
                        </m:den>
                      </m:f>
                    </m:oMath>
                  </m:oMathPara>
                </a14:m>
                <a:endParaRPr lang="en-US" sz="2100" dirty="0" smtClean="0"/>
              </a:p>
              <a:p>
                <a:pPr marL="0" indent="0">
                  <a:buNone/>
                </a:pPr>
                <a:r>
                  <a:rPr lang="en-US" sz="2100" dirty="0"/>
                  <a:t>For convenience, we validate diagnostic condition with a case of two sources Ω = {</a:t>
                </a:r>
                <a:r>
                  <a:rPr lang="en-US" sz="2100" i="1" dirty="0"/>
                  <a:t>X</a:t>
                </a:r>
                <a:r>
                  <a:rPr lang="en-US" sz="2100" baseline="-25000" dirty="0"/>
                  <a:t>1</a:t>
                </a:r>
                <a:r>
                  <a:rPr lang="en-US" sz="2100" dirty="0"/>
                  <a:t>, </a:t>
                </a:r>
                <a:r>
                  <a:rPr lang="en-US" sz="2100" i="1" dirty="0"/>
                  <a:t>X</a:t>
                </a:r>
                <a:r>
                  <a:rPr lang="en-US" sz="2100" baseline="-25000" dirty="0"/>
                  <a:t>2</a:t>
                </a:r>
                <a:r>
                  <a:rPr lang="en-US" sz="2100" dirty="0"/>
                  <a:t>}, </a:t>
                </a:r>
                <a:r>
                  <a:rPr lang="en-US" sz="2100" i="1" dirty="0"/>
                  <a:t>p</a:t>
                </a:r>
                <a:r>
                  <a:rPr lang="en-US" sz="2100" baseline="-25000" dirty="0"/>
                  <a:t>1</a:t>
                </a:r>
                <a:r>
                  <a:rPr lang="en-US" sz="2100" dirty="0"/>
                  <a:t> = </a:t>
                </a:r>
                <a:r>
                  <a:rPr lang="en-US" sz="2100" i="1" dirty="0"/>
                  <a:t>p</a:t>
                </a:r>
                <a:r>
                  <a:rPr lang="en-US" sz="2100" baseline="-25000" dirty="0"/>
                  <a:t>2</a:t>
                </a:r>
                <a:r>
                  <a:rPr lang="en-US" sz="2100" dirty="0"/>
                  <a:t> = </a:t>
                </a:r>
                <a:r>
                  <a:rPr lang="en-US" sz="2100" i="1" dirty="0"/>
                  <a:t>w</a:t>
                </a:r>
                <a:r>
                  <a:rPr lang="en-US" sz="2100" baseline="-25000" dirty="0"/>
                  <a:t>1</a:t>
                </a:r>
                <a:r>
                  <a:rPr lang="en-US" sz="2100" dirty="0"/>
                  <a:t> = </a:t>
                </a:r>
                <a:r>
                  <a:rPr lang="en-US" sz="2100" i="1" dirty="0"/>
                  <a:t>w</a:t>
                </a:r>
                <a:r>
                  <a:rPr lang="en-US" sz="2100" baseline="-25000" dirty="0"/>
                  <a:t>2</a:t>
                </a:r>
                <a:r>
                  <a:rPr lang="en-US" sz="2100" dirty="0"/>
                  <a:t> = 0.5, </a:t>
                </a:r>
                <a14:m>
                  <m:oMath xmlns:m="http://schemas.openxmlformats.org/officeDocument/2006/math">
                    <m:r>
                      <a:rPr lang="en-US" sz="2100" i="1">
                        <a:latin typeface="Cambria Math" panose="02040503050406030204" pitchFamily="18" charset="0"/>
                      </a:rPr>
                      <m:t>𝐷</m:t>
                    </m:r>
                    <m:r>
                      <a:rPr lang="en-US" sz="2100" i="1">
                        <a:latin typeface="Cambria Math" panose="02040503050406030204" pitchFamily="18" charset="0"/>
                      </a:rPr>
                      <m:t>∈{0,1,2,3}</m:t>
                    </m:r>
                  </m:oMath>
                </a14:m>
                <a:r>
                  <a:rPr lang="en-US" sz="2100" dirty="0"/>
                  <a:t>. </a:t>
                </a:r>
                <a:r>
                  <a:rPr lang="en-US" sz="2100" dirty="0" smtClean="0"/>
                  <a:t>By applying diagnostic </a:t>
                </a:r>
                <a:r>
                  <a:rPr lang="en-US" sz="2100" dirty="0"/>
                  <a:t>theorem stated </a:t>
                </a:r>
                <a:r>
                  <a:rPr lang="en-US" sz="2100" dirty="0" smtClean="0"/>
                  <a:t>for AND-D network, because </a:t>
                </a:r>
                <a:r>
                  <a:rPr lang="en-US" sz="2100" i="1" dirty="0"/>
                  <a:t>s</a:t>
                </a:r>
                <a:r>
                  <a:rPr lang="en-US" sz="2100" dirty="0"/>
                  <a:t>(Ω) </a:t>
                </a:r>
                <a:r>
                  <a:rPr lang="en-US" sz="2100" dirty="0" smtClean="0"/>
                  <a:t>= 0.25, </a:t>
                </a:r>
                <a:r>
                  <a:rPr lang="en-US" sz="2100" dirty="0"/>
                  <a:t>AND-D network</a:t>
                </a:r>
                <a:r>
                  <a:rPr lang="en-US" sz="2100" dirty="0" smtClean="0"/>
                  <a:t> </a:t>
                </a:r>
                <a:r>
                  <a:rPr lang="en-US" sz="2100" dirty="0"/>
                  <a:t>does not satisfy diagnostic condition.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0897"/>
                <a:ext cx="10515600" cy="5333641"/>
              </a:xfrm>
              <a:blipFill rotWithShape="0">
                <a:blip r:embed="rId2"/>
                <a:stretch>
                  <a:fillRect l="-696" t="-686" r="-638" b="-262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42</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47C1ED6D-0801-4100-8035-2719186ACC33}" type="datetime1">
              <a:rPr lang="en-US" smtClean="0"/>
              <a:t>9/5/2017</a:t>
            </a:fld>
            <a:endParaRPr lang="en-US" dirty="0"/>
          </a:p>
        </p:txBody>
      </p:sp>
    </p:spTree>
    <p:extLst>
      <p:ext uri="{BB962C8B-B14F-4D97-AF65-F5344CB8AC3E}">
        <p14:creationId xmlns:p14="http://schemas.microsoft.com/office/powerpoint/2010/main" val="37869109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Multi-hypothesis diagnostic relationship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867593"/>
                <a:ext cx="10515600" cy="5678199"/>
              </a:xfrm>
            </p:spPr>
            <p:txBody>
              <a:bodyPr>
                <a:normAutofit fontScale="70000" lnSpcReduction="20000"/>
              </a:bodyPr>
              <a:lstStyle/>
              <a:p>
                <a:pPr>
                  <a:lnSpc>
                    <a:spcPct val="120000"/>
                  </a:lnSpc>
                </a:pPr>
                <a:r>
                  <a:rPr lang="en-US" dirty="0" smtClean="0"/>
                  <a:t>AND-gate</a:t>
                </a:r>
                <a:r>
                  <a:rPr lang="en-US" dirty="0"/>
                  <a:t>, OR-gate, XOR-gate, and XNOR-gate do not satisfy diagnostic condition and so they should not be used to assess hypotheses. However, it is not asserted if U-gate and SIGMA-gate satisfy such diagnostic </a:t>
                </a:r>
                <a:r>
                  <a:rPr lang="en-US" dirty="0" smtClean="0"/>
                  <a:t>condition.</a:t>
                </a:r>
              </a:p>
              <a:p>
                <a:pPr>
                  <a:lnSpc>
                    <a:spcPct val="120000"/>
                  </a:lnSpc>
                </a:pPr>
                <a:r>
                  <a:rPr lang="en-US" dirty="0" smtClean="0"/>
                  <a:t>Formula 4.6 specifies probabilities of </a:t>
                </a:r>
                <a:r>
                  <a:rPr lang="en-US" b="1" dirty="0" smtClean="0"/>
                  <a:t>SIGMA-D network </a:t>
                </a:r>
                <a:r>
                  <a:rPr lang="en-US" dirty="0"/>
                  <a:t>in order to validate </a:t>
                </a:r>
                <a:r>
                  <a:rPr lang="en-US" dirty="0" smtClean="0"/>
                  <a:t>it, as follows:</a:t>
                </a:r>
              </a:p>
              <a:p>
                <a:pPr marL="0" indent="0">
                  <a:lnSpc>
                    <a:spcPct val="12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𝑀</m:t>
                          </m:r>
                        </m:num>
                        <m:den>
                          <m:r>
                            <a:rPr lang="en-US" i="1">
                              <a:latin typeface="Cambria Math" panose="02040503050406030204" pitchFamily="18" charset="0"/>
                            </a:rPr>
                            <m:t>2</m:t>
                          </m:r>
                          <m:r>
                            <a:rPr lang="en-US" i="1">
                              <a:latin typeface="Cambria Math" panose="02040503050406030204" pitchFamily="18" charset="0"/>
                            </a:rPr>
                            <m:t>𝑆</m:t>
                          </m:r>
                        </m:den>
                      </m:f>
                    </m:oMath>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−2</m:t>
                              </m:r>
                              <m:r>
                                <a:rPr lang="en-US" i="1">
                                  <a:latin typeface="Cambria Math" panose="02040503050406030204" pitchFamily="18" charset="0"/>
                                </a:rPr>
                                <m:t>𝐷</m:t>
                              </m:r>
                            </m:e>
                          </m:d>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𝑀</m:t>
                          </m:r>
                        </m:num>
                        <m:den>
                          <m:r>
                            <a:rPr lang="en-US" i="1">
                              <a:latin typeface="Cambria Math" panose="02040503050406030204" pitchFamily="18" charset="0"/>
                            </a:rPr>
                            <m:t>2</m:t>
                          </m:r>
                          <m:r>
                            <a:rPr lang="en-US" i="1">
                              <a:latin typeface="Cambria Math" panose="02040503050406030204" pitchFamily="18" charset="0"/>
                            </a:rPr>
                            <m:t>𝑆</m:t>
                          </m:r>
                        </m:den>
                      </m:f>
                    </m:oMath>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e>
                          <m:r>
                            <a:rPr lang="en-US" i="1">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𝑀</m:t>
                          </m:r>
                        </m:num>
                        <m:den>
                          <m:r>
                            <a:rPr lang="en-US" i="1">
                              <a:latin typeface="Cambria Math" panose="02040503050406030204" pitchFamily="18" charset="0"/>
                            </a:rPr>
                            <m:t>2</m:t>
                          </m:r>
                          <m:r>
                            <a:rPr lang="en-US" i="1">
                              <a:latin typeface="Cambria Math" panose="02040503050406030204" pitchFamily="18" charset="0"/>
                            </a:rPr>
                            <m:t>𝑀</m:t>
                          </m:r>
                        </m:den>
                      </m:f>
                    </m:oMath>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e>
                          <m:r>
                            <a:rPr lang="en-US" i="1">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−2</m:t>
                              </m:r>
                              <m:r>
                                <a:rPr lang="en-US" i="1">
                                  <a:latin typeface="Cambria Math" panose="02040503050406030204" pitchFamily="18" charset="0"/>
                                </a:rPr>
                                <m:t>𝐷</m:t>
                              </m:r>
                            </m:e>
                          </m:d>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𝑀</m:t>
                          </m:r>
                        </m:num>
                        <m:den>
                          <m:r>
                            <a:rPr lang="en-US" i="1">
                              <a:latin typeface="Cambria Math" panose="02040503050406030204" pitchFamily="18" charset="0"/>
                            </a:rPr>
                            <m:t>2</m:t>
                          </m:r>
                          <m:r>
                            <a:rPr lang="en-US" i="1">
                              <a:latin typeface="Cambria Math" panose="02040503050406030204" pitchFamily="18" charset="0"/>
                            </a:rPr>
                            <m:t>𝑀</m:t>
                          </m:r>
                        </m:den>
                      </m:f>
                    </m:oMath>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𝑁</m:t>
                          </m:r>
                        </m:num>
                        <m:den>
                          <m:r>
                            <a:rPr lang="en-US" i="1">
                              <a:latin typeface="Cambria Math" panose="02040503050406030204" pitchFamily="18" charset="0"/>
                            </a:rPr>
                            <m:t>2</m:t>
                          </m:r>
                        </m:den>
                      </m:f>
                    </m:oMath>
                  </m:oMathPara>
                </a14:m>
                <a:endParaRPr lang="en-US" dirty="0" smtClean="0"/>
              </a:p>
              <a:p>
                <a:pPr>
                  <a:lnSpc>
                    <a:spcPct val="120000"/>
                  </a:lnSpc>
                </a:pPr>
                <a:r>
                  <a:rPr lang="en-US" dirty="0" smtClean="0"/>
                  <a:t>By applying diagnostic </a:t>
                </a:r>
                <a:r>
                  <a:rPr lang="en-US" dirty="0"/>
                  <a:t>theorem stated for </a:t>
                </a:r>
                <a:r>
                  <a:rPr lang="en-US" dirty="0" smtClean="0"/>
                  <a:t>SIGMA-D network, we have </a:t>
                </a:r>
                <a14:m>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d>
                      </m:e>
                    </m:nary>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oMath>
                </a14:m>
                <a:r>
                  <a:rPr lang="en-US" dirty="0" smtClean="0"/>
                  <a:t>, which implies </a:t>
                </a:r>
                <a:r>
                  <a:rPr lang="en-US" i="1" dirty="0" smtClean="0"/>
                  <a:t>SIGMA-D </a:t>
                </a:r>
                <a:r>
                  <a:rPr lang="en-US" i="1" dirty="0"/>
                  <a:t>network does satisfy diagnostic </a:t>
                </a:r>
                <a:r>
                  <a:rPr lang="en-US" i="1" dirty="0" smtClean="0"/>
                  <a:t>condition</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867593"/>
                <a:ext cx="10515600" cy="5678199"/>
              </a:xfrm>
              <a:blipFill rotWithShape="0">
                <a:blip r:embed="rId2"/>
                <a:stretch>
                  <a:fillRect l="-522" t="-536" r="-1565" b="-944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D9D97D00-E3C2-47A5-B4AE-B45AB4532648}" type="datetime1">
              <a:rPr lang="en-US" smtClean="0"/>
              <a:t>9/5/2017</a:t>
            </a:fld>
            <a:endParaRPr lang="en-US" dirty="0"/>
          </a:p>
        </p:txBody>
      </p:sp>
    </p:spTree>
    <p:extLst>
      <p:ext uri="{BB962C8B-B14F-4D97-AF65-F5344CB8AC3E}">
        <p14:creationId xmlns:p14="http://schemas.microsoft.com/office/powerpoint/2010/main" val="13290064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Multi-hypothesis diagnostic relationship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1705" y="1000897"/>
                <a:ext cx="6254961" cy="5386047"/>
              </a:xfrm>
            </p:spPr>
            <p:txBody>
              <a:bodyPr>
                <a:normAutofit fontScale="85000" lnSpcReduction="10000"/>
              </a:bodyPr>
              <a:lstStyle/>
              <a:p>
                <a:r>
                  <a:rPr lang="en-US" dirty="0" smtClean="0"/>
                  <a:t>In case of SIGMA-gate, the augmented variable </a:t>
                </a:r>
                <a:r>
                  <a:rPr lang="en-US" i="1" dirty="0"/>
                  <a:t>Y</a:t>
                </a:r>
                <a:r>
                  <a:rPr lang="en-US" dirty="0"/>
                  <a:t> can be removed from X-D network. The evidence </a:t>
                </a:r>
                <a:r>
                  <a:rPr lang="en-US" i="1" dirty="0"/>
                  <a:t>D</a:t>
                </a:r>
                <a:r>
                  <a:rPr lang="en-US" dirty="0"/>
                  <a:t> is now established as direct target variable, which composes so-called </a:t>
                </a:r>
                <a:r>
                  <a:rPr lang="en-US" b="1" dirty="0"/>
                  <a:t>direct SIGMA-D network</a:t>
                </a:r>
                <a:r>
                  <a:rPr lang="en-US" dirty="0"/>
                  <a:t>.</a:t>
                </a:r>
                <a:endParaRPr lang="en-US" dirty="0" smtClean="0"/>
              </a:p>
              <a:p>
                <a:r>
                  <a:rPr lang="en-US" dirty="0" smtClean="0"/>
                  <a:t>CPT </a:t>
                </a:r>
                <a:r>
                  <a:rPr lang="en-US" dirty="0"/>
                  <a:t>of direct SIGMA-D network is determined by formula 4.7</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f>
                            <m:fPr>
                              <m:ctrlPr>
                                <a:rPr lang="en-US" i="1">
                                  <a:latin typeface="Cambria Math" panose="02040503050406030204" pitchFamily="18" charset="0"/>
                                </a:rPr>
                              </m:ctrlPr>
                            </m:fPr>
                            <m:num>
                              <m:r>
                                <a:rPr lang="en-US" i="1">
                                  <a:latin typeface="Cambria Math" panose="02040503050406030204" pitchFamily="18" charset="0"/>
                                </a:rPr>
                                <m:t>𝐷</m:t>
                              </m:r>
                            </m:num>
                            <m:den>
                              <m:r>
                                <a:rPr lang="en-US" i="1">
                                  <a:latin typeface="Cambria Math" panose="02040503050406030204" pitchFamily="18" charset="0"/>
                                </a:rPr>
                                <m:t>𝑆</m:t>
                              </m:r>
                            </m:den>
                          </m:f>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𝐿</m:t>
                          </m:r>
                        </m:sub>
                        <m:sup/>
                        <m:e>
                          <m:f>
                            <m:fPr>
                              <m:ctrlPr>
                                <a:rPr lang="en-US" i="1">
                                  <a:latin typeface="Cambria Math" panose="02040503050406030204" pitchFamily="18" charset="0"/>
                                </a:rPr>
                              </m:ctrlPr>
                            </m:fPr>
                            <m:num>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num>
                            <m:den>
                              <m:r>
                                <a:rPr lang="en-US" i="1">
                                  <a:latin typeface="Cambria Math" panose="02040503050406030204" pitchFamily="18" charset="0"/>
                                </a:rPr>
                                <m:t>𝑆</m:t>
                              </m:r>
                            </m:den>
                          </m:f>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𝑗</m:t>
                              </m:r>
                            </m:sub>
                          </m:sSub>
                        </m:e>
                      </m:nary>
                    </m:oMath>
                  </m:oMathPara>
                </a14:m>
                <a:endParaRPr lang="en-US" dirty="0"/>
              </a:p>
              <a:p>
                <a:pPr indent="0">
                  <a:buNone/>
                </a:pPr>
                <a:r>
                  <a:rPr lang="en-US" dirty="0"/>
                  <a:t>Where the set of </a:t>
                </a:r>
                <a:r>
                  <a:rPr lang="en-US" i="1" dirty="0"/>
                  <a:t>X</a:t>
                </a:r>
                <a:r>
                  <a:rPr lang="en-US" i="1" baseline="-25000" dirty="0"/>
                  <a:t>i</a:t>
                </a:r>
                <a:r>
                  <a:rPr lang="en-US" dirty="0"/>
                  <a:t> (s) is complete and mutually exclusive.</a:t>
                </a:r>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=1</m:t>
                      </m:r>
                      <m:r>
                        <a:rPr lang="en-US" b="0" i="1" smtClean="0">
                          <a:latin typeface="Cambria Math" panose="02040503050406030204" pitchFamily="18" charset="0"/>
                        </a:rPr>
                        <m:t> </m:t>
                      </m:r>
                      <m:r>
                        <m:rPr>
                          <m:sty m:val="p"/>
                        </m:rPr>
                        <a:rPr lang="en-US" b="0" i="0" smtClean="0">
                          <a:latin typeface="Cambria Math" panose="02040503050406030204" pitchFamily="18" charset="0"/>
                        </a:rPr>
                        <m:t>and</m:t>
                      </m:r>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1705" y="1000897"/>
                <a:ext cx="6254961" cy="5386047"/>
              </a:xfrm>
              <a:blipFill rotWithShape="0">
                <a:blip r:embed="rId2"/>
                <a:stretch>
                  <a:fillRect l="-1267" t="-1584" r="-1559"/>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667" y="1000898"/>
            <a:ext cx="5382857" cy="3377142"/>
          </a:xfrm>
          <a:prstGeom prst="rect">
            <a:avLst/>
          </a:prstGeom>
        </p:spPr>
      </p:pic>
      <p:sp>
        <p:nvSpPr>
          <p:cNvPr id="5" name="Slide Number Placeholder 4"/>
          <p:cNvSpPr>
            <a:spLocks noGrp="1"/>
          </p:cNvSpPr>
          <p:nvPr>
            <p:ph type="sldNum" sz="quarter" idx="12"/>
          </p:nvPr>
        </p:nvSpPr>
        <p:spPr/>
        <p:txBody>
          <a:bodyPr/>
          <a:lstStyle/>
          <a:p>
            <a:fld id="{5DB5036F-1FF2-46C4-8D2B-59C7E3B91952}" type="slidenum">
              <a:rPr lang="en-US" smtClean="0"/>
              <a:pPr/>
              <a:t>44</a:t>
            </a:fld>
            <a:endParaRPr lang="en-US" dirty="0"/>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dirty="0"/>
          </a:p>
        </p:txBody>
      </p:sp>
      <p:sp>
        <p:nvSpPr>
          <p:cNvPr id="7" name="Date Placeholder 6"/>
          <p:cNvSpPr>
            <a:spLocks noGrp="1"/>
          </p:cNvSpPr>
          <p:nvPr>
            <p:ph type="dt" sz="half" idx="10"/>
          </p:nvPr>
        </p:nvSpPr>
        <p:spPr/>
        <p:txBody>
          <a:bodyPr/>
          <a:lstStyle/>
          <a:p>
            <a:fld id="{14C32B17-EACF-4BA4-AB02-E353D2269ABC}" type="datetime1">
              <a:rPr lang="en-US" smtClean="0"/>
              <a:t>9/5/2017</a:t>
            </a:fld>
            <a:endParaRPr lang="en-US" dirty="0"/>
          </a:p>
        </p:txBody>
      </p:sp>
    </p:spTree>
    <p:extLst>
      <p:ext uri="{BB962C8B-B14F-4D97-AF65-F5344CB8AC3E}">
        <p14:creationId xmlns:p14="http://schemas.microsoft.com/office/powerpoint/2010/main" val="38403744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Multi-hypothesis diagnostic relationship</a:t>
            </a:r>
          </a:p>
        </p:txBody>
      </p:sp>
      <p:sp>
        <p:nvSpPr>
          <p:cNvPr id="3" name="Content Placeholder 2"/>
          <p:cNvSpPr>
            <a:spLocks noGrp="1"/>
          </p:cNvSpPr>
          <p:nvPr>
            <p:ph idx="1"/>
          </p:nvPr>
        </p:nvSpPr>
        <p:spPr>
          <a:xfrm>
            <a:off x="215154" y="1000898"/>
            <a:ext cx="5642308" cy="5176066"/>
          </a:xfrm>
        </p:spPr>
        <p:txBody>
          <a:bodyPr>
            <a:normAutofit/>
          </a:bodyPr>
          <a:lstStyle/>
          <a:p>
            <a:r>
              <a:rPr lang="en-US" dirty="0" smtClean="0"/>
              <a:t>Direct </a:t>
            </a:r>
            <a:r>
              <a:rPr lang="en-US" b="1" dirty="0" smtClean="0"/>
              <a:t>SIGMA-D network</a:t>
            </a:r>
            <a:r>
              <a:rPr lang="en-US" dirty="0" smtClean="0"/>
              <a:t> shares the same conditional probabilities </a:t>
            </a:r>
            <a:r>
              <a:rPr lang="en-US" i="1" dirty="0" smtClean="0"/>
              <a:t>P</a:t>
            </a:r>
            <a:r>
              <a:rPr lang="en-US" dirty="0" smtClean="0"/>
              <a:t>(</a:t>
            </a:r>
            <a:r>
              <a:rPr lang="en-US" i="1" dirty="0" err="1" smtClean="0"/>
              <a:t>X</a:t>
            </a:r>
            <a:r>
              <a:rPr lang="en-US" i="1" baseline="-25000" dirty="0" err="1" smtClean="0"/>
              <a:t>i</a:t>
            </a:r>
            <a:r>
              <a:rPr lang="en-US" i="1" dirty="0" err="1" smtClean="0"/>
              <a:t>|D</a:t>
            </a:r>
            <a:r>
              <a:rPr lang="en-US" dirty="0" smtClean="0"/>
              <a:t>) and </a:t>
            </a:r>
            <a:r>
              <a:rPr lang="en-US" i="1" dirty="0" smtClean="0"/>
              <a:t>P</a:t>
            </a:r>
            <a:r>
              <a:rPr lang="en-US" dirty="0" smtClean="0"/>
              <a:t>(</a:t>
            </a:r>
            <a:r>
              <a:rPr lang="en-US" i="1" dirty="0" err="1" smtClean="0"/>
              <a:t>D|X</a:t>
            </a:r>
            <a:r>
              <a:rPr lang="en-US" i="1" baseline="-25000" dirty="0" err="1" smtClean="0"/>
              <a:t>i</a:t>
            </a:r>
            <a:r>
              <a:rPr lang="en-US" dirty="0" smtClean="0"/>
              <a:t>) with </a:t>
            </a:r>
            <a:r>
              <a:rPr lang="en-US" dirty="0"/>
              <a:t>SIGMA-D </a:t>
            </a:r>
            <a:r>
              <a:rPr lang="en-US" dirty="0" smtClean="0"/>
              <a:t>network, as seen in formula 4.6.</a:t>
            </a:r>
          </a:p>
          <a:p>
            <a:r>
              <a:rPr lang="en-US" dirty="0" smtClean="0"/>
              <a:t>Direct </a:t>
            </a:r>
            <a:r>
              <a:rPr lang="en-US" dirty="0"/>
              <a:t>SIGMA-D </a:t>
            </a:r>
            <a:r>
              <a:rPr lang="en-US" dirty="0" smtClean="0"/>
              <a:t>network also satisfies diagnostic condition when its </a:t>
            </a:r>
            <a:r>
              <a:rPr lang="en-US" i="1" dirty="0" smtClean="0"/>
              <a:t>s</a:t>
            </a:r>
            <a:r>
              <a:rPr lang="en-US" dirty="0" smtClean="0"/>
              <a:t>(</a:t>
            </a:r>
            <a:r>
              <a:rPr lang="el-GR" dirty="0" smtClean="0"/>
              <a:t>Ω</a:t>
            </a:r>
            <a:r>
              <a:rPr lang="en-US" dirty="0" smtClean="0"/>
              <a:t>) = 2</a:t>
            </a:r>
            <a:r>
              <a:rPr lang="en-US" i="1" baseline="30000" dirty="0" smtClean="0"/>
              <a:t>n</a:t>
            </a:r>
            <a:r>
              <a:rPr lang="en-US" baseline="30000" dirty="0" smtClean="0"/>
              <a:t>–1</a:t>
            </a:r>
            <a:r>
              <a:rPr lang="en-US" dirty="0" smtClean="0"/>
              <a: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1249" y="1000898"/>
            <a:ext cx="5382857" cy="3377142"/>
          </a:xfrm>
          <a:prstGeom prst="rect">
            <a:avLst/>
          </a:prstGeom>
        </p:spPr>
      </p:pic>
      <p:sp>
        <p:nvSpPr>
          <p:cNvPr id="5" name="Slide Number Placeholder 4"/>
          <p:cNvSpPr>
            <a:spLocks noGrp="1"/>
          </p:cNvSpPr>
          <p:nvPr>
            <p:ph type="sldNum" sz="quarter" idx="12"/>
          </p:nvPr>
        </p:nvSpPr>
        <p:spPr/>
        <p:txBody>
          <a:bodyPr/>
          <a:lstStyle/>
          <a:p>
            <a:fld id="{5DB5036F-1FF2-46C4-8D2B-59C7E3B91952}" type="slidenum">
              <a:rPr lang="en-US" smtClean="0"/>
              <a:pPr/>
              <a:t>45</a:t>
            </a:fld>
            <a:endParaRPr lang="en-US" dirty="0"/>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dirty="0"/>
          </a:p>
        </p:txBody>
      </p:sp>
      <p:sp>
        <p:nvSpPr>
          <p:cNvPr id="7" name="Date Placeholder 6"/>
          <p:cNvSpPr>
            <a:spLocks noGrp="1"/>
          </p:cNvSpPr>
          <p:nvPr>
            <p:ph type="dt" sz="half" idx="10"/>
          </p:nvPr>
        </p:nvSpPr>
        <p:spPr/>
        <p:txBody>
          <a:bodyPr/>
          <a:lstStyle/>
          <a:p>
            <a:fld id="{6068C877-66B6-421B-B216-F3E5B8721A9D}" type="datetime1">
              <a:rPr lang="en-US" smtClean="0"/>
              <a:t>9/5/2017</a:t>
            </a:fld>
            <a:endParaRPr lang="en-US" dirty="0"/>
          </a:p>
        </p:txBody>
      </p:sp>
    </p:spTree>
    <p:extLst>
      <p:ext uri="{BB962C8B-B14F-4D97-AF65-F5344CB8AC3E}">
        <p14:creationId xmlns:p14="http://schemas.microsoft.com/office/powerpoint/2010/main" val="29149761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Multi-hypothesis diagnostic relationship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0898"/>
                <a:ext cx="10515600" cy="5355452"/>
              </a:xfrm>
            </p:spPr>
            <p:txBody>
              <a:bodyPr>
                <a:normAutofit lnSpcReduction="10000"/>
              </a:bodyPr>
              <a:lstStyle/>
              <a:p>
                <a:r>
                  <a:rPr lang="en-US" dirty="0"/>
                  <a:t>The most general nonlinear X-D network is U-D network whereas SIGMA-D network is linear </a:t>
                </a:r>
                <a:r>
                  <a:rPr lang="en-US" dirty="0" smtClean="0"/>
                  <a:t>one. Aforementioned nonlinear X-D network such as AND, OR, NAND, NOR, XOR, and NXOR are specific cases of X-D network. </a:t>
                </a:r>
                <a:r>
                  <a:rPr lang="en-US" b="1" dirty="0" smtClean="0"/>
                  <a:t>Now we validate if U-D network satisfies diagnostic condition</a:t>
                </a:r>
                <a:r>
                  <a:rPr lang="en-US" dirty="0" smtClean="0"/>
                  <a:t>.</a:t>
                </a:r>
              </a:p>
              <a:p>
                <a:r>
                  <a:rPr lang="en-US" dirty="0"/>
                  <a:t>The U-gate inference given arbitrary condition on </a:t>
                </a:r>
                <a:r>
                  <a:rPr lang="en-US" i="1" dirty="0"/>
                  <a:t>U</a:t>
                </a:r>
                <a:r>
                  <a:rPr lang="en-US" dirty="0"/>
                  <a:t> </a:t>
                </a:r>
                <a:r>
                  <a:rPr lang="en-US" dirty="0" smtClean="0"/>
                  <a:t>is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𝒰</m:t>
                        </m:r>
                      </m:sub>
                      <m:sup/>
                      <m:e>
                        <m:d>
                          <m:dPr>
                            <m:ctrlPr>
                              <a:rPr lang="en-US" i="1">
                                <a:latin typeface="Cambria Math" panose="02040503050406030204" pitchFamily="18" charset="0"/>
                              </a:rPr>
                            </m:ctrlPr>
                          </m:dP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𝐿</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d>
                              </m:e>
                            </m:nary>
                          </m:e>
                        </m:d>
                        <m:d>
                          <m:dPr>
                            <m:ctrlPr>
                              <a:rPr lang="en-US" i="1">
                                <a:latin typeface="Cambria Math" panose="02040503050406030204" pitchFamily="18" charset="0"/>
                              </a:rPr>
                            </m:ctrlPr>
                          </m:dP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𝑈</m:t>
                                    </m:r>
                                  </m:e>
                                </m:acc>
                                <m:r>
                                  <a:rPr lang="en-US" i="1">
                                    <a:latin typeface="Cambria Math" panose="02040503050406030204" pitchFamily="18" charset="0"/>
                                  </a:rPr>
                                  <m:t>∩</m:t>
                                </m:r>
                                <m:r>
                                  <a:rPr lang="en-US" i="1">
                                    <a:latin typeface="Cambria Math" panose="02040503050406030204" pitchFamily="18" charset="0"/>
                                  </a:rPr>
                                  <m:t>𝐾</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d>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𝑈</m:t>
                                    </m:r>
                                  </m:e>
                                </m:acc>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nary>
                          </m:e>
                        </m:d>
                      </m:e>
                    </m:nary>
                  </m:oMath>
                </a14:m>
                <a:endParaRPr lang="en-US" dirty="0" smtClean="0"/>
              </a:p>
              <a:p>
                <a:r>
                  <a:rPr lang="en-US" dirty="0"/>
                  <a:t>Let </a:t>
                </a:r>
                <a:r>
                  <a:rPr lang="en-US" i="1" dirty="0"/>
                  <a:t>f</a:t>
                </a:r>
                <a:r>
                  <a:rPr lang="en-US" dirty="0"/>
                  <a:t> be the arrangement sum of U-gate inference</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𝑎</m:t>
                          </m:r>
                          <m:d>
                            <m:dPr>
                              <m:ctrlPr>
                                <a:rPr lang="en-US" i="1">
                                  <a:latin typeface="Cambria Math" panose="02040503050406030204" pitchFamily="18" charset="0"/>
                                </a:rPr>
                              </m:ctrlPr>
                            </m:dPr>
                            <m:e>
                              <m:r>
                                <m:rPr>
                                  <m:sty m:val="p"/>
                                </m:rPr>
                                <a:rPr lang="en-US">
                                  <a:latin typeface="Cambria Math" panose="02040503050406030204" pitchFamily="18" charset="0"/>
                                </a:rPr>
                                <m:t>Ω</m:t>
                              </m:r>
                            </m:e>
                          </m:d>
                        </m:sub>
                        <m:sup/>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𝒰</m:t>
                              </m:r>
                            </m:sub>
                            <m:sup/>
                            <m:e>
                              <m:d>
                                <m:dPr>
                                  <m:ctrlPr>
                                    <a:rPr lang="en-US" i="1">
                                      <a:latin typeface="Cambria Math" panose="02040503050406030204" pitchFamily="18" charset="0"/>
                                    </a:rPr>
                                  </m:ctrlPr>
                                </m:dP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𝐿</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d>
                                    </m:e>
                                  </m:nary>
                                </m:e>
                              </m:d>
                              <m:d>
                                <m:dPr>
                                  <m:ctrlPr>
                                    <a:rPr lang="en-US" i="1">
                                      <a:latin typeface="Cambria Math" panose="02040503050406030204" pitchFamily="18" charset="0"/>
                                    </a:rPr>
                                  </m:ctrlPr>
                                </m:dP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𝑈</m:t>
                                          </m:r>
                                        </m:e>
                                      </m:acc>
                                      <m:r>
                                        <a:rPr lang="en-US" i="1">
                                          <a:latin typeface="Cambria Math" panose="02040503050406030204" pitchFamily="18" charset="0"/>
                                        </a:rPr>
                                        <m:t>∩</m:t>
                                      </m:r>
                                      <m:r>
                                        <a:rPr lang="en-US" i="1">
                                          <a:latin typeface="Cambria Math" panose="02040503050406030204" pitchFamily="18" charset="0"/>
                                        </a:rPr>
                                        <m:t>𝐾</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d>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𝑈</m:t>
                                          </m:r>
                                        </m:e>
                                      </m:acc>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nary>
                                </m:e>
                              </m:d>
                            </m:e>
                          </m:nary>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0898"/>
                <a:ext cx="10515600" cy="5355452"/>
              </a:xfrm>
              <a:blipFill rotWithShape="0">
                <a:blip r:embed="rId2"/>
                <a:stretch>
                  <a:fillRect l="-1043" t="-1934" r="-11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46</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786B4389-0AA8-4EC2-AF2C-5A8CCBE6FE36}" type="datetime1">
              <a:rPr lang="en-US" smtClean="0"/>
              <a:t>9/5/2017</a:t>
            </a:fld>
            <a:endParaRPr lang="en-US" dirty="0"/>
          </a:p>
        </p:txBody>
      </p:sp>
    </p:spTree>
    <p:extLst>
      <p:ext uri="{BB962C8B-B14F-4D97-AF65-F5344CB8AC3E}">
        <p14:creationId xmlns:p14="http://schemas.microsoft.com/office/powerpoint/2010/main" val="23087823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Multi-hypothesis diagnostic relationship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0898"/>
                <a:ext cx="10515600" cy="5355452"/>
              </a:xfrm>
            </p:spPr>
            <p:txBody>
              <a:bodyPr>
                <a:noAutofit/>
              </a:bodyPr>
              <a:lstStyle/>
              <a:p>
                <a:pPr marL="0" indent="0">
                  <a:buNone/>
                </a:pPr>
                <a:r>
                  <a:rPr lang="en-US" sz="1800" dirty="0" smtClean="0"/>
                  <a:t>The function </a:t>
                </a:r>
                <a:r>
                  <a:rPr lang="en-US" sz="1800" i="1" dirty="0"/>
                  <a:t>f</a:t>
                </a:r>
                <a:r>
                  <a:rPr lang="en-US" sz="1800" dirty="0"/>
                  <a:t> is sum of many large expressions and each expression is product of four possible sub-products (Π) as follows:</a:t>
                </a:r>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𝐸𝑥𝑝𝑟</m:t>
                      </m:r>
                      <m:r>
                        <a:rPr lang="en-US" sz="1800" i="1">
                          <a:latin typeface="Cambria Math" panose="02040503050406030204" pitchFamily="18" charset="0"/>
                        </a:rPr>
                        <m:t>=</m:t>
                      </m:r>
                      <m:nary>
                        <m:naryPr>
                          <m:chr m:val="∏"/>
                          <m:limLoc m:val="undOvr"/>
                          <m:supHide m:val="on"/>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𝑈</m:t>
                          </m:r>
                          <m:r>
                            <a:rPr lang="en-US" sz="1800" i="1">
                              <a:latin typeface="Cambria Math" panose="02040503050406030204" pitchFamily="18" charset="0"/>
                            </a:rPr>
                            <m:t>∩</m:t>
                          </m:r>
                          <m:r>
                            <a:rPr lang="en-US" sz="1800" i="1">
                              <a:latin typeface="Cambria Math" panose="02040503050406030204" pitchFamily="18" charset="0"/>
                            </a:rPr>
                            <m:t>𝐾</m:t>
                          </m:r>
                        </m:sub>
                        <m:sup/>
                        <m:e>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e>
                      </m:nary>
                      <m:nary>
                        <m:naryPr>
                          <m:chr m:val="∏"/>
                          <m:limLoc m:val="undOvr"/>
                          <m:supHide m:val="on"/>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𝑈</m:t>
                          </m:r>
                          <m:r>
                            <a:rPr lang="en-US" sz="1800" i="1">
                              <a:latin typeface="Cambria Math" panose="02040503050406030204" pitchFamily="18" charset="0"/>
                            </a:rPr>
                            <m:t>∩</m:t>
                          </m:r>
                          <m:r>
                            <a:rPr lang="en-US" sz="1800" i="1">
                              <a:latin typeface="Cambria Math" panose="02040503050406030204" pitchFamily="18" charset="0"/>
                            </a:rPr>
                            <m:t>𝐿</m:t>
                          </m:r>
                        </m:sub>
                        <m:sup/>
                        <m:e>
                          <m:d>
                            <m:dPr>
                              <m:ctrlPr>
                                <a:rPr lang="en-US" sz="1800" i="1">
                                  <a:latin typeface="Cambria Math" panose="02040503050406030204" pitchFamily="18" charset="0"/>
                                </a:rPr>
                              </m:ctrlPr>
                            </m:dPr>
                            <m:e>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𝜌</m:t>
                                  </m:r>
                                </m:e>
                                <m:sub>
                                  <m:r>
                                    <a:rPr lang="en-US" sz="1800" i="1">
                                      <a:latin typeface="Cambria Math" panose="02040503050406030204" pitchFamily="18" charset="0"/>
                                    </a:rPr>
                                    <m:t>𝑖</m:t>
                                  </m:r>
                                </m:sub>
                              </m:sSub>
                            </m:e>
                          </m:d>
                        </m:e>
                      </m:nary>
                      <m:nary>
                        <m:naryPr>
                          <m:chr m:val="∏"/>
                          <m:limLoc m:val="undOvr"/>
                          <m:supHide m:val="on"/>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m:t>
                          </m:r>
                          <m:acc>
                            <m:accPr>
                              <m:chr m:val="̅"/>
                              <m:ctrlPr>
                                <a:rPr lang="en-US" sz="1800" i="1">
                                  <a:latin typeface="Cambria Math" panose="02040503050406030204" pitchFamily="18" charset="0"/>
                                </a:rPr>
                              </m:ctrlPr>
                            </m:accPr>
                            <m:e>
                              <m:r>
                                <a:rPr lang="en-US" sz="1800" i="1">
                                  <a:latin typeface="Cambria Math" panose="02040503050406030204" pitchFamily="18" charset="0"/>
                                </a:rPr>
                                <m:t>𝑈</m:t>
                              </m:r>
                            </m:e>
                          </m:acc>
                          <m:r>
                            <a:rPr lang="en-US" sz="1800" i="1">
                              <a:latin typeface="Cambria Math" panose="02040503050406030204" pitchFamily="18" charset="0"/>
                            </a:rPr>
                            <m:t>∩</m:t>
                          </m:r>
                          <m:r>
                            <a:rPr lang="en-US" sz="1800" i="1">
                              <a:latin typeface="Cambria Math" panose="02040503050406030204" pitchFamily="18" charset="0"/>
                            </a:rPr>
                            <m:t>𝐾</m:t>
                          </m:r>
                        </m:sub>
                        <m:sup/>
                        <m:e>
                          <m:d>
                            <m:dPr>
                              <m:ctrlPr>
                                <a:rPr lang="en-US" sz="1800" i="1">
                                  <a:latin typeface="Cambria Math" panose="02040503050406030204" pitchFamily="18" charset="0"/>
                                </a:rPr>
                              </m:ctrlPr>
                            </m:dPr>
                            <m:e>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e>
                          </m:d>
                        </m:e>
                      </m:nary>
                      <m:nary>
                        <m:naryPr>
                          <m:chr m:val="∏"/>
                          <m:limLoc m:val="undOvr"/>
                          <m:supHide m:val="on"/>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m:t>
                          </m:r>
                          <m:acc>
                            <m:accPr>
                              <m:chr m:val="̅"/>
                              <m:ctrlPr>
                                <a:rPr lang="en-US" sz="1800" i="1">
                                  <a:latin typeface="Cambria Math" panose="02040503050406030204" pitchFamily="18" charset="0"/>
                                </a:rPr>
                              </m:ctrlPr>
                            </m:accPr>
                            <m:e>
                              <m:r>
                                <a:rPr lang="en-US" sz="1800" i="1">
                                  <a:latin typeface="Cambria Math" panose="02040503050406030204" pitchFamily="18" charset="0"/>
                                </a:rPr>
                                <m:t>𝑈</m:t>
                              </m:r>
                            </m:e>
                          </m:acc>
                          <m:r>
                            <a:rPr lang="en-US" sz="1800" i="1">
                              <a:latin typeface="Cambria Math" panose="02040503050406030204" pitchFamily="18" charset="0"/>
                            </a:rPr>
                            <m:t>∩</m:t>
                          </m:r>
                          <m:r>
                            <a:rPr lang="en-US" sz="1800" i="1">
                              <a:latin typeface="Cambria Math" panose="02040503050406030204" pitchFamily="18" charset="0"/>
                            </a:rPr>
                            <m:t>𝐿</m:t>
                          </m:r>
                        </m:sub>
                        <m:sup/>
                        <m:e>
                          <m:sSub>
                            <m:sSubPr>
                              <m:ctrlPr>
                                <a:rPr lang="en-US" sz="1800" i="1">
                                  <a:latin typeface="Cambria Math" panose="02040503050406030204" pitchFamily="18" charset="0"/>
                                </a:rPr>
                              </m:ctrlPr>
                            </m:sSubPr>
                            <m:e>
                              <m:r>
                                <a:rPr lang="en-US" sz="1800" i="1">
                                  <a:latin typeface="Cambria Math" panose="02040503050406030204" pitchFamily="18" charset="0"/>
                                </a:rPr>
                                <m:t>𝜌</m:t>
                              </m:r>
                            </m:e>
                            <m:sub>
                              <m:r>
                                <a:rPr lang="en-US" sz="1800" i="1">
                                  <a:latin typeface="Cambria Math" panose="02040503050406030204" pitchFamily="18" charset="0"/>
                                </a:rPr>
                                <m:t>𝑖</m:t>
                              </m:r>
                            </m:sub>
                          </m:sSub>
                        </m:e>
                      </m:nary>
                    </m:oMath>
                  </m:oMathPara>
                </a14:m>
                <a:endParaRPr lang="en-US" sz="1800" dirty="0"/>
              </a:p>
              <a:p>
                <a:pPr marL="0" indent="0">
                  <a:buNone/>
                </a:pPr>
                <a:r>
                  <a:rPr lang="en-US" sz="1800" dirty="0"/>
                  <a:t>In any case of degradation, there always exist expression </a:t>
                </a:r>
                <a:r>
                  <a:rPr lang="en-US" sz="1800" i="1" dirty="0" err="1"/>
                  <a:t>Expr</a:t>
                </a:r>
                <a:r>
                  <a:rPr lang="en-US" sz="1800" dirty="0"/>
                  <a:t> (s) having at least 2 sub-products (Π), for example:</a:t>
                </a:r>
                <a14:m>
                  <m:oMath xmlns:m="http://schemas.openxmlformats.org/officeDocument/2006/math">
                    <m:r>
                      <a:rPr lang="en-US" sz="1800" i="1">
                        <a:latin typeface="Cambria Math" panose="02040503050406030204" pitchFamily="18" charset="0"/>
                      </a:rPr>
                      <m:t>𝐸𝑥𝑝𝑟</m:t>
                    </m:r>
                    <m:r>
                      <a:rPr lang="en-US" sz="1800" i="1">
                        <a:latin typeface="Cambria Math" panose="02040503050406030204" pitchFamily="18" charset="0"/>
                      </a:rPr>
                      <m:t>=</m:t>
                    </m:r>
                    <m:nary>
                      <m:naryPr>
                        <m:chr m:val="∏"/>
                        <m:limLoc m:val="undOvr"/>
                        <m:supHide m:val="on"/>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𝑈</m:t>
                        </m:r>
                        <m:r>
                          <a:rPr lang="en-US" sz="1800" i="1">
                            <a:latin typeface="Cambria Math" panose="02040503050406030204" pitchFamily="18" charset="0"/>
                          </a:rPr>
                          <m:t>∩</m:t>
                        </m:r>
                        <m:r>
                          <a:rPr lang="en-US" sz="1800" i="1">
                            <a:latin typeface="Cambria Math" panose="02040503050406030204" pitchFamily="18" charset="0"/>
                          </a:rPr>
                          <m:t>𝐾</m:t>
                        </m:r>
                      </m:sub>
                      <m:sup/>
                      <m:e>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e>
                    </m:nary>
                    <m:nary>
                      <m:naryPr>
                        <m:chr m:val="∏"/>
                        <m:limLoc m:val="undOvr"/>
                        <m:supHide m:val="on"/>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𝑈</m:t>
                        </m:r>
                        <m:r>
                          <a:rPr lang="en-US" sz="1800" i="1">
                            <a:latin typeface="Cambria Math" panose="02040503050406030204" pitchFamily="18" charset="0"/>
                          </a:rPr>
                          <m:t>∩</m:t>
                        </m:r>
                        <m:r>
                          <a:rPr lang="en-US" sz="1800" i="1">
                            <a:latin typeface="Cambria Math" panose="02040503050406030204" pitchFamily="18" charset="0"/>
                          </a:rPr>
                          <m:t>𝐿</m:t>
                        </m:r>
                      </m:sub>
                      <m:sup/>
                      <m:e>
                        <m:d>
                          <m:dPr>
                            <m:ctrlPr>
                              <a:rPr lang="en-US" sz="1800" i="1">
                                <a:latin typeface="Cambria Math" panose="02040503050406030204" pitchFamily="18" charset="0"/>
                              </a:rPr>
                            </m:ctrlPr>
                          </m:dPr>
                          <m:e>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𝜌</m:t>
                                </m:r>
                              </m:e>
                              <m:sub>
                                <m:r>
                                  <a:rPr lang="en-US" sz="1800" i="1">
                                    <a:latin typeface="Cambria Math" panose="02040503050406030204" pitchFamily="18" charset="0"/>
                                  </a:rPr>
                                  <m:t>𝑖</m:t>
                                </m:r>
                              </m:sub>
                            </m:sSub>
                          </m:e>
                        </m:d>
                      </m:e>
                    </m:nary>
                  </m:oMath>
                </a14:m>
                <a:endParaRPr lang="en-US" sz="1800" dirty="0"/>
              </a:p>
              <a:p>
                <a:pPr marL="0" indent="0">
                  <a:buNone/>
                </a:pPr>
                <a:r>
                  <a:rPr lang="en-US" sz="1800" dirty="0"/>
                  <a:t>Consequently, there always exist </a:t>
                </a:r>
                <a:r>
                  <a:rPr lang="en-US" sz="1800" i="1" dirty="0" err="1"/>
                  <a:t>Expr</a:t>
                </a:r>
                <a:r>
                  <a:rPr lang="en-US" sz="1800" dirty="0"/>
                  <a:t> (s) having at least 5 terms relevant to </a:t>
                </a:r>
                <a:r>
                  <a:rPr lang="en-US" sz="1800" i="1" dirty="0"/>
                  <a:t>p</a:t>
                </a:r>
                <a:r>
                  <a:rPr lang="en-US" sz="1800" i="1" baseline="-25000" dirty="0"/>
                  <a:t>i</a:t>
                </a:r>
                <a:r>
                  <a:rPr lang="en-US" sz="1800" dirty="0"/>
                  <a:t> and </a:t>
                </a:r>
                <a:r>
                  <a:rPr lang="en-US" sz="1800" i="1" dirty="0" err="1"/>
                  <a:t>ρ</a:t>
                </a:r>
                <a:r>
                  <a:rPr lang="en-US" sz="1800" i="1" baseline="-25000" dirty="0" err="1"/>
                  <a:t>i</a:t>
                </a:r>
                <a:r>
                  <a:rPr lang="en-US" sz="1800" dirty="0"/>
                  <a:t> if </a:t>
                </a:r>
                <a:r>
                  <a:rPr lang="en-US" sz="1800" i="1" dirty="0"/>
                  <a:t>n </a:t>
                </a:r>
                <a:r>
                  <a:rPr lang="en-US" sz="1800" dirty="0"/>
                  <a:t>≥ 5, for example:</a:t>
                </a:r>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𝐸𝑥𝑝𝑟</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2</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3</m:t>
                          </m:r>
                        </m:sub>
                      </m:sSub>
                      <m:d>
                        <m:dPr>
                          <m:ctrlPr>
                            <a:rPr lang="en-US" sz="1800" i="1">
                              <a:latin typeface="Cambria Math" panose="02040503050406030204" pitchFamily="18" charset="0"/>
                            </a:rPr>
                          </m:ctrlPr>
                        </m:dPr>
                        <m:e>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𝜌</m:t>
                              </m:r>
                            </m:e>
                            <m:sub>
                              <m:r>
                                <a:rPr lang="en-US" sz="1800" i="1">
                                  <a:latin typeface="Cambria Math" panose="02040503050406030204" pitchFamily="18" charset="0"/>
                                </a:rPr>
                                <m:t>4</m:t>
                              </m:r>
                            </m:sub>
                          </m:sSub>
                        </m:e>
                      </m:d>
                      <m:d>
                        <m:dPr>
                          <m:ctrlPr>
                            <a:rPr lang="en-US" sz="1800" i="1">
                              <a:latin typeface="Cambria Math" panose="02040503050406030204" pitchFamily="18" charset="0"/>
                            </a:rPr>
                          </m:ctrlPr>
                        </m:dPr>
                        <m:e>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𝜌</m:t>
                              </m:r>
                            </m:e>
                            <m:sub>
                              <m:r>
                                <a:rPr lang="en-US" sz="1800" i="1">
                                  <a:latin typeface="Cambria Math" panose="02040503050406030204" pitchFamily="18" charset="0"/>
                                </a:rPr>
                                <m:t>5</m:t>
                              </m:r>
                            </m:sub>
                          </m:sSub>
                        </m:e>
                      </m:d>
                    </m:oMath>
                  </m:oMathPara>
                </a14:m>
                <a:endParaRPr lang="en-US" sz="1800" dirty="0"/>
              </a:p>
              <a:p>
                <a:pPr marL="0" indent="0">
                  <a:buNone/>
                </a:pPr>
                <a:r>
                  <a:rPr lang="en-US" sz="1800" dirty="0"/>
                  <a:t>Thus, degree of </a:t>
                </a:r>
                <a:r>
                  <a:rPr lang="en-US" sz="1800" i="1" dirty="0"/>
                  <a:t>f</a:t>
                </a:r>
                <a:r>
                  <a:rPr lang="en-US" sz="1800" dirty="0"/>
                  <a:t> will be larger than or equal to 5 given </a:t>
                </a:r>
                <a:r>
                  <a:rPr lang="en-US" sz="1800" i="1" dirty="0"/>
                  <a:t>n </a:t>
                </a:r>
                <a:r>
                  <a:rPr lang="en-US" sz="1800" dirty="0"/>
                  <a:t>≥ 5. </a:t>
                </a:r>
                <a:r>
                  <a:rPr lang="en-US" sz="1800" dirty="0" smtClean="0"/>
                  <a:t>Without </a:t>
                </a:r>
                <a:r>
                  <a:rPr lang="en-US" sz="1800" dirty="0"/>
                  <a:t>loss of generality, each </a:t>
                </a:r>
                <a:r>
                  <a:rPr lang="en-US" sz="1800" i="1" dirty="0"/>
                  <a:t>p</a:t>
                </a:r>
                <a:r>
                  <a:rPr lang="en-US" sz="1800" i="1" baseline="-25000" dirty="0"/>
                  <a:t>i</a:t>
                </a:r>
                <a:r>
                  <a:rPr lang="en-US" sz="1800" dirty="0"/>
                  <a:t> or </a:t>
                </a:r>
                <a:r>
                  <a:rPr lang="en-US" sz="1800" i="1" dirty="0" err="1"/>
                  <a:t>ρ</a:t>
                </a:r>
                <a:r>
                  <a:rPr lang="en-US" sz="1800" i="1" baseline="-25000" dirty="0" err="1"/>
                  <a:t>i</a:t>
                </a:r>
                <a:r>
                  <a:rPr lang="en-US" sz="1800" dirty="0"/>
                  <a:t> is sum of variable </a:t>
                </a:r>
                <a:r>
                  <a:rPr lang="en-US" sz="1800" i="1" dirty="0"/>
                  <a:t>x</a:t>
                </a:r>
                <a:r>
                  <a:rPr lang="en-US" sz="1800" dirty="0"/>
                  <a:t> and a variable </a:t>
                </a:r>
                <a:r>
                  <a:rPr lang="en-US" sz="1800" i="1" dirty="0" err="1"/>
                  <a:t>a</a:t>
                </a:r>
                <a:r>
                  <a:rPr lang="en-US" sz="1800" i="1" baseline="-25000" dirty="0" err="1"/>
                  <a:t>i</a:t>
                </a:r>
                <a:r>
                  <a:rPr lang="en-US" sz="1800" dirty="0"/>
                  <a:t> or </a:t>
                </a:r>
                <a:r>
                  <a:rPr lang="en-US" sz="1800" i="1" dirty="0"/>
                  <a:t>b</a:t>
                </a:r>
                <a:r>
                  <a:rPr lang="en-US" sz="1800" i="1" baseline="-25000" dirty="0"/>
                  <a:t>i</a:t>
                </a:r>
                <a:r>
                  <a:rPr lang="en-US" sz="1800" dirty="0"/>
                  <a:t>, respectively. Note that all </a:t>
                </a:r>
                <a:r>
                  <a:rPr lang="en-US" sz="1800" i="1" dirty="0"/>
                  <a:t>p</a:t>
                </a:r>
                <a:r>
                  <a:rPr lang="en-US" sz="1800" i="1" baseline="-25000" dirty="0"/>
                  <a:t>i</a:t>
                </a:r>
                <a:r>
                  <a:rPr lang="en-US" sz="1800" dirty="0"/>
                  <a:t>, </a:t>
                </a:r>
                <a:r>
                  <a:rPr lang="en-US" sz="1800" i="1" dirty="0" err="1"/>
                  <a:t>ρ</a:t>
                </a:r>
                <a:r>
                  <a:rPr lang="en-US" sz="1800" i="1" baseline="-25000" dirty="0" err="1"/>
                  <a:t>i</a:t>
                </a:r>
                <a:r>
                  <a:rPr lang="en-US" sz="1800" dirty="0"/>
                  <a:t>, </a:t>
                </a:r>
                <a:r>
                  <a:rPr lang="en-US" sz="1800" i="1" dirty="0" err="1"/>
                  <a:t>a</a:t>
                </a:r>
                <a:r>
                  <a:rPr lang="en-US" sz="1800" i="1" baseline="-25000" dirty="0" err="1"/>
                  <a:t>i</a:t>
                </a:r>
                <a:r>
                  <a:rPr lang="en-US" sz="1800" dirty="0"/>
                  <a:t> are </a:t>
                </a:r>
                <a:r>
                  <a:rPr lang="en-US" sz="1800" i="1" dirty="0"/>
                  <a:t>b</a:t>
                </a:r>
                <a:r>
                  <a:rPr lang="en-US" sz="1800" i="1" baseline="-25000" dirty="0"/>
                  <a:t>i</a:t>
                </a:r>
                <a:r>
                  <a:rPr lang="en-US" sz="1800" dirty="0"/>
                  <a:t> are abstract variables.</a:t>
                </a:r>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𝑖</m:t>
                          </m:r>
                        </m:sub>
                      </m:sSub>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𝜌</m:t>
                          </m:r>
                        </m:e>
                        <m:sub>
                          <m:r>
                            <a:rPr lang="en-US" sz="1800" i="1">
                              <a:latin typeface="Cambria Math" panose="02040503050406030204" pitchFamily="18" charset="0"/>
                            </a:rPr>
                            <m:t>𝑖</m:t>
                          </m:r>
                        </m:sub>
                      </m:sSub>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𝑖</m:t>
                          </m:r>
                        </m:sub>
                      </m:sSub>
                    </m:oMath>
                  </m:oMathPara>
                </a14:m>
                <a:endParaRPr lang="en-US" sz="1800" dirty="0"/>
              </a:p>
              <a:p>
                <a:pPr marL="0" indent="0">
                  <a:buNone/>
                </a:pPr>
                <a:r>
                  <a:rPr lang="en-US" sz="1800" dirty="0"/>
                  <a:t>The equation </a:t>
                </a:r>
                <a:r>
                  <a:rPr lang="en-US" sz="1800" i="1" dirty="0"/>
                  <a:t>f</a:t>
                </a:r>
                <a:r>
                  <a:rPr lang="en-US" sz="1800" dirty="0"/>
                  <a:t>–2</a:t>
                </a:r>
                <a:r>
                  <a:rPr lang="en-US" sz="1800" i="1" baseline="30000" dirty="0"/>
                  <a:t>n</a:t>
                </a:r>
                <a:r>
                  <a:rPr lang="en-US" sz="1800" baseline="30000" dirty="0"/>
                  <a:t>–1</a:t>
                </a:r>
                <a:r>
                  <a:rPr lang="en-US" sz="1800" dirty="0"/>
                  <a:t> = 0 becomes equation </a:t>
                </a:r>
                <a:r>
                  <a:rPr lang="en-US" sz="1800" i="1" dirty="0"/>
                  <a:t>g</a:t>
                </a:r>
                <a:r>
                  <a:rPr lang="en-US" sz="1800" dirty="0"/>
                  <a:t>(</a:t>
                </a:r>
                <a:r>
                  <a:rPr lang="en-US" sz="1800" i="1" dirty="0"/>
                  <a:t>x</a:t>
                </a:r>
                <a:r>
                  <a:rPr lang="en-US" sz="1800" dirty="0"/>
                  <a:t>) = 0 whose degree is </a:t>
                </a:r>
                <a:r>
                  <a:rPr lang="en-US" sz="1800" i="1" dirty="0"/>
                  <a:t>m</a:t>
                </a:r>
                <a:r>
                  <a:rPr lang="en-US" sz="1800" dirty="0"/>
                  <a:t> ≥ 5 if </a:t>
                </a:r>
                <a:r>
                  <a:rPr lang="en-US" sz="1800" i="1" dirty="0"/>
                  <a:t>n </a:t>
                </a:r>
                <a:r>
                  <a:rPr lang="en-US" sz="1800" dirty="0"/>
                  <a:t>≥ 5.</a:t>
                </a:r>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𝑔</m:t>
                      </m:r>
                      <m:d>
                        <m:dPr>
                          <m:ctrlPr>
                            <a:rPr lang="en-US" sz="1800" i="1">
                              <a:latin typeface="Cambria Math" panose="02040503050406030204" pitchFamily="18" charset="0"/>
                            </a:rPr>
                          </m:ctrlPr>
                        </m:dPr>
                        <m:e>
                          <m:r>
                            <a:rPr lang="en-US" sz="1800" i="1">
                              <a:latin typeface="Cambria Math" panose="02040503050406030204" pitchFamily="18" charset="0"/>
                            </a:rPr>
                            <m:t>𝑥</m:t>
                          </m:r>
                        </m:e>
                      </m:d>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𝑚</m:t>
                          </m:r>
                        </m:sup>
                      </m:sSup>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1</m:t>
                          </m:r>
                        </m:sub>
                      </m:sSub>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𝑚</m:t>
                          </m:r>
                          <m:r>
                            <a:rPr lang="en-US" sz="1800" i="1">
                              <a:latin typeface="Cambria Math" panose="02040503050406030204" pitchFamily="18" charset="0"/>
                            </a:rPr>
                            <m:t>−1</m:t>
                          </m:r>
                        </m:sup>
                      </m:sSup>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𝑚</m:t>
                          </m:r>
                          <m:r>
                            <a:rPr lang="en-US" sz="1800" i="1">
                              <a:latin typeface="Cambria Math" panose="02040503050406030204" pitchFamily="18" charset="0"/>
                            </a:rPr>
                            <m:t>−1</m:t>
                          </m:r>
                        </m:sub>
                      </m:sSub>
                      <m:r>
                        <a:rPr lang="en-US" sz="1800" i="1">
                          <a:latin typeface="Cambria Math" panose="02040503050406030204" pitchFamily="18" charset="0"/>
                        </a:rPr>
                        <m:t>𝑥</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𝑚</m:t>
                          </m:r>
                        </m:sub>
                      </m:sSub>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𝑛</m:t>
                          </m:r>
                          <m:r>
                            <a:rPr lang="en-US" sz="1800" i="1">
                              <a:latin typeface="Cambria Math" panose="02040503050406030204" pitchFamily="18" charset="0"/>
                            </a:rPr>
                            <m:t>−1</m:t>
                          </m:r>
                        </m:sup>
                      </m:sSup>
                      <m:r>
                        <a:rPr lang="en-US" sz="1800" i="1">
                          <a:latin typeface="Cambria Math" panose="02040503050406030204" pitchFamily="18" charset="0"/>
                        </a:rPr>
                        <m:t>=0</m:t>
                      </m:r>
                    </m:oMath>
                  </m:oMathPara>
                </a14:m>
                <a:endParaRPr lang="en-US" sz="1800" dirty="0"/>
              </a:p>
              <a:p>
                <a:pPr marL="0" indent="0">
                  <a:buNone/>
                </a:pPr>
                <a:r>
                  <a:rPr lang="en-US" sz="1800" dirty="0"/>
                  <a:t>Where coefficients </a:t>
                </a:r>
                <a:r>
                  <a:rPr lang="en-US" sz="1800" i="1" dirty="0" err="1"/>
                  <a:t>C</a:t>
                </a:r>
                <a:r>
                  <a:rPr lang="en-US" sz="1800" i="1" baseline="-25000" dirty="0" err="1"/>
                  <a:t>i</a:t>
                </a:r>
                <a:r>
                  <a:rPr lang="en-US" sz="1800" dirty="0"/>
                  <a:t> (s) are functions of </a:t>
                </a:r>
                <a:r>
                  <a:rPr lang="en-US" sz="1800" i="1" dirty="0" err="1"/>
                  <a:t>a</a:t>
                </a:r>
                <a:r>
                  <a:rPr lang="en-US" sz="1800" i="1" baseline="-25000" dirty="0" err="1"/>
                  <a:t>i</a:t>
                </a:r>
                <a:r>
                  <a:rPr lang="en-US" sz="1800" dirty="0"/>
                  <a:t> and </a:t>
                </a:r>
                <a:r>
                  <a:rPr lang="en-US" sz="1800" i="1" dirty="0"/>
                  <a:t>b</a:t>
                </a:r>
                <a:r>
                  <a:rPr lang="en-US" sz="1800" i="1" baseline="-25000" dirty="0"/>
                  <a:t>i</a:t>
                </a:r>
                <a:r>
                  <a:rPr lang="en-US" sz="1800" dirty="0"/>
                  <a:t> (s). According to Abel-</a:t>
                </a:r>
                <a:r>
                  <a:rPr lang="en-US" sz="1800" dirty="0" err="1"/>
                  <a:t>Ruffini</a:t>
                </a:r>
                <a:r>
                  <a:rPr lang="en-US" sz="1800" dirty="0"/>
                  <a:t> theorem (Wikipedia, Abel-</a:t>
                </a:r>
                <a:r>
                  <a:rPr lang="en-US" sz="1800" dirty="0" err="1"/>
                  <a:t>Ruffini</a:t>
                </a:r>
                <a:r>
                  <a:rPr lang="en-US" sz="1800" dirty="0"/>
                  <a:t> theorem, 2016), equation </a:t>
                </a:r>
                <a:r>
                  <a:rPr lang="en-US" sz="1800" i="1" dirty="0"/>
                  <a:t>g</a:t>
                </a:r>
                <a:r>
                  <a:rPr lang="en-US" sz="1800" dirty="0"/>
                  <a:t>(</a:t>
                </a:r>
                <a:r>
                  <a:rPr lang="en-US" sz="1800" i="1" dirty="0"/>
                  <a:t>x</a:t>
                </a:r>
                <a:r>
                  <a:rPr lang="en-US" sz="1800" dirty="0"/>
                  <a:t>) = 0 has no algebraic solution when </a:t>
                </a:r>
                <a:r>
                  <a:rPr lang="en-US" sz="1800" i="1" dirty="0"/>
                  <a:t>m</a:t>
                </a:r>
                <a:r>
                  <a:rPr lang="en-US" sz="1800" dirty="0"/>
                  <a:t> ≥ 5. Thus, abstract variables </a:t>
                </a:r>
                <a:r>
                  <a:rPr lang="en-US" sz="1800" i="1" dirty="0"/>
                  <a:t>p</a:t>
                </a:r>
                <a:r>
                  <a:rPr lang="en-US" sz="1800" i="1" baseline="-25000" dirty="0"/>
                  <a:t>i</a:t>
                </a:r>
                <a:r>
                  <a:rPr lang="en-US" sz="1800" dirty="0"/>
                  <a:t> and </a:t>
                </a:r>
                <a:r>
                  <a:rPr lang="en-US" sz="1800" i="1" dirty="0" err="1"/>
                  <a:t>ρ</a:t>
                </a:r>
                <a:r>
                  <a:rPr lang="en-US" sz="1800" i="1" baseline="-25000" dirty="0" err="1"/>
                  <a:t>i</a:t>
                </a:r>
                <a:r>
                  <a:rPr lang="en-US" sz="1800" dirty="0"/>
                  <a:t> cannot be eliminated entirely from </a:t>
                </a:r>
                <a:r>
                  <a:rPr lang="en-US" sz="1800" i="1" dirty="0"/>
                  <a:t>g</a:t>
                </a:r>
                <a:r>
                  <a:rPr lang="en-US" sz="1800" dirty="0"/>
                  <a:t>(</a:t>
                </a:r>
                <a:r>
                  <a:rPr lang="en-US" sz="1800" i="1" dirty="0"/>
                  <a:t>x</a:t>
                </a:r>
                <a:r>
                  <a:rPr lang="en-US" sz="1800" dirty="0"/>
                  <a:t>)=0, which causes that </a:t>
                </a:r>
                <a:r>
                  <a:rPr lang="en-US" sz="1800" b="1" dirty="0"/>
                  <a:t>there is no specification of U-gate inference </a:t>
                </a:r>
                <a:r>
                  <a:rPr lang="en-US" sz="1800" b="1" i="1" dirty="0"/>
                  <a:t>P</a:t>
                </a:r>
                <a:r>
                  <a:rPr lang="en-US" sz="1800" b="1" dirty="0"/>
                  <a:t>(</a:t>
                </a:r>
                <a:r>
                  <a:rPr lang="en-US" sz="1800" b="1" i="1" dirty="0"/>
                  <a:t>X</a:t>
                </a:r>
                <a:r>
                  <a:rPr lang="en-US" sz="1800" b="1" baseline="-25000" dirty="0"/>
                  <a:t>1</a:t>
                </a:r>
                <a:r>
                  <a:rPr lang="en-US" sz="1800" b="1" dirty="0"/>
                  <a:t>x</a:t>
                </a:r>
                <a:r>
                  <a:rPr lang="en-US" sz="1800" b="1" i="1" dirty="0"/>
                  <a:t>X</a:t>
                </a:r>
                <a:r>
                  <a:rPr lang="en-US" sz="1800" b="1" baseline="-25000" dirty="0"/>
                  <a:t>2</a:t>
                </a:r>
                <a:r>
                  <a:rPr lang="en-US" sz="1800" b="1" dirty="0"/>
                  <a:t>x…</a:t>
                </a:r>
                <a:r>
                  <a:rPr lang="en-US" sz="1800" b="1" dirty="0" err="1"/>
                  <a:t>x</a:t>
                </a:r>
                <a:r>
                  <a:rPr lang="en-US" sz="1800" b="1" i="1" dirty="0" err="1"/>
                  <a:t>X</a:t>
                </a:r>
                <a:r>
                  <a:rPr lang="en-US" sz="1800" b="1" i="1" baseline="-25000" dirty="0" err="1"/>
                  <a:t>n</a:t>
                </a:r>
                <a:r>
                  <a:rPr lang="en-US" sz="1800" b="1" dirty="0"/>
                  <a:t>) so that diagnostic condition is satisfied</a:t>
                </a:r>
                <a:r>
                  <a:rPr lang="en-US" sz="18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0898"/>
                <a:ext cx="10515600" cy="5355452"/>
              </a:xfrm>
              <a:blipFill rotWithShape="0">
                <a:blip r:embed="rId2"/>
                <a:stretch>
                  <a:fillRect l="-522" t="-569" r="-464" b="-14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47</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78B705D5-D4BA-4D34-97E0-CC10E0D4E409}" type="datetime1">
              <a:rPr lang="en-US" smtClean="0"/>
              <a:t>9/5/2017</a:t>
            </a:fld>
            <a:endParaRPr lang="en-US" dirty="0"/>
          </a:p>
        </p:txBody>
      </p:sp>
    </p:spTree>
    <p:extLst>
      <p:ext uri="{BB962C8B-B14F-4D97-AF65-F5344CB8AC3E}">
        <p14:creationId xmlns:p14="http://schemas.microsoft.com/office/powerpoint/2010/main" val="30963097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Multi-hypothesis diagnostic relationship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It is concluded that there is no nonlinear X-D network satisfying diagnostic condition but a new question is raised: Does there exist the general linear X-D network satisfying diagnostic </a:t>
                </a:r>
                <a:r>
                  <a:rPr lang="en-US" dirty="0" smtClean="0"/>
                  <a:t>condition?</a:t>
                </a:r>
              </a:p>
              <a:p>
                <a:r>
                  <a:rPr lang="en-US" dirty="0" smtClean="0"/>
                  <a:t>Such </a:t>
                </a:r>
                <a:r>
                  <a:rPr lang="en-US" dirty="0"/>
                  <a:t>linear network is called </a:t>
                </a:r>
                <a:r>
                  <a:rPr lang="en-US" b="1" dirty="0"/>
                  <a:t>GL-D network</a:t>
                </a:r>
                <a:r>
                  <a:rPr lang="en-US" dirty="0"/>
                  <a:t> and SIGMA-D network is specific case of GL-D network. The GL-gate probability must be linear combination of weights</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m:rPr>
                              <m:sty m:val="p"/>
                            </m:rPr>
                            <a:rPr lang="en-US">
                              <a:latin typeface="Cambria Math" panose="02040503050406030204" pitchFamily="18" charset="0"/>
                            </a:rPr>
                            <m:t>x</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m:rPr>
                              <m:sty m:val="p"/>
                            </m:rPr>
                            <a:rPr lang="en-US">
                              <a:latin typeface="Cambria Math" panose="02040503050406030204" pitchFamily="18" charset="0"/>
                            </a:rPr>
                            <m:t>x</m:t>
                          </m:r>
                          <m:r>
                            <a:rPr lang="en-US" i="1">
                              <a:latin typeface="Cambria Math" panose="02040503050406030204" pitchFamily="18" charset="0"/>
                            </a:rPr>
                            <m:t>…</m:t>
                          </m:r>
                          <m:r>
                            <m:rPr>
                              <m:sty m:val="p"/>
                            </m:rPr>
                            <a:rPr lang="en-US">
                              <a:latin typeface="Cambria Math" panose="02040503050406030204" pitchFamily="18" charset="0"/>
                            </a:rPr>
                            <m:t>x</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oMath>
                  </m:oMathPara>
                </a14:m>
                <a:endParaRPr lang="en-US" dirty="0" smtClean="0"/>
              </a:p>
              <a:p>
                <a:r>
                  <a:rPr lang="en-US" dirty="0"/>
                  <a:t>The GL-gate inference is singular if </a:t>
                </a:r>
                <a:r>
                  <a:rPr lang="en-US" i="1" dirty="0"/>
                  <a:t>α</a:t>
                </a:r>
                <a:r>
                  <a:rPr lang="en-US" i="1" baseline="-25000" dirty="0" err="1"/>
                  <a:t>i</a:t>
                </a:r>
                <a:r>
                  <a:rPr lang="en-US" dirty="0"/>
                  <a:t> and </a:t>
                </a:r>
                <a:r>
                  <a:rPr lang="en-US" i="1" dirty="0"/>
                  <a:t>β</a:t>
                </a:r>
                <a:r>
                  <a:rPr lang="en-US" i="1" baseline="-25000" dirty="0" err="1"/>
                  <a:t>i</a:t>
                </a:r>
                <a:r>
                  <a:rPr lang="en-US" dirty="0"/>
                  <a:t> are functions of only </a:t>
                </a:r>
                <a:r>
                  <a:rPr lang="en-US" i="1" dirty="0"/>
                  <a:t>X</a:t>
                </a:r>
                <a:r>
                  <a:rPr lang="en-US" i="1" baseline="-25000" dirty="0"/>
                  <a:t>i</a:t>
                </a:r>
                <a:r>
                  <a:rPr lang="en-US" dirty="0"/>
                  <a:t> as follows</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m:rPr>
                              <m:sty m:val="p"/>
                            </m:rPr>
                            <a:rPr lang="en-US">
                              <a:latin typeface="Cambria Math" panose="02040503050406030204" pitchFamily="18" charset="0"/>
                            </a:rPr>
                            <m:t>x</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m:rPr>
                              <m:sty m:val="p"/>
                            </m:rPr>
                            <a:rPr lang="en-US">
                              <a:latin typeface="Cambria Math" panose="02040503050406030204" pitchFamily="18" charset="0"/>
                            </a:rPr>
                            <m:t>x</m:t>
                          </m:r>
                          <m:r>
                            <a:rPr lang="en-US" i="1">
                              <a:latin typeface="Cambria Math" panose="02040503050406030204" pitchFamily="18" charset="0"/>
                            </a:rPr>
                            <m:t>…</m:t>
                          </m:r>
                          <m:r>
                            <m:rPr>
                              <m:sty m:val="p"/>
                            </m:rPr>
                            <a:rPr lang="en-US">
                              <a:latin typeface="Cambria Math" panose="02040503050406030204" pitchFamily="18" charset="0"/>
                            </a:rPr>
                            <m:t>x</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1767" r="-98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48</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9804BDB3-A078-4DB1-AE58-2A41B859FA99}" type="datetime1">
              <a:rPr lang="en-US" smtClean="0"/>
              <a:t>9/5/2017</a:t>
            </a:fld>
            <a:endParaRPr lang="en-US" dirty="0"/>
          </a:p>
        </p:txBody>
      </p:sp>
    </p:spTree>
    <p:extLst>
      <p:ext uri="{BB962C8B-B14F-4D97-AF65-F5344CB8AC3E}">
        <p14:creationId xmlns:p14="http://schemas.microsoft.com/office/powerpoint/2010/main" val="1862676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Multi-hypothesis diagnostic relationship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10817" y="1000898"/>
                <a:ext cx="11370366" cy="5176066"/>
              </a:xfrm>
            </p:spPr>
            <p:txBody>
              <a:bodyPr>
                <a:normAutofit fontScale="85000" lnSpcReduction="20000"/>
              </a:bodyPr>
              <a:lstStyle/>
              <a:p>
                <a:pPr>
                  <a:lnSpc>
                    <a:spcPct val="120000"/>
                  </a:lnSpc>
                </a:pPr>
                <a:r>
                  <a:rPr lang="en-US" dirty="0"/>
                  <a:t>Suppose </a:t>
                </a:r>
                <a:r>
                  <a:rPr lang="en-US" i="1" dirty="0"/>
                  <a:t>h</a:t>
                </a:r>
                <a:r>
                  <a:rPr lang="en-US" i="1" baseline="-25000" dirty="0"/>
                  <a:t>i</a:t>
                </a:r>
                <a:r>
                  <a:rPr lang="en-US" dirty="0"/>
                  <a:t> and </a:t>
                </a:r>
                <a:r>
                  <a:rPr lang="en-US" i="1" dirty="0" err="1"/>
                  <a:t>g</a:t>
                </a:r>
                <a:r>
                  <a:rPr lang="en-US" i="1" baseline="-25000" dirty="0" err="1"/>
                  <a:t>i</a:t>
                </a:r>
                <a:r>
                  <a:rPr lang="en-US" dirty="0"/>
                  <a:t> are probability mass functions with regard to </a:t>
                </a:r>
                <a:r>
                  <a:rPr lang="en-US" i="1" dirty="0"/>
                  <a:t>X</a:t>
                </a:r>
                <a:r>
                  <a:rPr lang="en-US" i="1" baseline="-25000" dirty="0"/>
                  <a:t>i</a:t>
                </a:r>
                <a:r>
                  <a:rPr lang="en-US" dirty="0"/>
                  <a:t>. For all </a:t>
                </a:r>
                <a:r>
                  <a:rPr lang="en-US" i="1" dirty="0" err="1"/>
                  <a:t>i</a:t>
                </a:r>
                <a:r>
                  <a:rPr lang="en-US" dirty="0"/>
                  <a:t>, we have</a:t>
                </a:r>
                <a:r>
                  <a:rPr lang="en-US" dirty="0" smtClean="0"/>
                  <a:t>: </a:t>
                </a:r>
                <a14:m>
                  <m:oMath xmlns:m="http://schemas.openxmlformats.org/officeDocument/2006/math">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r>
                      <a:rPr lang="en-US" i="1">
                        <a:latin typeface="Cambria Math" panose="02040503050406030204" pitchFamily="18" charset="0"/>
                      </a:rPr>
                      <m:t>≤1</m:t>
                    </m:r>
                  </m:oMath>
                </a14:m>
                <a:r>
                  <a:rPr lang="en-US" dirty="0" smtClean="0"/>
                  <a:t>, </a:t>
                </a:r>
                <a14:m>
                  <m:oMath xmlns:m="http://schemas.openxmlformats.org/officeDocument/2006/math">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r>
                      <a:rPr lang="en-US" i="1">
                        <a:latin typeface="Cambria Math" panose="02040503050406030204" pitchFamily="18" charset="0"/>
                      </a:rPr>
                      <m:t>≤1</m:t>
                    </m:r>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r>
                      <a:rPr lang="en-US" i="1">
                        <a:latin typeface="Cambria Math" panose="02040503050406030204" pitchFamily="18" charset="0"/>
                      </a:rPr>
                      <m:t>=1</m:t>
                    </m:r>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r>
                      <a:rPr lang="en-US" i="1">
                        <a:latin typeface="Cambria Math" panose="02040503050406030204" pitchFamily="18" charset="0"/>
                      </a:rPr>
                      <m:t>=1</m:t>
                    </m:r>
                  </m:oMath>
                </a14:m>
                <a:endParaRPr lang="en-US" dirty="0" smtClean="0"/>
              </a:p>
              <a:p>
                <a:pPr>
                  <a:lnSpc>
                    <a:spcPct val="120000"/>
                  </a:lnSpc>
                </a:pPr>
                <a:r>
                  <a:rPr lang="en-US" b="1" dirty="0"/>
                  <a:t>GL-D network</a:t>
                </a:r>
                <a:r>
                  <a:rPr lang="en-US" dirty="0"/>
                  <a:t> satisfies diagnostic condition </a:t>
                </a:r>
                <a:r>
                  <a:rPr lang="en-US" dirty="0" smtClean="0"/>
                  <a:t>if </a:t>
                </a:r>
                <a14:m>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r>
                      <a:rPr lang="en-US" i="1">
                        <a:latin typeface="Cambria Math" panose="02040503050406030204" pitchFamily="18" charset="0"/>
                      </a:rPr>
                      <m:t>𝐶</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d>
                      </m:e>
                    </m:nary>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r>
                      <a:rPr lang="en-US" i="1">
                        <a:latin typeface="Cambria Math" panose="02040503050406030204" pitchFamily="18" charset="0"/>
                      </a:rPr>
                      <m:t>⇒2</m:t>
                    </m:r>
                    <m:r>
                      <a:rPr lang="en-US" i="1">
                        <a:latin typeface="Cambria Math" panose="02040503050406030204" pitchFamily="18" charset="0"/>
                      </a:rPr>
                      <m:t>𝐶</m:t>
                    </m:r>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d>
                      </m:e>
                    </m:nary>
                    <m:r>
                      <a:rPr lang="en-US" i="1">
                        <a:latin typeface="Cambria Math" panose="02040503050406030204" pitchFamily="18" charset="0"/>
                      </a:rPr>
                      <m:t>=1</m:t>
                    </m:r>
                  </m:oMath>
                </a14:m>
                <a:endParaRPr lang="en-US" dirty="0" smtClean="0"/>
              </a:p>
              <a:p>
                <a:pPr>
                  <a:lnSpc>
                    <a:spcPct val="120000"/>
                  </a:lnSpc>
                </a:pPr>
                <a:r>
                  <a:rPr lang="en-US" dirty="0"/>
                  <a:t>Suppose the set of </a:t>
                </a:r>
                <a:r>
                  <a:rPr lang="en-US" i="1" dirty="0"/>
                  <a:t>X</a:t>
                </a:r>
                <a:r>
                  <a:rPr lang="en-US" i="1" baseline="-25000" dirty="0"/>
                  <a:t>i</a:t>
                </a:r>
                <a:r>
                  <a:rPr lang="en-US" dirty="0"/>
                  <a:t> (s) is </a:t>
                </a:r>
                <a:r>
                  <a:rPr lang="en-US" dirty="0" smtClean="0"/>
                  <a:t>complete, we have </a:t>
                </a:r>
                <a14:m>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d>
                      </m:e>
                    </m:nary>
                    <m:r>
                      <a:rPr lang="en-US" i="1">
                        <a:latin typeface="Cambria Math" panose="02040503050406030204" pitchFamily="18" charset="0"/>
                      </a:rPr>
                      <m:t>=1</m:t>
                    </m:r>
                  </m:oMath>
                </a14:m>
                <a:r>
                  <a:rPr lang="en-US" dirty="0" smtClean="0"/>
                  <a:t>. This </a:t>
                </a:r>
                <a:r>
                  <a:rPr lang="en-US" dirty="0"/>
                  <a:t>implies </a:t>
                </a:r>
                <a:r>
                  <a:rPr lang="en-US" i="1" dirty="0" smtClean="0"/>
                  <a:t>C</a:t>
                </a:r>
                <a:r>
                  <a:rPr lang="en-US" dirty="0" smtClean="0"/>
                  <a:t>=0.</a:t>
                </a:r>
              </a:p>
              <a:p>
                <a:pPr>
                  <a:lnSpc>
                    <a:spcPct val="120000"/>
                  </a:lnSpc>
                </a:pPr>
                <a:r>
                  <a:rPr lang="en-US" dirty="0"/>
                  <a:t>Shortly, formula 4.10 specifies the singular GL-gate inference so that GL-D network satisfies diagnostic condition</a:t>
                </a:r>
                <a:r>
                  <a:rPr lang="en-US" dirty="0" smtClean="0"/>
                  <a:t>.</a:t>
                </a:r>
                <a:r>
                  <a:rPr lang="en-US" dirty="0"/>
                  <a:t> </a:t>
                </a:r>
              </a:p>
              <a:p>
                <a:pPr marL="0" indent="0">
                  <a:lnSpc>
                    <a:spcPct val="12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m:rPr>
                              <m:sty m:val="p"/>
                            </m:rPr>
                            <a:rPr lang="en-US">
                              <a:latin typeface="Cambria Math" panose="02040503050406030204" pitchFamily="18" charset="0"/>
                            </a:rPr>
                            <m:t>x</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m:rPr>
                              <m:sty m:val="p"/>
                            </m:rPr>
                            <a:rPr lang="en-US">
                              <a:latin typeface="Cambria Math" panose="02040503050406030204" pitchFamily="18" charset="0"/>
                            </a:rPr>
                            <m:t>x</m:t>
                          </m:r>
                          <m:r>
                            <a:rPr lang="en-US" i="1">
                              <a:latin typeface="Cambria Math" panose="02040503050406030204" pitchFamily="18" charset="0"/>
                            </a:rPr>
                            <m:t>…</m:t>
                          </m:r>
                          <m:r>
                            <m:rPr>
                              <m:sty m:val="p"/>
                            </m:rPr>
                            <a:rPr lang="en-US">
                              <a:latin typeface="Cambria Math" panose="02040503050406030204" pitchFamily="18" charset="0"/>
                            </a:rPr>
                            <m:t>x</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oMath>
                  </m:oMathPara>
                </a14:m>
                <a:endParaRPr lang="en-US" dirty="0" smtClean="0"/>
              </a:p>
              <a:p>
                <a:pPr indent="0">
                  <a:lnSpc>
                    <a:spcPct val="120000"/>
                  </a:lnSpc>
                  <a:buNone/>
                </a:pPr>
                <a:r>
                  <a:rPr lang="en-US" dirty="0"/>
                  <a:t>Where </a:t>
                </a:r>
                <a:r>
                  <a:rPr lang="en-US" i="1" dirty="0"/>
                  <a:t>h</a:t>
                </a:r>
                <a:r>
                  <a:rPr lang="en-US" i="1" baseline="-25000" dirty="0"/>
                  <a:t>i</a:t>
                </a:r>
                <a:r>
                  <a:rPr lang="en-US" dirty="0"/>
                  <a:t> and </a:t>
                </a:r>
                <a:r>
                  <a:rPr lang="en-US" i="1" dirty="0" err="1"/>
                  <a:t>g</a:t>
                </a:r>
                <a:r>
                  <a:rPr lang="en-US" i="1" baseline="-25000" dirty="0" err="1"/>
                  <a:t>i</a:t>
                </a:r>
                <a:r>
                  <a:rPr lang="en-US" dirty="0"/>
                  <a:t> are probability mass functions and the set of </a:t>
                </a:r>
                <a:r>
                  <a:rPr lang="en-US" i="1" dirty="0"/>
                  <a:t>X</a:t>
                </a:r>
                <a:r>
                  <a:rPr lang="en-US" i="1" baseline="-25000" dirty="0"/>
                  <a:t>i</a:t>
                </a:r>
                <a:r>
                  <a:rPr lang="en-US" dirty="0"/>
                  <a:t> (s) is </a:t>
                </a:r>
                <a:r>
                  <a:rPr lang="en-US" dirty="0" smtClean="0"/>
                  <a:t>complete </a:t>
                </a:r>
                <a14:m>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d>
                      </m:e>
                    </m:nary>
                    <m:r>
                      <a:rPr lang="en-US" i="1">
                        <a:latin typeface="Cambria Math" panose="02040503050406030204" pitchFamily="18" charset="0"/>
                      </a:rPr>
                      <m:t>=1</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10817" y="1000898"/>
                <a:ext cx="11370366" cy="5176066"/>
              </a:xfrm>
              <a:blipFill rotWithShape="0">
                <a:blip r:embed="rId2"/>
                <a:stretch>
                  <a:fillRect l="-2090" t="-942" r="-804" b="-154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49</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B67A9993-16BC-4494-B720-8B1F536FC5EC}" type="datetime1">
              <a:rPr lang="en-US" smtClean="0"/>
              <a:t>9/5/2017</a:t>
            </a:fld>
            <a:endParaRPr lang="en-US" dirty="0"/>
          </a:p>
        </p:txBody>
      </p:sp>
    </p:spTree>
    <p:extLst>
      <p:ext uri="{BB962C8B-B14F-4D97-AF65-F5344CB8AC3E}">
        <p14:creationId xmlns:p14="http://schemas.microsoft.com/office/powerpoint/2010/main" val="3608448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a:xfrm>
            <a:off x="83126" y="914398"/>
            <a:ext cx="5001490" cy="5441951"/>
          </a:xfrm>
        </p:spPr>
        <p:txBody>
          <a:bodyPr>
            <a:normAutofit fontScale="85000" lnSpcReduction="10000"/>
          </a:bodyPr>
          <a:lstStyle/>
          <a:p>
            <a:pPr>
              <a:lnSpc>
                <a:spcPct val="120000"/>
              </a:lnSpc>
            </a:pPr>
            <a:r>
              <a:rPr lang="en-US" b="1" dirty="0" smtClean="0"/>
              <a:t>An example of BN</a:t>
            </a:r>
            <a:r>
              <a:rPr lang="en-US" dirty="0" smtClean="0"/>
              <a:t>, </a:t>
            </a:r>
            <a:r>
              <a:rPr lang="en-US" dirty="0"/>
              <a:t>event “cloudy” is cause of event “rain” which in turn is cause of “grass is wet” (Murphy, 1998</a:t>
            </a:r>
            <a:r>
              <a:rPr lang="en-US" dirty="0" smtClean="0"/>
              <a:t>).</a:t>
            </a:r>
          </a:p>
          <a:p>
            <a:pPr>
              <a:lnSpc>
                <a:spcPct val="120000"/>
              </a:lnSpc>
            </a:pPr>
            <a:r>
              <a:rPr lang="en-US" dirty="0" smtClean="0"/>
              <a:t>Binary random </a:t>
            </a:r>
            <a:r>
              <a:rPr lang="en-US" dirty="0"/>
              <a:t>variables </a:t>
            </a:r>
            <a:r>
              <a:rPr lang="en-US" dirty="0" smtClean="0"/>
              <a:t>(nodes) </a:t>
            </a:r>
            <a:r>
              <a:rPr lang="en-US" i="1" dirty="0" smtClean="0"/>
              <a:t>C</a:t>
            </a:r>
            <a:r>
              <a:rPr lang="en-US" dirty="0"/>
              <a:t>, </a:t>
            </a:r>
            <a:r>
              <a:rPr lang="en-US" i="1" dirty="0"/>
              <a:t>S</a:t>
            </a:r>
            <a:r>
              <a:rPr lang="en-US" dirty="0"/>
              <a:t>, </a:t>
            </a:r>
            <a:r>
              <a:rPr lang="en-US" i="1" dirty="0"/>
              <a:t>R</a:t>
            </a:r>
            <a:r>
              <a:rPr lang="en-US" dirty="0"/>
              <a:t>, and </a:t>
            </a:r>
            <a:r>
              <a:rPr lang="en-US" i="1" dirty="0"/>
              <a:t>W</a:t>
            </a:r>
            <a:r>
              <a:rPr lang="en-US" dirty="0"/>
              <a:t> denote </a:t>
            </a:r>
            <a:r>
              <a:rPr lang="en-US" dirty="0" smtClean="0"/>
              <a:t>events </a:t>
            </a:r>
            <a:r>
              <a:rPr lang="en-US" dirty="0"/>
              <a:t>such as cloudy, sprinkler, rain, and wet </a:t>
            </a:r>
            <a:r>
              <a:rPr lang="en-US" dirty="0" smtClean="0"/>
              <a:t>grass. Each node is associated with a CPT.</a:t>
            </a:r>
          </a:p>
          <a:p>
            <a:pPr>
              <a:lnSpc>
                <a:spcPct val="120000"/>
              </a:lnSpc>
            </a:pPr>
            <a:r>
              <a:rPr lang="en-US" dirty="0" smtClean="0"/>
              <a:t>Given “wet grass” evidence </a:t>
            </a:r>
            <a:r>
              <a:rPr lang="en-US" i="1" dirty="0" smtClean="0"/>
              <a:t>W</a:t>
            </a:r>
            <a:r>
              <a:rPr lang="en-US" dirty="0" smtClean="0"/>
              <a:t>=1, due to </a:t>
            </a:r>
            <a:r>
              <a:rPr lang="en-US" i="1" dirty="0" smtClean="0"/>
              <a:t>P</a:t>
            </a:r>
            <a:r>
              <a:rPr lang="en-US" dirty="0" smtClean="0"/>
              <a:t>(</a:t>
            </a:r>
            <a:r>
              <a:rPr lang="en-US" i="1" dirty="0" smtClean="0"/>
              <a:t>S</a:t>
            </a:r>
            <a:r>
              <a:rPr lang="en-US" dirty="0" smtClean="0"/>
              <a:t>=1|</a:t>
            </a:r>
            <a:r>
              <a:rPr lang="en-US" i="1" dirty="0" smtClean="0"/>
              <a:t>W</a:t>
            </a:r>
            <a:r>
              <a:rPr lang="en-US" dirty="0" smtClean="0"/>
              <a:t>=1) = 0.7 &gt; </a:t>
            </a:r>
            <a:r>
              <a:rPr lang="en-US" i="1" dirty="0" smtClean="0"/>
              <a:t>P</a:t>
            </a:r>
            <a:r>
              <a:rPr lang="en-US" dirty="0" smtClean="0"/>
              <a:t>(</a:t>
            </a:r>
            <a:r>
              <a:rPr lang="en-US" i="1" dirty="0" smtClean="0"/>
              <a:t>R</a:t>
            </a:r>
            <a:r>
              <a:rPr lang="en-US" dirty="0" smtClean="0"/>
              <a:t>=1|</a:t>
            </a:r>
            <a:r>
              <a:rPr lang="en-US" i="1" dirty="0" smtClean="0"/>
              <a:t>W</a:t>
            </a:r>
            <a:r>
              <a:rPr lang="en-US" dirty="0" smtClean="0"/>
              <a:t>=1</a:t>
            </a:r>
            <a:r>
              <a:rPr lang="en-US" dirty="0"/>
              <a:t>) = </a:t>
            </a:r>
            <a:r>
              <a:rPr lang="en-US" dirty="0" smtClean="0"/>
              <a:t>0.67, </a:t>
            </a:r>
            <a:r>
              <a:rPr lang="en-US" dirty="0"/>
              <a:t>which leads to conclusion that sprinkler is the most likely cause of wet grass.</a:t>
            </a:r>
          </a:p>
        </p:txBody>
      </p:sp>
      <p:sp>
        <p:nvSpPr>
          <p:cNvPr id="4" name="Date Placeholder 3"/>
          <p:cNvSpPr>
            <a:spLocks noGrp="1"/>
          </p:cNvSpPr>
          <p:nvPr>
            <p:ph type="dt" sz="half" idx="10"/>
          </p:nvPr>
        </p:nvSpPr>
        <p:spPr/>
        <p:txBody>
          <a:bodyPr/>
          <a:lstStyle/>
          <a:p>
            <a:fld id="{457EE4A1-6695-4BA9-88AE-A767C8D37108}" type="datetime1">
              <a:rPr lang="en-US" smtClean="0"/>
              <a:t>9/5/2017</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Slide Number Placeholder 5"/>
          <p:cNvSpPr>
            <a:spLocks noGrp="1"/>
          </p:cNvSpPr>
          <p:nvPr>
            <p:ph type="sldNum" sz="quarter" idx="12"/>
          </p:nvPr>
        </p:nvSpPr>
        <p:spPr/>
        <p:txBody>
          <a:bodyPr/>
          <a:lstStyle/>
          <a:p>
            <a:fld id="{5DB5036F-1FF2-46C4-8D2B-59C7E3B91952}" type="slidenum">
              <a:rPr lang="en-US" smtClean="0"/>
              <a:pPr/>
              <a:t>5</a:t>
            </a:fld>
            <a:endParaRPr lang="en-US" dirty="0"/>
          </a:p>
        </p:txBody>
      </p:sp>
      <p:pic>
        <p:nvPicPr>
          <p:cNvPr id="8" name="Picture 7"/>
          <p:cNvPicPr>
            <a:picLocks noChangeAspect="1"/>
          </p:cNvPicPr>
          <p:nvPr/>
        </p:nvPicPr>
        <p:blipFill>
          <a:blip r:embed="rId2"/>
          <a:stretch>
            <a:fillRect/>
          </a:stretch>
        </p:blipFill>
        <p:spPr>
          <a:xfrm>
            <a:off x="5091546" y="914397"/>
            <a:ext cx="7000875" cy="4786313"/>
          </a:xfrm>
          <a:prstGeom prst="rect">
            <a:avLst/>
          </a:prstGeom>
        </p:spPr>
      </p:pic>
    </p:spTree>
    <p:extLst>
      <p:ext uri="{BB962C8B-B14F-4D97-AF65-F5344CB8AC3E}">
        <p14:creationId xmlns:p14="http://schemas.microsoft.com/office/powerpoint/2010/main" val="35719425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Multi-hypothesis diagnostic relationship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82388" y="1000898"/>
                <a:ext cx="6223958" cy="5176066"/>
              </a:xfrm>
            </p:spPr>
            <p:txBody>
              <a:bodyPr>
                <a:noAutofit/>
              </a:bodyPr>
              <a:lstStyle/>
              <a:p>
                <a:r>
                  <a:rPr lang="en-US" sz="2400" dirty="0"/>
                  <a:t>According to authors (</a:t>
                </a:r>
                <a:r>
                  <a:rPr lang="en-US" sz="2400" dirty="0" err="1"/>
                  <a:t>Millán</a:t>
                </a:r>
                <a:r>
                  <a:rPr lang="en-US" sz="2400" dirty="0"/>
                  <a:t> &amp; Pérez-de-la-Cruz</a:t>
                </a:r>
                <a:r>
                  <a:rPr lang="en-US" sz="2400" dirty="0" smtClean="0"/>
                  <a:t>, </a:t>
                </a:r>
                <a:r>
                  <a:rPr lang="en-US" sz="2400" dirty="0"/>
                  <a:t>2002), a hypothesis can have multiple evidences as seen in </a:t>
                </a:r>
                <a:r>
                  <a:rPr lang="en-US" sz="2400" dirty="0" smtClean="0"/>
                  <a:t>the next figure. </a:t>
                </a:r>
                <a:r>
                  <a:rPr lang="en-US" sz="2400" dirty="0"/>
                  <a:t>This is </a:t>
                </a:r>
                <a:r>
                  <a:rPr lang="en-US" sz="2400" i="1" dirty="0"/>
                  <a:t>multi-evidence diagnostic relationship</a:t>
                </a:r>
                <a:r>
                  <a:rPr lang="en-US" sz="2400" dirty="0"/>
                  <a:t> opposite to aforementioned multi-hypothesis diagnostic </a:t>
                </a:r>
                <a:r>
                  <a:rPr lang="en-US" sz="2400" dirty="0" smtClean="0"/>
                  <a:t>relationship, which is called shortly </a:t>
                </a:r>
                <a:r>
                  <a:rPr lang="en-US" sz="2400" b="1" dirty="0"/>
                  <a:t>M-E-D </a:t>
                </a:r>
                <a:r>
                  <a:rPr lang="en-US" sz="2400" b="1" dirty="0" smtClean="0"/>
                  <a:t>network</a:t>
                </a:r>
                <a:r>
                  <a:rPr lang="en-US" sz="2400" dirty="0" smtClean="0"/>
                  <a:t>.</a:t>
                </a:r>
              </a:p>
              <a:p>
                <a:r>
                  <a:rPr lang="en-US" sz="2400" dirty="0" smtClean="0"/>
                  <a:t>The </a:t>
                </a:r>
                <a:r>
                  <a:rPr lang="en-US" sz="2400" dirty="0"/>
                  <a:t>joint probability of M-E-D network </a:t>
                </a:r>
                <a:r>
                  <a:rPr lang="en-US" sz="2400" dirty="0" smtClean="0"/>
                  <a:t>is </a:t>
                </a: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𝑌</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𝑚</m:t>
                            </m:r>
                          </m:sub>
                        </m:sSub>
                      </m:e>
                    </m:d>
                    <m:r>
                      <a:rPr lang="en-US" sz="2400" i="1">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𝑌</m:t>
                        </m:r>
                      </m:e>
                    </m:d>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𝑚</m:t>
                        </m:r>
                      </m:sup>
                      <m:e>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𝑗</m:t>
                                </m:r>
                              </m:sub>
                            </m:sSub>
                          </m:e>
                          <m:e>
                            <m:r>
                              <a:rPr lang="en-US" sz="2400" i="1">
                                <a:latin typeface="Cambria Math" panose="02040503050406030204" pitchFamily="18" charset="0"/>
                              </a:rPr>
                              <m:t>𝑌</m:t>
                            </m:r>
                          </m:e>
                        </m:d>
                      </m:e>
                    </m:nary>
                    <m:r>
                      <a:rPr lang="en-US" sz="2400" i="1">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𝑌</m:t>
                        </m:r>
                      </m:e>
                    </m:d>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𝑚</m:t>
                            </m:r>
                          </m:sub>
                        </m:sSub>
                      </m:e>
                      <m:e>
                        <m:r>
                          <a:rPr lang="en-US" sz="2400" i="1">
                            <a:latin typeface="Cambria Math" panose="02040503050406030204" pitchFamily="18" charset="0"/>
                          </a:rPr>
                          <m:t>𝑌</m:t>
                        </m:r>
                      </m:e>
                    </m:d>
                  </m:oMath>
                </a14:m>
                <a:endParaRPr lang="en-US" sz="2400" dirty="0" smtClean="0"/>
              </a:p>
              <a:p>
                <a:r>
                  <a:rPr lang="en-US" sz="2400" dirty="0"/>
                  <a:t>The possible transformation coefficient </a:t>
                </a:r>
                <a:r>
                  <a:rPr lang="en-US" sz="2400" dirty="0" smtClean="0"/>
                  <a:t>is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𝑘</m:t>
                        </m:r>
                      </m:den>
                    </m:f>
                    <m:r>
                      <a:rPr lang="en-US" sz="2400" i="1">
                        <a:latin typeface="Cambria Math" panose="02040503050406030204" pitchFamily="18" charset="0"/>
                      </a:rPr>
                      <m:t>=</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𝑚</m:t>
                        </m:r>
                      </m:sup>
                      <m:e>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𝑗</m:t>
                                </m:r>
                              </m:sub>
                            </m:sSub>
                          </m:e>
                          <m:e>
                            <m:r>
                              <a:rPr lang="en-US" sz="2400" i="1">
                                <a:latin typeface="Cambria Math" panose="02040503050406030204" pitchFamily="18" charset="0"/>
                              </a:rPr>
                              <m:t>𝑌</m:t>
                            </m:r>
                            <m:r>
                              <a:rPr lang="en-US" sz="2400" i="1">
                                <a:latin typeface="Cambria Math" panose="02040503050406030204" pitchFamily="18" charset="0"/>
                              </a:rPr>
                              <m:t>=1</m:t>
                            </m:r>
                          </m:e>
                        </m:d>
                      </m:e>
                    </m:nary>
                    <m:r>
                      <a:rPr lang="en-US" sz="2400" i="1">
                        <a:latin typeface="Cambria Math" panose="02040503050406030204" pitchFamily="18" charset="0"/>
                      </a:rPr>
                      <m:t>+</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𝑚</m:t>
                        </m:r>
                      </m:sup>
                      <m:e>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𝑗</m:t>
                                </m:r>
                              </m:sub>
                            </m:sSub>
                          </m:e>
                          <m:e>
                            <m:r>
                              <a:rPr lang="en-US" sz="2400" i="1">
                                <a:latin typeface="Cambria Math" panose="02040503050406030204" pitchFamily="18" charset="0"/>
                              </a:rPr>
                              <m:t>𝑌</m:t>
                            </m:r>
                            <m:r>
                              <a:rPr lang="en-US" sz="2400" i="1">
                                <a:latin typeface="Cambria Math" panose="02040503050406030204" pitchFamily="18" charset="0"/>
                              </a:rPr>
                              <m:t>=0</m:t>
                            </m:r>
                          </m:e>
                        </m:d>
                      </m:e>
                    </m:nary>
                  </m:oMath>
                </a14:m>
                <a:endParaRPr lang="en-US"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82388" y="1000898"/>
                <a:ext cx="6223958" cy="5176066"/>
              </a:xfrm>
              <a:blipFill rotWithShape="0">
                <a:blip r:embed="rId2"/>
                <a:stretch>
                  <a:fillRect l="-1273" t="-942" r="-15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50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346" y="1706391"/>
            <a:ext cx="5382857" cy="2897143"/>
          </a:xfrm>
          <a:prstGeom prst="rect">
            <a:avLst/>
          </a:prstGeom>
        </p:spPr>
      </p:pic>
      <p:sp>
        <p:nvSpPr>
          <p:cNvPr id="6" name="Footer Placeholder 5"/>
          <p:cNvSpPr>
            <a:spLocks noGrp="1"/>
          </p:cNvSpPr>
          <p:nvPr>
            <p:ph type="ftr" sz="quarter" idx="11"/>
          </p:nvPr>
        </p:nvSpPr>
        <p:spPr/>
        <p:txBody>
          <a:bodyPr/>
          <a:lstStyle/>
          <a:p>
            <a:r>
              <a:rPr lang="en-US" smtClean="0"/>
              <a:t>Published in the book "Bayesian Inference" - InTechOpen</a:t>
            </a:r>
            <a:endParaRPr lang="en-US" dirty="0"/>
          </a:p>
        </p:txBody>
      </p:sp>
      <p:sp>
        <p:nvSpPr>
          <p:cNvPr id="7" name="Date Placeholder 6"/>
          <p:cNvSpPr>
            <a:spLocks noGrp="1"/>
          </p:cNvSpPr>
          <p:nvPr>
            <p:ph type="dt" sz="half" idx="10"/>
          </p:nvPr>
        </p:nvSpPr>
        <p:spPr/>
        <p:txBody>
          <a:bodyPr/>
          <a:lstStyle/>
          <a:p>
            <a:fld id="{66C17677-71E4-45DA-8FB1-7722D6E0A542}" type="datetime1">
              <a:rPr lang="en-US" smtClean="0"/>
              <a:t>9/5/2017</a:t>
            </a:fld>
            <a:endParaRPr lang="en-US" dirty="0"/>
          </a:p>
        </p:txBody>
      </p:sp>
    </p:spTree>
    <p:extLst>
      <p:ext uri="{BB962C8B-B14F-4D97-AF65-F5344CB8AC3E}">
        <p14:creationId xmlns:p14="http://schemas.microsoft.com/office/powerpoint/2010/main" val="32829653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Multi-hypothesis diagnostic relationship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a:lnSpc>
                    <a:spcPct val="120000"/>
                  </a:lnSpc>
                </a:pPr>
                <a:r>
                  <a:rPr lang="en-US" dirty="0" smtClean="0"/>
                  <a:t>M-E-D network will satisfy diagnostic condition if </a:t>
                </a:r>
                <a:r>
                  <a:rPr lang="en-US" i="1" dirty="0"/>
                  <a:t>k</a:t>
                </a:r>
                <a:r>
                  <a:rPr lang="en-US" dirty="0"/>
                  <a:t> = 1 because all hypotheses and evidence are binary, which leads that following equation specified by </a:t>
                </a:r>
                <a:r>
                  <a:rPr lang="en-US" dirty="0" smtClean="0"/>
                  <a:t>following formula </a:t>
                </a:r>
                <a:r>
                  <a:rPr lang="en-US" dirty="0"/>
                  <a:t>4.11 </a:t>
                </a:r>
                <a:r>
                  <a:rPr lang="en-US" dirty="0" smtClean="0"/>
                  <a:t>has </a:t>
                </a:r>
                <a:r>
                  <a:rPr lang="en-US" dirty="0"/>
                  <a:t>2</a:t>
                </a:r>
                <a:r>
                  <a:rPr lang="en-US" i="1" dirty="0"/>
                  <a:t>m</a:t>
                </a:r>
                <a:r>
                  <a:rPr lang="en-US" dirty="0"/>
                  <a:t> real roots </a:t>
                </a:r>
                <a:r>
                  <a:rPr lang="en-US" i="1" dirty="0"/>
                  <a:t>P</a:t>
                </a:r>
                <a:r>
                  <a:rPr lang="en-US" dirty="0"/>
                  <a:t>(</a:t>
                </a:r>
                <a:r>
                  <a:rPr lang="en-US" i="1" dirty="0" err="1"/>
                  <a:t>D</a:t>
                </a:r>
                <a:r>
                  <a:rPr lang="en-US" i="1" baseline="-25000" dirty="0" err="1"/>
                  <a:t>j</a:t>
                </a:r>
                <a:r>
                  <a:rPr lang="en-US" i="1" dirty="0" err="1"/>
                  <a:t>|Y</a:t>
                </a:r>
                <a:r>
                  <a:rPr lang="en-US" dirty="0"/>
                  <a:t>) for all </a:t>
                </a:r>
                <a:r>
                  <a:rPr lang="en-US" i="1" dirty="0"/>
                  <a:t>m</a:t>
                </a:r>
                <a:r>
                  <a:rPr lang="en-US" dirty="0"/>
                  <a:t> ≥ 2</a:t>
                </a:r>
                <a:r>
                  <a:rPr lang="en-US" dirty="0" smtClean="0"/>
                  <a:t>.</a:t>
                </a:r>
              </a:p>
              <a:p>
                <a:pPr marL="0" indent="0">
                  <a:lnSpc>
                    <a:spcPct val="120000"/>
                  </a:lnSpc>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i="1" smtClean="0">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m:t>
                                        </m:r>
                                      </m:sub>
                                    </m:sSub>
                                  </m:e>
                                  <m:e>
                                    <m:r>
                                      <a:rPr lang="en-US" i="1">
                                        <a:latin typeface="Cambria Math" panose="02040503050406030204" pitchFamily="18" charset="0"/>
                                      </a:rPr>
                                      <m:t>𝑌</m:t>
                                    </m:r>
                                    <m:r>
                                      <a:rPr lang="en-US" i="1">
                                        <a:latin typeface="Cambria Math" panose="02040503050406030204" pitchFamily="18" charset="0"/>
                                      </a:rPr>
                                      <m:t>=1</m:t>
                                    </m:r>
                                  </m:e>
                                </m:d>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m:t>
                                        </m:r>
                                      </m:sub>
                                    </m:sSub>
                                  </m:e>
                                  <m:e>
                                    <m:r>
                                      <a:rPr lang="en-US" i="1">
                                        <a:latin typeface="Cambria Math" panose="02040503050406030204" pitchFamily="18" charset="0"/>
                                      </a:rPr>
                                      <m:t>𝑌</m:t>
                                    </m:r>
                                    <m:r>
                                      <a:rPr lang="en-US" i="1">
                                        <a:latin typeface="Cambria Math" panose="02040503050406030204" pitchFamily="18" charset="0"/>
                                      </a:rPr>
                                      <m:t>=0</m:t>
                                    </m:r>
                                  </m:e>
                                </m:d>
                              </m:e>
                            </m:nary>
                            <m:r>
                              <a:rPr lang="en-US" i="1">
                                <a:latin typeface="Cambria Math" panose="02040503050406030204" pitchFamily="18" charset="0"/>
                              </a:rPr>
                              <m:t>=1</m:t>
                            </m:r>
                          </m:e>
                          <m:e>
                            <m:d>
                              <m:dPr>
                                <m:ctrlPr>
                                  <a:rPr lang="en-US" i="1" smtClean="0">
                                    <a:latin typeface="Cambria Math" panose="02040503050406030204" pitchFamily="18" charset="0"/>
                                  </a:rPr>
                                </m:ctrlPr>
                              </m:dPr>
                              <m:e>
                                <m:r>
                                  <a:rPr lang="en-US" b="0" i="1" smtClean="0">
                                    <a:latin typeface="Cambria Math" panose="02040503050406030204" pitchFamily="18" charset="0"/>
                                  </a:rPr>
                                  <m:t>4.11</m:t>
                                </m:r>
                              </m:e>
                            </m:d>
                          </m:e>
                        </m:mr>
                      </m:m>
                    </m:oMath>
                  </m:oMathPara>
                </a14:m>
                <a:endParaRPr lang="en-US" dirty="0" smtClean="0"/>
              </a:p>
              <a:p>
                <a:pPr>
                  <a:lnSpc>
                    <a:spcPct val="120000"/>
                  </a:lnSpc>
                </a:pPr>
                <a:r>
                  <a:rPr lang="en-US" dirty="0"/>
                  <a:t>Suppose equation 4.11 has 4 real roots as follows</a:t>
                </a:r>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1</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2</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1</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=0</m:t>
                        </m:r>
                      </m:e>
                    </m:d>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2</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=0</m:t>
                        </m:r>
                      </m:e>
                    </m:d>
                  </m:oMath>
                </a14:m>
                <a:endParaRPr lang="en-US" dirty="0" smtClean="0"/>
              </a:p>
              <a:p>
                <a:pPr>
                  <a:lnSpc>
                    <a:spcPct val="120000"/>
                  </a:lnSpc>
                </a:pPr>
                <a:r>
                  <a:rPr lang="en-US" dirty="0"/>
                  <a:t>From equation 4.11, it </a:t>
                </a:r>
                <a:r>
                  <a:rPr lang="en-US" dirty="0" smtClean="0"/>
                  <a:t>holds </a:t>
                </a: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=0</m:t>
                              </m:r>
                            </m:e>
                          </m:mr>
                          <m:m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e>
                          </m:mr>
                          <m:mr>
                            <m:e>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=1</m:t>
                              </m:r>
                            </m:e>
                          </m:mr>
                          <m:m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=2</m:t>
                              </m:r>
                            </m:e>
                          </m:mr>
                        </m:m>
                      </m:e>
                    </m:d>
                    <m:r>
                      <a:rPr lang="en-US" i="1">
                        <a:latin typeface="Cambria Math" panose="02040503050406030204" pitchFamily="18" charset="0"/>
                      </a:rPr>
                      <m:t> </m:t>
                    </m:r>
                  </m:oMath>
                </a14:m>
                <a:r>
                  <a:rPr lang="en-US" dirty="0" smtClean="0"/>
                  <a:t>or </a:t>
                </a: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=0.5</m:t>
                              </m:r>
                            </m:e>
                          </m:mr>
                          <m:m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e>
                          </m:mr>
                          <m:mr>
                            <m:e>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=1</m:t>
                              </m:r>
                            </m:e>
                          </m:mr>
                          <m:m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=1.5</m:t>
                              </m:r>
                            </m:e>
                          </m:mr>
                        </m:m>
                      </m:e>
                    </m:d>
                  </m:oMath>
                </a14:m>
                <a:r>
                  <a:rPr lang="en-US" dirty="0" smtClean="0"/>
                  <a:t>which leads </a:t>
                </a:r>
                <a:r>
                  <a:rPr lang="en-US" dirty="0"/>
                  <a:t>a contradiction (</a:t>
                </a:r>
                <a:r>
                  <a:rPr lang="en-US" i="1" dirty="0"/>
                  <a:t>b</a:t>
                </a:r>
                <a:r>
                  <a:rPr lang="en-US" baseline="-25000" dirty="0"/>
                  <a:t>1</a:t>
                </a:r>
                <a:r>
                  <a:rPr lang="en-US" dirty="0"/>
                  <a:t>=2 or </a:t>
                </a:r>
                <a:r>
                  <a:rPr lang="en-US" i="1" dirty="0"/>
                  <a:t>b</a:t>
                </a:r>
                <a:r>
                  <a:rPr lang="en-US" baseline="-25000" dirty="0"/>
                  <a:t>1</a:t>
                </a:r>
                <a:r>
                  <a:rPr lang="en-US" dirty="0"/>
                  <a:t>=1.5) and so </a:t>
                </a:r>
                <a:r>
                  <a:rPr lang="en-US" b="1" dirty="0"/>
                  <a:t>it is impossible to apply the </a:t>
                </a:r>
                <a:r>
                  <a:rPr lang="en-US" b="1" smtClean="0"/>
                  <a:t>diagnostic condition into </a:t>
                </a:r>
                <a:r>
                  <a:rPr lang="en-US" b="1" dirty="0"/>
                  <a:t>M-E-D </a:t>
                </a:r>
                <a:r>
                  <a:rPr lang="en-US" b="1" dirty="0" smtClean="0"/>
                  <a:t>network</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96" t="-824" r="-696" b="-94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51</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8EECA283-C84D-4397-85EB-97E2C5C4284E}" type="datetime1">
              <a:rPr lang="en-US" smtClean="0"/>
              <a:t>9/5/2017</a:t>
            </a:fld>
            <a:endParaRPr lang="en-US" dirty="0"/>
          </a:p>
        </p:txBody>
      </p:sp>
    </p:spTree>
    <p:extLst>
      <p:ext uri="{BB962C8B-B14F-4D97-AF65-F5344CB8AC3E}">
        <p14:creationId xmlns:p14="http://schemas.microsoft.com/office/powerpoint/2010/main" val="40783987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Multi-hypothesis diagnostic relationship</a:t>
            </a:r>
          </a:p>
        </p:txBody>
      </p:sp>
      <p:sp>
        <p:nvSpPr>
          <p:cNvPr id="3" name="Content Placeholder 2"/>
          <p:cNvSpPr>
            <a:spLocks noGrp="1"/>
          </p:cNvSpPr>
          <p:nvPr>
            <p:ph idx="1"/>
          </p:nvPr>
        </p:nvSpPr>
        <p:spPr>
          <a:xfrm>
            <a:off x="838200" y="1000898"/>
            <a:ext cx="10515600" cy="5355452"/>
          </a:xfrm>
        </p:spPr>
        <p:txBody>
          <a:bodyPr>
            <a:normAutofit fontScale="92500"/>
          </a:bodyPr>
          <a:lstStyle/>
          <a:p>
            <a:r>
              <a:rPr lang="en-US" dirty="0"/>
              <a:t>It is impossible to </a:t>
            </a:r>
            <a:r>
              <a:rPr lang="en-US" b="1" dirty="0"/>
              <a:t>model M-E-D network by X-gates</a:t>
            </a:r>
            <a:r>
              <a:rPr lang="en-US" dirty="0"/>
              <a:t>. The potential solution for this problem is to group many evidences </a:t>
            </a:r>
            <a:r>
              <a:rPr lang="en-US" i="1" dirty="0"/>
              <a:t>D</a:t>
            </a:r>
            <a:r>
              <a:rPr lang="en-US" baseline="-25000" dirty="0"/>
              <a:t>1</a:t>
            </a:r>
            <a:r>
              <a:rPr lang="en-US" dirty="0"/>
              <a:t>, </a:t>
            </a:r>
            <a:r>
              <a:rPr lang="en-US" i="1" dirty="0"/>
              <a:t>D</a:t>
            </a:r>
            <a:r>
              <a:rPr lang="en-US" baseline="-25000" dirty="0"/>
              <a:t>2</a:t>
            </a:r>
            <a:r>
              <a:rPr lang="en-US" dirty="0"/>
              <a:t>,…, </a:t>
            </a:r>
            <a:r>
              <a:rPr lang="en-US" i="1" dirty="0" err="1"/>
              <a:t>D</a:t>
            </a:r>
            <a:r>
              <a:rPr lang="en-US" i="1" baseline="-25000" dirty="0" err="1"/>
              <a:t>m</a:t>
            </a:r>
            <a:r>
              <a:rPr lang="en-US" dirty="0"/>
              <a:t> into one representative evidence </a:t>
            </a:r>
            <a:r>
              <a:rPr lang="en-US" i="1" dirty="0"/>
              <a:t>D</a:t>
            </a:r>
            <a:r>
              <a:rPr lang="en-US" dirty="0"/>
              <a:t> which in turn is dependent on hypothesis </a:t>
            </a:r>
            <a:r>
              <a:rPr lang="en-US" i="1" dirty="0"/>
              <a:t>Y</a:t>
            </a:r>
            <a:r>
              <a:rPr lang="en-US" dirty="0"/>
              <a:t> but this solution will be inaccurate in specifying conditional probabilities because directions of dependencies become inconsistent (relationships from </a:t>
            </a:r>
            <a:r>
              <a:rPr lang="en-US" i="1" dirty="0" err="1"/>
              <a:t>D</a:t>
            </a:r>
            <a:r>
              <a:rPr lang="en-US" i="1" baseline="-25000" dirty="0" err="1"/>
              <a:t>j</a:t>
            </a:r>
            <a:r>
              <a:rPr lang="en-US" dirty="0"/>
              <a:t> to </a:t>
            </a:r>
            <a:r>
              <a:rPr lang="en-US" i="1" dirty="0"/>
              <a:t>D</a:t>
            </a:r>
            <a:r>
              <a:rPr lang="en-US" dirty="0"/>
              <a:t> and from </a:t>
            </a:r>
            <a:r>
              <a:rPr lang="en-US" i="1" dirty="0"/>
              <a:t>Y</a:t>
            </a:r>
            <a:r>
              <a:rPr lang="en-US" dirty="0"/>
              <a:t> to </a:t>
            </a:r>
            <a:r>
              <a:rPr lang="en-US" i="1" dirty="0"/>
              <a:t>D</a:t>
            </a:r>
            <a:r>
              <a:rPr lang="en-US" dirty="0" smtClean="0"/>
              <a:t>) </a:t>
            </a:r>
            <a:r>
              <a:rPr lang="en-US" dirty="0"/>
              <a:t>except that all </a:t>
            </a:r>
            <a:r>
              <a:rPr lang="en-US" i="1" dirty="0" err="1"/>
              <a:t>D</a:t>
            </a:r>
            <a:r>
              <a:rPr lang="en-US" i="1" baseline="-25000" dirty="0" err="1"/>
              <a:t>j</a:t>
            </a:r>
            <a:r>
              <a:rPr lang="en-US" dirty="0"/>
              <a:t> (s) are removed and </a:t>
            </a:r>
            <a:r>
              <a:rPr lang="en-US" i="1" dirty="0"/>
              <a:t>D</a:t>
            </a:r>
            <a:r>
              <a:rPr lang="en-US" dirty="0"/>
              <a:t> becomes a vector. However evidence vector does not simplify the hazardous problem and it changes the current problem into a new problem.</a:t>
            </a:r>
            <a:r>
              <a:rPr lang="en-US" dirty="0" smtClean="0"/>
              <a:t>.</a:t>
            </a:r>
          </a:p>
          <a:p>
            <a:r>
              <a:rPr lang="en-US" dirty="0"/>
              <a:t>Another solution is to reverse the direction of relationship, in which the hypothesis is dependent on evidences so as to take advantages of X-gate inference as usual. However, the reversion method violates the viewpoint in this research where diagnostic relationship must be from hypothesis to evidence.</a:t>
            </a:r>
          </a:p>
        </p:txBody>
      </p:sp>
      <p:sp>
        <p:nvSpPr>
          <p:cNvPr id="4" name="Slide Number Placeholder 3"/>
          <p:cNvSpPr>
            <a:spLocks noGrp="1"/>
          </p:cNvSpPr>
          <p:nvPr>
            <p:ph type="sldNum" sz="quarter" idx="12"/>
          </p:nvPr>
        </p:nvSpPr>
        <p:spPr/>
        <p:txBody>
          <a:bodyPr/>
          <a:lstStyle/>
          <a:p>
            <a:fld id="{5DB5036F-1FF2-46C4-8D2B-59C7E3B91952}" type="slidenum">
              <a:rPr lang="en-US" smtClean="0"/>
              <a:pPr/>
              <a:t>52</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26F95774-848D-4BA6-8E0E-0D8E5F2FA470}" type="datetime1">
              <a:rPr lang="en-US" smtClean="0"/>
              <a:t>9/5/2017</a:t>
            </a:fld>
            <a:endParaRPr lang="en-US" dirty="0"/>
          </a:p>
        </p:txBody>
      </p:sp>
    </p:spTree>
    <p:extLst>
      <p:ext uri="{BB962C8B-B14F-4D97-AF65-F5344CB8AC3E}">
        <p14:creationId xmlns:p14="http://schemas.microsoft.com/office/powerpoint/2010/main" val="7862949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Multi-hypothesis diagnostic relationship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Another solution </a:t>
                </a:r>
                <a:r>
                  <a:rPr lang="en-US" dirty="0" smtClean="0"/>
                  <a:t>to </a:t>
                </a:r>
                <a:r>
                  <a:rPr lang="en-US" dirty="0"/>
                  <a:t>model </a:t>
                </a:r>
                <a:r>
                  <a:rPr lang="en-US" b="1" dirty="0"/>
                  <a:t>M-E-D network </a:t>
                </a:r>
                <a:r>
                  <a:rPr lang="en-US" dirty="0"/>
                  <a:t>by X-gates </a:t>
                </a:r>
                <a:r>
                  <a:rPr lang="en-US" dirty="0" smtClean="0"/>
                  <a:t>is </a:t>
                </a:r>
                <a:r>
                  <a:rPr lang="en-US" dirty="0"/>
                  <a:t>based on a so-called </a:t>
                </a:r>
                <a:r>
                  <a:rPr lang="en-US" i="1" dirty="0"/>
                  <a:t>partial diagnostic condition</a:t>
                </a:r>
                <a:r>
                  <a:rPr lang="en-US" dirty="0"/>
                  <a:t> that is a loose case of diagnostic condition for M-E-D network, which is defined as </a:t>
                </a:r>
                <a:r>
                  <a:rPr lang="en-US"/>
                  <a:t>follows</a:t>
                </a:r>
                <a:r>
                  <a:rPr lang="en-US"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e>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m:t>
                              </m:r>
                            </m:sub>
                          </m:sSub>
                        </m:e>
                      </m:d>
                      <m:r>
                        <a:rPr lang="en-US" i="1">
                          <a:latin typeface="Cambria Math" panose="02040503050406030204" pitchFamily="18" charset="0"/>
                        </a:rPr>
                        <m:t>=</m:t>
                      </m:r>
                      <m:r>
                        <a:rPr lang="en-US" i="1">
                          <a:latin typeface="Cambria Math" panose="02040503050406030204" pitchFamily="18" charset="0"/>
                        </a:rPr>
                        <m:t>𝑘𝑃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m:t>
                              </m:r>
                            </m:sub>
                          </m:sSub>
                        </m:e>
                        <m:e>
                          <m:r>
                            <a:rPr lang="en-US" i="1">
                              <a:latin typeface="Cambria Math" panose="02040503050406030204" pitchFamily="18" charset="0"/>
                            </a:rPr>
                            <m:t>𝑌</m:t>
                          </m:r>
                        </m:e>
                      </m:d>
                    </m:oMath>
                  </m:oMathPara>
                </a14:m>
                <a:endParaRPr lang="en-US" dirty="0" smtClean="0"/>
              </a:p>
              <a:p>
                <a:r>
                  <a:rPr lang="en-US" dirty="0" smtClean="0"/>
                  <a:t>The joint </a:t>
                </a:r>
                <a:r>
                  <a:rPr lang="en-US" dirty="0"/>
                  <a:t>probability </a:t>
                </a:r>
                <a:r>
                  <a:rPr lang="en-US" dirty="0" smtClean="0"/>
                  <a:t>of M-E-D is: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𝑚</m:t>
                            </m:r>
                          </m:sub>
                        </m:sSub>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e>
                    </m:d>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m:t>
                                </m:r>
                              </m:sub>
                            </m:sSub>
                          </m:e>
                          <m:e>
                            <m:r>
                              <a:rPr lang="en-US" i="1">
                                <a:latin typeface="Cambria Math" panose="02040503050406030204" pitchFamily="18" charset="0"/>
                              </a:rPr>
                              <m:t>𝑌</m:t>
                            </m:r>
                          </m:e>
                        </m:d>
                      </m:e>
                    </m:nary>
                  </m:oMath>
                </a14:m>
                <a:endParaRPr lang="en-US" dirty="0" smtClean="0"/>
              </a:p>
              <a:p>
                <a:r>
                  <a:rPr lang="en-US" dirty="0"/>
                  <a:t>M-E-D network satisfies partial diagnostic </a:t>
                </a:r>
                <a:r>
                  <a:rPr lang="en-US" dirty="0" smtClean="0"/>
                  <a:t>condition because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e>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m:t>
                            </m:r>
                          </m:sub>
                        </m:sSub>
                      </m:e>
                      <m:e>
                        <m:r>
                          <a:rPr lang="en-US" i="1">
                            <a:latin typeface="Cambria Math" panose="02040503050406030204" pitchFamily="18" charset="0"/>
                          </a:rPr>
                          <m:t>𝑌</m:t>
                        </m:r>
                      </m:e>
                    </m:d>
                  </m:oMath>
                </a14:m>
                <a:endParaRPr lang="en-US" dirty="0" smtClean="0"/>
              </a:p>
              <a:p>
                <a:r>
                  <a:rPr lang="en-US" dirty="0"/>
                  <a:t>Partial diagnostic condition expresses a different viewpoint. It is not an optimal solution because we cannot test a disease based on only one symptom while ignoring other obvious symptoms, for example.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178" r="-1159" b="-212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53</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3C327119-B02A-4617-863E-73E4D0EF762B}" type="datetime1">
              <a:rPr lang="en-US" smtClean="0"/>
              <a:t>9/5/2017</a:t>
            </a:fld>
            <a:endParaRPr lang="en-US" dirty="0"/>
          </a:p>
        </p:txBody>
      </p:sp>
    </p:spTree>
    <p:extLst>
      <p:ext uri="{BB962C8B-B14F-4D97-AF65-F5344CB8AC3E}">
        <p14:creationId xmlns:p14="http://schemas.microsoft.com/office/powerpoint/2010/main" val="21930430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Multi-hypothesis diagnostic relationship</a:t>
            </a:r>
          </a:p>
        </p:txBody>
      </p:sp>
      <p:sp>
        <p:nvSpPr>
          <p:cNvPr id="3" name="Content Placeholder 2"/>
          <p:cNvSpPr>
            <a:spLocks noGrp="1"/>
          </p:cNvSpPr>
          <p:nvPr>
            <p:ph idx="1"/>
          </p:nvPr>
        </p:nvSpPr>
        <p:spPr>
          <a:xfrm>
            <a:off x="322730" y="1000898"/>
            <a:ext cx="6535270" cy="5355452"/>
          </a:xfrm>
        </p:spPr>
        <p:txBody>
          <a:bodyPr>
            <a:normAutofit fontScale="92500" lnSpcReduction="10000"/>
          </a:bodyPr>
          <a:lstStyle/>
          <a:p>
            <a:r>
              <a:rPr lang="en-US" dirty="0"/>
              <a:t>If we are successful in specifying conditional probabilities of M-E-D network, it is possible to define an extended network which is constituted of </a:t>
            </a:r>
            <a:r>
              <a:rPr lang="en-US" i="1" dirty="0"/>
              <a:t>n</a:t>
            </a:r>
            <a:r>
              <a:rPr lang="en-US" dirty="0"/>
              <a:t> hypotheses </a:t>
            </a:r>
            <a:r>
              <a:rPr lang="en-US" i="1" dirty="0"/>
              <a:t>X</a:t>
            </a:r>
            <a:r>
              <a:rPr lang="en-US" baseline="-25000" dirty="0"/>
              <a:t>1</a:t>
            </a:r>
            <a:r>
              <a:rPr lang="en-US" dirty="0"/>
              <a:t>, </a:t>
            </a:r>
            <a:r>
              <a:rPr lang="en-US" i="1" dirty="0"/>
              <a:t>X</a:t>
            </a:r>
            <a:r>
              <a:rPr lang="en-US" baseline="-25000" dirty="0"/>
              <a:t>2</a:t>
            </a:r>
            <a:r>
              <a:rPr lang="en-US" dirty="0"/>
              <a:t>,…, </a:t>
            </a:r>
            <a:r>
              <a:rPr lang="en-US" i="1" dirty="0" err="1"/>
              <a:t>X</a:t>
            </a:r>
            <a:r>
              <a:rPr lang="en-US" i="1" baseline="-25000" dirty="0" err="1"/>
              <a:t>n</a:t>
            </a:r>
            <a:r>
              <a:rPr lang="en-US" dirty="0"/>
              <a:t> and </a:t>
            </a:r>
            <a:r>
              <a:rPr lang="en-US" i="1" dirty="0"/>
              <a:t>m</a:t>
            </a:r>
            <a:r>
              <a:rPr lang="en-US" dirty="0"/>
              <a:t> evidences </a:t>
            </a:r>
            <a:r>
              <a:rPr lang="en-US" i="1" dirty="0"/>
              <a:t>D</a:t>
            </a:r>
            <a:r>
              <a:rPr lang="en-US" baseline="-25000" dirty="0"/>
              <a:t>1</a:t>
            </a:r>
            <a:r>
              <a:rPr lang="en-US" dirty="0"/>
              <a:t>, </a:t>
            </a:r>
            <a:r>
              <a:rPr lang="en-US" i="1" dirty="0"/>
              <a:t>D</a:t>
            </a:r>
            <a:r>
              <a:rPr lang="en-US" baseline="-25000" dirty="0"/>
              <a:t>2</a:t>
            </a:r>
            <a:r>
              <a:rPr lang="en-US" dirty="0"/>
              <a:t>,…, </a:t>
            </a:r>
            <a:r>
              <a:rPr lang="en-US" i="1" dirty="0"/>
              <a:t>D</a:t>
            </a:r>
            <a:r>
              <a:rPr lang="en-US" i="1" baseline="-25000" dirty="0"/>
              <a:t>m</a:t>
            </a:r>
            <a:r>
              <a:rPr lang="en-US" dirty="0"/>
              <a:t>. Such extended network represents </a:t>
            </a:r>
            <a:r>
              <a:rPr lang="en-US" i="1" dirty="0"/>
              <a:t>multi-hypothesis multi-evidence diagnostic relationship</a:t>
            </a:r>
            <a:r>
              <a:rPr lang="en-US" dirty="0"/>
              <a:t>, called </a:t>
            </a:r>
            <a:r>
              <a:rPr lang="en-US" b="1" dirty="0"/>
              <a:t>M-HE-D network</a:t>
            </a:r>
            <a:r>
              <a:rPr lang="en-US" dirty="0" smtClean="0"/>
              <a:t>.</a:t>
            </a:r>
          </a:p>
          <a:p>
            <a:r>
              <a:rPr lang="en-US" dirty="0"/>
              <a:t>The M-HE-D network is the most general case of diagnostic network, which was mentioned in (</a:t>
            </a:r>
            <a:r>
              <a:rPr lang="en-US" dirty="0" err="1"/>
              <a:t>Millán</a:t>
            </a:r>
            <a:r>
              <a:rPr lang="en-US" dirty="0"/>
              <a:t> &amp; </a:t>
            </a:r>
            <a:r>
              <a:rPr lang="en-US" dirty="0" smtClean="0"/>
              <a:t>Pérez-de-la-Cruz, </a:t>
            </a:r>
            <a:r>
              <a:rPr lang="en-US" dirty="0"/>
              <a:t>2002, p. 297). We can construct any large diagnostic BN from M-HE-D networks and so the research is still open.</a:t>
            </a:r>
            <a:endParaRPr lang="en-US" dirty="0" smtClean="0"/>
          </a:p>
        </p:txBody>
      </p:sp>
      <p:sp>
        <p:nvSpPr>
          <p:cNvPr id="4" name="Slide Number Placeholder 3"/>
          <p:cNvSpPr>
            <a:spLocks noGrp="1"/>
          </p:cNvSpPr>
          <p:nvPr>
            <p:ph type="sldNum" sz="quarter" idx="12"/>
          </p:nvPr>
        </p:nvSpPr>
        <p:spPr/>
        <p:txBody>
          <a:bodyPr/>
          <a:lstStyle/>
          <a:p>
            <a:fld id="{5DB5036F-1FF2-46C4-8D2B-59C7E3B91952}" type="slidenum">
              <a:rPr lang="en-US" smtClean="0"/>
              <a:pPr/>
              <a:t>54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5808" y="1640087"/>
            <a:ext cx="4704762" cy="3390476"/>
          </a:xfrm>
          <a:prstGeom prst="rect">
            <a:avLst/>
          </a:prstGeom>
        </p:spPr>
      </p:pic>
      <p:sp>
        <p:nvSpPr>
          <p:cNvPr id="6" name="Footer Placeholder 5"/>
          <p:cNvSpPr>
            <a:spLocks noGrp="1"/>
          </p:cNvSpPr>
          <p:nvPr>
            <p:ph type="ftr" sz="quarter" idx="11"/>
          </p:nvPr>
        </p:nvSpPr>
        <p:spPr/>
        <p:txBody>
          <a:bodyPr/>
          <a:lstStyle/>
          <a:p>
            <a:r>
              <a:rPr lang="en-US" smtClean="0"/>
              <a:t>Published in the book "Bayesian Inference" - InTechOpen</a:t>
            </a:r>
            <a:endParaRPr lang="en-US" dirty="0"/>
          </a:p>
        </p:txBody>
      </p:sp>
      <p:sp>
        <p:nvSpPr>
          <p:cNvPr id="7" name="Date Placeholder 6"/>
          <p:cNvSpPr>
            <a:spLocks noGrp="1"/>
          </p:cNvSpPr>
          <p:nvPr>
            <p:ph type="dt" sz="half" idx="10"/>
          </p:nvPr>
        </p:nvSpPr>
        <p:spPr/>
        <p:txBody>
          <a:bodyPr/>
          <a:lstStyle/>
          <a:p>
            <a:fld id="{F445FCB6-89BD-4FDA-8F20-3501AC1D3D49}" type="datetime1">
              <a:rPr lang="en-US" smtClean="0"/>
              <a:t>9/5/2017</a:t>
            </a:fld>
            <a:endParaRPr lang="en-US" dirty="0"/>
          </a:p>
        </p:txBody>
      </p:sp>
    </p:spTree>
    <p:extLst>
      <p:ext uri="{BB962C8B-B14F-4D97-AF65-F5344CB8AC3E}">
        <p14:creationId xmlns:p14="http://schemas.microsoft.com/office/powerpoint/2010/main" val="11981056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Conclusion</a:t>
            </a:r>
            <a:endParaRPr lang="en-US" dirty="0"/>
          </a:p>
        </p:txBody>
      </p:sp>
      <p:sp>
        <p:nvSpPr>
          <p:cNvPr id="3" name="Content Placeholder 2"/>
          <p:cNvSpPr>
            <a:spLocks noGrp="1"/>
          </p:cNvSpPr>
          <p:nvPr>
            <p:ph idx="1"/>
          </p:nvPr>
        </p:nvSpPr>
        <p:spPr>
          <a:xfrm>
            <a:off x="838200" y="1000898"/>
            <a:ext cx="10515600" cy="5355452"/>
          </a:xfrm>
        </p:spPr>
        <p:txBody>
          <a:bodyPr>
            <a:normAutofit fontScale="92500"/>
          </a:bodyPr>
          <a:lstStyle/>
          <a:p>
            <a:r>
              <a:rPr lang="en-US" dirty="0"/>
              <a:t>In short, relationship conversion is to determine conditional probabilities based on logic gates that is adhered to semantics of relationships. The weak point of logic gates is to require that all variables must be binary</a:t>
            </a:r>
            <a:r>
              <a:rPr lang="en-US" dirty="0" smtClean="0"/>
              <a:t>.</a:t>
            </a:r>
          </a:p>
          <a:p>
            <a:r>
              <a:rPr lang="en-US" dirty="0"/>
              <a:t>In order to lessen the impact of such weak point, I use numeric evidence for extending capacity of simple </a:t>
            </a:r>
            <a:r>
              <a:rPr lang="en-US" dirty="0" smtClean="0"/>
              <a:t>BN. </a:t>
            </a:r>
            <a:r>
              <a:rPr lang="en-US" dirty="0"/>
              <a:t>However, combination of binary hypothesis and numeric evidence leads to errors or biases in inference</a:t>
            </a:r>
            <a:r>
              <a:rPr lang="en-US" dirty="0" smtClean="0"/>
              <a:t>.</a:t>
            </a:r>
            <a:r>
              <a:rPr lang="en-US" dirty="0"/>
              <a:t> Therefore, I propose the </a:t>
            </a:r>
            <a:r>
              <a:rPr lang="en-US" i="1" dirty="0" smtClean="0"/>
              <a:t>diagnostic condition</a:t>
            </a:r>
            <a:r>
              <a:rPr lang="en-US" dirty="0" smtClean="0"/>
              <a:t> so </a:t>
            </a:r>
            <a:r>
              <a:rPr lang="en-US" dirty="0"/>
              <a:t>as to confirm that numeric evidence is adequate to make complicated inference tasks in BN</a:t>
            </a:r>
            <a:r>
              <a:rPr lang="en-US" dirty="0" smtClean="0"/>
              <a:t>.</a:t>
            </a:r>
          </a:p>
          <a:p>
            <a:r>
              <a:rPr lang="en-US" dirty="0"/>
              <a:t>A large BN can be constituted of many simple BN (s). Inference in large BN is hazardous </a:t>
            </a:r>
            <a:r>
              <a:rPr lang="en-US" dirty="0" smtClean="0"/>
              <a:t>problem. </a:t>
            </a:r>
            <a:r>
              <a:rPr lang="en-US" dirty="0"/>
              <a:t>In future, I will research effective inference methods for the special BN that is constituted of X-gate BN (s</a:t>
            </a:r>
            <a:r>
              <a:rPr lang="en-US" dirty="0" smtClean="0"/>
              <a:t>).</a:t>
            </a:r>
          </a:p>
          <a:p>
            <a:r>
              <a:rPr lang="en-US" dirty="0"/>
              <a:t>Moreover, I try my best to research deeply M-E-D network and M-HE-D network whose problems I cannot solve absolutely </a:t>
            </a:r>
            <a:r>
              <a:rPr lang="en-US" dirty="0" smtClean="0"/>
              <a:t>now.</a:t>
            </a:r>
            <a:endParaRPr lang="en-US"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55</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5FB1929A-A4B8-4FB3-8676-33F4495C3594}" type="datetime1">
              <a:rPr lang="en-US" smtClean="0"/>
              <a:t>9/5/2017</a:t>
            </a:fld>
            <a:endParaRPr lang="en-US" dirty="0"/>
          </a:p>
        </p:txBody>
      </p:sp>
    </p:spTree>
    <p:extLst>
      <p:ext uri="{BB962C8B-B14F-4D97-AF65-F5344CB8AC3E}">
        <p14:creationId xmlns:p14="http://schemas.microsoft.com/office/powerpoint/2010/main" val="1313535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Conclusion</a:t>
            </a:r>
            <a:endParaRPr lang="en-US" dirty="0"/>
          </a:p>
        </p:txBody>
      </p:sp>
      <p:sp>
        <p:nvSpPr>
          <p:cNvPr id="3" name="Content Placeholder 2"/>
          <p:cNvSpPr>
            <a:spLocks noGrp="1"/>
          </p:cNvSpPr>
          <p:nvPr>
            <p:ph idx="1"/>
          </p:nvPr>
        </p:nvSpPr>
        <p:spPr/>
        <p:txBody>
          <a:bodyPr/>
          <a:lstStyle/>
          <a:p>
            <a:r>
              <a:rPr lang="en-US" dirty="0"/>
              <a:t>Two main documents I referred to do this research are the book “Learning Bayesian Networks” </a:t>
            </a:r>
            <a:r>
              <a:rPr lang="en-US" dirty="0" smtClean="0"/>
              <a:t>by </a:t>
            </a:r>
            <a:r>
              <a:rPr lang="en-US" dirty="0"/>
              <a:t>the author (Neapolitan, 2003) </a:t>
            </a:r>
            <a:r>
              <a:rPr lang="en-US" dirty="0" smtClean="0"/>
              <a:t>and </a:t>
            </a:r>
            <a:r>
              <a:rPr lang="en-US" dirty="0"/>
              <a:t>the article “A Bayesian Diagnostic Algorithm for Student Modeling and its Evaluation</a:t>
            </a:r>
            <a:r>
              <a:rPr lang="en-US" dirty="0" smtClean="0"/>
              <a:t>” by authors </a:t>
            </a:r>
            <a:r>
              <a:rPr lang="en-US" dirty="0"/>
              <a:t>(</a:t>
            </a:r>
            <a:r>
              <a:rPr lang="en-US" dirty="0" err="1"/>
              <a:t>Millán</a:t>
            </a:r>
            <a:r>
              <a:rPr lang="en-US" dirty="0"/>
              <a:t> &amp; Pérez-de-la-Cruz</a:t>
            </a:r>
            <a:r>
              <a:rPr lang="en-US" dirty="0" smtClean="0"/>
              <a:t>, </a:t>
            </a:r>
            <a:r>
              <a:rPr lang="en-US" dirty="0"/>
              <a:t>2002</a:t>
            </a:r>
            <a:r>
              <a:rPr lang="en-US" dirty="0" smtClean="0"/>
              <a:t>).</a:t>
            </a:r>
          </a:p>
          <a:p>
            <a:r>
              <a:rPr lang="en-US" dirty="0"/>
              <a:t>Especially, the SIGMA-gate inference is based on and derived from the work of the authors Eva </a:t>
            </a:r>
            <a:r>
              <a:rPr lang="en-US" dirty="0" err="1"/>
              <a:t>Millán</a:t>
            </a:r>
            <a:r>
              <a:rPr lang="en-US" dirty="0"/>
              <a:t> and José Luis Pérez-de-la-Cruz</a:t>
            </a:r>
            <a:r>
              <a:rPr lang="en-US" dirty="0" smtClean="0"/>
              <a:t>.</a:t>
            </a:r>
          </a:p>
          <a:p>
            <a:r>
              <a:rPr lang="en-US" dirty="0"/>
              <a:t>This research is originated from my PhD research “A User Modeling System for Adaptive Learning” (Nguyen</a:t>
            </a:r>
            <a:r>
              <a:rPr lang="en-US" dirty="0" smtClean="0"/>
              <a:t>, </a:t>
            </a:r>
            <a:r>
              <a:rPr lang="en-US" dirty="0"/>
              <a:t>2014</a:t>
            </a:r>
            <a:r>
              <a:rPr lang="en-US" dirty="0" smtClean="0"/>
              <a:t>).</a:t>
            </a:r>
          </a:p>
          <a:p>
            <a:r>
              <a:rPr lang="en-US" dirty="0"/>
              <a:t>Other references relevant to user modeling, overlay model, and Bayesian network </a:t>
            </a:r>
            <a:r>
              <a:rPr lang="en-US" dirty="0" smtClean="0"/>
              <a:t>are </a:t>
            </a:r>
            <a:r>
              <a:rPr lang="sv-SE" dirty="0"/>
              <a:t>(Fröschl, 2005), (De Bra, Smits, &amp; Stash, 2006), (Murphy, 1998), and (Heckerman, 1995</a:t>
            </a:r>
            <a:r>
              <a:rPr lang="sv-SE" dirty="0" smtClean="0"/>
              <a:t>).</a:t>
            </a:r>
            <a:endParaRPr lang="en-US"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56</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AFA3B40A-2240-413A-96D2-5B86898CE3F6}" type="datetime1">
              <a:rPr lang="en-US" smtClean="0"/>
              <a:t>9/5/2017</a:t>
            </a:fld>
            <a:endParaRPr lang="en-US" dirty="0"/>
          </a:p>
        </p:txBody>
      </p:sp>
    </p:spTree>
    <p:extLst>
      <p:ext uri="{BB962C8B-B14F-4D97-AF65-F5344CB8AC3E}">
        <p14:creationId xmlns:p14="http://schemas.microsoft.com/office/powerpoint/2010/main" val="11320278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smtClean="0"/>
              <a:t>Thank you for attention</a:t>
            </a:r>
            <a:endParaRPr lang="en-US" sz="50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57</a:t>
            </a:fld>
            <a:endParaRPr lang="en-US" dirty="0"/>
          </a:p>
        </p:txBody>
      </p:sp>
      <p:sp>
        <p:nvSpPr>
          <p:cNvPr id="3" name="Footer Placeholder 2"/>
          <p:cNvSpPr>
            <a:spLocks noGrp="1"/>
          </p:cNvSpPr>
          <p:nvPr>
            <p:ph type="ftr" sz="quarter" idx="11"/>
          </p:nvPr>
        </p:nvSpPr>
        <p:spPr/>
        <p:txBody>
          <a:bodyPr/>
          <a:lstStyle/>
          <a:p>
            <a:r>
              <a:rPr lang="en-US" smtClean="0"/>
              <a:t>Published in the book "Bayesian Inference" - InTechOpen</a:t>
            </a:r>
            <a:endParaRPr lang="en-US" dirty="0"/>
          </a:p>
        </p:txBody>
      </p:sp>
      <p:sp>
        <p:nvSpPr>
          <p:cNvPr id="5" name="Date Placeholder 4"/>
          <p:cNvSpPr>
            <a:spLocks noGrp="1"/>
          </p:cNvSpPr>
          <p:nvPr>
            <p:ph type="dt" sz="half" idx="10"/>
          </p:nvPr>
        </p:nvSpPr>
        <p:spPr/>
        <p:txBody>
          <a:bodyPr/>
          <a:lstStyle/>
          <a:p>
            <a:fld id="{DFB2CB8B-1D6B-4E36-AF19-AB089AA27255}" type="datetime1">
              <a:rPr lang="en-US" smtClean="0"/>
              <a:t>9/5/2017</a:t>
            </a:fld>
            <a:endParaRPr lang="en-US" dirty="0"/>
          </a:p>
        </p:txBody>
      </p:sp>
    </p:spTree>
    <p:extLst>
      <p:ext uri="{BB962C8B-B14F-4D97-AF65-F5344CB8AC3E}">
        <p14:creationId xmlns:p14="http://schemas.microsoft.com/office/powerpoint/2010/main" val="13266088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333935" y="827119"/>
            <a:ext cx="11524130" cy="5480584"/>
          </a:xfrm>
        </p:spPr>
        <p:txBody>
          <a:bodyPr>
            <a:normAutofit fontScale="47500" lnSpcReduction="20000"/>
          </a:bodyPr>
          <a:lstStyle/>
          <a:p>
            <a:pPr>
              <a:lnSpc>
                <a:spcPct val="120000"/>
              </a:lnSpc>
              <a:buFont typeface="+mj-lt"/>
              <a:buAutoNum type="arabicPeriod"/>
            </a:pPr>
            <a:r>
              <a:rPr lang="en-US" dirty="0"/>
              <a:t>De Bra, P., Smits, D., &amp; Stash, N. (2006). The Design of AHA! In U. K. </a:t>
            </a:r>
            <a:r>
              <a:rPr lang="en-US" dirty="0" err="1"/>
              <a:t>Wiil</a:t>
            </a:r>
            <a:r>
              <a:rPr lang="en-US" dirty="0"/>
              <a:t>, P. J. </a:t>
            </a:r>
            <a:r>
              <a:rPr lang="en-US" dirty="0" err="1"/>
              <a:t>Nürnberg</a:t>
            </a:r>
            <a:r>
              <a:rPr lang="en-US" dirty="0"/>
              <a:t>, &amp; J. </a:t>
            </a:r>
            <a:r>
              <a:rPr lang="en-US" dirty="0" err="1"/>
              <a:t>Rubart</a:t>
            </a:r>
            <a:r>
              <a:rPr lang="en-US" dirty="0"/>
              <a:t> (Ed.), </a:t>
            </a:r>
            <a:r>
              <a:rPr lang="en-US" i="1" dirty="0"/>
              <a:t>Proceedings of the seventeenth ACM Hypertext Conference on Hypertext and hypermedia (Hypertext '06)</a:t>
            </a:r>
            <a:r>
              <a:rPr lang="en-US" dirty="0"/>
              <a:t> (pp. 171-195). Odense, Denmark: ACM Press.</a:t>
            </a:r>
          </a:p>
          <a:p>
            <a:pPr>
              <a:lnSpc>
                <a:spcPct val="120000"/>
              </a:lnSpc>
              <a:buFont typeface="+mj-lt"/>
              <a:buAutoNum type="arabicPeriod"/>
            </a:pPr>
            <a:r>
              <a:rPr lang="en-US" dirty="0" err="1"/>
              <a:t>Díez</a:t>
            </a:r>
            <a:r>
              <a:rPr lang="en-US" dirty="0"/>
              <a:t>, F. J., &amp; </a:t>
            </a:r>
            <a:r>
              <a:rPr lang="en-US" dirty="0" err="1"/>
              <a:t>Druzdzel</a:t>
            </a:r>
            <a:r>
              <a:rPr lang="en-US" dirty="0"/>
              <a:t>, M. J. (2007). </a:t>
            </a:r>
            <a:r>
              <a:rPr lang="en-US" i="1" dirty="0"/>
              <a:t>Canonical Probabilistic Models.</a:t>
            </a:r>
            <a:r>
              <a:rPr lang="en-US" dirty="0"/>
              <a:t> National University for Distance Education, Department of </a:t>
            </a:r>
            <a:r>
              <a:rPr lang="en-US" dirty="0" err="1"/>
              <a:t>Inteligencia</a:t>
            </a:r>
            <a:r>
              <a:rPr lang="en-US" dirty="0"/>
              <a:t> Artificial. Madrid: Research Centre on Intelligent Decision-Support Systems. Retrieved May 9, 2016, from http://www.cisiad.uned.es/techreports/canonical.pdf</a:t>
            </a:r>
          </a:p>
          <a:p>
            <a:pPr>
              <a:lnSpc>
                <a:spcPct val="120000"/>
              </a:lnSpc>
              <a:buFont typeface="+mj-lt"/>
              <a:buAutoNum type="arabicPeriod"/>
            </a:pPr>
            <a:r>
              <a:rPr lang="en-US" dirty="0" err="1"/>
              <a:t>Fröschl</a:t>
            </a:r>
            <a:r>
              <a:rPr lang="en-US" dirty="0"/>
              <a:t>, C. (2005). </a:t>
            </a:r>
            <a:r>
              <a:rPr lang="en-US" i="1" dirty="0"/>
              <a:t>User Modeling and User Profiling in Adaptive E-learning Systems.</a:t>
            </a:r>
            <a:r>
              <a:rPr lang="en-US" dirty="0"/>
              <a:t> Master Thesis, Graz University of Technology, Austria.</a:t>
            </a:r>
          </a:p>
          <a:p>
            <a:pPr>
              <a:lnSpc>
                <a:spcPct val="120000"/>
              </a:lnSpc>
              <a:buFont typeface="+mj-lt"/>
              <a:buAutoNum type="arabicPeriod"/>
            </a:pPr>
            <a:r>
              <a:rPr lang="en-US" dirty="0"/>
              <a:t>Heckerman, D. (1995). </a:t>
            </a:r>
            <a:r>
              <a:rPr lang="en-US" i="1" dirty="0"/>
              <a:t>A Tutorial on Learning With Bayesian Networks.</a:t>
            </a:r>
            <a:r>
              <a:rPr lang="en-US" dirty="0"/>
              <a:t> Microsoft Corporation, Microsoft Research. Redmond: Microsoft Research. Retrieved from ftp://ftp.research.microsoft.com/pub/dtg/david/tutorial.ps</a:t>
            </a:r>
          </a:p>
          <a:p>
            <a:pPr>
              <a:lnSpc>
                <a:spcPct val="120000"/>
              </a:lnSpc>
              <a:buFont typeface="+mj-lt"/>
              <a:buAutoNum type="arabicPeriod"/>
            </a:pPr>
            <a:r>
              <a:rPr lang="en-US" dirty="0" err="1"/>
              <a:t>Kschischang</a:t>
            </a:r>
            <a:r>
              <a:rPr lang="en-US" dirty="0"/>
              <a:t>, F. R., Frey, B. J., &amp; </a:t>
            </a:r>
            <a:r>
              <a:rPr lang="en-US" dirty="0" err="1"/>
              <a:t>Loeliger</a:t>
            </a:r>
            <a:r>
              <a:rPr lang="en-US" dirty="0"/>
              <a:t>, H.-A. (2001, February). Factor Graphs and the Sum-Product Algorithm. </a:t>
            </a:r>
            <a:r>
              <a:rPr lang="en-US" i="1" dirty="0"/>
              <a:t>IEEE Transactions on Information Theory, 47</a:t>
            </a:r>
            <a:r>
              <a:rPr lang="en-US" dirty="0"/>
              <a:t>(2), 498-519. doi:10.1109/18.910572</a:t>
            </a:r>
          </a:p>
          <a:p>
            <a:pPr>
              <a:lnSpc>
                <a:spcPct val="120000"/>
              </a:lnSpc>
              <a:buFont typeface="+mj-lt"/>
              <a:buAutoNum type="arabicPeriod"/>
            </a:pPr>
            <a:r>
              <a:rPr lang="en-US" dirty="0" err="1"/>
              <a:t>Millán</a:t>
            </a:r>
            <a:r>
              <a:rPr lang="en-US" dirty="0"/>
              <a:t>, E., &amp; Pérez-de-la-Cruz, J. L. (2002, June). A Bayesian Diagnostic Algorithm for Student Modeling and its Evaluation. (A. </a:t>
            </a:r>
            <a:r>
              <a:rPr lang="en-US" dirty="0" err="1"/>
              <a:t>Kobsa</a:t>
            </a:r>
            <a:r>
              <a:rPr lang="en-US" dirty="0"/>
              <a:t>, Ed.) </a:t>
            </a:r>
            <a:r>
              <a:rPr lang="en-US" i="1" dirty="0"/>
              <a:t>User Modeling and User-Adapted Interaction, 12</a:t>
            </a:r>
            <a:r>
              <a:rPr lang="en-US" dirty="0"/>
              <a:t>(2-3), 281-330. doi:10.1023/A:1015027822614</a:t>
            </a:r>
          </a:p>
          <a:p>
            <a:pPr>
              <a:lnSpc>
                <a:spcPct val="120000"/>
              </a:lnSpc>
              <a:buFont typeface="+mj-lt"/>
              <a:buAutoNum type="arabicPeriod"/>
            </a:pPr>
            <a:r>
              <a:rPr lang="en-US" dirty="0" err="1"/>
              <a:t>Millán</a:t>
            </a:r>
            <a:r>
              <a:rPr lang="en-US" dirty="0"/>
              <a:t>, E., </a:t>
            </a:r>
            <a:r>
              <a:rPr lang="en-US" dirty="0" err="1"/>
              <a:t>Loboda</a:t>
            </a:r>
            <a:r>
              <a:rPr lang="en-US" dirty="0"/>
              <a:t>, T., &amp; Pérez-de-la-Cruz, J. L. (2010, July 29). Bayesian networks for student model engineering. (R. S. Heller, J. D. Underwood, &amp; C.-C. Tsai, Eds.) </a:t>
            </a:r>
            <a:r>
              <a:rPr lang="en-US" i="1" dirty="0"/>
              <a:t>Computers &amp; Education, 55</a:t>
            </a:r>
            <a:r>
              <a:rPr lang="en-US" dirty="0"/>
              <a:t>(4), 1663-1683. doi:10.1016/j.compedu.2010.07.010</a:t>
            </a:r>
          </a:p>
          <a:p>
            <a:pPr>
              <a:lnSpc>
                <a:spcPct val="120000"/>
              </a:lnSpc>
              <a:buFont typeface="+mj-lt"/>
              <a:buAutoNum type="arabicPeriod"/>
            </a:pPr>
            <a:r>
              <a:rPr lang="en-US" dirty="0"/>
              <a:t>Murphy, K. P. (1998). </a:t>
            </a:r>
            <a:r>
              <a:rPr lang="en-US" i="1" dirty="0"/>
              <a:t>A Brief Introduction to Graphical Models and Bayesian Networks.</a:t>
            </a:r>
            <a:r>
              <a:rPr lang="en-US" dirty="0"/>
              <a:t> Retrieved 2008, from Kevin P. Murphy's home page: http://www.cs.ubc.ca/~murphyk/Bayes/bnintro.html</a:t>
            </a:r>
          </a:p>
          <a:p>
            <a:pPr>
              <a:lnSpc>
                <a:spcPct val="120000"/>
              </a:lnSpc>
              <a:buFont typeface="+mj-lt"/>
              <a:buAutoNum type="arabicPeriod"/>
            </a:pPr>
            <a:r>
              <a:rPr lang="en-US" dirty="0"/>
              <a:t>Neapolitan, R. E. (2003). </a:t>
            </a:r>
            <a:r>
              <a:rPr lang="en-US" i="1" dirty="0"/>
              <a:t>Learning Bayesian Networks.</a:t>
            </a:r>
            <a:r>
              <a:rPr lang="en-US" dirty="0"/>
              <a:t> Upper Saddle River, New Jersey, USA: Prentice Hall.</a:t>
            </a:r>
          </a:p>
          <a:p>
            <a:pPr>
              <a:lnSpc>
                <a:spcPct val="120000"/>
              </a:lnSpc>
              <a:buFont typeface="+mj-lt"/>
              <a:buAutoNum type="arabicPeriod"/>
            </a:pPr>
            <a:r>
              <a:rPr lang="en-US" dirty="0"/>
              <a:t>Nguyen, L. (2014, April). </a:t>
            </a:r>
            <a:r>
              <a:rPr lang="en-US" i="1" dirty="0"/>
              <a:t>A User Modeling System for Adaptive Learning.</a:t>
            </a:r>
            <a:r>
              <a:rPr lang="en-US" dirty="0"/>
              <a:t> University of Science, Ho Chi Minh city, Vietnam. Abuja, Nigeria: Standard Research Journals. Retrieved from http://standresjournals.org/journals/SSRE/Abstract/2014/april/Loc.html</a:t>
            </a:r>
          </a:p>
          <a:p>
            <a:pPr>
              <a:lnSpc>
                <a:spcPct val="120000"/>
              </a:lnSpc>
              <a:buFont typeface="+mj-lt"/>
              <a:buAutoNum type="arabicPeriod"/>
            </a:pPr>
            <a:r>
              <a:rPr lang="en-US" dirty="0"/>
              <a:t>Nguyen, L. (2016, March 28). Theorem of SIGMA-gate Inference in Bayesian Network. (V. S. Franz, Ed.) </a:t>
            </a:r>
            <a:r>
              <a:rPr lang="en-US" i="1" dirty="0" err="1"/>
              <a:t>Wulfenia</a:t>
            </a:r>
            <a:r>
              <a:rPr lang="en-US" i="1" dirty="0"/>
              <a:t> Journal, 23</a:t>
            </a:r>
            <a:r>
              <a:rPr lang="en-US" dirty="0"/>
              <a:t>(3), 280-289.</a:t>
            </a:r>
          </a:p>
          <a:p>
            <a:pPr>
              <a:lnSpc>
                <a:spcPct val="120000"/>
              </a:lnSpc>
              <a:buFont typeface="+mj-lt"/>
              <a:buAutoNum type="arabicPeriod"/>
            </a:pPr>
            <a:r>
              <a:rPr lang="en-US" dirty="0"/>
              <a:t>Pearl, J. (1986, September). Fusion, propagation, and structuring in belief networks. </a:t>
            </a:r>
            <a:r>
              <a:rPr lang="en-US" i="1" dirty="0"/>
              <a:t>Artificial Intelligence, 29</a:t>
            </a:r>
            <a:r>
              <a:rPr lang="en-US" dirty="0"/>
              <a:t>(3), 241-288. doi:10.1016/0004-3702(86)90072-X</a:t>
            </a:r>
          </a:p>
          <a:p>
            <a:pPr>
              <a:lnSpc>
                <a:spcPct val="120000"/>
              </a:lnSpc>
              <a:buFont typeface="+mj-lt"/>
              <a:buAutoNum type="arabicPeriod"/>
            </a:pPr>
            <a:r>
              <a:rPr lang="en-US" dirty="0"/>
              <a:t>Wikipedia. (2014, October 10). </a:t>
            </a:r>
            <a:r>
              <a:rPr lang="en-US" i="1" dirty="0"/>
              <a:t>Set (mathematics)</a:t>
            </a:r>
            <a:r>
              <a:rPr lang="en-US" dirty="0"/>
              <a:t>. (A. Rubin, Editor, &amp; Wikimedia Foundation) Retrieved October 11, 2014, from Wikipedia website: http://en.wikipedia.org/wiki/Set_(mathematics)</a:t>
            </a:r>
          </a:p>
          <a:p>
            <a:pPr>
              <a:lnSpc>
                <a:spcPct val="120000"/>
              </a:lnSpc>
              <a:buFont typeface="+mj-lt"/>
              <a:buAutoNum type="arabicPeriod"/>
            </a:pPr>
            <a:r>
              <a:rPr lang="en-US" dirty="0"/>
              <a:t>Wikipedia. (2015, November 22). </a:t>
            </a:r>
            <a:r>
              <a:rPr lang="en-US" i="1" dirty="0"/>
              <a:t>Factor graph</a:t>
            </a:r>
            <a:r>
              <a:rPr lang="en-US" dirty="0"/>
              <a:t>. (Wikimedia Foundation) Retrieved February 8, 2017, from Wikipedia website: https://en.wikipedia.org/wiki/Factor_graph</a:t>
            </a:r>
          </a:p>
          <a:p>
            <a:pPr>
              <a:lnSpc>
                <a:spcPct val="120000"/>
              </a:lnSpc>
              <a:buFont typeface="+mj-lt"/>
              <a:buAutoNum type="arabicPeriod"/>
            </a:pPr>
            <a:r>
              <a:rPr lang="en-US" dirty="0"/>
              <a:t>Wikipedia. (2016, June 10). </a:t>
            </a:r>
            <a:r>
              <a:rPr lang="en-US" i="1" dirty="0"/>
              <a:t>Abel-</a:t>
            </a:r>
            <a:r>
              <a:rPr lang="en-US" i="1" dirty="0" err="1"/>
              <a:t>Ruffini</a:t>
            </a:r>
            <a:r>
              <a:rPr lang="en-US" i="1" dirty="0"/>
              <a:t> theorem</a:t>
            </a:r>
            <a:r>
              <a:rPr lang="en-US" dirty="0"/>
              <a:t>. (Wikimedia Foundation) Retrieved June 26, 2016, from Wikipedia website: https://en.wikipedia.org/wiki/Abel%E2%80%93Ruffini_theorem</a:t>
            </a:r>
          </a:p>
          <a:p>
            <a:pPr>
              <a:lnSpc>
                <a:spcPct val="120000"/>
              </a:lnSpc>
              <a:buFont typeface="+mj-lt"/>
              <a:buAutoNum type="arabicPeriod"/>
            </a:pPr>
            <a:r>
              <a:rPr lang="en-US" dirty="0"/>
              <a:t>Wikipedia. (2016, June 2). </a:t>
            </a:r>
            <a:r>
              <a:rPr lang="en-US" i="1" dirty="0"/>
              <a:t>Logic gate</a:t>
            </a:r>
            <a:r>
              <a:rPr lang="en-US" dirty="0"/>
              <a:t>. (Wikimedia Foundation) Retrieved June 4, 2016, from Wikipedia website: https://en.wikipedia.org/wiki/Logic_gate</a:t>
            </a:r>
          </a:p>
          <a:p>
            <a:pPr>
              <a:lnSpc>
                <a:spcPct val="120000"/>
              </a:lnSpc>
              <a:buFont typeface="+mj-lt"/>
              <a:buAutoNum type="arabicPeriod"/>
            </a:pPr>
            <a:endParaRPr lang="en-US"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58</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F5463805-CD21-45F7-B3E1-0C3B2485FC47}" type="datetime1">
              <a:rPr lang="en-US" smtClean="0"/>
              <a:t>9/5/2017</a:t>
            </a:fld>
            <a:endParaRPr lang="en-US" dirty="0"/>
          </a:p>
        </p:txBody>
      </p:sp>
    </p:spTree>
    <p:extLst>
      <p:ext uri="{BB962C8B-B14F-4D97-AF65-F5344CB8AC3E}">
        <p14:creationId xmlns:p14="http://schemas.microsoft.com/office/powerpoint/2010/main" val="2311167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838200" y="914399"/>
            <a:ext cx="4796118" cy="5176066"/>
          </a:xfrm>
        </p:spPr>
        <p:txBody>
          <a:bodyPr>
            <a:normAutofit fontScale="92500" lnSpcReduction="10000"/>
          </a:bodyPr>
          <a:lstStyle/>
          <a:p>
            <a:r>
              <a:rPr lang="en-US" dirty="0" smtClean="0"/>
              <a:t>Application of BN for adaptive learning, in which the course is modeled by BN</a:t>
            </a:r>
            <a:r>
              <a:rPr lang="en-US" dirty="0" smtClean="0"/>
              <a:t>.</a:t>
            </a:r>
          </a:p>
          <a:p>
            <a:r>
              <a:rPr lang="en-US" dirty="0" smtClean="0"/>
              <a:t>Suppose the course “Java </a:t>
            </a:r>
            <a:r>
              <a:rPr lang="en-US" dirty="0" smtClean="0"/>
              <a:t>Tutorial” </a:t>
            </a:r>
            <a:r>
              <a:rPr lang="en-US" dirty="0" smtClean="0"/>
              <a:t>has two main topics such as “Getting </a:t>
            </a:r>
            <a:r>
              <a:rPr lang="en-US" dirty="0" smtClean="0"/>
              <a:t>Started” </a:t>
            </a:r>
            <a:r>
              <a:rPr lang="en-US" dirty="0" smtClean="0"/>
              <a:t>and “Learning </a:t>
            </a:r>
            <a:r>
              <a:rPr lang="en-US" dirty="0" smtClean="0"/>
              <a:t>Java Language”. </a:t>
            </a:r>
            <a:r>
              <a:rPr lang="en-US" dirty="0" smtClean="0"/>
              <a:t>Each topic have many subjects. All topics and subjects are hypothesis nodes.</a:t>
            </a:r>
            <a:endParaRPr lang="en-US" dirty="0" smtClean="0"/>
          </a:p>
          <a:p>
            <a:r>
              <a:rPr lang="en-US" dirty="0" smtClean="0"/>
              <a:t>Each leaf subject is attached to a test which modeled as </a:t>
            </a:r>
            <a:r>
              <a:rPr lang="en-US" dirty="0" err="1" smtClean="0"/>
              <a:t>a</a:t>
            </a:r>
            <a:r>
              <a:rPr lang="en-US" dirty="0" smtClean="0"/>
              <a:t> evidence node.</a:t>
            </a:r>
            <a:endParaRPr lang="en-US" dirty="0"/>
          </a:p>
        </p:txBody>
      </p:sp>
      <p:sp>
        <p:nvSpPr>
          <p:cNvPr id="4" name="Date Placeholder 3"/>
          <p:cNvSpPr>
            <a:spLocks noGrp="1"/>
          </p:cNvSpPr>
          <p:nvPr>
            <p:ph type="dt" sz="half" idx="10"/>
          </p:nvPr>
        </p:nvSpPr>
        <p:spPr/>
        <p:txBody>
          <a:bodyPr/>
          <a:lstStyle/>
          <a:p>
            <a:fld id="{457EE4A1-6695-4BA9-88AE-A767C8D37108}"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6</a:t>
            </a:fld>
            <a:endParaRPr lang="en-US"/>
          </a:p>
        </p:txBody>
      </p:sp>
      <p:pic>
        <p:nvPicPr>
          <p:cNvPr id="7" name="Picture 6" descr="Figure-II.16.png"/>
          <p:cNvPicPr/>
          <p:nvPr/>
        </p:nvPicPr>
        <p:blipFill>
          <a:blip r:embed="rId2"/>
          <a:stretch>
            <a:fillRect/>
          </a:stretch>
        </p:blipFill>
        <p:spPr>
          <a:xfrm>
            <a:off x="6077585" y="165100"/>
            <a:ext cx="5276215" cy="6191250"/>
          </a:xfrm>
          <a:prstGeom prst="rect">
            <a:avLst/>
          </a:prstGeom>
        </p:spPr>
      </p:pic>
    </p:spTree>
    <p:extLst>
      <p:ext uri="{BB962C8B-B14F-4D97-AF65-F5344CB8AC3E}">
        <p14:creationId xmlns:p14="http://schemas.microsoft.com/office/powerpoint/2010/main" val="224179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546847" y="897238"/>
            <a:ext cx="3269779" cy="5176066"/>
          </a:xfrm>
        </p:spPr>
        <p:txBody>
          <a:bodyPr/>
          <a:lstStyle/>
          <a:p>
            <a:pPr marL="0" indent="0">
              <a:buNone/>
            </a:pPr>
            <a:r>
              <a:rPr lang="en-US" dirty="0" smtClean="0"/>
              <a:t>BN </a:t>
            </a:r>
            <a:r>
              <a:rPr lang="en-US" dirty="0" smtClean="0"/>
              <a:t>is used to evaluate users’ knowledge (mastered or not mastered).</a:t>
            </a:r>
            <a:endParaRPr lang="en-US" dirty="0" smtClean="0"/>
          </a:p>
          <a:p>
            <a:endParaRPr lang="en-US" dirty="0"/>
          </a:p>
        </p:txBody>
      </p:sp>
      <p:sp>
        <p:nvSpPr>
          <p:cNvPr id="4" name="Date Placeholder 3"/>
          <p:cNvSpPr>
            <a:spLocks noGrp="1"/>
          </p:cNvSpPr>
          <p:nvPr>
            <p:ph type="dt" sz="half" idx="10"/>
          </p:nvPr>
        </p:nvSpPr>
        <p:spPr/>
        <p:txBody>
          <a:bodyPr/>
          <a:lstStyle/>
          <a:p>
            <a:fld id="{457EE4A1-6695-4BA9-88AE-A767C8D37108}" type="datetime1">
              <a:rPr lang="en-US" smtClean="0"/>
              <a:t>9/5/2017</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7</a:t>
            </a:fld>
            <a:endParaRPr lang="en-US"/>
          </a:p>
        </p:txBody>
      </p:sp>
      <p:pic>
        <p:nvPicPr>
          <p:cNvPr id="7" name="Picture 6" descr="Figure-II.19.png"/>
          <p:cNvPicPr/>
          <p:nvPr/>
        </p:nvPicPr>
        <p:blipFill>
          <a:blip r:embed="rId2"/>
          <a:stretch>
            <a:fillRect/>
          </a:stretch>
        </p:blipFill>
        <p:spPr>
          <a:xfrm>
            <a:off x="4095750" y="244157"/>
            <a:ext cx="7715250" cy="6112193"/>
          </a:xfrm>
          <a:prstGeom prst="rect">
            <a:avLst/>
          </a:prstGeom>
        </p:spPr>
      </p:pic>
    </p:spTree>
    <p:extLst>
      <p:ext uri="{BB962C8B-B14F-4D97-AF65-F5344CB8AC3E}">
        <p14:creationId xmlns:p14="http://schemas.microsoft.com/office/powerpoint/2010/main" val="2848081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p:txBody>
          <a:bodyPr>
            <a:normAutofit fontScale="85000" lnSpcReduction="20000"/>
          </a:bodyPr>
          <a:lstStyle/>
          <a:p>
            <a:pPr algn="just">
              <a:lnSpc>
                <a:spcPct val="120000"/>
              </a:lnSpc>
            </a:pPr>
            <a:r>
              <a:rPr lang="en-US" i="1" dirty="0" smtClean="0"/>
              <a:t>Relationship </a:t>
            </a:r>
            <a:r>
              <a:rPr lang="en-US" i="1" dirty="0"/>
              <a:t>conversion </a:t>
            </a:r>
            <a:r>
              <a:rPr lang="en-US" dirty="0"/>
              <a:t>aims to determined conditional probabilities based on weights and meanings of </a:t>
            </a:r>
            <a:r>
              <a:rPr lang="en-US" dirty="0" smtClean="0"/>
              <a:t>relationships.</a:t>
            </a:r>
            <a:r>
              <a:rPr lang="en-US" dirty="0"/>
              <a:t> Especially, these relationships are adhered to logic X-gates (Wikipedia, 2016) such as AND-gate, OR-gate, and </a:t>
            </a:r>
            <a:r>
              <a:rPr lang="en-US" dirty="0" smtClean="0"/>
              <a:t>SIGMA-gate.</a:t>
            </a:r>
            <a:r>
              <a:rPr lang="en-US" dirty="0"/>
              <a:t> The X-gate inference in this research is derived and inspired from noisy OR-gate described in the book “Learning Bayesian Networks” by author (Neapolitan, 2003, pp. 157-159</a:t>
            </a:r>
            <a:r>
              <a:rPr lang="en-US" dirty="0" smtClean="0"/>
              <a:t>).</a:t>
            </a:r>
          </a:p>
          <a:p>
            <a:pPr algn="just">
              <a:lnSpc>
                <a:spcPct val="110000"/>
              </a:lnSpc>
            </a:pPr>
            <a:r>
              <a:rPr lang="en-US" dirty="0"/>
              <a:t>Authors (</a:t>
            </a:r>
            <a:r>
              <a:rPr lang="en-US" dirty="0" err="1"/>
              <a:t>Díez</a:t>
            </a:r>
            <a:r>
              <a:rPr lang="en-US" dirty="0"/>
              <a:t> &amp; </a:t>
            </a:r>
            <a:r>
              <a:rPr lang="en-US" dirty="0" err="1"/>
              <a:t>Druzdzel</a:t>
            </a:r>
            <a:r>
              <a:rPr lang="en-US" dirty="0"/>
              <a:t>, 2007) also researched OR/MAX, AND/MIN, noisy XOR inferences but they focused on canonical models, deterministic models, ICI models whereas I focus on logic gate and graphic </a:t>
            </a:r>
            <a:r>
              <a:rPr lang="en-US" dirty="0" smtClean="0"/>
              <a:t>relationships.</a:t>
            </a:r>
          </a:p>
          <a:p>
            <a:pPr algn="just">
              <a:lnSpc>
                <a:spcPct val="110000"/>
              </a:lnSpc>
            </a:pPr>
            <a:r>
              <a:rPr lang="en-US" dirty="0"/>
              <a:t>Factor graph (Wikipedia, Factor graph, 2015) represents factorization of a global function into many partial </a:t>
            </a:r>
            <a:r>
              <a:rPr lang="en-US" dirty="0" smtClean="0"/>
              <a:t>functions. </a:t>
            </a:r>
            <a:r>
              <a:rPr lang="en-US" dirty="0"/>
              <a:t>Pearl’s propagation algorithm (Pearl, 1986</a:t>
            </a:r>
            <a:r>
              <a:rPr lang="en-US" dirty="0" smtClean="0"/>
              <a:t>), a variant of factor graph, is </a:t>
            </a:r>
            <a:r>
              <a:rPr lang="en-US" dirty="0"/>
              <a:t>very successful in BN </a:t>
            </a:r>
            <a:r>
              <a:rPr lang="en-US" dirty="0" smtClean="0"/>
              <a:t>inference. </a:t>
            </a:r>
            <a:r>
              <a:rPr lang="en-US" dirty="0"/>
              <a:t>I did not use factor graph for constructing BN. The concept “X-gate inference” only implies how to convert simple graph into </a:t>
            </a:r>
            <a:r>
              <a:rPr lang="en-US" dirty="0" smtClean="0"/>
              <a:t>BN.</a:t>
            </a:r>
            <a:endParaRPr lang="en-US"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8</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D589562E-6101-4B6D-B8EB-96B5A90BC19D}" type="datetime1">
              <a:rPr lang="en-US" smtClean="0"/>
              <a:t>9/5/2017</a:t>
            </a:fld>
            <a:endParaRPr lang="en-US" dirty="0"/>
          </a:p>
        </p:txBody>
      </p:sp>
    </p:spTree>
    <p:extLst>
      <p:ext uri="{BB962C8B-B14F-4D97-AF65-F5344CB8AC3E}">
        <p14:creationId xmlns:p14="http://schemas.microsoft.com/office/powerpoint/2010/main" val="2733179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Introduction</a:t>
            </a:r>
            <a:endParaRPr lang="en-US" dirty="0"/>
          </a:p>
        </p:txBody>
      </p:sp>
      <p:sp>
        <p:nvSpPr>
          <p:cNvPr id="3" name="Content Placeholder 2"/>
          <p:cNvSpPr>
            <a:spLocks noGrp="1"/>
          </p:cNvSpPr>
          <p:nvPr>
            <p:ph idx="1"/>
          </p:nvPr>
        </p:nvSpPr>
        <p:spPr/>
        <p:txBody>
          <a:bodyPr>
            <a:normAutofit lnSpcReduction="10000"/>
          </a:bodyPr>
          <a:lstStyle/>
          <a:p>
            <a:r>
              <a:rPr lang="en-US" dirty="0"/>
              <a:t>In general, my research focuses on applied probability adhered to Bayesian network, logic gates, and Bayesian user modeling (</a:t>
            </a:r>
            <a:r>
              <a:rPr lang="en-US" dirty="0" err="1"/>
              <a:t>Millán</a:t>
            </a:r>
            <a:r>
              <a:rPr lang="en-US" dirty="0"/>
              <a:t> &amp; Pérez-de-la-Cruz</a:t>
            </a:r>
            <a:r>
              <a:rPr lang="en-US" dirty="0" smtClean="0"/>
              <a:t>, </a:t>
            </a:r>
            <a:r>
              <a:rPr lang="en-US" dirty="0"/>
              <a:t>2002). The scientific results are shared with authors </a:t>
            </a:r>
            <a:r>
              <a:rPr lang="en-US" b="1" dirty="0"/>
              <a:t>Eva </a:t>
            </a:r>
            <a:r>
              <a:rPr lang="en-US" b="1" dirty="0" err="1"/>
              <a:t>Millán</a:t>
            </a:r>
            <a:r>
              <a:rPr lang="en-US" dirty="0"/>
              <a:t> and </a:t>
            </a:r>
            <a:r>
              <a:rPr lang="en-US" b="1" dirty="0"/>
              <a:t>José Luis </a:t>
            </a:r>
            <a:r>
              <a:rPr lang="en-US" b="1" dirty="0" smtClean="0"/>
              <a:t>Pérez-de-la-Cruz</a:t>
            </a:r>
            <a:r>
              <a:rPr lang="en-US" dirty="0" smtClean="0"/>
              <a:t>.</a:t>
            </a:r>
          </a:p>
          <a:p>
            <a:pPr algn="just"/>
            <a:r>
              <a:rPr lang="en-US" dirty="0" smtClean="0"/>
              <a:t>As </a:t>
            </a:r>
            <a:r>
              <a:rPr lang="en-US" dirty="0"/>
              <a:t>default, the research is applied in learning context in which BN is used to assess students’ </a:t>
            </a:r>
            <a:r>
              <a:rPr lang="en-US" dirty="0" smtClean="0"/>
              <a:t>knowledge.</a:t>
            </a:r>
          </a:p>
          <a:p>
            <a:pPr algn="just"/>
            <a:r>
              <a:rPr lang="en-US" dirty="0"/>
              <a:t>Evidences are tests, exams, exercises, etc. and hypotheses are learning concepts, knowledge items, </a:t>
            </a:r>
            <a:r>
              <a:rPr lang="en-US" dirty="0" smtClean="0"/>
              <a:t>etc.</a:t>
            </a:r>
          </a:p>
          <a:p>
            <a:pPr algn="just"/>
            <a:r>
              <a:rPr lang="en-US" i="1" dirty="0" smtClean="0"/>
              <a:t>Diagnostic </a:t>
            </a:r>
            <a:r>
              <a:rPr lang="en-US" i="1" dirty="0"/>
              <a:t>relationship</a:t>
            </a:r>
            <a:r>
              <a:rPr lang="en-US" dirty="0"/>
              <a:t> is very important to Bayesian evaluation in learning context because it is used to evaluate student’s mastery of </a:t>
            </a:r>
            <a:r>
              <a:rPr lang="en-US" dirty="0" smtClean="0"/>
              <a:t>concepts. </a:t>
            </a:r>
            <a:r>
              <a:rPr lang="en-US" dirty="0"/>
              <a:t>Now we start relationship conversion with a research on diagnostic relationship in the next </a:t>
            </a:r>
            <a:r>
              <a:rPr lang="en-US" dirty="0" smtClean="0"/>
              <a:t>section.</a:t>
            </a:r>
            <a:endParaRPr lang="en-US"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9</a:t>
            </a:fld>
            <a:endParaRPr lang="en-US" dirty="0"/>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dirty="0"/>
          </a:p>
        </p:txBody>
      </p:sp>
      <p:sp>
        <p:nvSpPr>
          <p:cNvPr id="6" name="Date Placeholder 5"/>
          <p:cNvSpPr>
            <a:spLocks noGrp="1"/>
          </p:cNvSpPr>
          <p:nvPr>
            <p:ph type="dt" sz="half" idx="10"/>
          </p:nvPr>
        </p:nvSpPr>
        <p:spPr/>
        <p:txBody>
          <a:bodyPr/>
          <a:lstStyle/>
          <a:p>
            <a:fld id="{DADFABF2-2BF2-42B7-B81E-696C92B6454F}" type="datetime1">
              <a:rPr lang="en-US" smtClean="0"/>
              <a:t>9/5/2017</a:t>
            </a:fld>
            <a:endParaRPr lang="en-US" dirty="0"/>
          </a:p>
        </p:txBody>
      </p:sp>
    </p:spTree>
    <p:extLst>
      <p:ext uri="{BB962C8B-B14F-4D97-AF65-F5344CB8AC3E}">
        <p14:creationId xmlns:p14="http://schemas.microsoft.com/office/powerpoint/2010/main" val="1935038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TotalTime>
  <Words>4797</Words>
  <Application>Microsoft Office PowerPoint</Application>
  <PresentationFormat>Widescreen</PresentationFormat>
  <Paragraphs>589</Paragraphs>
  <Slides>58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SimSun</vt:lpstr>
      <vt:lpstr>Arial</vt:lpstr>
      <vt:lpstr>Calibri</vt:lpstr>
      <vt:lpstr>Cambria Math</vt:lpstr>
      <vt:lpstr>Courier New</vt:lpstr>
      <vt:lpstr>Times New Roman</vt:lpstr>
      <vt:lpstr>Office Theme</vt:lpstr>
      <vt:lpstr>Converting Graphic Relationships into Conditional Probabilities in Bayesian Network</vt:lpstr>
      <vt:lpstr>Abstract</vt:lpstr>
      <vt:lpstr>Table of contents</vt:lpstr>
      <vt:lpstr>1. Introduction</vt:lpstr>
      <vt:lpstr>1. Introduction</vt:lpstr>
      <vt:lpstr>1. Giới thiệu</vt:lpstr>
      <vt:lpstr>1. Giới thiệu</vt:lpstr>
      <vt:lpstr>1. Introduction</vt:lpstr>
      <vt:lpstr>1. Introduction</vt:lpstr>
      <vt:lpstr>2. Diagnostic relationship</vt:lpstr>
      <vt:lpstr>2. Diagnostic relationship</vt:lpstr>
      <vt:lpstr>2. Diagnostic relationship</vt:lpstr>
      <vt:lpstr>3. X-gate inferences</vt:lpstr>
      <vt:lpstr>3. X-gate inferences</vt:lpstr>
      <vt:lpstr>3. X-gate inferences</vt:lpstr>
      <vt:lpstr>3. X-gate inferences</vt:lpstr>
      <vt:lpstr>3. X-gate inferences</vt:lpstr>
      <vt:lpstr>3. X-gate inferences</vt:lpstr>
      <vt:lpstr>3. X-gate inferences</vt:lpstr>
      <vt:lpstr>3. X-gate inferences</vt:lpstr>
      <vt:lpstr>3. X-gate inferences</vt:lpstr>
      <vt:lpstr>3. X-gate inferences</vt:lpstr>
      <vt:lpstr>3. X-gate inferences</vt:lpstr>
      <vt:lpstr>3. X-gate inferences</vt:lpstr>
      <vt:lpstr>3. X-gate inferences</vt:lpstr>
      <vt:lpstr>3. X-gate inferences</vt:lpstr>
      <vt:lpstr>3. X-gate inferences</vt:lpstr>
      <vt:lpstr>3. X-gate inferences</vt:lpstr>
      <vt:lpstr>3. X-gate inferences</vt:lpstr>
      <vt:lpstr>3. X-gate inferences</vt:lpstr>
      <vt:lpstr>3. X-gate inferences</vt:lpstr>
      <vt:lpstr>3. X-gate inferences</vt:lpstr>
      <vt:lpstr>3. X-gate inferences</vt:lpstr>
      <vt:lpstr>3. X-gate inferences</vt:lpstr>
      <vt:lpstr>3. X-gate inferences</vt:lpstr>
      <vt:lpstr>4. Multi-hypothesis diagnostic relationship</vt:lpstr>
      <vt:lpstr>4. Multi-hypothesis diagnostic relationship</vt:lpstr>
      <vt:lpstr>4. Multi-hypothesis diagnostic relationship</vt:lpstr>
      <vt:lpstr>4. Multi-hypothesis diagnostic relationship</vt:lpstr>
      <vt:lpstr>4. Multi-hypothesis diagnostic relationship</vt:lpstr>
      <vt:lpstr>4. Multi-hypothesis diagnostic relationship</vt:lpstr>
      <vt:lpstr>4. Multi-hypothesis diagnostic relationship</vt:lpstr>
      <vt:lpstr>4. Multi-hypothesis diagnostic relationship</vt:lpstr>
      <vt:lpstr>4. Multi-hypothesis diagnostic relationship</vt:lpstr>
      <vt:lpstr>4. Multi-hypothesis diagnostic relationship</vt:lpstr>
      <vt:lpstr>4. Multi-hypothesis diagnostic relationship</vt:lpstr>
      <vt:lpstr>4. Multi-hypothesis diagnostic relationship</vt:lpstr>
      <vt:lpstr>4. Multi-hypothesis diagnostic relationship</vt:lpstr>
      <vt:lpstr>4. Multi-hypothesis diagnostic relationship</vt:lpstr>
      <vt:lpstr>4. Multi-hypothesis diagnostic relationship</vt:lpstr>
      <vt:lpstr>4. Multi-hypothesis diagnostic relationship</vt:lpstr>
      <vt:lpstr>4. Multi-hypothesis diagnostic relationship</vt:lpstr>
      <vt:lpstr>4. Multi-hypothesis diagnostic relationship</vt:lpstr>
      <vt:lpstr>4. Multi-hypothesis diagnostic relationship</vt:lpstr>
      <vt:lpstr>5. Conclusion</vt:lpstr>
      <vt:lpstr>5. Conclusion</vt:lpstr>
      <vt:lpstr>Thank you for attention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115</cp:revision>
  <dcterms:created xsi:type="dcterms:W3CDTF">2017-06-28T03:43:04Z</dcterms:created>
  <dcterms:modified xsi:type="dcterms:W3CDTF">2017-09-05T10:02:29Z</dcterms:modified>
</cp:coreProperties>
</file>