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13" r:id="rId3"/>
    <p:sldId id="314" r:id="rId4"/>
    <p:sldId id="259" r:id="rId5"/>
    <p:sldId id="316" r:id="rId6"/>
    <p:sldId id="260" r:id="rId7"/>
    <p:sldId id="261" r:id="rId8"/>
    <p:sldId id="262" r:id="rId9"/>
    <p:sldId id="263" r:id="rId10"/>
    <p:sldId id="315" r:id="rId11"/>
    <p:sldId id="264" r:id="rId12"/>
    <p:sldId id="265" r:id="rId13"/>
    <p:sldId id="266" r:id="rId14"/>
    <p:sldId id="267" r:id="rId15"/>
    <p:sldId id="268" r:id="rId16"/>
    <p:sldId id="269" r:id="rId17"/>
    <p:sldId id="270" r:id="rId18"/>
    <p:sldId id="271" r:id="rId19"/>
    <p:sldId id="272" r:id="rId20"/>
    <p:sldId id="273" r:id="rId21"/>
    <p:sldId id="274" r:id="rId22"/>
    <p:sldId id="317" r:id="rId23"/>
    <p:sldId id="276" r:id="rId24"/>
    <p:sldId id="278" r:id="rId25"/>
    <p:sldId id="279" r:id="rId26"/>
    <p:sldId id="280" r:id="rId27"/>
    <p:sldId id="281" r:id="rId28"/>
    <p:sldId id="282" r:id="rId29"/>
    <p:sldId id="283" r:id="rId30"/>
    <p:sldId id="284" r:id="rId31"/>
    <p:sldId id="285" r:id="rId32"/>
    <p:sldId id="287" r:id="rId33"/>
    <p:sldId id="288" r:id="rId34"/>
    <p:sldId id="289" r:id="rId35"/>
    <p:sldId id="290" r:id="rId36"/>
    <p:sldId id="291" r:id="rId37"/>
    <p:sldId id="292" r:id="rId38"/>
    <p:sldId id="294" r:id="rId39"/>
    <p:sldId id="295" r:id="rId40"/>
    <p:sldId id="296" r:id="rId41"/>
    <p:sldId id="297" r:id="rId42"/>
    <p:sldId id="299" r:id="rId43"/>
    <p:sldId id="298"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napToGrid="0">
      <p:cViewPr varScale="1">
        <p:scale>
          <a:sx n="72" d="100"/>
          <a:sy n="72" d="100"/>
        </p:scale>
        <p:origin x="660" y="5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7/14/2017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9</a:t>
            </a:fld>
            <a:endParaRPr lang="en-US"/>
          </a:p>
        </p:txBody>
      </p:sp>
    </p:spTree>
    <p:extLst>
      <p:ext uri="{BB962C8B-B14F-4D97-AF65-F5344CB8AC3E}">
        <p14:creationId xmlns:p14="http://schemas.microsoft.com/office/powerpoint/2010/main" val="1817663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10</a:t>
            </a:fld>
            <a:endParaRPr lang="en-US"/>
          </a:p>
        </p:txBody>
      </p:sp>
    </p:spTree>
    <p:extLst>
      <p:ext uri="{BB962C8B-B14F-4D97-AF65-F5344CB8AC3E}">
        <p14:creationId xmlns:p14="http://schemas.microsoft.com/office/powerpoint/2010/main" val="2580808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14</a:t>
            </a:fld>
            <a:endParaRPr lang="en-US"/>
          </a:p>
        </p:txBody>
      </p:sp>
    </p:spTree>
    <p:extLst>
      <p:ext uri="{BB962C8B-B14F-4D97-AF65-F5344CB8AC3E}">
        <p14:creationId xmlns:p14="http://schemas.microsoft.com/office/powerpoint/2010/main" val="618302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43</a:t>
            </a:fld>
            <a:endParaRPr lang="en-US"/>
          </a:p>
        </p:txBody>
      </p:sp>
    </p:spTree>
    <p:extLst>
      <p:ext uri="{BB962C8B-B14F-4D97-AF65-F5344CB8AC3E}">
        <p14:creationId xmlns:p14="http://schemas.microsoft.com/office/powerpoint/2010/main" val="164161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AF4871F-187B-48B5-B47E-6FB3DC5C18F1}" type="datetime1">
              <a:rPr lang="en-US" smtClean="0"/>
              <a:t>7/14/2017</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003A072-9744-4DBE-862E-595F2BF4D37F}" type="datetime1">
              <a:rPr lang="en-US" smtClean="0"/>
              <a:t>7/14/2017</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D16C3186-4C2D-4984-975B-4C9D6BDB7963}" type="datetime1">
              <a:rPr lang="en-US" smtClean="0"/>
              <a:t>7/14/2017</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457EE4A1-6695-4BA9-88AE-A767C8D37108}" type="datetime1">
              <a:rPr lang="en-US" smtClean="0"/>
              <a:t>7/14/2017</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BB568638-71C7-4064-AAD0-2000797B36F9}" type="datetime1">
              <a:rPr lang="en-US" smtClean="0"/>
              <a:t>7/14/2017</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DEFC9EB-B393-47AD-8619-A79C12503C5D}" type="datetime1">
              <a:rPr lang="en-US" smtClean="0"/>
              <a:t>7/14/2017</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9C65D0D-B530-41B9-8D09-762435C1025D}" type="datetime1">
              <a:rPr lang="en-US" smtClean="0"/>
              <a:t>7/14/2017</a:t>
            </a:fld>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03E5BA1-163C-4B67-A706-BD4C1A72A69F}" type="datetime1">
              <a:rPr lang="en-US" smtClean="0"/>
              <a:t>7/14/2017</a:t>
            </a:fld>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10915B8-4678-4C99-8418-9E5C264E8600}" type="datetime1">
              <a:rPr lang="en-US" smtClean="0"/>
              <a:t>7/14/2017</a:t>
            </a:fld>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9F191E57-ED36-4B44-A2B2-F283A54E3F3E}" type="datetime1">
              <a:rPr lang="en-US" smtClean="0"/>
              <a:t>7/14/2017</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F0A7284-A6C8-4018-A7FC-762DF07817EA}" type="datetime1">
              <a:rPr lang="en-US" smtClean="0"/>
              <a:t>7/14/2017</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9384BC18-A317-451F-B0CF-4D17D3B19208}" type="datetime1">
              <a:rPr lang="en-US" smtClean="0"/>
              <a:t>7/14/2017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55128"/>
            <a:ext cx="9144000" cy="2387600"/>
          </a:xfrm>
        </p:spPr>
        <p:txBody>
          <a:bodyPr>
            <a:normAutofit/>
          </a:bodyPr>
          <a:lstStyle/>
          <a:p>
            <a:r>
              <a:rPr lang="en-US" sz="4500" b="1" err="1" smtClean="0"/>
              <a:t>Chuyển</a:t>
            </a:r>
            <a:r>
              <a:rPr lang="en-US" sz="4500" b="1" smtClean="0"/>
              <a:t> </a:t>
            </a:r>
            <a:r>
              <a:rPr lang="en-US" sz="4500" b="1" err="1" smtClean="0"/>
              <a:t>hóa</a:t>
            </a:r>
            <a:r>
              <a:rPr lang="en-US" sz="4500" b="1" smtClean="0"/>
              <a:t> </a:t>
            </a:r>
            <a:r>
              <a:rPr lang="en-US" sz="4500" b="1" err="1" smtClean="0"/>
              <a:t>quan</a:t>
            </a:r>
            <a:r>
              <a:rPr lang="en-US" sz="4500" b="1" smtClean="0"/>
              <a:t> </a:t>
            </a:r>
            <a:r>
              <a:rPr lang="en-US" sz="4500" b="1" err="1" smtClean="0"/>
              <a:t>hệ</a:t>
            </a:r>
            <a:r>
              <a:rPr lang="en-US" sz="4500" b="1" smtClean="0"/>
              <a:t> </a:t>
            </a:r>
            <a:r>
              <a:rPr lang="en-US" sz="4500" b="1" err="1" smtClean="0"/>
              <a:t>đồ</a:t>
            </a:r>
            <a:r>
              <a:rPr lang="en-US" sz="4500" b="1" smtClean="0"/>
              <a:t> </a:t>
            </a:r>
            <a:r>
              <a:rPr lang="en-US" sz="4500" b="1" err="1" smtClean="0"/>
              <a:t>thị</a:t>
            </a:r>
            <a:r>
              <a:rPr lang="en-US" sz="4500" b="1" smtClean="0"/>
              <a:t> </a:t>
            </a:r>
            <a:r>
              <a:rPr lang="en-US" sz="4500" b="1" err="1" smtClean="0"/>
              <a:t>thành</a:t>
            </a:r>
            <a:r>
              <a:rPr lang="en-US" sz="4500" b="1" smtClean="0"/>
              <a:t/>
            </a:r>
            <a:br>
              <a:rPr lang="en-US" sz="4500" b="1" smtClean="0"/>
            </a:br>
            <a:r>
              <a:rPr lang="en-US" sz="4500" b="1" err="1" smtClean="0"/>
              <a:t>xác</a:t>
            </a:r>
            <a:r>
              <a:rPr lang="en-US" sz="4500" b="1" smtClean="0"/>
              <a:t> </a:t>
            </a:r>
            <a:r>
              <a:rPr lang="en-US" sz="4500" b="1" err="1" smtClean="0"/>
              <a:t>suất</a:t>
            </a:r>
            <a:r>
              <a:rPr lang="en-US" sz="4500" b="1" smtClean="0"/>
              <a:t> </a:t>
            </a:r>
            <a:r>
              <a:rPr lang="en-US" sz="4500" b="1" err="1" smtClean="0"/>
              <a:t>có</a:t>
            </a:r>
            <a:r>
              <a:rPr lang="en-US" sz="4500" b="1" smtClean="0"/>
              <a:t> </a:t>
            </a:r>
            <a:r>
              <a:rPr lang="en-US" sz="4500" b="1" err="1" smtClean="0"/>
              <a:t>điều</a:t>
            </a:r>
            <a:r>
              <a:rPr lang="en-US" sz="4500" b="1" smtClean="0"/>
              <a:t> </a:t>
            </a:r>
            <a:r>
              <a:rPr lang="en-US" sz="4500" b="1" err="1" smtClean="0"/>
              <a:t>kiện</a:t>
            </a:r>
            <a:r>
              <a:rPr lang="en-US" sz="4500" b="1" smtClean="0"/>
              <a:t> </a:t>
            </a:r>
            <a:r>
              <a:rPr lang="en-US" sz="4500" b="1" err="1" smtClean="0"/>
              <a:t>trong</a:t>
            </a:r>
            <a:r>
              <a:rPr lang="en-US" sz="4500" b="1" smtClean="0"/>
              <a:t> </a:t>
            </a:r>
            <a:br>
              <a:rPr lang="en-US" sz="4500" b="1" smtClean="0"/>
            </a:br>
            <a:r>
              <a:rPr lang="en-US" sz="4500" b="1" err="1" smtClean="0"/>
              <a:t>mạng</a:t>
            </a:r>
            <a:r>
              <a:rPr lang="en-US" sz="4500" b="1" smtClean="0"/>
              <a:t> Bayesian</a:t>
            </a:r>
            <a:endParaRPr lang="en-US" sz="450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smtClean="0"/>
              <a:t>GS. </a:t>
            </a:r>
            <a:r>
              <a:rPr lang="en-US" err="1" smtClean="0"/>
              <a:t>Nguyễn</a:t>
            </a:r>
            <a:r>
              <a:rPr lang="en-US" smtClean="0"/>
              <a:t> </a:t>
            </a:r>
            <a:r>
              <a:rPr lang="en-US" err="1" smtClean="0"/>
              <a:t>Phước</a:t>
            </a:r>
            <a:r>
              <a:rPr lang="en-US" smtClean="0"/>
              <a:t> </a:t>
            </a:r>
            <a:r>
              <a:rPr lang="en-US" err="1" smtClean="0"/>
              <a:t>Lộc</a:t>
            </a:r>
            <a:r>
              <a:rPr lang="en-US" smtClean="0"/>
              <a:t> PhD, MD, MBA</a:t>
            </a:r>
          </a:p>
          <a:p>
            <a:r>
              <a:rPr lang="en-US" err="1" smtClean="0"/>
              <a:t>Đại</a:t>
            </a:r>
            <a:r>
              <a:rPr lang="en-US" smtClean="0"/>
              <a:t> </a:t>
            </a:r>
            <a:r>
              <a:rPr lang="en-US" err="1" smtClean="0"/>
              <a:t>học</a:t>
            </a:r>
            <a:r>
              <a:rPr lang="en-US" smtClean="0"/>
              <a:t> An </a:t>
            </a:r>
            <a:r>
              <a:rPr lang="en-US" err="1" smtClean="0"/>
              <a:t>Giang</a:t>
            </a:r>
            <a:r>
              <a:rPr lang="en-US" smtClean="0"/>
              <a:t>, </a:t>
            </a:r>
            <a:r>
              <a:rPr lang="en-US" err="1" smtClean="0"/>
              <a:t>Việt</a:t>
            </a:r>
            <a:r>
              <a:rPr lang="en-US" smtClean="0"/>
              <a:t> Nam</a:t>
            </a:r>
          </a:p>
          <a:p>
            <a:r>
              <a:rPr lang="en-US" smtClean="0"/>
              <a:t>Email: ng_phloc@yahoo.com</a:t>
            </a:r>
          </a:p>
          <a:p>
            <a:r>
              <a:rPr lang="en-US" smtClean="0"/>
              <a:t>Homepage: www.locnguyen.net</a:t>
            </a:r>
          </a:p>
          <a:p>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C8F3728B-7257-43EB-8ED7-101E76095826}" type="datetime1">
              <a:rPr lang="en-US" smtClean="0"/>
              <a:t>7/14/2017</a:t>
            </a:fld>
            <a:endParaRPr lang="en-US"/>
          </a:p>
        </p:txBody>
      </p:sp>
    </p:spTree>
    <p:extLst>
      <p:ext uri="{BB962C8B-B14F-4D97-AF65-F5344CB8AC3E}">
        <p14:creationId xmlns:p14="http://schemas.microsoft.com/office/powerpoint/2010/main" val="646808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267"/>
            <a:ext cx="10515600" cy="660486"/>
          </a:xfrm>
        </p:spPr>
        <p:txBody>
          <a:bodyPr/>
          <a:lstStyle/>
          <a:p>
            <a:r>
              <a:rPr lang="en-US"/>
              <a:t>2. </a:t>
            </a:r>
            <a:r>
              <a:rPr lang="en-US" err="1"/>
              <a:t>Quan</a:t>
            </a:r>
            <a:r>
              <a:rPr lang="en-US"/>
              <a:t> </a:t>
            </a:r>
            <a:r>
              <a:rPr lang="en-US" err="1"/>
              <a:t>hệ</a:t>
            </a:r>
            <a:r>
              <a:rPr lang="en-US"/>
              <a:t> </a:t>
            </a:r>
            <a:r>
              <a:rPr lang="en-US" err="1"/>
              <a:t>chẩn</a:t>
            </a:r>
            <a:r>
              <a:rPr lang="en-US"/>
              <a:t> </a:t>
            </a:r>
            <a:r>
              <a:rPr lang="en-US" err="1"/>
              <a:t>đoán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55126"/>
                <a:ext cx="10515600" cy="5448216"/>
              </a:xfrm>
            </p:spPr>
            <p:txBody>
              <a:bodyPr>
                <a:noAutofit/>
              </a:bodyPr>
              <a:lstStyle/>
              <a:p>
                <a:pPr marL="0" indent="0">
                  <a:buNone/>
                </a:pPr>
                <a:r>
                  <a:rPr lang="vi-VN" sz="1900"/>
                  <a:t>Chúng ta thử ví dụ chứng minh một trường hợp đặc biệt của công thức 2.6, CPT của bằng chứng </a:t>
                </a:r>
                <a:r>
                  <a:rPr lang="en-US" sz="1900" i="1"/>
                  <a:t>D</a:t>
                </a:r>
                <a14:m>
                  <m:oMath xmlns:m="http://schemas.openxmlformats.org/officeDocument/2006/math">
                    <m:r>
                      <a:rPr lang="en-US" sz="1900" i="1">
                        <a:latin typeface="Cambria Math" panose="02040503050406030204" pitchFamily="18" charset="0"/>
                      </a:rPr>
                      <m:t>∈</m:t>
                    </m:r>
                  </m:oMath>
                </a14:m>
                <a:r>
                  <a:rPr lang="en-US" sz="1900"/>
                  <a:t>{0, 1, 2,…, </a:t>
                </a:r>
                <a:r>
                  <a:rPr lang="en-US" sz="1900" i="1"/>
                  <a:t>η</a:t>
                </a:r>
                <a:r>
                  <a:rPr lang="en-US" sz="1900"/>
                  <a:t>}</a:t>
                </a:r>
                <a:r>
                  <a:rPr lang="vi-VN" sz="1900"/>
                  <a:t>, thỏa mãn điều kiện chẩn </a:t>
                </a:r>
                <a:r>
                  <a:rPr lang="vi-VN" sz="1900" smtClean="0"/>
                  <a:t>đoán</a:t>
                </a:r>
                <a:r>
                  <a:rPr lang="en-US" sz="1900" smtClean="0"/>
                  <a:t>.</a:t>
                </a:r>
                <a:endParaRPr lang="en-US" sz="1900" i="1" smtClean="0"/>
              </a:p>
              <a:p>
                <a:pPr marL="0" indent="0">
                  <a:buNone/>
                </a:pPr>
                <a14:m>
                  <m:oMath xmlns:m="http://schemas.openxmlformats.org/officeDocument/2006/math">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e>
                    </m:d>
                    <m:r>
                      <a:rPr lang="en-US" sz="1900" i="1">
                        <a:latin typeface="Cambria Math" panose="02040503050406030204" pitchFamily="18" charset="0"/>
                      </a:rPr>
                      <m:t>=</m:t>
                    </m:r>
                    <m:d>
                      <m:dPr>
                        <m:begChr m:val="{"/>
                        <m:endChr m:val=""/>
                        <m:ctrlPr>
                          <a:rPr lang="en-US" sz="1900" i="1">
                            <a:latin typeface="Cambria Math" panose="02040503050406030204" pitchFamily="18" charset="0"/>
                          </a:rPr>
                        </m:ctrlPr>
                      </m:dPr>
                      <m:e>
                        <m:m>
                          <m:mPr>
                            <m:mcs>
                              <m:mc>
                                <m:mcPr>
                                  <m:count m:val="1"/>
                                  <m:mcJc m:val="center"/>
                                </m:mcPr>
                              </m:mc>
                            </m:mcs>
                            <m:ctrlPr>
                              <a:rPr lang="en-US" sz="1900" i="1">
                                <a:latin typeface="Cambria Math" panose="02040503050406030204" pitchFamily="18" charset="0"/>
                              </a:rPr>
                            </m:ctrlPr>
                          </m:mPr>
                          <m:mr>
                            <m:e>
                              <m:f>
                                <m:fPr>
                                  <m:ctrlPr>
                                    <a:rPr lang="en-US" sz="1900" i="1">
                                      <a:latin typeface="Cambria Math" panose="02040503050406030204" pitchFamily="18" charset="0"/>
                                    </a:rPr>
                                  </m:ctrlPr>
                                </m:fPr>
                                <m:num>
                                  <m:r>
                                    <a:rPr lang="en-US" sz="1900" i="1">
                                      <a:latin typeface="Cambria Math" panose="02040503050406030204" pitchFamily="18" charset="0"/>
                                    </a:rPr>
                                    <m:t>𝐷</m:t>
                                  </m:r>
                                </m:num>
                                <m:den>
                                  <m:r>
                                    <a:rPr lang="en-US" sz="1900" i="1">
                                      <a:latin typeface="Cambria Math" panose="02040503050406030204" pitchFamily="18" charset="0"/>
                                    </a:rPr>
                                    <m:t>𝑆</m:t>
                                  </m:r>
                                </m:den>
                              </m:f>
                              <m:r>
                                <a:rPr lang="en-US" sz="1900" i="1">
                                  <a:latin typeface="Cambria Math" panose="02040503050406030204" pitchFamily="18" charset="0"/>
                                </a:rPr>
                                <m:t> </m:t>
                              </m:r>
                              <m:r>
                                <m:rPr>
                                  <m:sty m:val="p"/>
                                </m:rPr>
                                <a:rPr lang="en-US" sz="1900">
                                  <a:latin typeface="Cambria Math" panose="02040503050406030204" pitchFamily="18" charset="0"/>
                                </a:rPr>
                                <m:t>if</m:t>
                              </m:r>
                              <m:r>
                                <a:rPr lang="en-US" sz="1900" i="1">
                                  <a:latin typeface="Cambria Math" panose="02040503050406030204" pitchFamily="18" charset="0"/>
                                </a:rPr>
                                <m:t> </m:t>
                              </m:r>
                              <m:r>
                                <a:rPr lang="en-US" sz="1900" i="1">
                                  <a:latin typeface="Cambria Math" panose="02040503050406030204" pitchFamily="18" charset="0"/>
                                </a:rPr>
                                <m:t>𝑋</m:t>
                              </m:r>
                              <m:r>
                                <a:rPr lang="en-US" sz="1900" i="1">
                                  <a:latin typeface="Cambria Math" panose="02040503050406030204" pitchFamily="18" charset="0"/>
                                </a:rPr>
                                <m:t>=1</m:t>
                              </m:r>
                            </m:e>
                          </m:mr>
                          <m:mr>
                            <m:e>
                              <m:f>
                                <m:fPr>
                                  <m:ctrlPr>
                                    <a:rPr lang="en-US" sz="1900" i="1">
                                      <a:latin typeface="Cambria Math" panose="02040503050406030204" pitchFamily="18" charset="0"/>
                                    </a:rPr>
                                  </m:ctrlPr>
                                </m:fPr>
                                <m:num>
                                  <m:r>
                                    <a:rPr lang="en-US" sz="1900" i="1">
                                      <a:latin typeface="Cambria Math" panose="02040503050406030204" pitchFamily="18" charset="0"/>
                                    </a:rPr>
                                    <m:t>𝜂</m:t>
                                  </m:r>
                                </m:num>
                                <m:den>
                                  <m:r>
                                    <a:rPr lang="en-US" sz="1900" i="1">
                                      <a:latin typeface="Cambria Math" panose="02040503050406030204" pitchFamily="18" charset="0"/>
                                    </a:rPr>
                                    <m:t>𝑆</m:t>
                                  </m:r>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𝐷</m:t>
                                  </m:r>
                                </m:num>
                                <m:den>
                                  <m:r>
                                    <a:rPr lang="en-US" sz="1900" i="1">
                                      <a:latin typeface="Cambria Math" panose="02040503050406030204" pitchFamily="18" charset="0"/>
                                    </a:rPr>
                                    <m:t>𝑆</m:t>
                                  </m:r>
                                </m:den>
                              </m:f>
                              <m:r>
                                <a:rPr lang="en-US" sz="1900" i="1">
                                  <a:latin typeface="Cambria Math" panose="02040503050406030204" pitchFamily="18" charset="0"/>
                                </a:rPr>
                                <m:t> </m:t>
                              </m:r>
                              <m:r>
                                <m:rPr>
                                  <m:sty m:val="p"/>
                                </m:rPr>
                                <a:rPr lang="en-US" sz="1900">
                                  <a:latin typeface="Cambria Math" panose="02040503050406030204" pitchFamily="18" charset="0"/>
                                </a:rPr>
                                <m:t>if</m:t>
                              </m:r>
                              <m:r>
                                <a:rPr lang="en-US" sz="1900" i="1">
                                  <a:latin typeface="Cambria Math" panose="02040503050406030204" pitchFamily="18" charset="0"/>
                                </a:rPr>
                                <m:t> </m:t>
                              </m:r>
                              <m:r>
                                <a:rPr lang="en-US" sz="1900" i="1">
                                  <a:latin typeface="Cambria Math" panose="02040503050406030204" pitchFamily="18" charset="0"/>
                                </a:rPr>
                                <m:t>𝑋</m:t>
                              </m:r>
                              <m:r>
                                <a:rPr lang="en-US" sz="1900" i="1">
                                  <a:latin typeface="Cambria Math" panose="02040503050406030204" pitchFamily="18" charset="0"/>
                                </a:rPr>
                                <m:t>=0</m:t>
                              </m:r>
                            </m:e>
                          </m:mr>
                        </m:m>
                      </m:e>
                    </m:d>
                  </m:oMath>
                </a14:m>
                <a:r>
                  <a:rPr lang="en-US" sz="1900" smtClean="0"/>
                  <a:t> where </a:t>
                </a:r>
                <a14:m>
                  <m:oMath xmlns:m="http://schemas.openxmlformats.org/officeDocument/2006/math">
                    <m:r>
                      <a:rPr lang="en-US" sz="1900" i="1">
                        <a:latin typeface="Cambria Math" panose="02040503050406030204" pitchFamily="18" charset="0"/>
                      </a:rPr>
                      <m:t>𝐷</m:t>
                    </m:r>
                    <m:r>
                      <a:rPr lang="en-US" sz="1900" i="1">
                        <a:latin typeface="Cambria Math" panose="02040503050406030204" pitchFamily="18" charset="0"/>
                      </a:rPr>
                      <m:t>∈</m:t>
                    </m:r>
                    <m:d>
                      <m:dPr>
                        <m:begChr m:val="{"/>
                        <m:endChr m:val="}"/>
                        <m:ctrlPr>
                          <a:rPr lang="en-US" sz="1900" i="1">
                            <a:latin typeface="Cambria Math" panose="02040503050406030204" pitchFamily="18" charset="0"/>
                          </a:rPr>
                        </m:ctrlPr>
                      </m:dPr>
                      <m:e>
                        <m:r>
                          <a:rPr lang="en-US" sz="1900" i="1">
                            <a:latin typeface="Cambria Math" panose="02040503050406030204" pitchFamily="18" charset="0"/>
                          </a:rPr>
                          <m:t>0,1,2,…,</m:t>
                        </m:r>
                        <m:r>
                          <a:rPr lang="en-US" sz="1900" i="1">
                            <a:latin typeface="Cambria Math" panose="02040503050406030204" pitchFamily="18" charset="0"/>
                          </a:rPr>
                          <m:t>𝜂</m:t>
                        </m:r>
                      </m:e>
                    </m:d>
                  </m:oMath>
                </a14:m>
                <a:r>
                  <a:rPr lang="en-US" sz="1900" smtClean="0"/>
                  <a:t> and </a:t>
                </a:r>
                <a14:m>
                  <m:oMath xmlns:m="http://schemas.openxmlformats.org/officeDocument/2006/math">
                    <m:r>
                      <a:rPr lang="en-US" sz="1900" i="1">
                        <a:latin typeface="Cambria Math" panose="02040503050406030204" pitchFamily="18" charset="0"/>
                      </a:rPr>
                      <m:t>𝑆</m:t>
                    </m:r>
                    <m:r>
                      <a:rPr lang="en-US" sz="1900" i="1">
                        <a:latin typeface="Cambria Math" panose="02040503050406030204" pitchFamily="18" charset="0"/>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𝐷</m:t>
                        </m:r>
                        <m:r>
                          <a:rPr lang="en-US" sz="1900" i="1">
                            <a:latin typeface="Cambria Math" panose="02040503050406030204" pitchFamily="18" charset="0"/>
                          </a:rPr>
                          <m:t>=0</m:t>
                        </m:r>
                      </m:sub>
                      <m:sup>
                        <m:r>
                          <a:rPr lang="en-US" sz="1900" i="1">
                            <a:latin typeface="Cambria Math" panose="02040503050406030204" pitchFamily="18" charset="0"/>
                          </a:rPr>
                          <m:t>𝑛</m:t>
                        </m:r>
                      </m:sup>
                      <m:e>
                        <m:r>
                          <a:rPr lang="en-US" sz="1900" i="1">
                            <a:latin typeface="Cambria Math" panose="02040503050406030204" pitchFamily="18" charset="0"/>
                          </a:rPr>
                          <m:t>𝐷</m:t>
                        </m:r>
                      </m:e>
                    </m:nary>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𝜂</m:t>
                        </m:r>
                        <m:d>
                          <m:dPr>
                            <m:ctrlPr>
                              <a:rPr lang="en-US" sz="1900" i="1">
                                <a:latin typeface="Cambria Math" panose="02040503050406030204" pitchFamily="18" charset="0"/>
                              </a:rPr>
                            </m:ctrlPr>
                          </m:dPr>
                          <m:e>
                            <m:r>
                              <a:rPr lang="en-US" sz="1900" i="1">
                                <a:latin typeface="Cambria Math" panose="02040503050406030204" pitchFamily="18" charset="0"/>
                              </a:rPr>
                              <m:t>𝜂</m:t>
                            </m:r>
                            <m:r>
                              <a:rPr lang="en-US" sz="1900" i="1">
                                <a:latin typeface="Cambria Math" panose="02040503050406030204" pitchFamily="18" charset="0"/>
                              </a:rPr>
                              <m:t>+1</m:t>
                            </m:r>
                          </m:e>
                        </m:d>
                      </m:num>
                      <m:den>
                        <m:r>
                          <a:rPr lang="en-US" sz="1900" i="1">
                            <a:latin typeface="Cambria Math" panose="02040503050406030204" pitchFamily="18" charset="0"/>
                          </a:rPr>
                          <m:t>2</m:t>
                        </m:r>
                      </m:den>
                    </m:f>
                  </m:oMath>
                </a14:m>
                <a:endParaRPr lang="en-US" sz="1900"/>
              </a:p>
              <a:p>
                <a:pPr marL="0" indent="0">
                  <a:buNone/>
                </a:pPr>
                <a:r>
                  <a:rPr lang="en-US" sz="1900" err="1" smtClean="0"/>
                  <a:t>Thật</a:t>
                </a:r>
                <a:r>
                  <a:rPr lang="en-US" sz="1900" smtClean="0"/>
                  <a:t> </a:t>
                </a:r>
                <a:r>
                  <a:rPr lang="en-US" sz="1900" err="1" smtClean="0"/>
                  <a:t>vậy</a:t>
                </a:r>
                <a:r>
                  <a:rPr lang="en-US" sz="1900" smtClean="0"/>
                  <a:t>, ta </a:t>
                </a:r>
                <a:r>
                  <a:rPr lang="en-US" sz="1900" err="1" smtClean="0"/>
                  <a:t>có</a:t>
                </a:r>
                <a:r>
                  <a:rPr lang="en-US" sz="1900" smtClean="0"/>
                  <a:t>:</a:t>
                </a:r>
              </a:p>
              <a:p>
                <a:pPr marL="0" indent="0">
                  <a:buNone/>
                </a:pPr>
                <a14:m>
                  <m:oMathPara xmlns:m="http://schemas.openxmlformats.org/officeDocument/2006/math">
                    <m:oMathParaPr>
                      <m:jc m:val="centerGroup"/>
                    </m:oMathParaPr>
                    <m:oMath xmlns:m="http://schemas.openxmlformats.org/officeDocument/2006/math">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r>
                            <a:rPr lang="en-US" sz="1900" i="1">
                              <a:latin typeface="Cambria Math" panose="02040503050406030204" pitchFamily="18" charset="0"/>
                            </a:rPr>
                            <m:t>=0</m:t>
                          </m:r>
                        </m:e>
                      </m:d>
                      <m:r>
                        <a:rPr lang="en-US" sz="1900" i="1">
                          <a:latin typeface="Cambria Math" panose="02040503050406030204" pitchFamily="18" charset="0"/>
                        </a:rPr>
                        <m:t>+</m:t>
                      </m:r>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r>
                            <a:rPr lang="en-US" sz="1900" i="1">
                              <a:latin typeface="Cambria Math" panose="02040503050406030204" pitchFamily="18" charset="0"/>
                            </a:rPr>
                            <m:t>=1</m:t>
                          </m:r>
                        </m:e>
                      </m:d>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𝐷</m:t>
                          </m:r>
                        </m:num>
                        <m:den>
                          <m:r>
                            <a:rPr lang="en-US" sz="1900" i="1">
                              <a:latin typeface="Cambria Math" panose="02040503050406030204" pitchFamily="18" charset="0"/>
                            </a:rPr>
                            <m:t>𝑆</m:t>
                          </m:r>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𝜂</m:t>
                          </m:r>
                          <m:r>
                            <a:rPr lang="en-US" sz="1900" i="1">
                              <a:latin typeface="Cambria Math" panose="02040503050406030204" pitchFamily="18" charset="0"/>
                            </a:rPr>
                            <m:t>−</m:t>
                          </m:r>
                          <m:r>
                            <a:rPr lang="en-US" sz="1900" i="1">
                              <a:latin typeface="Cambria Math" panose="02040503050406030204" pitchFamily="18" charset="0"/>
                            </a:rPr>
                            <m:t>𝐷</m:t>
                          </m:r>
                        </m:num>
                        <m:den>
                          <m:r>
                            <a:rPr lang="en-US" sz="1900" i="1">
                              <a:latin typeface="Cambria Math" panose="02040503050406030204" pitchFamily="18" charset="0"/>
                            </a:rPr>
                            <m:t>𝑆</m:t>
                          </m:r>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2</m:t>
                          </m:r>
                        </m:num>
                        <m:den>
                          <m:d>
                            <m:dPr>
                              <m:ctrlPr>
                                <a:rPr lang="en-US" sz="1900" i="1">
                                  <a:latin typeface="Cambria Math" panose="02040503050406030204" pitchFamily="18" charset="0"/>
                                </a:rPr>
                              </m:ctrlPr>
                            </m:dPr>
                            <m:e>
                              <m:r>
                                <a:rPr lang="en-US" sz="1900" i="1">
                                  <a:latin typeface="Cambria Math" panose="02040503050406030204" pitchFamily="18" charset="0"/>
                                </a:rPr>
                                <m:t>𝜂</m:t>
                              </m:r>
                              <m:r>
                                <a:rPr lang="en-US" sz="1900" i="1">
                                  <a:latin typeface="Cambria Math" panose="02040503050406030204" pitchFamily="18" charset="0"/>
                                </a:rPr>
                                <m:t>+1</m:t>
                              </m:r>
                            </m:e>
                          </m:d>
                        </m:den>
                      </m:f>
                    </m:oMath>
                  </m:oMathPara>
                </a14:m>
                <a:endParaRPr lang="en-US" sz="190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𝐷</m:t>
                          </m:r>
                          <m:r>
                            <a:rPr lang="en-US" sz="1900" i="1">
                              <a:latin typeface="Cambria Math" panose="02040503050406030204" pitchFamily="18" charset="0"/>
                            </a:rPr>
                            <m:t>=0</m:t>
                          </m:r>
                        </m:sub>
                        <m:sup>
                          <m:r>
                            <a:rPr lang="en-US" sz="1900" i="1">
                              <a:latin typeface="Cambria Math" panose="02040503050406030204" pitchFamily="18" charset="0"/>
                            </a:rPr>
                            <m:t>𝜂</m:t>
                          </m:r>
                        </m:sup>
                        <m:e>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r>
                                <a:rPr lang="en-US" sz="1900" i="1">
                                  <a:latin typeface="Cambria Math" panose="02040503050406030204" pitchFamily="18" charset="0"/>
                                </a:rPr>
                                <m:t>=1</m:t>
                              </m:r>
                            </m:e>
                          </m:d>
                        </m:e>
                      </m:nary>
                      <m:r>
                        <a:rPr lang="en-US" sz="1900" i="1">
                          <a:latin typeface="Cambria Math" panose="02040503050406030204" pitchFamily="18" charset="0"/>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𝐷</m:t>
                          </m:r>
                          <m:r>
                            <a:rPr lang="en-US" sz="1900" i="1">
                              <a:latin typeface="Cambria Math" panose="02040503050406030204" pitchFamily="18" charset="0"/>
                            </a:rPr>
                            <m:t>=0</m:t>
                          </m:r>
                        </m:sub>
                        <m:sup>
                          <m:r>
                            <a:rPr lang="en-US" sz="1900" i="1">
                              <a:latin typeface="Cambria Math" panose="02040503050406030204" pitchFamily="18" charset="0"/>
                            </a:rPr>
                            <m:t>𝜂</m:t>
                          </m:r>
                        </m:sup>
                        <m:e>
                          <m:f>
                            <m:fPr>
                              <m:ctrlPr>
                                <a:rPr lang="en-US" sz="1900" i="1">
                                  <a:latin typeface="Cambria Math" panose="02040503050406030204" pitchFamily="18" charset="0"/>
                                </a:rPr>
                              </m:ctrlPr>
                            </m:fPr>
                            <m:num>
                              <m:r>
                                <a:rPr lang="en-US" sz="1900" i="1">
                                  <a:latin typeface="Cambria Math" panose="02040503050406030204" pitchFamily="18" charset="0"/>
                                </a:rPr>
                                <m:t>𝐷</m:t>
                              </m:r>
                            </m:num>
                            <m:den>
                              <m:r>
                                <a:rPr lang="en-US" sz="1900" i="1">
                                  <a:latin typeface="Cambria Math" panose="02040503050406030204" pitchFamily="18" charset="0"/>
                                </a:rPr>
                                <m:t>𝑆</m:t>
                              </m:r>
                            </m:den>
                          </m:f>
                        </m:e>
                      </m:nary>
                      <m:r>
                        <a:rPr lang="en-US" sz="1900" i="1">
                          <a:latin typeface="Cambria Math" panose="02040503050406030204" pitchFamily="18" charset="0"/>
                        </a:rPr>
                        <m:t>=</m:t>
                      </m:r>
                      <m:f>
                        <m:fPr>
                          <m:ctrlPr>
                            <a:rPr lang="en-US" sz="1900" i="1">
                              <a:latin typeface="Cambria Math" panose="02040503050406030204" pitchFamily="18" charset="0"/>
                            </a:rPr>
                          </m:ctrlPr>
                        </m:fPr>
                        <m:num>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𝐷</m:t>
                              </m:r>
                              <m:r>
                                <a:rPr lang="en-US" sz="1900" i="1">
                                  <a:latin typeface="Cambria Math" panose="02040503050406030204" pitchFamily="18" charset="0"/>
                                </a:rPr>
                                <m:t>=0</m:t>
                              </m:r>
                            </m:sub>
                            <m:sup>
                              <m:r>
                                <a:rPr lang="en-US" sz="1900" i="1">
                                  <a:latin typeface="Cambria Math" panose="02040503050406030204" pitchFamily="18" charset="0"/>
                                </a:rPr>
                                <m:t>𝜂</m:t>
                              </m:r>
                            </m:sup>
                            <m:e>
                              <m:r>
                                <a:rPr lang="en-US" sz="1900" i="1">
                                  <a:latin typeface="Cambria Math" panose="02040503050406030204" pitchFamily="18" charset="0"/>
                                </a:rPr>
                                <m:t>𝐷</m:t>
                              </m:r>
                            </m:e>
                          </m:nary>
                        </m:num>
                        <m:den>
                          <m:r>
                            <a:rPr lang="en-US" sz="1900" i="1">
                              <a:latin typeface="Cambria Math" panose="02040503050406030204" pitchFamily="18" charset="0"/>
                            </a:rPr>
                            <m:t>𝑆</m:t>
                          </m:r>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𝑆</m:t>
                          </m:r>
                        </m:num>
                        <m:den>
                          <m:r>
                            <a:rPr lang="en-US" sz="1900" i="1">
                              <a:latin typeface="Cambria Math" panose="02040503050406030204" pitchFamily="18" charset="0"/>
                            </a:rPr>
                            <m:t>𝑆</m:t>
                          </m:r>
                        </m:den>
                      </m:f>
                      <m:r>
                        <a:rPr lang="en-US" sz="1900" i="1">
                          <a:latin typeface="Cambria Math" panose="02040503050406030204" pitchFamily="18" charset="0"/>
                        </a:rPr>
                        <m:t>=1</m:t>
                      </m:r>
                    </m:oMath>
                  </m:oMathPara>
                </a14:m>
                <a:endParaRPr lang="en-US" sz="190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𝐷</m:t>
                          </m:r>
                          <m:r>
                            <a:rPr lang="en-US" sz="1900" i="1">
                              <a:latin typeface="Cambria Math" panose="02040503050406030204" pitchFamily="18" charset="0"/>
                            </a:rPr>
                            <m:t>=0</m:t>
                          </m:r>
                        </m:sub>
                        <m:sup>
                          <m:r>
                            <a:rPr lang="en-US" sz="1900" i="1">
                              <a:latin typeface="Cambria Math" panose="02040503050406030204" pitchFamily="18" charset="0"/>
                            </a:rPr>
                            <m:t>𝜂</m:t>
                          </m:r>
                        </m:sup>
                        <m:e>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r>
                                <a:rPr lang="en-US" sz="1900" i="1">
                                  <a:latin typeface="Cambria Math" panose="02040503050406030204" pitchFamily="18" charset="0"/>
                                </a:rPr>
                                <m:t>=0</m:t>
                              </m:r>
                            </m:e>
                          </m:d>
                        </m:e>
                      </m:nary>
                      <m:r>
                        <a:rPr lang="en-US" sz="1900" i="1">
                          <a:latin typeface="Cambria Math" panose="02040503050406030204" pitchFamily="18" charset="0"/>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𝐷</m:t>
                          </m:r>
                          <m:r>
                            <a:rPr lang="en-US" sz="1900" i="1">
                              <a:latin typeface="Cambria Math" panose="02040503050406030204" pitchFamily="18" charset="0"/>
                            </a:rPr>
                            <m:t>=0</m:t>
                          </m:r>
                        </m:sub>
                        <m:sup>
                          <m:r>
                            <a:rPr lang="en-US" sz="1900" i="1">
                              <a:latin typeface="Cambria Math" panose="02040503050406030204" pitchFamily="18" charset="0"/>
                            </a:rPr>
                            <m:t>𝜂</m:t>
                          </m:r>
                        </m:sup>
                        <m:e>
                          <m:f>
                            <m:fPr>
                              <m:ctrlPr>
                                <a:rPr lang="en-US" sz="1900" i="1">
                                  <a:latin typeface="Cambria Math" panose="02040503050406030204" pitchFamily="18" charset="0"/>
                                </a:rPr>
                              </m:ctrlPr>
                            </m:fPr>
                            <m:num>
                              <m:r>
                                <a:rPr lang="en-US" sz="1900" i="1">
                                  <a:latin typeface="Cambria Math" panose="02040503050406030204" pitchFamily="18" charset="0"/>
                                </a:rPr>
                                <m:t>𝜂</m:t>
                              </m:r>
                              <m:r>
                                <a:rPr lang="en-US" sz="1900" i="1">
                                  <a:latin typeface="Cambria Math" panose="02040503050406030204" pitchFamily="18" charset="0"/>
                                </a:rPr>
                                <m:t>−</m:t>
                              </m:r>
                              <m:r>
                                <a:rPr lang="en-US" sz="1900" i="1">
                                  <a:latin typeface="Cambria Math" panose="02040503050406030204" pitchFamily="18" charset="0"/>
                                </a:rPr>
                                <m:t>𝐷</m:t>
                              </m:r>
                            </m:num>
                            <m:den>
                              <m:r>
                                <a:rPr lang="en-US" sz="1900" i="1">
                                  <a:latin typeface="Cambria Math" panose="02040503050406030204" pitchFamily="18" charset="0"/>
                                </a:rPr>
                                <m:t>𝑆</m:t>
                              </m:r>
                            </m:den>
                          </m:f>
                        </m:e>
                      </m:nary>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𝜂</m:t>
                          </m:r>
                          <m:d>
                            <m:dPr>
                              <m:ctrlPr>
                                <a:rPr lang="en-US" sz="1900" i="1">
                                  <a:latin typeface="Cambria Math" panose="02040503050406030204" pitchFamily="18" charset="0"/>
                                </a:rPr>
                              </m:ctrlPr>
                            </m:dPr>
                            <m:e>
                              <m:r>
                                <a:rPr lang="en-US" sz="1900" i="1">
                                  <a:latin typeface="Cambria Math" panose="02040503050406030204" pitchFamily="18" charset="0"/>
                                </a:rPr>
                                <m:t>𝜂</m:t>
                              </m:r>
                              <m:r>
                                <a:rPr lang="en-US" sz="1900" i="1">
                                  <a:latin typeface="Cambria Math" panose="02040503050406030204" pitchFamily="18" charset="0"/>
                                </a:rPr>
                                <m:t>+1</m:t>
                              </m:r>
                            </m:e>
                          </m:d>
                          <m:r>
                            <a:rPr lang="en-US" sz="1900" i="1">
                              <a:latin typeface="Cambria Math" panose="02040503050406030204" pitchFamily="18" charset="0"/>
                            </a:rPr>
                            <m:t>−</m:t>
                          </m:r>
                          <m:r>
                            <a:rPr lang="en-US" sz="1900" i="1">
                              <a:latin typeface="Cambria Math" panose="02040503050406030204" pitchFamily="18" charset="0"/>
                            </a:rPr>
                            <m:t>𝑆</m:t>
                          </m:r>
                        </m:num>
                        <m:den>
                          <m:r>
                            <a:rPr lang="en-US" sz="1900" i="1">
                              <a:latin typeface="Cambria Math" panose="02040503050406030204" pitchFamily="18" charset="0"/>
                            </a:rPr>
                            <m:t>𝑆</m:t>
                          </m:r>
                        </m:den>
                      </m:f>
                      <m:r>
                        <a:rPr lang="en-US" sz="1900" i="1">
                          <a:latin typeface="Cambria Math" panose="02040503050406030204" pitchFamily="18" charset="0"/>
                        </a:rPr>
                        <m:t>=1</m:t>
                      </m:r>
                    </m:oMath>
                  </m:oMathPara>
                </a14:m>
                <a:endParaRPr lang="en-US" sz="1900" smtClean="0"/>
              </a:p>
              <a:p>
                <a:pPr marL="0" indent="0">
                  <a:buNone/>
                </a:pPr>
                <a:r>
                  <a:rPr lang="en-US" sz="1900" err="1" smtClean="0"/>
                  <a:t>Giả</a:t>
                </a:r>
                <a:r>
                  <a:rPr lang="en-US" sz="1900" smtClean="0"/>
                  <a:t> </a:t>
                </a:r>
                <a:r>
                  <a:rPr lang="en-US" sz="1900" err="1" smtClean="0"/>
                  <a:t>sử</a:t>
                </a:r>
                <a:r>
                  <a:rPr lang="en-US" sz="1900" smtClean="0"/>
                  <a:t> </a:t>
                </a:r>
                <a:r>
                  <a:rPr lang="en-US" sz="1900" i="1" smtClean="0"/>
                  <a:t>X</a:t>
                </a:r>
                <a:r>
                  <a:rPr lang="en-US" sz="1900" smtClean="0"/>
                  <a:t> </a:t>
                </a:r>
                <a:r>
                  <a:rPr lang="en-US" sz="1900" err="1" smtClean="0"/>
                  <a:t>phân</a:t>
                </a:r>
                <a:r>
                  <a:rPr lang="en-US" sz="1900" smtClean="0"/>
                  <a:t> </a:t>
                </a:r>
                <a:r>
                  <a:rPr lang="en-US" sz="1900" err="1" smtClean="0"/>
                  <a:t>bố</a:t>
                </a:r>
                <a:r>
                  <a:rPr lang="en-US" sz="1900" smtClean="0"/>
                  <a:t> </a:t>
                </a:r>
                <a:r>
                  <a:rPr lang="en-US" sz="1900" err="1" smtClean="0"/>
                  <a:t>đều</a:t>
                </a:r>
                <a:r>
                  <a:rPr lang="en-US" sz="1900" smtClean="0"/>
                  <a:t>: </a:t>
                </a:r>
                <a14:m>
                  <m:oMath xmlns:m="http://schemas.openxmlformats.org/officeDocument/2006/math">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𝑋</m:t>
                        </m:r>
                        <m:r>
                          <a:rPr lang="en-US" sz="1900" i="1">
                            <a:latin typeface="Cambria Math" panose="02040503050406030204" pitchFamily="18" charset="0"/>
                          </a:rPr>
                          <m:t>=0</m:t>
                        </m:r>
                      </m:e>
                    </m:d>
                    <m:r>
                      <a:rPr lang="en-US" sz="1900" i="1">
                        <a:latin typeface="Cambria Math" panose="02040503050406030204" pitchFamily="18" charset="0"/>
                      </a:rPr>
                      <m:t>=</m:t>
                    </m:r>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𝑋</m:t>
                        </m:r>
                        <m:r>
                          <a:rPr lang="en-US" sz="1900" i="1">
                            <a:latin typeface="Cambria Math" panose="02040503050406030204" pitchFamily="18" charset="0"/>
                          </a:rPr>
                          <m:t>=1</m:t>
                        </m:r>
                      </m:e>
                    </m:d>
                  </m:oMath>
                </a14:m>
                <a:r>
                  <a:rPr lang="en-US" sz="1900" smtClean="0"/>
                  <a:t>. We </a:t>
                </a:r>
                <a:r>
                  <a:rPr lang="en-US" sz="1900"/>
                  <a:t>have:</a:t>
                </a:r>
              </a:p>
              <a:p>
                <a:pPr marL="0" indent="0">
                  <a:buNone/>
                </a:pPr>
                <a14:m>
                  <m:oMathPara xmlns:m="http://schemas.openxmlformats.org/officeDocument/2006/math">
                    <m:oMathParaPr>
                      <m:jc m:val="centerGroup"/>
                    </m:oMathParaPr>
                    <m:oMath xmlns:m="http://schemas.openxmlformats.org/officeDocument/2006/math">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𝑋</m:t>
                          </m:r>
                        </m:e>
                        <m:e>
                          <m:r>
                            <a:rPr lang="en-US" sz="1900" i="1">
                              <a:latin typeface="Cambria Math" panose="02040503050406030204" pitchFamily="18" charset="0"/>
                            </a:rPr>
                            <m:t>𝐷</m:t>
                          </m:r>
                        </m:e>
                      </m:d>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e>
                          </m:d>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𝑋</m:t>
                              </m:r>
                            </m:e>
                          </m:d>
                        </m:num>
                        <m:den>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d>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e>
                          </m:d>
                        </m:num>
                        <m:den>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r>
                                <a:rPr lang="en-US" sz="1900" i="1">
                                  <a:latin typeface="Cambria Math" panose="02040503050406030204" pitchFamily="18" charset="0"/>
                                </a:rPr>
                                <m:t>=0</m:t>
                              </m:r>
                            </m:e>
                          </m:d>
                          <m:r>
                            <a:rPr lang="en-US" sz="1900" i="1">
                              <a:latin typeface="Cambria Math" panose="02040503050406030204" pitchFamily="18" charset="0"/>
                            </a:rPr>
                            <m:t>+</m:t>
                          </m:r>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r>
                                <a:rPr lang="en-US" sz="1900" i="1">
                                  <a:latin typeface="Cambria Math" panose="02040503050406030204" pitchFamily="18" charset="0"/>
                                </a:rPr>
                                <m:t>=1</m:t>
                              </m:r>
                            </m:e>
                          </m:d>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𝜂</m:t>
                          </m:r>
                          <m:r>
                            <a:rPr lang="en-US" sz="1900" i="1">
                              <a:latin typeface="Cambria Math" panose="02040503050406030204" pitchFamily="18" charset="0"/>
                            </a:rPr>
                            <m:t>+1</m:t>
                          </m:r>
                        </m:num>
                        <m:den>
                          <m:r>
                            <a:rPr lang="en-US" sz="1900" i="1">
                              <a:latin typeface="Cambria Math" panose="02040503050406030204" pitchFamily="18" charset="0"/>
                            </a:rPr>
                            <m:t>2</m:t>
                          </m:r>
                        </m:den>
                      </m:f>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e>
                      </m:d>
                    </m:oMath>
                  </m:oMathPara>
                </a14:m>
                <a:endParaRPr lang="en-US" sz="1900"/>
              </a:p>
              <a:p>
                <a:pPr marL="0" indent="0">
                  <a:buNone/>
                </a:pPr>
                <a:r>
                  <a:rPr lang="en-US" sz="1900" err="1" smtClean="0"/>
                  <a:t>Vậy</a:t>
                </a:r>
                <a:r>
                  <a:rPr lang="en-US" sz="1900" smtClean="0"/>
                  <a:t> </a:t>
                </a:r>
                <a:r>
                  <a:rPr lang="en-US" sz="1900" err="1" smtClean="0"/>
                  <a:t>hệ</a:t>
                </a:r>
                <a:r>
                  <a:rPr lang="en-US" sz="1900" smtClean="0"/>
                  <a:t> </a:t>
                </a:r>
                <a:r>
                  <a:rPr lang="en-US" sz="1900" err="1" smtClean="0"/>
                  <a:t>số</a:t>
                </a:r>
                <a:r>
                  <a:rPr lang="en-US" sz="1900" smtClean="0"/>
                  <a:t> </a:t>
                </a:r>
                <a:r>
                  <a:rPr lang="en-US" sz="1900" err="1" smtClean="0"/>
                  <a:t>chuyển</a:t>
                </a:r>
                <a:r>
                  <a:rPr lang="en-US" sz="1900" smtClean="0"/>
                  <a:t> </a:t>
                </a:r>
                <a:r>
                  <a:rPr lang="en-US" sz="1900" err="1" smtClean="0"/>
                  <a:t>hóa</a:t>
                </a:r>
                <a:r>
                  <a:rPr lang="en-US" sz="1900" smtClean="0"/>
                  <a:t> </a:t>
                </a:r>
                <a:r>
                  <a:rPr lang="en-US" sz="1900" i="1"/>
                  <a:t>k</a:t>
                </a:r>
                <a:r>
                  <a:rPr lang="en-US" sz="1900"/>
                  <a:t> </a:t>
                </a:r>
                <a:r>
                  <a:rPr lang="en-US" sz="1900" err="1" smtClean="0"/>
                  <a:t>là</a:t>
                </a:r>
                <a:r>
                  <a:rPr lang="en-US" sz="1900" smtClean="0"/>
                  <a:t> </a:t>
                </a:r>
                <a14:m>
                  <m:oMath xmlns:m="http://schemas.openxmlformats.org/officeDocument/2006/math">
                    <m:f>
                      <m:fPr>
                        <m:ctrlPr>
                          <a:rPr lang="en-US" sz="1900" i="1">
                            <a:latin typeface="Cambria Math" panose="02040503050406030204" pitchFamily="18" charset="0"/>
                          </a:rPr>
                        </m:ctrlPr>
                      </m:fPr>
                      <m:num>
                        <m:r>
                          <a:rPr lang="en-US" sz="1900" i="1">
                            <a:latin typeface="Cambria Math" panose="02040503050406030204" pitchFamily="18" charset="0"/>
                          </a:rPr>
                          <m:t>𝜂</m:t>
                        </m:r>
                        <m:r>
                          <a:rPr lang="en-US" sz="1900" i="1">
                            <a:latin typeface="Cambria Math" panose="02040503050406030204" pitchFamily="18" charset="0"/>
                          </a:rPr>
                          <m:t>+1</m:t>
                        </m:r>
                      </m:num>
                      <m:den>
                        <m:r>
                          <a:rPr lang="en-US" sz="1900" i="1">
                            <a:latin typeface="Cambria Math" panose="02040503050406030204" pitchFamily="18" charset="0"/>
                          </a:rPr>
                          <m:t>2</m:t>
                        </m:r>
                      </m:den>
                    </m:f>
                  </m:oMath>
                </a14:m>
                <a:r>
                  <a:rPr lang="en-US" sz="1900" smtClean="0"/>
                  <a:t>.</a:t>
                </a:r>
                <a:endParaRPr lang="en-US" sz="19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55126"/>
                <a:ext cx="10515600" cy="5448216"/>
              </a:xfrm>
              <a:blipFill rotWithShape="0">
                <a:blip r:embed="rId3"/>
                <a:stretch>
                  <a:fillRect l="-580" t="-559" r="-522" b="-190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454F0C44-6410-48AF-B1F7-C8365B31CE70}" type="datetime1">
              <a:rPr lang="en-US" smtClean="0"/>
              <a:t>7/14/2017</a:t>
            </a:fld>
            <a:endParaRPr lang="en-US"/>
          </a:p>
        </p:txBody>
      </p:sp>
    </p:spTree>
    <p:extLst>
      <p:ext uri="{BB962C8B-B14F-4D97-AF65-F5344CB8AC3E}">
        <p14:creationId xmlns:p14="http://schemas.microsoft.com/office/powerpoint/2010/main" val="3398488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259"/>
            <a:ext cx="10515600" cy="660486"/>
          </a:xfrm>
        </p:spPr>
        <p:txBody>
          <a:bodyPr/>
          <a:lstStyle/>
          <a:p>
            <a:r>
              <a:rPr lang="en-US" smtClean="0"/>
              <a:t>3. </a:t>
            </a:r>
            <a:r>
              <a:rPr lang="en-US" err="1"/>
              <a:t>Suy</a:t>
            </a:r>
            <a:r>
              <a:rPr lang="en-US"/>
              <a:t> </a:t>
            </a:r>
            <a:r>
              <a:rPr lang="en-US" err="1"/>
              <a:t>diễn</a:t>
            </a:r>
            <a:r>
              <a:rPr lang="en-US"/>
              <a:t> X-gate</a:t>
            </a:r>
          </a:p>
        </p:txBody>
      </p:sp>
      <p:sp>
        <p:nvSpPr>
          <p:cNvPr id="3" name="Content Placeholder 2"/>
          <p:cNvSpPr>
            <a:spLocks noGrp="1"/>
          </p:cNvSpPr>
          <p:nvPr>
            <p:ph idx="1"/>
          </p:nvPr>
        </p:nvSpPr>
        <p:spPr>
          <a:xfrm>
            <a:off x="282389" y="828622"/>
            <a:ext cx="7016470" cy="5664945"/>
          </a:xfrm>
        </p:spPr>
        <p:txBody>
          <a:bodyPr>
            <a:normAutofit/>
          </a:bodyPr>
          <a:lstStyle/>
          <a:p>
            <a:r>
              <a:rPr lang="en-US" err="1" smtClean="0"/>
              <a:t>Mở</a:t>
            </a:r>
            <a:r>
              <a:rPr lang="en-US" smtClean="0"/>
              <a:t> </a:t>
            </a:r>
            <a:r>
              <a:rPr lang="en-US" err="1" smtClean="0"/>
              <a:t>rộng</a:t>
            </a:r>
            <a:r>
              <a:rPr lang="en-US" smtClean="0"/>
              <a:t> </a:t>
            </a:r>
            <a:r>
              <a:rPr lang="en-US" err="1" smtClean="0"/>
              <a:t>quan</a:t>
            </a:r>
            <a:r>
              <a:rPr lang="en-US" smtClean="0"/>
              <a:t> </a:t>
            </a:r>
            <a:r>
              <a:rPr lang="en-US" err="1" smtClean="0"/>
              <a:t>hệ</a:t>
            </a:r>
            <a:r>
              <a:rPr lang="en-US" smtClean="0"/>
              <a:t> </a:t>
            </a:r>
            <a:r>
              <a:rPr lang="en-US" err="1" smtClean="0"/>
              <a:t>chẩn</a:t>
            </a:r>
            <a:r>
              <a:rPr lang="en-US" smtClean="0"/>
              <a:t> </a:t>
            </a:r>
            <a:r>
              <a:rPr lang="en-US" err="1" smtClean="0"/>
              <a:t>đoán</a:t>
            </a:r>
            <a:r>
              <a:rPr lang="en-US" smtClean="0"/>
              <a:t> </a:t>
            </a:r>
            <a:r>
              <a:rPr lang="en-US" err="1" smtClean="0"/>
              <a:t>với</a:t>
            </a:r>
            <a:r>
              <a:rPr lang="en-US" smtClean="0"/>
              <a:t> </a:t>
            </a:r>
            <a:r>
              <a:rPr lang="en-US" err="1" smtClean="0"/>
              <a:t>nhiều</a:t>
            </a:r>
            <a:r>
              <a:rPr lang="en-US" smtClean="0"/>
              <a:t> </a:t>
            </a:r>
            <a:r>
              <a:rPr lang="en-US" err="1" smtClean="0"/>
              <a:t>giả</a:t>
            </a:r>
            <a:r>
              <a:rPr lang="en-US" smtClean="0"/>
              <a:t> </a:t>
            </a:r>
            <a:r>
              <a:rPr lang="en-US" err="1" smtClean="0"/>
              <a:t>thuyết</a:t>
            </a:r>
            <a:r>
              <a:rPr lang="en-US" smtClean="0"/>
              <a:t>, </a:t>
            </a:r>
            <a:r>
              <a:rPr lang="en-US" err="1" smtClean="0"/>
              <a:t>trong</a:t>
            </a:r>
            <a:r>
              <a:rPr lang="en-US" smtClean="0"/>
              <a:t> </a:t>
            </a:r>
            <a:r>
              <a:rPr lang="en-US" err="1" smtClean="0"/>
              <a:t>đó</a:t>
            </a:r>
            <a:r>
              <a:rPr lang="en-US" smtClean="0"/>
              <a:t> </a:t>
            </a:r>
            <a:r>
              <a:rPr lang="en-US" err="1" smtClean="0"/>
              <a:t>đồ</a:t>
            </a:r>
            <a:r>
              <a:rPr lang="en-US" smtClean="0"/>
              <a:t> </a:t>
            </a:r>
            <a:r>
              <a:rPr lang="en-US" err="1" smtClean="0"/>
              <a:t>thị</a:t>
            </a:r>
            <a:r>
              <a:rPr lang="en-US" smtClean="0"/>
              <a:t> </a:t>
            </a:r>
            <a:r>
              <a:rPr lang="en-US" err="1" smtClean="0"/>
              <a:t>đơn</a:t>
            </a:r>
            <a:r>
              <a:rPr lang="en-US" smtClean="0"/>
              <a:t> </a:t>
            </a:r>
            <a:r>
              <a:rPr lang="en-US" err="1" smtClean="0"/>
              <a:t>giản</a:t>
            </a:r>
            <a:r>
              <a:rPr lang="en-US" smtClean="0"/>
              <a:t> </a:t>
            </a:r>
            <a:r>
              <a:rPr lang="en-US" err="1" smtClean="0"/>
              <a:t>gồm</a:t>
            </a:r>
            <a:r>
              <a:rPr lang="en-US" smtClean="0"/>
              <a:t> </a:t>
            </a:r>
            <a:r>
              <a:rPr lang="en-US" err="1" smtClean="0"/>
              <a:t>một</a:t>
            </a:r>
            <a:r>
              <a:rPr lang="en-US" smtClean="0"/>
              <a:t> </a:t>
            </a:r>
            <a:r>
              <a:rPr lang="en-US" err="1" smtClean="0"/>
              <a:t>biến</a:t>
            </a:r>
            <a:r>
              <a:rPr lang="en-US" smtClean="0"/>
              <a:t> con </a:t>
            </a:r>
            <a:r>
              <a:rPr lang="en-US" i="1"/>
              <a:t>Y</a:t>
            </a:r>
            <a:r>
              <a:rPr lang="en-US"/>
              <a:t> </a:t>
            </a:r>
            <a:r>
              <a:rPr lang="en-US" err="1" smtClean="0"/>
              <a:t>và</a:t>
            </a:r>
            <a:r>
              <a:rPr lang="en-US" smtClean="0"/>
              <a:t> </a:t>
            </a:r>
            <a:r>
              <a:rPr lang="en-US" i="1" smtClean="0"/>
              <a:t>n</a:t>
            </a:r>
            <a:r>
              <a:rPr lang="en-US" smtClean="0"/>
              <a:t> </a:t>
            </a:r>
            <a:r>
              <a:rPr lang="en-US" err="1" smtClean="0"/>
              <a:t>biến</a:t>
            </a:r>
            <a:r>
              <a:rPr lang="en-US" smtClean="0"/>
              <a:t> cha </a:t>
            </a:r>
            <a:r>
              <a:rPr lang="en-US" i="1" smtClean="0"/>
              <a:t>X</a:t>
            </a:r>
            <a:r>
              <a:rPr lang="en-US" i="1" baseline="-25000" smtClean="0"/>
              <a:t>i</a:t>
            </a:r>
            <a:r>
              <a:rPr lang="en-US" smtClean="0"/>
              <a:t>. </a:t>
            </a:r>
            <a:r>
              <a:rPr lang="en-US" err="1" smtClean="0"/>
              <a:t>Mỗi</a:t>
            </a:r>
            <a:r>
              <a:rPr lang="en-US" smtClean="0"/>
              <a:t> </a:t>
            </a:r>
            <a:r>
              <a:rPr lang="en-US" err="1" smtClean="0"/>
              <a:t>quan</a:t>
            </a:r>
            <a:r>
              <a:rPr lang="en-US" smtClean="0"/>
              <a:t> </a:t>
            </a:r>
            <a:r>
              <a:rPr lang="en-US" err="1" smtClean="0"/>
              <a:t>hệ</a:t>
            </a:r>
            <a:r>
              <a:rPr lang="en-US" smtClean="0"/>
              <a:t> </a:t>
            </a:r>
            <a:r>
              <a:rPr lang="en-US" err="1" smtClean="0"/>
              <a:t>từ</a:t>
            </a:r>
            <a:r>
              <a:rPr lang="en-US" smtClean="0"/>
              <a:t> </a:t>
            </a:r>
            <a:r>
              <a:rPr lang="en-US" i="1" smtClean="0"/>
              <a:t>X</a:t>
            </a:r>
            <a:r>
              <a:rPr lang="en-US" i="1" baseline="-25000" smtClean="0"/>
              <a:t>i</a:t>
            </a:r>
            <a:r>
              <a:rPr lang="en-US" smtClean="0"/>
              <a:t> </a:t>
            </a:r>
            <a:r>
              <a:rPr lang="en-US" err="1" smtClean="0"/>
              <a:t>đến</a:t>
            </a:r>
            <a:r>
              <a:rPr lang="en-US" smtClean="0"/>
              <a:t> </a:t>
            </a:r>
            <a:r>
              <a:rPr lang="en-US" i="1" smtClean="0"/>
              <a:t>Y</a:t>
            </a:r>
            <a:r>
              <a:rPr lang="en-US" smtClean="0"/>
              <a:t> </a:t>
            </a:r>
            <a:r>
              <a:rPr lang="en-US" err="1" smtClean="0"/>
              <a:t>được</a:t>
            </a:r>
            <a:r>
              <a:rPr lang="en-US" smtClean="0"/>
              <a:t> </a:t>
            </a:r>
            <a:r>
              <a:rPr lang="en-US" err="1" smtClean="0"/>
              <a:t>lượng</a:t>
            </a:r>
            <a:r>
              <a:rPr lang="en-US" smtClean="0"/>
              <a:t> </a:t>
            </a:r>
            <a:r>
              <a:rPr lang="en-US" err="1" smtClean="0"/>
              <a:t>hóa</a:t>
            </a:r>
            <a:r>
              <a:rPr lang="en-US" smtClean="0"/>
              <a:t> </a:t>
            </a:r>
            <a:r>
              <a:rPr lang="en-US" err="1" smtClean="0"/>
              <a:t>bởi</a:t>
            </a:r>
            <a:r>
              <a:rPr lang="en-US" smtClean="0"/>
              <a:t> </a:t>
            </a:r>
            <a:r>
              <a:rPr lang="en-US" err="1" smtClean="0"/>
              <a:t>trọng</a:t>
            </a:r>
            <a:r>
              <a:rPr lang="en-US" smtClean="0"/>
              <a:t> </a:t>
            </a:r>
            <a:r>
              <a:rPr lang="en-US" err="1" smtClean="0"/>
              <a:t>số</a:t>
            </a:r>
            <a:r>
              <a:rPr lang="en-US" smtClean="0"/>
              <a:t> </a:t>
            </a:r>
            <a:r>
              <a:rPr lang="en-US" i="1" err="1" smtClean="0"/>
              <a:t>w</a:t>
            </a:r>
            <a:r>
              <a:rPr lang="en-US" i="1" baseline="-25000" err="1" smtClean="0"/>
              <a:t>i</a:t>
            </a:r>
            <a:r>
              <a:rPr lang="en-US" smtClean="0"/>
              <a:t> </a:t>
            </a:r>
            <a:r>
              <a:rPr lang="en-US" err="1" smtClean="0"/>
              <a:t>với</a:t>
            </a:r>
            <a:r>
              <a:rPr lang="en-US" smtClean="0"/>
              <a:t> </a:t>
            </a:r>
            <a:r>
              <a:rPr lang="en-US"/>
              <a:t>0 ≤ </a:t>
            </a:r>
            <a:r>
              <a:rPr lang="en-US" i="1" err="1"/>
              <a:t>w</a:t>
            </a:r>
            <a:r>
              <a:rPr lang="en-US" i="1" baseline="-25000" err="1"/>
              <a:t>i</a:t>
            </a:r>
            <a:r>
              <a:rPr lang="en-US"/>
              <a:t> ≤ 1.</a:t>
            </a:r>
            <a:endParaRPr lang="en-US" smtClean="0"/>
          </a:p>
          <a:p>
            <a:r>
              <a:rPr lang="en-US" err="1" smtClean="0"/>
              <a:t>Những</a:t>
            </a:r>
            <a:r>
              <a:rPr lang="en-US" smtClean="0"/>
              <a:t> </a:t>
            </a:r>
            <a:r>
              <a:rPr lang="en-US" err="1" smtClean="0"/>
              <a:t>quan</a:t>
            </a:r>
            <a:r>
              <a:rPr lang="en-US" smtClean="0"/>
              <a:t> </a:t>
            </a:r>
            <a:r>
              <a:rPr lang="en-US" err="1" smtClean="0"/>
              <a:t>hệ</a:t>
            </a:r>
            <a:r>
              <a:rPr lang="en-US" smtClean="0"/>
              <a:t> </a:t>
            </a:r>
            <a:r>
              <a:rPr lang="en-US" err="1" smtClean="0"/>
              <a:t>đồ</a:t>
            </a:r>
            <a:r>
              <a:rPr lang="en-US" smtClean="0"/>
              <a:t> </a:t>
            </a:r>
            <a:r>
              <a:rPr lang="en-US" err="1" smtClean="0"/>
              <a:t>thị</a:t>
            </a:r>
            <a:r>
              <a:rPr lang="en-US" smtClean="0"/>
              <a:t> </a:t>
            </a:r>
            <a:r>
              <a:rPr lang="en-US" err="1" smtClean="0"/>
              <a:t>gắn</a:t>
            </a:r>
            <a:r>
              <a:rPr lang="en-US" smtClean="0"/>
              <a:t> </a:t>
            </a:r>
            <a:r>
              <a:rPr lang="en-US" err="1" smtClean="0"/>
              <a:t>liền</a:t>
            </a:r>
            <a:r>
              <a:rPr lang="en-US" smtClean="0"/>
              <a:t> </a:t>
            </a:r>
            <a:r>
              <a:rPr lang="en-US" err="1" smtClean="0"/>
              <a:t>với</a:t>
            </a:r>
            <a:r>
              <a:rPr lang="en-US" smtClean="0"/>
              <a:t> </a:t>
            </a:r>
            <a:r>
              <a:rPr lang="en-US" err="1" smtClean="0"/>
              <a:t>các</a:t>
            </a:r>
            <a:r>
              <a:rPr lang="en-US" smtClean="0"/>
              <a:t> </a:t>
            </a:r>
            <a:r>
              <a:rPr lang="en-US" err="1" smtClean="0"/>
              <a:t>cổng</a:t>
            </a:r>
            <a:r>
              <a:rPr lang="en-US" smtClean="0"/>
              <a:t> </a:t>
            </a:r>
            <a:r>
              <a:rPr lang="en-US" err="1" smtClean="0"/>
              <a:t>lô-gic</a:t>
            </a:r>
            <a:r>
              <a:rPr lang="en-US" smtClean="0"/>
              <a:t> X-gate </a:t>
            </a:r>
            <a:r>
              <a:rPr lang="en-US" err="1" smtClean="0"/>
              <a:t>như</a:t>
            </a:r>
            <a:r>
              <a:rPr lang="en-US"/>
              <a:t> AND-gate, </a:t>
            </a:r>
            <a:r>
              <a:rPr lang="en-US" smtClean="0"/>
              <a:t>OR-gate </a:t>
            </a:r>
            <a:r>
              <a:rPr lang="en-US" err="1" smtClean="0"/>
              <a:t>và</a:t>
            </a:r>
            <a:r>
              <a:rPr lang="en-US" smtClean="0"/>
              <a:t> SIGMA-gate, </a:t>
            </a:r>
            <a:r>
              <a:rPr lang="en-US" err="1"/>
              <a:t>được</a:t>
            </a:r>
            <a:r>
              <a:rPr lang="en-US"/>
              <a:t> </a:t>
            </a:r>
            <a:r>
              <a:rPr lang="en-US" err="1" smtClean="0"/>
              <a:t>chuyển</a:t>
            </a:r>
            <a:r>
              <a:rPr lang="en-US" smtClean="0"/>
              <a:t> </a:t>
            </a:r>
            <a:r>
              <a:rPr lang="en-US" err="1" smtClean="0"/>
              <a:t>thành</a:t>
            </a:r>
            <a:r>
              <a:rPr lang="en-US" smtClean="0"/>
              <a:t> CPT </a:t>
            </a:r>
            <a:r>
              <a:rPr lang="en-US" err="1" smtClean="0"/>
              <a:t>của</a:t>
            </a:r>
            <a:r>
              <a:rPr lang="en-US" smtClean="0"/>
              <a:t> BN </a:t>
            </a:r>
            <a:r>
              <a:rPr lang="en-US" err="1" smtClean="0"/>
              <a:t>đơn</a:t>
            </a:r>
            <a:r>
              <a:rPr lang="en-US" smtClean="0"/>
              <a:t> </a:t>
            </a:r>
            <a:r>
              <a:rPr lang="en-US" err="1" smtClean="0"/>
              <a:t>giản</a:t>
            </a:r>
            <a:r>
              <a:rPr lang="en-US" smtClean="0"/>
              <a:t>. </a:t>
            </a:r>
            <a:r>
              <a:rPr lang="en-US" err="1" smtClean="0"/>
              <a:t>Sự</a:t>
            </a:r>
            <a:r>
              <a:rPr lang="en-US" smtClean="0"/>
              <a:t> </a:t>
            </a:r>
            <a:r>
              <a:rPr lang="en-US" err="1" smtClean="0"/>
              <a:t>chuyển</a:t>
            </a:r>
            <a:r>
              <a:rPr lang="en-US" smtClean="0"/>
              <a:t> </a:t>
            </a:r>
            <a:r>
              <a:rPr lang="en-US" err="1" smtClean="0"/>
              <a:t>hóa</a:t>
            </a:r>
            <a:r>
              <a:rPr lang="en-US" smtClean="0"/>
              <a:t> </a:t>
            </a:r>
            <a:r>
              <a:rPr lang="en-US" err="1" smtClean="0"/>
              <a:t>quan</a:t>
            </a:r>
            <a:r>
              <a:rPr lang="en-US" smtClean="0"/>
              <a:t> </a:t>
            </a:r>
            <a:r>
              <a:rPr lang="en-US" err="1" smtClean="0"/>
              <a:t>hệ</a:t>
            </a:r>
            <a:r>
              <a:rPr lang="en-US" smtClean="0"/>
              <a:t> </a:t>
            </a:r>
            <a:r>
              <a:rPr lang="en-US" err="1" smtClean="0"/>
              <a:t>xác</a:t>
            </a:r>
            <a:r>
              <a:rPr lang="en-US" smtClean="0"/>
              <a:t> </a:t>
            </a:r>
            <a:r>
              <a:rPr lang="en-US" err="1" smtClean="0"/>
              <a:t>định</a:t>
            </a:r>
            <a:r>
              <a:rPr lang="en-US" smtClean="0"/>
              <a:t> </a:t>
            </a:r>
            <a:r>
              <a:rPr lang="en-US" i="1" err="1" smtClean="0"/>
              <a:t>suy</a:t>
            </a:r>
            <a:r>
              <a:rPr lang="en-US" i="1" smtClean="0"/>
              <a:t> </a:t>
            </a:r>
            <a:r>
              <a:rPr lang="en-US" i="1" err="1" smtClean="0"/>
              <a:t>diễn</a:t>
            </a:r>
            <a:r>
              <a:rPr lang="en-US" i="1" smtClean="0"/>
              <a:t> X-gate</a:t>
            </a:r>
            <a:r>
              <a:rPr lang="en-US" smtClean="0"/>
              <a:t>. </a:t>
            </a:r>
            <a:r>
              <a:rPr lang="en-US" err="1" smtClean="0"/>
              <a:t>Đồ</a:t>
            </a:r>
            <a:r>
              <a:rPr lang="en-US" smtClean="0"/>
              <a:t> </a:t>
            </a:r>
            <a:r>
              <a:rPr lang="en-US" err="1" smtClean="0"/>
              <a:t>thị</a:t>
            </a:r>
            <a:r>
              <a:rPr lang="en-US" smtClean="0"/>
              <a:t> </a:t>
            </a:r>
            <a:r>
              <a:rPr lang="en-US" err="1" smtClean="0"/>
              <a:t>đơn</a:t>
            </a:r>
            <a:r>
              <a:rPr lang="en-US" smtClean="0"/>
              <a:t> </a:t>
            </a:r>
            <a:r>
              <a:rPr lang="en-US" err="1" smtClean="0"/>
              <a:t>giản</a:t>
            </a:r>
            <a:r>
              <a:rPr lang="en-US" smtClean="0"/>
              <a:t> </a:t>
            </a:r>
            <a:r>
              <a:rPr lang="en-US" err="1" smtClean="0"/>
              <a:t>được</a:t>
            </a:r>
            <a:r>
              <a:rPr lang="en-US" smtClean="0"/>
              <a:t> </a:t>
            </a:r>
            <a:r>
              <a:rPr lang="en-US" err="1" smtClean="0"/>
              <a:t>gọi</a:t>
            </a:r>
            <a:r>
              <a:rPr lang="en-US" smtClean="0"/>
              <a:t> </a:t>
            </a:r>
            <a:r>
              <a:rPr lang="en-US" i="1" err="1" smtClean="0"/>
              <a:t>đồ</a:t>
            </a:r>
            <a:r>
              <a:rPr lang="en-US" i="1" smtClean="0"/>
              <a:t> </a:t>
            </a:r>
            <a:r>
              <a:rPr lang="en-US" i="1" err="1" smtClean="0"/>
              <a:t>thị</a:t>
            </a:r>
            <a:r>
              <a:rPr lang="en-US" i="1" smtClean="0"/>
              <a:t> X-gate</a:t>
            </a:r>
            <a:r>
              <a:rPr lang="en-US" smtClean="0"/>
              <a:t> hay </a:t>
            </a:r>
            <a:r>
              <a:rPr lang="en-US" i="1" err="1" smtClean="0"/>
              <a:t>mạng</a:t>
            </a:r>
            <a:r>
              <a:rPr lang="en-US" i="1" smtClean="0"/>
              <a:t> X-gate</a:t>
            </a:r>
            <a:r>
              <a:rPr lang="en-US" smtClean="0"/>
              <a:t>.</a:t>
            </a:r>
            <a:endParaRPr lang="en-US" i="1"/>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94" y="1774287"/>
            <a:ext cx="4500000" cy="2785715"/>
          </a:xfrm>
          <a:prstGeom prst="rect">
            <a:avLst/>
          </a:prstGeom>
        </p:spPr>
      </p:pic>
      <p:sp>
        <p:nvSpPr>
          <p:cNvPr id="5" name="Rectangle 4"/>
          <p:cNvSpPr/>
          <p:nvPr/>
        </p:nvSpPr>
        <p:spPr>
          <a:xfrm>
            <a:off x="8320707" y="4817640"/>
            <a:ext cx="2332690" cy="553998"/>
          </a:xfrm>
          <a:prstGeom prst="rect">
            <a:avLst/>
          </a:prstGeom>
        </p:spPr>
        <p:txBody>
          <a:bodyPr wrap="none">
            <a:spAutoFit/>
          </a:bodyPr>
          <a:lstStyle/>
          <a:p>
            <a:r>
              <a:rPr lang="en-US" sz="3000" b="1" err="1" smtClean="0">
                <a:latin typeface="Times New Roman" panose="02020603050405020304" pitchFamily="18" charset="0"/>
                <a:cs typeface="Times New Roman" panose="02020603050405020304" pitchFamily="18" charset="0"/>
              </a:rPr>
              <a:t>Mạng</a:t>
            </a:r>
            <a:r>
              <a:rPr lang="en-US" sz="3000" b="1" smtClean="0">
                <a:latin typeface="Times New Roman" panose="02020603050405020304" pitchFamily="18" charset="0"/>
                <a:cs typeface="Times New Roman" panose="02020603050405020304" pitchFamily="18" charset="0"/>
              </a:rPr>
              <a:t> X-gate</a:t>
            </a:r>
            <a:endParaRPr lang="en-US" sz="30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5DB5036F-1FF2-46C4-8D2B-59C7E3B91952}" type="slidenum">
              <a:rPr lang="en-US" smtClean="0"/>
              <a:pPr/>
              <a:t>11</a:t>
            </a:fld>
            <a:endParaRPr lang="en-US"/>
          </a:p>
        </p:txBody>
      </p:sp>
      <p:sp>
        <p:nvSpPr>
          <p:cNvPr id="7" name="Footer Placeholder 6"/>
          <p:cNvSpPr>
            <a:spLocks noGrp="1"/>
          </p:cNvSpPr>
          <p:nvPr>
            <p:ph type="ftr" sz="quarter" idx="11"/>
          </p:nvPr>
        </p:nvSpPr>
        <p:spPr/>
        <p:txBody>
          <a:bodyPr/>
          <a:lstStyle/>
          <a:p>
            <a:r>
              <a:rPr lang="en-US" smtClean="0"/>
              <a:t>Published in the book "Bayesian Inference" - InTechOpen</a:t>
            </a:r>
            <a:endParaRPr lang="en-US"/>
          </a:p>
        </p:txBody>
      </p:sp>
      <p:sp>
        <p:nvSpPr>
          <p:cNvPr id="8" name="Date Placeholder 7"/>
          <p:cNvSpPr>
            <a:spLocks noGrp="1"/>
          </p:cNvSpPr>
          <p:nvPr>
            <p:ph type="dt" sz="half" idx="10"/>
          </p:nvPr>
        </p:nvSpPr>
        <p:spPr/>
        <p:txBody>
          <a:bodyPr/>
          <a:lstStyle/>
          <a:p>
            <a:fld id="{7CCD6521-2417-4995-944E-D530964C0CA0}" type="datetime1">
              <a:rPr lang="en-US" smtClean="0"/>
              <a:t>7/14/2017</a:t>
            </a:fld>
            <a:endParaRPr lang="en-US"/>
          </a:p>
        </p:txBody>
      </p:sp>
    </p:spTree>
    <p:extLst>
      <p:ext uri="{BB962C8B-B14F-4D97-AF65-F5344CB8AC3E}">
        <p14:creationId xmlns:p14="http://schemas.microsoft.com/office/powerpoint/2010/main" val="2927067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p:sp>
        <p:nvSpPr>
          <p:cNvPr id="3" name="Content Placeholder 2"/>
          <p:cNvSpPr>
            <a:spLocks noGrp="1"/>
          </p:cNvSpPr>
          <p:nvPr>
            <p:ph idx="1"/>
          </p:nvPr>
        </p:nvSpPr>
        <p:spPr>
          <a:xfrm>
            <a:off x="318656" y="1749057"/>
            <a:ext cx="5375562" cy="4405781"/>
          </a:xfrm>
        </p:spPr>
        <p:txBody>
          <a:bodyPr>
            <a:normAutofit/>
          </a:bodyPr>
          <a:lstStyle/>
          <a:p>
            <a:r>
              <a:rPr lang="en-US" sz="2500" i="1" err="1" smtClean="0"/>
              <a:t>Ức</a:t>
            </a:r>
            <a:r>
              <a:rPr lang="en-US" sz="2500" i="1" smtClean="0"/>
              <a:t> </a:t>
            </a:r>
            <a:r>
              <a:rPr lang="en-US" sz="2500" i="1" err="1" smtClean="0"/>
              <a:t>chế</a:t>
            </a:r>
            <a:r>
              <a:rPr lang="en-US" sz="2500" i="1" smtClean="0"/>
              <a:t> X-gate</a:t>
            </a:r>
            <a:r>
              <a:rPr lang="en-US" sz="2500" smtClean="0"/>
              <a:t>: </a:t>
            </a:r>
            <a:r>
              <a:rPr lang="en-US" sz="2500" err="1" smtClean="0"/>
              <a:t>Với</a:t>
            </a:r>
            <a:r>
              <a:rPr lang="en-US" sz="2500" smtClean="0"/>
              <a:t> </a:t>
            </a:r>
            <a:r>
              <a:rPr lang="en-US" sz="2500" err="1" smtClean="0"/>
              <a:t>mỗi</a:t>
            </a:r>
            <a:r>
              <a:rPr lang="en-US" sz="2500" smtClean="0"/>
              <a:t> </a:t>
            </a:r>
            <a:r>
              <a:rPr lang="en-US" sz="2500" err="1" smtClean="0"/>
              <a:t>quan</a:t>
            </a:r>
            <a:r>
              <a:rPr lang="en-US" sz="2500" smtClean="0"/>
              <a:t> </a:t>
            </a:r>
            <a:r>
              <a:rPr lang="en-US" sz="2500" err="1" smtClean="0"/>
              <a:t>hệ</a:t>
            </a:r>
            <a:r>
              <a:rPr lang="en-US" sz="2500" smtClean="0"/>
              <a:t> </a:t>
            </a:r>
            <a:r>
              <a:rPr lang="en-US" sz="2500" err="1" smtClean="0"/>
              <a:t>từ</a:t>
            </a:r>
            <a:r>
              <a:rPr lang="en-US" sz="2500" smtClean="0"/>
              <a:t> </a:t>
            </a:r>
            <a:r>
              <a:rPr lang="en-US" sz="2500" err="1" smtClean="0"/>
              <a:t>nguồn</a:t>
            </a:r>
            <a:r>
              <a:rPr lang="en-US" sz="2500" smtClean="0"/>
              <a:t> </a:t>
            </a:r>
            <a:r>
              <a:rPr lang="en-US" sz="2500" i="1" smtClean="0"/>
              <a:t>X</a:t>
            </a:r>
            <a:r>
              <a:rPr lang="en-US" sz="2500" i="1" baseline="-25000" smtClean="0"/>
              <a:t>i</a:t>
            </a:r>
            <a:r>
              <a:rPr lang="en-US" sz="2500" smtClean="0"/>
              <a:t> </a:t>
            </a:r>
            <a:r>
              <a:rPr lang="en-US" sz="2500" err="1" smtClean="0"/>
              <a:t>đến</a:t>
            </a:r>
            <a:r>
              <a:rPr lang="en-US" sz="2500" smtClean="0"/>
              <a:t> </a:t>
            </a:r>
            <a:r>
              <a:rPr lang="en-US" sz="2500" err="1" smtClean="0"/>
              <a:t>đích</a:t>
            </a:r>
            <a:r>
              <a:rPr lang="en-US" sz="2500" smtClean="0"/>
              <a:t> </a:t>
            </a:r>
            <a:r>
              <a:rPr lang="en-US" sz="2500" i="1" smtClean="0"/>
              <a:t>Y</a:t>
            </a:r>
            <a:r>
              <a:rPr lang="en-US" sz="2500" smtClean="0"/>
              <a:t>, </a:t>
            </a:r>
            <a:r>
              <a:rPr lang="en-US" sz="2500" err="1" smtClean="0"/>
              <a:t>có</a:t>
            </a:r>
            <a:r>
              <a:rPr lang="en-US" sz="2500" smtClean="0"/>
              <a:t> </a:t>
            </a:r>
            <a:r>
              <a:rPr lang="en-US" sz="2500" err="1" smtClean="0"/>
              <a:t>một</a:t>
            </a:r>
            <a:r>
              <a:rPr lang="en-US" sz="2500" smtClean="0"/>
              <a:t> </a:t>
            </a:r>
            <a:r>
              <a:rPr lang="en-US" sz="2500" err="1" smtClean="0"/>
              <a:t>biến</a:t>
            </a:r>
            <a:r>
              <a:rPr lang="en-US" sz="2500" smtClean="0"/>
              <a:t> </a:t>
            </a:r>
            <a:r>
              <a:rPr lang="en-US" sz="2500" err="1" smtClean="0"/>
              <a:t>ức</a:t>
            </a:r>
            <a:r>
              <a:rPr lang="en-US" sz="2500" smtClean="0"/>
              <a:t> </a:t>
            </a:r>
            <a:r>
              <a:rPr lang="en-US" sz="2500" err="1" smtClean="0"/>
              <a:t>chế</a:t>
            </a:r>
            <a:r>
              <a:rPr lang="en-US" sz="2500" smtClean="0"/>
              <a:t> </a:t>
            </a:r>
            <a:r>
              <a:rPr lang="en-US" sz="2500" i="1" smtClean="0"/>
              <a:t>I</a:t>
            </a:r>
            <a:r>
              <a:rPr lang="en-US" sz="2500" i="1" baseline="-25000" smtClean="0"/>
              <a:t>i</a:t>
            </a:r>
            <a:r>
              <a:rPr lang="en-US" sz="2500" smtClean="0"/>
              <a:t> </a:t>
            </a:r>
            <a:r>
              <a:rPr lang="en-US" sz="2500" err="1" smtClean="0"/>
              <a:t>ngăn</a:t>
            </a:r>
            <a:r>
              <a:rPr lang="en-US" sz="2500" smtClean="0"/>
              <a:t> </a:t>
            </a:r>
            <a:r>
              <a:rPr lang="en-US" sz="2500" i="1" smtClean="0"/>
              <a:t>X</a:t>
            </a:r>
            <a:r>
              <a:rPr lang="en-US" sz="2500" i="1" baseline="-25000" smtClean="0"/>
              <a:t>i</a:t>
            </a:r>
            <a:r>
              <a:rPr lang="en-US" sz="2500" smtClean="0"/>
              <a:t> </a:t>
            </a:r>
            <a:r>
              <a:rPr lang="en-US" sz="2500" err="1" smtClean="0"/>
              <a:t>tích</a:t>
            </a:r>
            <a:r>
              <a:rPr lang="en-US" sz="2500" smtClean="0"/>
              <a:t> </a:t>
            </a:r>
            <a:r>
              <a:rPr lang="en-US" sz="2500" err="1" smtClean="0"/>
              <a:t>hợp</a:t>
            </a:r>
            <a:r>
              <a:rPr lang="en-US" sz="2500" smtClean="0"/>
              <a:t> </a:t>
            </a:r>
            <a:r>
              <a:rPr lang="en-US" sz="2500" err="1" smtClean="0"/>
              <a:t>vào</a:t>
            </a:r>
            <a:r>
              <a:rPr lang="en-US" sz="2500" smtClean="0"/>
              <a:t> </a:t>
            </a:r>
            <a:r>
              <a:rPr lang="en-US" sz="2500" i="1" smtClean="0"/>
              <a:t>Y</a:t>
            </a:r>
            <a:r>
              <a:rPr lang="en-US" sz="2500" smtClean="0"/>
              <a:t>.</a:t>
            </a:r>
          </a:p>
          <a:p>
            <a:r>
              <a:rPr lang="en-US" sz="2500" i="1" err="1" smtClean="0"/>
              <a:t>Độc</a:t>
            </a:r>
            <a:r>
              <a:rPr lang="en-US" sz="2500" i="1" smtClean="0"/>
              <a:t> </a:t>
            </a:r>
            <a:r>
              <a:rPr lang="en-US" sz="2500" i="1" err="1" smtClean="0"/>
              <a:t>lập</a:t>
            </a:r>
            <a:r>
              <a:rPr lang="en-US" sz="2500" i="1" smtClean="0"/>
              <a:t> </a:t>
            </a:r>
            <a:r>
              <a:rPr lang="en-US" sz="2500" i="1" err="1" smtClean="0"/>
              <a:t>ức</a:t>
            </a:r>
            <a:r>
              <a:rPr lang="en-US" sz="2500" i="1" smtClean="0"/>
              <a:t> </a:t>
            </a:r>
            <a:r>
              <a:rPr lang="en-US" sz="2500" i="1" err="1" smtClean="0"/>
              <a:t>chế</a:t>
            </a:r>
            <a:r>
              <a:rPr lang="en-US" sz="2500" smtClean="0"/>
              <a:t>: </a:t>
            </a:r>
            <a:r>
              <a:rPr lang="en-US" sz="2500" err="1" smtClean="0"/>
              <a:t>tất</a:t>
            </a:r>
            <a:r>
              <a:rPr lang="en-US" sz="2500" smtClean="0"/>
              <a:t> </a:t>
            </a:r>
            <a:r>
              <a:rPr lang="en-US" sz="2500" err="1" smtClean="0"/>
              <a:t>cả</a:t>
            </a:r>
            <a:r>
              <a:rPr lang="en-US" sz="2500" smtClean="0"/>
              <a:t> </a:t>
            </a:r>
            <a:r>
              <a:rPr lang="en-US" sz="2500" err="1" smtClean="0"/>
              <a:t>biến</a:t>
            </a:r>
            <a:r>
              <a:rPr lang="en-US" sz="2500" smtClean="0"/>
              <a:t> </a:t>
            </a:r>
            <a:r>
              <a:rPr lang="en-US" sz="2500" i="1" smtClean="0"/>
              <a:t>I</a:t>
            </a:r>
            <a:r>
              <a:rPr lang="en-US" sz="2500" i="1" baseline="-25000" smtClean="0"/>
              <a:t>i</a:t>
            </a:r>
            <a:r>
              <a:rPr lang="en-US" sz="2500" smtClean="0"/>
              <a:t> </a:t>
            </a:r>
            <a:r>
              <a:rPr lang="en-US" sz="2500" err="1" smtClean="0"/>
              <a:t>đều</a:t>
            </a:r>
            <a:r>
              <a:rPr lang="en-US" sz="2500" smtClean="0"/>
              <a:t> </a:t>
            </a:r>
            <a:r>
              <a:rPr lang="en-US" sz="2500" err="1" smtClean="0"/>
              <a:t>độc</a:t>
            </a:r>
            <a:r>
              <a:rPr lang="en-US" sz="2500" smtClean="0"/>
              <a:t> </a:t>
            </a:r>
            <a:r>
              <a:rPr lang="en-US" sz="2500" err="1" smtClean="0"/>
              <a:t>lập</a:t>
            </a:r>
            <a:r>
              <a:rPr lang="en-US" sz="2500" smtClean="0"/>
              <a:t> </a:t>
            </a:r>
            <a:r>
              <a:rPr lang="en-US" sz="2500" err="1" smtClean="0"/>
              <a:t>lẫn</a:t>
            </a:r>
            <a:r>
              <a:rPr lang="en-US" sz="2500" smtClean="0"/>
              <a:t> </a:t>
            </a:r>
            <a:r>
              <a:rPr lang="en-US" sz="2500" err="1" smtClean="0"/>
              <a:t>nhau</a:t>
            </a:r>
            <a:r>
              <a:rPr lang="en-US" sz="2500" smtClean="0"/>
              <a:t>.</a:t>
            </a:r>
          </a:p>
          <a:p>
            <a:pPr algn="just"/>
            <a:r>
              <a:rPr lang="en-US" sz="2500" i="1" err="1" smtClean="0"/>
              <a:t>Sự</a:t>
            </a:r>
            <a:r>
              <a:rPr lang="en-US" sz="2500" i="1" smtClean="0"/>
              <a:t> </a:t>
            </a:r>
            <a:r>
              <a:rPr lang="en-US" sz="2500" i="1" err="1" smtClean="0"/>
              <a:t>đáp</a:t>
            </a:r>
            <a:r>
              <a:rPr lang="en-US" sz="2500" i="1" smtClean="0"/>
              <a:t> </a:t>
            </a:r>
            <a:r>
              <a:rPr lang="en-US" sz="2500" i="1" err="1" smtClean="0"/>
              <a:t>ứng</a:t>
            </a:r>
            <a:r>
              <a:rPr lang="en-US" sz="2500" smtClean="0"/>
              <a:t>: </a:t>
            </a:r>
            <a:r>
              <a:rPr lang="en-US" sz="2500" err="1" smtClean="0"/>
              <a:t>Mạng</a:t>
            </a:r>
            <a:r>
              <a:rPr lang="en-US" sz="2500" smtClean="0"/>
              <a:t> X-gate </a:t>
            </a:r>
            <a:r>
              <a:rPr lang="en-US" sz="2500" err="1" smtClean="0"/>
              <a:t>được</a:t>
            </a:r>
            <a:r>
              <a:rPr lang="en-US" sz="2500" smtClean="0"/>
              <a:t> </a:t>
            </a:r>
            <a:r>
              <a:rPr lang="en-US" sz="2500" err="1" smtClean="0"/>
              <a:t>thiết</a:t>
            </a:r>
            <a:r>
              <a:rPr lang="en-US" sz="2500" smtClean="0"/>
              <a:t> </a:t>
            </a:r>
            <a:r>
              <a:rPr lang="en-US" sz="2500" err="1" smtClean="0"/>
              <a:t>lập</a:t>
            </a:r>
            <a:r>
              <a:rPr lang="en-US" sz="2500" smtClean="0"/>
              <a:t> </a:t>
            </a:r>
            <a:r>
              <a:rPr lang="en-US" sz="2500" err="1" smtClean="0"/>
              <a:t>bởi</a:t>
            </a:r>
            <a:r>
              <a:rPr lang="en-US" sz="2500" smtClean="0"/>
              <a:t> </a:t>
            </a:r>
            <a:r>
              <a:rPr lang="en-US" sz="2500" err="1" smtClean="0"/>
              <a:t>các</a:t>
            </a:r>
            <a:r>
              <a:rPr lang="en-US" sz="2500" smtClean="0"/>
              <a:t> </a:t>
            </a:r>
            <a:r>
              <a:rPr lang="en-US" sz="2500" err="1" smtClean="0"/>
              <a:t>biến</a:t>
            </a:r>
            <a:r>
              <a:rPr lang="en-US" sz="2500" smtClean="0"/>
              <a:t> </a:t>
            </a:r>
            <a:r>
              <a:rPr lang="en-US" sz="2500" err="1" smtClean="0"/>
              <a:t>đáp</a:t>
            </a:r>
            <a:r>
              <a:rPr lang="en-US" sz="2500" smtClean="0"/>
              <a:t> </a:t>
            </a:r>
            <a:r>
              <a:rPr lang="en-US" sz="2500" err="1" smtClean="0"/>
              <a:t>ứng</a:t>
            </a:r>
            <a:r>
              <a:rPr lang="en-US" sz="2500" smtClean="0"/>
              <a:t> </a:t>
            </a:r>
            <a:r>
              <a:rPr lang="en-US" sz="2500" i="1" smtClean="0"/>
              <a:t>A</a:t>
            </a:r>
            <a:r>
              <a:rPr lang="en-US" sz="2500" i="1" baseline="-25000" smtClean="0"/>
              <a:t>i</a:t>
            </a:r>
            <a:r>
              <a:rPr lang="en-US" sz="2500" smtClean="0"/>
              <a:t> </a:t>
            </a:r>
            <a:r>
              <a:rPr lang="en-US" sz="2500" err="1" smtClean="0"/>
              <a:t>cho</a:t>
            </a:r>
            <a:r>
              <a:rPr lang="en-US" sz="2500" smtClean="0"/>
              <a:t> </a:t>
            </a:r>
            <a:r>
              <a:rPr lang="en-US" sz="2500" i="1" smtClean="0"/>
              <a:t>X</a:t>
            </a:r>
            <a:r>
              <a:rPr lang="en-US" sz="2500" i="1" baseline="-25000" smtClean="0"/>
              <a:t>i</a:t>
            </a:r>
            <a:r>
              <a:rPr lang="en-US" sz="2500" smtClean="0"/>
              <a:t> </a:t>
            </a:r>
            <a:r>
              <a:rPr lang="en-US" sz="2500" err="1" smtClean="0"/>
              <a:t>và</a:t>
            </a:r>
            <a:r>
              <a:rPr lang="en-US" sz="2500" smtClean="0"/>
              <a:t> </a:t>
            </a:r>
            <a:r>
              <a:rPr lang="en-US" sz="2500" i="1" smtClean="0"/>
              <a:t>I</a:t>
            </a:r>
            <a:r>
              <a:rPr lang="en-US" sz="2500" i="1" baseline="-25000" smtClean="0"/>
              <a:t>i</a:t>
            </a:r>
            <a:r>
              <a:rPr lang="en-US" sz="2500" smtClean="0"/>
              <a:t>. </a:t>
            </a:r>
            <a:r>
              <a:rPr lang="en-US" sz="2500" err="1" smtClean="0"/>
              <a:t>Mỗi</a:t>
            </a:r>
            <a:r>
              <a:rPr lang="en-US" sz="2500" smtClean="0"/>
              <a:t> </a:t>
            </a:r>
            <a:r>
              <a:rPr lang="en-US" sz="2500" err="1" smtClean="0"/>
              <a:t>suy</a:t>
            </a:r>
            <a:r>
              <a:rPr lang="en-US" sz="2500" smtClean="0"/>
              <a:t> </a:t>
            </a:r>
            <a:r>
              <a:rPr lang="en-US" sz="2500" err="1" smtClean="0"/>
              <a:t>diễn</a:t>
            </a:r>
            <a:r>
              <a:rPr lang="en-US" sz="2500" smtClean="0"/>
              <a:t> X-gate </a:t>
            </a:r>
            <a:r>
              <a:rPr lang="en-US" sz="2500" err="1" smtClean="0"/>
              <a:t>là</a:t>
            </a:r>
            <a:r>
              <a:rPr lang="en-US" sz="2500" smtClean="0"/>
              <a:t> </a:t>
            </a:r>
            <a:r>
              <a:rPr lang="en-US" sz="2500" err="1" smtClean="0"/>
              <a:t>sự</a:t>
            </a:r>
            <a:r>
              <a:rPr lang="en-US" sz="2500" smtClean="0"/>
              <a:t> </a:t>
            </a:r>
            <a:r>
              <a:rPr lang="en-US" sz="2500" err="1" smtClean="0"/>
              <a:t>kết</a:t>
            </a:r>
            <a:r>
              <a:rPr lang="en-US" sz="2500" smtClean="0"/>
              <a:t> </a:t>
            </a:r>
            <a:r>
              <a:rPr lang="en-US" sz="2500" err="1" smtClean="0"/>
              <a:t>hợp</a:t>
            </a:r>
            <a:r>
              <a:rPr lang="en-US" sz="2500" smtClean="0"/>
              <a:t> </a:t>
            </a:r>
            <a:r>
              <a:rPr lang="en-US" sz="2500" err="1" smtClean="0"/>
              <a:t>đặc</a:t>
            </a:r>
            <a:r>
              <a:rPr lang="en-US" sz="2500" smtClean="0"/>
              <a:t> </a:t>
            </a:r>
            <a:r>
              <a:rPr lang="en-US" sz="2500" err="1" smtClean="0"/>
              <a:t>thù</a:t>
            </a:r>
            <a:r>
              <a:rPr lang="en-US" sz="2500" smtClean="0"/>
              <a:t> </a:t>
            </a:r>
            <a:r>
              <a:rPr lang="en-US" sz="2500" err="1" smtClean="0"/>
              <a:t>của</a:t>
            </a:r>
            <a:r>
              <a:rPr lang="en-US" sz="2500" smtClean="0"/>
              <a:t> </a:t>
            </a:r>
            <a:r>
              <a:rPr lang="en-US" sz="2500" err="1" smtClean="0"/>
              <a:t>những</a:t>
            </a:r>
            <a:r>
              <a:rPr lang="en-US" sz="2500" smtClean="0"/>
              <a:t> </a:t>
            </a:r>
            <a:r>
              <a:rPr lang="en-US" sz="2500" i="1" smtClean="0"/>
              <a:t>A</a:t>
            </a:r>
            <a:r>
              <a:rPr lang="en-US" sz="2500" i="1" baseline="-25000" smtClean="0"/>
              <a:t>i</a:t>
            </a:r>
            <a:r>
              <a:rPr lang="en-US" sz="2500" smtClean="0"/>
              <a:t>.</a:t>
            </a:r>
            <a:endParaRPr lang="en-US" sz="250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726" y="1767276"/>
            <a:ext cx="5971428" cy="3685715"/>
          </a:xfrm>
          <a:prstGeom prst="rect">
            <a:avLst/>
          </a:prstGeom>
        </p:spPr>
      </p:pic>
      <p:sp>
        <p:nvSpPr>
          <p:cNvPr id="5" name="Rectangle 4"/>
          <p:cNvSpPr/>
          <p:nvPr/>
        </p:nvSpPr>
        <p:spPr>
          <a:xfrm>
            <a:off x="5901726" y="5633721"/>
            <a:ext cx="4519186" cy="400110"/>
          </a:xfrm>
          <a:prstGeom prst="rect">
            <a:avLst/>
          </a:prstGeom>
        </p:spPr>
        <p:txBody>
          <a:bodyPr wrap="none">
            <a:spAutoFit/>
          </a:bodyPr>
          <a:lstStyle/>
          <a:p>
            <a:r>
              <a:rPr lang="en-US" sz="2000" b="1" err="1" smtClean="0">
                <a:latin typeface="Times New Roman" panose="02020603050405020304" pitchFamily="18" charset="0"/>
                <a:ea typeface="SimSun" panose="02010600030101010101" pitchFamily="2" charset="-122"/>
              </a:rPr>
              <a:t>Mạng</a:t>
            </a:r>
            <a:r>
              <a:rPr lang="en-US" sz="2000" b="1" smtClean="0">
                <a:latin typeface="Times New Roman" panose="02020603050405020304" pitchFamily="18" charset="0"/>
                <a:ea typeface="SimSun" panose="02010600030101010101" pitchFamily="2" charset="-122"/>
              </a:rPr>
              <a:t> </a:t>
            </a:r>
            <a:r>
              <a:rPr lang="en-US" sz="2000" b="1">
                <a:latin typeface="Times New Roman" panose="02020603050405020304" pitchFamily="18" charset="0"/>
                <a:ea typeface="SimSun" panose="02010600030101010101" pitchFamily="2" charset="-122"/>
              </a:rPr>
              <a:t>X-gate </a:t>
            </a:r>
            <a:r>
              <a:rPr lang="en-US" sz="2000" b="1" err="1" smtClean="0">
                <a:latin typeface="Times New Roman" panose="02020603050405020304" pitchFamily="18" charset="0"/>
                <a:ea typeface="SimSun" panose="02010600030101010101" pitchFamily="2" charset="-122"/>
              </a:rPr>
              <a:t>mở</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rộng</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với</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biến</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đáp</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ứng</a:t>
            </a:r>
            <a:endParaRPr lang="en-US" sz="2000" b="1"/>
          </a:p>
        </p:txBody>
      </p:sp>
      <p:sp>
        <p:nvSpPr>
          <p:cNvPr id="6" name="Rectangle 5"/>
          <p:cNvSpPr/>
          <p:nvPr/>
        </p:nvSpPr>
        <p:spPr>
          <a:xfrm>
            <a:off x="207819" y="1015624"/>
            <a:ext cx="11831782" cy="446276"/>
          </a:xfrm>
          <a:prstGeom prst="rect">
            <a:avLst/>
          </a:prstGeom>
        </p:spPr>
        <p:txBody>
          <a:bodyPr wrap="square">
            <a:spAutoFit/>
          </a:bodyPr>
          <a:lstStyle/>
          <a:p>
            <a:pPr algn="ctr"/>
            <a:r>
              <a:rPr lang="vi-VN" sz="2300">
                <a:latin typeface="Times New Roman" panose="02020603050405020304" pitchFamily="18" charset="0"/>
                <a:ea typeface="SimSun" panose="02010600030101010101" pitchFamily="2" charset="-122"/>
              </a:rPr>
              <a:t>Suy diễn X-gate dựa trên ba giả định sau được đề cập trong (Neapolitan, 2003, p. 157)</a:t>
            </a:r>
            <a:endParaRPr lang="en-US" sz="2300"/>
          </a:p>
        </p:txBody>
      </p:sp>
      <p:sp>
        <p:nvSpPr>
          <p:cNvPr id="7" name="Slide Number Placeholder 6"/>
          <p:cNvSpPr>
            <a:spLocks noGrp="1"/>
          </p:cNvSpPr>
          <p:nvPr>
            <p:ph type="sldNum" sz="quarter" idx="12"/>
          </p:nvPr>
        </p:nvSpPr>
        <p:spPr/>
        <p:txBody>
          <a:bodyPr/>
          <a:lstStyle/>
          <a:p>
            <a:fld id="{5DB5036F-1FF2-46C4-8D2B-59C7E3B91952}" type="slidenum">
              <a:rPr lang="en-US" smtClean="0"/>
              <a:pPr/>
              <a:t>12</a:t>
            </a:fld>
            <a:endParaRPr lang="en-US"/>
          </a:p>
        </p:txBody>
      </p:sp>
      <p:sp>
        <p:nvSpPr>
          <p:cNvPr id="8" name="Footer Placeholder 7"/>
          <p:cNvSpPr>
            <a:spLocks noGrp="1"/>
          </p:cNvSpPr>
          <p:nvPr>
            <p:ph type="ftr" sz="quarter" idx="11"/>
          </p:nvPr>
        </p:nvSpPr>
        <p:spPr/>
        <p:txBody>
          <a:bodyPr/>
          <a:lstStyle/>
          <a:p>
            <a:r>
              <a:rPr lang="en-US" smtClean="0"/>
              <a:t>Published in the book "Bayesian Inference" - InTechOpen</a:t>
            </a:r>
            <a:endParaRPr lang="en-US"/>
          </a:p>
        </p:txBody>
      </p:sp>
      <p:sp>
        <p:nvSpPr>
          <p:cNvPr id="9" name="Date Placeholder 8"/>
          <p:cNvSpPr>
            <a:spLocks noGrp="1"/>
          </p:cNvSpPr>
          <p:nvPr>
            <p:ph type="dt" sz="half" idx="10"/>
          </p:nvPr>
        </p:nvSpPr>
        <p:spPr/>
        <p:txBody>
          <a:bodyPr/>
          <a:lstStyle/>
          <a:p>
            <a:fld id="{C5F6F5B2-DA82-4308-9004-60C230D055DE}" type="datetime1">
              <a:rPr lang="en-US" smtClean="0"/>
              <a:t>7/14/2017</a:t>
            </a:fld>
            <a:endParaRPr lang="en-US"/>
          </a:p>
        </p:txBody>
      </p:sp>
    </p:spTree>
    <p:extLst>
      <p:ext uri="{BB962C8B-B14F-4D97-AF65-F5344CB8AC3E}">
        <p14:creationId xmlns:p14="http://schemas.microsoft.com/office/powerpoint/2010/main" val="597845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230"/>
            <a:ext cx="10515600" cy="660486"/>
          </a:xfrm>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9" name="Rectangle 8"/>
              <p:cNvSpPr/>
              <p:nvPr/>
            </p:nvSpPr>
            <p:spPr>
              <a:xfrm>
                <a:off x="3739993" y="1185704"/>
                <a:ext cx="4971489" cy="5170646"/>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i="0">
                              <a:latin typeface="Cambria Math" panose="02040503050406030204" pitchFamily="18" charset="0"/>
                            </a:rPr>
                            <m:t>=</m:t>
                          </m:r>
                          <m:r>
                            <a:rPr lang="en-US" sz="2200" i="1">
                              <a:latin typeface="Cambria Math" panose="02040503050406030204" pitchFamily="18" charset="0"/>
                            </a:rPr>
                            <m:t>𝑂𝐹𝐹</m:t>
                          </m:r>
                        </m:e>
                      </m:d>
                      <m:r>
                        <a:rPr lang="en-US" sz="2200" i="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r>
                        <a:rPr lang="en-US" sz="2200" i="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m:t>
                          </m:r>
                        </m:sub>
                      </m:sSub>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d>
                      <m:r>
                        <a:rPr lang="en-US" sz="2200" i="1">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r>
                        <a:rPr lang="en-US" sz="2200" i="1">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m:t>
                          </m:r>
                        </m:sub>
                      </m:sSub>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d>
                      <m:r>
                        <a:rPr lang="en-US" sz="2200">
                          <a:latin typeface="Cambria Math" panose="02040503050406030204" pitchFamily="18" charset="0"/>
                        </a:rPr>
                        <m:t>=1</m:t>
                      </m:r>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d>
                      <m:r>
                        <a:rPr lang="en-US" sz="2200">
                          <a:latin typeface="Cambria Math" panose="02040503050406030204" pitchFamily="18" charset="0"/>
                        </a:rPr>
                        <m:t>=0</m:t>
                      </m:r>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=0,</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d>
                      <m:r>
                        <a:rPr lang="en-US" sz="2200">
                          <a:latin typeface="Cambria Math" panose="02040503050406030204" pitchFamily="18" charset="0"/>
                        </a:rPr>
                        <m:t>=0</m:t>
                      </m:r>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=0,</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d>
                      <m:r>
                        <a:rPr lang="en-US" sz="2200">
                          <a:latin typeface="Cambria Math" panose="02040503050406030204" pitchFamily="18" charset="0"/>
                        </a:rPr>
                        <m:t>=0</m:t>
                      </m:r>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d>
                      <m:r>
                        <a:rPr lang="en-US" sz="2200">
                          <a:latin typeface="Cambria Math" panose="02040503050406030204" pitchFamily="18" charset="0"/>
                        </a:rPr>
                        <m:t>=0</m:t>
                      </m:r>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d>
                      <m:r>
                        <a:rPr lang="en-US" sz="2200">
                          <a:latin typeface="Cambria Math" panose="02040503050406030204" pitchFamily="18" charset="0"/>
                        </a:rPr>
                        <m:t>=1</m:t>
                      </m:r>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=0,</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d>
                      <m:r>
                        <a:rPr lang="en-US" sz="2200">
                          <a:latin typeface="Cambria Math" panose="02040503050406030204" pitchFamily="18" charset="0"/>
                        </a:rPr>
                        <m:t>=1</m:t>
                      </m:r>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=0,</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d>
                      <m:r>
                        <a:rPr lang="en-US" sz="2200">
                          <a:latin typeface="Cambria Math" panose="02040503050406030204" pitchFamily="18" charset="0"/>
                        </a:rPr>
                        <m:t>=1</m:t>
                      </m:r>
                    </m:oMath>
                  </m:oMathPara>
                </a14:m>
                <a:endParaRPr lang="en-US" sz="2200" smtClean="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i="1">
                              <a:latin typeface="Cambria Math" panose="02040503050406030204" pitchFamily="18" charset="0"/>
                            </a:rPr>
                            <m:t>𝑂𝑁</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=1</m:t>
                          </m:r>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m:t>
                          </m:r>
                        </m:sub>
                      </m:sSub>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i="1">
                              <a:latin typeface="Cambria Math" panose="02040503050406030204" pitchFamily="18" charset="0"/>
                            </a:rPr>
                            <m:t>𝑂𝑁</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=0</m:t>
                          </m:r>
                        </m:e>
                      </m:d>
                      <m:r>
                        <a:rPr lang="en-US" sz="2200" i="1">
                          <a:latin typeface="Cambria Math" panose="02040503050406030204" pitchFamily="18" charset="0"/>
                        </a:rPr>
                        <m:t>=0</m:t>
                      </m:r>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i="1">
                              <a:latin typeface="Cambria Math" panose="02040503050406030204" pitchFamily="18" charset="0"/>
                            </a:rPr>
                            <m:t>𝑂𝐹𝐹</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=1</m:t>
                          </m:r>
                        </m:e>
                      </m:d>
                      <m:r>
                        <a:rPr lang="en-US" sz="2200" i="1">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r>
                        <a:rPr lang="en-US" sz="2200" i="1">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m:t>
                          </m:r>
                        </m:sub>
                      </m:sSub>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i="1">
                              <a:latin typeface="Cambria Math" panose="02040503050406030204" pitchFamily="18" charset="0"/>
                            </a:rPr>
                            <m:t>𝑂𝐹𝐹</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=0</m:t>
                          </m:r>
                        </m:e>
                      </m:d>
                      <m:r>
                        <a:rPr lang="en-US" sz="2200" i="1">
                          <a:latin typeface="Cambria Math" panose="02040503050406030204" pitchFamily="18" charset="0"/>
                        </a:rPr>
                        <m:t>=1</m:t>
                      </m:r>
                    </m:oMath>
                  </m:oMathPara>
                </a14:m>
                <a:endParaRPr lang="en-US" sz="2200">
                  <a:latin typeface="Times New Roman" panose="02020603050405020304" pitchFamily="18"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3739993" y="1185704"/>
                <a:ext cx="4971489" cy="5170646"/>
              </a:xfrm>
              <a:prstGeom prst="rect">
                <a:avLst/>
              </a:prstGeom>
              <a:blipFill rotWithShape="0">
                <a:blip r:embed="rId2"/>
                <a:stretch>
                  <a:fillRect l="-123"/>
                </a:stretch>
              </a:blipFill>
            </p:spPr>
            <p:txBody>
              <a:bodyPr/>
              <a:lstStyle/>
              <a:p>
                <a:r>
                  <a:rPr lang="en-US">
                    <a:noFill/>
                  </a:rPr>
                  <a:t> </a:t>
                </a:r>
              </a:p>
            </p:txBody>
          </p:sp>
        </mc:Fallback>
      </mc:AlternateContent>
      <p:sp>
        <p:nvSpPr>
          <p:cNvPr id="11" name="Rectangle 10"/>
          <p:cNvSpPr/>
          <p:nvPr/>
        </p:nvSpPr>
        <p:spPr>
          <a:xfrm>
            <a:off x="1329312" y="751460"/>
            <a:ext cx="9206166" cy="400110"/>
          </a:xfrm>
          <a:prstGeom prst="rect">
            <a:avLst/>
          </a:prstGeom>
        </p:spPr>
        <p:txBody>
          <a:bodyPr wrap="square">
            <a:spAutoFit/>
          </a:bodyPr>
          <a:lstStyle/>
          <a:p>
            <a:pPr algn="ctr"/>
            <a:r>
              <a:rPr lang="en-US" sz="2000" b="1" err="1" smtClean="0">
                <a:latin typeface="Times New Roman" panose="02020603050405020304" pitchFamily="18" charset="0"/>
                <a:ea typeface="SimSun" panose="02010600030101010101" pitchFamily="2" charset="-122"/>
              </a:rPr>
              <a:t>Xác</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suất</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của</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biến</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ức</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chế</a:t>
            </a:r>
            <a:r>
              <a:rPr lang="en-US" sz="2000" b="1" smtClean="0">
                <a:latin typeface="Times New Roman" panose="02020603050405020304" pitchFamily="18" charset="0"/>
                <a:ea typeface="SimSun" panose="02010600030101010101" pitchFamily="2" charset="-122"/>
              </a:rPr>
              <a:t> </a:t>
            </a:r>
            <a:r>
              <a:rPr lang="en-US" sz="2000" b="1" i="1" smtClean="0">
                <a:latin typeface="Times New Roman" panose="02020603050405020304" pitchFamily="18" charset="0"/>
                <a:ea typeface="SimSun" panose="02010600030101010101" pitchFamily="2" charset="-122"/>
              </a:rPr>
              <a:t>I</a:t>
            </a:r>
            <a:r>
              <a:rPr lang="en-US" sz="2000" b="1" i="1" baseline="-25000" smtClean="0">
                <a:latin typeface="Times New Roman" panose="02020603050405020304" pitchFamily="18" charset="0"/>
                <a:ea typeface="SimSun" panose="02010600030101010101" pitchFamily="2" charset="-122"/>
              </a:rPr>
              <a:t>i</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và</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biến</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đáp</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ứng</a:t>
            </a:r>
            <a:r>
              <a:rPr lang="en-US" sz="2000" b="1" smtClean="0">
                <a:latin typeface="Times New Roman" panose="02020603050405020304" pitchFamily="18" charset="0"/>
                <a:ea typeface="SimSun" panose="02010600030101010101" pitchFamily="2" charset="-122"/>
              </a:rPr>
              <a:t> </a:t>
            </a:r>
            <a:r>
              <a:rPr lang="en-US" sz="2000" b="1" i="1" smtClean="0">
                <a:latin typeface="Times New Roman" panose="02020603050405020304" pitchFamily="18" charset="0"/>
                <a:ea typeface="SimSun" panose="02010600030101010101" pitchFamily="2" charset="-122"/>
              </a:rPr>
              <a:t>A</a:t>
            </a:r>
            <a:r>
              <a:rPr lang="en-US" sz="2000" b="1" i="1" baseline="-25000" smtClean="0">
                <a:latin typeface="Times New Roman" panose="02020603050405020304" pitchFamily="18" charset="0"/>
                <a:ea typeface="SimSun" panose="02010600030101010101" pitchFamily="2" charset="-122"/>
              </a:rPr>
              <a:t>i </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với</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các</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công</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thức</a:t>
            </a:r>
            <a:r>
              <a:rPr lang="en-US" sz="2000" b="1" smtClean="0">
                <a:latin typeface="Times New Roman" panose="02020603050405020304" pitchFamily="18" charset="0"/>
                <a:ea typeface="SimSun" panose="02010600030101010101" pitchFamily="2" charset="-122"/>
              </a:rPr>
              <a:t> 3.2, 3.3 </a:t>
            </a:r>
            <a:endParaRPr lang="en-US" sz="2000" b="1"/>
          </a:p>
        </p:txBody>
      </p:sp>
      <p:sp>
        <p:nvSpPr>
          <p:cNvPr id="3" name="Slide Number Placeholder 2"/>
          <p:cNvSpPr>
            <a:spLocks noGrp="1"/>
          </p:cNvSpPr>
          <p:nvPr>
            <p:ph type="sldNum" sz="quarter" idx="12"/>
          </p:nvPr>
        </p:nvSpPr>
        <p:spPr/>
        <p:txBody>
          <a:bodyPr/>
          <a:lstStyle/>
          <a:p>
            <a:fld id="{5DB5036F-1FF2-46C4-8D2B-59C7E3B91952}" type="slidenum">
              <a:rPr lang="en-US" smtClean="0"/>
              <a:pPr/>
              <a:t>13</a:t>
            </a:fld>
            <a:endParaRPr lang="en-US"/>
          </a:p>
        </p:txBody>
      </p:sp>
      <p:sp>
        <p:nvSpPr>
          <p:cNvPr id="4" name="Footer Placeholder 3"/>
          <p:cNvSpPr>
            <a:spLocks noGrp="1"/>
          </p:cNvSpPr>
          <p:nvPr>
            <p:ph type="ftr" sz="quarter" idx="11"/>
          </p:nvPr>
        </p:nvSpPr>
        <p:spPr/>
        <p:txBody>
          <a:bodyPr/>
          <a:lstStyle/>
          <a:p>
            <a:r>
              <a:rPr lang="en-US" smtClean="0"/>
              <a:t>Published in the book "Bayesian Inference" - InTechOpen</a:t>
            </a:r>
            <a:endParaRPr lang="en-US"/>
          </a:p>
        </p:txBody>
      </p:sp>
      <p:sp>
        <p:nvSpPr>
          <p:cNvPr id="5" name="Date Placeholder 4"/>
          <p:cNvSpPr>
            <a:spLocks noGrp="1"/>
          </p:cNvSpPr>
          <p:nvPr>
            <p:ph type="dt" sz="half" idx="10"/>
          </p:nvPr>
        </p:nvSpPr>
        <p:spPr/>
        <p:txBody>
          <a:bodyPr/>
          <a:lstStyle/>
          <a:p>
            <a:fld id="{8705044A-CE0E-4CEF-BF8B-D0A6F7A19CF2}" type="datetime1">
              <a:rPr lang="en-US" smtClean="0"/>
              <a:t>7/14/2017</a:t>
            </a:fld>
            <a:endParaRPr lang="en-US"/>
          </a:p>
        </p:txBody>
      </p:sp>
    </p:spTree>
    <p:extLst>
      <p:ext uri="{BB962C8B-B14F-4D97-AF65-F5344CB8AC3E}">
        <p14:creationId xmlns:p14="http://schemas.microsoft.com/office/powerpoint/2010/main" val="3436730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74"/>
            <a:ext cx="10515600" cy="660486"/>
          </a:xfrm>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4" name="Rectangle 3"/>
              <p:cNvSpPr/>
              <p:nvPr/>
            </p:nvSpPr>
            <p:spPr>
              <a:xfrm>
                <a:off x="125506" y="760745"/>
                <a:ext cx="6248400" cy="574490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400" i="1">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num>
                        <m:den>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oMath>
                  </m:oMathPara>
                </a14:m>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400" smtClean="0">
                    <a:effectLst/>
                    <a:latin typeface="Times New Roman" panose="02020603050405020304" pitchFamily="18" charset="0"/>
                    <a:ea typeface="SimSun" panose="02010600030101010101" pitchFamily="2" charset="-122"/>
                    <a:cs typeface="Times New Roman" panose="02020603050405020304" pitchFamily="18" charset="0"/>
                  </a:rPr>
                  <a:t>(do </a:t>
                </a:r>
                <a:r>
                  <a:rPr lang="en-US" sz="1400" err="1" smtClean="0">
                    <a:effectLst/>
                    <a:latin typeface="Times New Roman" panose="02020603050405020304" pitchFamily="18" charset="0"/>
                    <a:ea typeface="SimSun" panose="02010600030101010101" pitchFamily="2" charset="-122"/>
                    <a:cs typeface="Times New Roman" panose="02020603050405020304" pitchFamily="18" charset="0"/>
                  </a:rPr>
                  <a:t>luật</a:t>
                </a:r>
                <a:r>
                  <a:rPr lang="en-US" sz="1400" smtClean="0">
                    <a:effectLst/>
                    <a:latin typeface="Times New Roman" panose="02020603050405020304" pitchFamily="18" charset="0"/>
                    <a:ea typeface="SimSun" panose="02010600030101010101" pitchFamily="2" charset="-122"/>
                    <a:cs typeface="Times New Roman" panose="02020603050405020304" pitchFamily="18" charset="0"/>
                  </a:rPr>
                  <a:t> Bayes)</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fPr>
                        <m:num>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e>
                          </m:nary>
                        </m:num>
                        <m:den>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oMath>
                  </m:oMathPara>
                </a14:m>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400">
                    <a:latin typeface="Times New Roman" panose="02020603050405020304" pitchFamily="18" charset="0"/>
                    <a:ea typeface="SimSun" panose="02010600030101010101" pitchFamily="2" charset="-122"/>
                    <a:cs typeface="Times New Roman" panose="02020603050405020304" pitchFamily="18" charset="0"/>
                  </a:rPr>
                  <a:t>(do </a:t>
                </a:r>
                <a:r>
                  <a:rPr lang="en-US" sz="1400" err="1">
                    <a:latin typeface="Times New Roman" panose="02020603050405020304" pitchFamily="18" charset="0"/>
                    <a:ea typeface="SimSun" panose="02010600030101010101" pitchFamily="2" charset="-122"/>
                    <a:cs typeface="Times New Roman" panose="02020603050405020304" pitchFamily="18" charset="0"/>
                  </a:rPr>
                  <a:t>luật</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xác</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suất</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tổng</a:t>
                </a:r>
                <a:r>
                  <a:rPr lang="en-US" sz="1400">
                    <a:latin typeface="Times New Roman" panose="02020603050405020304" pitchFamily="18" charset="0"/>
                    <a:ea typeface="SimSun" panose="02010600030101010101" pitchFamily="2" charset="-122"/>
                    <a:cs typeface="Times New Roman" panose="02020603050405020304" pitchFamily="18" charset="0"/>
                  </a:rPr>
                  <a:t>)</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num>
                            <m:den>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e>
                      </m:nary>
                    </m:oMath>
                  </m:oMathPara>
                </a14:m>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num>
                            <m:den>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e>
                      </m:nary>
                    </m:oMath>
                  </m:oMathPara>
                </a14:m>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400">
                    <a:latin typeface="Times New Roman" panose="02020603050405020304" pitchFamily="18" charset="0"/>
                    <a:ea typeface="SimSun" panose="02010600030101010101" pitchFamily="2" charset="-122"/>
                    <a:cs typeface="Times New Roman" panose="02020603050405020304" pitchFamily="18" charset="0"/>
                  </a:rPr>
                  <a:t>(do </a:t>
                </a:r>
                <a:r>
                  <a:rPr lang="en-US" sz="1400" i="1">
                    <a:latin typeface="Times New Roman" panose="02020603050405020304" pitchFamily="18" charset="0"/>
                    <a:ea typeface="SimSun" panose="02010600030101010101" pitchFamily="2" charset="-122"/>
                    <a:cs typeface="Times New Roman" panose="02020603050405020304" pitchFamily="18" charset="0"/>
                  </a:rPr>
                  <a:t>Y</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độc</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lập</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điều</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kiện</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với</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i="1">
                    <a:latin typeface="Times New Roman" panose="02020603050405020304" pitchFamily="18" charset="0"/>
                    <a:ea typeface="SimSun" panose="02010600030101010101" pitchFamily="2" charset="-122"/>
                    <a:cs typeface="Times New Roman" panose="02020603050405020304" pitchFamily="18" charset="0"/>
                  </a:rPr>
                  <a:t>X</a:t>
                </a:r>
                <a:r>
                  <a:rPr lang="en-US" sz="1400" i="1" baseline="-25000">
                    <a:latin typeface="Times New Roman" panose="02020603050405020304" pitchFamily="18" charset="0"/>
                    <a:ea typeface="SimSun" panose="02010600030101010101" pitchFamily="2" charset="-122"/>
                    <a:cs typeface="Times New Roman" panose="02020603050405020304" pitchFamily="18" charset="0"/>
                  </a:rPr>
                  <a:t>i</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cho</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i="1">
                    <a:latin typeface="Times New Roman" panose="02020603050405020304" pitchFamily="18" charset="0"/>
                    <a:ea typeface="SimSun" panose="02010600030101010101" pitchFamily="2" charset="-122"/>
                    <a:cs typeface="Times New Roman" panose="02020603050405020304" pitchFamily="18" charset="0"/>
                  </a:rPr>
                  <a:t>A</a:t>
                </a:r>
                <a:r>
                  <a:rPr lang="en-US" sz="1400" i="1" baseline="-25000">
                    <a:latin typeface="Times New Roman" panose="02020603050405020304" pitchFamily="18" charset="0"/>
                    <a:ea typeface="SimSun" panose="02010600030101010101" pitchFamily="2" charset="-122"/>
                    <a:cs typeface="Times New Roman" panose="02020603050405020304" pitchFamily="18" charset="0"/>
                  </a:rPr>
                  <a:t>i</a:t>
                </a:r>
                <a:r>
                  <a:rPr lang="en-US" sz="1400">
                    <a:latin typeface="Times New Roman" panose="02020603050405020304" pitchFamily="18" charset="0"/>
                    <a:ea typeface="SimSun" panose="02010600030101010101" pitchFamily="2" charset="-122"/>
                    <a:cs typeface="Times New Roman" panose="02020603050405020304" pitchFamily="18" charset="0"/>
                  </a:rPr>
                  <a:t>)</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num>
                            <m:den>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e>
                      </m:nary>
                    </m:oMath>
                  </m:oMathPara>
                </a14:m>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e>
                      </m:nary>
                    </m:oMath>
                  </m:oMathPara>
                </a14:m>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400">
                    <a:latin typeface="Times New Roman" panose="02020603050405020304" pitchFamily="18" charset="0"/>
                    <a:ea typeface="SimSun" panose="02010600030101010101" pitchFamily="2" charset="-122"/>
                    <a:cs typeface="Times New Roman" panose="02020603050405020304" pitchFamily="18" charset="0"/>
                  </a:rPr>
                  <a:t>(do </a:t>
                </a:r>
                <a:r>
                  <a:rPr lang="en-US" sz="1400" err="1">
                    <a:latin typeface="Times New Roman" panose="02020603050405020304" pitchFamily="18" charset="0"/>
                    <a:ea typeface="SimSun" panose="02010600030101010101" pitchFamily="2" charset="-122"/>
                    <a:cs typeface="Times New Roman" panose="02020603050405020304" pitchFamily="18" charset="0"/>
                  </a:rPr>
                  <a:t>luật</a:t>
                </a:r>
                <a:r>
                  <a:rPr lang="en-US" sz="1400">
                    <a:latin typeface="Times New Roman" panose="02020603050405020304" pitchFamily="18" charset="0"/>
                    <a:ea typeface="SimSun" panose="02010600030101010101" pitchFamily="2" charset="-122"/>
                    <a:cs typeface="Times New Roman" panose="02020603050405020304" pitchFamily="18" charset="0"/>
                  </a:rPr>
                  <a:t> Bayes)</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nary>
                            <m:naryPr>
                              <m:chr m:val="∏"/>
                              <m:limLoc m:val="undOv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e>
                          </m:nary>
                        </m:e>
                      </m:nary>
                    </m:oMath>
                  </m:oMathPara>
                </a14:m>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400">
                    <a:latin typeface="Times New Roman" panose="02020603050405020304" pitchFamily="18" charset="0"/>
                    <a:ea typeface="SimSun" panose="02010600030101010101" pitchFamily="2" charset="-122"/>
                    <a:cs typeface="Times New Roman" panose="02020603050405020304" pitchFamily="18" charset="0"/>
                  </a:rPr>
                  <a:t>(do </a:t>
                </a:r>
                <a:r>
                  <a:rPr lang="en-US" sz="1400" err="1">
                    <a:latin typeface="Times New Roman" panose="02020603050405020304" pitchFamily="18" charset="0"/>
                    <a:ea typeface="SimSun" panose="02010600030101010101" pitchFamily="2" charset="-122"/>
                    <a:cs typeface="Times New Roman" panose="02020603050405020304" pitchFamily="18" charset="0"/>
                  </a:rPr>
                  <a:t>các</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i="1">
                    <a:latin typeface="Times New Roman" panose="02020603050405020304" pitchFamily="18" charset="0"/>
                    <a:ea typeface="SimSun" panose="02010600030101010101" pitchFamily="2" charset="-122"/>
                    <a:cs typeface="Times New Roman" panose="02020603050405020304" pitchFamily="18" charset="0"/>
                  </a:rPr>
                  <a:t>A</a:t>
                </a:r>
                <a:r>
                  <a:rPr lang="en-US" sz="1400" i="1" baseline="-25000">
                    <a:latin typeface="Times New Roman" panose="02020603050405020304" pitchFamily="18" charset="0"/>
                    <a:ea typeface="SimSun" panose="02010600030101010101" pitchFamily="2" charset="-122"/>
                    <a:cs typeface="Times New Roman" panose="02020603050405020304" pitchFamily="18" charset="0"/>
                  </a:rPr>
                  <a:t>i</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độc</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lập</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lẫn</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nhau</a:t>
                </a:r>
                <a:r>
                  <a:rPr lang="en-US" sz="1400">
                    <a:latin typeface="Times New Roman" panose="02020603050405020304" pitchFamily="18" charset="0"/>
                    <a:ea typeface="SimSun" panose="02010600030101010101" pitchFamily="2" charset="-122"/>
                    <a:cs typeface="Times New Roman" panose="02020603050405020304" pitchFamily="18" charset="0"/>
                  </a:rPr>
                  <a:t>)</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nary>
                            <m:naryPr>
                              <m:chr m:val="∏"/>
                              <m:limLoc m:val="undOv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e>
                      </m:nary>
                    </m:oMath>
                  </m:oMathPara>
                </a14:m>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400">
                    <a:latin typeface="Times New Roman" panose="02020603050405020304" pitchFamily="18" charset="0"/>
                    <a:ea typeface="SimSun" panose="02010600030101010101" pitchFamily="2" charset="-122"/>
                  </a:rPr>
                  <a:t>(do </a:t>
                </a:r>
                <a:r>
                  <a:rPr lang="en-US" sz="1400" err="1">
                    <a:latin typeface="Times New Roman" panose="02020603050405020304" pitchFamily="18" charset="0"/>
                    <a:ea typeface="SimSun" panose="02010600030101010101" pitchFamily="2" charset="-122"/>
                  </a:rPr>
                  <a:t>mỗi</a:t>
                </a:r>
                <a:r>
                  <a:rPr lang="en-US" sz="1400">
                    <a:latin typeface="Times New Roman" panose="02020603050405020304" pitchFamily="18" charset="0"/>
                    <a:ea typeface="SimSun" panose="02010600030101010101" pitchFamily="2" charset="-122"/>
                  </a:rPr>
                  <a:t> </a:t>
                </a:r>
                <a:r>
                  <a:rPr lang="en-US" sz="1400" i="1">
                    <a:latin typeface="Times New Roman" panose="02020603050405020304" pitchFamily="18" charset="0"/>
                    <a:ea typeface="SimSun" panose="02010600030101010101" pitchFamily="2" charset="-122"/>
                  </a:rPr>
                  <a:t>A</a:t>
                </a:r>
                <a:r>
                  <a:rPr lang="en-US" sz="1400" i="1" baseline="-25000">
                    <a:latin typeface="Times New Roman" panose="02020603050405020304" pitchFamily="18" charset="0"/>
                    <a:ea typeface="SimSun" panose="02010600030101010101" pitchFamily="2" charset="-122"/>
                  </a:rPr>
                  <a:t>i</a:t>
                </a:r>
                <a:r>
                  <a:rPr lang="en-US" sz="1400">
                    <a:latin typeface="Times New Roman" panose="02020603050405020304" pitchFamily="18" charset="0"/>
                    <a:ea typeface="SimSun" panose="02010600030101010101" pitchFamily="2" charset="-122"/>
                  </a:rPr>
                  <a:t> </a:t>
                </a:r>
                <a:r>
                  <a:rPr lang="en-US" sz="1400" err="1">
                    <a:latin typeface="Times New Roman" panose="02020603050405020304" pitchFamily="18" charset="0"/>
                    <a:ea typeface="SimSun" panose="02010600030101010101" pitchFamily="2" charset="-122"/>
                  </a:rPr>
                  <a:t>chỉ</a:t>
                </a:r>
                <a:r>
                  <a:rPr lang="en-US" sz="1400">
                    <a:latin typeface="Times New Roman" panose="02020603050405020304" pitchFamily="18" charset="0"/>
                    <a:ea typeface="SimSun" panose="02010600030101010101" pitchFamily="2" charset="-122"/>
                  </a:rPr>
                  <a:t> </a:t>
                </a:r>
                <a:r>
                  <a:rPr lang="en-US" sz="1400" err="1">
                    <a:latin typeface="Times New Roman" panose="02020603050405020304" pitchFamily="18" charset="0"/>
                    <a:ea typeface="SimSun" panose="02010600030101010101" pitchFamily="2" charset="-122"/>
                  </a:rPr>
                  <a:t>phụ</a:t>
                </a:r>
                <a:r>
                  <a:rPr lang="en-US" sz="1400">
                    <a:latin typeface="Times New Roman" panose="02020603050405020304" pitchFamily="18" charset="0"/>
                    <a:ea typeface="SimSun" panose="02010600030101010101" pitchFamily="2" charset="-122"/>
                  </a:rPr>
                  <a:t> </a:t>
                </a:r>
                <a:r>
                  <a:rPr lang="en-US" sz="1400" err="1">
                    <a:latin typeface="Times New Roman" panose="02020603050405020304" pitchFamily="18" charset="0"/>
                    <a:ea typeface="SimSun" panose="02010600030101010101" pitchFamily="2" charset="-122"/>
                  </a:rPr>
                  <a:t>thuộc</a:t>
                </a:r>
                <a:r>
                  <a:rPr lang="en-US" sz="1400">
                    <a:latin typeface="Times New Roman" panose="02020603050405020304" pitchFamily="18" charset="0"/>
                    <a:ea typeface="SimSun" panose="02010600030101010101" pitchFamily="2" charset="-122"/>
                  </a:rPr>
                  <a:t> </a:t>
                </a:r>
                <a:r>
                  <a:rPr lang="en-US" sz="1400" err="1">
                    <a:latin typeface="Times New Roman" panose="02020603050405020304" pitchFamily="18" charset="0"/>
                    <a:ea typeface="SimSun" panose="02010600030101010101" pitchFamily="2" charset="-122"/>
                  </a:rPr>
                  <a:t>vào</a:t>
                </a:r>
                <a:r>
                  <a:rPr lang="en-US" sz="1400">
                    <a:latin typeface="Times New Roman" panose="02020603050405020304" pitchFamily="18" charset="0"/>
                    <a:ea typeface="SimSun" panose="02010600030101010101" pitchFamily="2" charset="-122"/>
                  </a:rPr>
                  <a:t> </a:t>
                </a:r>
                <a:r>
                  <a:rPr lang="en-US" sz="1400" i="1">
                    <a:latin typeface="Times New Roman" panose="02020603050405020304" pitchFamily="18" charset="0"/>
                    <a:ea typeface="SimSun" panose="02010600030101010101" pitchFamily="2" charset="-122"/>
                  </a:rPr>
                  <a:t>X</a:t>
                </a:r>
                <a:r>
                  <a:rPr lang="en-US" sz="1400" i="1" baseline="-25000">
                    <a:latin typeface="Times New Roman" panose="02020603050405020304" pitchFamily="18" charset="0"/>
                    <a:ea typeface="SimSun" panose="02010600030101010101" pitchFamily="2" charset="-122"/>
                  </a:rPr>
                  <a:t>i</a:t>
                </a:r>
                <a:r>
                  <a:rPr lang="en-US" sz="1400">
                    <a:latin typeface="Times New Roman" panose="02020603050405020304" pitchFamily="18" charset="0"/>
                    <a:ea typeface="SimSun" panose="02010600030101010101" pitchFamily="2" charset="-122"/>
                  </a:rPr>
                  <a:t>)</a:t>
                </a:r>
                <a:endParaRPr lang="en-US" sz="1400"/>
              </a:p>
            </p:txBody>
          </p:sp>
        </mc:Choice>
        <mc:Fallback xmlns="">
          <p:sp>
            <p:nvSpPr>
              <p:cNvPr id="4" name="Rectangle 3"/>
              <p:cNvSpPr>
                <a:spLocks noRot="1" noChangeAspect="1" noMove="1" noResize="1" noEditPoints="1" noAdjustHandles="1" noChangeArrowheads="1" noChangeShapeType="1" noTextEdit="1"/>
              </p:cNvSpPr>
              <p:nvPr/>
            </p:nvSpPr>
            <p:spPr>
              <a:xfrm>
                <a:off x="125506" y="760745"/>
                <a:ext cx="6248400" cy="5744906"/>
              </a:xfrm>
              <a:prstGeom prst="rect">
                <a:avLst/>
              </a:prstGeom>
              <a:blipFill rotWithShape="0">
                <a:blip r:embed="rId3"/>
                <a:stretch>
                  <a:fillRect l="-3122" b="-1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885329" y="1031256"/>
                <a:ext cx="6037731" cy="1566134"/>
              </a:xfrm>
              <a:prstGeom prst="rect">
                <a:avLst/>
              </a:prstGeom>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𝑌</m:t>
                          </m:r>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0">
                                  <a:latin typeface="Cambria Math" panose="02040503050406030204" pitchFamily="18" charset="0"/>
                                </a:rPr>
                                <m:t>1</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0">
                                  <a:latin typeface="Cambria Math" panose="02040503050406030204" pitchFamily="18" charset="0"/>
                                </a:rPr>
                                <m:t>2</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𝑛</m:t>
                              </m:r>
                            </m:sub>
                          </m:sSub>
                        </m:e>
                      </m:d>
                      <m:r>
                        <a:rPr lang="en-US" sz="2500" i="0">
                          <a:latin typeface="Cambria Math" panose="02040503050406030204" pitchFamily="18" charset="0"/>
                        </a:rPr>
                        <m:t>=</m:t>
                      </m:r>
                      <m:nary>
                        <m:naryPr>
                          <m:chr m:val="∑"/>
                          <m:limLoc m:val="undOvr"/>
                          <m:supHide m:val="on"/>
                          <m:ctrlPr>
                            <a:rPr lang="en-US" sz="2500" i="1">
                              <a:latin typeface="Cambria Math" panose="02040503050406030204" pitchFamily="18" charset="0"/>
                            </a:rPr>
                          </m:ctrlPr>
                        </m:naryPr>
                        <m:sub>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0">
                                  <a:latin typeface="Cambria Math" panose="02040503050406030204" pitchFamily="18" charset="0"/>
                                </a:rPr>
                                <m:t>1</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0">
                                  <a:latin typeface="Cambria Math" panose="02040503050406030204" pitchFamily="18" charset="0"/>
                                </a:rPr>
                                <m:t>2</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𝑛</m:t>
                              </m:r>
                            </m:sub>
                          </m:sSub>
                        </m:sub>
                        <m:sup/>
                        <m:e>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𝑌</m:t>
                              </m:r>
                            </m:e>
                            <m:e>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0">
                                      <a:latin typeface="Cambria Math" panose="02040503050406030204" pitchFamily="18" charset="0"/>
                                    </a:rPr>
                                    <m:t>1</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0">
                                      <a:latin typeface="Cambria Math" panose="02040503050406030204" pitchFamily="18" charset="0"/>
                                    </a:rPr>
                                    <m:t>2</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𝑛</m:t>
                                  </m:r>
                                </m:sub>
                              </m:sSub>
                            </m:e>
                          </m:d>
                          <m:nary>
                            <m:naryPr>
                              <m:chr m:val="∏"/>
                              <m:limLoc m:val="undOvr"/>
                              <m:ctrlPr>
                                <a:rPr lang="en-US" sz="2500" i="1">
                                  <a:latin typeface="Cambria Math" panose="02040503050406030204" pitchFamily="18" charset="0"/>
                                </a:rPr>
                              </m:ctrlPr>
                            </m:naryPr>
                            <m:sub>
                              <m:r>
                                <a:rPr lang="en-US" sz="2500" i="1">
                                  <a:latin typeface="Cambria Math" panose="02040503050406030204" pitchFamily="18" charset="0"/>
                                </a:rPr>
                                <m:t>𝑖</m:t>
                              </m:r>
                              <m:r>
                                <a:rPr lang="en-US" sz="2500" i="0">
                                  <a:latin typeface="Cambria Math" panose="02040503050406030204" pitchFamily="18" charset="0"/>
                                </a:rPr>
                                <m:t>=1</m:t>
                              </m:r>
                            </m:sub>
                            <m:sup>
                              <m:r>
                                <a:rPr lang="en-US" sz="2500" i="1">
                                  <a:latin typeface="Cambria Math" panose="02040503050406030204" pitchFamily="18" charset="0"/>
                                </a:rPr>
                                <m:t>𝑛</m:t>
                              </m:r>
                            </m:sup>
                            <m:e>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𝑖</m:t>
                                      </m:r>
                                    </m:sub>
                                  </m:sSub>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𝑖</m:t>
                                      </m:r>
                                    </m:sub>
                                  </m:sSub>
                                </m:e>
                              </m:d>
                            </m:e>
                          </m:nary>
                        </m:e>
                      </m:nary>
                    </m:oMath>
                  </m:oMathPara>
                </a14:m>
                <a:endParaRPr lang="en-US" sz="2500"/>
              </a:p>
            </p:txBody>
          </p:sp>
        </mc:Choice>
        <mc:Fallback xmlns="">
          <p:sp>
            <p:nvSpPr>
              <p:cNvPr id="5" name="Rectangle 4"/>
              <p:cNvSpPr>
                <a:spLocks noRot="1" noChangeAspect="1" noMove="1" noResize="1" noEditPoints="1" noAdjustHandles="1" noChangeArrowheads="1" noChangeShapeType="1" noTextEdit="1"/>
              </p:cNvSpPr>
              <p:nvPr/>
            </p:nvSpPr>
            <p:spPr>
              <a:xfrm>
                <a:off x="5885329" y="1031256"/>
                <a:ext cx="6037731" cy="1566134"/>
              </a:xfrm>
              <a:prstGeom prst="rect">
                <a:avLst/>
              </a:prstGeom>
              <a:blipFill rotWithShape="0">
                <a:blip r:embed="rId4"/>
                <a:stretch>
                  <a:fillRect/>
                </a:stretch>
              </a:blipFill>
              <a:ln>
                <a:solidFill>
                  <a:schemeClr val="tx1"/>
                </a:solidFill>
              </a:ln>
            </p:spPr>
            <p:txBody>
              <a:bodyPr/>
              <a:lstStyle/>
              <a:p>
                <a:r>
                  <a:rPr lang="en-US">
                    <a:noFill/>
                  </a:rPr>
                  <a:t> </a:t>
                </a:r>
              </a:p>
            </p:txBody>
          </p:sp>
        </mc:Fallback>
      </mc:AlternateContent>
      <p:sp>
        <p:nvSpPr>
          <p:cNvPr id="6" name="Rectangle 5"/>
          <p:cNvSpPr/>
          <p:nvPr/>
        </p:nvSpPr>
        <p:spPr>
          <a:xfrm>
            <a:off x="5611906" y="5114335"/>
            <a:ext cx="6096000" cy="646331"/>
          </a:xfrm>
          <a:prstGeom prst="rect">
            <a:avLst/>
          </a:prstGeom>
        </p:spPr>
        <p:txBody>
          <a:bodyPr>
            <a:spAutoFit/>
          </a:bodyPr>
          <a:lstStyle/>
          <a:p>
            <a:pPr algn="just"/>
            <a:r>
              <a:rPr lang="vi-VN">
                <a:latin typeface="Times New Roman" panose="02020603050405020304" pitchFamily="18" charset="0"/>
                <a:ea typeface="SimSun" panose="02010600030101010101" pitchFamily="2" charset="-122"/>
              </a:rPr>
              <a:t>Suy diễn X-gate được đặc tả bởi xác suất X-gate </a:t>
            </a:r>
            <a:r>
              <a:rPr lang="en-US" i="1">
                <a:latin typeface="Times New Roman" panose="02020603050405020304" pitchFamily="18" charset="0"/>
                <a:ea typeface="SimSun" panose="02010600030101010101" pitchFamily="2" charset="-122"/>
              </a:rPr>
              <a:t>P</a:t>
            </a:r>
            <a:r>
              <a:rPr lang="en-US">
                <a:latin typeface="Times New Roman" panose="02020603050405020304" pitchFamily="18" charset="0"/>
                <a:ea typeface="SimSun" panose="02010600030101010101" pitchFamily="2" charset="-122"/>
              </a:rPr>
              <a:t>(</a:t>
            </a:r>
            <a:r>
              <a:rPr lang="en-US" i="1">
                <a:latin typeface="Times New Roman" panose="02020603050405020304" pitchFamily="18" charset="0"/>
                <a:ea typeface="SimSun" panose="02010600030101010101" pitchFamily="2" charset="-122"/>
              </a:rPr>
              <a:t>Y</a:t>
            </a:r>
            <a:r>
              <a:rPr lang="en-US">
                <a:latin typeface="Times New Roman" panose="02020603050405020304" pitchFamily="18" charset="0"/>
                <a:ea typeface="SimSun" panose="02010600030101010101" pitchFamily="2" charset="-122"/>
              </a:rPr>
              <a:t>=1 | </a:t>
            </a:r>
            <a:r>
              <a:rPr lang="en-US" i="1">
                <a:latin typeface="Times New Roman" panose="02020603050405020304" pitchFamily="18" charset="0"/>
                <a:ea typeface="SimSun" panose="02010600030101010101" pitchFamily="2" charset="-122"/>
              </a:rPr>
              <a:t>X</a:t>
            </a:r>
            <a:r>
              <a:rPr lang="en-US" baseline="-25000">
                <a:latin typeface="Times New Roman" panose="02020603050405020304" pitchFamily="18" charset="0"/>
                <a:ea typeface="SimSun" panose="02010600030101010101" pitchFamily="2" charset="-122"/>
              </a:rPr>
              <a:t>1</a:t>
            </a:r>
            <a:r>
              <a:rPr lang="en-US">
                <a:latin typeface="Times New Roman" panose="02020603050405020304" pitchFamily="18" charset="0"/>
                <a:ea typeface="SimSun" panose="02010600030101010101" pitchFamily="2" charset="-122"/>
              </a:rPr>
              <a:t>, </a:t>
            </a:r>
            <a:r>
              <a:rPr lang="en-US" i="1">
                <a:latin typeface="Times New Roman" panose="02020603050405020304" pitchFamily="18" charset="0"/>
                <a:ea typeface="SimSun" panose="02010600030101010101" pitchFamily="2" charset="-122"/>
              </a:rPr>
              <a:t>X</a:t>
            </a:r>
            <a:r>
              <a:rPr lang="en-US" baseline="-25000">
                <a:latin typeface="Times New Roman" panose="02020603050405020304" pitchFamily="18" charset="0"/>
                <a:ea typeface="SimSun" panose="02010600030101010101" pitchFamily="2" charset="-122"/>
              </a:rPr>
              <a:t>2</a:t>
            </a:r>
            <a:r>
              <a:rPr lang="en-US">
                <a:latin typeface="Times New Roman" panose="02020603050405020304" pitchFamily="18" charset="0"/>
                <a:ea typeface="SimSun" panose="02010600030101010101" pitchFamily="2" charset="-122"/>
              </a:rPr>
              <a:t>,…, </a:t>
            </a:r>
            <a:r>
              <a:rPr lang="en-US" i="1" err="1" smtClean="0">
                <a:latin typeface="Times New Roman" panose="02020603050405020304" pitchFamily="18" charset="0"/>
                <a:ea typeface="SimSun" panose="02010600030101010101" pitchFamily="2" charset="-122"/>
              </a:rPr>
              <a:t>X</a:t>
            </a:r>
            <a:r>
              <a:rPr lang="en-US" i="1" baseline="-25000" err="1" smtClean="0">
                <a:latin typeface="Times New Roman" panose="02020603050405020304" pitchFamily="18" charset="0"/>
                <a:ea typeface="SimSun" panose="02010600030101010101" pitchFamily="2" charset="-122"/>
              </a:rPr>
              <a:t>n</a:t>
            </a:r>
            <a:r>
              <a:rPr lang="en-US" smtClean="0">
                <a:latin typeface="Times New Roman" panose="02020603050405020304" pitchFamily="18" charset="0"/>
                <a:ea typeface="SimSun" panose="02010600030101010101" pitchFamily="2" charset="-122"/>
              </a:rPr>
              <a:t>) </a:t>
            </a:r>
            <a:r>
              <a:rPr lang="vi-VN" smtClean="0">
                <a:latin typeface="Times New Roman" panose="02020603050405020304" pitchFamily="18" charset="0"/>
                <a:ea typeface="SimSun" panose="02010600030101010101" pitchFamily="2" charset="-122"/>
              </a:rPr>
              <a:t>từ </a:t>
            </a:r>
            <a:r>
              <a:rPr lang="vi-VN">
                <a:latin typeface="Times New Roman" panose="02020603050405020304" pitchFamily="18" charset="0"/>
                <a:ea typeface="SimSun" panose="02010600030101010101" pitchFamily="2" charset="-122"/>
              </a:rPr>
              <a:t>(Neapolitan, 2003, p. 159</a:t>
            </a:r>
            <a:r>
              <a:rPr lang="vi-VN" smtClean="0">
                <a:latin typeface="Times New Roman" panose="02020603050405020304" pitchFamily="18" charset="0"/>
                <a:ea typeface="SimSun" panose="02010600030101010101" pitchFamily="2" charset="-122"/>
              </a:rPr>
              <a:t>)</a:t>
            </a:r>
            <a:endParaRPr lang="en-US"/>
          </a:p>
        </p:txBody>
      </p:sp>
      <p:sp>
        <p:nvSpPr>
          <p:cNvPr id="7" name="Rectangle 6"/>
          <p:cNvSpPr/>
          <p:nvPr/>
        </p:nvSpPr>
        <p:spPr>
          <a:xfrm>
            <a:off x="7239685" y="2635594"/>
            <a:ext cx="3134191" cy="477054"/>
          </a:xfrm>
          <a:prstGeom prst="rect">
            <a:avLst/>
          </a:prstGeom>
        </p:spPr>
        <p:txBody>
          <a:bodyPr wrap="none">
            <a:spAutoFit/>
          </a:bodyPr>
          <a:lstStyle/>
          <a:p>
            <a:r>
              <a:rPr lang="en-US" sz="2500" b="1" err="1" smtClean="0">
                <a:latin typeface="Times New Roman" panose="02020603050405020304" pitchFamily="18" charset="0"/>
                <a:ea typeface="SimSun" panose="02010600030101010101" pitchFamily="2" charset="-122"/>
              </a:rPr>
              <a:t>Xác</a:t>
            </a:r>
            <a:r>
              <a:rPr lang="en-US" sz="2500" b="1" smtClean="0">
                <a:latin typeface="Times New Roman" panose="02020603050405020304" pitchFamily="18" charset="0"/>
                <a:ea typeface="SimSun" panose="02010600030101010101" pitchFamily="2" charset="-122"/>
              </a:rPr>
              <a:t> </a:t>
            </a:r>
            <a:r>
              <a:rPr lang="en-US" sz="2500" b="1" err="1" smtClean="0">
                <a:latin typeface="Times New Roman" panose="02020603050405020304" pitchFamily="18" charset="0"/>
                <a:ea typeface="SimSun" panose="02010600030101010101" pitchFamily="2" charset="-122"/>
              </a:rPr>
              <a:t>suất</a:t>
            </a:r>
            <a:r>
              <a:rPr lang="en-US" sz="2500" b="1" smtClean="0">
                <a:latin typeface="Times New Roman" panose="02020603050405020304" pitchFamily="18" charset="0"/>
                <a:ea typeface="SimSun" panose="02010600030101010101" pitchFamily="2" charset="-122"/>
              </a:rPr>
              <a:t> X-gate (3.4) </a:t>
            </a:r>
            <a:endParaRPr lang="en-US" sz="2500" b="1"/>
          </a:p>
        </p:txBody>
      </p:sp>
      <p:sp>
        <p:nvSpPr>
          <p:cNvPr id="3" name="Slide Number Placeholder 2"/>
          <p:cNvSpPr>
            <a:spLocks noGrp="1"/>
          </p:cNvSpPr>
          <p:nvPr>
            <p:ph type="sldNum" sz="quarter" idx="12"/>
          </p:nvPr>
        </p:nvSpPr>
        <p:spPr/>
        <p:txBody>
          <a:bodyPr/>
          <a:lstStyle/>
          <a:p>
            <a:fld id="{5DB5036F-1FF2-46C4-8D2B-59C7E3B91952}" type="slidenum">
              <a:rPr lang="en-US" smtClean="0"/>
              <a:pPr/>
              <a:t>14</a:t>
            </a:fld>
            <a:endParaRPr lang="en-US"/>
          </a:p>
        </p:txBody>
      </p:sp>
      <p:sp>
        <p:nvSpPr>
          <p:cNvPr id="8" name="Footer Placeholder 7"/>
          <p:cNvSpPr>
            <a:spLocks noGrp="1"/>
          </p:cNvSpPr>
          <p:nvPr>
            <p:ph type="ftr" sz="quarter" idx="11"/>
          </p:nvPr>
        </p:nvSpPr>
        <p:spPr/>
        <p:txBody>
          <a:bodyPr/>
          <a:lstStyle/>
          <a:p>
            <a:r>
              <a:rPr lang="en-US" smtClean="0"/>
              <a:t>Published in the book "Bayesian Inference" - InTechOpen</a:t>
            </a:r>
            <a:endParaRPr lang="en-US"/>
          </a:p>
        </p:txBody>
      </p:sp>
      <p:sp>
        <p:nvSpPr>
          <p:cNvPr id="9" name="Date Placeholder 8"/>
          <p:cNvSpPr>
            <a:spLocks noGrp="1"/>
          </p:cNvSpPr>
          <p:nvPr>
            <p:ph type="dt" sz="half" idx="10"/>
          </p:nvPr>
        </p:nvSpPr>
        <p:spPr/>
        <p:txBody>
          <a:bodyPr/>
          <a:lstStyle/>
          <a:p>
            <a:fld id="{54943259-552D-4E28-8F05-9BE0D3B0029C}" type="datetime1">
              <a:rPr lang="en-US" smtClean="0"/>
              <a:t>7/14/2017</a:t>
            </a:fld>
            <a:endParaRPr lang="en-US"/>
          </a:p>
        </p:txBody>
      </p:sp>
    </p:spTree>
    <p:extLst>
      <p:ext uri="{BB962C8B-B14F-4D97-AF65-F5344CB8AC3E}">
        <p14:creationId xmlns:p14="http://schemas.microsoft.com/office/powerpoint/2010/main" val="3329563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978"/>
            <a:ext cx="10515600" cy="660486"/>
          </a:xfrm>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3423" y="778472"/>
                <a:ext cx="11645153" cy="5722631"/>
              </a:xfrm>
            </p:spPr>
            <p:txBody>
              <a:bodyPr>
                <a:noAutofit/>
              </a:bodyPr>
              <a:lstStyle/>
              <a:p>
                <a:r>
                  <a:rPr lang="en-US" sz="2300"/>
                  <a:t>Cho Ω = {</a:t>
                </a:r>
                <a:r>
                  <a:rPr lang="en-US" sz="2300" i="1"/>
                  <a:t>X</a:t>
                </a:r>
                <a:r>
                  <a:rPr lang="en-US" sz="2300" baseline="-25000"/>
                  <a:t>1</a:t>
                </a:r>
                <a:r>
                  <a:rPr lang="en-US" sz="2300"/>
                  <a:t>, </a:t>
                </a:r>
                <a:r>
                  <a:rPr lang="en-US" sz="2300" i="1"/>
                  <a:t>X</a:t>
                </a:r>
                <a:r>
                  <a:rPr lang="en-US" sz="2300" baseline="-25000"/>
                  <a:t>2</a:t>
                </a:r>
                <a:r>
                  <a:rPr lang="en-US" sz="2300"/>
                  <a:t>,…, </a:t>
                </a:r>
                <a:r>
                  <a:rPr lang="en-US" sz="2300" i="1" err="1"/>
                  <a:t>X</a:t>
                </a:r>
                <a:r>
                  <a:rPr lang="en-US" sz="2300" i="1" baseline="-25000" err="1"/>
                  <a:t>n</a:t>
                </a:r>
                <a:r>
                  <a:rPr lang="en-US" sz="2300"/>
                  <a:t>} </a:t>
                </a:r>
                <a:r>
                  <a:rPr lang="en-US" sz="2300" err="1" smtClean="0"/>
                  <a:t>với</a:t>
                </a:r>
                <a:r>
                  <a:rPr lang="en-US" sz="2300" smtClean="0"/>
                  <a:t> |Ω</a:t>
                </a:r>
                <a:r>
                  <a:rPr lang="en-US" sz="2300"/>
                  <a:t>|=</a:t>
                </a:r>
                <a:r>
                  <a:rPr lang="en-US" sz="2300" i="1"/>
                  <a:t>n</a:t>
                </a:r>
                <a:r>
                  <a:rPr lang="en-US" sz="2300"/>
                  <a:t> </a:t>
                </a:r>
                <a:r>
                  <a:rPr lang="en-US" sz="2300" err="1" smtClean="0"/>
                  <a:t>là</a:t>
                </a:r>
                <a:r>
                  <a:rPr lang="en-US" sz="2300" smtClean="0"/>
                  <a:t> </a:t>
                </a:r>
                <a:r>
                  <a:rPr lang="en-US" sz="2300" err="1" smtClean="0"/>
                  <a:t>lực</a:t>
                </a:r>
                <a:r>
                  <a:rPr lang="en-US" sz="2300" smtClean="0"/>
                  <a:t> </a:t>
                </a:r>
                <a:r>
                  <a:rPr lang="en-US" sz="2300" err="1" smtClean="0"/>
                  <a:t>lượng</a:t>
                </a:r>
                <a:r>
                  <a:rPr lang="en-US" sz="2300" smtClean="0"/>
                  <a:t> </a:t>
                </a:r>
                <a:r>
                  <a:rPr lang="en-US" sz="2300" err="1" smtClean="0"/>
                  <a:t>của</a:t>
                </a:r>
                <a:r>
                  <a:rPr lang="en-US" sz="2300" smtClean="0"/>
                  <a:t> </a:t>
                </a:r>
                <a:r>
                  <a:rPr lang="en-US" sz="2300"/>
                  <a:t>Ω</a:t>
                </a:r>
                <a:r>
                  <a:rPr lang="en-US" sz="2300" smtClean="0"/>
                  <a:t>.</a:t>
                </a:r>
              </a:p>
              <a:p>
                <a:pPr algn="just"/>
                <a:r>
                  <a:rPr lang="en-US" sz="2300" err="1" smtClean="0"/>
                  <a:t>Đặt</a:t>
                </a:r>
                <a:r>
                  <a:rPr lang="en-US" sz="2300" smtClean="0"/>
                  <a:t> </a:t>
                </a:r>
                <a:r>
                  <a:rPr lang="en-US" sz="2300" i="1" smtClean="0"/>
                  <a:t>a</a:t>
                </a:r>
                <a:r>
                  <a:rPr lang="en-US" sz="2300" smtClean="0"/>
                  <a:t>(Ω</a:t>
                </a:r>
                <a:r>
                  <a:rPr lang="en-US" sz="2300"/>
                  <a:t>) </a:t>
                </a:r>
                <a:r>
                  <a:rPr lang="en-US" sz="2300" err="1" smtClean="0"/>
                  <a:t>là</a:t>
                </a:r>
                <a:r>
                  <a:rPr lang="en-US" sz="2300" smtClean="0"/>
                  <a:t> </a:t>
                </a:r>
                <a:r>
                  <a:rPr lang="en-US" sz="2300" err="1" smtClean="0"/>
                  <a:t>một</a:t>
                </a:r>
                <a:r>
                  <a:rPr lang="en-US" sz="2300" smtClean="0"/>
                  <a:t> </a:t>
                </a:r>
                <a:r>
                  <a:rPr lang="en-US" sz="2300" err="1" smtClean="0"/>
                  <a:t>chỉnh</a:t>
                </a:r>
                <a:r>
                  <a:rPr lang="en-US" sz="2300" smtClean="0"/>
                  <a:t> </a:t>
                </a:r>
                <a:r>
                  <a:rPr lang="en-US" sz="2300" err="1" smtClean="0"/>
                  <a:t>hợp</a:t>
                </a:r>
                <a:r>
                  <a:rPr lang="en-US" sz="2300" smtClean="0"/>
                  <a:t> </a:t>
                </a:r>
                <a:r>
                  <a:rPr lang="en-US" sz="2300" err="1" smtClean="0"/>
                  <a:t>của</a:t>
                </a:r>
                <a:r>
                  <a:rPr lang="en-US" sz="2300" smtClean="0"/>
                  <a:t>, </a:t>
                </a:r>
                <a:r>
                  <a:rPr lang="en-US" sz="2300" err="1" smtClean="0"/>
                  <a:t>tạo</a:t>
                </a:r>
                <a:r>
                  <a:rPr lang="en-US" sz="2300" smtClean="0"/>
                  <a:t> </a:t>
                </a:r>
                <a:r>
                  <a:rPr lang="en-US" sz="2300" err="1" smtClean="0"/>
                  <a:t>từ</a:t>
                </a:r>
                <a:r>
                  <a:rPr lang="en-US" sz="2300" smtClean="0"/>
                  <a:t> </a:t>
                </a:r>
                <a:r>
                  <a:rPr lang="en-US" sz="2300" i="1" smtClean="0"/>
                  <a:t>n</a:t>
                </a:r>
                <a:r>
                  <a:rPr lang="en-US" sz="2300" smtClean="0"/>
                  <a:t> </a:t>
                </a:r>
                <a:r>
                  <a:rPr lang="en-US" sz="2300" err="1" smtClean="0"/>
                  <a:t>thể</a:t>
                </a:r>
                <a:r>
                  <a:rPr lang="en-US" sz="2300" smtClean="0"/>
                  <a:t> </a:t>
                </a:r>
                <a:r>
                  <a:rPr lang="en-US" sz="2300" err="1" smtClean="0"/>
                  <a:t>hiện</a:t>
                </a:r>
                <a:r>
                  <a:rPr lang="en-US" sz="2300" smtClean="0"/>
                  <a:t> {</a:t>
                </a:r>
                <a:r>
                  <a:rPr lang="en-US" sz="2300" i="1" smtClean="0"/>
                  <a:t>X</a:t>
                </a:r>
                <a:r>
                  <a:rPr lang="en-US" sz="2300" baseline="-25000" smtClean="0"/>
                  <a:t>1</a:t>
                </a:r>
                <a:r>
                  <a:rPr lang="en-US" sz="2300" smtClean="0"/>
                  <a:t>=</a:t>
                </a:r>
                <a:r>
                  <a:rPr lang="en-US" sz="2300" i="1" smtClean="0"/>
                  <a:t>x</a:t>
                </a:r>
                <a:r>
                  <a:rPr lang="en-US" sz="2300" baseline="-25000" smtClean="0"/>
                  <a:t>1</a:t>
                </a:r>
                <a:r>
                  <a:rPr lang="en-US" sz="2300"/>
                  <a:t>, </a:t>
                </a:r>
                <a:r>
                  <a:rPr lang="en-US" sz="2300" i="1"/>
                  <a:t>X</a:t>
                </a:r>
                <a:r>
                  <a:rPr lang="en-US" sz="2300" baseline="-25000"/>
                  <a:t>2</a:t>
                </a:r>
                <a:r>
                  <a:rPr lang="en-US" sz="2300"/>
                  <a:t>=</a:t>
                </a:r>
                <a:r>
                  <a:rPr lang="en-US" sz="2300" i="1"/>
                  <a:t>x</a:t>
                </a:r>
                <a:r>
                  <a:rPr lang="en-US" sz="2300" baseline="-25000"/>
                  <a:t>2</a:t>
                </a:r>
                <a:r>
                  <a:rPr lang="en-US" sz="2300"/>
                  <a:t>,…, </a:t>
                </a:r>
                <a:r>
                  <a:rPr lang="en-US" sz="2300" i="1" err="1"/>
                  <a:t>X</a:t>
                </a:r>
                <a:r>
                  <a:rPr lang="en-US" sz="2300" i="1" baseline="-25000" err="1"/>
                  <a:t>n</a:t>
                </a:r>
                <a:r>
                  <a:rPr lang="en-US" sz="2300"/>
                  <a:t>=</a:t>
                </a:r>
                <a:r>
                  <a:rPr lang="en-US" sz="2300" i="1" err="1"/>
                  <a:t>x</a:t>
                </a:r>
                <a:r>
                  <a:rPr lang="en-US" sz="2300" i="1" baseline="-25000" err="1"/>
                  <a:t>n</a:t>
                </a:r>
                <a:r>
                  <a:rPr lang="en-US" sz="2300"/>
                  <a:t>} </a:t>
                </a:r>
                <a:r>
                  <a:rPr lang="en-US" sz="2300" err="1" smtClean="0"/>
                  <a:t>với</a:t>
                </a:r>
                <a:r>
                  <a:rPr lang="en-US" sz="2300" smtClean="0"/>
                  <a:t> </a:t>
                </a:r>
                <a:r>
                  <a:rPr lang="en-US" sz="2300" i="1" smtClean="0"/>
                  <a:t>x</a:t>
                </a:r>
                <a:r>
                  <a:rPr lang="en-US" sz="2300" i="1" baseline="-25000" smtClean="0"/>
                  <a:t>i</a:t>
                </a:r>
                <a:r>
                  <a:rPr lang="en-US" sz="2300" smtClean="0"/>
                  <a:t> </a:t>
                </a:r>
                <a:r>
                  <a:rPr lang="en-US" sz="2300" err="1" smtClean="0"/>
                  <a:t>là</a:t>
                </a:r>
                <a:r>
                  <a:rPr lang="en-US" sz="2300" smtClean="0"/>
                  <a:t> 1 </a:t>
                </a:r>
                <a:r>
                  <a:rPr lang="en-US" sz="2300" err="1" smtClean="0"/>
                  <a:t>hoặc</a:t>
                </a:r>
                <a:r>
                  <a:rPr lang="en-US" sz="2300" smtClean="0"/>
                  <a:t> </a:t>
                </a:r>
                <a:r>
                  <a:rPr lang="en-US" sz="2300"/>
                  <a:t>0. </a:t>
                </a:r>
                <a:r>
                  <a:rPr lang="en-US" sz="2300" err="1" smtClean="0"/>
                  <a:t>Số</a:t>
                </a:r>
                <a:r>
                  <a:rPr lang="en-US" sz="2300" smtClean="0"/>
                  <a:t> </a:t>
                </a:r>
                <a:r>
                  <a:rPr lang="en-US" sz="2300" err="1" smtClean="0"/>
                  <a:t>lượng</a:t>
                </a:r>
                <a:r>
                  <a:rPr lang="en-US" sz="2300" smtClean="0"/>
                  <a:t> </a:t>
                </a:r>
                <a:r>
                  <a:rPr lang="en-US" sz="2300" err="1" smtClean="0"/>
                  <a:t>tất</a:t>
                </a:r>
                <a:r>
                  <a:rPr lang="en-US" sz="2300" smtClean="0"/>
                  <a:t> </a:t>
                </a:r>
                <a:r>
                  <a:rPr lang="en-US" sz="2300" err="1" smtClean="0"/>
                  <a:t>cả</a:t>
                </a:r>
                <a:r>
                  <a:rPr lang="en-US" sz="2300" smtClean="0"/>
                  <a:t> </a:t>
                </a:r>
                <a:r>
                  <a:rPr lang="en-US" sz="2300" i="1"/>
                  <a:t>a</a:t>
                </a:r>
                <a:r>
                  <a:rPr lang="en-US" sz="2300"/>
                  <a:t>(Ω) </a:t>
                </a:r>
                <a:r>
                  <a:rPr lang="en-US" sz="2300" err="1" smtClean="0"/>
                  <a:t>là</a:t>
                </a:r>
                <a:r>
                  <a:rPr lang="en-US" sz="2300" smtClean="0"/>
                  <a:t> 2</a:t>
                </a:r>
                <a:r>
                  <a:rPr lang="en-US" sz="2300" baseline="30000" smtClean="0"/>
                  <a:t>|Ω</a:t>
                </a:r>
                <a:r>
                  <a:rPr lang="en-US" sz="2300" baseline="30000"/>
                  <a:t>|</a:t>
                </a:r>
                <a:r>
                  <a:rPr lang="en-US" sz="2300"/>
                  <a:t>. </a:t>
                </a:r>
                <a:r>
                  <a:rPr lang="en-US" sz="2300" err="1" smtClean="0"/>
                  <a:t>Ví</a:t>
                </a:r>
                <a:r>
                  <a:rPr lang="en-US" sz="2300" smtClean="0"/>
                  <a:t> </a:t>
                </a:r>
                <a:r>
                  <a:rPr lang="en-US" sz="2300" err="1" smtClean="0"/>
                  <a:t>dụ</a:t>
                </a:r>
                <a:r>
                  <a:rPr lang="en-US" sz="2300" smtClean="0"/>
                  <a:t>, </a:t>
                </a:r>
                <a:r>
                  <a:rPr lang="en-US" sz="2300" err="1" smtClean="0"/>
                  <a:t>với</a:t>
                </a:r>
                <a:r>
                  <a:rPr lang="en-US" sz="2300" smtClean="0"/>
                  <a:t> Ω </a:t>
                </a:r>
                <a:r>
                  <a:rPr lang="en-US" sz="2300"/>
                  <a:t>= {</a:t>
                </a:r>
                <a:r>
                  <a:rPr lang="en-US" sz="2300" i="1"/>
                  <a:t>X</a:t>
                </a:r>
                <a:r>
                  <a:rPr lang="en-US" sz="2300" baseline="-25000"/>
                  <a:t>1</a:t>
                </a:r>
                <a:r>
                  <a:rPr lang="en-US" sz="2300"/>
                  <a:t>, </a:t>
                </a:r>
                <a:r>
                  <a:rPr lang="en-US" sz="2300" i="1"/>
                  <a:t>X</a:t>
                </a:r>
                <a:r>
                  <a:rPr lang="en-US" sz="2300" baseline="-25000"/>
                  <a:t>2</a:t>
                </a:r>
                <a:r>
                  <a:rPr lang="en-US" sz="2300"/>
                  <a:t>}, </a:t>
                </a:r>
                <a:r>
                  <a:rPr lang="en-US" sz="2300" err="1" smtClean="0"/>
                  <a:t>có</a:t>
                </a:r>
                <a:r>
                  <a:rPr lang="en-US" sz="2300" smtClean="0"/>
                  <a:t> 2</a:t>
                </a:r>
                <a:r>
                  <a:rPr lang="en-US" sz="2300" baseline="30000" smtClean="0"/>
                  <a:t>2</a:t>
                </a:r>
                <a:r>
                  <a:rPr lang="en-US" sz="2300" smtClean="0"/>
                  <a:t>=4 </a:t>
                </a:r>
                <a:r>
                  <a:rPr lang="en-US" sz="2300" err="1" smtClean="0"/>
                  <a:t>chỉnh</a:t>
                </a:r>
                <a:r>
                  <a:rPr lang="en-US" sz="2300" smtClean="0"/>
                  <a:t> </a:t>
                </a:r>
                <a:r>
                  <a:rPr lang="en-US" sz="2300" err="1" smtClean="0"/>
                  <a:t>hợp</a:t>
                </a:r>
                <a:r>
                  <a:rPr lang="en-US" sz="2300" smtClean="0"/>
                  <a:t> </a:t>
                </a:r>
                <a:r>
                  <a:rPr lang="en-US" sz="2300" err="1" smtClean="0"/>
                  <a:t>như</a:t>
                </a:r>
                <a:r>
                  <a:rPr lang="en-US" sz="2300" smtClean="0"/>
                  <a:t> </a:t>
                </a:r>
                <a:r>
                  <a:rPr lang="en-US" sz="2300" err="1" smtClean="0"/>
                  <a:t>sau</a:t>
                </a:r>
                <a:r>
                  <a:rPr lang="en-US" sz="2300" smtClean="0"/>
                  <a:t>: </a:t>
                </a:r>
                <a:r>
                  <a:rPr lang="en-US" sz="2300" i="1" smtClean="0"/>
                  <a:t>a</a:t>
                </a:r>
                <a:r>
                  <a:rPr lang="en-US" sz="2300" smtClean="0"/>
                  <a:t>(Ω</a:t>
                </a:r>
                <a:r>
                  <a:rPr lang="en-US" sz="2300"/>
                  <a:t>) = {</a:t>
                </a:r>
                <a:r>
                  <a:rPr lang="en-US" sz="2300" i="1"/>
                  <a:t>X</a:t>
                </a:r>
                <a:r>
                  <a:rPr lang="en-US" sz="2300" baseline="-25000"/>
                  <a:t>1</a:t>
                </a:r>
                <a:r>
                  <a:rPr lang="en-US" sz="2300"/>
                  <a:t>=1, </a:t>
                </a:r>
                <a:r>
                  <a:rPr lang="en-US" sz="2300" i="1"/>
                  <a:t>X</a:t>
                </a:r>
                <a:r>
                  <a:rPr lang="en-US" sz="2300" baseline="-25000"/>
                  <a:t>2</a:t>
                </a:r>
                <a:r>
                  <a:rPr lang="en-US" sz="2300"/>
                  <a:t>=1}, </a:t>
                </a:r>
                <a:r>
                  <a:rPr lang="en-US" sz="2300" i="1"/>
                  <a:t>a</a:t>
                </a:r>
                <a:r>
                  <a:rPr lang="en-US" sz="2300"/>
                  <a:t>(Ω) = {</a:t>
                </a:r>
                <a:r>
                  <a:rPr lang="en-US" sz="2300" i="1"/>
                  <a:t>X</a:t>
                </a:r>
                <a:r>
                  <a:rPr lang="en-US" sz="2300" baseline="-25000"/>
                  <a:t>1</a:t>
                </a:r>
                <a:r>
                  <a:rPr lang="en-US" sz="2300"/>
                  <a:t>=1, </a:t>
                </a:r>
                <a:r>
                  <a:rPr lang="en-US" sz="2300" i="1"/>
                  <a:t>X</a:t>
                </a:r>
                <a:r>
                  <a:rPr lang="en-US" sz="2300" baseline="-25000"/>
                  <a:t>2</a:t>
                </a:r>
                <a:r>
                  <a:rPr lang="en-US" sz="2300"/>
                  <a:t>=0}, </a:t>
                </a:r>
                <a:r>
                  <a:rPr lang="en-US" sz="2300" i="1"/>
                  <a:t>a</a:t>
                </a:r>
                <a:r>
                  <a:rPr lang="en-US" sz="2300"/>
                  <a:t>(Ω) = {</a:t>
                </a:r>
                <a:r>
                  <a:rPr lang="en-US" sz="2300" i="1"/>
                  <a:t>X</a:t>
                </a:r>
                <a:r>
                  <a:rPr lang="en-US" sz="2300" baseline="-25000"/>
                  <a:t>1</a:t>
                </a:r>
                <a:r>
                  <a:rPr lang="en-US" sz="2300"/>
                  <a:t>=0, </a:t>
                </a:r>
                <a:r>
                  <a:rPr lang="en-US" sz="2300" i="1"/>
                  <a:t>X</a:t>
                </a:r>
                <a:r>
                  <a:rPr lang="en-US" sz="2300" baseline="-25000"/>
                  <a:t>2</a:t>
                </a:r>
                <a:r>
                  <a:rPr lang="en-US" sz="2300"/>
                  <a:t>=1}, </a:t>
                </a:r>
                <a:r>
                  <a:rPr lang="en-US" sz="2300" i="1"/>
                  <a:t>a</a:t>
                </a:r>
                <a:r>
                  <a:rPr lang="en-US" sz="2300"/>
                  <a:t>(Ω) = {</a:t>
                </a:r>
                <a:r>
                  <a:rPr lang="en-US" sz="2300" i="1"/>
                  <a:t>X</a:t>
                </a:r>
                <a:r>
                  <a:rPr lang="en-US" sz="2300" baseline="-25000"/>
                  <a:t>1</a:t>
                </a:r>
                <a:r>
                  <a:rPr lang="en-US" sz="2300"/>
                  <a:t>=0, </a:t>
                </a:r>
                <a:r>
                  <a:rPr lang="en-US" sz="2300" i="1"/>
                  <a:t>X</a:t>
                </a:r>
                <a:r>
                  <a:rPr lang="en-US" sz="2300" baseline="-25000"/>
                  <a:t>2</a:t>
                </a:r>
                <a:r>
                  <a:rPr lang="en-US" sz="2300"/>
                  <a:t>=0</a:t>
                </a:r>
                <a:r>
                  <a:rPr lang="en-US" sz="2300" smtClean="0"/>
                  <a:t>}. </a:t>
                </a:r>
                <a:r>
                  <a:rPr lang="en-US" sz="2300" err="1" smtClean="0"/>
                  <a:t>Đặt</a:t>
                </a:r>
                <a:r>
                  <a:rPr lang="en-US" sz="2300" smtClean="0"/>
                  <a:t> </a:t>
                </a:r>
                <a:r>
                  <a:rPr lang="en-US" sz="2300" i="1" smtClean="0"/>
                  <a:t>a</a:t>
                </a:r>
                <a:r>
                  <a:rPr lang="en-US" sz="2300" smtClean="0"/>
                  <a:t>(Ω</a:t>
                </a:r>
                <a:r>
                  <a:rPr lang="en-US" sz="2300"/>
                  <a:t>:{</a:t>
                </a:r>
                <a:r>
                  <a:rPr lang="en-US" sz="2300" i="1"/>
                  <a:t>X</a:t>
                </a:r>
                <a:r>
                  <a:rPr lang="en-US" sz="2300" i="1" baseline="-25000"/>
                  <a:t>i</a:t>
                </a:r>
                <a:r>
                  <a:rPr lang="en-US" sz="2300"/>
                  <a:t>}) </a:t>
                </a:r>
                <a:r>
                  <a:rPr lang="en-US" sz="2300" err="1" smtClean="0"/>
                  <a:t>là</a:t>
                </a:r>
                <a:r>
                  <a:rPr lang="en-US" sz="2300" smtClean="0"/>
                  <a:t> </a:t>
                </a:r>
                <a:r>
                  <a:rPr lang="en-US" sz="2300" err="1" smtClean="0"/>
                  <a:t>một</a:t>
                </a:r>
                <a:r>
                  <a:rPr lang="en-US" sz="2300" smtClean="0"/>
                  <a:t> </a:t>
                </a:r>
                <a:r>
                  <a:rPr lang="en-US" sz="2300" err="1" smtClean="0"/>
                  <a:t>chỉnh</a:t>
                </a:r>
                <a:r>
                  <a:rPr lang="en-US" sz="2300" smtClean="0"/>
                  <a:t> </a:t>
                </a:r>
                <a:r>
                  <a:rPr lang="en-US" sz="2300" err="1" smtClean="0"/>
                  <a:t>hợp</a:t>
                </a:r>
                <a:r>
                  <a:rPr lang="en-US" sz="2300" smtClean="0"/>
                  <a:t> </a:t>
                </a:r>
                <a:r>
                  <a:rPr lang="en-US" sz="2300" err="1" smtClean="0"/>
                  <a:t>của</a:t>
                </a:r>
                <a:r>
                  <a:rPr lang="en-US" sz="2300" smtClean="0"/>
                  <a:t> Ω </a:t>
                </a:r>
                <a:r>
                  <a:rPr lang="en-US" sz="2300" err="1" smtClean="0"/>
                  <a:t>với</a:t>
                </a:r>
                <a:r>
                  <a:rPr lang="en-US" sz="2300" smtClean="0"/>
                  <a:t> </a:t>
                </a:r>
                <a:r>
                  <a:rPr lang="en-US" sz="2300" i="1" smtClean="0"/>
                  <a:t>X</a:t>
                </a:r>
                <a:r>
                  <a:rPr lang="en-US" sz="2300" i="1" baseline="-25000" smtClean="0"/>
                  <a:t>i</a:t>
                </a:r>
                <a:r>
                  <a:rPr lang="en-US" sz="2300"/>
                  <a:t> </a:t>
                </a:r>
                <a:r>
                  <a:rPr lang="en-US" sz="2300" err="1" smtClean="0"/>
                  <a:t>cố</a:t>
                </a:r>
                <a:r>
                  <a:rPr lang="en-US" sz="2300" smtClean="0"/>
                  <a:t> </a:t>
                </a:r>
                <a:r>
                  <a:rPr lang="en-US" sz="2300" err="1" smtClean="0"/>
                  <a:t>định</a:t>
                </a:r>
                <a:r>
                  <a:rPr lang="en-US" sz="2300" smtClean="0"/>
                  <a:t>.</a:t>
                </a:r>
                <a:endParaRPr lang="en-US" sz="2300"/>
              </a:p>
              <a:p>
                <a:pPr algn="just"/>
                <a:r>
                  <a:rPr lang="en-US" sz="2300" err="1" smtClean="0"/>
                  <a:t>Đặt</a:t>
                </a:r>
                <a:r>
                  <a:rPr lang="en-US" sz="2300" smtClean="0"/>
                  <a:t> </a:t>
                </a:r>
                <a:r>
                  <a:rPr lang="en-US" sz="2300" i="1" smtClean="0"/>
                  <a:t>c</a:t>
                </a:r>
                <a:r>
                  <a:rPr lang="en-US" sz="2300" smtClean="0"/>
                  <a:t>(Ω</a:t>
                </a:r>
                <a:r>
                  <a:rPr lang="en-US" sz="2300"/>
                  <a:t>) </a:t>
                </a:r>
                <a:r>
                  <a:rPr lang="en-US" sz="2300" err="1" smtClean="0"/>
                  <a:t>và</a:t>
                </a:r>
                <a:r>
                  <a:rPr lang="en-US" sz="2300" smtClean="0"/>
                  <a:t> </a:t>
                </a:r>
                <a:r>
                  <a:rPr lang="en-US" sz="2300" i="1"/>
                  <a:t>c</a:t>
                </a:r>
                <a:r>
                  <a:rPr lang="en-US" sz="2300"/>
                  <a:t>(Ω:{</a:t>
                </a:r>
                <a:r>
                  <a:rPr lang="en-US" sz="2300" i="1"/>
                  <a:t>X</a:t>
                </a:r>
                <a:r>
                  <a:rPr lang="en-US" sz="2300" i="1" baseline="-25000"/>
                  <a:t>i</a:t>
                </a:r>
                <a:r>
                  <a:rPr lang="en-US" sz="2300"/>
                  <a:t>}) </a:t>
                </a:r>
                <a:r>
                  <a:rPr lang="en-US" sz="2300" err="1" smtClean="0"/>
                  <a:t>tương</a:t>
                </a:r>
                <a:r>
                  <a:rPr lang="en-US" sz="2300" smtClean="0"/>
                  <a:t> </a:t>
                </a:r>
                <a:r>
                  <a:rPr lang="en-US" sz="2300" err="1" smtClean="0"/>
                  <a:t>ứng</a:t>
                </a:r>
                <a:r>
                  <a:rPr lang="en-US" sz="2300" smtClean="0"/>
                  <a:t> </a:t>
                </a:r>
                <a:r>
                  <a:rPr lang="en-US" sz="2300" err="1" smtClean="0"/>
                  <a:t>là</a:t>
                </a:r>
                <a:r>
                  <a:rPr lang="en-US" sz="2300" smtClean="0"/>
                  <a:t> </a:t>
                </a:r>
                <a:r>
                  <a:rPr lang="en-US" sz="2300" err="1" smtClean="0"/>
                  <a:t>số</a:t>
                </a:r>
                <a:r>
                  <a:rPr lang="en-US" sz="2300" smtClean="0"/>
                  <a:t> </a:t>
                </a:r>
                <a:r>
                  <a:rPr lang="en-US" sz="2300" err="1" smtClean="0"/>
                  <a:t>lượng</a:t>
                </a:r>
                <a:r>
                  <a:rPr lang="en-US" sz="2300" smtClean="0"/>
                  <a:t> </a:t>
                </a:r>
                <a:r>
                  <a:rPr lang="en-US" sz="2300" err="1" smtClean="0"/>
                  <a:t>các</a:t>
                </a:r>
                <a:r>
                  <a:rPr lang="en-US" sz="2300" smtClean="0"/>
                  <a:t> </a:t>
                </a:r>
                <a:r>
                  <a:rPr lang="en-US" sz="2300" err="1" smtClean="0"/>
                  <a:t>chỉnh</a:t>
                </a:r>
                <a:r>
                  <a:rPr lang="en-US" sz="2300" smtClean="0"/>
                  <a:t> </a:t>
                </a:r>
                <a:r>
                  <a:rPr lang="en-US" sz="2300" err="1" smtClean="0"/>
                  <a:t>hợp</a:t>
                </a:r>
                <a:r>
                  <a:rPr lang="en-US" sz="2300" smtClean="0"/>
                  <a:t> </a:t>
                </a:r>
                <a:r>
                  <a:rPr lang="en-US" sz="2300" i="1"/>
                  <a:t>a</a:t>
                </a:r>
                <a:r>
                  <a:rPr lang="en-US" sz="2300"/>
                  <a:t>(Ω) and </a:t>
                </a:r>
                <a:r>
                  <a:rPr lang="en-US" sz="2300" i="1"/>
                  <a:t>a</a:t>
                </a:r>
                <a:r>
                  <a:rPr lang="en-US" sz="2300"/>
                  <a:t>(Ω:{</a:t>
                </a:r>
                <a:r>
                  <a:rPr lang="en-US" sz="2300" i="1"/>
                  <a:t>X</a:t>
                </a:r>
                <a:r>
                  <a:rPr lang="en-US" sz="2300" i="1" baseline="-25000"/>
                  <a:t>i</a:t>
                </a:r>
                <a:r>
                  <a:rPr lang="en-US" sz="2300" smtClean="0"/>
                  <a:t>}).</a:t>
                </a:r>
              </a:p>
              <a:p>
                <a:pPr algn="just"/>
                <a:r>
                  <a:rPr lang="en-US" sz="2300" err="1" smtClean="0"/>
                  <a:t>Toán</a:t>
                </a:r>
                <a:r>
                  <a:rPr lang="en-US" sz="2300" smtClean="0"/>
                  <a:t> </a:t>
                </a:r>
                <a:r>
                  <a:rPr lang="en-US" sz="2300" err="1" smtClean="0"/>
                  <a:t>tử</a:t>
                </a:r>
                <a:r>
                  <a:rPr lang="en-US" sz="2300" smtClean="0"/>
                  <a:t> X-gate </a:t>
                </a:r>
                <a:r>
                  <a:rPr lang="en-US" sz="2300" err="1" smtClean="0"/>
                  <a:t>được</a:t>
                </a:r>
                <a:r>
                  <a:rPr lang="en-US" sz="2300" smtClean="0"/>
                  <a:t> </a:t>
                </a:r>
                <a:r>
                  <a:rPr lang="en-US" sz="2300" err="1" smtClean="0"/>
                  <a:t>ký</a:t>
                </a:r>
                <a:r>
                  <a:rPr lang="en-US" sz="2300" smtClean="0"/>
                  <a:t> </a:t>
                </a:r>
                <a:r>
                  <a:rPr lang="en-US" sz="2300" err="1" smtClean="0"/>
                  <a:t>hiệu</a:t>
                </a:r>
                <a:r>
                  <a:rPr lang="en-US" sz="2300" smtClean="0"/>
                  <a:t> </a:t>
                </a:r>
                <a:r>
                  <a:rPr lang="en-US" sz="2300" err="1" smtClean="0"/>
                  <a:t>là</a:t>
                </a:r>
                <a:r>
                  <a:rPr lang="en-US" sz="2300" smtClean="0"/>
                  <a:t> x. </a:t>
                </a:r>
                <a:r>
                  <a:rPr lang="en-US" sz="2300" err="1" smtClean="0"/>
                  <a:t>Ví</a:t>
                </a:r>
                <a:r>
                  <a:rPr lang="en-US" sz="2300" smtClean="0"/>
                  <a:t> </a:t>
                </a:r>
                <a:r>
                  <a:rPr lang="en-US" sz="2300" err="1" smtClean="0"/>
                  <a:t>dụ</a:t>
                </a:r>
                <a:r>
                  <a:rPr lang="en-US" sz="2300" smtClean="0"/>
                  <a:t>,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oMath>
                </a14:m>
                <a:r>
                  <a:rPr lang="en-US" sz="2300"/>
                  <a:t> </a:t>
                </a:r>
                <a:r>
                  <a:rPr lang="en-US" sz="2300" smtClean="0"/>
                  <a:t>cho AND-gate</a:t>
                </a:r>
                <a:r>
                  <a:rPr lang="en-US" sz="2300"/>
                  <a:t>,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oMath>
                </a14:m>
                <a:r>
                  <a:rPr lang="en-US" sz="2300"/>
                  <a:t> </a:t>
                </a:r>
                <a:r>
                  <a:rPr lang="en-US" sz="2300" smtClean="0"/>
                  <a:t>cho OR-gate</a:t>
                </a:r>
                <a:r>
                  <a:rPr lang="en-US" sz="2300"/>
                  <a:t>,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r>
                      <m:rPr>
                        <m:sty m:val="p"/>
                      </m:rPr>
                      <a:rPr lang="en-US" sz="2300">
                        <a:latin typeface="Cambria Math" panose="02040503050406030204" pitchFamily="18" charset="0"/>
                      </a:rPr>
                      <m:t>not</m:t>
                    </m:r>
                    <m:r>
                      <a:rPr lang="en-US" sz="2300" i="1">
                        <a:latin typeface="Cambria Math" panose="02040503050406030204" pitchFamily="18" charset="0"/>
                      </a:rPr>
                      <m:t>⨀</m:t>
                    </m:r>
                  </m:oMath>
                </a14:m>
                <a:r>
                  <a:rPr lang="en-US" sz="2300"/>
                  <a:t> </a:t>
                </a:r>
                <a:r>
                  <a:rPr lang="en-US" sz="2300" smtClean="0"/>
                  <a:t>cho NAND-gate</a:t>
                </a:r>
                <a:r>
                  <a:rPr lang="en-US" sz="2300"/>
                  <a:t>,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r>
                      <m:rPr>
                        <m:sty m:val="p"/>
                      </m:rPr>
                      <a:rPr lang="en-US" sz="2300">
                        <a:latin typeface="Cambria Math" panose="02040503050406030204" pitchFamily="18" charset="0"/>
                      </a:rPr>
                      <m:t>not</m:t>
                    </m:r>
                    <m:r>
                      <a:rPr lang="en-US" sz="2300" i="1">
                        <a:latin typeface="Cambria Math" panose="02040503050406030204" pitchFamily="18" charset="0"/>
                      </a:rPr>
                      <m:t>⨁</m:t>
                    </m:r>
                  </m:oMath>
                </a14:m>
                <a:r>
                  <a:rPr lang="en-US" sz="2300"/>
                  <a:t> </a:t>
                </a:r>
                <a:r>
                  <a:rPr lang="en-US" sz="2300" smtClean="0"/>
                  <a:t>cho NOR-gate</a:t>
                </a:r>
                <a:r>
                  <a:rPr lang="en-US" sz="2300"/>
                  <a:t>,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oMath>
                </a14:m>
                <a:r>
                  <a:rPr lang="en-US" sz="2300"/>
                  <a:t> </a:t>
                </a:r>
                <a:r>
                  <a:rPr lang="en-US" sz="2300" smtClean="0"/>
                  <a:t>cho XOR-gate</a:t>
                </a:r>
                <a:r>
                  <a:rPr lang="en-US" sz="2300"/>
                  <a:t>,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r>
                      <m:rPr>
                        <m:sty m:val="p"/>
                      </m:rPr>
                      <a:rPr lang="en-US" sz="2300">
                        <a:latin typeface="Cambria Math" panose="02040503050406030204" pitchFamily="18" charset="0"/>
                      </a:rPr>
                      <m:t>not</m:t>
                    </m:r>
                    <m:r>
                      <a:rPr lang="en-US" sz="2300" i="1">
                        <a:latin typeface="Cambria Math" panose="02040503050406030204" pitchFamily="18" charset="0"/>
                      </a:rPr>
                      <m:t>⨂</m:t>
                    </m:r>
                  </m:oMath>
                </a14:m>
                <a:r>
                  <a:rPr lang="en-US" sz="2300"/>
                  <a:t> </a:t>
                </a:r>
                <a:r>
                  <a:rPr lang="en-US" sz="2300" smtClean="0"/>
                  <a:t>cho XNOR-gate</a:t>
                </a:r>
                <a:r>
                  <a:rPr lang="en-US" sz="2300"/>
                  <a:t>,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oMath>
                </a14:m>
                <a:r>
                  <a:rPr lang="en-US" sz="2300"/>
                  <a:t> </a:t>
                </a:r>
                <a:r>
                  <a:rPr lang="en-US" sz="2300" smtClean="0"/>
                  <a:t>cho U-gate</a:t>
                </a:r>
                <a:r>
                  <a:rPr lang="en-US" sz="2300"/>
                  <a:t>,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oMath>
                </a14:m>
                <a:r>
                  <a:rPr lang="en-US" sz="2300"/>
                  <a:t> </a:t>
                </a:r>
                <a:r>
                  <a:rPr lang="en-US" sz="2300" smtClean="0"/>
                  <a:t>cho SIGMA-gate</a:t>
                </a:r>
                <a:r>
                  <a:rPr lang="en-US" sz="2300"/>
                  <a:t>. </a:t>
                </a:r>
                <a:r>
                  <a:rPr lang="en-US" sz="2300" smtClean="0"/>
                  <a:t>Cho </a:t>
                </a:r>
                <a:r>
                  <a:rPr lang="en-US" sz="2300" err="1" smtClean="0"/>
                  <a:t>toán</a:t>
                </a:r>
                <a:r>
                  <a:rPr lang="en-US" sz="2300" smtClean="0"/>
                  <a:t> </a:t>
                </a:r>
                <a:r>
                  <a:rPr lang="en-US" sz="2300" err="1" smtClean="0"/>
                  <a:t>tử</a:t>
                </a:r>
                <a:r>
                  <a:rPr lang="en-US" sz="2300" smtClean="0"/>
                  <a:t> x, </a:t>
                </a:r>
                <a:r>
                  <a:rPr lang="en-US" sz="2300" err="1" smtClean="0"/>
                  <a:t>đặt</a:t>
                </a:r>
                <a:r>
                  <a:rPr lang="en-US" sz="2300" smtClean="0"/>
                  <a:t> </a:t>
                </a:r>
                <a:r>
                  <a:rPr lang="en-US" sz="2300" i="1"/>
                  <a:t>s</a:t>
                </a:r>
                <a:r>
                  <a:rPr lang="en-US" sz="2300"/>
                  <a:t>(Ω:{</a:t>
                </a:r>
                <a:r>
                  <a:rPr lang="en-US" sz="2300" i="1"/>
                  <a:t>X</a:t>
                </a:r>
                <a:r>
                  <a:rPr lang="en-US" sz="2300" i="1" baseline="-25000"/>
                  <a:t>i</a:t>
                </a:r>
                <a:r>
                  <a:rPr lang="en-US" sz="2300"/>
                  <a:t>}) </a:t>
                </a:r>
                <a:r>
                  <a:rPr lang="en-US" sz="2300" err="1" smtClean="0"/>
                  <a:t>tương</a:t>
                </a:r>
                <a:r>
                  <a:rPr lang="en-US" sz="2300" smtClean="0"/>
                  <a:t> </a:t>
                </a:r>
                <a:r>
                  <a:rPr lang="en-US" sz="2300" err="1" smtClean="0"/>
                  <a:t>ứng</a:t>
                </a:r>
                <a:r>
                  <a:rPr lang="en-US" sz="2300" smtClean="0"/>
                  <a:t> </a:t>
                </a:r>
                <a:r>
                  <a:rPr lang="en-US" sz="2300" i="1"/>
                  <a:t>s</a:t>
                </a:r>
                <a:r>
                  <a:rPr lang="en-US" sz="2300"/>
                  <a:t>(Ω) </a:t>
                </a:r>
                <a:r>
                  <a:rPr lang="en-US" sz="2300" err="1" smtClean="0"/>
                  <a:t>là</a:t>
                </a:r>
                <a:r>
                  <a:rPr lang="en-US" sz="2300" smtClean="0"/>
                  <a:t> </a:t>
                </a:r>
                <a:r>
                  <a:rPr lang="en-US" sz="2300" err="1" smtClean="0"/>
                  <a:t>tổng</a:t>
                </a:r>
                <a:r>
                  <a:rPr lang="en-US" sz="2300" smtClean="0"/>
                  <a:t> </a:t>
                </a:r>
                <a:r>
                  <a:rPr lang="en-US" sz="2300" err="1" smtClean="0"/>
                  <a:t>tất</a:t>
                </a:r>
                <a:r>
                  <a:rPr lang="en-US" sz="2300" smtClean="0"/>
                  <a:t> </a:t>
                </a:r>
                <a:r>
                  <a:rPr lang="en-US" sz="2300" err="1" smtClean="0"/>
                  <a:t>cả</a:t>
                </a:r>
                <a:r>
                  <a:rPr lang="en-US" sz="2300" smtClean="0"/>
                  <a:t> </a:t>
                </a:r>
                <a14:m>
                  <m:oMath xmlns:m="http://schemas.openxmlformats.org/officeDocument/2006/math">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1</m:t>
                            </m:r>
                          </m:sub>
                        </m:sSub>
                        <m:r>
                          <m:rPr>
                            <m:sty m:val="p"/>
                          </m:rPr>
                          <a:rPr lang="en-US" sz="2300">
                            <a:latin typeface="Cambria Math" panose="02040503050406030204" pitchFamily="18" charset="0"/>
                          </a:rPr>
                          <m:t>x</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2</m:t>
                            </m:r>
                          </m:sub>
                        </m:sSub>
                        <m:r>
                          <m:rPr>
                            <m:sty m:val="p"/>
                          </m:rPr>
                          <a:rPr lang="en-US" sz="2300">
                            <a:latin typeface="Cambria Math" panose="02040503050406030204" pitchFamily="18" charset="0"/>
                          </a:rPr>
                          <m:t>x</m:t>
                        </m:r>
                        <m:r>
                          <a:rPr lang="en-US" sz="2300" i="1">
                            <a:latin typeface="Cambria Math" panose="02040503050406030204" pitchFamily="18" charset="0"/>
                          </a:rPr>
                          <m:t>…</m:t>
                        </m:r>
                        <m:r>
                          <m:rPr>
                            <m:sty m:val="p"/>
                          </m:rPr>
                          <a:rPr lang="en-US" sz="2300">
                            <a:latin typeface="Cambria Math" panose="02040503050406030204" pitchFamily="18" charset="0"/>
                          </a:rPr>
                          <m:t>x</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𝑛</m:t>
                            </m:r>
                          </m:sub>
                        </m:sSub>
                      </m:e>
                    </m:d>
                  </m:oMath>
                </a14:m>
                <a:r>
                  <a:rPr lang="en-US" sz="2300"/>
                  <a:t> </a:t>
                </a:r>
                <a:r>
                  <a:rPr lang="en-US" sz="2300" err="1" smtClean="0"/>
                  <a:t>duyệt</a:t>
                </a:r>
                <a:r>
                  <a:rPr lang="en-US" sz="2300" smtClean="0"/>
                  <a:t> qua </a:t>
                </a:r>
                <a:r>
                  <a:rPr lang="en-US" sz="2300" err="1" smtClean="0"/>
                  <a:t>mọi</a:t>
                </a:r>
                <a:r>
                  <a:rPr lang="en-US" sz="2300" smtClean="0"/>
                  <a:t> </a:t>
                </a:r>
                <a:r>
                  <a:rPr lang="en-US" sz="2300" err="1" smtClean="0"/>
                  <a:t>chỉnh</a:t>
                </a:r>
                <a:r>
                  <a:rPr lang="en-US" sz="2300" smtClean="0"/>
                  <a:t> </a:t>
                </a:r>
                <a:r>
                  <a:rPr lang="en-US" sz="2300" err="1" smtClean="0"/>
                  <a:t>hợp</a:t>
                </a:r>
                <a:r>
                  <a:rPr lang="en-US" sz="2300" smtClean="0"/>
                  <a:t> </a:t>
                </a:r>
                <a:r>
                  <a:rPr lang="en-US" sz="2300" err="1" smtClean="0"/>
                  <a:t>của</a:t>
                </a:r>
                <a:r>
                  <a:rPr lang="en-US" sz="2300" smtClean="0"/>
                  <a:t> Ω </a:t>
                </a:r>
                <a:r>
                  <a:rPr lang="en-US" sz="2300" err="1" smtClean="0"/>
                  <a:t>với</a:t>
                </a:r>
                <a:r>
                  <a:rPr lang="en-US" sz="2300" smtClean="0"/>
                  <a:t> </a:t>
                </a:r>
                <a:r>
                  <a:rPr lang="en-US" sz="2300" i="1" smtClean="0"/>
                  <a:t>X</a:t>
                </a:r>
                <a:r>
                  <a:rPr lang="en-US" sz="2300" i="1" baseline="-25000" smtClean="0"/>
                  <a:t>i</a:t>
                </a:r>
                <a:r>
                  <a:rPr lang="en-US" sz="2300" smtClean="0"/>
                  <a:t> </a:t>
                </a:r>
                <a:r>
                  <a:rPr lang="en-US" sz="2300" err="1" smtClean="0"/>
                  <a:t>tự</a:t>
                </a:r>
                <a:r>
                  <a:rPr lang="en-US" sz="2300" smtClean="0"/>
                  <a:t> do </a:t>
                </a:r>
                <a:r>
                  <a:rPr lang="en-US" sz="2300" err="1" smtClean="0"/>
                  <a:t>và</a:t>
                </a:r>
                <a:r>
                  <a:rPr lang="en-US" sz="2300" smtClean="0"/>
                  <a:t> </a:t>
                </a:r>
                <a:r>
                  <a:rPr lang="en-US" sz="2300" i="1" smtClean="0"/>
                  <a:t>X</a:t>
                </a:r>
                <a:r>
                  <a:rPr lang="en-US" sz="2300" i="1" baseline="-25000" smtClean="0"/>
                  <a:t>i</a:t>
                </a:r>
                <a:r>
                  <a:rPr lang="en-US" sz="2300" smtClean="0"/>
                  <a:t> </a:t>
                </a:r>
                <a:r>
                  <a:rPr lang="en-US" sz="2300" err="1" smtClean="0"/>
                  <a:t>cố</a:t>
                </a:r>
                <a:r>
                  <a:rPr lang="en-US" sz="2300" smtClean="0"/>
                  <a:t> </a:t>
                </a:r>
                <a:r>
                  <a:rPr lang="en-US" sz="2300" err="1" smtClean="0"/>
                  <a:t>định</a:t>
                </a:r>
                <a:r>
                  <a:rPr lang="en-US" sz="2300" smtClean="0"/>
                  <a:t>.</a:t>
                </a:r>
              </a:p>
              <a:p>
                <a:pPr marL="0" indent="0" algn="just">
                  <a:buNone/>
                </a:pPr>
                <a14:m>
                  <m:oMathPara xmlns:m="http://schemas.openxmlformats.org/officeDocument/2006/math">
                    <m:oMathParaPr>
                      <m:jc m:val="centerGroup"/>
                    </m:oMathParaPr>
                    <m:oMath xmlns:m="http://schemas.openxmlformats.org/officeDocument/2006/math">
                      <m:r>
                        <a:rPr lang="en-US" sz="2300" i="1">
                          <a:latin typeface="Cambria Math" panose="02040503050406030204" pitchFamily="18" charset="0"/>
                        </a:rPr>
                        <m:t>𝑠</m:t>
                      </m:r>
                      <m:d>
                        <m:dPr>
                          <m:ctrlPr>
                            <a:rPr lang="en-US" sz="2300" i="1">
                              <a:latin typeface="Cambria Math" panose="02040503050406030204" pitchFamily="18" charset="0"/>
                            </a:rPr>
                          </m:ctrlPr>
                        </m:dPr>
                        <m:e>
                          <m:r>
                            <m:rPr>
                              <m:sty m:val="p"/>
                            </m:rPr>
                            <a:rPr lang="en-US" sz="2300">
                              <a:latin typeface="Cambria Math" panose="02040503050406030204" pitchFamily="18" charset="0"/>
                            </a:rPr>
                            <m:t>Ω</m:t>
                          </m:r>
                        </m:e>
                      </m:d>
                      <m:r>
                        <m:rPr>
                          <m:aln/>
                        </m:rPr>
                        <a:rPr lang="en-US" sz="2300" i="1">
                          <a:latin typeface="Cambria Math" panose="02040503050406030204" pitchFamily="18" charset="0"/>
                        </a:rPr>
                        <m:t>=</m:t>
                      </m:r>
                      <m:nary>
                        <m:naryPr>
                          <m:chr m:val="∑"/>
                          <m:limLoc m:val="undOvr"/>
                          <m:supHide m:val="on"/>
                          <m:ctrlPr>
                            <a:rPr lang="en-US" sz="2300" i="1">
                              <a:latin typeface="Cambria Math" panose="02040503050406030204" pitchFamily="18" charset="0"/>
                            </a:rPr>
                          </m:ctrlPr>
                        </m:naryPr>
                        <m:sub>
                          <m:r>
                            <a:rPr lang="en-US" sz="2300" i="1">
                              <a:latin typeface="Cambria Math" panose="02040503050406030204" pitchFamily="18" charset="0"/>
                            </a:rPr>
                            <m:t>𝑎</m:t>
                          </m:r>
                        </m:sub>
                        <m:sup/>
                        <m:e>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2</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𝑛</m:t>
                                  </m:r>
                                </m:sub>
                              </m:sSub>
                            </m:e>
                            <m:e>
                              <m:r>
                                <a:rPr lang="en-US" sz="2300" i="1">
                                  <a:latin typeface="Cambria Math" panose="02040503050406030204" pitchFamily="18" charset="0"/>
                                </a:rPr>
                                <m:t>𝑎</m:t>
                              </m:r>
                              <m:d>
                                <m:dPr>
                                  <m:ctrlPr>
                                    <a:rPr lang="en-US" sz="2300" i="1">
                                      <a:latin typeface="Cambria Math" panose="02040503050406030204" pitchFamily="18" charset="0"/>
                                    </a:rPr>
                                  </m:ctrlPr>
                                </m:dPr>
                                <m:e>
                                  <m:r>
                                    <m:rPr>
                                      <m:sty m:val="p"/>
                                    </m:rPr>
                                    <a:rPr lang="en-US" sz="2300">
                                      <a:latin typeface="Cambria Math" panose="02040503050406030204" pitchFamily="18" charset="0"/>
                                    </a:rPr>
                                    <m:t>Ω</m:t>
                                  </m:r>
                                </m:e>
                              </m:d>
                            </m:e>
                          </m:d>
                        </m:e>
                      </m:nary>
                    </m:oMath>
                    <m:oMath xmlns:m="http://schemas.openxmlformats.org/officeDocument/2006/math">
                      <m:r>
                        <a:rPr lang="en-US" sz="2300" i="1">
                          <a:latin typeface="Cambria Math" panose="02040503050406030204" pitchFamily="18" charset="0"/>
                        </a:rPr>
                        <m:t>𝑠</m:t>
                      </m:r>
                      <m:d>
                        <m:dPr>
                          <m:ctrlPr>
                            <a:rPr lang="en-US" sz="2300" i="1">
                              <a:latin typeface="Cambria Math" panose="02040503050406030204" pitchFamily="18" charset="0"/>
                            </a:rPr>
                          </m:ctrlPr>
                        </m:dPr>
                        <m:e>
                          <m:r>
                            <m:rPr>
                              <m:sty m:val="p"/>
                            </m:rPr>
                            <a:rPr lang="en-US" sz="2300">
                              <a:latin typeface="Cambria Math" panose="02040503050406030204" pitchFamily="18" charset="0"/>
                            </a:rPr>
                            <m:t>Ω</m:t>
                          </m:r>
                          <m:r>
                            <a:rPr lang="en-US" sz="2300">
                              <a:latin typeface="Cambria Math" panose="02040503050406030204" pitchFamily="18" charset="0"/>
                            </a:rPr>
                            <m:t>:</m:t>
                          </m:r>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𝑖</m:t>
                                  </m:r>
                                </m:sub>
                              </m:sSub>
                            </m:e>
                          </m:d>
                        </m:e>
                      </m:d>
                      <m:r>
                        <m:rPr>
                          <m:aln/>
                        </m:rPr>
                        <a:rPr lang="en-US" sz="2300" i="1">
                          <a:latin typeface="Cambria Math" panose="02040503050406030204" pitchFamily="18" charset="0"/>
                        </a:rPr>
                        <m:t>=</m:t>
                      </m:r>
                      <m:nary>
                        <m:naryPr>
                          <m:chr m:val="∑"/>
                          <m:limLoc m:val="undOvr"/>
                          <m:supHide m:val="on"/>
                          <m:ctrlPr>
                            <a:rPr lang="en-US" sz="2300" i="1">
                              <a:latin typeface="Cambria Math" panose="02040503050406030204" pitchFamily="18" charset="0"/>
                            </a:rPr>
                          </m:ctrlPr>
                        </m:naryPr>
                        <m:sub>
                          <m:r>
                            <a:rPr lang="en-US" sz="2300" i="1">
                              <a:latin typeface="Cambria Math" panose="02040503050406030204" pitchFamily="18" charset="0"/>
                            </a:rPr>
                            <m:t>𝑎</m:t>
                          </m:r>
                        </m:sub>
                        <m:sup/>
                        <m:e>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2</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𝑛</m:t>
                                  </m:r>
                                </m:sub>
                              </m:sSub>
                            </m:e>
                            <m:e>
                              <m:r>
                                <a:rPr lang="en-US" sz="2300" i="1">
                                  <a:latin typeface="Cambria Math" panose="02040503050406030204" pitchFamily="18" charset="0"/>
                                </a:rPr>
                                <m:t>𝑎</m:t>
                              </m:r>
                              <m:d>
                                <m:dPr>
                                  <m:ctrlPr>
                                    <a:rPr lang="en-US" sz="2300" i="1">
                                      <a:latin typeface="Cambria Math" panose="02040503050406030204" pitchFamily="18" charset="0"/>
                                    </a:rPr>
                                  </m:ctrlPr>
                                </m:dPr>
                                <m:e>
                                  <m:r>
                                    <m:rPr>
                                      <m:sty m:val="p"/>
                                    </m:rPr>
                                    <a:rPr lang="en-US" sz="2300">
                                      <a:latin typeface="Cambria Math" panose="02040503050406030204" pitchFamily="18" charset="0"/>
                                    </a:rPr>
                                    <m:t>Ω</m:t>
                                  </m:r>
                                  <m:r>
                                    <a:rPr lang="en-US" sz="2300">
                                      <a:latin typeface="Cambria Math" panose="02040503050406030204" pitchFamily="18" charset="0"/>
                                    </a:rPr>
                                    <m:t>:</m:t>
                                  </m:r>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𝑖</m:t>
                                          </m:r>
                                        </m:sub>
                                      </m:sSub>
                                    </m:e>
                                  </m:d>
                                </m:e>
                              </m:d>
                            </m:e>
                          </m:d>
                        </m:e>
                      </m:nary>
                    </m:oMath>
                  </m:oMathPara>
                </a14:m>
                <a:endParaRPr lang="en-US" sz="23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3423" y="778472"/>
                <a:ext cx="11645153" cy="5722631"/>
              </a:xfrm>
              <a:blipFill rotWithShape="0">
                <a:blip r:embed="rId2"/>
                <a:stretch>
                  <a:fillRect l="-628" t="-959" r="-7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DB476E95-DCAE-4115-AC62-1F21DD8A9C00}" type="datetime1">
              <a:rPr lang="en-US" smtClean="0"/>
              <a:t>7/14/2017</a:t>
            </a:fld>
            <a:endParaRPr lang="en-US"/>
          </a:p>
        </p:txBody>
      </p:sp>
    </p:spTree>
    <p:extLst>
      <p:ext uri="{BB962C8B-B14F-4D97-AF65-F5344CB8AC3E}">
        <p14:creationId xmlns:p14="http://schemas.microsoft.com/office/powerpoint/2010/main" val="4092677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691"/>
            <a:ext cx="10515600" cy="660486"/>
          </a:xfrm>
        </p:spPr>
        <p:txBody>
          <a:bodyPr/>
          <a:lstStyle/>
          <a:p>
            <a:r>
              <a:rPr lang="en-US"/>
              <a:t>3. </a:t>
            </a:r>
            <a:r>
              <a:rPr lang="en-US" err="1"/>
              <a:t>Suy</a:t>
            </a:r>
            <a:r>
              <a:rPr lang="en-US"/>
              <a:t> </a:t>
            </a:r>
            <a:r>
              <a:rPr lang="en-US" err="1"/>
              <a:t>diễn</a:t>
            </a:r>
            <a:r>
              <a:rPr lang="en-US"/>
              <a:t> X-gate</a:t>
            </a:r>
          </a:p>
        </p:txBody>
      </p:sp>
      <p:sp>
        <p:nvSpPr>
          <p:cNvPr id="4" name="Rectangle 3"/>
          <p:cNvSpPr/>
          <p:nvPr/>
        </p:nvSpPr>
        <p:spPr>
          <a:xfrm>
            <a:off x="838200" y="717182"/>
            <a:ext cx="7176247" cy="5693866"/>
          </a:xfrm>
          <a:prstGeom prst="rect">
            <a:avLst/>
          </a:prstGeom>
          <a:solidFill>
            <a:schemeClr val="bg1"/>
          </a:solidFill>
          <a:ln>
            <a:solidFill>
              <a:schemeClr val="tx1"/>
            </a:solidFill>
          </a:ln>
        </p:spPr>
        <p:txBody>
          <a:bodyPr wrap="square">
            <a:spAutoFit/>
          </a:bodyPr>
          <a:lstStyle/>
          <a:p>
            <a:r>
              <a:rPr lang="en-US" sz="2000">
                <a:latin typeface="Times New Roman" panose="02020603050405020304" pitchFamily="18" charset="0"/>
                <a:cs typeface="Times New Roman" panose="02020603050405020304" pitchFamily="18" charset="0"/>
              </a:rPr>
              <a:t>public class </a:t>
            </a:r>
            <a:r>
              <a:rPr lang="en-US" sz="2000" err="1">
                <a:latin typeface="Times New Roman" panose="02020603050405020304" pitchFamily="18" charset="0"/>
                <a:cs typeface="Times New Roman" panose="02020603050405020304" pitchFamily="18" charset="0"/>
              </a:rPr>
              <a:t>ArrangementGenerator</a:t>
            </a:r>
            <a:r>
              <a:rPr lang="en-US" sz="2000">
                <a:latin typeface="Times New Roman" panose="02020603050405020304" pitchFamily="18" charset="0"/>
                <a:cs typeface="Times New Roman" panose="02020603050405020304" pitchFamily="18" charset="0"/>
              </a:rPr>
              <a:t> {</a:t>
            </a:r>
          </a:p>
          <a:p>
            <a:r>
              <a:rPr lang="en-US" sz="1600" smtClean="0">
                <a:latin typeface="Times New Roman" panose="02020603050405020304" pitchFamily="18" charset="0"/>
                <a:cs typeface="Times New Roman" panose="02020603050405020304" pitchFamily="18" charset="0"/>
              </a:rPr>
              <a:t>    private </a:t>
            </a:r>
            <a:r>
              <a:rPr lang="en-US" sz="1600" err="1">
                <a:latin typeface="Times New Roman" panose="02020603050405020304" pitchFamily="18" charset="0"/>
                <a:cs typeface="Times New Roman" panose="02020603050405020304" pitchFamily="18" charset="0"/>
              </a:rPr>
              <a:t>ArrayList</a:t>
            </a:r>
            <a:r>
              <a:rPr lang="en-US" sz="1600">
                <a:latin typeface="Times New Roman" panose="02020603050405020304" pitchFamily="18" charset="0"/>
                <a:cs typeface="Times New Roman" panose="02020603050405020304" pitchFamily="18" charset="0"/>
              </a:rPr>
              <a:t>&lt;</a:t>
            </a:r>
            <a:r>
              <a:rPr lang="en-US" sz="1600" err="1">
                <a:latin typeface="Times New Roman" panose="02020603050405020304" pitchFamily="18" charset="0"/>
                <a:cs typeface="Times New Roman" panose="02020603050405020304" pitchFamily="18" charset="0"/>
              </a:rPr>
              <a:t>int</a:t>
            </a:r>
            <a:r>
              <a:rPr lang="en-US" sz="1600">
                <a:latin typeface="Times New Roman" panose="02020603050405020304" pitchFamily="18" charset="0"/>
                <a:cs typeface="Times New Roman" panose="02020603050405020304" pitchFamily="18" charset="0"/>
              </a:rPr>
              <a:t>[]&gt; arrangements</a:t>
            </a:r>
            <a:r>
              <a:rPr lang="en-US" sz="1600" smtClean="0">
                <a:latin typeface="Times New Roman" panose="02020603050405020304" pitchFamily="18" charset="0"/>
                <a:cs typeface="Times New Roman" panose="02020603050405020304" pitchFamily="18" charset="0"/>
              </a:rPr>
              <a:t>; private </a:t>
            </a:r>
            <a:r>
              <a:rPr lang="en-US" sz="1600" err="1">
                <a:latin typeface="Times New Roman" panose="02020603050405020304" pitchFamily="18" charset="0"/>
                <a:cs typeface="Times New Roman" panose="02020603050405020304" pitchFamily="18" charset="0"/>
              </a:rPr>
              <a:t>int</a:t>
            </a: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n, </a:t>
            </a:r>
            <a:r>
              <a:rPr lang="en-US" sz="1600">
                <a:latin typeface="Times New Roman" panose="02020603050405020304" pitchFamily="18" charset="0"/>
                <a:cs typeface="Times New Roman" panose="02020603050405020304" pitchFamily="18" charset="0"/>
              </a:rPr>
              <a:t>r;</a:t>
            </a:r>
          </a:p>
          <a:p>
            <a:r>
              <a:rPr lang="en-US" sz="1600" smtClean="0">
                <a:latin typeface="Times New Roman" panose="02020603050405020304" pitchFamily="18" charset="0"/>
                <a:cs typeface="Times New Roman" panose="02020603050405020304" pitchFamily="18" charset="0"/>
              </a:rPr>
              <a:t>    private </a:t>
            </a:r>
            <a:r>
              <a:rPr lang="en-US" sz="1600" err="1">
                <a:latin typeface="Times New Roman" panose="02020603050405020304" pitchFamily="18" charset="0"/>
                <a:cs typeface="Times New Roman" panose="02020603050405020304" pitchFamily="18" charset="0"/>
              </a:rPr>
              <a:t>ArrangementGenerator</a:t>
            </a:r>
            <a:r>
              <a:rPr lang="en-US" sz="1600">
                <a:latin typeface="Times New Roman" panose="02020603050405020304" pitchFamily="18" charset="0"/>
                <a:cs typeface="Times New Roman" panose="02020603050405020304" pitchFamily="18" charset="0"/>
              </a:rPr>
              <a:t>(</a:t>
            </a:r>
            <a:r>
              <a:rPr lang="en-US" sz="1600" err="1">
                <a:latin typeface="Times New Roman" panose="02020603050405020304" pitchFamily="18" charset="0"/>
                <a:cs typeface="Times New Roman" panose="02020603050405020304" pitchFamily="18" charset="0"/>
              </a:rPr>
              <a:t>int</a:t>
            </a:r>
            <a:r>
              <a:rPr lang="en-US" sz="1600">
                <a:latin typeface="Times New Roman" panose="02020603050405020304" pitchFamily="18" charset="0"/>
                <a:cs typeface="Times New Roman" panose="02020603050405020304" pitchFamily="18" charset="0"/>
              </a:rPr>
              <a:t> n, </a:t>
            </a:r>
            <a:r>
              <a:rPr lang="en-US" sz="1600" err="1">
                <a:latin typeface="Times New Roman" panose="02020603050405020304" pitchFamily="18" charset="0"/>
                <a:cs typeface="Times New Roman" panose="02020603050405020304" pitchFamily="18" charset="0"/>
              </a:rPr>
              <a:t>int</a:t>
            </a:r>
            <a:r>
              <a:rPr lang="en-US" sz="1600">
                <a:latin typeface="Times New Roman" panose="02020603050405020304" pitchFamily="18" charset="0"/>
                <a:cs typeface="Times New Roman" panose="02020603050405020304" pitchFamily="18" charset="0"/>
              </a:rPr>
              <a:t> r) {</a:t>
            </a:r>
          </a:p>
          <a:p>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this.n</a:t>
            </a:r>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n; </a:t>
            </a:r>
            <a:r>
              <a:rPr lang="en-US" sz="1600" err="1" smtClean="0">
                <a:latin typeface="Times New Roman" panose="02020603050405020304" pitchFamily="18" charset="0"/>
                <a:cs typeface="Times New Roman" panose="02020603050405020304" pitchFamily="18" charset="0"/>
              </a:rPr>
              <a:t>this.r</a:t>
            </a:r>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 r</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this.arrangements</a:t>
            </a:r>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 new </a:t>
            </a:r>
            <a:r>
              <a:rPr lang="en-US" sz="1600" err="1">
                <a:latin typeface="Times New Roman" panose="02020603050405020304" pitchFamily="18" charset="0"/>
                <a:cs typeface="Times New Roman" panose="02020603050405020304" pitchFamily="18" charset="0"/>
              </a:rPr>
              <a:t>ArrayList</a:t>
            </a:r>
            <a:r>
              <a:rPr lang="en-US" sz="160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2000" b="1" smtClean="0">
                <a:latin typeface="Times New Roman" panose="02020603050405020304" pitchFamily="18" charset="0"/>
                <a:cs typeface="Times New Roman" panose="02020603050405020304" pitchFamily="18" charset="0"/>
              </a:rPr>
              <a:t>    private </a:t>
            </a:r>
            <a:r>
              <a:rPr lang="en-US" sz="2000" b="1">
                <a:latin typeface="Times New Roman" panose="02020603050405020304" pitchFamily="18" charset="0"/>
                <a:cs typeface="Times New Roman" panose="02020603050405020304" pitchFamily="18" charset="0"/>
              </a:rPr>
              <a:t>void create(</a:t>
            </a:r>
            <a:r>
              <a:rPr lang="en-US" sz="2000" b="1" err="1">
                <a:latin typeface="Times New Roman" panose="02020603050405020304" pitchFamily="18" charset="0"/>
                <a:cs typeface="Times New Roman" panose="02020603050405020304" pitchFamily="18" charset="0"/>
              </a:rPr>
              <a:t>int</a:t>
            </a:r>
            <a:r>
              <a:rPr lang="en-US" sz="2000" b="1">
                <a:latin typeface="Times New Roman" panose="02020603050405020304" pitchFamily="18" charset="0"/>
                <a:cs typeface="Times New Roman" panose="02020603050405020304" pitchFamily="18" charset="0"/>
              </a:rPr>
              <a:t>[] a, </a:t>
            </a:r>
            <a:r>
              <a:rPr lang="en-US" sz="2000" b="1" err="1">
                <a:latin typeface="Times New Roman" panose="02020603050405020304" pitchFamily="18" charset="0"/>
                <a:cs typeface="Times New Roman" panose="02020603050405020304" pitchFamily="18" charset="0"/>
              </a:rPr>
              <a:t>int</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i</a:t>
            </a:r>
            <a:r>
              <a:rPr lang="en-US" sz="2000" b="1">
                <a:latin typeface="Times New Roman" panose="02020603050405020304" pitchFamily="18" charset="0"/>
                <a:cs typeface="Times New Roman" panose="02020603050405020304" pitchFamily="18" charset="0"/>
              </a:rPr>
              <a:t>) {</a:t>
            </a:r>
          </a:p>
          <a:p>
            <a:r>
              <a:rPr lang="en-US" sz="2000" b="1" smtClean="0">
                <a:latin typeface="Times New Roman" panose="02020603050405020304" pitchFamily="18" charset="0"/>
                <a:cs typeface="Times New Roman" panose="02020603050405020304" pitchFamily="18" charset="0"/>
              </a:rPr>
              <a:t>        for(</a:t>
            </a:r>
            <a:r>
              <a:rPr lang="en-US" sz="2000" b="1" err="1" smtClean="0">
                <a:latin typeface="Times New Roman" panose="02020603050405020304" pitchFamily="18" charset="0"/>
                <a:cs typeface="Times New Roman" panose="02020603050405020304" pitchFamily="18" charset="0"/>
              </a:rPr>
              <a:t>int</a:t>
            </a:r>
            <a:r>
              <a:rPr lang="en-US" sz="2000" b="1" smtClean="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j = 0; j &lt; n; j++) {</a:t>
            </a:r>
          </a:p>
          <a:p>
            <a:r>
              <a:rPr lang="en-US" sz="2000" b="1" smtClean="0">
                <a:latin typeface="Times New Roman" panose="02020603050405020304" pitchFamily="18" charset="0"/>
                <a:cs typeface="Times New Roman" panose="02020603050405020304" pitchFamily="18" charset="0"/>
              </a:rPr>
              <a:t>            a[</a:t>
            </a:r>
            <a:r>
              <a:rPr lang="en-US" sz="2000" b="1" err="1" smtClean="0">
                <a:latin typeface="Times New Roman" panose="02020603050405020304" pitchFamily="18" charset="0"/>
                <a:cs typeface="Times New Roman" panose="02020603050405020304" pitchFamily="18" charset="0"/>
              </a:rPr>
              <a:t>i</a:t>
            </a:r>
            <a:r>
              <a:rPr lang="en-US" sz="2000" b="1">
                <a:latin typeface="Times New Roman" panose="02020603050405020304" pitchFamily="18" charset="0"/>
                <a:cs typeface="Times New Roman" panose="02020603050405020304" pitchFamily="18" charset="0"/>
              </a:rPr>
              <a:t>] = j;</a:t>
            </a:r>
          </a:p>
          <a:p>
            <a:r>
              <a:rPr lang="en-US" sz="2000" b="1" smtClean="0">
                <a:latin typeface="Times New Roman" panose="02020603050405020304" pitchFamily="18" charset="0"/>
                <a:cs typeface="Times New Roman" panose="02020603050405020304" pitchFamily="18" charset="0"/>
              </a:rPr>
              <a:t>            if(</a:t>
            </a:r>
            <a:r>
              <a:rPr lang="en-US" sz="2000" b="1" err="1" smtClean="0">
                <a:latin typeface="Times New Roman" panose="02020603050405020304" pitchFamily="18" charset="0"/>
                <a:cs typeface="Times New Roman" panose="02020603050405020304" pitchFamily="18" charset="0"/>
              </a:rPr>
              <a:t>i</a:t>
            </a:r>
            <a:r>
              <a:rPr lang="en-US" sz="2000" b="1" smtClean="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&lt; r - </a:t>
            </a:r>
            <a:r>
              <a:rPr lang="en-US" sz="2000" b="1" smtClean="0">
                <a:latin typeface="Times New Roman" panose="02020603050405020304" pitchFamily="18" charset="0"/>
                <a:cs typeface="Times New Roman" panose="02020603050405020304" pitchFamily="18" charset="0"/>
              </a:rPr>
              <a:t>1) create(a</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i</a:t>
            </a:r>
            <a:r>
              <a:rPr lang="en-US" sz="2000" b="1">
                <a:latin typeface="Times New Roman" panose="02020603050405020304" pitchFamily="18" charset="0"/>
                <a:cs typeface="Times New Roman" panose="02020603050405020304" pitchFamily="18" charset="0"/>
              </a:rPr>
              <a:t> + 1);</a:t>
            </a:r>
          </a:p>
          <a:p>
            <a:r>
              <a:rPr lang="en-US" sz="2000" b="1" smtClean="0">
                <a:latin typeface="Times New Roman" panose="02020603050405020304" pitchFamily="18" charset="0"/>
                <a:cs typeface="Times New Roman" panose="02020603050405020304" pitchFamily="18" charset="0"/>
              </a:rPr>
              <a:t>            else </a:t>
            </a:r>
            <a:r>
              <a:rPr lang="en-US" sz="2000" b="1">
                <a:latin typeface="Times New Roman" panose="02020603050405020304" pitchFamily="18" charset="0"/>
                <a:cs typeface="Times New Roman" panose="02020603050405020304" pitchFamily="18" charset="0"/>
              </a:rPr>
              <a:t>if(</a:t>
            </a:r>
            <a:r>
              <a:rPr lang="en-US" sz="2000" b="1" err="1">
                <a:latin typeface="Times New Roman" panose="02020603050405020304" pitchFamily="18" charset="0"/>
                <a:cs typeface="Times New Roman" panose="02020603050405020304" pitchFamily="18" charset="0"/>
              </a:rPr>
              <a:t>i</a:t>
            </a:r>
            <a:r>
              <a:rPr lang="en-US" sz="2000" b="1">
                <a:latin typeface="Times New Roman" panose="02020603050405020304" pitchFamily="18" charset="0"/>
                <a:cs typeface="Times New Roman" panose="02020603050405020304" pitchFamily="18" charset="0"/>
              </a:rPr>
              <a:t> == r -1) {</a:t>
            </a:r>
          </a:p>
          <a:p>
            <a:r>
              <a:rPr lang="en-US" sz="2000" b="1" smtClean="0">
                <a:latin typeface="Times New Roman" panose="02020603050405020304" pitchFamily="18" charset="0"/>
                <a:cs typeface="Times New Roman" panose="02020603050405020304" pitchFamily="18" charset="0"/>
              </a:rPr>
              <a:t>                </a:t>
            </a:r>
            <a:r>
              <a:rPr lang="en-US" sz="2000" b="1" err="1" smtClean="0">
                <a:latin typeface="Times New Roman" panose="02020603050405020304" pitchFamily="18" charset="0"/>
                <a:cs typeface="Times New Roman" panose="02020603050405020304" pitchFamily="18" charset="0"/>
              </a:rPr>
              <a:t>int</a:t>
            </a:r>
            <a:r>
              <a:rPr lang="en-US" sz="2000" b="1">
                <a:latin typeface="Times New Roman" panose="02020603050405020304" pitchFamily="18" charset="0"/>
                <a:cs typeface="Times New Roman" panose="02020603050405020304" pitchFamily="18" charset="0"/>
              </a:rPr>
              <a:t>[] b = new </a:t>
            </a:r>
            <a:r>
              <a:rPr lang="en-US" sz="2000" b="1" err="1">
                <a:latin typeface="Times New Roman" panose="02020603050405020304" pitchFamily="18" charset="0"/>
                <a:cs typeface="Times New Roman" panose="02020603050405020304" pitchFamily="18" charset="0"/>
              </a:rPr>
              <a:t>int</a:t>
            </a:r>
            <a:r>
              <a:rPr lang="en-US" sz="2000" b="1">
                <a:latin typeface="Times New Roman" panose="02020603050405020304" pitchFamily="18" charset="0"/>
                <a:cs typeface="Times New Roman" panose="02020603050405020304" pitchFamily="18" charset="0"/>
              </a:rPr>
              <a:t>[</a:t>
            </a:r>
            <a:r>
              <a:rPr lang="en-US" sz="2000" b="1" err="1">
                <a:latin typeface="Times New Roman" panose="02020603050405020304" pitchFamily="18" charset="0"/>
                <a:cs typeface="Times New Roman" panose="02020603050405020304" pitchFamily="18" charset="0"/>
              </a:rPr>
              <a:t>a.length</a:t>
            </a:r>
            <a:r>
              <a:rPr lang="en-US" sz="2000" b="1">
                <a:latin typeface="Times New Roman" panose="02020603050405020304" pitchFamily="18" charset="0"/>
                <a:cs typeface="Times New Roman" panose="02020603050405020304" pitchFamily="18" charset="0"/>
              </a:rPr>
              <a:t>];</a:t>
            </a:r>
          </a:p>
          <a:p>
            <a:r>
              <a:rPr lang="en-US" sz="2000" b="1" smtClean="0">
                <a:latin typeface="Times New Roman" panose="02020603050405020304" pitchFamily="18" charset="0"/>
                <a:cs typeface="Times New Roman" panose="02020603050405020304" pitchFamily="18" charset="0"/>
              </a:rPr>
              <a:t>                for(</a:t>
            </a:r>
            <a:r>
              <a:rPr lang="en-US" sz="2000" b="1" err="1" smtClean="0">
                <a:latin typeface="Times New Roman" panose="02020603050405020304" pitchFamily="18" charset="0"/>
                <a:cs typeface="Times New Roman" panose="02020603050405020304" pitchFamily="18" charset="0"/>
              </a:rPr>
              <a:t>int</a:t>
            </a:r>
            <a:r>
              <a:rPr lang="en-US" sz="2000" b="1" smtClean="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k = 0; k &lt; </a:t>
            </a:r>
            <a:r>
              <a:rPr lang="en-US" sz="2000" b="1" err="1">
                <a:latin typeface="Times New Roman" panose="02020603050405020304" pitchFamily="18" charset="0"/>
                <a:cs typeface="Times New Roman" panose="02020603050405020304" pitchFamily="18" charset="0"/>
              </a:rPr>
              <a:t>a.length</a:t>
            </a:r>
            <a:r>
              <a:rPr lang="en-US" sz="2000" b="1">
                <a:latin typeface="Times New Roman" panose="02020603050405020304" pitchFamily="18" charset="0"/>
                <a:cs typeface="Times New Roman" panose="02020603050405020304" pitchFamily="18" charset="0"/>
              </a:rPr>
              <a:t>; k++) b[k] = a[k];</a:t>
            </a:r>
          </a:p>
          <a:p>
            <a:r>
              <a:rPr lang="en-US" sz="2000" b="1" smtClean="0">
                <a:latin typeface="Times New Roman" panose="02020603050405020304" pitchFamily="18" charset="0"/>
                <a:cs typeface="Times New Roman" panose="02020603050405020304" pitchFamily="18" charset="0"/>
              </a:rPr>
              <a:t>                </a:t>
            </a:r>
            <a:r>
              <a:rPr lang="en-US" sz="2000" b="1" err="1" smtClean="0">
                <a:latin typeface="Times New Roman" panose="02020603050405020304" pitchFamily="18" charset="0"/>
                <a:cs typeface="Times New Roman" panose="02020603050405020304" pitchFamily="18" charset="0"/>
              </a:rPr>
              <a:t>arrangements.add</a:t>
            </a:r>
            <a:r>
              <a:rPr lang="en-US" sz="2000" b="1" smtClean="0">
                <a:latin typeface="Times New Roman" panose="02020603050405020304" pitchFamily="18" charset="0"/>
                <a:cs typeface="Times New Roman" panose="02020603050405020304" pitchFamily="18" charset="0"/>
              </a:rPr>
              <a:t>(b</a:t>
            </a:r>
            <a:r>
              <a:rPr lang="en-US" sz="2000" b="1">
                <a:latin typeface="Times New Roman" panose="02020603050405020304" pitchFamily="18" charset="0"/>
                <a:cs typeface="Times New Roman" panose="02020603050405020304" pitchFamily="18" charset="0"/>
              </a:rPr>
              <a:t>);</a:t>
            </a:r>
          </a:p>
          <a:p>
            <a:r>
              <a:rPr lang="en-US" sz="2000" b="1" smtClean="0">
                <a:latin typeface="Times New Roman" panose="02020603050405020304" pitchFamily="18" charset="0"/>
                <a:cs typeface="Times New Roman" panose="02020603050405020304" pitchFamily="18" charset="0"/>
              </a:rPr>
              <a:t>            }</a:t>
            </a:r>
            <a:endParaRPr lang="en-US" sz="2000" b="1">
              <a:latin typeface="Times New Roman" panose="02020603050405020304" pitchFamily="18" charset="0"/>
              <a:cs typeface="Times New Roman" panose="02020603050405020304" pitchFamily="18" charset="0"/>
            </a:endParaRPr>
          </a:p>
          <a:p>
            <a:r>
              <a:rPr lang="en-US" sz="2000" b="1" smtClean="0">
                <a:latin typeface="Times New Roman" panose="02020603050405020304" pitchFamily="18" charset="0"/>
                <a:cs typeface="Times New Roman" panose="02020603050405020304" pitchFamily="18" charset="0"/>
              </a:rPr>
              <a:t>        }</a:t>
            </a:r>
            <a:endParaRPr lang="en-US" sz="2000" b="1">
              <a:latin typeface="Times New Roman" panose="02020603050405020304" pitchFamily="18" charset="0"/>
              <a:cs typeface="Times New Roman" panose="02020603050405020304" pitchFamily="18" charset="0"/>
            </a:endParaRPr>
          </a:p>
          <a:p>
            <a:r>
              <a:rPr lang="en-US" sz="2000" b="1" smtClean="0">
                <a:latin typeface="Times New Roman" panose="02020603050405020304" pitchFamily="18" charset="0"/>
                <a:cs typeface="Times New Roman" panose="02020603050405020304" pitchFamily="18" charset="0"/>
              </a:rPr>
              <a:t>    }</a:t>
            </a:r>
          </a:p>
          <a:p>
            <a:endParaRPr lang="en-US" sz="200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5" name="Rectangle 4"/>
          <p:cNvSpPr/>
          <p:nvPr/>
        </p:nvSpPr>
        <p:spPr>
          <a:xfrm>
            <a:off x="8390965" y="3153176"/>
            <a:ext cx="2971800" cy="707886"/>
          </a:xfrm>
          <a:prstGeom prst="rect">
            <a:avLst/>
          </a:prstGeom>
        </p:spPr>
        <p:txBody>
          <a:bodyPr wrap="square">
            <a:spAutoFit/>
          </a:bodyPr>
          <a:lstStyle/>
          <a:p>
            <a:r>
              <a:rPr lang="en-US" sz="2000" i="1" err="1">
                <a:latin typeface="Times New Roman" panose="02020603050405020304" pitchFamily="18" charset="0"/>
                <a:ea typeface="SimSun" panose="02010600030101010101" pitchFamily="2" charset="-122"/>
              </a:rPr>
              <a:t>mã</a:t>
            </a:r>
            <a:r>
              <a:rPr lang="en-US" sz="2000" i="1">
                <a:latin typeface="Times New Roman" panose="02020603050405020304" pitchFamily="18" charset="0"/>
                <a:ea typeface="SimSun" panose="02010600030101010101" pitchFamily="2" charset="-122"/>
              </a:rPr>
              <a:t> </a:t>
            </a:r>
            <a:r>
              <a:rPr lang="en-US" sz="2000" i="1" err="1">
                <a:latin typeface="Times New Roman" panose="02020603050405020304" pitchFamily="18" charset="0"/>
                <a:ea typeface="SimSun" panose="02010600030101010101" pitchFamily="2" charset="-122"/>
              </a:rPr>
              <a:t>lập</a:t>
            </a:r>
            <a:r>
              <a:rPr lang="en-US" sz="2000" i="1">
                <a:latin typeface="Times New Roman" panose="02020603050405020304" pitchFamily="18" charset="0"/>
                <a:ea typeface="SimSun" panose="02010600030101010101" pitchFamily="2" charset="-122"/>
              </a:rPr>
              <a:t> </a:t>
            </a:r>
            <a:r>
              <a:rPr lang="en-US" sz="2000" i="1" err="1">
                <a:latin typeface="Times New Roman" panose="02020603050405020304" pitchFamily="18" charset="0"/>
                <a:ea typeface="SimSun" panose="02010600030101010101" pitchFamily="2" charset="-122"/>
              </a:rPr>
              <a:t>trình</a:t>
            </a:r>
            <a:r>
              <a:rPr lang="en-US" sz="2000" i="1">
                <a:latin typeface="Times New Roman" panose="02020603050405020304" pitchFamily="18" charset="0"/>
                <a:ea typeface="SimSun" panose="02010600030101010101" pitchFamily="2" charset="-122"/>
              </a:rPr>
              <a:t> </a:t>
            </a:r>
            <a:r>
              <a:rPr lang="en-US" sz="2000" i="1" err="1">
                <a:latin typeface="Times New Roman" panose="02020603050405020304" pitchFamily="18" charset="0"/>
                <a:ea typeface="SimSun" panose="02010600030101010101" pitchFamily="2" charset="-122"/>
              </a:rPr>
              <a:t>phát</a:t>
            </a:r>
            <a:r>
              <a:rPr lang="en-US" sz="2000" i="1">
                <a:latin typeface="Times New Roman" panose="02020603050405020304" pitchFamily="18" charset="0"/>
                <a:ea typeface="SimSun" panose="02010600030101010101" pitchFamily="2" charset="-122"/>
              </a:rPr>
              <a:t> </a:t>
            </a:r>
            <a:r>
              <a:rPr lang="en-US" sz="2000" i="1" err="1">
                <a:latin typeface="Times New Roman" panose="02020603050405020304" pitchFamily="18" charset="0"/>
                <a:ea typeface="SimSun" panose="02010600030101010101" pitchFamily="2" charset="-122"/>
              </a:rPr>
              <a:t>sinh</a:t>
            </a:r>
            <a:r>
              <a:rPr lang="en-US" sz="2000" i="1">
                <a:latin typeface="Times New Roman" panose="02020603050405020304" pitchFamily="18" charset="0"/>
                <a:ea typeface="SimSun" panose="02010600030101010101" pitchFamily="2" charset="-122"/>
              </a:rPr>
              <a:t> </a:t>
            </a:r>
            <a:r>
              <a:rPr lang="en-US" sz="2000" i="1" err="1">
                <a:latin typeface="Times New Roman" panose="02020603050405020304" pitchFamily="18" charset="0"/>
                <a:ea typeface="SimSun" panose="02010600030101010101" pitchFamily="2" charset="-122"/>
              </a:rPr>
              <a:t>tất</a:t>
            </a:r>
            <a:r>
              <a:rPr lang="en-US" sz="2000" i="1">
                <a:latin typeface="Times New Roman" panose="02020603050405020304" pitchFamily="18" charset="0"/>
                <a:ea typeface="SimSun" panose="02010600030101010101" pitchFamily="2" charset="-122"/>
              </a:rPr>
              <a:t> </a:t>
            </a:r>
            <a:r>
              <a:rPr lang="en-US" sz="2000" i="1" err="1">
                <a:latin typeface="Times New Roman" panose="02020603050405020304" pitchFamily="18" charset="0"/>
                <a:ea typeface="SimSun" panose="02010600030101010101" pitchFamily="2" charset="-122"/>
              </a:rPr>
              <a:t>cả</a:t>
            </a:r>
            <a:r>
              <a:rPr lang="en-US" sz="2000" i="1">
                <a:latin typeface="Times New Roman" panose="02020603050405020304" pitchFamily="18" charset="0"/>
                <a:ea typeface="SimSun" panose="02010600030101010101" pitchFamily="2" charset="-122"/>
              </a:rPr>
              <a:t> </a:t>
            </a:r>
            <a:r>
              <a:rPr lang="en-US" sz="2000" i="1" err="1">
                <a:latin typeface="Times New Roman" panose="02020603050405020304" pitchFamily="18" charset="0"/>
                <a:ea typeface="SimSun" panose="02010600030101010101" pitchFamily="2" charset="-122"/>
              </a:rPr>
              <a:t>chỉnh</a:t>
            </a:r>
            <a:r>
              <a:rPr lang="en-US" sz="2000" i="1">
                <a:latin typeface="Times New Roman" panose="02020603050405020304" pitchFamily="18" charset="0"/>
                <a:ea typeface="SimSun" panose="02010600030101010101" pitchFamily="2" charset="-122"/>
              </a:rPr>
              <a:t> </a:t>
            </a:r>
            <a:r>
              <a:rPr lang="en-US" sz="2000" i="1" err="1">
                <a:latin typeface="Times New Roman" panose="02020603050405020304" pitchFamily="18" charset="0"/>
                <a:ea typeface="SimSun" panose="02010600030101010101" pitchFamily="2" charset="-122"/>
              </a:rPr>
              <a:t>hợp</a:t>
            </a:r>
            <a:endParaRPr lang="en-US" sz="2000" i="1"/>
          </a:p>
        </p:txBody>
      </p:sp>
      <p:sp>
        <p:nvSpPr>
          <p:cNvPr id="3" name="Slide Number Placeholder 2"/>
          <p:cNvSpPr>
            <a:spLocks noGrp="1"/>
          </p:cNvSpPr>
          <p:nvPr>
            <p:ph type="sldNum" sz="quarter" idx="12"/>
          </p:nvPr>
        </p:nvSpPr>
        <p:spPr/>
        <p:txBody>
          <a:bodyPr/>
          <a:lstStyle/>
          <a:p>
            <a:fld id="{5DB5036F-1FF2-46C4-8D2B-59C7E3B91952}"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5B94461B-6DCA-4855-A1AB-7C599DA26D0B}" type="datetime1">
              <a:rPr lang="en-US" smtClean="0"/>
              <a:t>7/14/2017</a:t>
            </a:fld>
            <a:endParaRPr lang="en-US"/>
          </a:p>
        </p:txBody>
      </p:sp>
    </p:spTree>
    <p:extLst>
      <p:ext uri="{BB962C8B-B14F-4D97-AF65-F5344CB8AC3E}">
        <p14:creationId xmlns:p14="http://schemas.microsoft.com/office/powerpoint/2010/main" val="4270406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err="1" smtClean="0"/>
                  <a:t>Mối</a:t>
                </a:r>
                <a:r>
                  <a:rPr lang="en-US" smtClean="0"/>
                  <a:t> </a:t>
                </a:r>
                <a:r>
                  <a:rPr lang="en-US" err="1" smtClean="0"/>
                  <a:t>liên</a:t>
                </a:r>
                <a:r>
                  <a:rPr lang="en-US" smtClean="0"/>
                  <a:t> </a:t>
                </a:r>
                <a:r>
                  <a:rPr lang="en-US" err="1" smtClean="0"/>
                  <a:t>hệ</a:t>
                </a:r>
                <a:r>
                  <a:rPr lang="en-US" smtClean="0"/>
                  <a:t> </a:t>
                </a:r>
                <a:r>
                  <a:rPr lang="en-US" err="1" smtClean="0"/>
                  <a:t>giữa</a:t>
                </a:r>
                <a:r>
                  <a:rPr lang="en-US" smtClean="0"/>
                  <a:t> </a:t>
                </a:r>
                <a:r>
                  <a:rPr lang="en-US" i="1" smtClean="0"/>
                  <a:t>s</a:t>
                </a:r>
                <a:r>
                  <a:rPr lang="en-US" smtClean="0"/>
                  <a:t>(Ω</a:t>
                </a:r>
                <a:r>
                  <a:rPr lang="en-US"/>
                  <a:t>:{</a:t>
                </a:r>
                <a:r>
                  <a:rPr lang="en-US" i="1"/>
                  <a:t>X</a:t>
                </a:r>
                <a:r>
                  <a:rPr lang="en-US" i="1" baseline="-25000"/>
                  <a:t>i</a:t>
                </a:r>
                <a:r>
                  <a:rPr lang="en-US"/>
                  <a:t>=1}) </a:t>
                </a:r>
                <a:r>
                  <a:rPr lang="en-US" err="1" smtClean="0"/>
                  <a:t>và</a:t>
                </a:r>
                <a:r>
                  <a:rPr lang="en-US" smtClean="0"/>
                  <a:t> </a:t>
                </a:r>
                <a:r>
                  <a:rPr lang="en-US" i="1" smtClean="0"/>
                  <a:t>s</a:t>
                </a:r>
                <a:r>
                  <a:rPr lang="en-US" smtClean="0"/>
                  <a:t>(Ω</a:t>
                </a:r>
                <a:r>
                  <a:rPr lang="en-US"/>
                  <a:t>:{</a:t>
                </a:r>
                <a:r>
                  <a:rPr lang="en-US" i="1"/>
                  <a:t>X</a:t>
                </a:r>
                <a:r>
                  <a:rPr lang="en-US" i="1" baseline="-25000"/>
                  <a:t>i</a:t>
                </a:r>
                <a:r>
                  <a:rPr lang="en-US"/>
                  <a:t>=0}), </a:t>
                </a:r>
                <a:r>
                  <a:rPr lang="en-US" err="1" smtClean="0"/>
                  <a:t>giữa</a:t>
                </a:r>
                <a:r>
                  <a:rPr lang="en-US" smtClean="0"/>
                  <a:t> </a:t>
                </a:r>
                <a:r>
                  <a:rPr lang="en-US" i="1" smtClean="0"/>
                  <a:t>c</a:t>
                </a:r>
                <a:r>
                  <a:rPr lang="en-US" smtClean="0"/>
                  <a:t>(Ω</a:t>
                </a:r>
                <a:r>
                  <a:rPr lang="en-US"/>
                  <a:t>:{</a:t>
                </a:r>
                <a:r>
                  <a:rPr lang="en-US" i="1"/>
                  <a:t>X</a:t>
                </a:r>
                <a:r>
                  <a:rPr lang="en-US" i="1" baseline="-25000"/>
                  <a:t>i</a:t>
                </a:r>
                <a:r>
                  <a:rPr lang="en-US"/>
                  <a:t>=1}) </a:t>
                </a:r>
                <a:r>
                  <a:rPr lang="en-US" err="1" smtClean="0"/>
                  <a:t>và</a:t>
                </a:r>
                <a:r>
                  <a:rPr lang="en-US" smtClean="0"/>
                  <a:t> </a:t>
                </a:r>
                <a:r>
                  <a:rPr lang="en-US" i="1" smtClean="0"/>
                  <a:t>c</a:t>
                </a:r>
                <a:r>
                  <a:rPr lang="en-US" smtClean="0"/>
                  <a:t>(Ω</a:t>
                </a:r>
                <a:r>
                  <a:rPr lang="en-US"/>
                  <a:t>:{</a:t>
                </a:r>
                <a:r>
                  <a:rPr lang="en-US" i="1"/>
                  <a:t>X</a:t>
                </a:r>
                <a:r>
                  <a:rPr lang="en-US" i="1" baseline="-25000"/>
                  <a:t>i</a:t>
                </a:r>
                <a:r>
                  <a:rPr lang="en-US"/>
                  <a:t>=0</a:t>
                </a:r>
                <a:r>
                  <a:rPr lang="en-US"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e>
                      </m:d>
                      <m:r>
                        <a:rPr lang="en-US" i="1">
                          <a:latin typeface="Cambria Math" panose="02040503050406030204" pitchFamily="18" charset="0"/>
                        </a:rPr>
                        <m:t>+</m:t>
                      </m:r>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e>
                      </m:d>
                      <m:r>
                        <a:rPr lang="en-US" i="1">
                          <a:latin typeface="Cambria Math" panose="02040503050406030204" pitchFamily="18" charset="0"/>
                        </a:rPr>
                        <m:t>=</m:t>
                      </m:r>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oMath>
                  </m:oMathPara>
                </a14:m>
                <a:endParaRPr lang="en-US"/>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𝑐</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e>
                      </m:d>
                      <m:r>
                        <a:rPr lang="en-US" i="1">
                          <a:latin typeface="Cambria Math" panose="02040503050406030204" pitchFamily="18" charset="0"/>
                        </a:rPr>
                        <m:t>+</m:t>
                      </m:r>
                      <m:r>
                        <a:rPr lang="en-US" i="1">
                          <a:latin typeface="Cambria Math" panose="02040503050406030204" pitchFamily="18" charset="0"/>
                        </a:rPr>
                        <m:t>𝑐</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e>
                      </m:d>
                      <m:r>
                        <a:rPr lang="en-US" i="1">
                          <a:latin typeface="Cambria Math" panose="02040503050406030204" pitchFamily="18" charset="0"/>
                        </a:rPr>
                        <m:t>=</m:t>
                      </m:r>
                      <m:r>
                        <a:rPr lang="en-US" i="1">
                          <a:latin typeface="Cambria Math" panose="02040503050406030204" pitchFamily="18" charset="0"/>
                        </a:rPr>
                        <m:t>𝑐</m:t>
                      </m:r>
                      <m:d>
                        <m:dPr>
                          <m:ctrlPr>
                            <a:rPr lang="en-US" i="1">
                              <a:latin typeface="Cambria Math" panose="02040503050406030204" pitchFamily="18" charset="0"/>
                            </a:rPr>
                          </m:ctrlPr>
                        </m:dPr>
                        <m:e>
                          <m:r>
                            <m:rPr>
                              <m:sty m:val="p"/>
                            </m:rPr>
                            <a:rPr lang="en-US">
                              <a:latin typeface="Cambria Math" panose="02040503050406030204" pitchFamily="18" charset="0"/>
                            </a:rPr>
                            <m:t>Ω</m:t>
                          </m:r>
                        </m:e>
                      </m:d>
                    </m:oMath>
                  </m:oMathPara>
                </a14:m>
                <a:endParaRPr lang="en-US" smtClean="0"/>
              </a:p>
              <a:p>
                <a:r>
                  <a:rPr lang="en-US" err="1" smtClean="0"/>
                  <a:t>Đặt</a:t>
                </a:r>
                <a:r>
                  <a:rPr lang="en-US" smtClean="0"/>
                  <a:t> </a:t>
                </a:r>
                <a:r>
                  <a:rPr lang="en-US" i="1" smtClean="0"/>
                  <a:t>K</a:t>
                </a:r>
                <a:r>
                  <a:rPr lang="en-US" smtClean="0"/>
                  <a:t> </a:t>
                </a:r>
                <a:r>
                  <a:rPr lang="en-US" err="1" smtClean="0"/>
                  <a:t>là</a:t>
                </a:r>
                <a:r>
                  <a:rPr lang="en-US" smtClean="0"/>
                  <a:t> </a:t>
                </a:r>
                <a:r>
                  <a:rPr lang="en-US" err="1" smtClean="0"/>
                  <a:t>tập</a:t>
                </a:r>
                <a:r>
                  <a:rPr lang="en-US" smtClean="0"/>
                  <a:t> </a:t>
                </a:r>
                <a:r>
                  <a:rPr lang="en-US" err="1" smtClean="0"/>
                  <a:t>hợp</a:t>
                </a:r>
                <a:r>
                  <a:rPr lang="en-US" smtClean="0"/>
                  <a:t> </a:t>
                </a:r>
                <a:r>
                  <a:rPr lang="en-US" err="1" smtClean="0"/>
                  <a:t>các</a:t>
                </a:r>
                <a:r>
                  <a:rPr lang="en-US" smtClean="0"/>
                  <a:t> </a:t>
                </a:r>
                <a:r>
                  <a:rPr lang="en-US" i="1" smtClean="0"/>
                  <a:t>X</a:t>
                </a:r>
                <a:r>
                  <a:rPr lang="en-US" i="1" baseline="-25000" smtClean="0"/>
                  <a:t>i</a:t>
                </a:r>
                <a:r>
                  <a:rPr lang="en-US" smtClean="0"/>
                  <a:t> </a:t>
                </a:r>
                <a:r>
                  <a:rPr lang="en-US" err="1" smtClean="0"/>
                  <a:t>có</a:t>
                </a:r>
                <a:r>
                  <a:rPr lang="en-US" smtClean="0"/>
                  <a:t> </a:t>
                </a:r>
                <a:r>
                  <a:rPr lang="en-US" err="1" smtClean="0"/>
                  <a:t>giá</a:t>
                </a:r>
                <a:r>
                  <a:rPr lang="en-US" smtClean="0"/>
                  <a:t> </a:t>
                </a:r>
                <a:r>
                  <a:rPr lang="en-US" err="1" smtClean="0"/>
                  <a:t>trị</a:t>
                </a:r>
                <a:r>
                  <a:rPr lang="en-US" smtClean="0"/>
                  <a:t> 1 </a:t>
                </a:r>
                <a:r>
                  <a:rPr lang="en-US" err="1" smtClean="0"/>
                  <a:t>và</a:t>
                </a:r>
                <a:r>
                  <a:rPr lang="en-US" smtClean="0"/>
                  <a:t> let </a:t>
                </a:r>
                <a:r>
                  <a:rPr lang="en-US" i="1" smtClean="0"/>
                  <a:t>L</a:t>
                </a:r>
                <a:r>
                  <a:rPr lang="en-US" smtClean="0"/>
                  <a:t> </a:t>
                </a:r>
                <a:r>
                  <a:rPr lang="en-US" err="1"/>
                  <a:t>là</a:t>
                </a:r>
                <a:r>
                  <a:rPr lang="en-US"/>
                  <a:t> </a:t>
                </a:r>
                <a:r>
                  <a:rPr lang="en-US" err="1"/>
                  <a:t>tập</a:t>
                </a:r>
                <a:r>
                  <a:rPr lang="en-US"/>
                  <a:t> </a:t>
                </a:r>
                <a:r>
                  <a:rPr lang="en-US" err="1"/>
                  <a:t>hợp</a:t>
                </a:r>
                <a:r>
                  <a:rPr lang="en-US"/>
                  <a:t> </a:t>
                </a:r>
                <a:r>
                  <a:rPr lang="en-US" err="1"/>
                  <a:t>các</a:t>
                </a:r>
                <a:r>
                  <a:rPr lang="en-US"/>
                  <a:t> </a:t>
                </a:r>
                <a:r>
                  <a:rPr lang="en-US" i="1"/>
                  <a:t>X</a:t>
                </a:r>
                <a:r>
                  <a:rPr lang="en-US" i="1" baseline="-25000"/>
                  <a:t>i</a:t>
                </a:r>
                <a:r>
                  <a:rPr lang="en-US"/>
                  <a:t> </a:t>
                </a:r>
                <a:r>
                  <a:rPr lang="en-US" err="1"/>
                  <a:t>có</a:t>
                </a:r>
                <a:r>
                  <a:rPr lang="en-US"/>
                  <a:t> </a:t>
                </a:r>
                <a:r>
                  <a:rPr lang="en-US" err="1"/>
                  <a:t>giá</a:t>
                </a:r>
                <a:r>
                  <a:rPr lang="en-US"/>
                  <a:t> </a:t>
                </a:r>
                <a:r>
                  <a:rPr lang="en-US" err="1"/>
                  <a:t>trị</a:t>
                </a:r>
                <a:r>
                  <a:rPr lang="en-US"/>
                  <a:t> </a:t>
                </a:r>
                <a:r>
                  <a:rPr lang="en-US" smtClean="0"/>
                  <a:t>0. </a:t>
                </a:r>
                <a:r>
                  <a:rPr lang="en-US" i="1"/>
                  <a:t>K</a:t>
                </a:r>
                <a:r>
                  <a:rPr lang="en-US"/>
                  <a:t> </a:t>
                </a:r>
                <a:r>
                  <a:rPr lang="en-US" err="1" smtClean="0"/>
                  <a:t>và</a:t>
                </a:r>
                <a:r>
                  <a:rPr lang="en-US" smtClean="0"/>
                  <a:t> </a:t>
                </a:r>
                <a:r>
                  <a:rPr lang="en-US" i="1" smtClean="0"/>
                  <a:t>L</a:t>
                </a:r>
                <a:r>
                  <a:rPr lang="en-US" smtClean="0"/>
                  <a:t> </a:t>
                </a:r>
                <a:r>
                  <a:rPr lang="en-US" err="1" smtClean="0"/>
                  <a:t>bù</a:t>
                </a:r>
                <a:r>
                  <a:rPr lang="en-US" smtClean="0"/>
                  <a:t> </a:t>
                </a:r>
                <a:r>
                  <a:rPr lang="en-US" err="1" smtClean="0"/>
                  <a:t>lẫn</a:t>
                </a:r>
                <a:r>
                  <a:rPr lang="en-US" smtClean="0"/>
                  <a:t> </a:t>
                </a:r>
                <a:r>
                  <a:rPr lang="en-US" err="1" smtClean="0"/>
                  <a:t>nhau</a:t>
                </a:r>
                <a:r>
                  <a:rPr lang="en-US" smtClean="0"/>
                  <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e>
                            </m:mr>
                            <m:mr>
                              <m:e>
                                <m:r>
                                  <a:rPr lang="en-US" i="1">
                                    <a:latin typeface="Cambria Math" panose="02040503050406030204" pitchFamily="18" charset="0"/>
                                  </a:rPr>
                                  <m:t>𝐿</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e>
                            </m:mr>
                            <m:m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e>
                            </m:mr>
                            <m:m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𝐿</m:t>
                                </m:r>
                                <m:r>
                                  <m:rPr>
                                    <m:aln/>
                                  </m:rPr>
                                  <a:rPr lang="en-US" i="1">
                                    <a:latin typeface="Cambria Math" panose="02040503050406030204" pitchFamily="18" charset="0"/>
                                  </a:rPr>
                                  <m:t>=</m:t>
                                </m:r>
                                <m:r>
                                  <a:rPr lang="en-US" i="1">
                                    <a:latin typeface="Cambria Math" panose="02040503050406030204" pitchFamily="18" charset="0"/>
                                  </a:rPr>
                                  <m:t>{1,2,…,</m:t>
                                </m:r>
                                <m:r>
                                  <a:rPr lang="en-US" i="1">
                                    <a:latin typeface="Cambria Math" panose="02040503050406030204" pitchFamily="18" charset="0"/>
                                  </a:rPr>
                                  <m:t>𝑛</m:t>
                                </m:r>
                                <m:r>
                                  <a:rPr lang="en-US" i="1">
                                    <a:latin typeface="Cambria Math" panose="02040503050406030204" pitchFamily="18" charset="0"/>
                                  </a:rPr>
                                  <m:t>}</m:t>
                                </m:r>
                              </m:e>
                            </m:mr>
                          </m:m>
                        </m:e>
                      </m:d>
                    </m:oMath>
                  </m:oMathPara>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178" r="-11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30755D94-8F86-458D-A93D-F133FEB3D9C3}" type="datetime1">
              <a:rPr lang="en-US" smtClean="0"/>
              <a:t>7/14/2017</a:t>
            </a:fld>
            <a:endParaRPr lang="en-US"/>
          </a:p>
        </p:txBody>
      </p:sp>
    </p:spTree>
    <p:extLst>
      <p:ext uri="{BB962C8B-B14F-4D97-AF65-F5344CB8AC3E}">
        <p14:creationId xmlns:p14="http://schemas.microsoft.com/office/powerpoint/2010/main" val="3978775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7"/>
                <a:ext cx="10515600" cy="5492667"/>
              </a:xfrm>
            </p:spPr>
            <p:txBody>
              <a:bodyPr>
                <a:normAutofit fontScale="85000" lnSpcReduction="10000"/>
              </a:bodyPr>
              <a:lstStyle/>
              <a:p>
                <a:pPr>
                  <a:lnSpc>
                    <a:spcPct val="110000"/>
                  </a:lnSpc>
                </a:pPr>
                <a:r>
                  <a:rPr lang="en-US" err="1" smtClean="0"/>
                  <a:t>Điều</a:t>
                </a:r>
                <a:r>
                  <a:rPr lang="en-US" smtClean="0"/>
                  <a:t> </a:t>
                </a:r>
                <a:r>
                  <a:rPr lang="en-US" err="1" smtClean="0"/>
                  <a:t>kiện</a:t>
                </a:r>
                <a:r>
                  <a:rPr lang="en-US" smtClean="0"/>
                  <a:t> AND-gate (3.7)</a:t>
                </a:r>
              </a:p>
              <a:p>
                <a:pPr marL="0" indent="0">
                  <a:lnSpc>
                    <a:spcPct val="11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𝑂𝐹𝐹</m:t>
                          </m:r>
                          <m:r>
                            <a:rPr lang="en-US">
                              <a:latin typeface="Cambria Math" panose="02040503050406030204" pitchFamily="18" charset="0"/>
                            </a:rPr>
                            <m:t> </m:t>
                          </m:r>
                          <m:r>
                            <m:rPr>
                              <m:sty m:val="p"/>
                            </m:rPr>
                            <a:rPr lang="en-US">
                              <a:latin typeface="Cambria Math" panose="02040503050406030204" pitchFamily="18" charset="0"/>
                            </a:rPr>
                            <m:t>for</m:t>
                          </m:r>
                          <m:r>
                            <a:rPr lang="en-US">
                              <a:latin typeface="Cambria Math" panose="02040503050406030204" pitchFamily="18" charset="0"/>
                            </a:rPr>
                            <m:t> </m:t>
                          </m:r>
                          <m:r>
                            <m:rPr>
                              <m:sty m:val="p"/>
                            </m:rPr>
                            <a:rPr lang="en-US">
                              <a:latin typeface="Cambria Math" panose="02040503050406030204" pitchFamily="18" charset="0"/>
                            </a:rPr>
                            <m:t>some</m:t>
                          </m:r>
                          <m:r>
                            <a:rPr lang="en-US">
                              <a:latin typeface="Cambria Math" panose="02040503050406030204" pitchFamily="18" charset="0"/>
                            </a:rPr>
                            <m:t> </m:t>
                          </m:r>
                          <m:r>
                            <a:rPr lang="en-US" i="1">
                              <a:latin typeface="Cambria Math" panose="02040503050406030204" pitchFamily="18" charset="0"/>
                            </a:rPr>
                            <m:t>𝑖</m:t>
                          </m:r>
                        </m:e>
                      </m:d>
                      <m:r>
                        <a:rPr lang="en-US">
                          <a:latin typeface="Cambria Math" panose="02040503050406030204" pitchFamily="18" charset="0"/>
                        </a:rPr>
                        <m:t>=0</m:t>
                      </m:r>
                    </m:oMath>
                  </m:oMathPara>
                </a14:m>
                <a:endParaRPr lang="en-US" smtClean="0"/>
              </a:p>
              <a:p>
                <a:pPr>
                  <a:lnSpc>
                    <a:spcPct val="110000"/>
                  </a:lnSpc>
                </a:pPr>
                <a:r>
                  <a:rPr lang="en-US" b="1" err="1" smtClean="0"/>
                  <a:t>Suy</a:t>
                </a:r>
                <a:r>
                  <a:rPr lang="en-US" b="1" smtClean="0"/>
                  <a:t> </a:t>
                </a:r>
                <a:r>
                  <a:rPr lang="en-US" b="1" err="1" smtClean="0"/>
                  <a:t>diễn</a:t>
                </a:r>
                <a:r>
                  <a:rPr lang="en-US" b="1" smtClean="0"/>
                  <a:t> AND-gate</a:t>
                </a:r>
                <a:r>
                  <a:rPr lang="en-US" smtClean="0"/>
                  <a:t> (3.8)</a:t>
                </a:r>
              </a:p>
              <a:p>
                <a:pPr marL="0" indent="0">
                  <a:lnSpc>
                    <a:spcPct val="11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 </m:t>
                                </m:r>
                                <m:r>
                                  <m:rPr>
                                    <m:sty m:val="p"/>
                                  </m:rPr>
                                  <a:rPr lang="en-US">
                                    <a:latin typeface="Cambria Math" panose="02040503050406030204" pitchFamily="18" charset="0"/>
                                  </a:rPr>
                                  <m:t>if</m:t>
                                </m:r>
                                <m:r>
                                  <a:rPr lang="en-US">
                                    <a:latin typeface="Cambria Math" panose="02040503050406030204" pitchFamily="18" charset="0"/>
                                  </a:rPr>
                                  <m:t> </m:t>
                                </m:r>
                                <m:r>
                                  <m:rPr>
                                    <m:sty m:val="p"/>
                                  </m:rPr>
                                  <a:rPr lang="en-US">
                                    <a:latin typeface="Cambria Math" panose="02040503050406030204" pitchFamily="18" charset="0"/>
                                  </a:rPr>
                                  <m:t>all</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m:rPr>
                                    <m:sty m:val="p"/>
                                  </m:rPr>
                                  <a:rPr lang="en-US">
                                    <a:latin typeface="Cambria Math" panose="02040503050406030204" pitchFamily="18" charset="0"/>
                                  </a:rPr>
                                  <m:t>are</m:t>
                                </m:r>
                                <m:r>
                                  <a:rPr lang="en-US" i="1">
                                    <a:latin typeface="Cambria Math" panose="02040503050406030204" pitchFamily="18" charset="0"/>
                                  </a:rPr>
                                  <m:t> 1</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a:latin typeface="Cambria Math" panose="02040503050406030204" pitchFamily="18" charset="0"/>
                                  </a:rPr>
                                  <m:t> </m:t>
                                </m:r>
                                <m:r>
                                  <m:rPr>
                                    <m:sty m:val="p"/>
                                  </m:rPr>
                                  <a:rPr lang="en-US">
                                    <a:latin typeface="Cambria Math" panose="02040503050406030204" pitchFamily="18" charset="0"/>
                                  </a:rPr>
                                  <m:t>there</m:t>
                                </m:r>
                                <m:r>
                                  <a:rPr lang="en-US">
                                    <a:latin typeface="Cambria Math" panose="02040503050406030204" pitchFamily="18" charset="0"/>
                                  </a:rPr>
                                  <m:t> </m:t>
                                </m:r>
                                <m:r>
                                  <m:rPr>
                                    <m:sty m:val="p"/>
                                  </m:rPr>
                                  <a:rPr lang="en-US">
                                    <a:latin typeface="Cambria Math" panose="02040503050406030204" pitchFamily="18" charset="0"/>
                                  </a:rPr>
                                  <m:t>exists</m:t>
                                </m:r>
                                <m:r>
                                  <a:rPr lang="en-US">
                                    <a:latin typeface="Cambria Math" panose="02040503050406030204" pitchFamily="18" charset="0"/>
                                  </a:rPr>
                                  <m:t> </m:t>
                                </m:r>
                                <m:r>
                                  <m:rPr>
                                    <m:sty m:val="p"/>
                                  </m:rPr>
                                  <a:rPr lang="en-US">
                                    <a:latin typeface="Cambria Math" panose="02040503050406030204" pitchFamily="18" charset="0"/>
                                  </a:rPr>
                                  <m:t>at</m:t>
                                </m:r>
                                <m:r>
                                  <a:rPr lang="en-US">
                                    <a:latin typeface="Cambria Math" panose="02040503050406030204" pitchFamily="18" charset="0"/>
                                  </a:rPr>
                                  <m:t> </m:t>
                                </m:r>
                                <m:r>
                                  <m:rPr>
                                    <m:sty m:val="p"/>
                                  </m:rPr>
                                  <a:rPr lang="en-US">
                                    <a:latin typeface="Cambria Math" panose="02040503050406030204" pitchFamily="18" charset="0"/>
                                  </a:rPr>
                                  <m:t>least</m:t>
                                </m:r>
                                <m:r>
                                  <a:rPr lang="en-US">
                                    <a:latin typeface="Cambria Math" panose="02040503050406030204" pitchFamily="18" charset="0"/>
                                  </a:rPr>
                                  <m:t> </m:t>
                                </m:r>
                                <m:r>
                                  <m:rPr>
                                    <m:sty m:val="p"/>
                                  </m:rPr>
                                  <a:rPr lang="en-US">
                                    <a:latin typeface="Cambria Math" panose="02040503050406030204" pitchFamily="18" charset="0"/>
                                  </a:rPr>
                                  <m:t>one</m:t>
                                </m:r>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mr>
                          </m:m>
                        </m:e>
                      </m:d>
                    </m:oMath>
                  </m:oMathPara>
                </a14:m>
                <a:endParaRPr lang="en-US"/>
              </a:p>
              <a:p>
                <a:pPr marL="0" indent="0">
                  <a:lnSpc>
                    <a:spcPct val="11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1−</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 </m:t>
                                </m:r>
                                <m:r>
                                  <m:rPr>
                                    <m:sty m:val="p"/>
                                  </m:rPr>
                                  <a:rPr lang="en-US">
                                    <a:latin typeface="Cambria Math" panose="02040503050406030204" pitchFamily="18" charset="0"/>
                                  </a:rPr>
                                  <m:t>if</m:t>
                                </m:r>
                                <m:r>
                                  <a:rPr lang="en-US">
                                    <a:latin typeface="Cambria Math" panose="02040503050406030204" pitchFamily="18" charset="0"/>
                                  </a:rPr>
                                  <m:t> </m:t>
                                </m:r>
                                <m:r>
                                  <m:rPr>
                                    <m:sty m:val="p"/>
                                  </m:rPr>
                                  <a:rPr lang="en-US">
                                    <a:latin typeface="Cambria Math" panose="02040503050406030204" pitchFamily="18" charset="0"/>
                                  </a:rPr>
                                  <m:t>all</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m:rPr>
                                    <m:sty m:val="p"/>
                                  </m:rPr>
                                  <a:rPr lang="en-US">
                                    <a:latin typeface="Cambria Math" panose="02040503050406030204" pitchFamily="18" charset="0"/>
                                  </a:rPr>
                                  <m:t>are</m:t>
                                </m:r>
                                <m:r>
                                  <a:rPr lang="en-US" i="1">
                                    <a:latin typeface="Cambria Math" panose="02040503050406030204" pitchFamily="18" charset="0"/>
                                  </a:rPr>
                                  <m:t> 1</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a:latin typeface="Cambria Math" panose="02040503050406030204" pitchFamily="18" charset="0"/>
                                  </a:rPr>
                                  <m:t> </m:t>
                                </m:r>
                                <m:r>
                                  <m:rPr>
                                    <m:sty m:val="p"/>
                                  </m:rPr>
                                  <a:rPr lang="en-US">
                                    <a:latin typeface="Cambria Math" panose="02040503050406030204" pitchFamily="18" charset="0"/>
                                  </a:rPr>
                                  <m:t>there</m:t>
                                </m:r>
                                <m:r>
                                  <a:rPr lang="en-US">
                                    <a:latin typeface="Cambria Math" panose="02040503050406030204" pitchFamily="18" charset="0"/>
                                  </a:rPr>
                                  <m:t> </m:t>
                                </m:r>
                                <m:r>
                                  <m:rPr>
                                    <m:sty m:val="p"/>
                                  </m:rPr>
                                  <a:rPr lang="en-US">
                                    <a:latin typeface="Cambria Math" panose="02040503050406030204" pitchFamily="18" charset="0"/>
                                  </a:rPr>
                                  <m:t>exists</m:t>
                                </m:r>
                                <m:r>
                                  <a:rPr lang="en-US">
                                    <a:latin typeface="Cambria Math" panose="02040503050406030204" pitchFamily="18" charset="0"/>
                                  </a:rPr>
                                  <m:t> </m:t>
                                </m:r>
                                <m:r>
                                  <m:rPr>
                                    <m:sty m:val="p"/>
                                  </m:rPr>
                                  <a:rPr lang="en-US">
                                    <a:latin typeface="Cambria Math" panose="02040503050406030204" pitchFamily="18" charset="0"/>
                                  </a:rPr>
                                  <m:t>at</m:t>
                                </m:r>
                                <m:r>
                                  <a:rPr lang="en-US">
                                    <a:latin typeface="Cambria Math" panose="02040503050406030204" pitchFamily="18" charset="0"/>
                                  </a:rPr>
                                  <m:t> </m:t>
                                </m:r>
                                <m:r>
                                  <m:rPr>
                                    <m:sty m:val="p"/>
                                  </m:rPr>
                                  <a:rPr lang="en-US">
                                    <a:latin typeface="Cambria Math" panose="02040503050406030204" pitchFamily="18" charset="0"/>
                                  </a:rPr>
                                  <m:t>least</m:t>
                                </m:r>
                                <m:r>
                                  <a:rPr lang="en-US">
                                    <a:latin typeface="Cambria Math" panose="02040503050406030204" pitchFamily="18" charset="0"/>
                                  </a:rPr>
                                  <m:t> </m:t>
                                </m:r>
                                <m:r>
                                  <m:rPr>
                                    <m:sty m:val="p"/>
                                  </m:rPr>
                                  <a:rPr lang="en-US">
                                    <a:latin typeface="Cambria Math" panose="02040503050406030204" pitchFamily="18" charset="0"/>
                                  </a:rPr>
                                  <m:t>one</m:t>
                                </m:r>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mr>
                          </m:m>
                        </m:e>
                      </m:d>
                    </m:oMath>
                  </m:oMathPara>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7"/>
                <a:ext cx="10515600" cy="5492667"/>
              </a:xfrm>
              <a:blipFill rotWithShape="0">
                <a:blip r:embed="rId2"/>
                <a:stretch>
                  <a:fillRect l="-812" t="-88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FF0BEFB8-6BAA-4092-AA97-2AE42F9EB09A}" type="datetime1">
              <a:rPr lang="en-US" smtClean="0"/>
              <a:t>7/14/2017</a:t>
            </a:fld>
            <a:endParaRPr lang="en-US"/>
          </a:p>
        </p:txBody>
      </p:sp>
    </p:spTree>
    <p:extLst>
      <p:ext uri="{BB962C8B-B14F-4D97-AF65-F5344CB8AC3E}">
        <p14:creationId xmlns:p14="http://schemas.microsoft.com/office/powerpoint/2010/main" val="2066971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err="1" smtClean="0"/>
                  <a:t>Điều</a:t>
                </a:r>
                <a:r>
                  <a:rPr lang="en-US" smtClean="0"/>
                  <a:t> </a:t>
                </a:r>
                <a:r>
                  <a:rPr lang="en-US" err="1" smtClean="0"/>
                  <a:t>kiện</a:t>
                </a:r>
                <a:r>
                  <a:rPr lang="en-US" smtClean="0"/>
                  <a:t> OR-gate (3.9)</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𝑂𝑁</m:t>
                          </m:r>
                          <m:r>
                            <a:rPr lang="en-US">
                              <a:latin typeface="Cambria Math" panose="02040503050406030204" pitchFamily="18" charset="0"/>
                            </a:rPr>
                            <m:t> </m:t>
                          </m:r>
                          <m:r>
                            <m:rPr>
                              <m:sty m:val="p"/>
                            </m:rPr>
                            <a:rPr lang="en-US">
                              <a:latin typeface="Cambria Math" panose="02040503050406030204" pitchFamily="18" charset="0"/>
                            </a:rPr>
                            <m:t>for</m:t>
                          </m:r>
                          <m:r>
                            <a:rPr lang="en-US">
                              <a:latin typeface="Cambria Math" panose="02040503050406030204" pitchFamily="18" charset="0"/>
                            </a:rPr>
                            <m:t> </m:t>
                          </m:r>
                          <m:r>
                            <m:rPr>
                              <m:sty m:val="p"/>
                            </m:rPr>
                            <a:rPr lang="en-US">
                              <a:latin typeface="Cambria Math" panose="02040503050406030204" pitchFamily="18" charset="0"/>
                            </a:rPr>
                            <m:t>some</m:t>
                          </m:r>
                          <m:r>
                            <a:rPr lang="en-US">
                              <a:latin typeface="Cambria Math" panose="02040503050406030204" pitchFamily="18" charset="0"/>
                            </a:rPr>
                            <m:t> </m:t>
                          </m:r>
                          <m:r>
                            <a:rPr lang="en-US" i="1">
                              <a:latin typeface="Cambria Math" panose="02040503050406030204" pitchFamily="18" charset="0"/>
                            </a:rPr>
                            <m:t>𝑖</m:t>
                          </m:r>
                        </m:e>
                      </m:d>
                      <m:r>
                        <a:rPr lang="en-US">
                          <a:latin typeface="Cambria Math" panose="02040503050406030204" pitchFamily="18" charset="0"/>
                        </a:rPr>
                        <m:t>=1</m:t>
                      </m:r>
                    </m:oMath>
                  </m:oMathPara>
                </a14:m>
                <a:endParaRPr lang="en-US" smtClean="0"/>
              </a:p>
              <a:p>
                <a:r>
                  <a:rPr lang="en-US" b="1" err="1" smtClean="0"/>
                  <a:t>Suy</a:t>
                </a:r>
                <a:r>
                  <a:rPr lang="en-US" b="1" smtClean="0"/>
                  <a:t> </a:t>
                </a:r>
                <a:r>
                  <a:rPr lang="en-US" b="1" err="1" smtClean="0"/>
                  <a:t>diễn</a:t>
                </a:r>
                <a:r>
                  <a:rPr lang="en-US" b="1" smtClean="0"/>
                  <a:t> OR-gate </a:t>
                </a:r>
                <a:r>
                  <a:rPr lang="en-US" smtClean="0"/>
                  <a:t>(3.10)</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1−</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
                        </m:e>
                      </m:d>
                    </m:oMath>
                  </m:oMathPara>
                </a14:m>
                <a:endParaRPr lang="en-US"/>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
                        </m:e>
                      </m:d>
                    </m:oMath>
                  </m:oMathPara>
                </a14:m>
                <a:endParaRPr lang="en-US" smtClean="0"/>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1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BB842DC7-ED5B-4A36-B780-6913D3E20CE0}" type="datetime1">
              <a:rPr lang="en-US" smtClean="0"/>
              <a:t>7/14/2017</a:t>
            </a:fld>
            <a:endParaRPr lang="en-US"/>
          </a:p>
        </p:txBody>
      </p:sp>
    </p:spTree>
    <p:extLst>
      <p:ext uri="{BB962C8B-B14F-4D97-AF65-F5344CB8AC3E}">
        <p14:creationId xmlns:p14="http://schemas.microsoft.com/office/powerpoint/2010/main" val="4072724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Tóm</a:t>
            </a:r>
            <a:r>
              <a:rPr lang="en-US" smtClean="0"/>
              <a:t> </a:t>
            </a:r>
            <a:r>
              <a:rPr lang="en-US" err="1" smtClean="0"/>
              <a:t>tắt</a:t>
            </a:r>
            <a:endParaRPr lang="en-US"/>
          </a:p>
        </p:txBody>
      </p:sp>
      <p:sp>
        <p:nvSpPr>
          <p:cNvPr id="3" name="Content Placeholder 2"/>
          <p:cNvSpPr>
            <a:spLocks noGrp="1"/>
          </p:cNvSpPr>
          <p:nvPr>
            <p:ph idx="1"/>
          </p:nvPr>
        </p:nvSpPr>
        <p:spPr/>
        <p:txBody>
          <a:bodyPr>
            <a:normAutofit/>
          </a:bodyPr>
          <a:lstStyle/>
          <a:p>
            <a:pPr marL="0" indent="0">
              <a:buNone/>
            </a:pPr>
            <a:r>
              <a:rPr lang="vi-VN"/>
              <a:t>Mạng Bayesian - Bayesian network (BN) là một công cụ toán học mạnh </a:t>
            </a:r>
            <a:r>
              <a:rPr lang="vi-VN" smtClean="0"/>
              <a:t>dùng </a:t>
            </a:r>
            <a:r>
              <a:rPr lang="vi-VN"/>
              <a:t>cho những ứng dụng tiên đoán và chẩn đoán. Nhiều mạng nhỏ hợp thành mạng lớn. Mỗi mạng nhỏ được tạo từ một đồ thị đơn giản, gồm một nút con và nhiều nút cha. Quan hệ giữa nút con và nút cha được lượng hóa bằng một trọng số. Mỗi quan hệ đều có một ngữ nghĩa như quan hệ điều kiện, chẩn đoán, kết hợp. Nghiên cứu tập trung vào </a:t>
            </a:r>
            <a:r>
              <a:rPr lang="en-US" i="1" err="1" smtClean="0"/>
              <a:t>chuyển</a:t>
            </a:r>
            <a:r>
              <a:rPr lang="en-US" i="1" smtClean="0"/>
              <a:t> </a:t>
            </a:r>
            <a:r>
              <a:rPr lang="en-US" i="1" err="1" smtClean="0"/>
              <a:t>hóa</a:t>
            </a:r>
            <a:r>
              <a:rPr lang="vi-VN" i="1" smtClean="0"/>
              <a:t> </a:t>
            </a:r>
            <a:r>
              <a:rPr lang="vi-VN" i="1"/>
              <a:t>quan hệ</a:t>
            </a:r>
            <a:r>
              <a:rPr lang="vi-VN"/>
              <a:t> đồ thị thành xác suất có điều kiện để xây dựng mạng BN từ đồ thị. </a:t>
            </a:r>
            <a:r>
              <a:rPr lang="vi-VN" i="1"/>
              <a:t>Quan hệ chẩn đoán</a:t>
            </a:r>
            <a:r>
              <a:rPr lang="vi-VN"/>
              <a:t> là chủ đề chính, trong đó tôi đề xuất </a:t>
            </a:r>
            <a:r>
              <a:rPr lang="vi-VN" i="1"/>
              <a:t>mệnh đề chẩn đoán đủ</a:t>
            </a:r>
            <a:r>
              <a:rPr lang="vi-VN"/>
              <a:t>, nhằm xác nhận tính hợp lệ của quan hệ chẩn đoán. Sự biến đổi quan hệ mô phỏng theo những cổng lô-gic như AND, OR và </a:t>
            </a:r>
            <a:r>
              <a:rPr lang="vi-VN" smtClean="0"/>
              <a:t>XOR</a:t>
            </a:r>
            <a:r>
              <a:rPr lang="en-US" smtClean="0"/>
              <a:t>,</a:t>
            </a:r>
            <a:r>
              <a:rPr lang="vi-VN" smtClean="0"/>
              <a:t> </a:t>
            </a:r>
            <a:r>
              <a:rPr lang="vi-VN"/>
              <a:t>là đặc trưng của nghiên cứu.</a:t>
            </a: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4AFC8E90-E1C4-43A9-8ED1-80DE9E90E53E}" type="datetime1">
              <a:rPr lang="en-US" smtClean="0"/>
              <a:t>7/14/2017</a:t>
            </a:fld>
            <a:endParaRPr lang="en-US"/>
          </a:p>
        </p:txBody>
      </p:sp>
    </p:spTree>
    <p:extLst>
      <p:ext uri="{BB962C8B-B14F-4D97-AF65-F5344CB8AC3E}">
        <p14:creationId xmlns:p14="http://schemas.microsoft.com/office/powerpoint/2010/main" val="2953120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00000"/>
                  </a:lnSpc>
                  <a:spcBef>
                    <a:spcPts val="0"/>
                  </a:spcBef>
                </a:pPr>
                <a:r>
                  <a:rPr lang="en-US" b="1" err="1" smtClean="0"/>
                  <a:t>Suy</a:t>
                </a:r>
                <a:r>
                  <a:rPr lang="en-US" b="1" smtClean="0"/>
                  <a:t> </a:t>
                </a:r>
                <a:r>
                  <a:rPr lang="en-US" b="1" err="1" smtClean="0"/>
                  <a:t>diễn</a:t>
                </a:r>
                <a:r>
                  <a:rPr lang="en-US" b="1" smtClean="0"/>
                  <a:t> NAND-gate </a:t>
                </a:r>
                <a:r>
                  <a:rPr lang="en-US" smtClean="0"/>
                  <a:t>and </a:t>
                </a:r>
                <a:r>
                  <a:rPr lang="en-US" b="1" err="1" smtClean="0"/>
                  <a:t>suy</a:t>
                </a:r>
                <a:r>
                  <a:rPr lang="en-US" b="1" smtClean="0"/>
                  <a:t> </a:t>
                </a:r>
                <a:r>
                  <a:rPr lang="en-US" b="1" err="1" smtClean="0"/>
                  <a:t>diễn</a:t>
                </a:r>
                <a:r>
                  <a:rPr lang="en-US" b="1" smtClean="0"/>
                  <a:t> NOR-gate </a:t>
                </a:r>
                <a:r>
                  <a:rPr lang="en-US" smtClean="0"/>
                  <a:t>(3.11)</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not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1−</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e>
                            </m:mr>
                          </m:m>
                        </m:e>
                      </m:d>
                    </m:oMath>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not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e>
                                </m:nary>
                                <m:r>
                                  <a:rPr lang="en-US" i="1">
                                    <a:latin typeface="Cambria Math" panose="02040503050406030204" pitchFamily="18" charset="0"/>
                                  </a:rPr>
                                  <m:t> </m:t>
                                </m:r>
                                <m:r>
                                  <m:rPr>
                                    <m:sty m:val="p"/>
                                  </m:rPr>
                                  <a:rPr lang="en-US">
                                    <a:latin typeface="Cambria Math" panose="02040503050406030204" pitchFamily="18" charset="0"/>
                                  </a:rPr>
                                  <m:t>if</m:t>
                                </m:r>
                                <m:r>
                                  <a:rPr lang="en-US">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
                        </m:e>
                      </m:d>
                    </m:oMath>
                  </m:oMathPara>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1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F0772E62-42F1-4154-9439-C0E572D53C63}" type="datetime1">
              <a:rPr lang="en-US" smtClean="0"/>
              <a:t>7/14/2017</a:t>
            </a:fld>
            <a:endParaRPr lang="en-US"/>
          </a:p>
        </p:txBody>
      </p:sp>
    </p:spTree>
    <p:extLst>
      <p:ext uri="{BB962C8B-B14F-4D97-AF65-F5344CB8AC3E}">
        <p14:creationId xmlns:p14="http://schemas.microsoft.com/office/powerpoint/2010/main" val="2646070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3965" y="855125"/>
                <a:ext cx="11762508" cy="5690847"/>
              </a:xfrm>
            </p:spPr>
            <p:txBody>
              <a:bodyPr>
                <a:normAutofit fontScale="92500"/>
              </a:bodyPr>
              <a:lstStyle/>
              <a:p>
                <a:r>
                  <a:rPr lang="en-US" sz="1600" smtClean="0"/>
                  <a:t>Hai </a:t>
                </a:r>
                <a:r>
                  <a:rPr lang="en-US" sz="1600" err="1" smtClean="0"/>
                  <a:t>điều</a:t>
                </a:r>
                <a:r>
                  <a:rPr lang="en-US" sz="1600" smtClean="0"/>
                  <a:t> </a:t>
                </a:r>
                <a:r>
                  <a:rPr lang="en-US" sz="1600" err="1" smtClean="0"/>
                  <a:t>kiện</a:t>
                </a:r>
                <a:r>
                  <a:rPr lang="en-US" sz="1600" smtClean="0"/>
                  <a:t> XOR-gate (3.12)</a:t>
                </a:r>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𝑌</m:t>
                          </m:r>
                          <m:r>
                            <a:rPr lang="en-US" sz="1600">
                              <a:latin typeface="Cambria Math" panose="02040503050406030204" pitchFamily="18" charset="0"/>
                            </a:rPr>
                            <m:t>=1</m:t>
                          </m:r>
                        </m:e>
                        <m:e>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𝑖</m:t>
                                        </m:r>
                                      </m:sub>
                                    </m:sSub>
                                    <m:r>
                                      <a:rPr lang="en-US" sz="1600">
                                        <a:latin typeface="Cambria Math" panose="02040503050406030204" pitchFamily="18" charset="0"/>
                                      </a:rPr>
                                      <m:t>=</m:t>
                                    </m:r>
                                    <m:r>
                                      <a:rPr lang="en-US" sz="1600" i="1">
                                        <a:latin typeface="Cambria Math" panose="02040503050406030204" pitchFamily="18" charset="0"/>
                                      </a:rPr>
                                      <m:t>𝑂𝑁</m:t>
                                    </m:r>
                                    <m:r>
                                      <a:rPr lang="en-US" sz="1600" i="1">
                                        <a:latin typeface="Cambria Math" panose="02040503050406030204" pitchFamily="18" charset="0"/>
                                      </a:rPr>
                                      <m:t> </m:t>
                                    </m:r>
                                    <m:r>
                                      <m:rPr>
                                        <m:sty m:val="p"/>
                                      </m:rPr>
                                      <a:rPr lang="en-US" sz="1600">
                                        <a:latin typeface="Cambria Math" panose="02040503050406030204" pitchFamily="18" charset="0"/>
                                      </a:rPr>
                                      <m:t>for</m:t>
                                    </m:r>
                                    <m:r>
                                      <a:rPr lang="en-US" sz="1600" i="1">
                                        <a:latin typeface="Cambria Math" panose="02040503050406030204" pitchFamily="18" charset="0"/>
                                      </a:rPr>
                                      <m:t> </m:t>
                                    </m:r>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𝑂</m:t>
                                    </m:r>
                                    <m:r>
                                      <a:rPr lang="en-US" sz="1600" i="1">
                                        <a:latin typeface="Cambria Math" panose="02040503050406030204" pitchFamily="18" charset="0"/>
                                      </a:rPr>
                                      <m:t> </m:t>
                                    </m:r>
                                  </m:e>
                                </m:mr>
                                <m:m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𝑖</m:t>
                                        </m:r>
                                      </m:sub>
                                    </m:sSub>
                                    <m:r>
                                      <a:rPr lang="en-US" sz="1600">
                                        <a:latin typeface="Cambria Math" panose="02040503050406030204" pitchFamily="18" charset="0"/>
                                      </a:rPr>
                                      <m:t>=</m:t>
                                    </m:r>
                                    <m:r>
                                      <a:rPr lang="en-US" sz="1600" i="1">
                                        <a:latin typeface="Cambria Math" panose="02040503050406030204" pitchFamily="18" charset="0"/>
                                      </a:rPr>
                                      <m:t>𝑂𝐹𝐹</m:t>
                                    </m:r>
                                    <m:r>
                                      <a:rPr lang="en-US" sz="1600" i="1">
                                        <a:latin typeface="Cambria Math" panose="02040503050406030204" pitchFamily="18" charset="0"/>
                                      </a:rPr>
                                      <m:t> </m:t>
                                    </m:r>
                                    <m:r>
                                      <m:rPr>
                                        <m:sty m:val="p"/>
                                      </m:rPr>
                                      <a:rPr lang="en-US" sz="1600">
                                        <a:latin typeface="Cambria Math" panose="02040503050406030204" pitchFamily="18" charset="0"/>
                                      </a:rPr>
                                      <m:t>for</m:t>
                                    </m:r>
                                    <m:r>
                                      <a:rPr lang="en-US" sz="1600" i="1">
                                        <a:latin typeface="Cambria Math" panose="02040503050406030204" pitchFamily="18" charset="0"/>
                                      </a:rPr>
                                      <m:t> </m:t>
                                    </m:r>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𝑂</m:t>
                                    </m:r>
                                    <m:r>
                                      <a:rPr lang="en-US" sz="1600" i="1">
                                        <a:latin typeface="Cambria Math" panose="02040503050406030204" pitchFamily="18" charset="0"/>
                                      </a:rPr>
                                      <m:t> </m:t>
                                    </m:r>
                                  </m:e>
                                </m:mr>
                              </m:m>
                            </m:e>
                          </m:d>
                        </m:e>
                      </m:d>
                      <m:r>
                        <a:rPr lang="en-US" sz="1600" i="1">
                          <a:latin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𝑌</m:t>
                          </m:r>
                          <m:r>
                            <a:rPr lang="en-US" sz="1600" i="1">
                              <a:latin typeface="Cambria Math" panose="02040503050406030204" pitchFamily="18" charset="0"/>
                            </a:rPr>
                            <m:t>=1</m:t>
                          </m:r>
                        </m:e>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𝑂𝑁</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2</m:t>
                              </m:r>
                            </m:sub>
                          </m:sSub>
                          <m:r>
                            <a:rPr lang="en-US" sz="1600" i="1">
                              <a:latin typeface="Cambria Math" panose="02040503050406030204" pitchFamily="18" charset="0"/>
                            </a:rPr>
                            <m:t>=</m:t>
                          </m:r>
                          <m:r>
                            <a:rPr lang="en-US" sz="1600" i="1">
                              <a:latin typeface="Cambria Math" panose="02040503050406030204" pitchFamily="18" charset="0"/>
                            </a:rPr>
                            <m:t>𝑂𝐹𝐹</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𝑛</m:t>
                              </m:r>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𝑂𝑁</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𝑛</m:t>
                              </m:r>
                            </m:sub>
                          </m:sSub>
                          <m:r>
                            <a:rPr lang="en-US" sz="1600" i="1">
                              <a:latin typeface="Cambria Math" panose="02040503050406030204" pitchFamily="18" charset="0"/>
                            </a:rPr>
                            <m:t>=</m:t>
                          </m:r>
                          <m:r>
                            <a:rPr lang="en-US" sz="1600" i="1">
                              <a:latin typeface="Cambria Math" panose="02040503050406030204" pitchFamily="18" charset="0"/>
                            </a:rPr>
                            <m:t>𝑂𝐹𝐹</m:t>
                          </m:r>
                        </m:e>
                      </m:d>
                      <m:r>
                        <a:rPr lang="en-US" sz="1600" i="1">
                          <a:latin typeface="Cambria Math" panose="02040503050406030204" pitchFamily="18" charset="0"/>
                        </a:rPr>
                        <m:t>=1</m:t>
                      </m:r>
                    </m:oMath>
                  </m:oMathPara>
                </a14:m>
                <a:endParaRPr lang="en-US" sz="1600"/>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𝑌</m:t>
                          </m:r>
                          <m:r>
                            <a:rPr lang="en-US" sz="1600">
                              <a:latin typeface="Cambria Math" panose="02040503050406030204" pitchFamily="18" charset="0"/>
                            </a:rPr>
                            <m:t>=1</m:t>
                          </m:r>
                        </m:e>
                        <m:e>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𝑖</m:t>
                                        </m:r>
                                      </m:sub>
                                    </m:sSub>
                                    <m:r>
                                      <a:rPr lang="en-US" sz="1600">
                                        <a:latin typeface="Cambria Math" panose="02040503050406030204" pitchFamily="18" charset="0"/>
                                      </a:rPr>
                                      <m:t>=</m:t>
                                    </m:r>
                                    <m:r>
                                      <a:rPr lang="en-US" sz="1600" i="1">
                                        <a:latin typeface="Cambria Math" panose="02040503050406030204" pitchFamily="18" charset="0"/>
                                      </a:rPr>
                                      <m:t>𝑂𝑁</m:t>
                                    </m:r>
                                    <m:r>
                                      <a:rPr lang="en-US" sz="1600" i="1">
                                        <a:latin typeface="Cambria Math" panose="02040503050406030204" pitchFamily="18" charset="0"/>
                                      </a:rPr>
                                      <m:t> </m:t>
                                    </m:r>
                                    <m:r>
                                      <m:rPr>
                                        <m:sty m:val="p"/>
                                      </m:rPr>
                                      <a:rPr lang="en-US" sz="1600">
                                        <a:latin typeface="Cambria Math" panose="02040503050406030204" pitchFamily="18" charset="0"/>
                                      </a:rPr>
                                      <m:t>for</m:t>
                                    </m:r>
                                    <m:r>
                                      <a:rPr lang="en-US" sz="1600" i="1">
                                        <a:latin typeface="Cambria Math" panose="02040503050406030204" pitchFamily="18" charset="0"/>
                                      </a:rPr>
                                      <m:t> </m:t>
                                    </m:r>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𝐸</m:t>
                                    </m:r>
                                    <m:r>
                                      <a:rPr lang="en-US" sz="1600" i="1">
                                        <a:latin typeface="Cambria Math" panose="02040503050406030204" pitchFamily="18" charset="0"/>
                                      </a:rPr>
                                      <m:t> </m:t>
                                    </m:r>
                                  </m:e>
                                </m:mr>
                                <m:m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𝑖</m:t>
                                        </m:r>
                                      </m:sub>
                                    </m:sSub>
                                    <m:r>
                                      <a:rPr lang="en-US" sz="1600">
                                        <a:latin typeface="Cambria Math" panose="02040503050406030204" pitchFamily="18" charset="0"/>
                                      </a:rPr>
                                      <m:t>=</m:t>
                                    </m:r>
                                    <m:r>
                                      <a:rPr lang="en-US" sz="1600" i="1">
                                        <a:latin typeface="Cambria Math" panose="02040503050406030204" pitchFamily="18" charset="0"/>
                                      </a:rPr>
                                      <m:t>𝑂𝐹𝐹</m:t>
                                    </m:r>
                                    <m:r>
                                      <a:rPr lang="en-US" sz="1600" i="1">
                                        <a:latin typeface="Cambria Math" panose="02040503050406030204" pitchFamily="18" charset="0"/>
                                      </a:rPr>
                                      <m:t> </m:t>
                                    </m:r>
                                    <m:r>
                                      <m:rPr>
                                        <m:sty m:val="p"/>
                                      </m:rPr>
                                      <a:rPr lang="en-US" sz="1600">
                                        <a:latin typeface="Cambria Math" panose="02040503050406030204" pitchFamily="18" charset="0"/>
                                      </a:rPr>
                                      <m:t>for</m:t>
                                    </m:r>
                                    <m:r>
                                      <a:rPr lang="en-US" sz="1600" i="1">
                                        <a:latin typeface="Cambria Math" panose="02040503050406030204" pitchFamily="18" charset="0"/>
                                      </a:rPr>
                                      <m:t> </m:t>
                                    </m:r>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𝐸</m:t>
                                    </m:r>
                                    <m:r>
                                      <a:rPr lang="en-US" sz="1600" i="1">
                                        <a:latin typeface="Cambria Math" panose="02040503050406030204" pitchFamily="18" charset="0"/>
                                      </a:rPr>
                                      <m:t> </m:t>
                                    </m:r>
                                  </m:e>
                                </m:mr>
                              </m:m>
                            </m:e>
                          </m:d>
                        </m:e>
                      </m:d>
                      <m:r>
                        <a:rPr lang="en-US" sz="1600" i="1">
                          <a:latin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𝑌</m:t>
                          </m:r>
                          <m:r>
                            <a:rPr lang="en-US" sz="1600" i="1">
                              <a:latin typeface="Cambria Math" panose="02040503050406030204" pitchFamily="18" charset="0"/>
                            </a:rPr>
                            <m:t>=1</m:t>
                          </m:r>
                        </m:e>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𝑂𝐹𝐹</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2</m:t>
                              </m:r>
                            </m:sub>
                          </m:sSub>
                          <m:r>
                            <a:rPr lang="en-US" sz="1600" i="1">
                              <a:latin typeface="Cambria Math" panose="02040503050406030204" pitchFamily="18" charset="0"/>
                            </a:rPr>
                            <m:t>=</m:t>
                          </m:r>
                          <m:r>
                            <a:rPr lang="en-US" sz="1600" i="1">
                              <a:latin typeface="Cambria Math" panose="02040503050406030204" pitchFamily="18" charset="0"/>
                            </a:rPr>
                            <m:t>𝑂𝑁</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𝑛</m:t>
                              </m:r>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𝑂𝐹𝐹</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𝑛</m:t>
                              </m:r>
                            </m:sub>
                          </m:sSub>
                          <m:r>
                            <a:rPr lang="en-US" sz="1600" i="1">
                              <a:latin typeface="Cambria Math" panose="02040503050406030204" pitchFamily="18" charset="0"/>
                            </a:rPr>
                            <m:t>=</m:t>
                          </m:r>
                          <m:r>
                            <a:rPr lang="en-US" sz="1600" i="1">
                              <a:latin typeface="Cambria Math" panose="02040503050406030204" pitchFamily="18" charset="0"/>
                            </a:rPr>
                            <m:t>𝑂𝑁</m:t>
                          </m:r>
                        </m:e>
                      </m:d>
                      <m:r>
                        <a:rPr lang="en-US" sz="1600" i="1">
                          <a:latin typeface="Cambria Math" panose="02040503050406030204" pitchFamily="18" charset="0"/>
                        </a:rPr>
                        <m:t>=1</m:t>
                      </m:r>
                    </m:oMath>
                  </m:oMathPara>
                </a14:m>
                <a:endParaRPr lang="en-US" sz="1600" smtClean="0"/>
              </a:p>
              <a:p>
                <a:r>
                  <a:rPr lang="en-US" sz="1600" err="1" smtClean="0"/>
                  <a:t>Đặt</a:t>
                </a:r>
                <a:r>
                  <a:rPr lang="en-US" sz="1600" smtClean="0"/>
                  <a:t> </a:t>
                </a:r>
                <a:r>
                  <a:rPr lang="en-US" sz="1600" i="1" smtClean="0"/>
                  <a:t>O</a:t>
                </a:r>
                <a:r>
                  <a:rPr lang="en-US" sz="1600"/>
                  <a:t> </a:t>
                </a:r>
                <a:r>
                  <a:rPr lang="en-US" sz="1600" err="1"/>
                  <a:t>là</a:t>
                </a:r>
                <a:r>
                  <a:rPr lang="en-US" sz="1600"/>
                  <a:t> </a:t>
                </a:r>
                <a:r>
                  <a:rPr lang="en-US" sz="1600" err="1"/>
                  <a:t>tập</a:t>
                </a:r>
                <a:r>
                  <a:rPr lang="en-US" sz="1600"/>
                  <a:t> </a:t>
                </a:r>
                <a:r>
                  <a:rPr lang="en-US" sz="1600" err="1"/>
                  <a:t>những</a:t>
                </a:r>
                <a:r>
                  <a:rPr lang="en-US" sz="1600"/>
                  <a:t> </a:t>
                </a:r>
                <a:r>
                  <a:rPr lang="en-US" sz="1600" i="1" smtClean="0"/>
                  <a:t>X</a:t>
                </a:r>
                <a:r>
                  <a:rPr lang="en-US" sz="1600" i="1" baseline="-25000" smtClean="0"/>
                  <a:t>i</a:t>
                </a:r>
                <a:r>
                  <a:rPr lang="en-US" sz="1600" smtClean="0"/>
                  <a:t> </a:t>
                </a:r>
                <a:r>
                  <a:rPr lang="en-US" sz="1600" err="1"/>
                  <a:t>có</a:t>
                </a:r>
                <a:r>
                  <a:rPr lang="en-US" sz="1600"/>
                  <a:t> </a:t>
                </a:r>
                <a:r>
                  <a:rPr lang="en-US" sz="1600" err="1"/>
                  <a:t>chỉ</a:t>
                </a:r>
                <a:r>
                  <a:rPr lang="en-US" sz="1600"/>
                  <a:t> </a:t>
                </a:r>
                <a:r>
                  <a:rPr lang="en-US" sz="1600" err="1"/>
                  <a:t>mục</a:t>
                </a:r>
                <a:r>
                  <a:rPr lang="en-US" sz="1600"/>
                  <a:t> </a:t>
                </a:r>
                <a:r>
                  <a:rPr lang="en-US" sz="1600" err="1"/>
                  <a:t>lẻ</a:t>
                </a:r>
                <a:r>
                  <a:rPr lang="en-US" sz="1600"/>
                  <a:t>. </a:t>
                </a:r>
                <a:r>
                  <a:rPr lang="en-US" sz="1600" err="1"/>
                  <a:t>Đặt</a:t>
                </a:r>
                <a:r>
                  <a:rPr lang="en-US" sz="1600"/>
                  <a:t> </a:t>
                </a:r>
                <a:r>
                  <a:rPr lang="en-US" sz="1600" i="1"/>
                  <a:t>O</a:t>
                </a:r>
                <a:r>
                  <a:rPr lang="en-US" sz="1600" baseline="-25000"/>
                  <a:t>1</a:t>
                </a:r>
                <a:r>
                  <a:rPr lang="en-US" sz="1600"/>
                  <a:t> </a:t>
                </a:r>
                <a:r>
                  <a:rPr lang="en-US" sz="1600" err="1"/>
                  <a:t>và</a:t>
                </a:r>
                <a:r>
                  <a:rPr lang="en-US" sz="1600"/>
                  <a:t> </a:t>
                </a:r>
                <a:r>
                  <a:rPr lang="en-US" sz="1600" i="1"/>
                  <a:t>O</a:t>
                </a:r>
                <a:r>
                  <a:rPr lang="en-US" sz="1600" baseline="-25000"/>
                  <a:t>2</a:t>
                </a:r>
                <a:r>
                  <a:rPr lang="en-US" sz="1600"/>
                  <a:t> </a:t>
                </a:r>
                <a:r>
                  <a:rPr lang="en-US" sz="1600" err="1"/>
                  <a:t>là</a:t>
                </a:r>
                <a:r>
                  <a:rPr lang="en-US" sz="1600"/>
                  <a:t> </a:t>
                </a:r>
                <a:r>
                  <a:rPr lang="en-US" sz="1600" err="1"/>
                  <a:t>hai</a:t>
                </a:r>
                <a:r>
                  <a:rPr lang="en-US" sz="1600"/>
                  <a:t> </a:t>
                </a:r>
                <a:r>
                  <a:rPr lang="en-US" sz="1600" err="1"/>
                  <a:t>tập</a:t>
                </a:r>
                <a:r>
                  <a:rPr lang="en-US" sz="1600"/>
                  <a:t> con </a:t>
                </a:r>
                <a:r>
                  <a:rPr lang="en-US" sz="1600" err="1"/>
                  <a:t>của</a:t>
                </a:r>
                <a:r>
                  <a:rPr lang="en-US" sz="1600"/>
                  <a:t> </a:t>
                </a:r>
                <a:r>
                  <a:rPr lang="en-US" sz="1600" i="1"/>
                  <a:t>O</a:t>
                </a:r>
                <a:r>
                  <a:rPr lang="en-US" sz="1600"/>
                  <a:t>, </a:t>
                </a:r>
                <a:r>
                  <a:rPr lang="en-US" sz="1600" err="1"/>
                  <a:t>trong</a:t>
                </a:r>
                <a:r>
                  <a:rPr lang="en-US" sz="1600"/>
                  <a:t> </a:t>
                </a:r>
                <a:r>
                  <a:rPr lang="en-US" sz="1600" err="1"/>
                  <a:t>đó</a:t>
                </a:r>
                <a:r>
                  <a:rPr lang="en-US" sz="1600"/>
                  <a:t> </a:t>
                </a:r>
                <a:r>
                  <a:rPr lang="en-US" sz="1600" i="1" smtClean="0"/>
                  <a:t>X</a:t>
                </a:r>
                <a:r>
                  <a:rPr lang="en-US" sz="1600" i="1" baseline="-25000" smtClean="0"/>
                  <a:t>i</a:t>
                </a:r>
                <a:r>
                  <a:rPr lang="en-US" sz="1600" smtClean="0"/>
                  <a:t> </a:t>
                </a:r>
                <a:r>
                  <a:rPr lang="vi-VN" sz="1600"/>
                  <a:t>lần lượt có giá trị 1 và 0</a:t>
                </a:r>
                <a:r>
                  <a:rPr lang="en-US" sz="1600"/>
                  <a:t>. </a:t>
                </a:r>
                <a:r>
                  <a:rPr lang="en-US" sz="1600" err="1"/>
                  <a:t>Đặt</a:t>
                </a:r>
                <a:r>
                  <a:rPr lang="en-US" sz="1600"/>
                  <a:t> </a:t>
                </a:r>
                <a:r>
                  <a:rPr lang="en-US" sz="1600" i="1" smtClean="0"/>
                  <a:t>E</a:t>
                </a:r>
                <a:r>
                  <a:rPr lang="en-US" sz="1600" smtClean="0"/>
                  <a:t> </a:t>
                </a:r>
                <a:r>
                  <a:rPr lang="en-US" sz="1600" err="1"/>
                  <a:t>là</a:t>
                </a:r>
                <a:r>
                  <a:rPr lang="en-US" sz="1600"/>
                  <a:t> </a:t>
                </a:r>
                <a:r>
                  <a:rPr lang="en-US" sz="1600" err="1"/>
                  <a:t>tập</a:t>
                </a:r>
                <a:r>
                  <a:rPr lang="en-US" sz="1600"/>
                  <a:t> </a:t>
                </a:r>
                <a:r>
                  <a:rPr lang="en-US" sz="1600" err="1"/>
                  <a:t>những</a:t>
                </a:r>
                <a:r>
                  <a:rPr lang="en-US" sz="1600"/>
                  <a:t> </a:t>
                </a:r>
                <a:r>
                  <a:rPr lang="en-US" sz="1600" i="1" smtClean="0"/>
                  <a:t>X</a:t>
                </a:r>
                <a:r>
                  <a:rPr lang="en-US" sz="1600" i="1" baseline="-25000" smtClean="0"/>
                  <a:t>i</a:t>
                </a:r>
                <a:r>
                  <a:rPr lang="en-US" sz="1600" smtClean="0"/>
                  <a:t> </a:t>
                </a:r>
                <a:r>
                  <a:rPr lang="en-US" sz="1600" err="1"/>
                  <a:t>có</a:t>
                </a:r>
                <a:r>
                  <a:rPr lang="en-US" sz="1600"/>
                  <a:t> </a:t>
                </a:r>
                <a:r>
                  <a:rPr lang="en-US" sz="1600" err="1"/>
                  <a:t>chỉ</a:t>
                </a:r>
                <a:r>
                  <a:rPr lang="en-US" sz="1600"/>
                  <a:t> </a:t>
                </a:r>
                <a:r>
                  <a:rPr lang="en-US" sz="1600" err="1"/>
                  <a:t>mục</a:t>
                </a:r>
                <a:r>
                  <a:rPr lang="en-US" sz="1600"/>
                  <a:t> </a:t>
                </a:r>
                <a:r>
                  <a:rPr lang="en-US" sz="1600" err="1" smtClean="0"/>
                  <a:t>chẵn</a:t>
                </a:r>
                <a:r>
                  <a:rPr lang="en-US" sz="1600" smtClean="0"/>
                  <a:t>. </a:t>
                </a:r>
                <a:r>
                  <a:rPr lang="en-US" sz="1600" err="1"/>
                  <a:t>Đặt</a:t>
                </a:r>
                <a:r>
                  <a:rPr lang="en-US" sz="1600"/>
                  <a:t> </a:t>
                </a:r>
                <a:r>
                  <a:rPr lang="en-US" sz="1600" i="1" smtClean="0"/>
                  <a:t>E</a:t>
                </a:r>
                <a:r>
                  <a:rPr lang="en-US" sz="1600" baseline="-25000" smtClean="0"/>
                  <a:t>1</a:t>
                </a:r>
                <a:r>
                  <a:rPr lang="en-US" sz="1600" smtClean="0"/>
                  <a:t> </a:t>
                </a:r>
                <a:r>
                  <a:rPr lang="en-US" sz="1600" err="1"/>
                  <a:t>và</a:t>
                </a:r>
                <a:r>
                  <a:rPr lang="en-US" sz="1600"/>
                  <a:t> </a:t>
                </a:r>
                <a:r>
                  <a:rPr lang="en-US" sz="1600" i="1" smtClean="0"/>
                  <a:t>E</a:t>
                </a:r>
                <a:r>
                  <a:rPr lang="en-US" sz="1600" baseline="-25000" smtClean="0"/>
                  <a:t>2</a:t>
                </a:r>
                <a:r>
                  <a:rPr lang="en-US" sz="1600" smtClean="0"/>
                  <a:t> </a:t>
                </a:r>
                <a:r>
                  <a:rPr lang="en-US" sz="1600" err="1"/>
                  <a:t>là</a:t>
                </a:r>
                <a:r>
                  <a:rPr lang="en-US" sz="1600"/>
                  <a:t> </a:t>
                </a:r>
                <a:r>
                  <a:rPr lang="en-US" sz="1600" err="1"/>
                  <a:t>hai</a:t>
                </a:r>
                <a:r>
                  <a:rPr lang="en-US" sz="1600"/>
                  <a:t> </a:t>
                </a:r>
                <a:r>
                  <a:rPr lang="en-US" sz="1600" err="1"/>
                  <a:t>tập</a:t>
                </a:r>
                <a:r>
                  <a:rPr lang="en-US" sz="1600"/>
                  <a:t> con </a:t>
                </a:r>
                <a:r>
                  <a:rPr lang="en-US" sz="1600" err="1"/>
                  <a:t>của</a:t>
                </a:r>
                <a:r>
                  <a:rPr lang="en-US" sz="1600"/>
                  <a:t> </a:t>
                </a:r>
                <a:r>
                  <a:rPr lang="en-US" sz="1600" i="1" smtClean="0"/>
                  <a:t>E</a:t>
                </a:r>
                <a:r>
                  <a:rPr lang="en-US" sz="1600" smtClean="0"/>
                  <a:t>, </a:t>
                </a:r>
                <a:r>
                  <a:rPr lang="en-US" sz="1600" err="1"/>
                  <a:t>trong</a:t>
                </a:r>
                <a:r>
                  <a:rPr lang="en-US" sz="1600"/>
                  <a:t> </a:t>
                </a:r>
                <a:r>
                  <a:rPr lang="en-US" sz="1600" err="1"/>
                  <a:t>đó</a:t>
                </a:r>
                <a:r>
                  <a:rPr lang="en-US" sz="1600"/>
                  <a:t> </a:t>
                </a:r>
                <a:r>
                  <a:rPr lang="en-US" sz="1600" i="1"/>
                  <a:t>X</a:t>
                </a:r>
                <a:r>
                  <a:rPr lang="en-US" sz="1600" i="1" baseline="-25000"/>
                  <a:t>i</a:t>
                </a:r>
                <a:r>
                  <a:rPr lang="en-US" sz="1600"/>
                  <a:t> </a:t>
                </a:r>
                <a:r>
                  <a:rPr lang="vi-VN" sz="1600"/>
                  <a:t>lần lượt có giá trị 1 và 0</a:t>
                </a:r>
                <a:r>
                  <a:rPr lang="en-US" sz="1600" smtClean="0"/>
                  <a:t>. </a:t>
                </a:r>
                <a:r>
                  <a:rPr lang="en-US" sz="1600" b="1" err="1" smtClean="0"/>
                  <a:t>Suy</a:t>
                </a:r>
                <a:r>
                  <a:rPr lang="en-US" sz="1600" b="1" smtClean="0"/>
                  <a:t> </a:t>
                </a:r>
                <a:r>
                  <a:rPr lang="en-US" sz="1600" b="1" err="1" smtClean="0"/>
                  <a:t>diễn</a:t>
                </a:r>
                <a:r>
                  <a:rPr lang="en-US" sz="1600" b="1" smtClean="0"/>
                  <a:t> XOR-gate </a:t>
                </a:r>
                <a:r>
                  <a:rPr lang="en-US" sz="1600" smtClean="0"/>
                  <a:t>(3.13) là:</a:t>
                </a:r>
              </a:p>
              <a:p>
                <a:endParaRPr lang="en-US" sz="1600" smtClean="0"/>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𝑛</m:t>
                              </m:r>
                            </m:sub>
                          </m:sSub>
                        </m:e>
                      </m:d>
                      <m:r>
                        <a:rPr lang="en-US" sz="1600" i="1">
                          <a:latin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𝑌</m:t>
                          </m:r>
                          <m:r>
                            <a:rPr lang="en-US" sz="1600" i="1">
                              <a:latin typeface="Cambria Math" panose="02040503050406030204" pitchFamily="18" charset="0"/>
                            </a:rPr>
                            <m:t>=1</m:t>
                          </m:r>
                        </m:e>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𝑛</m:t>
                              </m:r>
                            </m:sub>
                          </m:sSub>
                        </m:e>
                      </m:d>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sub>
                                      <m:sup/>
                                      <m:e>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nary>
                                  </m:e>
                                </m:d>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sub>
                                      <m:sup/>
                                      <m:e>
                                        <m:d>
                                          <m:dPr>
                                            <m:ctrlPr>
                                              <a:rPr lang="en-US" sz="1600" i="1">
                                                <a:latin typeface="Cambria Math" panose="02040503050406030204" pitchFamily="18" charset="0"/>
                                              </a:rPr>
                                            </m:ctrlPr>
                                          </m:dPr>
                                          <m:e>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d>
                                      </m:e>
                                    </m:nary>
                                  </m:e>
                                </m:d>
                                <m:r>
                                  <a:rPr lang="en-US" sz="1600">
                                    <a:latin typeface="Cambria Math" panose="02040503050406030204" pitchFamily="18" charset="0"/>
                                  </a:rPr>
                                  <m:t>+</m:t>
                                </m:r>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sub>
                                      <m:sup/>
                                      <m:e>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nary>
                                  </m:e>
                                </m:d>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sub>
                                      <m:sup/>
                                      <m:e>
                                        <m:d>
                                          <m:dPr>
                                            <m:ctrlPr>
                                              <a:rPr lang="en-US" sz="1600" i="1">
                                                <a:latin typeface="Cambria Math" panose="02040503050406030204" pitchFamily="18" charset="0"/>
                                              </a:rPr>
                                            </m:ctrlPr>
                                          </m:dPr>
                                          <m:e>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d>
                                      </m:e>
                                    </m:nary>
                                  </m:e>
                                </m:d>
                                <m:r>
                                  <a:rPr lang="en-US" sz="1600">
                                    <a:latin typeface="Cambria Math" panose="02040503050406030204" pitchFamily="18" charset="0"/>
                                  </a:rPr>
                                  <m:t> </m:t>
                                </m:r>
                                <m:r>
                                  <m:rPr>
                                    <m:sty m:val="p"/>
                                  </m:rPr>
                                  <a:rPr lang="en-US" sz="1600" b="0" i="0" smtClean="0">
                                    <a:latin typeface="Cambria Math" panose="02040503050406030204" pitchFamily="18" charset="0"/>
                                  </a:rPr>
                                  <m:t>if</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2</m:t>
                                    </m:r>
                                  </m:sub>
                                </m:sSub>
                                <m:r>
                                  <a:rPr lang="en-US" sz="1600" i="1">
                                    <a:latin typeface="Cambria Math" panose="02040503050406030204" pitchFamily="18" charset="0"/>
                                  </a:rPr>
                                  <m:t>=∅ </m:t>
                                </m:r>
                                <m:r>
                                  <m:rPr>
                                    <m:sty m:val="p"/>
                                  </m:rPr>
                                  <a:rPr lang="en-US" sz="1600" b="0" i="0" smtClean="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2</m:t>
                                    </m:r>
                                  </m:sub>
                                </m:sSub>
                                <m:r>
                                  <a:rPr lang="en-US" sz="1600" i="1">
                                    <a:latin typeface="Cambria Math" panose="02040503050406030204" pitchFamily="18" charset="0"/>
                                  </a:rPr>
                                  <m:t>=∅</m:t>
                                </m:r>
                              </m:e>
                            </m:mr>
                            <m:mr>
                              <m:e>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sub>
                                      <m:sup/>
                                      <m:e>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nary>
                                  </m:e>
                                </m:d>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sub>
                                      <m:sup/>
                                      <m:e>
                                        <m:d>
                                          <m:dPr>
                                            <m:ctrlPr>
                                              <a:rPr lang="en-US" sz="1600" i="1">
                                                <a:latin typeface="Cambria Math" panose="02040503050406030204" pitchFamily="18" charset="0"/>
                                              </a:rPr>
                                            </m:ctrlPr>
                                          </m:dPr>
                                          <m:e>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d>
                                      </m:e>
                                    </m:nary>
                                  </m:e>
                                </m:d>
                                <m:r>
                                  <m:rPr>
                                    <m:sty m:val="p"/>
                                  </m:rPr>
                                  <a:rPr lang="en-US" sz="1600" b="0" i="0" smtClean="0">
                                    <a:latin typeface="Cambria Math" panose="02040503050406030204" pitchFamily="18" charset="0"/>
                                  </a:rPr>
                                  <m:t>if</m:t>
                                </m:r>
                                <m:r>
                                  <a:rPr lang="en-US" sz="1600" b="0" i="1" smtClean="0">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2</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2</m:t>
                                    </m:r>
                                  </m:sub>
                                </m:sSub>
                                <m:r>
                                  <a:rPr lang="en-US" sz="1600" i="1">
                                    <a:latin typeface="Cambria Math" panose="02040503050406030204" pitchFamily="18" charset="0"/>
                                  </a:rPr>
                                  <m:t>≠∅</m:t>
                                </m:r>
                              </m:e>
                            </m:mr>
                            <m:m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sub>
                                  <m:sup/>
                                  <m:e>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nary>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2</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r>
                                  <a:rPr lang="en-US" sz="1600" i="1">
                                    <a:latin typeface="Cambria Math" panose="02040503050406030204" pitchFamily="18" charset="0"/>
                                  </a:rPr>
                                  <m:t>=∅</m:t>
                                </m:r>
                              </m:e>
                            </m:mr>
                            <m:mr>
                              <m:e>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sub>
                                      <m:sup/>
                                      <m:e>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nary>
                                  </m:e>
                                </m:d>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sub>
                                      <m:sup/>
                                      <m:e>
                                        <m:d>
                                          <m:dPr>
                                            <m:ctrlPr>
                                              <a:rPr lang="en-US" sz="1600" i="1">
                                                <a:latin typeface="Cambria Math" panose="02040503050406030204" pitchFamily="18" charset="0"/>
                                              </a:rPr>
                                            </m:ctrlPr>
                                          </m:dPr>
                                          <m:e>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d>
                                      </m:e>
                                    </m:nary>
                                  </m:e>
                                </m:d>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2</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2</m:t>
                                    </m:r>
                                  </m:sub>
                                </m:sSub>
                                <m:r>
                                  <a:rPr lang="en-US" sz="1600" i="1">
                                    <a:latin typeface="Cambria Math" panose="02040503050406030204" pitchFamily="18" charset="0"/>
                                  </a:rPr>
                                  <m:t>≠∅</m:t>
                                </m:r>
                              </m:e>
                            </m:mr>
                            <m:m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sub>
                                  <m:sup/>
                                  <m:e>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nary>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2</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r>
                                  <a:rPr lang="en-US" sz="1600" i="1">
                                    <a:latin typeface="Cambria Math" panose="02040503050406030204" pitchFamily="18" charset="0"/>
                                  </a:rPr>
                                  <m:t>=∅</m:t>
                                </m:r>
                              </m:e>
                            </m:mr>
                            <m:mr>
                              <m:e>
                                <m:r>
                                  <a:rPr lang="en-US" sz="1600" i="1">
                                    <a:latin typeface="Cambria Math" panose="02040503050406030204" pitchFamily="18" charset="0"/>
                                  </a:rPr>
                                  <m:t>0 </m:t>
                                </m:r>
                                <m:r>
                                  <m:rPr>
                                    <m:sty m:val="p"/>
                                  </m:rPr>
                                  <a:rPr lang="en-US" sz="1600">
                                    <a:latin typeface="Cambria Math" panose="02040503050406030204" pitchFamily="18" charset="0"/>
                                  </a:rPr>
                                  <m:t>if</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2</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2</m:t>
                                    </m:r>
                                  </m:sub>
                                </m:sSub>
                                <m:r>
                                  <a:rPr lang="en-US" sz="1600" i="1">
                                    <a:latin typeface="Cambria Math" panose="02040503050406030204" pitchFamily="18" charset="0"/>
                                  </a:rPr>
                                  <m:t>≠∅</m:t>
                                </m:r>
                              </m:e>
                            </m:mr>
                            <m:mr>
                              <m:e>
                                <m:r>
                                  <a:rPr lang="en-US" sz="1600" i="1">
                                    <a:latin typeface="Cambria Math" panose="02040503050406030204" pitchFamily="18" charset="0"/>
                                  </a:rPr>
                                  <m:t>0 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𝑛</m:t>
                                </m:r>
                                <m:r>
                                  <a:rPr lang="en-US" sz="1600" i="1">
                                    <a:latin typeface="Cambria Math" panose="02040503050406030204" pitchFamily="18" charset="0"/>
                                  </a:rPr>
                                  <m:t>&lt;2 </m:t>
                                </m:r>
                                <m:r>
                                  <m:rPr>
                                    <m:sty m:val="p"/>
                                  </m:rPr>
                                  <a:rPr lang="en-US" sz="1600">
                                    <a:latin typeface="Cambria Math" panose="02040503050406030204" pitchFamily="18" charset="0"/>
                                  </a:rPr>
                                  <m:t>or</m:t>
                                </m:r>
                                <m:r>
                                  <a:rPr lang="en-US" sz="1600" i="1">
                                    <a:latin typeface="Cambria Math" panose="02040503050406030204" pitchFamily="18" charset="0"/>
                                  </a:rPr>
                                  <m:t> </m:t>
                                </m:r>
                                <m:r>
                                  <a:rPr lang="en-US" sz="1600" i="1">
                                    <a:latin typeface="Cambria Math" panose="02040503050406030204" pitchFamily="18" charset="0"/>
                                  </a:rPr>
                                  <m:t>𝑛</m:t>
                                </m:r>
                                <m:r>
                                  <a:rPr lang="en-US" sz="1600" i="1">
                                    <a:latin typeface="Cambria Math" panose="02040503050406030204" pitchFamily="18" charset="0"/>
                                  </a:rPr>
                                  <m:t> </m:t>
                                </m:r>
                                <m:r>
                                  <m:rPr>
                                    <m:sty m:val="p"/>
                                  </m:rPr>
                                  <a:rPr lang="en-US" sz="1600">
                                    <a:latin typeface="Cambria Math" panose="02040503050406030204" pitchFamily="18" charset="0"/>
                                  </a:rPr>
                                  <m:t>is</m:t>
                                </m:r>
                                <m:r>
                                  <a:rPr lang="en-US" sz="1600">
                                    <a:latin typeface="Cambria Math" panose="02040503050406030204" pitchFamily="18" charset="0"/>
                                  </a:rPr>
                                  <m:t> </m:t>
                                </m:r>
                                <m:r>
                                  <m:rPr>
                                    <m:sty m:val="p"/>
                                  </m:rPr>
                                  <a:rPr lang="en-US" sz="1600">
                                    <a:latin typeface="Cambria Math" panose="02040503050406030204" pitchFamily="18" charset="0"/>
                                  </a:rPr>
                                  <m:t>odd</m:t>
                                </m:r>
                              </m:e>
                            </m:mr>
                          </m:m>
                        </m:e>
                      </m:d>
                    </m:oMath>
                  </m:oMathPara>
                </a14:m>
                <a:endParaRPr lang="en-US" sz="1600" smtClean="0"/>
              </a:p>
              <a:p>
                <a:endParaRPr lang="en-US" sz="16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3965" y="855125"/>
                <a:ext cx="11762508" cy="5690847"/>
              </a:xfrm>
              <a:blipFill rotWithShape="0">
                <a:blip r:embed="rId2"/>
                <a:stretch>
                  <a:fillRect l="-156" t="-214" r="-2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4F6A25AA-AC69-4B8F-8673-19DBCC09379B}" type="datetime1">
              <a:rPr lang="en-US" smtClean="0"/>
              <a:t>7/14/2017</a:t>
            </a:fld>
            <a:endParaRPr lang="en-US"/>
          </a:p>
        </p:txBody>
      </p:sp>
    </p:spTree>
    <p:extLst>
      <p:ext uri="{BB962C8B-B14F-4D97-AF65-F5344CB8AC3E}">
        <p14:creationId xmlns:p14="http://schemas.microsoft.com/office/powerpoint/2010/main" val="26708974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8"/>
                <a:ext cx="10515600" cy="5628502"/>
              </a:xfrm>
            </p:spPr>
            <p:txBody>
              <a:bodyPr>
                <a:normAutofit/>
              </a:bodyPr>
              <a:lstStyle/>
              <a:p>
                <a:r>
                  <a:rPr lang="en-US" err="1"/>
                  <a:t>Hai</a:t>
                </a:r>
                <a:r>
                  <a:rPr lang="en-US"/>
                  <a:t> </a:t>
                </a:r>
                <a:r>
                  <a:rPr lang="en-US" err="1"/>
                  <a:t>điều</a:t>
                </a:r>
                <a:r>
                  <a:rPr lang="en-US"/>
                  <a:t> </a:t>
                </a:r>
                <a:r>
                  <a:rPr lang="en-US" err="1"/>
                  <a:t>kiện</a:t>
                </a:r>
                <a:r>
                  <a:rPr lang="en-US"/>
                  <a:t> </a:t>
                </a:r>
                <a:r>
                  <a:rPr lang="en-US" smtClean="0"/>
                  <a:t>XNOR-gate (3.14)</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𝑂𝑁</m:t>
                          </m:r>
                          <m:r>
                            <a:rPr lang="en-US" i="1">
                              <a:latin typeface="Cambria Math" panose="02040503050406030204" pitchFamily="18" charset="0"/>
                            </a:rPr>
                            <m:t>,∀</m:t>
                          </m:r>
                          <m:r>
                            <a:rPr lang="en-US" i="1">
                              <a:latin typeface="Cambria Math" panose="02040503050406030204" pitchFamily="18" charset="0"/>
                            </a:rPr>
                            <m:t>𝑖</m:t>
                          </m:r>
                        </m:e>
                      </m:d>
                      <m:r>
                        <a:rPr lang="en-US" i="1">
                          <a:latin typeface="Cambria Math" panose="02040503050406030204" pitchFamily="18" charset="0"/>
                        </a:rPr>
                        <m:t>=1</m:t>
                      </m:r>
                    </m:oMath>
                  </m:oMathPara>
                </a14:m>
                <a:endParaRPr lang="en-US"/>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𝑂𝐹𝐹</m:t>
                          </m:r>
                          <m:r>
                            <a:rPr lang="en-US" i="1">
                              <a:latin typeface="Cambria Math" panose="02040503050406030204" pitchFamily="18" charset="0"/>
                            </a:rPr>
                            <m:t>,∀</m:t>
                          </m:r>
                          <m:r>
                            <a:rPr lang="en-US" i="1">
                              <a:latin typeface="Cambria Math" panose="02040503050406030204" pitchFamily="18" charset="0"/>
                            </a:rPr>
                            <m:t>𝑖</m:t>
                          </m:r>
                        </m:e>
                      </m:d>
                      <m:r>
                        <a:rPr lang="en-US" i="1">
                          <a:latin typeface="Cambria Math" panose="02040503050406030204" pitchFamily="18" charset="0"/>
                        </a:rPr>
                        <m:t>=1</m:t>
                      </m:r>
                    </m:oMath>
                  </m:oMathPara>
                </a14:m>
                <a:endParaRPr lang="en-US" smtClean="0"/>
              </a:p>
              <a:p>
                <a:r>
                  <a:rPr lang="en-US" b="1" err="1"/>
                  <a:t>Suy</a:t>
                </a:r>
                <a:r>
                  <a:rPr lang="en-US" b="1"/>
                  <a:t> </a:t>
                </a:r>
                <a:r>
                  <a:rPr lang="en-US" b="1" err="1" smtClean="0"/>
                  <a:t>diễn</a:t>
                </a:r>
                <a:r>
                  <a:rPr lang="en-US" b="1" smtClean="0"/>
                  <a:t> XNOR-gate </a:t>
                </a:r>
                <a:r>
                  <a:rPr lang="en-US" smtClean="0"/>
                  <a:t>(3.15)</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not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nary>
                                <m:r>
                                  <a:rPr lang="en-US" i="1">
                                    <a:latin typeface="Cambria Math" panose="02040503050406030204" pitchFamily="18" charset="0"/>
                                  </a:rPr>
                                  <m:t> </m:t>
                                </m:r>
                                <m:r>
                                  <m:rPr>
                                    <m:sty m:val="p"/>
                                  </m:rPr>
                                  <a:rPr lang="en-US">
                                    <a:latin typeface="Cambria Math" panose="02040503050406030204" pitchFamily="18" charset="0"/>
                                  </a:rPr>
                                  <m:t>if</m:t>
                                </m:r>
                                <m:r>
                                  <a:rPr lang="en-US">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e>
                            </m:mr>
                            <m:m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 </m:t>
                                </m:r>
                                <m:r>
                                  <m:rPr>
                                    <m:sty m:val="p"/>
                                  </m:rPr>
                                  <a:rPr lang="en-US">
                                    <a:latin typeface="Cambria Math" panose="02040503050406030204" pitchFamily="18" charset="0"/>
                                  </a:rPr>
                                  <m:t>and</m:t>
                                </m:r>
                                <m:r>
                                  <a:rPr lang="en-US" i="1">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 </m:t>
                                </m:r>
                                <m:r>
                                  <m:rPr>
                                    <m:sty m:val="p"/>
                                  </m:rPr>
                                  <a:rPr lang="en-US">
                                    <a:latin typeface="Cambria Math" panose="02040503050406030204" pitchFamily="18" charset="0"/>
                                  </a:rPr>
                                  <m:t>and</m:t>
                                </m:r>
                                <m:r>
                                  <a:rPr lang="en-US" i="1">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
                        </m:e>
                      </m:d>
                    </m:oMath>
                  </m:oMathPara>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8"/>
                <a:ext cx="10515600" cy="5628502"/>
              </a:xfrm>
              <a:blipFill rotWithShape="0">
                <a:blip r:embed="rId2"/>
                <a:stretch>
                  <a:fillRect l="-1043" t="-10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B08E7896-B38B-4E9A-B0A8-E2A57F7D2C41}" type="datetime1">
              <a:rPr lang="en-US" smtClean="0"/>
              <a:t>7/14/2017</a:t>
            </a:fld>
            <a:endParaRPr lang="en-US"/>
          </a:p>
        </p:txBody>
      </p:sp>
    </p:spTree>
    <p:extLst>
      <p:ext uri="{BB962C8B-B14F-4D97-AF65-F5344CB8AC3E}">
        <p14:creationId xmlns:p14="http://schemas.microsoft.com/office/powerpoint/2010/main" val="3853197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037041913"/>
                  </p:ext>
                </p:extLst>
              </p:nvPr>
            </p:nvGraphicFramePr>
            <p:xfrm>
              <a:off x="838200" y="2133102"/>
              <a:ext cx="10515600" cy="3535680"/>
            </p:xfrm>
            <a:graphic>
              <a:graphicData uri="http://schemas.openxmlformats.org/drawingml/2006/table">
                <a:tbl>
                  <a:tblPr firstRow="1" firstCol="1" bandRow="1">
                    <a:tableStyleId>{5C22544A-7EE6-4342-B048-85BDC9FD1C3A}</a:tableStyleId>
                  </a:tblPr>
                  <a:tblGrid>
                    <a:gridCol w="1541929"/>
                    <a:gridCol w="8973671"/>
                  </a:tblGrid>
                  <a:tr h="0">
                    <a:tc>
                      <a:txBody>
                        <a:bodyPr/>
                        <a:lstStyle/>
                        <a:p>
                          <a:pPr marL="0" marR="0" algn="l">
                            <a:spcBef>
                              <a:spcPts val="0"/>
                            </a:spcBef>
                            <a:spcAft>
                              <a:spcPts val="0"/>
                            </a:spcAft>
                          </a:pPr>
                          <a:r>
                            <a:rPr lang="en-US" sz="2900">
                              <a:solidFill>
                                <a:schemeClr val="tx1"/>
                              </a:solidFill>
                              <a:effectLst/>
                              <a:latin typeface="Times New Roman" panose="02020603050405020304" pitchFamily="18" charset="0"/>
                              <a:cs typeface="Times New Roman" panose="02020603050405020304" pitchFamily="18" charset="0"/>
                            </a:rPr>
                            <a:t>|</a:t>
                          </a:r>
                          <a:r>
                            <a:rPr lang="en-US" sz="2900" i="1">
                              <a:solidFill>
                                <a:schemeClr val="tx1"/>
                              </a:solidFill>
                              <a:effectLst/>
                              <a:latin typeface="Times New Roman" panose="02020603050405020304" pitchFamily="18" charset="0"/>
                              <a:cs typeface="Times New Roman" panose="02020603050405020304" pitchFamily="18" charset="0"/>
                            </a:rPr>
                            <a:t>U</a:t>
                          </a:r>
                          <a:r>
                            <a:rPr lang="en-US" sz="2900">
                              <a:solidFill>
                                <a:schemeClr val="tx1"/>
                              </a:solidFill>
                              <a:effectLst/>
                              <a:latin typeface="Times New Roman" panose="02020603050405020304" pitchFamily="18" charset="0"/>
                              <a:cs typeface="Times New Roman" panose="02020603050405020304" pitchFamily="18" charset="0"/>
                            </a:rPr>
                            <a:t>|=</a:t>
                          </a:r>
                          <a:r>
                            <a:rPr lang="en-US" sz="2900" i="1">
                              <a:solidFill>
                                <a:schemeClr val="tx1"/>
                              </a:solidFill>
                              <a:effectLst/>
                              <a:latin typeface="Times New Roman" panose="02020603050405020304" pitchFamily="18" charset="0"/>
                              <a:cs typeface="Times New Roman" panose="02020603050405020304" pitchFamily="18" charset="0"/>
                            </a:rPr>
                            <a:t>α</a:t>
                          </a:r>
                          <a:endParaRPr lang="en-US" sz="2900" i="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spcBef>
                              <a:spcPts val="0"/>
                            </a:spcBef>
                            <a:spcAft>
                              <a:spcPts val="0"/>
                            </a:spcAft>
                          </a:pPr>
                          <a14:m>
                            <m:oMath xmlns:m="http://schemas.openxmlformats.org/officeDocument/2006/math">
                              <m:r>
                                <a:rPr lang="en-US" sz="2900" smtClean="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=1</m:t>
                              </m:r>
                            </m:oMath>
                          </a14:m>
                          <a:r>
                            <a:rPr lang="en-US" sz="2900">
                              <a:solidFill>
                                <a:schemeClr val="tx1"/>
                              </a:solidFill>
                              <a:effectLst/>
                              <a:latin typeface="Times New Roman" panose="02020603050405020304" pitchFamily="18" charset="0"/>
                              <a:cs typeface="Times New Roman" panose="02020603050405020304" pitchFamily="18" charset="0"/>
                            </a:rPr>
                            <a:t> </a:t>
                          </a:r>
                          <a:r>
                            <a:rPr lang="en-US" sz="2900" b="0" err="1" smtClean="0">
                              <a:solidFill>
                                <a:schemeClr val="tx1"/>
                              </a:solidFill>
                              <a:effectLst/>
                              <a:latin typeface="Times New Roman" panose="02020603050405020304" pitchFamily="18" charset="0"/>
                              <a:cs typeface="Times New Roman" panose="02020603050405020304" pitchFamily="18" charset="0"/>
                            </a:rPr>
                            <a:t>nếu</a:t>
                          </a:r>
                          <a:r>
                            <a:rPr lang="en-US" sz="2900" b="0" baseline="0" smtClean="0">
                              <a:solidFill>
                                <a:schemeClr val="tx1"/>
                              </a:solidFill>
                              <a:effectLst/>
                              <a:latin typeface="Times New Roman" panose="02020603050405020304" pitchFamily="18" charset="0"/>
                              <a:cs typeface="Times New Roman" panose="02020603050405020304" pitchFamily="18" charset="0"/>
                            </a:rPr>
                            <a:t> </a:t>
                          </a:r>
                          <a:r>
                            <a:rPr lang="en-US" sz="2900" b="0" baseline="0" err="1" smtClean="0">
                              <a:solidFill>
                                <a:schemeClr val="tx1"/>
                              </a:solidFill>
                              <a:effectLst/>
                              <a:latin typeface="Times New Roman" panose="02020603050405020304" pitchFamily="18" charset="0"/>
                              <a:cs typeface="Times New Roman" panose="02020603050405020304" pitchFamily="18" charset="0"/>
                            </a:rPr>
                            <a:t>có</a:t>
                          </a:r>
                          <a:r>
                            <a:rPr lang="en-US" sz="2900" b="0" baseline="0" smtClean="0">
                              <a:solidFill>
                                <a:schemeClr val="tx1"/>
                              </a:solidFill>
                              <a:effectLst/>
                              <a:latin typeface="Times New Roman" panose="02020603050405020304" pitchFamily="18" charset="0"/>
                              <a:cs typeface="Times New Roman" panose="02020603050405020304" pitchFamily="18" charset="0"/>
                            </a:rPr>
                            <a:t> </a:t>
                          </a:r>
                          <a:r>
                            <a:rPr lang="en-US" sz="2900" b="0" baseline="0" err="1" smtClean="0">
                              <a:solidFill>
                                <a:schemeClr val="tx1"/>
                              </a:solidFill>
                              <a:effectLst/>
                              <a:latin typeface="Times New Roman" panose="02020603050405020304" pitchFamily="18" charset="0"/>
                              <a:cs typeface="Times New Roman" panose="02020603050405020304" pitchFamily="18" charset="0"/>
                            </a:rPr>
                            <a:t>chính</a:t>
                          </a:r>
                          <a:r>
                            <a:rPr lang="en-US" sz="2900" b="0" baseline="0" smtClean="0">
                              <a:solidFill>
                                <a:schemeClr val="tx1"/>
                              </a:solidFill>
                              <a:effectLst/>
                              <a:latin typeface="Times New Roman" panose="02020603050405020304" pitchFamily="18" charset="0"/>
                              <a:cs typeface="Times New Roman" panose="02020603050405020304" pitchFamily="18" charset="0"/>
                            </a:rPr>
                            <a:t> </a:t>
                          </a:r>
                          <a:r>
                            <a:rPr lang="en-US" sz="2900" b="0" baseline="0" err="1" smtClean="0">
                              <a:solidFill>
                                <a:schemeClr val="tx1"/>
                              </a:solidFill>
                              <a:effectLst/>
                              <a:latin typeface="Times New Roman" panose="02020603050405020304" pitchFamily="18" charset="0"/>
                              <a:cs typeface="Times New Roman" panose="02020603050405020304" pitchFamily="18" charset="0"/>
                            </a:rPr>
                            <a:t>xác</a:t>
                          </a:r>
                          <a:r>
                            <a:rPr lang="en-US" sz="2900" b="0" baseline="0" smtClean="0">
                              <a:solidFill>
                                <a:schemeClr val="tx1"/>
                              </a:solidFill>
                              <a:effectLst/>
                              <a:latin typeface="Times New Roman" panose="02020603050405020304" pitchFamily="18" charset="0"/>
                              <a:cs typeface="Times New Roman" panose="02020603050405020304" pitchFamily="18" charset="0"/>
                            </a:rPr>
                            <a:t> </a:t>
                          </a:r>
                          <a:r>
                            <a:rPr lang="en-US" sz="2900" b="0" i="1" smtClean="0">
                              <a:solidFill>
                                <a:schemeClr val="tx1"/>
                              </a:solidFill>
                              <a:effectLst/>
                              <a:latin typeface="Times New Roman" panose="02020603050405020304" pitchFamily="18" charset="0"/>
                              <a:cs typeface="Times New Roman" panose="02020603050405020304" pitchFamily="18" charset="0"/>
                            </a:rPr>
                            <a:t>α</a:t>
                          </a:r>
                          <a:r>
                            <a:rPr lang="en-US" sz="2900" b="0" smtClean="0">
                              <a:solidFill>
                                <a:schemeClr val="tx1"/>
                              </a:solidFill>
                              <a:effectLst/>
                              <a:latin typeface="Times New Roman" panose="02020603050405020304" pitchFamily="18" charset="0"/>
                              <a:cs typeface="Times New Roman" panose="02020603050405020304" pitchFamily="18" charset="0"/>
                            </a:rPr>
                            <a:t> </a:t>
                          </a:r>
                          <a:r>
                            <a:rPr lang="en-US" sz="2900" b="0" err="1" smtClean="0">
                              <a:solidFill>
                                <a:schemeClr val="tx1"/>
                              </a:solidFill>
                              <a:effectLst/>
                              <a:latin typeface="Times New Roman" panose="02020603050405020304" pitchFamily="18" charset="0"/>
                              <a:cs typeface="Times New Roman" panose="02020603050405020304" pitchFamily="18" charset="0"/>
                            </a:rPr>
                            <a:t>biến</a:t>
                          </a:r>
                          <a:r>
                            <a:rPr lang="en-US" sz="2900" b="0" baseline="0" smtClean="0">
                              <a:solidFill>
                                <a:schemeClr val="tx1"/>
                              </a:solidFill>
                              <a:effectLst/>
                              <a:latin typeface="Times New Roman" panose="02020603050405020304" pitchFamily="18" charset="0"/>
                              <a:cs typeface="Times New Roman" panose="02020603050405020304" pitchFamily="18" charset="0"/>
                            </a:rPr>
                            <a:t> </a:t>
                          </a:r>
                          <a:r>
                            <a:rPr lang="en-US" sz="2900" b="0" i="1" smtClean="0">
                              <a:solidFill>
                                <a:schemeClr val="tx1"/>
                              </a:solidFill>
                              <a:effectLst/>
                              <a:latin typeface="Times New Roman" panose="02020603050405020304" pitchFamily="18" charset="0"/>
                              <a:cs typeface="Times New Roman" panose="02020603050405020304" pitchFamily="18" charset="0"/>
                            </a:rPr>
                            <a:t>A</a:t>
                          </a:r>
                          <a:r>
                            <a:rPr lang="en-US" sz="2900" b="0" i="1" baseline="-25000" smtClean="0">
                              <a:solidFill>
                                <a:schemeClr val="tx1"/>
                              </a:solidFill>
                              <a:effectLst/>
                              <a:latin typeface="Times New Roman" panose="02020603050405020304" pitchFamily="18" charset="0"/>
                              <a:cs typeface="Times New Roman" panose="02020603050405020304" pitchFamily="18" charset="0"/>
                            </a:rPr>
                            <a:t>i</a:t>
                          </a:r>
                          <a:r>
                            <a:rPr lang="en-US" sz="2900" b="0" smtClean="0">
                              <a:solidFill>
                                <a:schemeClr val="tx1"/>
                              </a:solidFill>
                              <a:effectLst/>
                              <a:latin typeface="Times New Roman" panose="02020603050405020304" pitchFamily="18" charset="0"/>
                              <a:cs typeface="Times New Roman" panose="02020603050405020304" pitchFamily="18" charset="0"/>
                            </a:rPr>
                            <a:t> </a:t>
                          </a:r>
                          <a:r>
                            <a:rPr lang="en-US" sz="2900" b="0">
                              <a:solidFill>
                                <a:schemeClr val="tx1"/>
                              </a:solidFill>
                              <a:effectLst/>
                              <a:latin typeface="Times New Roman" panose="02020603050405020304" pitchFamily="18" charset="0"/>
                              <a:cs typeface="Times New Roman" panose="02020603050405020304" pitchFamily="18" charset="0"/>
                            </a:rPr>
                            <a:t>= </a:t>
                          </a:r>
                          <a:r>
                            <a:rPr lang="en-US" sz="2900" b="0" i="1">
                              <a:solidFill>
                                <a:schemeClr val="tx1"/>
                              </a:solidFill>
                              <a:effectLst/>
                              <a:latin typeface="Times New Roman" panose="02020603050405020304" pitchFamily="18" charset="0"/>
                              <a:cs typeface="Times New Roman" panose="02020603050405020304" pitchFamily="18" charset="0"/>
                            </a:rPr>
                            <a:t>ON</a:t>
                          </a:r>
                          <a:r>
                            <a:rPr lang="en-US" sz="2900" b="0">
                              <a:solidFill>
                                <a:schemeClr val="tx1"/>
                              </a:solidFill>
                              <a:effectLst/>
                              <a:latin typeface="Times New Roman" panose="02020603050405020304" pitchFamily="18" charset="0"/>
                              <a:cs typeface="Times New Roman" panose="02020603050405020304" pitchFamily="18" charset="0"/>
                            </a:rPr>
                            <a:t> (s). </a:t>
                          </a:r>
                          <a:r>
                            <a:rPr lang="en-US" sz="2900" b="0" err="1" smtClean="0">
                              <a:solidFill>
                                <a:schemeClr val="tx1"/>
                              </a:solidFill>
                              <a:effectLst/>
                              <a:latin typeface="Times New Roman" panose="02020603050405020304" pitchFamily="18" charset="0"/>
                              <a:cs typeface="Times New Roman" panose="02020603050405020304" pitchFamily="18" charset="0"/>
                            </a:rPr>
                            <a:t>Ngược</a:t>
                          </a:r>
                          <a:r>
                            <a:rPr lang="en-US" sz="2900" b="0" baseline="0" smtClean="0">
                              <a:solidFill>
                                <a:schemeClr val="tx1"/>
                              </a:solidFill>
                              <a:effectLst/>
                              <a:latin typeface="Times New Roman" panose="02020603050405020304" pitchFamily="18" charset="0"/>
                              <a:cs typeface="Times New Roman" panose="02020603050405020304" pitchFamily="18" charset="0"/>
                            </a:rPr>
                            <a:t> </a:t>
                          </a:r>
                          <a:r>
                            <a:rPr lang="en-US" sz="2900" b="0" baseline="0" err="1" smtClean="0">
                              <a:solidFill>
                                <a:schemeClr val="tx1"/>
                              </a:solidFill>
                              <a:effectLst/>
                              <a:latin typeface="Times New Roman" panose="02020603050405020304" pitchFamily="18" charset="0"/>
                              <a:cs typeface="Times New Roman" panose="02020603050405020304" pitchFamily="18" charset="0"/>
                            </a:rPr>
                            <a:t>lại</a:t>
                          </a:r>
                          <a:r>
                            <a:rPr lang="en-US" sz="2900" b="0" smtClean="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sz="290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=0</m:t>
                              </m:r>
                            </m:oMath>
                          </a14:m>
                          <a:r>
                            <a:rPr lang="en-US" sz="2900">
                              <a:solidFill>
                                <a:schemeClr val="tx1"/>
                              </a:solidFill>
                              <a:effectLst/>
                              <a:latin typeface="Times New Roman" panose="02020603050405020304" pitchFamily="18" charset="0"/>
                              <a:cs typeface="Times New Roman" panose="02020603050405020304" pitchFamily="18" charset="0"/>
                            </a:rPr>
                            <a:t>.</a:t>
                          </a:r>
                          <a:endParaRPr lang="en-US" sz="2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l">
                            <a:spcBef>
                              <a:spcPts val="0"/>
                            </a:spcBef>
                            <a:spcAft>
                              <a:spcPts val="0"/>
                            </a:spcAft>
                          </a:pPr>
                          <a:r>
                            <a:rPr lang="en-US" sz="2900">
                              <a:solidFill>
                                <a:schemeClr val="tx1"/>
                              </a:solidFill>
                              <a:effectLst/>
                              <a:latin typeface="Times New Roman" panose="02020603050405020304" pitchFamily="18" charset="0"/>
                              <a:cs typeface="Times New Roman" panose="02020603050405020304" pitchFamily="18" charset="0"/>
                            </a:rPr>
                            <a:t>|</a:t>
                          </a:r>
                          <a:r>
                            <a:rPr lang="en-US" sz="2900" i="1">
                              <a:solidFill>
                                <a:schemeClr val="tx1"/>
                              </a:solidFill>
                              <a:effectLst/>
                              <a:latin typeface="Times New Roman" panose="02020603050405020304" pitchFamily="18" charset="0"/>
                              <a:cs typeface="Times New Roman" panose="02020603050405020304" pitchFamily="18" charset="0"/>
                            </a:rPr>
                            <a:t>U</a:t>
                          </a:r>
                          <a:r>
                            <a:rPr lang="en-US" sz="2900">
                              <a:solidFill>
                                <a:schemeClr val="tx1"/>
                              </a:solidFill>
                              <a:effectLst/>
                              <a:latin typeface="Times New Roman" panose="02020603050405020304" pitchFamily="18" charset="0"/>
                              <a:cs typeface="Times New Roman" panose="02020603050405020304" pitchFamily="18" charset="0"/>
                            </a:rPr>
                            <a:t>|≥</a:t>
                          </a:r>
                          <a:r>
                            <a:rPr lang="en-US" sz="2900" i="1">
                              <a:solidFill>
                                <a:schemeClr val="tx1"/>
                              </a:solidFill>
                              <a:effectLst/>
                              <a:latin typeface="Times New Roman" panose="02020603050405020304" pitchFamily="18" charset="0"/>
                              <a:cs typeface="Times New Roman" panose="02020603050405020304" pitchFamily="18" charset="0"/>
                            </a:rPr>
                            <a:t>α</a:t>
                          </a:r>
                          <a:endParaRPr lang="en-US" sz="2900" i="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spcBef>
                              <a:spcPts val="0"/>
                            </a:spcBef>
                            <a:spcAft>
                              <a:spcPts val="0"/>
                            </a:spcAft>
                          </a:pPr>
                          <a14:m>
                            <m:oMath xmlns:m="http://schemas.openxmlformats.org/officeDocument/2006/math">
                              <m:r>
                                <a:rPr lang="en-US" sz="2900" smtClean="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=1</m:t>
                              </m:r>
                            </m:oMath>
                          </a14:m>
                          <a:r>
                            <a:rPr lang="en-US" sz="2900">
                              <a:solidFill>
                                <a:schemeClr val="tx1"/>
                              </a:solidFill>
                              <a:effectLst/>
                              <a:latin typeface="Times New Roman" panose="02020603050405020304" pitchFamily="18" charset="0"/>
                              <a:cs typeface="Times New Roman" panose="02020603050405020304" pitchFamily="18" charset="0"/>
                            </a:rPr>
                            <a:t> </a:t>
                          </a:r>
                          <a:r>
                            <a:rPr lang="en-US" sz="2900" err="1" smtClean="0">
                              <a:solidFill>
                                <a:schemeClr val="tx1"/>
                              </a:solidFill>
                              <a:effectLst/>
                              <a:latin typeface="Times New Roman" panose="02020603050405020304" pitchFamily="18" charset="0"/>
                              <a:cs typeface="Times New Roman" panose="02020603050405020304" pitchFamily="18" charset="0"/>
                            </a:rPr>
                            <a:t>nếu</a:t>
                          </a:r>
                          <a:r>
                            <a:rPr lang="en-US" sz="2900" baseline="0" smtClean="0">
                              <a:solidFill>
                                <a:schemeClr val="tx1"/>
                              </a:solidFill>
                              <a:effectLst/>
                              <a:latin typeface="Times New Roman" panose="02020603050405020304" pitchFamily="18" charset="0"/>
                              <a:cs typeface="Times New Roman" panose="02020603050405020304" pitchFamily="18" charset="0"/>
                            </a:rPr>
                            <a:t> </a:t>
                          </a:r>
                          <a:r>
                            <a:rPr lang="en-US" sz="2900" baseline="0" err="1" smtClean="0">
                              <a:solidFill>
                                <a:schemeClr val="tx1"/>
                              </a:solidFill>
                              <a:effectLst/>
                              <a:latin typeface="Times New Roman" panose="02020603050405020304" pitchFamily="18" charset="0"/>
                              <a:cs typeface="Times New Roman" panose="02020603050405020304" pitchFamily="18" charset="0"/>
                            </a:rPr>
                            <a:t>có</a:t>
                          </a:r>
                          <a:r>
                            <a:rPr lang="en-US" sz="2900" baseline="0" smtClean="0">
                              <a:solidFill>
                                <a:schemeClr val="tx1"/>
                              </a:solidFill>
                              <a:effectLst/>
                              <a:latin typeface="Times New Roman" panose="02020603050405020304" pitchFamily="18" charset="0"/>
                              <a:cs typeface="Times New Roman" panose="02020603050405020304" pitchFamily="18" charset="0"/>
                            </a:rPr>
                            <a:t> </a:t>
                          </a:r>
                          <a:r>
                            <a:rPr lang="en-US" sz="2900" baseline="0" err="1" smtClean="0">
                              <a:solidFill>
                                <a:schemeClr val="tx1"/>
                              </a:solidFill>
                              <a:effectLst/>
                              <a:latin typeface="Times New Roman" panose="02020603050405020304" pitchFamily="18" charset="0"/>
                              <a:cs typeface="Times New Roman" panose="02020603050405020304" pitchFamily="18" charset="0"/>
                            </a:rPr>
                            <a:t>ít</a:t>
                          </a:r>
                          <a:r>
                            <a:rPr lang="en-US" sz="2900" baseline="0" smtClean="0">
                              <a:solidFill>
                                <a:schemeClr val="tx1"/>
                              </a:solidFill>
                              <a:effectLst/>
                              <a:latin typeface="Times New Roman" panose="02020603050405020304" pitchFamily="18" charset="0"/>
                              <a:cs typeface="Times New Roman" panose="02020603050405020304" pitchFamily="18" charset="0"/>
                            </a:rPr>
                            <a:t> </a:t>
                          </a:r>
                          <a:r>
                            <a:rPr lang="en-US" sz="2900" baseline="0" err="1" smtClean="0">
                              <a:solidFill>
                                <a:schemeClr val="tx1"/>
                              </a:solidFill>
                              <a:effectLst/>
                              <a:latin typeface="Times New Roman" panose="02020603050405020304" pitchFamily="18" charset="0"/>
                              <a:cs typeface="Times New Roman" panose="02020603050405020304" pitchFamily="18" charset="0"/>
                            </a:rPr>
                            <a:t>nhất</a:t>
                          </a:r>
                          <a:r>
                            <a:rPr lang="en-US" sz="2900" smtClean="0">
                              <a:solidFill>
                                <a:schemeClr val="tx1"/>
                              </a:solidFill>
                              <a:effectLst/>
                              <a:latin typeface="Times New Roman" panose="02020603050405020304" pitchFamily="18" charset="0"/>
                              <a:cs typeface="Times New Roman" panose="02020603050405020304" pitchFamily="18" charset="0"/>
                            </a:rPr>
                            <a:t> </a:t>
                          </a:r>
                          <a:r>
                            <a:rPr lang="en-US" sz="2900" i="1">
                              <a:solidFill>
                                <a:schemeClr val="tx1"/>
                              </a:solidFill>
                              <a:effectLst/>
                              <a:latin typeface="Times New Roman" panose="02020603050405020304" pitchFamily="18" charset="0"/>
                              <a:cs typeface="Times New Roman" panose="02020603050405020304" pitchFamily="18" charset="0"/>
                            </a:rPr>
                            <a:t>α</a:t>
                          </a:r>
                          <a:r>
                            <a:rPr lang="en-US" sz="2900">
                              <a:solidFill>
                                <a:schemeClr val="tx1"/>
                              </a:solidFill>
                              <a:effectLst/>
                              <a:latin typeface="Times New Roman" panose="02020603050405020304" pitchFamily="18" charset="0"/>
                              <a:cs typeface="Times New Roman" panose="02020603050405020304" pitchFamily="18" charset="0"/>
                            </a:rPr>
                            <a:t> variables </a:t>
                          </a:r>
                          <a:r>
                            <a:rPr lang="en-US" sz="2900" i="1">
                              <a:solidFill>
                                <a:schemeClr val="tx1"/>
                              </a:solidFill>
                              <a:effectLst/>
                              <a:latin typeface="Times New Roman" panose="02020603050405020304" pitchFamily="18" charset="0"/>
                              <a:cs typeface="Times New Roman" panose="02020603050405020304" pitchFamily="18" charset="0"/>
                            </a:rPr>
                            <a:t>A</a:t>
                          </a:r>
                          <a:r>
                            <a:rPr lang="en-US" sz="2900" i="1" baseline="-25000">
                              <a:solidFill>
                                <a:schemeClr val="tx1"/>
                              </a:solidFill>
                              <a:effectLst/>
                              <a:latin typeface="Times New Roman" panose="02020603050405020304" pitchFamily="18" charset="0"/>
                              <a:cs typeface="Times New Roman" panose="02020603050405020304" pitchFamily="18" charset="0"/>
                            </a:rPr>
                            <a:t>i</a:t>
                          </a:r>
                          <a:r>
                            <a:rPr lang="en-US" sz="2900">
                              <a:solidFill>
                                <a:schemeClr val="tx1"/>
                              </a:solidFill>
                              <a:effectLst/>
                              <a:latin typeface="Times New Roman" panose="02020603050405020304" pitchFamily="18" charset="0"/>
                              <a:cs typeface="Times New Roman" panose="02020603050405020304" pitchFamily="18" charset="0"/>
                            </a:rPr>
                            <a:t> = </a:t>
                          </a:r>
                          <a:r>
                            <a:rPr lang="en-US" sz="2900" i="1">
                              <a:solidFill>
                                <a:schemeClr val="tx1"/>
                              </a:solidFill>
                              <a:effectLst/>
                              <a:latin typeface="Times New Roman" panose="02020603050405020304" pitchFamily="18" charset="0"/>
                              <a:cs typeface="Times New Roman" panose="02020603050405020304" pitchFamily="18" charset="0"/>
                            </a:rPr>
                            <a:t>ON</a:t>
                          </a:r>
                          <a:r>
                            <a:rPr lang="en-US" sz="2900">
                              <a:solidFill>
                                <a:schemeClr val="tx1"/>
                              </a:solidFill>
                              <a:effectLst/>
                              <a:latin typeface="Times New Roman" panose="02020603050405020304" pitchFamily="18" charset="0"/>
                              <a:cs typeface="Times New Roman" panose="02020603050405020304" pitchFamily="18" charset="0"/>
                            </a:rPr>
                            <a:t> (s). </a:t>
                          </a:r>
                          <a:r>
                            <a:rPr lang="en-US" sz="2900" b="0" err="1" smtClean="0">
                              <a:solidFill>
                                <a:schemeClr val="tx1"/>
                              </a:solidFill>
                              <a:effectLst/>
                              <a:latin typeface="Times New Roman" panose="02020603050405020304" pitchFamily="18" charset="0"/>
                              <a:cs typeface="Times New Roman" panose="02020603050405020304" pitchFamily="18" charset="0"/>
                            </a:rPr>
                            <a:t>Ngược</a:t>
                          </a:r>
                          <a:r>
                            <a:rPr lang="en-US" sz="2900" b="0" baseline="0" smtClean="0">
                              <a:solidFill>
                                <a:schemeClr val="tx1"/>
                              </a:solidFill>
                              <a:effectLst/>
                              <a:latin typeface="Times New Roman" panose="02020603050405020304" pitchFamily="18" charset="0"/>
                              <a:cs typeface="Times New Roman" panose="02020603050405020304" pitchFamily="18" charset="0"/>
                            </a:rPr>
                            <a:t> </a:t>
                          </a:r>
                          <a:r>
                            <a:rPr lang="en-US" sz="2900" b="0" baseline="0" err="1" smtClean="0">
                              <a:solidFill>
                                <a:schemeClr val="tx1"/>
                              </a:solidFill>
                              <a:effectLst/>
                              <a:latin typeface="Times New Roman" panose="02020603050405020304" pitchFamily="18" charset="0"/>
                              <a:cs typeface="Times New Roman" panose="02020603050405020304" pitchFamily="18" charset="0"/>
                            </a:rPr>
                            <a:t>lại</a:t>
                          </a:r>
                          <a:r>
                            <a:rPr lang="en-US" sz="2900" smtClean="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sz="290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=0</m:t>
                              </m:r>
                            </m:oMath>
                          </a14:m>
                          <a:r>
                            <a:rPr lang="en-US" sz="2900">
                              <a:solidFill>
                                <a:schemeClr val="tx1"/>
                              </a:solidFill>
                              <a:effectLst/>
                              <a:latin typeface="Times New Roman" panose="02020603050405020304" pitchFamily="18" charset="0"/>
                              <a:cs typeface="Times New Roman" panose="02020603050405020304" pitchFamily="18" charset="0"/>
                            </a:rPr>
                            <a:t>.</a:t>
                          </a:r>
                          <a:endParaRPr lang="en-US" sz="2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l">
                            <a:spcBef>
                              <a:spcPts val="0"/>
                            </a:spcBef>
                            <a:spcAft>
                              <a:spcPts val="0"/>
                            </a:spcAft>
                          </a:pPr>
                          <a:r>
                            <a:rPr lang="en-US" sz="2900">
                              <a:solidFill>
                                <a:schemeClr val="tx1"/>
                              </a:solidFill>
                              <a:effectLst/>
                              <a:latin typeface="Times New Roman" panose="02020603050405020304" pitchFamily="18" charset="0"/>
                              <a:cs typeface="Times New Roman" panose="02020603050405020304" pitchFamily="18" charset="0"/>
                            </a:rPr>
                            <a:t>|</a:t>
                          </a:r>
                          <a:r>
                            <a:rPr lang="en-US" sz="2900" i="1">
                              <a:solidFill>
                                <a:schemeClr val="tx1"/>
                              </a:solidFill>
                              <a:effectLst/>
                              <a:latin typeface="Times New Roman" panose="02020603050405020304" pitchFamily="18" charset="0"/>
                              <a:cs typeface="Times New Roman" panose="02020603050405020304" pitchFamily="18" charset="0"/>
                            </a:rPr>
                            <a:t>U</a:t>
                          </a:r>
                          <a:r>
                            <a:rPr lang="en-US" sz="2900">
                              <a:solidFill>
                                <a:schemeClr val="tx1"/>
                              </a:solidFill>
                              <a:effectLst/>
                              <a:latin typeface="Times New Roman" panose="02020603050405020304" pitchFamily="18" charset="0"/>
                              <a:cs typeface="Times New Roman" panose="02020603050405020304" pitchFamily="18" charset="0"/>
                            </a:rPr>
                            <a:t>|≤</a:t>
                          </a:r>
                          <a:r>
                            <a:rPr lang="en-US" sz="2900" i="1">
                              <a:solidFill>
                                <a:schemeClr val="tx1"/>
                              </a:solidFill>
                              <a:effectLst/>
                              <a:latin typeface="Times New Roman" panose="02020603050405020304" pitchFamily="18" charset="0"/>
                              <a:cs typeface="Times New Roman" panose="02020603050405020304" pitchFamily="18" charset="0"/>
                            </a:rPr>
                            <a:t>β</a:t>
                          </a:r>
                          <a:endParaRPr lang="en-US" sz="2900" i="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spcBef>
                              <a:spcPts val="0"/>
                            </a:spcBef>
                            <a:spcAft>
                              <a:spcPts val="0"/>
                            </a:spcAft>
                          </a:pPr>
                          <a14:m>
                            <m:oMath xmlns:m="http://schemas.openxmlformats.org/officeDocument/2006/math">
                              <m:r>
                                <a:rPr lang="en-US" sz="2900" smtClean="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=1</m:t>
                              </m:r>
                            </m:oMath>
                          </a14:m>
                          <a:r>
                            <a:rPr lang="en-US" sz="2900">
                              <a:solidFill>
                                <a:schemeClr val="tx1"/>
                              </a:solidFill>
                              <a:effectLst/>
                              <a:latin typeface="Times New Roman" panose="02020603050405020304" pitchFamily="18" charset="0"/>
                              <a:cs typeface="Times New Roman" panose="02020603050405020304" pitchFamily="18" charset="0"/>
                            </a:rPr>
                            <a:t> </a:t>
                          </a:r>
                          <a:r>
                            <a:rPr lang="en-US" sz="2900" err="1" smtClean="0">
                              <a:solidFill>
                                <a:schemeClr val="tx1"/>
                              </a:solidFill>
                              <a:effectLst/>
                              <a:latin typeface="Times New Roman" panose="02020603050405020304" pitchFamily="18" charset="0"/>
                              <a:cs typeface="Times New Roman" panose="02020603050405020304" pitchFamily="18" charset="0"/>
                            </a:rPr>
                            <a:t>nếu</a:t>
                          </a:r>
                          <a:r>
                            <a:rPr lang="en-US" sz="2900" baseline="0" smtClean="0">
                              <a:solidFill>
                                <a:schemeClr val="tx1"/>
                              </a:solidFill>
                              <a:effectLst/>
                              <a:latin typeface="Times New Roman" panose="02020603050405020304" pitchFamily="18" charset="0"/>
                              <a:cs typeface="Times New Roman" panose="02020603050405020304" pitchFamily="18" charset="0"/>
                            </a:rPr>
                            <a:t> </a:t>
                          </a:r>
                          <a:r>
                            <a:rPr lang="en-US" sz="2900" baseline="0" err="1" smtClean="0">
                              <a:solidFill>
                                <a:schemeClr val="tx1"/>
                              </a:solidFill>
                              <a:effectLst/>
                              <a:latin typeface="Times New Roman" panose="02020603050405020304" pitchFamily="18" charset="0"/>
                              <a:cs typeface="Times New Roman" panose="02020603050405020304" pitchFamily="18" charset="0"/>
                            </a:rPr>
                            <a:t>có</a:t>
                          </a:r>
                          <a:r>
                            <a:rPr lang="en-US" sz="2900" baseline="0" smtClean="0">
                              <a:solidFill>
                                <a:schemeClr val="tx1"/>
                              </a:solidFill>
                              <a:effectLst/>
                              <a:latin typeface="Times New Roman" panose="02020603050405020304" pitchFamily="18" charset="0"/>
                              <a:cs typeface="Times New Roman" panose="02020603050405020304" pitchFamily="18" charset="0"/>
                            </a:rPr>
                            <a:t> </a:t>
                          </a:r>
                          <a:r>
                            <a:rPr lang="en-US" sz="2900" baseline="0" err="1" smtClean="0">
                              <a:solidFill>
                                <a:schemeClr val="tx1"/>
                              </a:solidFill>
                              <a:effectLst/>
                              <a:latin typeface="Times New Roman" panose="02020603050405020304" pitchFamily="18" charset="0"/>
                              <a:cs typeface="Times New Roman" panose="02020603050405020304" pitchFamily="18" charset="0"/>
                            </a:rPr>
                            <a:t>nhiều</a:t>
                          </a:r>
                          <a:r>
                            <a:rPr lang="en-US" sz="2900" baseline="0" smtClean="0">
                              <a:solidFill>
                                <a:schemeClr val="tx1"/>
                              </a:solidFill>
                              <a:effectLst/>
                              <a:latin typeface="Times New Roman" panose="02020603050405020304" pitchFamily="18" charset="0"/>
                              <a:cs typeface="Times New Roman" panose="02020603050405020304" pitchFamily="18" charset="0"/>
                            </a:rPr>
                            <a:t> </a:t>
                          </a:r>
                          <a:r>
                            <a:rPr lang="en-US" sz="2900" baseline="0" err="1" smtClean="0">
                              <a:solidFill>
                                <a:schemeClr val="tx1"/>
                              </a:solidFill>
                              <a:effectLst/>
                              <a:latin typeface="Times New Roman" panose="02020603050405020304" pitchFamily="18" charset="0"/>
                              <a:cs typeface="Times New Roman" panose="02020603050405020304" pitchFamily="18" charset="0"/>
                            </a:rPr>
                            <a:t>nhất</a:t>
                          </a:r>
                          <a:r>
                            <a:rPr lang="en-US" sz="2900" smtClean="0">
                              <a:solidFill>
                                <a:schemeClr val="tx1"/>
                              </a:solidFill>
                              <a:effectLst/>
                              <a:latin typeface="Times New Roman" panose="02020603050405020304" pitchFamily="18" charset="0"/>
                              <a:cs typeface="Times New Roman" panose="02020603050405020304" pitchFamily="18" charset="0"/>
                            </a:rPr>
                            <a:t> </a:t>
                          </a:r>
                          <a:r>
                            <a:rPr lang="en-US" sz="2900" i="1">
                              <a:solidFill>
                                <a:schemeClr val="tx1"/>
                              </a:solidFill>
                              <a:effectLst/>
                              <a:latin typeface="Times New Roman" panose="02020603050405020304" pitchFamily="18" charset="0"/>
                              <a:cs typeface="Times New Roman" panose="02020603050405020304" pitchFamily="18" charset="0"/>
                            </a:rPr>
                            <a:t>β</a:t>
                          </a:r>
                          <a:r>
                            <a:rPr lang="en-US" sz="2900">
                              <a:solidFill>
                                <a:schemeClr val="tx1"/>
                              </a:solidFill>
                              <a:effectLst/>
                              <a:latin typeface="Times New Roman" panose="02020603050405020304" pitchFamily="18" charset="0"/>
                              <a:cs typeface="Times New Roman" panose="02020603050405020304" pitchFamily="18" charset="0"/>
                            </a:rPr>
                            <a:t> variables </a:t>
                          </a:r>
                          <a:r>
                            <a:rPr lang="en-US" sz="2900" i="1">
                              <a:solidFill>
                                <a:schemeClr val="tx1"/>
                              </a:solidFill>
                              <a:effectLst/>
                              <a:latin typeface="Times New Roman" panose="02020603050405020304" pitchFamily="18" charset="0"/>
                              <a:cs typeface="Times New Roman" panose="02020603050405020304" pitchFamily="18" charset="0"/>
                            </a:rPr>
                            <a:t>A</a:t>
                          </a:r>
                          <a:r>
                            <a:rPr lang="en-US" sz="2900" i="1" baseline="-25000">
                              <a:solidFill>
                                <a:schemeClr val="tx1"/>
                              </a:solidFill>
                              <a:effectLst/>
                              <a:latin typeface="Times New Roman" panose="02020603050405020304" pitchFamily="18" charset="0"/>
                              <a:cs typeface="Times New Roman" panose="02020603050405020304" pitchFamily="18" charset="0"/>
                            </a:rPr>
                            <a:t>i</a:t>
                          </a:r>
                          <a:r>
                            <a:rPr lang="en-US" sz="2900">
                              <a:solidFill>
                                <a:schemeClr val="tx1"/>
                              </a:solidFill>
                              <a:effectLst/>
                              <a:latin typeface="Times New Roman" panose="02020603050405020304" pitchFamily="18" charset="0"/>
                              <a:cs typeface="Times New Roman" panose="02020603050405020304" pitchFamily="18" charset="0"/>
                            </a:rPr>
                            <a:t> = </a:t>
                          </a:r>
                          <a:r>
                            <a:rPr lang="en-US" sz="2900" i="1">
                              <a:solidFill>
                                <a:schemeClr val="tx1"/>
                              </a:solidFill>
                              <a:effectLst/>
                              <a:latin typeface="Times New Roman" panose="02020603050405020304" pitchFamily="18" charset="0"/>
                              <a:cs typeface="Times New Roman" panose="02020603050405020304" pitchFamily="18" charset="0"/>
                            </a:rPr>
                            <a:t>ON</a:t>
                          </a:r>
                          <a:r>
                            <a:rPr lang="en-US" sz="2900">
                              <a:solidFill>
                                <a:schemeClr val="tx1"/>
                              </a:solidFill>
                              <a:effectLst/>
                              <a:latin typeface="Times New Roman" panose="02020603050405020304" pitchFamily="18" charset="0"/>
                              <a:cs typeface="Times New Roman" panose="02020603050405020304" pitchFamily="18" charset="0"/>
                            </a:rPr>
                            <a:t> (s). </a:t>
                          </a:r>
                          <a:r>
                            <a:rPr lang="en-US" sz="2900" b="0" err="1" smtClean="0">
                              <a:solidFill>
                                <a:schemeClr val="tx1"/>
                              </a:solidFill>
                              <a:effectLst/>
                              <a:latin typeface="Times New Roman" panose="02020603050405020304" pitchFamily="18" charset="0"/>
                              <a:cs typeface="Times New Roman" panose="02020603050405020304" pitchFamily="18" charset="0"/>
                            </a:rPr>
                            <a:t>Ngược</a:t>
                          </a:r>
                          <a:r>
                            <a:rPr lang="en-US" sz="2900" b="0" baseline="0" smtClean="0">
                              <a:solidFill>
                                <a:schemeClr val="tx1"/>
                              </a:solidFill>
                              <a:effectLst/>
                              <a:latin typeface="Times New Roman" panose="02020603050405020304" pitchFamily="18" charset="0"/>
                              <a:cs typeface="Times New Roman" panose="02020603050405020304" pitchFamily="18" charset="0"/>
                            </a:rPr>
                            <a:t> </a:t>
                          </a:r>
                          <a:r>
                            <a:rPr lang="en-US" sz="2900" b="0" baseline="0" err="1" smtClean="0">
                              <a:solidFill>
                                <a:schemeClr val="tx1"/>
                              </a:solidFill>
                              <a:effectLst/>
                              <a:latin typeface="Times New Roman" panose="02020603050405020304" pitchFamily="18" charset="0"/>
                              <a:cs typeface="Times New Roman" panose="02020603050405020304" pitchFamily="18" charset="0"/>
                            </a:rPr>
                            <a:t>lại</a:t>
                          </a:r>
                          <a:r>
                            <a:rPr lang="en-US" sz="2900" smtClean="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sz="290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=0</m:t>
                              </m:r>
                            </m:oMath>
                          </a14:m>
                          <a:r>
                            <a:rPr lang="en-US" sz="2900">
                              <a:solidFill>
                                <a:schemeClr val="tx1"/>
                              </a:solidFill>
                              <a:effectLst/>
                              <a:latin typeface="Times New Roman" panose="02020603050405020304" pitchFamily="18" charset="0"/>
                              <a:cs typeface="Times New Roman" panose="02020603050405020304" pitchFamily="18" charset="0"/>
                            </a:rPr>
                            <a:t>.</a:t>
                          </a:r>
                          <a:endParaRPr lang="en-US" sz="2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l">
                            <a:spcBef>
                              <a:spcPts val="0"/>
                            </a:spcBef>
                            <a:spcAft>
                              <a:spcPts val="0"/>
                            </a:spcAft>
                          </a:pPr>
                          <a:r>
                            <a:rPr lang="en-US" sz="2900" i="1">
                              <a:solidFill>
                                <a:schemeClr val="tx1"/>
                              </a:solidFill>
                              <a:effectLst/>
                              <a:latin typeface="Times New Roman" panose="02020603050405020304" pitchFamily="18" charset="0"/>
                              <a:cs typeface="Times New Roman" panose="02020603050405020304" pitchFamily="18" charset="0"/>
                            </a:rPr>
                            <a:t>α</a:t>
                          </a:r>
                          <a:r>
                            <a:rPr lang="en-US" sz="2900">
                              <a:solidFill>
                                <a:schemeClr val="tx1"/>
                              </a:solidFill>
                              <a:effectLst/>
                              <a:latin typeface="Times New Roman" panose="02020603050405020304" pitchFamily="18" charset="0"/>
                              <a:cs typeface="Times New Roman" panose="02020603050405020304" pitchFamily="18" charset="0"/>
                            </a:rPr>
                            <a:t>≤|</a:t>
                          </a:r>
                          <a:r>
                            <a:rPr lang="en-US" sz="2900" i="1">
                              <a:solidFill>
                                <a:schemeClr val="tx1"/>
                              </a:solidFill>
                              <a:effectLst/>
                              <a:latin typeface="Times New Roman" panose="02020603050405020304" pitchFamily="18" charset="0"/>
                              <a:cs typeface="Times New Roman" panose="02020603050405020304" pitchFamily="18" charset="0"/>
                            </a:rPr>
                            <a:t>U</a:t>
                          </a:r>
                          <a:r>
                            <a:rPr lang="en-US" sz="2900">
                              <a:solidFill>
                                <a:schemeClr val="tx1"/>
                              </a:solidFill>
                              <a:effectLst/>
                              <a:latin typeface="Times New Roman" panose="02020603050405020304" pitchFamily="18" charset="0"/>
                              <a:cs typeface="Times New Roman" panose="02020603050405020304" pitchFamily="18" charset="0"/>
                            </a:rPr>
                            <a:t>|≤</a:t>
                          </a:r>
                          <a:r>
                            <a:rPr lang="en-US" sz="2900" i="1">
                              <a:solidFill>
                                <a:schemeClr val="tx1"/>
                              </a:solidFill>
                              <a:effectLst/>
                              <a:latin typeface="Times New Roman" panose="02020603050405020304" pitchFamily="18" charset="0"/>
                              <a:cs typeface="Times New Roman" panose="02020603050405020304" pitchFamily="18" charset="0"/>
                            </a:rPr>
                            <a:t>β</a:t>
                          </a:r>
                          <a:endParaRPr lang="en-US" sz="2900" i="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spcBef>
                              <a:spcPts val="0"/>
                            </a:spcBef>
                            <a:spcAft>
                              <a:spcPts val="0"/>
                            </a:spcAft>
                          </a:pPr>
                          <a14:m>
                            <m:oMath xmlns:m="http://schemas.openxmlformats.org/officeDocument/2006/math">
                              <m:r>
                                <a:rPr lang="en-US" sz="2900" smtClean="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=1</m:t>
                              </m:r>
                            </m:oMath>
                          </a14:m>
                          <a:r>
                            <a:rPr lang="en-US" sz="2900">
                              <a:solidFill>
                                <a:schemeClr val="tx1"/>
                              </a:solidFill>
                              <a:effectLst/>
                              <a:latin typeface="Times New Roman" panose="02020603050405020304" pitchFamily="18" charset="0"/>
                              <a:cs typeface="Times New Roman" panose="02020603050405020304" pitchFamily="18" charset="0"/>
                            </a:rPr>
                            <a:t> </a:t>
                          </a:r>
                          <a:r>
                            <a:rPr lang="en-US" sz="2900" err="1" smtClean="0">
                              <a:solidFill>
                                <a:schemeClr val="tx1"/>
                              </a:solidFill>
                              <a:effectLst/>
                              <a:latin typeface="Times New Roman" panose="02020603050405020304" pitchFamily="18" charset="0"/>
                              <a:cs typeface="Times New Roman" panose="02020603050405020304" pitchFamily="18" charset="0"/>
                            </a:rPr>
                            <a:t>nếu</a:t>
                          </a:r>
                          <a:r>
                            <a:rPr lang="en-US" sz="2900" baseline="0" smtClean="0">
                              <a:solidFill>
                                <a:schemeClr val="tx1"/>
                              </a:solidFill>
                              <a:effectLst/>
                              <a:latin typeface="Times New Roman" panose="02020603050405020304" pitchFamily="18" charset="0"/>
                              <a:cs typeface="Times New Roman" panose="02020603050405020304" pitchFamily="18" charset="0"/>
                            </a:rPr>
                            <a:t> </a:t>
                          </a:r>
                          <a:r>
                            <a:rPr lang="en-US" sz="2900" baseline="0" err="1" smtClean="0">
                              <a:solidFill>
                                <a:schemeClr val="tx1"/>
                              </a:solidFill>
                              <a:effectLst/>
                              <a:latin typeface="Times New Roman" panose="02020603050405020304" pitchFamily="18" charset="0"/>
                              <a:cs typeface="Times New Roman" panose="02020603050405020304" pitchFamily="18" charset="0"/>
                            </a:rPr>
                            <a:t>số</a:t>
                          </a:r>
                          <a:r>
                            <a:rPr lang="en-US" sz="2900" baseline="0" smtClean="0">
                              <a:solidFill>
                                <a:schemeClr val="tx1"/>
                              </a:solidFill>
                              <a:effectLst/>
                              <a:latin typeface="Times New Roman" panose="02020603050405020304" pitchFamily="18" charset="0"/>
                              <a:cs typeface="Times New Roman" panose="02020603050405020304" pitchFamily="18" charset="0"/>
                            </a:rPr>
                            <a:t> </a:t>
                          </a:r>
                          <a:r>
                            <a:rPr lang="en-US" sz="2900" baseline="0" err="1" smtClean="0">
                              <a:solidFill>
                                <a:schemeClr val="tx1"/>
                              </a:solidFill>
                              <a:effectLst/>
                              <a:latin typeface="Times New Roman" panose="02020603050405020304" pitchFamily="18" charset="0"/>
                              <a:cs typeface="Times New Roman" panose="02020603050405020304" pitchFamily="18" charset="0"/>
                            </a:rPr>
                            <a:t>lượng</a:t>
                          </a:r>
                          <a:r>
                            <a:rPr lang="en-US" sz="2900" smtClean="0">
                              <a:solidFill>
                                <a:schemeClr val="tx1"/>
                              </a:solidFill>
                              <a:effectLst/>
                              <a:latin typeface="Times New Roman" panose="02020603050405020304" pitchFamily="18" charset="0"/>
                              <a:cs typeface="Times New Roman" panose="02020603050405020304" pitchFamily="18" charset="0"/>
                            </a:rPr>
                            <a:t> </a:t>
                          </a:r>
                          <a:r>
                            <a:rPr lang="en-US" sz="2900" i="1">
                              <a:solidFill>
                                <a:schemeClr val="tx1"/>
                              </a:solidFill>
                              <a:effectLst/>
                              <a:latin typeface="Times New Roman" panose="02020603050405020304" pitchFamily="18" charset="0"/>
                              <a:cs typeface="Times New Roman" panose="02020603050405020304" pitchFamily="18" charset="0"/>
                            </a:rPr>
                            <a:t>A</a:t>
                          </a:r>
                          <a:r>
                            <a:rPr lang="en-US" sz="2900" i="1" baseline="-25000">
                              <a:solidFill>
                                <a:schemeClr val="tx1"/>
                              </a:solidFill>
                              <a:effectLst/>
                              <a:latin typeface="Times New Roman" panose="02020603050405020304" pitchFamily="18" charset="0"/>
                              <a:cs typeface="Times New Roman" panose="02020603050405020304" pitchFamily="18" charset="0"/>
                            </a:rPr>
                            <a:t>i</a:t>
                          </a:r>
                          <a:r>
                            <a:rPr lang="en-US" sz="2900">
                              <a:solidFill>
                                <a:schemeClr val="tx1"/>
                              </a:solidFill>
                              <a:effectLst/>
                              <a:latin typeface="Times New Roman" panose="02020603050405020304" pitchFamily="18" charset="0"/>
                              <a:cs typeface="Times New Roman" panose="02020603050405020304" pitchFamily="18" charset="0"/>
                            </a:rPr>
                            <a:t> = </a:t>
                          </a:r>
                          <a:r>
                            <a:rPr lang="en-US" sz="2900" i="1">
                              <a:solidFill>
                                <a:schemeClr val="tx1"/>
                              </a:solidFill>
                              <a:effectLst/>
                              <a:latin typeface="Times New Roman" panose="02020603050405020304" pitchFamily="18" charset="0"/>
                              <a:cs typeface="Times New Roman" panose="02020603050405020304" pitchFamily="18" charset="0"/>
                            </a:rPr>
                            <a:t>ON</a:t>
                          </a:r>
                          <a:r>
                            <a:rPr lang="en-US" sz="2900">
                              <a:solidFill>
                                <a:schemeClr val="tx1"/>
                              </a:solidFill>
                              <a:effectLst/>
                              <a:latin typeface="Times New Roman" panose="02020603050405020304" pitchFamily="18" charset="0"/>
                              <a:cs typeface="Times New Roman" panose="02020603050405020304" pitchFamily="18" charset="0"/>
                            </a:rPr>
                            <a:t> (s) </a:t>
                          </a:r>
                          <a:r>
                            <a:rPr lang="en-US" sz="2900" err="1" smtClean="0">
                              <a:solidFill>
                                <a:schemeClr val="tx1"/>
                              </a:solidFill>
                              <a:effectLst/>
                              <a:latin typeface="Times New Roman" panose="02020603050405020304" pitchFamily="18" charset="0"/>
                              <a:cs typeface="Times New Roman" panose="02020603050405020304" pitchFamily="18" charset="0"/>
                            </a:rPr>
                            <a:t>từ</a:t>
                          </a:r>
                          <a:r>
                            <a:rPr lang="en-US" sz="2900" smtClean="0">
                              <a:solidFill>
                                <a:schemeClr val="tx1"/>
                              </a:solidFill>
                              <a:effectLst/>
                              <a:latin typeface="Times New Roman" panose="02020603050405020304" pitchFamily="18" charset="0"/>
                              <a:cs typeface="Times New Roman" panose="02020603050405020304" pitchFamily="18" charset="0"/>
                            </a:rPr>
                            <a:t> </a:t>
                          </a:r>
                          <a:r>
                            <a:rPr lang="en-US" sz="2900" i="1">
                              <a:solidFill>
                                <a:schemeClr val="tx1"/>
                              </a:solidFill>
                              <a:effectLst/>
                              <a:latin typeface="Times New Roman" panose="02020603050405020304" pitchFamily="18" charset="0"/>
                              <a:cs typeface="Times New Roman" panose="02020603050405020304" pitchFamily="18" charset="0"/>
                            </a:rPr>
                            <a:t>α</a:t>
                          </a:r>
                          <a:r>
                            <a:rPr lang="en-US" sz="2900">
                              <a:solidFill>
                                <a:schemeClr val="tx1"/>
                              </a:solidFill>
                              <a:effectLst/>
                              <a:latin typeface="Times New Roman" panose="02020603050405020304" pitchFamily="18" charset="0"/>
                              <a:cs typeface="Times New Roman" panose="02020603050405020304" pitchFamily="18" charset="0"/>
                            </a:rPr>
                            <a:t> </a:t>
                          </a:r>
                          <a:r>
                            <a:rPr lang="en-US" sz="2900" smtClean="0">
                              <a:solidFill>
                                <a:schemeClr val="tx1"/>
                              </a:solidFill>
                              <a:effectLst/>
                              <a:latin typeface="Times New Roman" panose="02020603050405020304" pitchFamily="18" charset="0"/>
                              <a:cs typeface="Times New Roman" panose="02020603050405020304" pitchFamily="18" charset="0"/>
                            </a:rPr>
                            <a:t>đến </a:t>
                          </a:r>
                          <a:r>
                            <a:rPr lang="en-US" sz="2900" i="1">
                              <a:solidFill>
                                <a:schemeClr val="tx1"/>
                              </a:solidFill>
                              <a:effectLst/>
                              <a:latin typeface="Times New Roman" panose="02020603050405020304" pitchFamily="18" charset="0"/>
                              <a:cs typeface="Times New Roman" panose="02020603050405020304" pitchFamily="18" charset="0"/>
                            </a:rPr>
                            <a:t>β</a:t>
                          </a:r>
                          <a:r>
                            <a:rPr lang="en-US" sz="2900">
                              <a:solidFill>
                                <a:schemeClr val="tx1"/>
                              </a:solidFill>
                              <a:effectLst/>
                              <a:latin typeface="Times New Roman" panose="02020603050405020304" pitchFamily="18" charset="0"/>
                              <a:cs typeface="Times New Roman" panose="02020603050405020304" pitchFamily="18" charset="0"/>
                            </a:rPr>
                            <a:t>. </a:t>
                          </a:r>
                          <a:r>
                            <a:rPr lang="en-US" sz="2900" b="0" err="1" smtClean="0">
                              <a:solidFill>
                                <a:schemeClr val="tx1"/>
                              </a:solidFill>
                              <a:effectLst/>
                              <a:latin typeface="Times New Roman" panose="02020603050405020304" pitchFamily="18" charset="0"/>
                              <a:cs typeface="Times New Roman" panose="02020603050405020304" pitchFamily="18" charset="0"/>
                            </a:rPr>
                            <a:t>Ngược</a:t>
                          </a:r>
                          <a:r>
                            <a:rPr lang="en-US" sz="2900" b="0" baseline="0" smtClean="0">
                              <a:solidFill>
                                <a:schemeClr val="tx1"/>
                              </a:solidFill>
                              <a:effectLst/>
                              <a:latin typeface="Times New Roman" panose="02020603050405020304" pitchFamily="18" charset="0"/>
                              <a:cs typeface="Times New Roman" panose="02020603050405020304" pitchFamily="18" charset="0"/>
                            </a:rPr>
                            <a:t> </a:t>
                          </a:r>
                          <a:r>
                            <a:rPr lang="en-US" sz="2900" b="0" baseline="0" err="1" smtClean="0">
                              <a:solidFill>
                                <a:schemeClr val="tx1"/>
                              </a:solidFill>
                              <a:effectLst/>
                              <a:latin typeface="Times New Roman" panose="02020603050405020304" pitchFamily="18" charset="0"/>
                              <a:cs typeface="Times New Roman" panose="02020603050405020304" pitchFamily="18" charset="0"/>
                            </a:rPr>
                            <a:t>lại</a:t>
                          </a:r>
                          <a:r>
                            <a:rPr lang="en-US" sz="2900" smtClean="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sz="290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=0</m:t>
                              </m:r>
                            </m:oMath>
                          </a14:m>
                          <a:r>
                            <a:rPr lang="en-US" sz="2900">
                              <a:solidFill>
                                <a:schemeClr val="tx1"/>
                              </a:solidFill>
                              <a:effectLst/>
                              <a:latin typeface="Times New Roman" panose="02020603050405020304" pitchFamily="18" charset="0"/>
                              <a:cs typeface="Times New Roman" panose="02020603050405020304" pitchFamily="18" charset="0"/>
                            </a:rPr>
                            <a:t>.</a:t>
                          </a:r>
                          <a:endParaRPr lang="en-US" sz="2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037041913"/>
                  </p:ext>
                </p:extLst>
              </p:nvPr>
            </p:nvGraphicFramePr>
            <p:xfrm>
              <a:off x="838200" y="2133102"/>
              <a:ext cx="10515600" cy="3535680"/>
            </p:xfrm>
            <a:graphic>
              <a:graphicData uri="http://schemas.openxmlformats.org/drawingml/2006/table">
                <a:tbl>
                  <a:tblPr firstRow="1" firstCol="1" bandRow="1">
                    <a:tableStyleId>{5C22544A-7EE6-4342-B048-85BDC9FD1C3A}</a:tableStyleId>
                  </a:tblPr>
                  <a:tblGrid>
                    <a:gridCol w="1541929"/>
                    <a:gridCol w="8973671"/>
                  </a:tblGrid>
                  <a:tr h="883920">
                    <a:tc>
                      <a:txBody>
                        <a:bodyPr/>
                        <a:lstStyle/>
                        <a:p>
                          <a:pPr marL="0" marR="0" algn="l">
                            <a:spcBef>
                              <a:spcPts val="0"/>
                            </a:spcBef>
                            <a:spcAft>
                              <a:spcPts val="0"/>
                            </a:spcAft>
                          </a:pP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U</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α</a:t>
                          </a:r>
                          <a:endParaRPr lang="en-US" sz="290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7244" t="-12414" r="-136" b="-325517"/>
                          </a:stretch>
                        </a:blipFill>
                      </a:tcPr>
                    </a:tc>
                  </a:tr>
                  <a:tr h="883920">
                    <a:tc>
                      <a:txBody>
                        <a:bodyPr/>
                        <a:lstStyle/>
                        <a:p>
                          <a:pPr marL="0" marR="0" algn="l">
                            <a:spcBef>
                              <a:spcPts val="0"/>
                            </a:spcBef>
                            <a:spcAft>
                              <a:spcPts val="0"/>
                            </a:spcAft>
                          </a:pP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U</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α</a:t>
                          </a:r>
                          <a:endParaRPr lang="en-US" sz="290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7244" t="-111644" r="-136" b="-223288"/>
                          </a:stretch>
                        </a:blipFill>
                      </a:tcPr>
                    </a:tc>
                  </a:tr>
                  <a:tr h="883920">
                    <a:tc>
                      <a:txBody>
                        <a:bodyPr/>
                        <a:lstStyle/>
                        <a:p>
                          <a:pPr marL="0" marR="0" algn="l">
                            <a:spcBef>
                              <a:spcPts val="0"/>
                            </a:spcBef>
                            <a:spcAft>
                              <a:spcPts val="0"/>
                            </a:spcAft>
                          </a:pP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U</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β</a:t>
                          </a:r>
                          <a:endParaRPr lang="en-US" sz="290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7244" t="-213103" r="-136" b="-124828"/>
                          </a:stretch>
                        </a:blipFill>
                      </a:tcPr>
                    </a:tc>
                  </a:tr>
                  <a:tr h="883920">
                    <a:tc>
                      <a:txBody>
                        <a:bodyPr/>
                        <a:lstStyle/>
                        <a:p>
                          <a:pPr marL="0" marR="0" algn="l">
                            <a:spcBef>
                              <a:spcPts val="0"/>
                            </a:spcBef>
                            <a:spcAft>
                              <a:spcPts val="0"/>
                            </a:spcAft>
                          </a:pPr>
                          <a:r>
                            <a:rPr lang="en-US" sz="2900" i="1" dirty="0">
                              <a:solidFill>
                                <a:schemeClr val="tx1"/>
                              </a:solidFill>
                              <a:effectLst/>
                              <a:latin typeface="Times New Roman" panose="02020603050405020304" pitchFamily="18" charset="0"/>
                              <a:cs typeface="Times New Roman" panose="02020603050405020304" pitchFamily="18" charset="0"/>
                            </a:rPr>
                            <a:t>α</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U</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β</a:t>
                          </a:r>
                          <a:endParaRPr lang="en-US" sz="290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7244" t="-313103" r="-136" b="-24828"/>
                          </a:stretch>
                        </a:blipFill>
                      </a:tcPr>
                    </a:tc>
                  </a:tr>
                </a:tbl>
              </a:graphicData>
            </a:graphic>
          </p:graphicFrame>
        </mc:Fallback>
      </mc:AlternateContent>
      <p:sp>
        <p:nvSpPr>
          <p:cNvPr id="3" name="Rectangle 2"/>
          <p:cNvSpPr/>
          <p:nvPr/>
        </p:nvSpPr>
        <p:spPr>
          <a:xfrm>
            <a:off x="838200" y="840257"/>
            <a:ext cx="10515600" cy="1200329"/>
          </a:xfrm>
          <a:prstGeom prst="rect">
            <a:avLst/>
          </a:prstGeom>
        </p:spPr>
        <p:txBody>
          <a:bodyPr wrap="square">
            <a:spAutoFit/>
          </a:bodyPr>
          <a:lstStyle/>
          <a:p>
            <a:r>
              <a:rPr lang="en-US" sz="2400" err="1">
                <a:latin typeface="Times New Roman" panose="02020603050405020304" pitchFamily="18" charset="0"/>
                <a:ea typeface="SimSun" panose="02010600030101010101" pitchFamily="2" charset="-122"/>
              </a:rPr>
              <a:t>Đặt</a:t>
            </a:r>
            <a:r>
              <a:rPr lang="en-US" sz="2400">
                <a:latin typeface="Times New Roman" panose="02020603050405020304" pitchFamily="18" charset="0"/>
                <a:ea typeface="SimSun" panose="02010600030101010101" pitchFamily="2" charset="-122"/>
              </a:rPr>
              <a:t> </a:t>
            </a:r>
            <a:r>
              <a:rPr lang="en-US" sz="2400" i="1">
                <a:latin typeface="Times New Roman" panose="02020603050405020304" pitchFamily="18" charset="0"/>
                <a:ea typeface="SimSun" panose="02010600030101010101" pitchFamily="2" charset="-122"/>
              </a:rPr>
              <a:t>U</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là</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tập</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các</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chỉ</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mục</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sao</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cho</a:t>
            </a:r>
            <a:r>
              <a:rPr lang="en-US" sz="2400">
                <a:latin typeface="Times New Roman" panose="02020603050405020304" pitchFamily="18" charset="0"/>
                <a:ea typeface="SimSun" panose="02010600030101010101" pitchFamily="2" charset="-122"/>
              </a:rPr>
              <a:t> </a:t>
            </a:r>
            <a:r>
              <a:rPr lang="en-US" sz="2400" i="1">
                <a:latin typeface="Times New Roman" panose="02020603050405020304" pitchFamily="18" charset="0"/>
                <a:ea typeface="SimSun" panose="02010600030101010101" pitchFamily="2" charset="-122"/>
              </a:rPr>
              <a:t>A</a:t>
            </a:r>
            <a:r>
              <a:rPr lang="en-US" sz="2400" i="1" baseline="-25000">
                <a:latin typeface="Times New Roman" panose="02020603050405020304" pitchFamily="18" charset="0"/>
                <a:ea typeface="SimSun" panose="02010600030101010101" pitchFamily="2" charset="-122"/>
              </a:rPr>
              <a:t>i</a:t>
            </a:r>
            <a:r>
              <a:rPr lang="en-US" sz="2400">
                <a:latin typeface="Times New Roman" panose="02020603050405020304" pitchFamily="18" charset="0"/>
                <a:ea typeface="SimSun" panose="02010600030101010101" pitchFamily="2" charset="-122"/>
              </a:rPr>
              <a:t>=</a:t>
            </a:r>
            <a:r>
              <a:rPr lang="en-US" sz="2400" i="1">
                <a:latin typeface="Times New Roman" panose="02020603050405020304" pitchFamily="18" charset="0"/>
                <a:ea typeface="SimSun" panose="02010600030101010101" pitchFamily="2" charset="-122"/>
              </a:rPr>
              <a:t>ON</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và</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đặt</a:t>
            </a:r>
            <a:r>
              <a:rPr lang="en-US" sz="2400">
                <a:latin typeface="Times New Roman" panose="02020603050405020304" pitchFamily="18" charset="0"/>
                <a:ea typeface="SimSun" panose="02010600030101010101" pitchFamily="2" charset="-122"/>
              </a:rPr>
              <a:t> </a:t>
            </a:r>
            <a:r>
              <a:rPr lang="en-US" sz="2400" i="1">
                <a:latin typeface="Times New Roman" panose="02020603050405020304" pitchFamily="18" charset="0"/>
                <a:ea typeface="SimSun" panose="02010600030101010101" pitchFamily="2" charset="-122"/>
              </a:rPr>
              <a:t>α</a:t>
            </a:r>
            <a:r>
              <a:rPr lang="en-US" sz="2400">
                <a:latin typeface="Times New Roman" panose="02020603050405020304" pitchFamily="18" charset="0"/>
                <a:ea typeface="SimSun" panose="02010600030101010101" pitchFamily="2" charset="-122"/>
              </a:rPr>
              <a:t> ≥ 0 </a:t>
            </a:r>
            <a:r>
              <a:rPr lang="en-US" sz="2400" err="1" smtClean="0">
                <a:latin typeface="Times New Roman" panose="02020603050405020304" pitchFamily="18" charset="0"/>
                <a:ea typeface="SimSun" panose="02010600030101010101" pitchFamily="2" charset="-122"/>
              </a:rPr>
              <a:t>và</a:t>
            </a:r>
            <a:r>
              <a:rPr lang="en-US" sz="2400" smtClean="0">
                <a:latin typeface="Times New Roman" panose="02020603050405020304" pitchFamily="18" charset="0"/>
                <a:ea typeface="SimSun" panose="02010600030101010101" pitchFamily="2" charset="-122"/>
              </a:rPr>
              <a:t> </a:t>
            </a:r>
            <a:r>
              <a:rPr lang="en-US" sz="2400" i="1" smtClean="0">
                <a:latin typeface="Times New Roman" panose="02020603050405020304" pitchFamily="18" charset="0"/>
                <a:ea typeface="SimSun" panose="02010600030101010101" pitchFamily="2" charset="-122"/>
              </a:rPr>
              <a:t>β</a:t>
            </a:r>
            <a:r>
              <a:rPr lang="en-US" sz="2400" smtClean="0">
                <a:latin typeface="Times New Roman" panose="02020603050405020304" pitchFamily="18" charset="0"/>
                <a:ea typeface="SimSun" panose="02010600030101010101" pitchFamily="2" charset="-122"/>
              </a:rPr>
              <a:t> </a:t>
            </a:r>
            <a:r>
              <a:rPr lang="en-US" sz="2400">
                <a:latin typeface="Times New Roman" panose="02020603050405020304" pitchFamily="18" charset="0"/>
                <a:ea typeface="SimSun" panose="02010600030101010101" pitchFamily="2" charset="-122"/>
              </a:rPr>
              <a:t>≥ 0 </a:t>
            </a:r>
            <a:r>
              <a:rPr lang="vi-VN" sz="2400">
                <a:latin typeface="Times New Roman" panose="02020603050405020304" pitchFamily="18" charset="0"/>
                <a:ea typeface="SimSun" panose="02010600030101010101" pitchFamily="2" charset="-122"/>
              </a:rPr>
              <a:t>là những số được định nghĩa trước</a:t>
            </a:r>
            <a:r>
              <a:rPr lang="en-US" sz="2400" smtClean="0">
                <a:latin typeface="Times New Roman" panose="02020603050405020304" pitchFamily="18" charset="0"/>
                <a:ea typeface="SimSun" panose="02010600030101010101" pitchFamily="2" charset="-122"/>
              </a:rPr>
              <a:t>. </a:t>
            </a:r>
            <a:r>
              <a:rPr lang="en-US" sz="2400" b="1" err="1" smtClean="0">
                <a:latin typeface="Times New Roman" panose="02020603050405020304" pitchFamily="18" charset="0"/>
                <a:ea typeface="SimSun" panose="02010600030101010101" pitchFamily="2" charset="-122"/>
              </a:rPr>
              <a:t>Suy</a:t>
            </a:r>
            <a:r>
              <a:rPr lang="en-US" sz="2400" b="1" smtClean="0">
                <a:latin typeface="Times New Roman" panose="02020603050405020304" pitchFamily="18" charset="0"/>
                <a:ea typeface="SimSun" panose="02010600030101010101" pitchFamily="2" charset="-122"/>
              </a:rPr>
              <a:t> </a:t>
            </a:r>
            <a:r>
              <a:rPr lang="en-US" sz="2400" b="1" err="1" smtClean="0">
                <a:latin typeface="Times New Roman" panose="02020603050405020304" pitchFamily="18" charset="0"/>
                <a:ea typeface="SimSun" panose="02010600030101010101" pitchFamily="2" charset="-122"/>
              </a:rPr>
              <a:t>diễn</a:t>
            </a:r>
            <a:r>
              <a:rPr lang="en-US" sz="2400" b="1" smtClean="0">
                <a:latin typeface="Times New Roman" panose="02020603050405020304" pitchFamily="18" charset="0"/>
                <a:ea typeface="SimSun" panose="02010600030101010101" pitchFamily="2" charset="-122"/>
              </a:rPr>
              <a:t> U-gate </a:t>
            </a:r>
            <a:r>
              <a:rPr lang="en-US" sz="2400" err="1" smtClean="0">
                <a:latin typeface="Times New Roman" panose="02020603050405020304" pitchFamily="18" charset="0"/>
                <a:ea typeface="SimSun" panose="02010600030101010101" pitchFamily="2" charset="-122"/>
              </a:rPr>
              <a:t>được</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định</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nghĩa</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trên</a:t>
            </a:r>
            <a:r>
              <a:rPr lang="en-US" sz="2400" smtClean="0">
                <a:latin typeface="Times New Roman" panose="02020603050405020304" pitchFamily="18" charset="0"/>
                <a:ea typeface="SimSun" panose="02010600030101010101" pitchFamily="2" charset="-122"/>
              </a:rPr>
              <a:t> </a:t>
            </a:r>
            <a:r>
              <a:rPr lang="en-US" sz="2400" i="1">
                <a:latin typeface="Times New Roman" panose="02020603050405020304" pitchFamily="18" charset="0"/>
                <a:ea typeface="SimSun" panose="02010600030101010101" pitchFamily="2" charset="-122"/>
              </a:rPr>
              <a:t>α</a:t>
            </a:r>
            <a:r>
              <a:rPr lang="en-US" sz="2400">
                <a:latin typeface="Times New Roman" panose="02020603050405020304" pitchFamily="18" charset="0"/>
                <a:ea typeface="SimSun" panose="02010600030101010101" pitchFamily="2" charset="-122"/>
              </a:rPr>
              <a:t>, </a:t>
            </a:r>
            <a:r>
              <a:rPr lang="en-US" sz="2400" i="1">
                <a:latin typeface="Times New Roman" panose="02020603050405020304" pitchFamily="18" charset="0"/>
                <a:ea typeface="SimSun" panose="02010600030101010101" pitchFamily="2" charset="-122"/>
              </a:rPr>
              <a:t>β</a:t>
            </a:r>
            <a:r>
              <a:rPr lang="en-US" sz="240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và</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lực</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lượng</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của</a:t>
            </a:r>
            <a:r>
              <a:rPr lang="en-US" sz="2400" smtClean="0">
                <a:latin typeface="Times New Roman" panose="02020603050405020304" pitchFamily="18" charset="0"/>
                <a:ea typeface="SimSun" panose="02010600030101010101" pitchFamily="2" charset="-122"/>
              </a:rPr>
              <a:t> </a:t>
            </a:r>
            <a:r>
              <a:rPr lang="en-US" sz="2400" i="1" smtClean="0">
                <a:latin typeface="Times New Roman" panose="02020603050405020304" pitchFamily="18" charset="0"/>
                <a:ea typeface="SimSun" panose="02010600030101010101" pitchFamily="2" charset="-122"/>
              </a:rPr>
              <a:t>U</a:t>
            </a:r>
            <a:r>
              <a:rPr lang="en-US" sz="240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Công</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thức</a:t>
            </a:r>
            <a:r>
              <a:rPr lang="en-US" sz="2400" smtClean="0">
                <a:latin typeface="Times New Roman" panose="02020603050405020304" pitchFamily="18" charset="0"/>
                <a:ea typeface="SimSun" panose="02010600030101010101" pitchFamily="2" charset="-122"/>
              </a:rPr>
              <a:t> 3.16 </a:t>
            </a:r>
            <a:r>
              <a:rPr lang="en-US" sz="2400" err="1" smtClean="0">
                <a:latin typeface="Times New Roman" panose="02020603050405020304" pitchFamily="18" charset="0"/>
                <a:ea typeface="SimSun" panose="02010600030101010101" pitchFamily="2" charset="-122"/>
              </a:rPr>
              <a:t>đặc</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tả</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những</a:t>
            </a:r>
            <a:r>
              <a:rPr lang="en-US" sz="2400" smtClean="0">
                <a:latin typeface="Times New Roman" panose="02020603050405020304" pitchFamily="18" charset="0"/>
                <a:ea typeface="SimSun" panose="02010600030101010101" pitchFamily="2" charset="-122"/>
              </a:rPr>
              <a:t> </a:t>
            </a:r>
            <a:r>
              <a:rPr lang="en-US" sz="2400" b="1" err="1" smtClean="0">
                <a:latin typeface="Times New Roman" panose="02020603050405020304" pitchFamily="18" charset="0"/>
                <a:ea typeface="SimSun" panose="02010600030101010101" pitchFamily="2" charset="-122"/>
              </a:rPr>
              <a:t>điều</a:t>
            </a:r>
            <a:r>
              <a:rPr lang="en-US" sz="2400" b="1" smtClean="0">
                <a:latin typeface="Times New Roman" panose="02020603050405020304" pitchFamily="18" charset="0"/>
                <a:ea typeface="SimSun" panose="02010600030101010101" pitchFamily="2" charset="-122"/>
              </a:rPr>
              <a:t> </a:t>
            </a:r>
            <a:r>
              <a:rPr lang="en-US" sz="2400" b="1" err="1" smtClean="0">
                <a:latin typeface="Times New Roman" panose="02020603050405020304" pitchFamily="18" charset="0"/>
                <a:ea typeface="SimSun" panose="02010600030101010101" pitchFamily="2" charset="-122"/>
              </a:rPr>
              <a:t>kiện</a:t>
            </a:r>
            <a:r>
              <a:rPr lang="en-US" sz="2400" b="1" smtClean="0">
                <a:latin typeface="Times New Roman" panose="02020603050405020304" pitchFamily="18" charset="0"/>
                <a:ea typeface="SimSun" panose="02010600030101010101" pitchFamily="2" charset="-122"/>
              </a:rPr>
              <a:t> U-gate </a:t>
            </a:r>
            <a:r>
              <a:rPr lang="en-US" sz="2400" err="1" smtClean="0">
                <a:latin typeface="Times New Roman" panose="02020603050405020304" pitchFamily="18" charset="0"/>
                <a:ea typeface="SimSun" panose="02010600030101010101" pitchFamily="2" charset="-122"/>
              </a:rPr>
              <a:t>phổ</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biến</a:t>
            </a:r>
            <a:r>
              <a:rPr lang="en-US" sz="2400" smtClean="0">
                <a:latin typeface="Times New Roman" panose="02020603050405020304" pitchFamily="18" charset="0"/>
                <a:ea typeface="SimSun" panose="02010600030101010101" pitchFamily="2" charset="-122"/>
              </a:rPr>
              <a:t>.</a:t>
            </a:r>
            <a:endParaRPr lang="en-US" sz="2400"/>
          </a:p>
        </p:txBody>
      </p:sp>
      <p:sp>
        <p:nvSpPr>
          <p:cNvPr id="5" name="Slide Number Placeholder 4"/>
          <p:cNvSpPr>
            <a:spLocks noGrp="1"/>
          </p:cNvSpPr>
          <p:nvPr>
            <p:ph type="sldNum" sz="quarter" idx="12"/>
          </p:nvPr>
        </p:nvSpPr>
        <p:spPr/>
        <p:txBody>
          <a:bodyPr/>
          <a:lstStyle/>
          <a:p>
            <a:fld id="{5DB5036F-1FF2-46C4-8D2B-59C7E3B91952}"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88324A5D-1066-42F8-9127-29FF181E3D7D}" type="datetime1">
              <a:rPr lang="en-US" smtClean="0"/>
              <a:t>7/14/2017</a:t>
            </a:fld>
            <a:endParaRPr lang="en-US"/>
          </a:p>
        </p:txBody>
      </p:sp>
    </p:spTree>
    <p:extLst>
      <p:ext uri="{BB962C8B-B14F-4D97-AF65-F5344CB8AC3E}">
        <p14:creationId xmlns:p14="http://schemas.microsoft.com/office/powerpoint/2010/main" val="2415706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1055" y="1709308"/>
                <a:ext cx="11166763" cy="4887269"/>
              </a:xfrm>
            </p:spPr>
            <p:txBody>
              <a:bodyPr>
                <a:normAutofit fontScale="92500" lnSpcReduction="10000"/>
              </a:bodyPr>
              <a:lstStyle/>
              <a:p>
                <a:pPr>
                  <a:lnSpc>
                    <a:spcPct val="110000"/>
                  </a:lnSpc>
                </a:pPr>
                <a:r>
                  <a:rPr lang="en-US" err="1" smtClean="0"/>
                  <a:t>Đặt</a:t>
                </a:r>
                <a:r>
                  <a:rPr lang="en-US"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𝑈</m:t>
                        </m:r>
                      </m:sub>
                    </m:sSub>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𝒰</m:t>
                        </m:r>
                      </m:sub>
                      <m:sup/>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𝑈</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e>
                        </m:nary>
                      </m:e>
                    </m:nary>
                  </m:oMath>
                </a14:m>
                <a:r>
                  <a:rPr lang="en-US" smtClean="0"/>
                  <a:t> và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oMath>
                </a14:m>
                <a:endParaRPr lang="en-US"/>
              </a:p>
              <a:p>
                <a:pPr>
                  <a:lnSpc>
                    <a:spcPct val="110000"/>
                  </a:lnSpc>
                </a:pPr>
                <a:r>
                  <a:rPr lang="en-US" smtClean="0"/>
                  <a:t>Theo quy ước, </a:t>
                </a:r>
                <a14:m>
                  <m:oMath xmlns:m="http://schemas.openxmlformats.org/officeDocument/2006/math">
                    <m:r>
                      <a:rPr lang="en-US" b="0" i="0" smtClean="0">
                        <a:latin typeface="Cambria Math" panose="02040503050406030204" pitchFamily="18" charset="0"/>
                      </a:rPr>
                      <m:t> </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𝑈</m:t>
                        </m:r>
                      </m:e>
                    </m:d>
                    <m:r>
                      <a:rPr lang="en-US" i="1">
                        <a:latin typeface="Cambria Math" panose="02040503050406030204" pitchFamily="18" charset="0"/>
                      </a:rPr>
                      <m:t>=0</m:t>
                    </m:r>
                  </m:oMath>
                </a14:m>
                <a:r>
                  <a:rPr lang="en-US" smtClean="0"/>
                  <a:t> and </a:t>
                </a:r>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𝑈</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e>
                    </m:nary>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𝑈</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oMath>
                </a14:m>
                <a:endParaRPr lang="en-US" smtClean="0"/>
              </a:p>
              <a:p>
                <a:pPr>
                  <a:lnSpc>
                    <a:spcPct val="110000"/>
                  </a:lnSpc>
                </a:pPr>
                <a:r>
                  <a:rPr lang="en-US"/>
                  <a:t>|</a:t>
                </a:r>
                <a:r>
                  <a:rPr lang="en-US" i="1"/>
                  <a:t>U</a:t>
                </a:r>
                <a:r>
                  <a:rPr lang="en-US"/>
                  <a:t>|=</a:t>
                </a:r>
                <a:r>
                  <a:rPr lang="en-US" smtClean="0"/>
                  <a:t>0: ta </a:t>
                </a:r>
                <a:r>
                  <a:rPr lang="en-US" err="1" smtClean="0"/>
                  <a:t>có</a:t>
                </a:r>
                <a:r>
                  <a:rPr lang="en-US"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&gt;0</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=0</m:t>
                              </m:r>
                            </m:e>
                          </m:mr>
                        </m:m>
                      </m:e>
                    </m:d>
                  </m:oMath>
                </a14:m>
                <a:r>
                  <a:rPr lang="en-US"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=1</m:t>
                    </m:r>
                  </m:oMath>
                </a14:m>
                <a:endParaRPr lang="en-US" smtClean="0"/>
              </a:p>
              <a:p>
                <a:pPr>
                  <a:lnSpc>
                    <a:spcPct val="110000"/>
                  </a:lnSpc>
                </a:pPr>
                <a:r>
                  <a:rPr lang="en-US"/>
                  <a:t>|</a:t>
                </a:r>
                <a:r>
                  <a:rPr lang="en-US" i="1"/>
                  <a:t>U</a:t>
                </a:r>
                <a:r>
                  <a:rPr lang="en-US"/>
                  <a:t>|≥</a:t>
                </a:r>
                <a:r>
                  <a:rPr lang="en-US" smtClean="0"/>
                  <a:t>0: ta </a:t>
                </a:r>
                <a:r>
                  <a:rPr lang="en-US" err="1" smtClean="0"/>
                  <a:t>có</a:t>
                </a:r>
                <a:r>
                  <a:rPr lang="en-US"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𝑈</m:t>
                                  </m:r>
                                </m:sub>
                              </m:sSub>
                              <m:r>
                                <a:rPr lang="en-US">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&gt;0</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=0</m:t>
                              </m:r>
                            </m:e>
                          </m:mr>
                        </m:m>
                      </m:e>
                    </m:d>
                  </m:oMath>
                </a14:m>
                <a:r>
                  <a:rPr lang="en-US"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sup>
                    </m:sSup>
                  </m:oMath>
                </a14:m>
                <a:r>
                  <a:rPr lang="en-US" smtClean="0"/>
                  <a:t>.</a:t>
                </a:r>
                <a:r>
                  <a:rPr lang="en-US"/>
                  <a:t> </a:t>
                </a:r>
                <a:r>
                  <a:rPr lang="en-US" err="1" smtClean="0"/>
                  <a:t>Trường</a:t>
                </a:r>
                <a:r>
                  <a:rPr lang="en-US" smtClean="0"/>
                  <a:t> </a:t>
                </a:r>
                <a:r>
                  <a:rPr lang="en-US" err="1" smtClean="0"/>
                  <a:t>hợp</a:t>
                </a:r>
                <a:r>
                  <a:rPr lang="en-US" smtClean="0"/>
                  <a:t> </a:t>
                </a:r>
                <a:r>
                  <a:rPr lang="en-US"/>
                  <a:t>|</a:t>
                </a:r>
                <a:r>
                  <a:rPr lang="en-US" i="1"/>
                  <a:t>U</a:t>
                </a:r>
                <a:r>
                  <a:rPr lang="en-US"/>
                  <a:t>|≥0 </a:t>
                </a:r>
                <a:r>
                  <a:rPr lang="en-US" err="1" smtClean="0"/>
                  <a:t>giống</a:t>
                </a:r>
                <a:r>
                  <a:rPr lang="en-US" smtClean="0"/>
                  <a:t> </a:t>
                </a:r>
                <a:r>
                  <a:rPr lang="en-US" err="1" smtClean="0"/>
                  <a:t>như</a:t>
                </a:r>
                <a:r>
                  <a:rPr lang="en-US" smtClean="0"/>
                  <a:t> </a:t>
                </a:r>
                <a:r>
                  <a:rPr lang="en-US" err="1" smtClean="0"/>
                  <a:t>trường</a:t>
                </a:r>
                <a:r>
                  <a:rPr lang="en-US" smtClean="0"/>
                  <a:t> </a:t>
                </a:r>
                <a:r>
                  <a:rPr lang="en-US" err="1" smtClean="0"/>
                  <a:t>hợp</a:t>
                </a:r>
                <a:r>
                  <a:rPr lang="en-US" smtClean="0"/>
                  <a:t> </a:t>
                </a:r>
                <a:r>
                  <a:rPr lang="en-US"/>
                  <a:t>|</a:t>
                </a:r>
                <a:r>
                  <a:rPr lang="en-US" i="1"/>
                  <a:t>U</a:t>
                </a:r>
                <a:r>
                  <a:rPr lang="en-US"/>
                  <a:t>|≤</a:t>
                </a:r>
                <a:r>
                  <a:rPr lang="en-US" i="1" smtClean="0"/>
                  <a:t>n.</a:t>
                </a:r>
              </a:p>
              <a:p>
                <a:pPr>
                  <a:lnSpc>
                    <a:spcPct val="110000"/>
                  </a:lnSpc>
                </a:pPr>
                <a:r>
                  <a:rPr lang="en-US"/>
                  <a:t>|</a:t>
                </a:r>
                <a:r>
                  <a:rPr lang="en-US" i="1"/>
                  <a:t>U</a:t>
                </a:r>
                <a:r>
                  <a:rPr lang="en-US"/>
                  <a:t>|=</a:t>
                </a:r>
                <a:r>
                  <a:rPr lang="en-US" i="1" smtClean="0"/>
                  <a:t>n</a:t>
                </a:r>
                <a:r>
                  <a:rPr lang="en-US" smtClean="0"/>
                  <a:t>: ta </a:t>
                </a:r>
                <a:r>
                  <a:rPr lang="en-US" err="1" smtClean="0"/>
                  <a:t>có</a:t>
                </a:r>
                <a:r>
                  <a:rPr lang="en-US"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 </m:t>
                              </m:r>
                              <m:r>
                                <m:rPr>
                                  <m:sty m:val="p"/>
                                </m:rPr>
                                <a:rPr lang="en-US">
                                  <a:latin typeface="Cambria Math" panose="02040503050406030204" pitchFamily="18" charset="0"/>
                                </a:rPr>
                                <m:t>if</m:t>
                              </m:r>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𝑛</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𝑛</m:t>
                              </m:r>
                            </m:e>
                          </m:mr>
                        </m:m>
                      </m:e>
                    </m:d>
                  </m:oMath>
                </a14:m>
                <a:r>
                  <a:rPr lang="en-US"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1 </m:t>
                              </m:r>
                              <m:r>
                                <m:rPr>
                                  <m:sty m:val="p"/>
                                </m:rPr>
                                <a:rPr lang="en-US">
                                  <a:latin typeface="Cambria Math" panose="02040503050406030204" pitchFamily="18" charset="0"/>
                                </a:rPr>
                                <m:t>if</m:t>
                              </m:r>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𝑛</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𝑛</m:t>
                              </m:r>
                            </m:e>
                          </m:mr>
                        </m:m>
                      </m:e>
                    </m:d>
                  </m:oMath>
                </a14:m>
                <a:endParaRPr lang="en-US" smtClean="0"/>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1055" y="1709308"/>
                <a:ext cx="11166763" cy="4887269"/>
              </a:xfrm>
              <a:blipFill rotWithShape="0">
                <a:blip r:embed="rId2"/>
                <a:stretch>
                  <a:fillRect l="-819" t="-623" r="-9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50032" y="853455"/>
                <a:ext cx="11456486" cy="769441"/>
              </a:xfrm>
              <a:prstGeom prst="rect">
                <a:avLst/>
              </a:prstGeom>
            </p:spPr>
            <p:txBody>
              <a:bodyPr wrap="square">
                <a:spAutoFit/>
              </a:bodyPr>
              <a:lstStyle/>
              <a:p>
                <a:r>
                  <a:rPr lang="en-US" sz="2200" smtClean="0">
                    <a:latin typeface="Times New Roman" panose="02020603050405020304" pitchFamily="18" charset="0"/>
                    <a:ea typeface="SimSun" panose="02010600030101010101" pitchFamily="2" charset="-122"/>
                    <a:cs typeface="Times New Roman" panose="02020603050405020304" pitchFamily="18" charset="0"/>
                  </a:rPr>
                  <a:t>Đặt</a:t>
                </a:r>
                <a:r>
                  <a:rPr lang="en-US" sz="2200">
                    <a:latin typeface="Times New Roman" panose="02020603050405020304" pitchFamily="18" charset="0"/>
                    <a:ea typeface="SimSun" panose="02010600030101010101" pitchFamily="2" charset="-122"/>
                    <a:cs typeface="Times New Roman" panose="02020603050405020304" pitchFamily="18" charset="0"/>
                  </a:rPr>
                  <a:t> </a:t>
                </a:r>
                <a:r>
                  <a:rPr lang="en-US" sz="2200" i="1">
                    <a:effectLst/>
                    <a:latin typeface="Times New Roman" panose="02020603050405020304" pitchFamily="18" charset="0"/>
                    <a:ea typeface="SimSun" panose="02010600030101010101" pitchFamily="2" charset="-122"/>
                    <a:cs typeface="Times New Roman" panose="02020603050405020304" pitchFamily="18" charset="0"/>
                  </a:rPr>
                  <a:t>P</a:t>
                </a:r>
                <a:r>
                  <a:rPr lang="en-US" sz="2200" i="1" baseline="-25000">
                    <a:effectLst/>
                    <a:latin typeface="Times New Roman" panose="02020603050405020304" pitchFamily="18" charset="0"/>
                    <a:ea typeface="SimSun" panose="02010600030101010101" pitchFamily="2" charset="-122"/>
                    <a:cs typeface="Times New Roman" panose="02020603050405020304" pitchFamily="18" charset="0"/>
                  </a:rPr>
                  <a:t>U</a:t>
                </a:r>
                <a:r>
                  <a:rPr lang="en-US" sz="220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err="1">
                    <a:latin typeface="Times New Roman" panose="02020603050405020304" pitchFamily="18" charset="0"/>
                    <a:ea typeface="SimSun" panose="02010600030101010101" pitchFamily="2" charset="-122"/>
                    <a:cs typeface="Times New Roman" panose="02020603050405020304" pitchFamily="18" charset="0"/>
                  </a:rPr>
                  <a:t>là</a:t>
                </a:r>
                <a:r>
                  <a:rPr lang="en-US" sz="2200">
                    <a:latin typeface="Times New Roman" panose="02020603050405020304" pitchFamily="18" charset="0"/>
                    <a:ea typeface="SimSun" panose="02010600030101010101" pitchFamily="2" charset="-122"/>
                    <a:cs typeface="Times New Roman" panose="02020603050405020304" pitchFamily="18" charset="0"/>
                  </a:rPr>
                  <a:t> </a:t>
                </a:r>
                <a:r>
                  <a:rPr lang="en-US" sz="2200" err="1">
                    <a:latin typeface="Times New Roman" panose="02020603050405020304" pitchFamily="18" charset="0"/>
                    <a:ea typeface="SimSun" panose="02010600030101010101" pitchFamily="2" charset="-122"/>
                    <a:cs typeface="Times New Roman" panose="02020603050405020304" pitchFamily="18" charset="0"/>
                  </a:rPr>
                  <a:t>xác</a:t>
                </a:r>
                <a:r>
                  <a:rPr lang="en-US" sz="2200">
                    <a:latin typeface="Times New Roman" panose="02020603050405020304" pitchFamily="18" charset="0"/>
                    <a:ea typeface="SimSun" panose="02010600030101010101" pitchFamily="2" charset="-122"/>
                    <a:cs typeface="Times New Roman" panose="02020603050405020304" pitchFamily="18" charset="0"/>
                  </a:rPr>
                  <a:t> </a:t>
                </a:r>
                <a:r>
                  <a:rPr lang="en-US" sz="2200" err="1">
                    <a:latin typeface="Times New Roman" panose="02020603050405020304" pitchFamily="18" charset="0"/>
                    <a:ea typeface="SimSun" panose="02010600030101010101" pitchFamily="2" charset="-122"/>
                    <a:cs typeface="Times New Roman" panose="02020603050405020304" pitchFamily="18" charset="0"/>
                  </a:rPr>
                  <a:t>suất</a:t>
                </a:r>
                <a:r>
                  <a:rPr lang="en-US" sz="2200">
                    <a:latin typeface="Times New Roman" panose="02020603050405020304" pitchFamily="18" charset="0"/>
                    <a:ea typeface="SimSun" panose="02010600030101010101" pitchFamily="2" charset="-122"/>
                    <a:cs typeface="Times New Roman" panose="02020603050405020304" pitchFamily="18" charset="0"/>
                  </a:rPr>
                  <a:t> U-gate, </a:t>
                </a:r>
                <a:r>
                  <a:rPr lang="en-US" sz="2200" err="1">
                    <a:latin typeface="Times New Roman" panose="02020603050405020304" pitchFamily="18" charset="0"/>
                    <a:ea typeface="SimSun" panose="02010600030101010101" pitchFamily="2" charset="-122"/>
                    <a:cs typeface="Times New Roman" panose="02020603050405020304" pitchFamily="18" charset="0"/>
                  </a:rPr>
                  <a:t>công</a:t>
                </a:r>
                <a:r>
                  <a:rPr lang="en-US" sz="2200">
                    <a:latin typeface="Times New Roman" panose="02020603050405020304" pitchFamily="18" charset="0"/>
                    <a:ea typeface="SimSun" panose="02010600030101010101" pitchFamily="2" charset="-122"/>
                    <a:cs typeface="Times New Roman" panose="02020603050405020304" pitchFamily="18" charset="0"/>
                  </a:rPr>
                  <a:t> </a:t>
                </a:r>
                <a:r>
                  <a:rPr lang="en-US" sz="2200" err="1">
                    <a:latin typeface="Times New Roman" panose="02020603050405020304" pitchFamily="18" charset="0"/>
                    <a:ea typeface="SimSun" panose="02010600030101010101" pitchFamily="2" charset="-122"/>
                    <a:cs typeface="Times New Roman" panose="02020603050405020304" pitchFamily="18" charset="0"/>
                  </a:rPr>
                  <a:t>thức</a:t>
                </a:r>
                <a:r>
                  <a:rPr lang="en-US" sz="2200">
                    <a:latin typeface="Times New Roman" panose="02020603050405020304" pitchFamily="18" charset="0"/>
                    <a:ea typeface="SimSun" panose="02010600030101010101" pitchFamily="2" charset="-122"/>
                    <a:cs typeface="Times New Roman" panose="02020603050405020304" pitchFamily="18" charset="0"/>
                  </a:rPr>
                  <a:t> 3.17 </a:t>
                </a:r>
                <a:r>
                  <a:rPr lang="en-US" sz="2200" err="1" smtClean="0">
                    <a:latin typeface="Times New Roman" panose="02020603050405020304" pitchFamily="18" charset="0"/>
                    <a:ea typeface="SimSun" panose="02010600030101010101" pitchFamily="2" charset="-122"/>
                    <a:cs typeface="Times New Roman" panose="02020603050405020304" pitchFamily="18" charset="0"/>
                  </a:rPr>
                  <a:t>sau</a:t>
                </a:r>
                <a:r>
                  <a:rPr lang="en-US" sz="2200" smtClean="0">
                    <a:latin typeface="Times New Roman" panose="02020603050405020304" pitchFamily="18" charset="0"/>
                    <a:ea typeface="SimSun" panose="02010600030101010101" pitchFamily="2" charset="-122"/>
                    <a:cs typeface="Times New Roman" panose="02020603050405020304" pitchFamily="18" charset="0"/>
                  </a:rPr>
                  <a:t> </a:t>
                </a:r>
                <a:r>
                  <a:rPr lang="en-US" sz="2200" err="1" smtClean="0">
                    <a:latin typeface="Times New Roman" panose="02020603050405020304" pitchFamily="18" charset="0"/>
                    <a:ea typeface="SimSun" panose="02010600030101010101" pitchFamily="2" charset="-122"/>
                    <a:cs typeface="Times New Roman" panose="02020603050405020304" pitchFamily="18" charset="0"/>
                  </a:rPr>
                  <a:t>đặc</a:t>
                </a:r>
                <a:r>
                  <a:rPr lang="en-US" sz="2200" smtClean="0">
                    <a:latin typeface="Times New Roman" panose="02020603050405020304" pitchFamily="18" charset="0"/>
                    <a:ea typeface="SimSun" panose="02010600030101010101" pitchFamily="2" charset="-122"/>
                    <a:cs typeface="Times New Roman" panose="02020603050405020304" pitchFamily="18" charset="0"/>
                  </a:rPr>
                  <a:t> </a:t>
                </a:r>
                <a:r>
                  <a:rPr lang="en-US" sz="2200" err="1">
                    <a:latin typeface="Times New Roman" panose="02020603050405020304" pitchFamily="18" charset="0"/>
                    <a:ea typeface="SimSun" panose="02010600030101010101" pitchFamily="2" charset="-122"/>
                    <a:cs typeface="Times New Roman" panose="02020603050405020304" pitchFamily="18" charset="0"/>
                  </a:rPr>
                  <a:t>tả</a:t>
                </a:r>
                <a:r>
                  <a:rPr lang="en-US" sz="2200">
                    <a:latin typeface="Times New Roman" panose="02020603050405020304" pitchFamily="18" charset="0"/>
                    <a:ea typeface="SimSun" panose="02010600030101010101" pitchFamily="2" charset="-122"/>
                    <a:cs typeface="Times New Roman" panose="02020603050405020304" pitchFamily="18" charset="0"/>
                  </a:rPr>
                  <a:t> </a:t>
                </a:r>
                <a:r>
                  <a:rPr lang="en-US" sz="2200" b="1" err="1">
                    <a:latin typeface="Times New Roman" panose="02020603050405020304" pitchFamily="18" charset="0"/>
                    <a:ea typeface="SimSun" panose="02010600030101010101" pitchFamily="2" charset="-122"/>
                    <a:cs typeface="Times New Roman" panose="02020603050405020304" pitchFamily="18" charset="0"/>
                  </a:rPr>
                  <a:t>suy</a:t>
                </a:r>
                <a:r>
                  <a:rPr lang="en-US" sz="2200" b="1">
                    <a:latin typeface="Times New Roman" panose="02020603050405020304" pitchFamily="18" charset="0"/>
                    <a:ea typeface="SimSun" panose="02010600030101010101" pitchFamily="2" charset="-122"/>
                    <a:cs typeface="Times New Roman" panose="02020603050405020304" pitchFamily="18" charset="0"/>
                  </a:rPr>
                  <a:t> </a:t>
                </a:r>
                <a:r>
                  <a:rPr lang="en-US" sz="2200" b="1" err="1">
                    <a:latin typeface="Times New Roman" panose="02020603050405020304" pitchFamily="18" charset="0"/>
                    <a:ea typeface="SimSun" panose="02010600030101010101" pitchFamily="2" charset="-122"/>
                    <a:cs typeface="Times New Roman" panose="02020603050405020304" pitchFamily="18" charset="0"/>
                  </a:rPr>
                  <a:t>diễn</a:t>
                </a:r>
                <a:r>
                  <a:rPr lang="en-US" sz="2200" b="1">
                    <a:latin typeface="Times New Roman" panose="02020603050405020304" pitchFamily="18" charset="0"/>
                    <a:ea typeface="SimSun" panose="02010600030101010101" pitchFamily="2" charset="-122"/>
                    <a:cs typeface="Times New Roman" panose="02020603050405020304" pitchFamily="18" charset="0"/>
                  </a:rPr>
                  <a:t> U-gate</a:t>
                </a:r>
                <a:r>
                  <a:rPr lang="en-US" sz="2200" b="1" smtClean="0">
                    <a:effectLst/>
                    <a:latin typeface="Times New Roman" panose="02020603050405020304" pitchFamily="18" charset="0"/>
                    <a:ea typeface="SimSun" panose="02010600030101010101" pitchFamily="2" charset="-122"/>
                    <a:cs typeface="Times New Roman" panose="02020603050405020304" pitchFamily="18" charset="0"/>
                  </a:rPr>
                  <a:t> </a:t>
                </a:r>
                <a:r>
                  <a:rPr lang="vi-VN" sz="2200">
                    <a:latin typeface="Times New Roman" panose="02020603050405020304" pitchFamily="18" charset="0"/>
                    <a:ea typeface="SimSun" panose="02010600030101010101" pitchFamily="2" charset="-122"/>
                    <a:cs typeface="Times New Roman" panose="02020603050405020304" pitchFamily="18" charset="0"/>
                  </a:rPr>
                  <a:t>và lực lượng của</a:t>
                </a:r>
                <a:r>
                  <a:rPr lang="en-US" sz="2200" smtClean="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𝒰</m:t>
                    </m:r>
                  </m:oMath>
                </a14:m>
                <a:r>
                  <a:rPr lang="en-US" sz="2200" smtClean="0">
                    <a:effectLst/>
                    <a:latin typeface="Times New Roman" panose="02020603050405020304" pitchFamily="18" charset="0"/>
                    <a:ea typeface="SimSun" panose="02010600030101010101" pitchFamily="2" charset="-122"/>
                    <a:cs typeface="Times New Roman" panose="02020603050405020304" pitchFamily="18" charset="0"/>
                  </a:rPr>
                  <a:t> với </a:t>
                </a:r>
                <a14:m>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𝒰</m:t>
                    </m:r>
                  </m:oMath>
                </a14:m>
                <a:r>
                  <a:rPr lang="en-US" sz="220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a:latin typeface="Times New Roman" panose="02020603050405020304" pitchFamily="18" charset="0"/>
                    <a:ea typeface="SimSun" panose="02010600030101010101" pitchFamily="2" charset="-122"/>
                    <a:cs typeface="Times New Roman" panose="02020603050405020304" pitchFamily="18" charset="0"/>
                  </a:rPr>
                  <a:t>là tập hợp tất cả tập con </a:t>
                </a:r>
                <a:r>
                  <a:rPr lang="en-US" sz="220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a:effectLst/>
                    <a:latin typeface="Times New Roman" panose="02020603050405020304" pitchFamily="18" charset="0"/>
                    <a:ea typeface="SimSun" panose="02010600030101010101" pitchFamily="2" charset="-122"/>
                    <a:cs typeface="Times New Roman" panose="02020603050405020304" pitchFamily="18" charset="0"/>
                  </a:rPr>
                  <a:t>U</a:t>
                </a:r>
                <a:r>
                  <a:rPr lang="en-US" sz="220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err="1" smtClean="0">
                    <a:effectLst/>
                    <a:latin typeface="Times New Roman" panose="02020603050405020304" pitchFamily="18" charset="0"/>
                    <a:ea typeface="SimSun" panose="02010600030101010101" pitchFamily="2" charset="-122"/>
                    <a:cs typeface="Times New Roman" panose="02020603050405020304" pitchFamily="18" charset="0"/>
                  </a:rPr>
                  <a:t>của</a:t>
                </a:r>
                <a:r>
                  <a:rPr lang="en-US" sz="220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a:effectLst/>
                    <a:latin typeface="Times New Roman" panose="02020603050405020304" pitchFamily="18" charset="0"/>
                    <a:ea typeface="SimSun" panose="02010600030101010101" pitchFamily="2" charset="-122"/>
                    <a:cs typeface="Times New Roman" panose="02020603050405020304" pitchFamily="18" charset="0"/>
                  </a:rPr>
                  <a:t>K</a:t>
                </a:r>
                <a:endParaRPr lang="en-US" sz="2200">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50032" y="853455"/>
                <a:ext cx="11456486" cy="769441"/>
              </a:xfrm>
              <a:prstGeom prst="rect">
                <a:avLst/>
              </a:prstGeom>
              <a:blipFill rotWithShape="0">
                <a:blip r:embed="rId3"/>
                <a:stretch>
                  <a:fillRect l="-691" t="-5556" b="-1587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DB5036F-1FF2-46C4-8D2B-59C7E3B91952}"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B425C72E-29BB-44DB-A52E-ECC77A9AB2BB}" type="datetime1">
              <a:rPr lang="en-US" smtClean="0"/>
              <a:t>7/14/2017</a:t>
            </a:fld>
            <a:endParaRPr lang="en-US"/>
          </a:p>
        </p:txBody>
      </p:sp>
    </p:spTree>
    <p:extLst>
      <p:ext uri="{BB962C8B-B14F-4D97-AF65-F5344CB8AC3E}">
        <p14:creationId xmlns:p14="http://schemas.microsoft.com/office/powerpoint/2010/main" val="1483195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74"/>
            <a:ext cx="10515600" cy="660486"/>
          </a:xfrm>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3071" y="1058527"/>
                <a:ext cx="11483788" cy="5474797"/>
              </a:xfrm>
            </p:spPr>
            <p:txBody>
              <a:bodyPr>
                <a:normAutofit fontScale="85000" lnSpcReduction="10000"/>
              </a:bodyPr>
              <a:lstStyle/>
              <a:p>
                <a:pPr>
                  <a:lnSpc>
                    <a:spcPct val="110000"/>
                  </a:lnSpc>
                </a:pPr>
                <a:r>
                  <a:rPr lang="en-US"/>
                  <a:t>|</a:t>
                </a:r>
                <a:r>
                  <a:rPr lang="en-US" i="1"/>
                  <a:t>U</a:t>
                </a:r>
                <a:r>
                  <a:rPr lang="en-US"/>
                  <a:t>|=</a:t>
                </a:r>
                <a:r>
                  <a:rPr lang="en-US" i="1" smtClean="0"/>
                  <a:t>α</a:t>
                </a:r>
                <a:r>
                  <a:rPr lang="en-US" smtClean="0"/>
                  <a:t> and 0&lt;</a:t>
                </a:r>
                <a:r>
                  <a:rPr lang="en-US" i="1" smtClean="0"/>
                  <a:t>α</a:t>
                </a:r>
                <a:r>
                  <a:rPr lang="en-US" smtClean="0"/>
                  <a:t>&lt;</a:t>
                </a:r>
                <a:r>
                  <a:rPr lang="en-US" i="1" smtClean="0"/>
                  <a:t>n</a:t>
                </a:r>
                <a:r>
                  <a:rPr lang="en-US" smtClean="0"/>
                  <a:t>:</a:t>
                </a:r>
                <a:r>
                  <a:rPr lang="en-US" i="1" smtClean="0"/>
                  <a:t> </a:t>
                </a:r>
                <a:r>
                  <a:rPr lang="en-US"/>
                  <a:t>ta </a:t>
                </a:r>
                <a:r>
                  <a:rPr lang="en-US" err="1"/>
                  <a:t>có</a:t>
                </a:r>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𝑈</m:t>
                                  </m:r>
                                </m:sub>
                              </m:sSub>
                              <m:r>
                                <a:rPr lang="en-US">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𝛼</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𝛼</m:t>
                              </m:r>
                            </m:e>
                          </m:mr>
                        </m:m>
                      </m:e>
                    </m:d>
                  </m:oMath>
                </a14:m>
                <a:r>
                  <a:rPr lang="en-US"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num>
                                    <m:den>
                                      <m:r>
                                        <a:rPr lang="en-US" i="1">
                                          <a:latin typeface="Cambria Math" panose="02040503050406030204" pitchFamily="18" charset="0"/>
                                        </a:rPr>
                                        <m:t>𝛼</m:t>
                                      </m:r>
                                    </m:den>
                                  </m:f>
                                </m:e>
                              </m:d>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𝛼</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𝛼</m:t>
                              </m:r>
                            </m:e>
                          </m:mr>
                        </m:m>
                      </m:e>
                    </m:d>
                  </m:oMath>
                </a14:m>
                <a:endParaRPr lang="en-US" smtClean="0"/>
              </a:p>
              <a:p>
                <a:pPr>
                  <a:lnSpc>
                    <a:spcPct val="110000"/>
                  </a:lnSpc>
                </a:pPr>
                <a:r>
                  <a:rPr lang="en-US"/>
                  <a:t>|</a:t>
                </a:r>
                <a:r>
                  <a:rPr lang="en-US" i="1"/>
                  <a:t>U</a:t>
                </a:r>
                <a:r>
                  <a:rPr lang="en-US"/>
                  <a:t>|≥</a:t>
                </a:r>
                <a:r>
                  <a:rPr lang="en-US" i="1" smtClean="0"/>
                  <a:t>α </a:t>
                </a:r>
                <a:r>
                  <a:rPr lang="en-US" smtClean="0"/>
                  <a:t>and 0&lt;</a:t>
                </a:r>
                <a:r>
                  <a:rPr lang="en-US" i="1" smtClean="0"/>
                  <a:t>α</a:t>
                </a:r>
                <a:r>
                  <a:rPr lang="en-US" smtClean="0"/>
                  <a:t>&lt;</a:t>
                </a:r>
                <a:r>
                  <a:rPr lang="en-US" i="1" smtClean="0"/>
                  <a:t>n</a:t>
                </a:r>
                <a:r>
                  <a:rPr lang="en-US" smtClean="0"/>
                  <a:t>: </a:t>
                </a:r>
                <a:r>
                  <a:rPr lang="en-US"/>
                  <a:t>ta </a:t>
                </a:r>
                <a:r>
                  <a:rPr lang="en-US" err="1"/>
                  <a:t>có</a:t>
                </a:r>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𝑈</m:t>
                                  </m:r>
                                </m:sub>
                              </m:sSub>
                              <m:r>
                                <a:rPr lang="en-US">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𝛼</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𝛼</m:t>
                              </m:r>
                            </m:e>
                          </m:mr>
                        </m:m>
                      </m:e>
                    </m:d>
                  </m:oMath>
                </a14:m>
                <a:r>
                  <a:rPr lang="en-US"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𝛼</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sup>
                                <m:e>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num>
                                        <m:den>
                                          <m:r>
                                            <a:rPr lang="en-US" i="1">
                                              <a:latin typeface="Cambria Math" panose="02040503050406030204" pitchFamily="18" charset="0"/>
                                            </a:rPr>
                                            <m:t>𝑗</m:t>
                                          </m:r>
                                        </m:den>
                                      </m:f>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𝛼</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𝛼</m:t>
                              </m:r>
                            </m:e>
                          </m:mr>
                        </m:m>
                      </m:e>
                    </m:d>
                  </m:oMath>
                </a14:m>
                <a:endParaRPr lang="en-US" smtClean="0"/>
              </a:p>
              <a:p>
                <a:pPr>
                  <a:lnSpc>
                    <a:spcPct val="110000"/>
                  </a:lnSpc>
                </a:pPr>
                <a:r>
                  <a:rPr lang="en-US"/>
                  <a:t>|</a:t>
                </a:r>
                <a:r>
                  <a:rPr lang="en-US" i="1"/>
                  <a:t>U</a:t>
                </a:r>
                <a:r>
                  <a:rPr lang="en-US"/>
                  <a:t>|≤</a:t>
                </a:r>
                <a:r>
                  <a:rPr lang="en-US" i="1" smtClean="0"/>
                  <a:t>β </a:t>
                </a:r>
                <a:r>
                  <a:rPr lang="en-US" smtClean="0"/>
                  <a:t>and 0&lt;</a:t>
                </a:r>
                <a:r>
                  <a:rPr lang="en-US" i="1" smtClean="0"/>
                  <a:t>β</a:t>
                </a:r>
                <a:r>
                  <a:rPr lang="en-US" smtClean="0"/>
                  <a:t>&lt;</a:t>
                </a:r>
                <a:r>
                  <a:rPr lang="en-US" i="1" smtClean="0"/>
                  <a:t>n</a:t>
                </a:r>
                <a:r>
                  <a:rPr lang="en-US" smtClean="0"/>
                  <a:t>: </a:t>
                </a:r>
                <a:r>
                  <a:rPr lang="en-US"/>
                  <a:t>ta </a:t>
                </a:r>
                <a:r>
                  <a:rPr lang="en-US" err="1"/>
                  <a:t>có</a:t>
                </a:r>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𝑈</m:t>
                                  </m:r>
                                </m:sub>
                              </m:sSub>
                              <m:r>
                                <a:rPr lang="en-US">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&gt;0</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=0</m:t>
                              </m:r>
                            </m:e>
                          </m:mr>
                        </m:m>
                      </m:e>
                    </m:d>
                  </m:oMath>
                </a14:m>
                <a:r>
                  <a:rPr lang="en-US"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=0</m:t>
                                  </m:r>
                                </m:sub>
                                <m:sup>
                                  <m:r>
                                    <m:rPr>
                                      <m:sty m:val="p"/>
                                    </m:rPr>
                                    <a:rPr lang="en-US">
                                      <a:latin typeface="Cambria Math" panose="02040503050406030204" pitchFamily="18" charset="0"/>
                                    </a:rPr>
                                    <m:t>min</m:t>
                                  </m:r>
                                  <m:d>
                                    <m:dPr>
                                      <m:ctrlPr>
                                        <a:rPr lang="en-US" i="1">
                                          <a:latin typeface="Cambria Math" panose="02040503050406030204" pitchFamily="18" charset="0"/>
                                        </a:rPr>
                                      </m:ctrlPr>
                                    </m:dPr>
                                    <m:e>
                                      <m:r>
                                        <a:rPr lang="en-US" i="1">
                                          <a:latin typeface="Cambria Math" panose="02040503050406030204" pitchFamily="18" charset="0"/>
                                        </a:rPr>
                                        <m:t>𝛽</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e>
                                  </m:d>
                                </m:sup>
                                <m:e>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num>
                                        <m:den>
                                          <m:r>
                                            <a:rPr lang="en-US" i="1">
                                              <a:latin typeface="Cambria Math" panose="02040503050406030204" pitchFamily="18" charset="0"/>
                                            </a:rPr>
                                            <m:t>𝑗</m:t>
                                          </m:r>
                                        </m:den>
                                      </m:f>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&gt;0</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=0</m:t>
                              </m:r>
                            </m:e>
                          </m:mr>
                        </m:m>
                      </m:e>
                    </m:d>
                  </m:oMath>
                </a14:m>
                <a:endParaRPr lang="en-US" smtClean="0"/>
              </a:p>
              <a:p>
                <a:pPr>
                  <a:lnSpc>
                    <a:spcPct val="110000"/>
                  </a:lnSpc>
                </a:pPr>
                <a:r>
                  <a:rPr lang="en-US" i="1"/>
                  <a:t>α</a:t>
                </a:r>
                <a:r>
                  <a:rPr lang="en-US"/>
                  <a:t>≤|</a:t>
                </a:r>
                <a:r>
                  <a:rPr lang="en-US" i="1"/>
                  <a:t>U</a:t>
                </a:r>
                <a:r>
                  <a:rPr lang="en-US"/>
                  <a:t>|≤</a:t>
                </a:r>
                <a:r>
                  <a:rPr lang="en-US" i="1" smtClean="0"/>
                  <a:t>β</a:t>
                </a:r>
                <a:r>
                  <a:rPr lang="en-US" smtClean="0"/>
                  <a:t> and 0&lt;</a:t>
                </a:r>
                <a:r>
                  <a:rPr lang="en-US" i="1" smtClean="0"/>
                  <a:t>α</a:t>
                </a:r>
                <a:r>
                  <a:rPr lang="en-US" smtClean="0"/>
                  <a:t>&lt;</a:t>
                </a:r>
                <a:r>
                  <a:rPr lang="en-US" i="1" smtClean="0"/>
                  <a:t>n</a:t>
                </a:r>
                <a:r>
                  <a:rPr lang="en-US" smtClean="0"/>
                  <a:t> and 0&lt;</a:t>
                </a:r>
                <a:r>
                  <a:rPr lang="en-US" i="1" smtClean="0"/>
                  <a:t>β</a:t>
                </a:r>
                <a:r>
                  <a:rPr lang="en-US" smtClean="0"/>
                  <a:t>&lt;</a:t>
                </a:r>
                <a:r>
                  <a:rPr lang="en-US" i="1" smtClean="0"/>
                  <a:t>n</a:t>
                </a:r>
                <a:r>
                  <a:rPr lang="en-US" smtClean="0"/>
                  <a:t>: </a:t>
                </a:r>
                <a:r>
                  <a:rPr lang="en-US"/>
                  <a:t>ta </a:t>
                </a:r>
                <a:r>
                  <a:rPr lang="en-US" err="1"/>
                  <a:t>có</a:t>
                </a:r>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𝑈</m:t>
                                  </m:r>
                                </m:sub>
                              </m:sSub>
                              <m:r>
                                <a:rPr lang="en-US">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𝛼</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𝛼</m:t>
                              </m:r>
                            </m:e>
                          </m:mr>
                        </m:m>
                      </m:e>
                    </m:d>
                  </m:oMath>
                </a14:m>
                <a:r>
                  <a:rPr lang="en-US"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𝛼</m:t>
                                  </m:r>
                                </m:sub>
                                <m:sup>
                                  <m:r>
                                    <m:rPr>
                                      <m:sty m:val="p"/>
                                    </m:rPr>
                                    <a:rPr lang="en-US">
                                      <a:latin typeface="Cambria Math" panose="02040503050406030204" pitchFamily="18" charset="0"/>
                                    </a:rPr>
                                    <m:t>min</m:t>
                                  </m:r>
                                  <m:d>
                                    <m:dPr>
                                      <m:ctrlPr>
                                        <a:rPr lang="en-US" i="1">
                                          <a:latin typeface="Cambria Math" panose="02040503050406030204" pitchFamily="18" charset="0"/>
                                        </a:rPr>
                                      </m:ctrlPr>
                                    </m:dPr>
                                    <m:e>
                                      <m:r>
                                        <a:rPr lang="en-US" i="1">
                                          <a:latin typeface="Cambria Math" panose="02040503050406030204" pitchFamily="18" charset="0"/>
                                        </a:rPr>
                                        <m:t>𝛽</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e>
                                  </m:d>
                                </m:sup>
                                <m:e>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num>
                                        <m:den>
                                          <m:r>
                                            <a:rPr lang="en-US" i="1">
                                              <a:latin typeface="Cambria Math" panose="02040503050406030204" pitchFamily="18" charset="0"/>
                                            </a:rPr>
                                            <m:t>𝑗</m:t>
                                          </m:r>
                                        </m:den>
                                      </m:f>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𝛼</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𝛼</m:t>
                              </m:r>
                            </m:e>
                          </m:mr>
                        </m:m>
                      </m:e>
                    </m:d>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3071" y="1058527"/>
                <a:ext cx="11483788" cy="5474797"/>
              </a:xfrm>
              <a:blipFill rotWithShape="0">
                <a:blip r:embed="rId2"/>
                <a:stretch>
                  <a:fillRect l="-743"/>
                </a:stretch>
              </a:blipFill>
            </p:spPr>
            <p:txBody>
              <a:bodyPr/>
              <a:lstStyle/>
              <a:p>
                <a:r>
                  <a:rPr lang="en-US">
                    <a:noFill/>
                  </a:rPr>
                  <a:t> </a:t>
                </a:r>
              </a:p>
            </p:txBody>
          </p:sp>
        </mc:Fallback>
      </mc:AlternateContent>
      <p:sp>
        <p:nvSpPr>
          <p:cNvPr id="4" name="Rectangle 3"/>
          <p:cNvSpPr/>
          <p:nvPr/>
        </p:nvSpPr>
        <p:spPr>
          <a:xfrm>
            <a:off x="3821070" y="627640"/>
            <a:ext cx="3331361" cy="430887"/>
          </a:xfrm>
          <a:prstGeom prst="rect">
            <a:avLst/>
          </a:prstGeom>
        </p:spPr>
        <p:txBody>
          <a:bodyPr wrap="none">
            <a:spAutoFit/>
          </a:bodyPr>
          <a:lstStyle/>
          <a:p>
            <a:pPr algn="ctr"/>
            <a:r>
              <a:rPr lang="es-ES" sz="2200" b="1" err="1">
                <a:latin typeface="Times New Roman" panose="02020603050405020304" pitchFamily="18" charset="0"/>
                <a:ea typeface="SimSun" panose="02010600030101010101" pitchFamily="2" charset="-122"/>
                <a:cs typeface="Times New Roman" panose="02020603050405020304" pitchFamily="18" charset="0"/>
              </a:rPr>
              <a:t>Suy</a:t>
            </a:r>
            <a:r>
              <a:rPr lang="es-ES" sz="2200" b="1">
                <a:latin typeface="Times New Roman" panose="02020603050405020304" pitchFamily="18" charset="0"/>
                <a:ea typeface="SimSun" panose="02010600030101010101" pitchFamily="2" charset="-122"/>
                <a:cs typeface="Times New Roman" panose="02020603050405020304" pitchFamily="18" charset="0"/>
              </a:rPr>
              <a:t> </a:t>
            </a:r>
            <a:r>
              <a:rPr lang="es-ES" sz="2200" b="1" err="1">
                <a:latin typeface="Times New Roman" panose="02020603050405020304" pitchFamily="18" charset="0"/>
                <a:ea typeface="SimSun" panose="02010600030101010101" pitchFamily="2" charset="-122"/>
                <a:cs typeface="Times New Roman" panose="02020603050405020304" pitchFamily="18" charset="0"/>
              </a:rPr>
              <a:t>diễn</a:t>
            </a:r>
            <a:r>
              <a:rPr lang="es-ES" sz="2200" b="1">
                <a:latin typeface="Times New Roman" panose="02020603050405020304" pitchFamily="18" charset="0"/>
                <a:ea typeface="SimSun" panose="02010600030101010101" pitchFamily="2" charset="-122"/>
                <a:cs typeface="Times New Roman" panose="02020603050405020304" pitchFamily="18" charset="0"/>
              </a:rPr>
              <a:t> U-</a:t>
            </a:r>
            <a:r>
              <a:rPr lang="es-ES" sz="2200" b="1" err="1">
                <a:latin typeface="Times New Roman" panose="02020603050405020304" pitchFamily="18" charset="0"/>
                <a:ea typeface="SimSun" panose="02010600030101010101" pitchFamily="2" charset="-122"/>
                <a:cs typeface="Times New Roman" panose="02020603050405020304" pitchFamily="18" charset="0"/>
              </a:rPr>
              <a:t>gate</a:t>
            </a:r>
            <a:r>
              <a:rPr lang="es-ES" sz="2200" b="1">
                <a:latin typeface="Times New Roman" panose="02020603050405020304" pitchFamily="18" charset="0"/>
                <a:ea typeface="SimSun" panose="02010600030101010101" pitchFamily="2" charset="-122"/>
                <a:cs typeface="Times New Roman" panose="02020603050405020304" pitchFamily="18" charset="0"/>
              </a:rPr>
              <a:t> (</a:t>
            </a:r>
            <a:r>
              <a:rPr lang="es-ES" sz="2200" b="1" err="1">
                <a:latin typeface="Times New Roman" panose="02020603050405020304" pitchFamily="18" charset="0"/>
                <a:ea typeface="SimSun" panose="02010600030101010101" pitchFamily="2" charset="-122"/>
                <a:cs typeface="Times New Roman" panose="02020603050405020304" pitchFamily="18" charset="0"/>
              </a:rPr>
              <a:t>tiếp</a:t>
            </a:r>
            <a:r>
              <a:rPr lang="es-ES" sz="2200" b="1">
                <a:latin typeface="Times New Roman" panose="02020603050405020304" pitchFamily="18" charset="0"/>
                <a:ea typeface="SimSun" panose="02010600030101010101" pitchFamily="2" charset="-122"/>
                <a:cs typeface="Times New Roman" panose="02020603050405020304" pitchFamily="18" charset="0"/>
              </a:rPr>
              <a:t> </a:t>
            </a:r>
            <a:r>
              <a:rPr lang="es-ES" sz="2200" b="1" err="1">
                <a:latin typeface="Times New Roman" panose="02020603050405020304" pitchFamily="18" charset="0"/>
                <a:ea typeface="SimSun" panose="02010600030101010101" pitchFamily="2" charset="-122"/>
                <a:cs typeface="Times New Roman" panose="02020603050405020304" pitchFamily="18" charset="0"/>
              </a:rPr>
              <a:t>tục</a:t>
            </a:r>
            <a:r>
              <a:rPr lang="es-ES" sz="2200" b="1">
                <a:latin typeface="Times New Roman" panose="02020603050405020304" pitchFamily="18" charset="0"/>
                <a:ea typeface="SimSun" panose="02010600030101010101" pitchFamily="2" charset="-122"/>
                <a:cs typeface="Times New Roman" panose="02020603050405020304" pitchFamily="18" charset="0"/>
              </a:rPr>
              <a:t>)</a:t>
            </a:r>
            <a:r>
              <a:rPr lang="en-US" sz="2200" b="1" smtClean="0">
                <a:latin typeface="Times New Roman" panose="02020603050405020304" pitchFamily="18" charset="0"/>
                <a:ea typeface="SimSun" panose="02010600030101010101" pitchFamily="2" charset="-122"/>
                <a:cs typeface="Times New Roman" panose="02020603050405020304" pitchFamily="18" charset="0"/>
              </a:rPr>
              <a:t> </a:t>
            </a:r>
            <a:endParaRPr lang="en-US" sz="2200"/>
          </a:p>
        </p:txBody>
      </p:sp>
      <p:sp>
        <p:nvSpPr>
          <p:cNvPr id="5" name="Slide Number Placeholder 4"/>
          <p:cNvSpPr>
            <a:spLocks noGrp="1"/>
          </p:cNvSpPr>
          <p:nvPr>
            <p:ph type="sldNum" sz="quarter" idx="12"/>
          </p:nvPr>
        </p:nvSpPr>
        <p:spPr/>
        <p:txBody>
          <a:bodyPr/>
          <a:lstStyle/>
          <a:p>
            <a:fld id="{5DB5036F-1FF2-46C4-8D2B-59C7E3B91952}"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8188FBBD-59DB-4A46-AFC7-EC34E33AC619}" type="datetime1">
              <a:rPr lang="en-US" smtClean="0"/>
              <a:t>7/14/2017</a:t>
            </a:fld>
            <a:endParaRPr lang="en-US"/>
          </a:p>
        </p:txBody>
      </p:sp>
    </p:spTree>
    <p:extLst>
      <p:ext uri="{BB962C8B-B14F-4D97-AF65-F5344CB8AC3E}">
        <p14:creationId xmlns:p14="http://schemas.microsoft.com/office/powerpoint/2010/main" val="2971583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p:sp>
        <p:nvSpPr>
          <p:cNvPr id="3" name="Content Placeholder 2"/>
          <p:cNvSpPr>
            <a:spLocks noGrp="1"/>
          </p:cNvSpPr>
          <p:nvPr>
            <p:ph idx="1"/>
          </p:nvPr>
        </p:nvSpPr>
        <p:spPr/>
        <p:txBody>
          <a:bodyPr/>
          <a:lstStyle/>
          <a:p>
            <a:r>
              <a:rPr lang="en-US" err="1"/>
              <a:t>Điều</a:t>
            </a:r>
            <a:r>
              <a:rPr lang="en-US"/>
              <a:t> </a:t>
            </a:r>
            <a:r>
              <a:rPr lang="en-US" err="1"/>
              <a:t>kiện</a:t>
            </a:r>
            <a:r>
              <a:rPr lang="en-US"/>
              <a:t> U-gate </a:t>
            </a:r>
            <a:r>
              <a:rPr lang="en-US" err="1"/>
              <a:t>trên</a:t>
            </a:r>
            <a:r>
              <a:rPr lang="en-US"/>
              <a:t> |</a:t>
            </a:r>
            <a:r>
              <a:rPr lang="en-US" i="1"/>
              <a:t>U</a:t>
            </a:r>
            <a:r>
              <a:rPr lang="en-US"/>
              <a:t>| </a:t>
            </a:r>
            <a:r>
              <a:rPr lang="en-US" err="1"/>
              <a:t>là</a:t>
            </a:r>
            <a:r>
              <a:rPr lang="en-US"/>
              <a:t> </a:t>
            </a:r>
            <a:r>
              <a:rPr lang="en-US" err="1"/>
              <a:t>bất</a:t>
            </a:r>
            <a:r>
              <a:rPr lang="en-US"/>
              <a:t> </a:t>
            </a:r>
            <a:r>
              <a:rPr lang="en-US" err="1" smtClean="0"/>
              <a:t>kỳ</a:t>
            </a:r>
            <a:r>
              <a:rPr lang="en-US" smtClean="0"/>
              <a:t>, </a:t>
            </a:r>
            <a:r>
              <a:rPr lang="en-US" err="1" smtClean="0"/>
              <a:t>chỉ</a:t>
            </a:r>
            <a:r>
              <a:rPr lang="en-US" smtClean="0"/>
              <a:t> </a:t>
            </a:r>
            <a:r>
              <a:rPr lang="en-US" err="1"/>
              <a:t>phụ</a:t>
            </a:r>
            <a:r>
              <a:rPr lang="en-US"/>
              <a:t> </a:t>
            </a:r>
            <a:r>
              <a:rPr lang="en-US" err="1"/>
              <a:t>thuộc</a:t>
            </a:r>
            <a:r>
              <a:rPr lang="en-US"/>
              <a:t> </a:t>
            </a:r>
            <a:r>
              <a:rPr lang="en-US" err="1" smtClean="0"/>
              <a:t>vào</a:t>
            </a:r>
            <a:r>
              <a:rPr lang="en-US" smtClean="0"/>
              <a:t> </a:t>
            </a:r>
            <a:r>
              <a:rPr lang="en-US" err="1" smtClean="0"/>
              <a:t>các</a:t>
            </a:r>
            <a:r>
              <a:rPr lang="en-US" smtClean="0"/>
              <a:t> </a:t>
            </a:r>
            <a:r>
              <a:rPr lang="en-US" i="1" smtClean="0"/>
              <a:t>A</a:t>
            </a:r>
            <a:r>
              <a:rPr lang="en-US" i="1" baseline="-25000" smtClean="0"/>
              <a:t>i</a:t>
            </a:r>
            <a:r>
              <a:rPr lang="en-US" smtClean="0"/>
              <a:t> (</a:t>
            </a:r>
            <a:r>
              <a:rPr lang="en-US" i="1"/>
              <a:t>ON</a:t>
            </a:r>
            <a:r>
              <a:rPr lang="en-US"/>
              <a:t> </a:t>
            </a:r>
            <a:r>
              <a:rPr lang="en-US" err="1" smtClean="0"/>
              <a:t>hoặc</a:t>
            </a:r>
            <a:r>
              <a:rPr lang="en-US" smtClean="0"/>
              <a:t> </a:t>
            </a:r>
            <a:r>
              <a:rPr lang="en-US" i="1" smtClean="0"/>
              <a:t>OFF</a:t>
            </a:r>
            <a:r>
              <a:rPr lang="en-US"/>
              <a:t>) </a:t>
            </a:r>
            <a:r>
              <a:rPr lang="en-US" err="1" smtClean="0"/>
              <a:t>và</a:t>
            </a:r>
            <a:r>
              <a:rPr lang="en-US" smtClean="0"/>
              <a:t> </a:t>
            </a:r>
            <a:r>
              <a:rPr lang="en-US" err="1" smtClean="0"/>
              <a:t>các</a:t>
            </a:r>
            <a:r>
              <a:rPr lang="en-US" smtClean="0"/>
              <a:t> </a:t>
            </a:r>
            <a:r>
              <a:rPr lang="en-US" err="1" smtClean="0"/>
              <a:t>kết</a:t>
            </a:r>
            <a:r>
              <a:rPr lang="en-US" smtClean="0"/>
              <a:t> </a:t>
            </a:r>
            <a:r>
              <a:rPr lang="en-US" err="1" smtClean="0"/>
              <a:t>hợp</a:t>
            </a:r>
            <a:r>
              <a:rPr lang="en-US" smtClean="0"/>
              <a:t> </a:t>
            </a:r>
            <a:r>
              <a:rPr lang="en-US" err="1" smtClean="0"/>
              <a:t>những</a:t>
            </a:r>
            <a:r>
              <a:rPr lang="en-US" smtClean="0"/>
              <a:t> </a:t>
            </a:r>
            <a:r>
              <a:rPr lang="en-US" i="1" smtClean="0"/>
              <a:t>A</a:t>
            </a:r>
            <a:r>
              <a:rPr lang="en-US" i="1" baseline="-25000" smtClean="0"/>
              <a:t>i</a:t>
            </a:r>
            <a:r>
              <a:rPr lang="en-US" smtClean="0"/>
              <a:t>. </a:t>
            </a:r>
            <a:r>
              <a:rPr lang="en-US" err="1" smtClean="0"/>
              <a:t>Ví</a:t>
            </a:r>
            <a:r>
              <a:rPr lang="en-US" smtClean="0"/>
              <a:t> </a:t>
            </a:r>
            <a:r>
              <a:rPr lang="en-US" err="1" smtClean="0"/>
              <a:t>dụ</a:t>
            </a:r>
            <a:r>
              <a:rPr lang="en-US" smtClean="0"/>
              <a:t>, </a:t>
            </a:r>
            <a:r>
              <a:rPr lang="en-US"/>
              <a:t>AND-gate </a:t>
            </a:r>
            <a:r>
              <a:rPr lang="en-US" err="1" smtClean="0"/>
              <a:t>và</a:t>
            </a:r>
            <a:r>
              <a:rPr lang="en-US" smtClean="0"/>
              <a:t> OR-gate </a:t>
            </a:r>
            <a:r>
              <a:rPr lang="en-US" err="1" smtClean="0"/>
              <a:t>là</a:t>
            </a:r>
            <a:r>
              <a:rPr lang="en-US" smtClean="0"/>
              <a:t> </a:t>
            </a:r>
            <a:r>
              <a:rPr lang="en-US" err="1" smtClean="0"/>
              <a:t>những</a:t>
            </a:r>
            <a:r>
              <a:rPr lang="en-US" smtClean="0"/>
              <a:t> </a:t>
            </a:r>
            <a:r>
              <a:rPr lang="en-US" err="1" smtClean="0"/>
              <a:t>trường</a:t>
            </a:r>
            <a:r>
              <a:rPr lang="en-US" smtClean="0"/>
              <a:t> </a:t>
            </a:r>
            <a:r>
              <a:rPr lang="en-US" err="1" smtClean="0"/>
              <a:t>hợp</a:t>
            </a:r>
            <a:r>
              <a:rPr lang="en-US" smtClean="0"/>
              <a:t> </a:t>
            </a:r>
            <a:r>
              <a:rPr lang="en-US" err="1" smtClean="0"/>
              <a:t>đặc</a:t>
            </a:r>
            <a:r>
              <a:rPr lang="en-US" smtClean="0"/>
              <a:t> </a:t>
            </a:r>
            <a:r>
              <a:rPr lang="en-US" err="1" smtClean="0"/>
              <a:t>biệt</a:t>
            </a:r>
            <a:r>
              <a:rPr lang="en-US" smtClean="0"/>
              <a:t> </a:t>
            </a:r>
            <a:r>
              <a:rPr lang="en-US" err="1" smtClean="0"/>
              <a:t>của</a:t>
            </a:r>
            <a:r>
              <a:rPr lang="en-US" smtClean="0"/>
              <a:t> U-gate </a:t>
            </a:r>
            <a:r>
              <a:rPr lang="en-US" err="1" smtClean="0"/>
              <a:t>với</a:t>
            </a:r>
            <a:r>
              <a:rPr lang="en-US" smtClean="0"/>
              <a:t> </a:t>
            </a:r>
            <a:r>
              <a:rPr lang="en-US"/>
              <a:t>|</a:t>
            </a:r>
            <a:r>
              <a:rPr lang="en-US" i="1"/>
              <a:t>U</a:t>
            </a:r>
            <a:r>
              <a:rPr lang="en-US"/>
              <a:t>|=</a:t>
            </a:r>
            <a:r>
              <a:rPr lang="en-US" i="1"/>
              <a:t>n</a:t>
            </a:r>
            <a:r>
              <a:rPr lang="en-US"/>
              <a:t> </a:t>
            </a:r>
            <a:r>
              <a:rPr lang="en-US" err="1" smtClean="0"/>
              <a:t>và</a:t>
            </a:r>
            <a:r>
              <a:rPr lang="en-US" smtClean="0"/>
              <a:t> |</a:t>
            </a:r>
            <a:r>
              <a:rPr lang="en-US" i="1" smtClean="0"/>
              <a:t>U</a:t>
            </a:r>
            <a:r>
              <a:rPr lang="en-US"/>
              <a:t>|≥</a:t>
            </a:r>
            <a:r>
              <a:rPr lang="en-US" smtClean="0"/>
              <a:t>1. </a:t>
            </a:r>
            <a:r>
              <a:rPr lang="en-US"/>
              <a:t>XOR-gate </a:t>
            </a:r>
            <a:r>
              <a:rPr lang="en-US" err="1" smtClean="0"/>
              <a:t>và</a:t>
            </a:r>
            <a:r>
              <a:rPr lang="en-US" smtClean="0"/>
              <a:t> XNOR-gate </a:t>
            </a:r>
            <a:r>
              <a:rPr lang="en-US" err="1" smtClean="0"/>
              <a:t>là</a:t>
            </a:r>
            <a:r>
              <a:rPr lang="en-US" smtClean="0"/>
              <a:t> </a:t>
            </a:r>
            <a:r>
              <a:rPr lang="en-US" err="1" smtClean="0"/>
              <a:t>những</a:t>
            </a:r>
            <a:r>
              <a:rPr lang="en-US" smtClean="0"/>
              <a:t> </a:t>
            </a:r>
            <a:r>
              <a:rPr lang="en-US" err="1" smtClean="0"/>
              <a:t>trường</a:t>
            </a:r>
            <a:r>
              <a:rPr lang="en-US" smtClean="0"/>
              <a:t> </a:t>
            </a:r>
            <a:r>
              <a:rPr lang="en-US" err="1" smtClean="0"/>
              <a:t>hợp</a:t>
            </a:r>
            <a:r>
              <a:rPr lang="en-US" smtClean="0"/>
              <a:t> </a:t>
            </a:r>
            <a:r>
              <a:rPr lang="en-US" err="1" smtClean="0"/>
              <a:t>đặc</a:t>
            </a:r>
            <a:r>
              <a:rPr lang="en-US" smtClean="0"/>
              <a:t> </a:t>
            </a:r>
            <a:r>
              <a:rPr lang="en-US" err="1" smtClean="0"/>
              <a:t>biệt</a:t>
            </a:r>
            <a:r>
              <a:rPr lang="en-US" smtClean="0"/>
              <a:t> </a:t>
            </a:r>
            <a:r>
              <a:rPr lang="en-US" err="1" smtClean="0"/>
              <a:t>của</a:t>
            </a:r>
            <a:r>
              <a:rPr lang="en-US" smtClean="0"/>
              <a:t> </a:t>
            </a:r>
            <a:r>
              <a:rPr lang="en-US"/>
              <a:t>U-gate </a:t>
            </a:r>
            <a:r>
              <a:rPr lang="en-US" err="1" smtClean="0"/>
              <a:t>với</a:t>
            </a:r>
            <a:r>
              <a:rPr lang="en-US" smtClean="0"/>
              <a:t> </a:t>
            </a:r>
            <a:r>
              <a:rPr lang="en-US" err="1" smtClean="0"/>
              <a:t>các</a:t>
            </a:r>
            <a:r>
              <a:rPr lang="en-US" smtClean="0"/>
              <a:t> </a:t>
            </a:r>
            <a:r>
              <a:rPr lang="en-US" err="1" smtClean="0"/>
              <a:t>điều</a:t>
            </a:r>
            <a:r>
              <a:rPr lang="en-US" smtClean="0"/>
              <a:t> </a:t>
            </a:r>
            <a:r>
              <a:rPr lang="en-US" err="1" smtClean="0"/>
              <a:t>kiện</a:t>
            </a:r>
            <a:r>
              <a:rPr lang="en-US" smtClean="0"/>
              <a:t> </a:t>
            </a:r>
            <a:r>
              <a:rPr lang="en-US" err="1" smtClean="0"/>
              <a:t>đặc</a:t>
            </a:r>
            <a:r>
              <a:rPr lang="en-US" smtClean="0"/>
              <a:t> </a:t>
            </a:r>
            <a:r>
              <a:rPr lang="en-US" err="1" smtClean="0"/>
              <a:t>thù</a:t>
            </a:r>
            <a:r>
              <a:rPr lang="en-US" smtClean="0"/>
              <a:t> </a:t>
            </a:r>
            <a:r>
              <a:rPr lang="en-US" err="1" smtClean="0"/>
              <a:t>trên</a:t>
            </a:r>
            <a:r>
              <a:rPr lang="en-US" smtClean="0"/>
              <a:t> </a:t>
            </a:r>
            <a:r>
              <a:rPr lang="en-US" i="1" smtClean="0"/>
              <a:t>A</a:t>
            </a:r>
            <a:r>
              <a:rPr lang="en-US" i="1" baseline="-25000" smtClean="0"/>
              <a:t>i</a:t>
            </a:r>
            <a:r>
              <a:rPr lang="en-US" smtClean="0"/>
              <a:t>.</a:t>
            </a:r>
          </a:p>
          <a:p>
            <a:pPr algn="just"/>
            <a:r>
              <a:rPr lang="en-US" err="1" smtClean="0"/>
              <a:t>Trong</a:t>
            </a:r>
            <a:r>
              <a:rPr lang="en-US" smtClean="0"/>
              <a:t> </a:t>
            </a:r>
            <a:r>
              <a:rPr lang="en-US" err="1" smtClean="0"/>
              <a:t>nghiên</a:t>
            </a:r>
            <a:r>
              <a:rPr lang="en-US" smtClean="0"/>
              <a:t> </a:t>
            </a:r>
            <a:r>
              <a:rPr lang="en-US" err="1" smtClean="0"/>
              <a:t>cứu</a:t>
            </a:r>
            <a:r>
              <a:rPr lang="en-US" smtClean="0"/>
              <a:t> </a:t>
            </a:r>
            <a:r>
              <a:rPr lang="en-US" err="1" smtClean="0"/>
              <a:t>này</a:t>
            </a:r>
            <a:r>
              <a:rPr lang="en-US" smtClean="0"/>
              <a:t>, U-gate </a:t>
            </a:r>
            <a:r>
              <a:rPr lang="en-US" err="1" smtClean="0"/>
              <a:t>là</a:t>
            </a:r>
            <a:r>
              <a:rPr lang="en-US" smtClean="0"/>
              <a:t> </a:t>
            </a:r>
            <a:r>
              <a:rPr lang="en-US" err="1" smtClean="0"/>
              <a:t>cổng</a:t>
            </a:r>
            <a:r>
              <a:rPr lang="en-US" smtClean="0"/>
              <a:t> phi </a:t>
            </a:r>
            <a:r>
              <a:rPr lang="en-US" err="1" smtClean="0"/>
              <a:t>tuyến</a:t>
            </a:r>
            <a:r>
              <a:rPr lang="en-US" smtClean="0"/>
              <a:t> </a:t>
            </a:r>
            <a:r>
              <a:rPr lang="en-US" err="1" smtClean="0"/>
              <a:t>tổng</a:t>
            </a:r>
            <a:r>
              <a:rPr lang="en-US" smtClean="0"/>
              <a:t> </a:t>
            </a:r>
            <a:r>
              <a:rPr lang="en-US" err="1" smtClean="0"/>
              <a:t>quát</a:t>
            </a:r>
            <a:r>
              <a:rPr lang="en-US" smtClean="0"/>
              <a:t> </a:t>
            </a:r>
            <a:r>
              <a:rPr lang="en-US" err="1" smtClean="0"/>
              <a:t>nhất</a:t>
            </a:r>
            <a:r>
              <a:rPr lang="en-US" smtClean="0"/>
              <a:t>, </a:t>
            </a:r>
            <a:r>
              <a:rPr lang="en-US" err="1" smtClean="0"/>
              <a:t>trong</a:t>
            </a:r>
            <a:r>
              <a:rPr lang="en-US" smtClean="0"/>
              <a:t> </a:t>
            </a:r>
            <a:r>
              <a:rPr lang="en-US" err="1" smtClean="0"/>
              <a:t>đó</a:t>
            </a:r>
            <a:r>
              <a:rPr lang="en-US" smtClean="0"/>
              <a:t> </a:t>
            </a:r>
            <a:r>
              <a:rPr lang="en-US" err="1" smtClean="0"/>
              <a:t>xác</a:t>
            </a:r>
            <a:r>
              <a:rPr lang="en-US" smtClean="0"/>
              <a:t> </a:t>
            </a:r>
            <a:r>
              <a:rPr lang="en-US" err="1" smtClean="0"/>
              <a:t>suất</a:t>
            </a:r>
            <a:r>
              <a:rPr lang="en-US" smtClean="0"/>
              <a:t> U-gate </a:t>
            </a:r>
            <a:r>
              <a:rPr lang="en-US" err="1" smtClean="0"/>
              <a:t>chứa</a:t>
            </a:r>
            <a:r>
              <a:rPr lang="en-US" smtClean="0"/>
              <a:t> </a:t>
            </a:r>
            <a:r>
              <a:rPr lang="en-US" err="1" smtClean="0"/>
              <a:t>tích</a:t>
            </a:r>
            <a:r>
              <a:rPr lang="en-US" smtClean="0"/>
              <a:t> </a:t>
            </a:r>
            <a:r>
              <a:rPr lang="en-US" err="1" smtClean="0"/>
              <a:t>các</a:t>
            </a:r>
            <a:r>
              <a:rPr lang="en-US" smtClean="0"/>
              <a:t> </a:t>
            </a:r>
            <a:r>
              <a:rPr lang="en-US" err="1" smtClean="0"/>
              <a:t>trọng</a:t>
            </a:r>
            <a:r>
              <a:rPr lang="en-US" smtClean="0"/>
              <a:t> </a:t>
            </a:r>
            <a:r>
              <a:rPr lang="en-US" err="1" smtClean="0"/>
              <a:t>số</a:t>
            </a:r>
            <a:r>
              <a:rPr lang="en-US" smtClean="0"/>
              <a:t>.</a:t>
            </a:r>
          </a:p>
          <a:p>
            <a:pPr algn="just"/>
            <a:r>
              <a:rPr lang="en-US" err="1" smtClean="0"/>
              <a:t>Tiếp</a:t>
            </a:r>
            <a:r>
              <a:rPr lang="en-US" smtClean="0"/>
              <a:t> </a:t>
            </a:r>
            <a:r>
              <a:rPr lang="en-US" err="1" smtClean="0"/>
              <a:t>theo</a:t>
            </a:r>
            <a:r>
              <a:rPr lang="en-US" smtClean="0"/>
              <a:t>, </a:t>
            </a:r>
            <a:r>
              <a:rPr lang="en-US" err="1" smtClean="0"/>
              <a:t>chúng</a:t>
            </a:r>
            <a:r>
              <a:rPr lang="en-US" smtClean="0"/>
              <a:t> ta </a:t>
            </a:r>
            <a:r>
              <a:rPr lang="en-US" err="1" smtClean="0"/>
              <a:t>nghiên</a:t>
            </a:r>
            <a:r>
              <a:rPr lang="en-US" smtClean="0"/>
              <a:t> </a:t>
            </a:r>
            <a:r>
              <a:rPr lang="en-US" err="1" smtClean="0"/>
              <a:t>cứu</a:t>
            </a:r>
            <a:r>
              <a:rPr lang="en-US" smtClean="0"/>
              <a:t> SIGMA-gate </a:t>
            </a:r>
            <a:r>
              <a:rPr lang="en-US" err="1" smtClean="0"/>
              <a:t>chỉ</a:t>
            </a:r>
            <a:r>
              <a:rPr lang="en-US" smtClean="0"/>
              <a:t> </a:t>
            </a:r>
            <a:r>
              <a:rPr lang="en-US" err="1" smtClean="0"/>
              <a:t>chứa</a:t>
            </a:r>
            <a:r>
              <a:rPr lang="en-US" smtClean="0"/>
              <a:t> </a:t>
            </a:r>
            <a:r>
              <a:rPr lang="en-US" err="1" smtClean="0"/>
              <a:t>kết</a:t>
            </a:r>
            <a:r>
              <a:rPr lang="en-US" smtClean="0"/>
              <a:t> </a:t>
            </a:r>
            <a:r>
              <a:rPr lang="en-US" err="1" smtClean="0"/>
              <a:t>hợp</a:t>
            </a:r>
            <a:r>
              <a:rPr lang="en-US" smtClean="0"/>
              <a:t> </a:t>
            </a:r>
            <a:r>
              <a:rPr lang="en-US" err="1" smtClean="0"/>
              <a:t>tuyến</a:t>
            </a:r>
            <a:r>
              <a:rPr lang="en-US" smtClean="0"/>
              <a:t> </a:t>
            </a:r>
            <a:r>
              <a:rPr lang="en-US" err="1" smtClean="0"/>
              <a:t>tính</a:t>
            </a:r>
            <a:r>
              <a:rPr lang="en-US" smtClean="0"/>
              <a:t> </a:t>
            </a:r>
            <a:r>
              <a:rPr lang="en-US" err="1" smtClean="0"/>
              <a:t>của</a:t>
            </a:r>
            <a:r>
              <a:rPr lang="en-US" smtClean="0"/>
              <a:t> </a:t>
            </a:r>
            <a:r>
              <a:rPr lang="en-US" err="1" smtClean="0"/>
              <a:t>những</a:t>
            </a:r>
            <a:r>
              <a:rPr lang="en-US" smtClean="0"/>
              <a:t> </a:t>
            </a:r>
            <a:r>
              <a:rPr lang="en-US" err="1" smtClean="0"/>
              <a:t>trọng</a:t>
            </a:r>
            <a:r>
              <a:rPr lang="en-US" smtClean="0"/>
              <a:t> </a:t>
            </a:r>
            <a:r>
              <a:rPr lang="en-US" err="1" smtClean="0"/>
              <a:t>số</a:t>
            </a:r>
            <a:r>
              <a:rPr lang="en-US" smtClean="0"/>
              <a:t>.</a:t>
            </a: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15151FBF-5973-4FC3-8693-1F80708BE3FA}" type="datetime1">
              <a:rPr lang="en-US" smtClean="0"/>
              <a:t>7/14/2017</a:t>
            </a:fld>
            <a:endParaRPr lang="en-US"/>
          </a:p>
        </p:txBody>
      </p:sp>
    </p:spTree>
    <p:extLst>
      <p:ext uri="{BB962C8B-B14F-4D97-AF65-F5344CB8AC3E}">
        <p14:creationId xmlns:p14="http://schemas.microsoft.com/office/powerpoint/2010/main" val="14291155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8"/>
                <a:ext cx="10515600" cy="5545676"/>
              </a:xfrm>
            </p:spPr>
            <p:txBody>
              <a:bodyPr>
                <a:normAutofit fontScale="77500" lnSpcReduction="20000"/>
              </a:bodyPr>
              <a:lstStyle/>
              <a:p>
                <a:r>
                  <a:rPr lang="en-US" err="1" smtClean="0"/>
                  <a:t>Suy</a:t>
                </a:r>
                <a:r>
                  <a:rPr lang="en-US" smtClean="0"/>
                  <a:t> </a:t>
                </a:r>
                <a:r>
                  <a:rPr lang="en-US" err="1" smtClean="0"/>
                  <a:t>diễn</a:t>
                </a:r>
                <a:r>
                  <a:rPr lang="en-US" smtClean="0"/>
                  <a:t> SIGMA-gate (Nguyen, 2016) </a:t>
                </a:r>
                <a:r>
                  <a:rPr lang="en-US" err="1" smtClean="0"/>
                  <a:t>biểu</a:t>
                </a:r>
                <a:r>
                  <a:rPr lang="en-US" smtClean="0"/>
                  <a:t> </a:t>
                </a:r>
                <a:r>
                  <a:rPr lang="en-US" err="1" smtClean="0"/>
                  <a:t>diễn</a:t>
                </a:r>
                <a:r>
                  <a:rPr lang="en-US" smtClean="0"/>
                  <a:t> </a:t>
                </a:r>
                <a:r>
                  <a:rPr lang="en-US" err="1" smtClean="0"/>
                  <a:t>quan</a:t>
                </a:r>
                <a:r>
                  <a:rPr lang="en-US" smtClean="0"/>
                  <a:t> </a:t>
                </a:r>
                <a:r>
                  <a:rPr lang="en-US" err="1" smtClean="0"/>
                  <a:t>hệ</a:t>
                </a:r>
                <a:r>
                  <a:rPr lang="en-US" smtClean="0"/>
                  <a:t> </a:t>
                </a:r>
                <a:r>
                  <a:rPr lang="en-US" err="1" smtClean="0"/>
                  <a:t>kết</a:t>
                </a:r>
                <a:r>
                  <a:rPr lang="en-US" smtClean="0"/>
                  <a:t> </a:t>
                </a:r>
                <a:r>
                  <a:rPr lang="en-US" err="1" smtClean="0"/>
                  <a:t>hợp</a:t>
                </a:r>
                <a:r>
                  <a:rPr lang="en-US" smtClean="0"/>
                  <a:t>, </a:t>
                </a:r>
                <a:r>
                  <a:rPr lang="en-US" err="1" smtClean="0"/>
                  <a:t>thỏa</a:t>
                </a:r>
                <a:r>
                  <a:rPr lang="en-US" smtClean="0"/>
                  <a:t> </a:t>
                </a:r>
                <a:r>
                  <a:rPr lang="en-US" err="1" smtClean="0"/>
                  <a:t>mãn</a:t>
                </a:r>
                <a:r>
                  <a:rPr lang="en-US" smtClean="0"/>
                  <a:t> </a:t>
                </a:r>
                <a:r>
                  <a:rPr lang="en-US" b="1" err="1" smtClean="0"/>
                  <a:t>điều</a:t>
                </a:r>
                <a:r>
                  <a:rPr lang="en-US" b="1" smtClean="0"/>
                  <a:t> </a:t>
                </a:r>
                <a:r>
                  <a:rPr lang="en-US" b="1" err="1" smtClean="0"/>
                  <a:t>kiện</a:t>
                </a:r>
                <a:r>
                  <a:rPr lang="en-US" b="1" smtClean="0"/>
                  <a:t> SIGMA-gate</a:t>
                </a:r>
                <a:r>
                  <a:rPr lang="en-US" smtClean="0"/>
                  <a:t> </a:t>
                </a:r>
                <a:r>
                  <a:rPr lang="en-US" err="1" smtClean="0"/>
                  <a:t>đặc</a:t>
                </a:r>
                <a:r>
                  <a:rPr lang="en-US" smtClean="0"/>
                  <a:t> </a:t>
                </a:r>
                <a:r>
                  <a:rPr lang="en-US" err="1" smtClean="0"/>
                  <a:t>tả</a:t>
                </a:r>
                <a:r>
                  <a:rPr lang="en-US" smtClean="0"/>
                  <a:t> </a:t>
                </a:r>
                <a:r>
                  <a:rPr lang="en-US" err="1" smtClean="0"/>
                  <a:t>bởi</a:t>
                </a:r>
                <a:r>
                  <a:rPr lang="en-US" smtClean="0"/>
                  <a:t> </a:t>
                </a:r>
                <a:r>
                  <a:rPr lang="en-US" err="1" smtClean="0"/>
                  <a:t>công</a:t>
                </a:r>
                <a:r>
                  <a:rPr lang="en-US" smtClean="0"/>
                  <a:t> </a:t>
                </a:r>
                <a:r>
                  <a:rPr lang="en-US" err="1" smtClean="0"/>
                  <a:t>thức</a:t>
                </a:r>
                <a:r>
                  <a:rPr lang="en-US" smtClean="0"/>
                  <a:t> 3.18 </a:t>
                </a:r>
                <a:r>
                  <a:rPr lang="en-US" err="1" smtClean="0"/>
                  <a:t>sau</a:t>
                </a:r>
                <a:r>
                  <a:rPr lang="en-US" smtClean="0"/>
                  <a:t>.</a:t>
                </a:r>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i="1" smtClean="0">
                              <a:latin typeface="Cambria Math" panose="02040503050406030204" pitchFamily="18" charset="0"/>
                            </a:rPr>
                          </m:ctrlPr>
                        </m:mPr>
                        <m:mr>
                          <m:e>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e>
                            </m:d>
                          </m:e>
                          <m:e>
                            <m:d>
                              <m:dPr>
                                <m:ctrlPr>
                                  <a:rPr lang="en-US" i="1" smtClean="0">
                                    <a:latin typeface="Cambria Math" panose="02040503050406030204" pitchFamily="18" charset="0"/>
                                  </a:rPr>
                                </m:ctrlPr>
                              </m:dPr>
                              <m:e>
                                <m:r>
                                  <a:rPr lang="en-US" b="0" i="1" smtClean="0">
                                    <a:latin typeface="Cambria Math" panose="02040503050406030204" pitchFamily="18" charset="0"/>
                                  </a:rPr>
                                  <m:t>3.18</m:t>
                                </m:r>
                              </m:e>
                            </m:d>
                          </m:e>
                        </m:mr>
                      </m:m>
                    </m:oMath>
                  </m:oMathPara>
                </a14:m>
                <a:endParaRPr lang="en-US" smtClean="0"/>
              </a:p>
              <a:p>
                <a:pPr indent="0">
                  <a:buNone/>
                </a:pPr>
                <a:r>
                  <a:rPr lang="en-US" err="1" smtClean="0"/>
                  <a:t>Với</a:t>
                </a:r>
                <a:r>
                  <a:rPr lang="en-US" smtClean="0"/>
                  <a:t> </a:t>
                </a:r>
                <a:r>
                  <a:rPr lang="en-US" err="1" smtClean="0"/>
                  <a:t>tập</a:t>
                </a:r>
                <a:r>
                  <a:rPr lang="en-US" smtClean="0"/>
                  <a:t> </a:t>
                </a:r>
                <a:r>
                  <a:rPr lang="en-US" err="1" smtClean="0"/>
                  <a:t>những</a:t>
                </a:r>
                <a:r>
                  <a:rPr lang="en-US" smtClean="0"/>
                  <a:t> </a:t>
                </a:r>
                <a:r>
                  <a:rPr lang="en-US" i="1" smtClean="0"/>
                  <a:t>A</a:t>
                </a:r>
                <a:r>
                  <a:rPr lang="en-US" i="1" baseline="-25000" smtClean="0"/>
                  <a:t>i</a:t>
                </a:r>
                <a:r>
                  <a:rPr lang="en-US" smtClean="0"/>
                  <a:t> </a:t>
                </a:r>
                <a:r>
                  <a:rPr lang="en-US" err="1" smtClean="0"/>
                  <a:t>đủ</a:t>
                </a:r>
                <a:r>
                  <a:rPr lang="en-US" smtClean="0"/>
                  <a:t> </a:t>
                </a:r>
                <a:r>
                  <a:rPr lang="en-US" err="1" smtClean="0"/>
                  <a:t>và</a:t>
                </a:r>
                <a:r>
                  <a:rPr lang="en-US" smtClean="0"/>
                  <a:t> </a:t>
                </a:r>
                <a:r>
                  <a:rPr lang="en-US" err="1" smtClean="0"/>
                  <a:t>loại</a:t>
                </a:r>
                <a:r>
                  <a:rPr lang="en-US" smtClean="0"/>
                  <a:t> </a:t>
                </a:r>
                <a:r>
                  <a:rPr lang="en-US" err="1" smtClean="0"/>
                  <a:t>trừ</a:t>
                </a:r>
                <a:r>
                  <a:rPr lang="en-US" smtClean="0"/>
                  <a:t> </a:t>
                </a:r>
                <a:r>
                  <a:rPr lang="en-US" err="1" smtClean="0"/>
                  <a:t>lẫn</a:t>
                </a:r>
                <a:r>
                  <a:rPr lang="en-US" smtClean="0"/>
                  <a:t> </a:t>
                </a:r>
                <a:r>
                  <a:rPr lang="en-US" err="1" smtClean="0"/>
                  <a:t>nhau</a:t>
                </a:r>
                <a:r>
                  <a:rPr lang="en-US" smtClean="0"/>
                  <a:t>.</a:t>
                </a: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=1</m:t>
                      </m:r>
                      <m:r>
                        <a:rPr lang="en-US" b="0" i="1" smtClean="0">
                          <a:latin typeface="Cambria Math" panose="02040503050406030204" pitchFamily="18" charset="0"/>
                        </a:rPr>
                        <m:t> </m:t>
                      </m:r>
                      <m:r>
                        <m:rPr>
                          <m:sty m:val="p"/>
                        </m:rPr>
                        <a:rPr lang="en-US" b="0" i="0" smtClean="0">
                          <a:latin typeface="Cambria Math" panose="02040503050406030204" pitchFamily="18" charset="0"/>
                        </a:rPr>
                        <m:t>and</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m:oMathPara>
                </a14:m>
                <a:endParaRPr lang="en-US" smtClean="0"/>
              </a:p>
              <a:p>
                <a:r>
                  <a:rPr lang="en-US" err="1" smtClean="0"/>
                  <a:t>Tổng</a:t>
                </a:r>
                <a:r>
                  <a:rPr lang="en-US" smtClean="0"/>
                  <a:t> sigma </a:t>
                </a:r>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oMath>
                </a14:m>
                <a:r>
                  <a:rPr lang="en-US"/>
                  <a:t> </a:t>
                </a:r>
                <a:r>
                  <a:rPr lang="en-US" err="1" smtClean="0"/>
                  <a:t>chỉ</a:t>
                </a:r>
                <a:r>
                  <a:rPr lang="en-US" smtClean="0"/>
                  <a:t> </a:t>
                </a:r>
                <a:r>
                  <a:rPr lang="en-US" err="1" smtClean="0"/>
                  <a:t>rằng</a:t>
                </a:r>
                <a:r>
                  <a:rPr lang="en-US" smtClean="0"/>
                  <a:t> </a:t>
                </a:r>
                <a:r>
                  <a:rPr lang="en-US" i="1"/>
                  <a:t>Y</a:t>
                </a:r>
                <a:r>
                  <a:rPr lang="en-US"/>
                  <a:t> </a:t>
                </a:r>
                <a:r>
                  <a:rPr lang="en-US" err="1" smtClean="0"/>
                  <a:t>là</a:t>
                </a:r>
                <a:r>
                  <a:rPr lang="en-US" smtClean="0"/>
                  <a:t> </a:t>
                </a:r>
                <a:r>
                  <a:rPr lang="en-US" err="1" smtClean="0"/>
                  <a:t>hợp</a:t>
                </a:r>
                <a:r>
                  <a:rPr lang="en-US" smtClean="0"/>
                  <a:t> </a:t>
                </a:r>
                <a:r>
                  <a:rPr lang="en-US" err="1" smtClean="0"/>
                  <a:t>của</a:t>
                </a:r>
                <a:r>
                  <a:rPr lang="en-US" smtClean="0"/>
                  <a:t> </a:t>
                </a:r>
                <a:r>
                  <a:rPr lang="en-US" err="1" smtClean="0"/>
                  <a:t>những</a:t>
                </a:r>
                <a:r>
                  <a:rPr lang="en-US" smtClean="0"/>
                  <a:t> </a:t>
                </a:r>
                <a:r>
                  <a:rPr lang="en-US" i="1"/>
                  <a:t>A</a:t>
                </a:r>
                <a:r>
                  <a:rPr lang="en-US" i="1" baseline="-25000"/>
                  <a:t>i</a:t>
                </a:r>
                <a:r>
                  <a:rPr lang="en-US"/>
                  <a:t> </a:t>
                </a:r>
                <a:r>
                  <a:rPr lang="en-US" err="1" smtClean="0"/>
                  <a:t>rời</a:t>
                </a:r>
                <a:r>
                  <a:rPr lang="en-US" smtClean="0"/>
                  <a:t> </a:t>
                </a:r>
                <a:r>
                  <a:rPr lang="en-US" err="1" smtClean="0"/>
                  <a:t>và</a:t>
                </a:r>
                <a:r>
                  <a:rPr lang="en-US" smtClean="0"/>
                  <a:t> do </a:t>
                </a:r>
                <a:r>
                  <a:rPr lang="en-US" err="1" smtClean="0"/>
                  <a:t>đó</a:t>
                </a:r>
                <a:r>
                  <a:rPr lang="en-US" smtClean="0"/>
                  <a:t>, </a:t>
                </a:r>
                <a:r>
                  <a:rPr lang="en-US" err="1" smtClean="0"/>
                  <a:t>không</a:t>
                </a:r>
                <a:r>
                  <a:rPr lang="en-US" smtClean="0"/>
                  <a:t> </a:t>
                </a:r>
                <a:r>
                  <a:rPr lang="en-US" err="1" smtClean="0"/>
                  <a:t>biểu</a:t>
                </a:r>
                <a:r>
                  <a:rPr lang="en-US" smtClean="0"/>
                  <a:t> </a:t>
                </a:r>
                <a:r>
                  <a:rPr lang="en-US" err="1" smtClean="0"/>
                  <a:t>diễn</a:t>
                </a:r>
                <a:r>
                  <a:rPr lang="en-US" smtClean="0"/>
                  <a:t> </a:t>
                </a:r>
                <a:r>
                  <a:rPr lang="en-US" err="1" smtClean="0"/>
                  <a:t>phép</a:t>
                </a:r>
                <a:r>
                  <a:rPr lang="en-US" smtClean="0"/>
                  <a:t> </a:t>
                </a:r>
                <a:r>
                  <a:rPr lang="en-US" err="1" smtClean="0"/>
                  <a:t>cộng</a:t>
                </a:r>
                <a:r>
                  <a:rPr lang="en-US" smtClean="0"/>
                  <a:t> </a:t>
                </a:r>
                <a:r>
                  <a:rPr lang="en-US" err="1" smtClean="0"/>
                  <a:t>số</a:t>
                </a:r>
                <a:r>
                  <a:rPr lang="en-US" smtClean="0"/>
                  <a:t> </a:t>
                </a:r>
                <a:r>
                  <a:rPr lang="en-US" err="1" smtClean="0"/>
                  <a:t>học</a:t>
                </a:r>
                <a:r>
                  <a:rPr lang="en-US"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oMath>
                  </m:oMathPara>
                </a14:m>
                <a:endParaRPr lang="en-US"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e>
                      </m:d>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d>
                        </m:e>
                      </m:nary>
                    </m:oMath>
                  </m:oMathPara>
                </a14:m>
                <a:endParaRPr lang="en-US"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8"/>
                <a:ext cx="10515600" cy="5545676"/>
              </a:xfrm>
              <a:blipFill rotWithShape="0">
                <a:blip r:embed="rId2"/>
                <a:stretch>
                  <a:fillRect l="-696" t="-1978" r="-6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0C1EAD10-03D4-4C4B-BBB8-3013A87A74AC}" type="datetime1">
              <a:rPr lang="en-US" smtClean="0"/>
              <a:t>7/14/2017</a:t>
            </a:fld>
            <a:endParaRPr lang="en-US"/>
          </a:p>
        </p:txBody>
      </p:sp>
    </p:spTree>
    <p:extLst>
      <p:ext uri="{BB962C8B-B14F-4D97-AF65-F5344CB8AC3E}">
        <p14:creationId xmlns:p14="http://schemas.microsoft.com/office/powerpoint/2010/main" val="2415516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7"/>
                <a:ext cx="10515600" cy="5638442"/>
              </a:xfrm>
            </p:spPr>
            <p:txBody>
              <a:bodyPr>
                <a:normAutofit fontScale="92500"/>
              </a:bodyPr>
              <a:lstStyle/>
              <a:p>
                <a:r>
                  <a:rPr lang="en-US" err="1"/>
                  <a:t>Công</a:t>
                </a:r>
                <a:r>
                  <a:rPr lang="en-US"/>
                  <a:t> </a:t>
                </a:r>
                <a:r>
                  <a:rPr lang="en-US" err="1"/>
                  <a:t>thức</a:t>
                </a:r>
                <a:r>
                  <a:rPr lang="en-US"/>
                  <a:t> 3.19 </a:t>
                </a:r>
                <a:r>
                  <a:rPr lang="en-US" err="1"/>
                  <a:t>sau</a:t>
                </a:r>
                <a:r>
                  <a:rPr lang="en-US"/>
                  <a:t> </a:t>
                </a:r>
                <a:r>
                  <a:rPr lang="en-US" err="1"/>
                  <a:t>đặc</a:t>
                </a:r>
                <a:r>
                  <a:rPr lang="en-US"/>
                  <a:t> </a:t>
                </a:r>
                <a:r>
                  <a:rPr lang="en-US" err="1"/>
                  <a:t>tả</a:t>
                </a:r>
                <a:r>
                  <a:rPr lang="en-US"/>
                  <a:t> </a:t>
                </a:r>
                <a:r>
                  <a:rPr lang="en-US" err="1"/>
                  <a:t>định</a:t>
                </a:r>
                <a:r>
                  <a:rPr lang="en-US"/>
                  <a:t> </a:t>
                </a:r>
                <a:r>
                  <a:rPr lang="en-US" err="1"/>
                  <a:t>lý</a:t>
                </a:r>
                <a:r>
                  <a:rPr lang="en-US"/>
                  <a:t> </a:t>
                </a:r>
                <a:r>
                  <a:rPr lang="en-US" b="1" err="1"/>
                  <a:t>suy</a:t>
                </a:r>
                <a:r>
                  <a:rPr lang="en-US" b="1"/>
                  <a:t> </a:t>
                </a:r>
                <a:r>
                  <a:rPr lang="en-US" b="1" err="1"/>
                  <a:t>diễn</a:t>
                </a:r>
                <a:r>
                  <a:rPr lang="en-US" b="1"/>
                  <a:t> SIGMA-gate</a:t>
                </a:r>
                <a:r>
                  <a:rPr lang="en-US"/>
                  <a:t> (Nguyen, 2016). </a:t>
                </a:r>
                <a:r>
                  <a:rPr lang="vi-VN"/>
                  <a:t>Cơ sở của định lý này đã được các tác giả</a:t>
                </a:r>
                <a:r>
                  <a:rPr lang="en-US" smtClean="0"/>
                  <a:t> </a:t>
                </a:r>
                <a:r>
                  <a:rPr lang="en-US"/>
                  <a:t>(</a:t>
                </a:r>
                <a:r>
                  <a:rPr lang="en-US" err="1"/>
                  <a:t>Millán</a:t>
                </a:r>
                <a:r>
                  <a:rPr lang="en-US"/>
                  <a:t> &amp; Pérez-de-la-Cruz</a:t>
                </a:r>
                <a:r>
                  <a:rPr lang="en-US" smtClean="0"/>
                  <a:t>, </a:t>
                </a:r>
                <a:r>
                  <a:rPr lang="en-US"/>
                  <a:t>2002, pp. 292-295) </a:t>
                </a:r>
                <a:r>
                  <a:rPr lang="en-US" err="1"/>
                  <a:t>đề</a:t>
                </a:r>
                <a:r>
                  <a:rPr lang="en-US"/>
                  <a:t> </a:t>
                </a:r>
                <a:r>
                  <a:rPr lang="en-US" err="1"/>
                  <a:t>cập</a:t>
                </a:r>
                <a:r>
                  <a:rPr lang="en-US"/>
                  <a:t>.</a:t>
                </a:r>
                <a:endParaRPr lang="en-US"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oMath>
                  </m:oMathPara>
                </a14:m>
                <a:endParaRPr lang="en-US"/>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=1−</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oMath>
                  </m:oMathPara>
                </a14:m>
                <a:endParaRPr lang="en-US" smtClean="0"/>
              </a:p>
              <a:p>
                <a:pPr indent="0">
                  <a:buNone/>
                </a:pPr>
                <a:r>
                  <a:rPr lang="en-US" err="1"/>
                  <a:t>Với</a:t>
                </a:r>
                <a:r>
                  <a:rPr lang="en-US"/>
                  <a:t> </a:t>
                </a:r>
                <a:r>
                  <a:rPr lang="en-US" err="1"/>
                  <a:t>tập</a:t>
                </a:r>
                <a:r>
                  <a:rPr lang="en-US"/>
                  <a:t> </a:t>
                </a:r>
                <a:r>
                  <a:rPr lang="en-US" err="1"/>
                  <a:t>những</a:t>
                </a:r>
                <a:r>
                  <a:rPr lang="en-US"/>
                  <a:t> </a:t>
                </a:r>
                <a:r>
                  <a:rPr lang="en-US" i="1"/>
                  <a:t>A</a:t>
                </a:r>
                <a:r>
                  <a:rPr lang="en-US" i="1" baseline="-25000"/>
                  <a:t>i</a:t>
                </a:r>
                <a:r>
                  <a:rPr lang="en-US"/>
                  <a:t> </a:t>
                </a:r>
                <a:r>
                  <a:rPr lang="en-US" err="1"/>
                  <a:t>đủ</a:t>
                </a:r>
                <a:r>
                  <a:rPr lang="en-US"/>
                  <a:t> </a:t>
                </a:r>
                <a:r>
                  <a:rPr lang="en-US" err="1"/>
                  <a:t>và</a:t>
                </a:r>
                <a:r>
                  <a:rPr lang="en-US"/>
                  <a:t> </a:t>
                </a:r>
                <a:r>
                  <a:rPr lang="en-US" err="1"/>
                  <a:t>loại</a:t>
                </a:r>
                <a:r>
                  <a:rPr lang="en-US"/>
                  <a:t> </a:t>
                </a:r>
                <a:r>
                  <a:rPr lang="en-US" err="1"/>
                  <a:t>trừ</a:t>
                </a:r>
                <a:r>
                  <a:rPr lang="en-US"/>
                  <a:t> </a:t>
                </a:r>
                <a:r>
                  <a:rPr lang="en-US" err="1"/>
                  <a:t>lẫn</a:t>
                </a:r>
                <a:r>
                  <a:rPr lang="en-US"/>
                  <a:t> </a:t>
                </a:r>
                <a:r>
                  <a:rPr lang="en-US" err="1"/>
                  <a:t>nhau</a:t>
                </a:r>
                <a:r>
                  <a:rPr lang="en-US"/>
                  <a:t>.</a:t>
                </a: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=1 </m:t>
                      </m:r>
                      <m:r>
                        <m:rPr>
                          <m:sty m:val="p"/>
                        </m:rPr>
                        <a:rPr lang="en-US">
                          <a:latin typeface="Cambria Math" panose="02040503050406030204" pitchFamily="18" charset="0"/>
                        </a:rPr>
                        <m:t>and</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m:oMathPara>
                </a14:m>
                <a:endParaRPr lang="en-US" smtClean="0"/>
              </a:p>
              <a:p>
                <a:r>
                  <a:rPr lang="en-US" err="1" smtClean="0"/>
                  <a:t>Phần</a:t>
                </a:r>
                <a:r>
                  <a:rPr lang="en-US" smtClean="0"/>
                  <a:t> </a:t>
                </a:r>
                <a:r>
                  <a:rPr lang="en-US" err="1" smtClean="0"/>
                  <a:t>sau</a:t>
                </a:r>
                <a:r>
                  <a:rPr lang="en-US" smtClean="0"/>
                  <a:t> </a:t>
                </a:r>
                <a:r>
                  <a:rPr lang="en-US" err="1" smtClean="0"/>
                  <a:t>là</a:t>
                </a:r>
                <a:r>
                  <a:rPr lang="en-US" smtClean="0"/>
                  <a:t> </a:t>
                </a:r>
                <a:r>
                  <a:rPr lang="en-US" err="1" smtClean="0"/>
                  <a:t>chứng</a:t>
                </a:r>
                <a:r>
                  <a:rPr lang="en-US" smtClean="0"/>
                  <a:t> minh </a:t>
                </a:r>
                <a:r>
                  <a:rPr lang="en-US" err="1" smtClean="0"/>
                  <a:t>của</a:t>
                </a:r>
                <a:r>
                  <a:rPr lang="en-US" smtClean="0"/>
                  <a:t> </a:t>
                </a:r>
                <a:r>
                  <a:rPr lang="en-US" err="1" smtClean="0"/>
                  <a:t>định</a:t>
                </a:r>
                <a:r>
                  <a:rPr lang="en-US" smtClean="0"/>
                  <a:t> </a:t>
                </a:r>
                <a:r>
                  <a:rPr lang="en-US" err="1" smtClean="0"/>
                  <a:t>lý</a:t>
                </a:r>
                <a:r>
                  <a:rPr lang="en-US" smtClean="0"/>
                  <a:t> SIGMA-gate.</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7"/>
                <a:ext cx="10515600" cy="5638442"/>
              </a:xfrm>
              <a:blipFill rotWithShape="0">
                <a:blip r:embed="rId2"/>
                <a:stretch>
                  <a:fillRect l="-928" t="-973" r="-9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9E5EEC73-5086-457D-B369-DD471CEDBC87}" type="datetime1">
              <a:rPr lang="en-US" smtClean="0"/>
              <a:t>7/14/2017</a:t>
            </a:fld>
            <a:endParaRPr lang="en-US"/>
          </a:p>
        </p:txBody>
      </p:sp>
    </p:spTree>
    <p:extLst>
      <p:ext uri="{BB962C8B-B14F-4D97-AF65-F5344CB8AC3E}">
        <p14:creationId xmlns:p14="http://schemas.microsoft.com/office/powerpoint/2010/main" val="3350530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4" name="Rectangle 3"/>
              <p:cNvSpPr/>
              <p:nvPr/>
            </p:nvSpPr>
            <p:spPr>
              <a:xfrm>
                <a:off x="285827" y="1824625"/>
                <a:ext cx="5817704" cy="3296031"/>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d>
                        <m:dPr>
                          <m:ctrlPr>
                            <a:rPr lang="en-US" sz="2200" i="1" smtClean="0">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2200">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2200">
                          <a:effectLst/>
                          <a:latin typeface="Cambria Math" panose="02040503050406030204" pitchFamily="18" charset="0"/>
                          <a:ea typeface="SimSun" panose="02010600030101010101" pitchFamily="2" charset="-122"/>
                          <a:cs typeface="Times New Roman" panose="02020603050405020304" pitchFamily="18" charset="0"/>
                        </a:rPr>
                        <m:t> </m:t>
                      </m:r>
                    </m:oMath>
                  </m:oMathPara>
                </a14:m>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center"/>
                    </m:oMathParaPr>
                    <m:oMath xmlns:m="http://schemas.openxmlformats.org/officeDocument/2006/math">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do</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 đ</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i</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ề</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u</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ki</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ệ</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n</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SIGMA</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gate</m:t>
                          </m:r>
                        </m:e>
                      </m:d>
                    </m:oMath>
                  </m:oMathPara>
                </a14:m>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220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b>
                              </m:sSub>
                            </m:e>
                          </m:d>
                        </m:e>
                      </m:nary>
                      <m:r>
                        <a:rPr lang="en-US" sz="2200">
                          <a:effectLst/>
                          <a:latin typeface="Cambria Math" panose="02040503050406030204" pitchFamily="18" charset="0"/>
                          <a:ea typeface="SimSun" panose="02010600030101010101" pitchFamily="2" charset="-122"/>
                          <a:cs typeface="Times New Roman" panose="02020603050405020304" pitchFamily="18" charset="0"/>
                        </a:rPr>
                        <m:t> </m:t>
                      </m:r>
                    </m:oMath>
                  </m:oMathPara>
                </a14:m>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center"/>
                    </m:oMathParaPr>
                    <m:oMath xmlns:m="http://schemas.openxmlformats.org/officeDocument/2006/math">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do</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c</m:t>
                          </m:r>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á</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c</m:t>
                          </m:r>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lo</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ạ</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i</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tr</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ừ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l</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ẫ</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n</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nhau</m:t>
                          </m:r>
                        </m:e>
                      </m:d>
                    </m:oMath>
                  </m:oMathPara>
                </a14:m>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220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center"/>
                    </m:oMathParaPr>
                    <m:oMath xmlns:m="http://schemas.openxmlformats.org/officeDocument/2006/math">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do</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ch</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ỉ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ph</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ụ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thu</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ộ</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c</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v</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à</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o</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d>
                    </m:oMath>
                  </m:oMathPara>
                </a14:m>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285827" y="1824625"/>
                <a:ext cx="5817704" cy="3296031"/>
              </a:xfrm>
              <a:prstGeom prst="rect">
                <a:avLst/>
              </a:prstGeom>
              <a:blipFill rotWithShape="0">
                <a:blip r:embed="rId2"/>
                <a:stretch>
                  <a:fillRect t="-16451" b="-14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411646" y="1824625"/>
                <a:ext cx="5453269" cy="4347152"/>
              </a:xfrm>
              <a:prstGeom prst="rect">
                <a:avLst/>
              </a:prstGeom>
            </p:spPr>
            <p:txBody>
              <a:bodyPr wrap="square">
                <a:spAutoFit/>
              </a:bodyPr>
              <a:lstStyle/>
              <a:p>
                <a:pPr algn="just"/>
                <a:r>
                  <a:rPr lang="en-US" sz="2200" err="1" smtClean="0">
                    <a:effectLst/>
                    <a:latin typeface="Times New Roman" panose="02020603050405020304" pitchFamily="18" charset="0"/>
                    <a:ea typeface="SimSun" panose="02010600030101010101" pitchFamily="2" charset="-122"/>
                    <a:cs typeface="Times New Roman" panose="02020603050405020304" pitchFamily="18" charset="0"/>
                  </a:rPr>
                  <a:t>Suy</a:t>
                </a:r>
                <a:r>
                  <a:rPr lang="en-US" sz="220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err="1" smtClean="0">
                    <a:effectLst/>
                    <a:latin typeface="Times New Roman" panose="02020603050405020304" pitchFamily="18" charset="0"/>
                    <a:ea typeface="SimSun" panose="02010600030101010101" pitchFamily="2" charset="-122"/>
                    <a:cs typeface="Times New Roman" panose="02020603050405020304" pitchFamily="18" charset="0"/>
                  </a:rPr>
                  <a:t>ra</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𝑂𝑁</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𝐾</m:t>
                              </m:r>
                            </m:sub>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𝑂𝑁</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e>
                              </m:d>
                            </m:e>
                          </m:nary>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𝐾</m:t>
                              </m:r>
                            </m:sub>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𝑂𝑁</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e>
                              </m:d>
                            </m:e>
                          </m:nary>
                        </m:e>
                      </m:d>
                    </m:oMath>
                  </m:oMathPara>
                </a14:m>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𝐾</m:t>
                          </m:r>
                        </m:sub>
                        <m:sup/>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𝐾</m:t>
                          </m:r>
                        </m:sub>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𝐾</m:t>
                          </m:r>
                        </m:sub>
                        <m:sup/>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oMath>
                  </m:oMathPara>
                </a14:m>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2200" smtClean="0">
                    <a:effectLst/>
                    <a:latin typeface="Times New Roman" panose="02020603050405020304" pitchFamily="18" charset="0"/>
                    <a:ea typeface="SimSun" panose="02010600030101010101" pitchFamily="2" charset="-122"/>
                    <a:cs typeface="Times New Roman" panose="02020603050405020304" pitchFamily="18" charset="0"/>
                  </a:rPr>
                  <a:t>(do </a:t>
                </a:r>
                <a:r>
                  <a:rPr lang="en-US" sz="2200" err="1" smtClean="0">
                    <a:effectLst/>
                    <a:latin typeface="Times New Roman" panose="02020603050405020304" pitchFamily="18" charset="0"/>
                    <a:ea typeface="SimSun" panose="02010600030101010101" pitchFamily="2" charset="-122"/>
                    <a:cs typeface="Times New Roman" panose="02020603050405020304" pitchFamily="18" charset="0"/>
                  </a:rPr>
                  <a:t>công</a:t>
                </a:r>
                <a:r>
                  <a:rPr lang="en-US" sz="220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err="1" smtClean="0">
                    <a:effectLst/>
                    <a:latin typeface="Times New Roman" panose="02020603050405020304" pitchFamily="18" charset="0"/>
                    <a:ea typeface="SimSun" panose="02010600030101010101" pitchFamily="2" charset="-122"/>
                    <a:cs typeface="Times New Roman" panose="02020603050405020304" pitchFamily="18" charset="0"/>
                  </a:rPr>
                  <a:t>thức</a:t>
                </a:r>
                <a:r>
                  <a:rPr lang="en-US" sz="220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a:effectLst/>
                    <a:latin typeface="Times New Roman" panose="02020603050405020304" pitchFamily="18" charset="0"/>
                    <a:ea typeface="SimSun" panose="02010600030101010101" pitchFamily="2" charset="-122"/>
                    <a:cs typeface="Times New Roman" panose="02020603050405020304" pitchFamily="18" charset="0"/>
                  </a:rPr>
                  <a:t>3.3)</a:t>
                </a:r>
              </a:p>
            </p:txBody>
          </p:sp>
        </mc:Choice>
        <mc:Fallback xmlns="">
          <p:sp>
            <p:nvSpPr>
              <p:cNvPr id="5" name="Rectangle 4"/>
              <p:cNvSpPr>
                <a:spLocks noRot="1" noChangeAspect="1" noMove="1" noResize="1" noEditPoints="1" noAdjustHandles="1" noChangeArrowheads="1" noChangeShapeType="1" noTextEdit="1"/>
              </p:cNvSpPr>
              <p:nvPr/>
            </p:nvSpPr>
            <p:spPr>
              <a:xfrm>
                <a:off x="6411646" y="1824625"/>
                <a:ext cx="5453269" cy="4347152"/>
              </a:xfrm>
              <a:prstGeom prst="rect">
                <a:avLst/>
              </a:prstGeom>
              <a:blipFill rotWithShape="0">
                <a:blip r:embed="rId3"/>
                <a:stretch>
                  <a:fillRect l="-1454" t="-842" b="-1964"/>
                </a:stretch>
              </a:blipFill>
            </p:spPr>
            <p:txBody>
              <a:bodyPr/>
              <a:lstStyle/>
              <a:p>
                <a:r>
                  <a:rPr lang="en-US">
                    <a:noFill/>
                  </a:rPr>
                  <a:t> </a:t>
                </a:r>
              </a:p>
            </p:txBody>
          </p:sp>
        </mc:Fallback>
      </mc:AlternateContent>
      <p:sp>
        <p:nvSpPr>
          <p:cNvPr id="6" name="Rectangle 5"/>
          <p:cNvSpPr/>
          <p:nvPr/>
        </p:nvSpPr>
        <p:spPr>
          <a:xfrm>
            <a:off x="3397985" y="980429"/>
            <a:ext cx="5396029" cy="553998"/>
          </a:xfrm>
          <a:prstGeom prst="rect">
            <a:avLst/>
          </a:prstGeom>
        </p:spPr>
        <p:txBody>
          <a:bodyPr wrap="none">
            <a:spAutoFit/>
          </a:bodyPr>
          <a:lstStyle/>
          <a:p>
            <a:pPr algn="ctr"/>
            <a:r>
              <a:rPr lang="en-US" sz="3000" err="1" smtClean="0">
                <a:latin typeface="Times New Roman" panose="02020603050405020304" pitchFamily="18" charset="0"/>
                <a:cs typeface="Times New Roman" panose="02020603050405020304" pitchFamily="18" charset="0"/>
              </a:rPr>
              <a:t>Chứng</a:t>
            </a:r>
            <a:r>
              <a:rPr lang="en-US" sz="3000" smtClean="0">
                <a:latin typeface="Times New Roman" panose="02020603050405020304" pitchFamily="18" charset="0"/>
                <a:cs typeface="Times New Roman" panose="02020603050405020304" pitchFamily="18" charset="0"/>
              </a:rPr>
              <a:t> minh </a:t>
            </a:r>
            <a:r>
              <a:rPr lang="en-US" sz="3000" err="1" smtClean="0">
                <a:latin typeface="Times New Roman" panose="02020603050405020304" pitchFamily="18" charset="0"/>
                <a:cs typeface="Times New Roman" panose="02020603050405020304" pitchFamily="18" charset="0"/>
              </a:rPr>
              <a:t>định</a:t>
            </a:r>
            <a:r>
              <a:rPr lang="en-US" sz="3000" smtClean="0">
                <a:latin typeface="Times New Roman" panose="02020603050405020304" pitchFamily="18" charset="0"/>
                <a:cs typeface="Times New Roman" panose="02020603050405020304" pitchFamily="18" charset="0"/>
              </a:rPr>
              <a:t> </a:t>
            </a:r>
            <a:r>
              <a:rPr lang="en-US" sz="3000" err="1" smtClean="0">
                <a:latin typeface="Times New Roman" panose="02020603050405020304" pitchFamily="18" charset="0"/>
                <a:cs typeface="Times New Roman" panose="02020603050405020304" pitchFamily="18" charset="0"/>
              </a:rPr>
              <a:t>lý</a:t>
            </a:r>
            <a:r>
              <a:rPr lang="en-US" sz="3000" smtClean="0">
                <a:latin typeface="Times New Roman" panose="02020603050405020304" pitchFamily="18" charset="0"/>
                <a:cs typeface="Times New Roman" panose="02020603050405020304" pitchFamily="18" charset="0"/>
              </a:rPr>
              <a:t> SIGMA-gate</a:t>
            </a:r>
            <a:endParaRPr lang="en-US" sz="30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5DB5036F-1FF2-46C4-8D2B-59C7E3B91952}" type="slidenum">
              <a:rPr lang="en-US" smtClean="0"/>
              <a:pPr/>
              <a:t>29</a:t>
            </a:fld>
            <a:endParaRPr lang="en-US"/>
          </a:p>
        </p:txBody>
      </p:sp>
      <p:sp>
        <p:nvSpPr>
          <p:cNvPr id="7" name="Footer Placeholder 6"/>
          <p:cNvSpPr>
            <a:spLocks noGrp="1"/>
          </p:cNvSpPr>
          <p:nvPr>
            <p:ph type="ftr" sz="quarter" idx="11"/>
          </p:nvPr>
        </p:nvSpPr>
        <p:spPr/>
        <p:txBody>
          <a:bodyPr/>
          <a:lstStyle/>
          <a:p>
            <a:r>
              <a:rPr lang="en-US" smtClean="0"/>
              <a:t>Published in the book "Bayesian Inference" - InTechOpen</a:t>
            </a:r>
            <a:endParaRPr lang="en-US"/>
          </a:p>
        </p:txBody>
      </p:sp>
      <p:sp>
        <p:nvSpPr>
          <p:cNvPr id="8" name="Date Placeholder 7"/>
          <p:cNvSpPr>
            <a:spLocks noGrp="1"/>
          </p:cNvSpPr>
          <p:nvPr>
            <p:ph type="dt" sz="half" idx="10"/>
          </p:nvPr>
        </p:nvSpPr>
        <p:spPr/>
        <p:txBody>
          <a:bodyPr/>
          <a:lstStyle/>
          <a:p>
            <a:fld id="{76F6B48C-DEAD-4003-B84F-6AD6A69F573B}" type="datetime1">
              <a:rPr lang="en-US" smtClean="0"/>
              <a:t>7/14/2017</a:t>
            </a:fld>
            <a:endParaRPr lang="en-US"/>
          </a:p>
        </p:txBody>
      </p:sp>
    </p:spTree>
    <p:extLst>
      <p:ext uri="{BB962C8B-B14F-4D97-AF65-F5344CB8AC3E}">
        <p14:creationId xmlns:p14="http://schemas.microsoft.com/office/powerpoint/2010/main" val="2916835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of contents</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err="1" smtClean="0"/>
              <a:t>Giới</a:t>
            </a:r>
            <a:r>
              <a:rPr lang="en-US" smtClean="0"/>
              <a:t> </a:t>
            </a:r>
            <a:r>
              <a:rPr lang="en-US" err="1" smtClean="0"/>
              <a:t>thiệu</a:t>
            </a:r>
            <a:endParaRPr lang="en-US" smtClean="0"/>
          </a:p>
          <a:p>
            <a:pPr marL="514350" indent="-514350">
              <a:buFont typeface="+mj-lt"/>
              <a:buAutoNum type="arabicPeriod"/>
            </a:pPr>
            <a:r>
              <a:rPr lang="en-US" err="1" smtClean="0"/>
              <a:t>Quan</a:t>
            </a:r>
            <a:r>
              <a:rPr lang="en-US" smtClean="0"/>
              <a:t> </a:t>
            </a:r>
            <a:r>
              <a:rPr lang="en-US" err="1" smtClean="0"/>
              <a:t>hệ</a:t>
            </a:r>
            <a:r>
              <a:rPr lang="en-US" smtClean="0"/>
              <a:t> </a:t>
            </a:r>
            <a:r>
              <a:rPr lang="en-US" err="1" smtClean="0"/>
              <a:t>chẩn</a:t>
            </a:r>
            <a:r>
              <a:rPr lang="en-US" smtClean="0"/>
              <a:t> </a:t>
            </a:r>
            <a:r>
              <a:rPr lang="en-US" err="1" smtClean="0"/>
              <a:t>đoán</a:t>
            </a:r>
            <a:endParaRPr lang="en-US" smtClean="0"/>
          </a:p>
          <a:p>
            <a:pPr marL="514350" indent="-514350">
              <a:buFont typeface="+mj-lt"/>
              <a:buAutoNum type="arabicPeriod"/>
            </a:pPr>
            <a:r>
              <a:rPr lang="en-US" err="1" smtClean="0"/>
              <a:t>Suy</a:t>
            </a:r>
            <a:r>
              <a:rPr lang="en-US" smtClean="0"/>
              <a:t> </a:t>
            </a:r>
            <a:r>
              <a:rPr lang="en-US" err="1" smtClean="0"/>
              <a:t>diễn</a:t>
            </a:r>
            <a:r>
              <a:rPr lang="en-US" smtClean="0"/>
              <a:t> X-gate</a:t>
            </a:r>
          </a:p>
          <a:p>
            <a:pPr marL="514350" indent="-514350">
              <a:buFont typeface="+mj-lt"/>
              <a:buAutoNum type="arabicPeriod"/>
            </a:pPr>
            <a:r>
              <a:rPr lang="en-US" err="1" smtClean="0"/>
              <a:t>Quan</a:t>
            </a:r>
            <a:r>
              <a:rPr lang="en-US" smtClean="0"/>
              <a:t> </a:t>
            </a:r>
            <a:r>
              <a:rPr lang="en-US" err="1" smtClean="0"/>
              <a:t>hệ</a:t>
            </a:r>
            <a:r>
              <a:rPr lang="en-US" smtClean="0"/>
              <a:t> </a:t>
            </a:r>
            <a:r>
              <a:rPr lang="en-US" err="1" smtClean="0"/>
              <a:t>chẩn</a:t>
            </a:r>
            <a:r>
              <a:rPr lang="en-US" smtClean="0"/>
              <a:t> </a:t>
            </a:r>
            <a:r>
              <a:rPr lang="en-US" err="1" smtClean="0"/>
              <a:t>đoán</a:t>
            </a:r>
            <a:r>
              <a:rPr lang="en-US" smtClean="0"/>
              <a:t> </a:t>
            </a:r>
            <a:r>
              <a:rPr lang="en-US" err="1" smtClean="0"/>
              <a:t>nhiều</a:t>
            </a:r>
            <a:r>
              <a:rPr lang="en-US" smtClean="0"/>
              <a:t> </a:t>
            </a:r>
            <a:r>
              <a:rPr lang="en-US" err="1" smtClean="0"/>
              <a:t>giả</a:t>
            </a:r>
            <a:r>
              <a:rPr lang="en-US" smtClean="0"/>
              <a:t> </a:t>
            </a:r>
            <a:r>
              <a:rPr lang="en-US" err="1" smtClean="0"/>
              <a:t>thuyết</a:t>
            </a:r>
            <a:endParaRPr lang="en-US" smtClean="0"/>
          </a:p>
          <a:p>
            <a:pPr marL="514350" indent="-514350">
              <a:buFont typeface="+mj-lt"/>
              <a:buAutoNum type="arabicPeriod"/>
            </a:pPr>
            <a:r>
              <a:rPr lang="en-US" err="1" smtClean="0"/>
              <a:t>Kết</a:t>
            </a:r>
            <a:r>
              <a:rPr lang="en-US" smtClean="0"/>
              <a:t> </a:t>
            </a:r>
            <a:r>
              <a:rPr lang="en-US" err="1" smtClean="0"/>
              <a:t>luận</a:t>
            </a: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9CE59F62-9A04-49BD-8ADC-9F6869A63928}" type="datetime1">
              <a:rPr lang="en-US" smtClean="0"/>
              <a:t>7/14/2017</a:t>
            </a:fld>
            <a:endParaRPr lang="en-US"/>
          </a:p>
        </p:txBody>
      </p:sp>
    </p:spTree>
    <p:extLst>
      <p:ext uri="{BB962C8B-B14F-4D97-AF65-F5344CB8AC3E}">
        <p14:creationId xmlns:p14="http://schemas.microsoft.com/office/powerpoint/2010/main" val="31122415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p:sp>
        <p:nvSpPr>
          <p:cNvPr id="3" name="Content Placeholder 2"/>
          <p:cNvSpPr>
            <a:spLocks noGrp="1"/>
          </p:cNvSpPr>
          <p:nvPr>
            <p:ph idx="1"/>
          </p:nvPr>
        </p:nvSpPr>
        <p:spPr>
          <a:xfrm>
            <a:off x="559815" y="1000898"/>
            <a:ext cx="5165035" cy="5176066"/>
          </a:xfrm>
        </p:spPr>
        <p:txBody>
          <a:bodyPr>
            <a:normAutofit fontScale="92500" lnSpcReduction="10000"/>
          </a:bodyPr>
          <a:lstStyle/>
          <a:p>
            <a:r>
              <a:rPr lang="vi-VN" smtClean="0"/>
              <a:t>Thông </a:t>
            </a:r>
            <a:r>
              <a:rPr lang="vi-VN"/>
              <a:t>thường, mỗi cạnh trong đồ thị đơn giản gắn với một trọng số </a:t>
            </a:r>
            <a:r>
              <a:rPr lang="en-US" smtClean="0"/>
              <a:t>“</a:t>
            </a:r>
            <a:r>
              <a:rPr lang="en-US" i="1" err="1" smtClean="0"/>
              <a:t>theo</a:t>
            </a:r>
            <a:r>
              <a:rPr lang="en-US" i="1" smtClean="0"/>
              <a:t> </a:t>
            </a:r>
            <a:r>
              <a:rPr lang="en-US" i="1" err="1" smtClean="0"/>
              <a:t>chiều</a:t>
            </a:r>
            <a:r>
              <a:rPr lang="en-US" i="1" smtClean="0"/>
              <a:t> </a:t>
            </a:r>
            <a:r>
              <a:rPr lang="en-US" i="1" err="1" smtClean="0"/>
              <a:t>kim</a:t>
            </a:r>
            <a:r>
              <a:rPr lang="en-US" i="1" smtClean="0"/>
              <a:t> </a:t>
            </a:r>
            <a:r>
              <a:rPr lang="en-US" i="1" err="1" smtClean="0"/>
              <a:t>đồng</a:t>
            </a:r>
            <a:r>
              <a:rPr lang="en-US" i="1" smtClean="0"/>
              <a:t> </a:t>
            </a:r>
            <a:r>
              <a:rPr lang="en-US" i="1" err="1" smtClean="0"/>
              <a:t>hồ</a:t>
            </a:r>
            <a:r>
              <a:rPr lang="en-US" smtClean="0"/>
              <a:t>”. </a:t>
            </a:r>
            <a:r>
              <a:rPr lang="en-US" err="1" smtClean="0"/>
              <a:t>Ví</a:t>
            </a:r>
            <a:r>
              <a:rPr lang="en-US" smtClean="0"/>
              <a:t> </a:t>
            </a:r>
            <a:r>
              <a:rPr lang="en-US" err="1" smtClean="0"/>
              <a:t>dụ</a:t>
            </a:r>
            <a:r>
              <a:rPr lang="en-US" smtClean="0"/>
              <a:t>, </a:t>
            </a:r>
            <a:r>
              <a:rPr lang="en-US" err="1" smtClean="0"/>
              <a:t>sự</a:t>
            </a:r>
            <a:r>
              <a:rPr lang="en-US" smtClean="0"/>
              <a:t> </a:t>
            </a:r>
            <a:r>
              <a:rPr lang="en-US" err="1" smtClean="0"/>
              <a:t>kiện</a:t>
            </a:r>
            <a:r>
              <a:rPr lang="en-US" smtClean="0"/>
              <a:t> </a:t>
            </a:r>
            <a:r>
              <a:rPr lang="en-US" i="1" smtClean="0"/>
              <a:t>X</a:t>
            </a:r>
            <a:r>
              <a:rPr lang="en-US" i="1" baseline="-25000" smtClean="0"/>
              <a:t>i</a:t>
            </a:r>
            <a:r>
              <a:rPr lang="en-US" smtClean="0"/>
              <a:t>=1 </a:t>
            </a:r>
            <a:r>
              <a:rPr lang="en-US" err="1" smtClean="0"/>
              <a:t>gây</a:t>
            </a:r>
            <a:r>
              <a:rPr lang="en-US" smtClean="0"/>
              <a:t> </a:t>
            </a:r>
            <a:r>
              <a:rPr lang="en-US" err="1" smtClean="0"/>
              <a:t>ra</a:t>
            </a:r>
            <a:r>
              <a:rPr lang="en-US" smtClean="0"/>
              <a:t> </a:t>
            </a:r>
            <a:r>
              <a:rPr lang="en-US" err="1" smtClean="0"/>
              <a:t>sự</a:t>
            </a:r>
            <a:r>
              <a:rPr lang="en-US" smtClean="0"/>
              <a:t> </a:t>
            </a:r>
            <a:r>
              <a:rPr lang="en-US" err="1" smtClean="0"/>
              <a:t>kiện</a:t>
            </a:r>
            <a:r>
              <a:rPr lang="en-US" smtClean="0"/>
              <a:t> </a:t>
            </a:r>
            <a:r>
              <a:rPr lang="en-US" i="1" smtClean="0"/>
              <a:t>A</a:t>
            </a:r>
            <a:r>
              <a:rPr lang="en-US" i="1" baseline="-25000" smtClean="0"/>
              <a:t>i</a:t>
            </a:r>
            <a:r>
              <a:rPr lang="en-US" smtClean="0"/>
              <a:t>=</a:t>
            </a:r>
            <a:r>
              <a:rPr lang="en-US" i="1" smtClean="0"/>
              <a:t>ON </a:t>
            </a:r>
            <a:r>
              <a:rPr lang="en-US" err="1" smtClean="0"/>
              <a:t>có</a:t>
            </a:r>
            <a:r>
              <a:rPr lang="en-US" smtClean="0"/>
              <a:t> </a:t>
            </a:r>
            <a:r>
              <a:rPr lang="en-US" err="1" smtClean="0"/>
              <a:t>trọng</a:t>
            </a:r>
            <a:r>
              <a:rPr lang="en-US" smtClean="0"/>
              <a:t> </a:t>
            </a:r>
            <a:r>
              <a:rPr lang="en-US" err="1" smtClean="0"/>
              <a:t>số</a:t>
            </a:r>
            <a:r>
              <a:rPr lang="en-US" smtClean="0"/>
              <a:t> </a:t>
            </a:r>
            <a:r>
              <a:rPr lang="en-US"/>
              <a:t>“</a:t>
            </a:r>
            <a:r>
              <a:rPr lang="en-US" err="1"/>
              <a:t>theo</a:t>
            </a:r>
            <a:r>
              <a:rPr lang="en-US"/>
              <a:t> </a:t>
            </a:r>
            <a:r>
              <a:rPr lang="en-US" err="1"/>
              <a:t>chiều</a:t>
            </a:r>
            <a:r>
              <a:rPr lang="en-US"/>
              <a:t> </a:t>
            </a:r>
            <a:r>
              <a:rPr lang="en-US" err="1"/>
              <a:t>kim</a:t>
            </a:r>
            <a:r>
              <a:rPr lang="en-US"/>
              <a:t> </a:t>
            </a:r>
            <a:r>
              <a:rPr lang="en-US" err="1"/>
              <a:t>đồng</a:t>
            </a:r>
            <a:r>
              <a:rPr lang="en-US"/>
              <a:t> </a:t>
            </a:r>
            <a:r>
              <a:rPr lang="en-US" err="1"/>
              <a:t>hồ</a:t>
            </a:r>
            <a:r>
              <a:rPr lang="en-US" smtClean="0"/>
              <a:t>” </a:t>
            </a:r>
            <a:r>
              <a:rPr lang="en-US" i="1" err="1"/>
              <a:t>w</a:t>
            </a:r>
            <a:r>
              <a:rPr lang="en-US" i="1" baseline="-25000" err="1"/>
              <a:t>i</a:t>
            </a:r>
            <a:r>
              <a:rPr lang="en-US" i="1"/>
              <a:t>.</a:t>
            </a:r>
            <a:endParaRPr lang="en-US" smtClean="0"/>
          </a:p>
          <a:p>
            <a:r>
              <a:rPr lang="en-US" err="1" smtClean="0"/>
              <a:t>Tôi</a:t>
            </a:r>
            <a:r>
              <a:rPr lang="en-US" smtClean="0"/>
              <a:t> </a:t>
            </a:r>
            <a:r>
              <a:rPr lang="en-US" err="1" smtClean="0"/>
              <a:t>định</a:t>
            </a:r>
            <a:r>
              <a:rPr lang="en-US" smtClean="0"/>
              <a:t> </a:t>
            </a:r>
            <a:r>
              <a:rPr lang="en-US" err="1" smtClean="0"/>
              <a:t>nghĩa</a:t>
            </a:r>
            <a:r>
              <a:rPr lang="en-US" smtClean="0"/>
              <a:t> </a:t>
            </a:r>
            <a:r>
              <a:rPr lang="en-US" err="1" smtClean="0"/>
              <a:t>trọng</a:t>
            </a:r>
            <a:r>
              <a:rPr lang="en-US" smtClean="0"/>
              <a:t> </a:t>
            </a:r>
            <a:r>
              <a:rPr lang="en-US" err="1" smtClean="0"/>
              <a:t>số</a:t>
            </a:r>
            <a:r>
              <a:rPr lang="en-US" smtClean="0"/>
              <a:t> “</a:t>
            </a:r>
            <a:r>
              <a:rPr lang="en-US" i="1" err="1" smtClean="0"/>
              <a:t>ngược</a:t>
            </a:r>
            <a:r>
              <a:rPr lang="en-US" i="1" smtClean="0"/>
              <a:t> </a:t>
            </a:r>
            <a:r>
              <a:rPr lang="en-US" i="1" err="1" smtClean="0"/>
              <a:t>chiều</a:t>
            </a:r>
            <a:r>
              <a:rPr lang="en-US" i="1" smtClean="0"/>
              <a:t> </a:t>
            </a:r>
            <a:r>
              <a:rPr lang="en-US" i="1" err="1" smtClean="0"/>
              <a:t>kim</a:t>
            </a:r>
            <a:r>
              <a:rPr lang="en-US" i="1" smtClean="0"/>
              <a:t> </a:t>
            </a:r>
            <a:r>
              <a:rPr lang="en-US" i="1" err="1" smtClean="0"/>
              <a:t>đồng</a:t>
            </a:r>
            <a:r>
              <a:rPr lang="en-US" i="1" smtClean="0"/>
              <a:t> </a:t>
            </a:r>
            <a:r>
              <a:rPr lang="en-US" i="1" err="1" smtClean="0"/>
              <a:t>hồ</a:t>
            </a:r>
            <a:r>
              <a:rPr lang="en-US" smtClean="0"/>
              <a:t>”. </a:t>
            </a:r>
            <a:r>
              <a:rPr lang="en-US" err="1" smtClean="0"/>
              <a:t>Ví</a:t>
            </a:r>
            <a:r>
              <a:rPr lang="en-US" smtClean="0"/>
              <a:t> </a:t>
            </a:r>
            <a:r>
              <a:rPr lang="en-US" err="1" smtClean="0"/>
              <a:t>dụ</a:t>
            </a:r>
            <a:r>
              <a:rPr lang="en-US"/>
              <a:t>, </a:t>
            </a:r>
            <a:r>
              <a:rPr lang="en-US" err="1" smtClean="0"/>
              <a:t>sự</a:t>
            </a:r>
            <a:r>
              <a:rPr lang="en-US" smtClean="0"/>
              <a:t> </a:t>
            </a:r>
            <a:r>
              <a:rPr lang="en-US" err="1"/>
              <a:t>kiện</a:t>
            </a:r>
            <a:r>
              <a:rPr lang="en-US"/>
              <a:t> </a:t>
            </a:r>
            <a:r>
              <a:rPr lang="en-US" i="1" smtClean="0"/>
              <a:t>X</a:t>
            </a:r>
            <a:r>
              <a:rPr lang="en-US" i="1" baseline="-25000" smtClean="0"/>
              <a:t>i</a:t>
            </a:r>
            <a:r>
              <a:rPr lang="en-US" smtClean="0"/>
              <a:t>=0 </a:t>
            </a:r>
            <a:r>
              <a:rPr lang="en-US" err="1"/>
              <a:t>gây</a:t>
            </a:r>
            <a:r>
              <a:rPr lang="en-US"/>
              <a:t> </a:t>
            </a:r>
            <a:r>
              <a:rPr lang="en-US" err="1"/>
              <a:t>ra</a:t>
            </a:r>
            <a:r>
              <a:rPr lang="en-US"/>
              <a:t> </a:t>
            </a:r>
            <a:r>
              <a:rPr lang="en-US" err="1"/>
              <a:t>sự</a:t>
            </a:r>
            <a:r>
              <a:rPr lang="en-US"/>
              <a:t> </a:t>
            </a:r>
            <a:r>
              <a:rPr lang="en-US" err="1"/>
              <a:t>kiện</a:t>
            </a:r>
            <a:r>
              <a:rPr lang="en-US"/>
              <a:t> </a:t>
            </a:r>
            <a:r>
              <a:rPr lang="en-US" i="1" smtClean="0"/>
              <a:t>A</a:t>
            </a:r>
            <a:r>
              <a:rPr lang="en-US" i="1" baseline="-25000" smtClean="0"/>
              <a:t>i</a:t>
            </a:r>
            <a:r>
              <a:rPr lang="en-US" smtClean="0"/>
              <a:t>=</a:t>
            </a:r>
            <a:r>
              <a:rPr lang="en-US" i="1" smtClean="0"/>
              <a:t>OFF </a:t>
            </a:r>
            <a:r>
              <a:rPr lang="en-US" err="1"/>
              <a:t>có</a:t>
            </a:r>
            <a:r>
              <a:rPr lang="en-US"/>
              <a:t> </a:t>
            </a:r>
            <a:r>
              <a:rPr lang="en-US" err="1"/>
              <a:t>trọng</a:t>
            </a:r>
            <a:r>
              <a:rPr lang="en-US"/>
              <a:t> </a:t>
            </a:r>
            <a:r>
              <a:rPr lang="en-US" err="1"/>
              <a:t>số</a:t>
            </a:r>
            <a:r>
              <a:rPr lang="en-US"/>
              <a:t> </a:t>
            </a:r>
            <a:r>
              <a:rPr lang="en-US" smtClean="0"/>
              <a:t>“</a:t>
            </a:r>
            <a:r>
              <a:rPr lang="en-US" err="1" smtClean="0"/>
              <a:t>ngược</a:t>
            </a:r>
            <a:r>
              <a:rPr lang="en-US" smtClean="0"/>
              <a:t> </a:t>
            </a:r>
            <a:r>
              <a:rPr lang="en-US" err="1" smtClean="0"/>
              <a:t>chiều</a:t>
            </a:r>
            <a:r>
              <a:rPr lang="en-US" smtClean="0"/>
              <a:t> </a:t>
            </a:r>
            <a:r>
              <a:rPr lang="en-US" err="1"/>
              <a:t>kim</a:t>
            </a:r>
            <a:r>
              <a:rPr lang="en-US"/>
              <a:t> </a:t>
            </a:r>
            <a:r>
              <a:rPr lang="en-US" err="1"/>
              <a:t>đồng</a:t>
            </a:r>
            <a:r>
              <a:rPr lang="en-US"/>
              <a:t> </a:t>
            </a:r>
            <a:r>
              <a:rPr lang="en-US" err="1"/>
              <a:t>hồ</a:t>
            </a:r>
            <a:r>
              <a:rPr lang="en-US"/>
              <a:t>” </a:t>
            </a:r>
            <a:r>
              <a:rPr lang="en-US" i="1" err="1"/>
              <a:t>ω</a:t>
            </a:r>
            <a:r>
              <a:rPr lang="en-US" i="1" baseline="-25000" err="1" smtClean="0"/>
              <a:t>i</a:t>
            </a:r>
            <a:r>
              <a:rPr lang="en-US"/>
              <a:t>.</a:t>
            </a:r>
            <a:endParaRPr lang="en-US" smtClean="0"/>
          </a:p>
          <a:p>
            <a:r>
              <a:rPr lang="en-US" smtClean="0"/>
              <a:t>Do </a:t>
            </a:r>
            <a:r>
              <a:rPr lang="en-US" err="1" smtClean="0"/>
              <a:t>đó</a:t>
            </a:r>
            <a:r>
              <a:rPr lang="en-US" smtClean="0"/>
              <a:t>, </a:t>
            </a:r>
            <a:r>
              <a:rPr lang="en-US" err="1" smtClean="0"/>
              <a:t>mỗi</a:t>
            </a:r>
            <a:r>
              <a:rPr lang="en-US" smtClean="0"/>
              <a:t> </a:t>
            </a:r>
            <a:r>
              <a:rPr lang="en-US" err="1" smtClean="0"/>
              <a:t>cạnh</a:t>
            </a:r>
            <a:r>
              <a:rPr lang="en-US" smtClean="0"/>
              <a:t> </a:t>
            </a:r>
            <a:r>
              <a:rPr lang="en-US" err="1" smtClean="0"/>
              <a:t>sẽ</a:t>
            </a:r>
            <a:r>
              <a:rPr lang="en-US" smtClean="0"/>
              <a:t> </a:t>
            </a:r>
            <a:r>
              <a:rPr lang="en-US" err="1" smtClean="0"/>
              <a:t>gắn</a:t>
            </a:r>
            <a:r>
              <a:rPr lang="en-US" smtClean="0"/>
              <a:t> </a:t>
            </a:r>
            <a:r>
              <a:rPr lang="en-US" err="1" smtClean="0"/>
              <a:t>với</a:t>
            </a:r>
            <a:r>
              <a:rPr lang="en-US" smtClean="0"/>
              <a:t> </a:t>
            </a:r>
            <a:r>
              <a:rPr lang="en-US" err="1" smtClean="0"/>
              <a:t>hai</a:t>
            </a:r>
            <a:r>
              <a:rPr lang="en-US" smtClean="0"/>
              <a:t> </a:t>
            </a:r>
            <a:r>
              <a:rPr lang="en-US" err="1" smtClean="0"/>
              <a:t>trọng</a:t>
            </a:r>
            <a:r>
              <a:rPr lang="en-US" smtClean="0"/>
              <a:t> </a:t>
            </a:r>
            <a:r>
              <a:rPr lang="en-US" err="1" smtClean="0"/>
              <a:t>số</a:t>
            </a:r>
            <a:r>
              <a:rPr lang="en-US" smtClean="0"/>
              <a:t> </a:t>
            </a:r>
            <a:r>
              <a:rPr lang="en-US" i="1" err="1"/>
              <a:t>w</a:t>
            </a:r>
            <a:r>
              <a:rPr lang="en-US" i="1" baseline="-25000" err="1"/>
              <a:t>i</a:t>
            </a:r>
            <a:r>
              <a:rPr lang="en-US"/>
              <a:t> </a:t>
            </a:r>
            <a:r>
              <a:rPr lang="en-US" err="1" smtClean="0"/>
              <a:t>và</a:t>
            </a:r>
            <a:r>
              <a:rPr lang="en-US" smtClean="0"/>
              <a:t> </a:t>
            </a:r>
            <a:r>
              <a:rPr lang="en-US" i="1" err="1"/>
              <a:t>ω</a:t>
            </a:r>
            <a:r>
              <a:rPr lang="en-US" i="1" baseline="-25000" err="1"/>
              <a:t>i</a:t>
            </a:r>
            <a:r>
              <a:rPr lang="en-US" smtClean="0"/>
              <a:t>, </a:t>
            </a:r>
            <a:r>
              <a:rPr lang="en-US" err="1" smtClean="0"/>
              <a:t>tạo</a:t>
            </a:r>
            <a:r>
              <a:rPr lang="en-US" smtClean="0"/>
              <a:t> </a:t>
            </a:r>
            <a:r>
              <a:rPr lang="en-US" err="1" smtClean="0"/>
              <a:t>thành</a:t>
            </a:r>
            <a:r>
              <a:rPr lang="en-US" smtClean="0"/>
              <a:t> </a:t>
            </a:r>
            <a:r>
              <a:rPr lang="en-US" i="1" err="1" smtClean="0"/>
              <a:t>đồ</a:t>
            </a:r>
            <a:r>
              <a:rPr lang="en-US" i="1" smtClean="0"/>
              <a:t> </a:t>
            </a:r>
            <a:r>
              <a:rPr lang="en-US" i="1" err="1" smtClean="0"/>
              <a:t>thị</a:t>
            </a:r>
            <a:r>
              <a:rPr lang="en-US" i="1" smtClean="0"/>
              <a:t> </a:t>
            </a:r>
            <a:r>
              <a:rPr lang="en-US" i="1" err="1" smtClean="0"/>
              <a:t>đơn</a:t>
            </a:r>
            <a:r>
              <a:rPr lang="en-US" i="1" smtClean="0"/>
              <a:t> </a:t>
            </a:r>
            <a:r>
              <a:rPr lang="en-US" i="1" err="1" smtClean="0"/>
              <a:t>trọng</a:t>
            </a:r>
            <a:r>
              <a:rPr lang="en-US" i="1" smtClean="0"/>
              <a:t> </a:t>
            </a:r>
            <a:r>
              <a:rPr lang="en-US" i="1" err="1" smtClean="0"/>
              <a:t>số</a:t>
            </a:r>
            <a:r>
              <a:rPr lang="en-US" i="1" smtClean="0"/>
              <a:t> </a:t>
            </a:r>
            <a:r>
              <a:rPr lang="en-US" i="1" err="1" smtClean="0"/>
              <a:t>kép</a:t>
            </a:r>
            <a:r>
              <a:rPr lang="en-US" smtClean="0"/>
              <a:t>.</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6" y="1000898"/>
            <a:ext cx="5365714" cy="3360001"/>
          </a:xfrm>
          <a:prstGeom prst="rect">
            <a:avLst/>
          </a:prstGeom>
        </p:spPr>
      </p:pic>
      <p:sp>
        <p:nvSpPr>
          <p:cNvPr id="5" name="Rectangle 4"/>
          <p:cNvSpPr/>
          <p:nvPr/>
        </p:nvSpPr>
        <p:spPr>
          <a:xfrm>
            <a:off x="6996849" y="4782188"/>
            <a:ext cx="3841116" cy="553998"/>
          </a:xfrm>
          <a:prstGeom prst="rect">
            <a:avLst/>
          </a:prstGeom>
        </p:spPr>
        <p:txBody>
          <a:bodyPr wrap="none">
            <a:spAutoFit/>
          </a:bodyPr>
          <a:lstStyle/>
          <a:p>
            <a:pPr algn="just"/>
            <a:r>
              <a:rPr lang="en-US" sz="3000" err="1" smtClean="0">
                <a:latin typeface="Times New Roman" panose="02020603050405020304" pitchFamily="18" charset="0"/>
                <a:ea typeface="SimSun" panose="02010600030101010101" pitchFamily="2" charset="-122"/>
              </a:rPr>
              <a:t>Đồ</a:t>
            </a:r>
            <a:r>
              <a:rPr lang="en-US" sz="3000" smtClean="0">
                <a:latin typeface="Times New Roman" panose="02020603050405020304" pitchFamily="18" charset="0"/>
                <a:ea typeface="SimSun" panose="02010600030101010101" pitchFamily="2" charset="-122"/>
              </a:rPr>
              <a:t> </a:t>
            </a:r>
            <a:r>
              <a:rPr lang="en-US" sz="3000" err="1" smtClean="0">
                <a:latin typeface="Times New Roman" panose="02020603050405020304" pitchFamily="18" charset="0"/>
                <a:ea typeface="SimSun" panose="02010600030101010101" pitchFamily="2" charset="-122"/>
              </a:rPr>
              <a:t>thị</a:t>
            </a:r>
            <a:r>
              <a:rPr lang="en-US" sz="3000" smtClean="0">
                <a:latin typeface="Times New Roman" panose="02020603050405020304" pitchFamily="18" charset="0"/>
                <a:ea typeface="SimSun" panose="02010600030101010101" pitchFamily="2" charset="-122"/>
              </a:rPr>
              <a:t> </a:t>
            </a:r>
            <a:r>
              <a:rPr lang="en-US" sz="3000" err="1" smtClean="0">
                <a:latin typeface="Times New Roman" panose="02020603050405020304" pitchFamily="18" charset="0"/>
                <a:ea typeface="SimSun" panose="02010600030101010101" pitchFamily="2" charset="-122"/>
              </a:rPr>
              <a:t>đơn</a:t>
            </a:r>
            <a:r>
              <a:rPr lang="en-US" sz="3000" smtClean="0">
                <a:latin typeface="Times New Roman" panose="02020603050405020304" pitchFamily="18" charset="0"/>
                <a:ea typeface="SimSun" panose="02010600030101010101" pitchFamily="2" charset="-122"/>
              </a:rPr>
              <a:t> </a:t>
            </a:r>
            <a:r>
              <a:rPr lang="en-US" sz="3000" err="1" smtClean="0">
                <a:latin typeface="Times New Roman" panose="02020603050405020304" pitchFamily="18" charset="0"/>
                <a:ea typeface="SimSun" panose="02010600030101010101" pitchFamily="2" charset="-122"/>
              </a:rPr>
              <a:t>trọng</a:t>
            </a:r>
            <a:r>
              <a:rPr lang="en-US" sz="3000" smtClean="0">
                <a:latin typeface="Times New Roman" panose="02020603050405020304" pitchFamily="18" charset="0"/>
                <a:ea typeface="SimSun" panose="02010600030101010101" pitchFamily="2" charset="-122"/>
              </a:rPr>
              <a:t> </a:t>
            </a:r>
            <a:r>
              <a:rPr lang="en-US" sz="3000" err="1" smtClean="0">
                <a:latin typeface="Times New Roman" panose="02020603050405020304" pitchFamily="18" charset="0"/>
                <a:ea typeface="SimSun" panose="02010600030101010101" pitchFamily="2" charset="-122"/>
              </a:rPr>
              <a:t>số</a:t>
            </a:r>
            <a:r>
              <a:rPr lang="en-US" sz="3000" smtClean="0">
                <a:latin typeface="Times New Roman" panose="02020603050405020304" pitchFamily="18" charset="0"/>
                <a:ea typeface="SimSun" panose="02010600030101010101" pitchFamily="2" charset="-122"/>
              </a:rPr>
              <a:t> </a:t>
            </a:r>
            <a:r>
              <a:rPr lang="en-US" sz="3000" err="1" smtClean="0">
                <a:latin typeface="Times New Roman" panose="02020603050405020304" pitchFamily="18" charset="0"/>
                <a:ea typeface="SimSun" panose="02010600030101010101" pitchFamily="2" charset="-122"/>
              </a:rPr>
              <a:t>kép</a:t>
            </a:r>
            <a:endParaRPr lang="en-US" sz="3000"/>
          </a:p>
        </p:txBody>
      </p:sp>
      <p:sp>
        <p:nvSpPr>
          <p:cNvPr id="6" name="Slide Number Placeholder 5"/>
          <p:cNvSpPr>
            <a:spLocks noGrp="1"/>
          </p:cNvSpPr>
          <p:nvPr>
            <p:ph type="sldNum" sz="quarter" idx="12"/>
          </p:nvPr>
        </p:nvSpPr>
        <p:spPr/>
        <p:txBody>
          <a:bodyPr/>
          <a:lstStyle/>
          <a:p>
            <a:fld id="{5DB5036F-1FF2-46C4-8D2B-59C7E3B91952}"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Published in the book "Bayesian Inference" - InTechOpen</a:t>
            </a:r>
            <a:endParaRPr lang="en-US"/>
          </a:p>
        </p:txBody>
      </p:sp>
      <p:sp>
        <p:nvSpPr>
          <p:cNvPr id="8" name="Date Placeholder 7"/>
          <p:cNvSpPr>
            <a:spLocks noGrp="1"/>
          </p:cNvSpPr>
          <p:nvPr>
            <p:ph type="dt" sz="half" idx="10"/>
          </p:nvPr>
        </p:nvSpPr>
        <p:spPr/>
        <p:txBody>
          <a:bodyPr/>
          <a:lstStyle/>
          <a:p>
            <a:fld id="{36A11DEE-AB25-41B1-9CBA-1D9AA62056C6}" type="datetime1">
              <a:rPr lang="en-US" smtClean="0"/>
              <a:t>7/14/2017</a:t>
            </a:fld>
            <a:endParaRPr lang="en-US"/>
          </a:p>
        </p:txBody>
      </p:sp>
    </p:spTree>
    <p:extLst>
      <p:ext uri="{BB962C8B-B14F-4D97-AF65-F5344CB8AC3E}">
        <p14:creationId xmlns:p14="http://schemas.microsoft.com/office/powerpoint/2010/main" val="39534203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3225" y="2657091"/>
            <a:ext cx="5961904" cy="3733334"/>
          </a:xfrm>
        </p:spPr>
      </p:pic>
      <mc:AlternateContent xmlns:mc="http://schemas.openxmlformats.org/markup-compatibility/2006" xmlns:a14="http://schemas.microsoft.com/office/drawing/2010/main">
        <mc:Choice Requires="a14">
          <p:sp>
            <p:nvSpPr>
              <p:cNvPr id="5" name="Rectangle 4"/>
              <p:cNvSpPr/>
              <p:nvPr/>
            </p:nvSpPr>
            <p:spPr>
              <a:xfrm>
                <a:off x="291353" y="1079174"/>
                <a:ext cx="5651872" cy="355481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500" i="1" smtClean="0">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𝑖</m:t>
                              </m:r>
                            </m:sub>
                          </m:sSub>
                          <m:r>
                            <a:rPr lang="en-US" sz="2500" i="0">
                              <a:latin typeface="Cambria Math" panose="02040503050406030204" pitchFamily="18" charset="0"/>
                            </a:rPr>
                            <m:t>=</m:t>
                          </m:r>
                          <m:r>
                            <a:rPr lang="en-US" sz="2500" i="1">
                              <a:latin typeface="Cambria Math" panose="02040503050406030204" pitchFamily="18" charset="0"/>
                            </a:rPr>
                            <m:t>𝑂𝑁</m:t>
                          </m:r>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𝑖</m:t>
                              </m:r>
                            </m:sub>
                          </m:sSub>
                          <m:r>
                            <a:rPr lang="en-US" sz="2500" i="0">
                              <a:latin typeface="Cambria Math" panose="02040503050406030204" pitchFamily="18" charset="0"/>
                            </a:rPr>
                            <m:t>=1</m:t>
                          </m:r>
                        </m:e>
                      </m:d>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𝑝</m:t>
                          </m:r>
                        </m:e>
                        <m:sub>
                          <m:r>
                            <a:rPr lang="en-US" sz="2500" i="1">
                              <a:latin typeface="Cambria Math" panose="02040503050406030204" pitchFamily="18" charset="0"/>
                            </a:rPr>
                            <m:t>𝑖</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𝑖</m:t>
                          </m:r>
                        </m:sub>
                      </m:sSub>
                    </m:oMath>
                  </m:oMathPara>
                </a14:m>
                <a:endParaRPr lang="en-US" sz="2500" i="1"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𝑖</m:t>
                              </m:r>
                            </m:sub>
                          </m:sSub>
                          <m:r>
                            <a:rPr lang="en-US" sz="2500" i="0">
                              <a:latin typeface="Cambria Math" panose="02040503050406030204" pitchFamily="18" charset="0"/>
                            </a:rPr>
                            <m:t>=</m:t>
                          </m:r>
                          <m:r>
                            <a:rPr lang="en-US" sz="2500" i="1">
                              <a:latin typeface="Cambria Math" panose="02040503050406030204" pitchFamily="18" charset="0"/>
                            </a:rPr>
                            <m:t>𝑂𝑁</m:t>
                          </m:r>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𝑖</m:t>
                              </m:r>
                            </m:sub>
                          </m:sSub>
                          <m:r>
                            <a:rPr lang="en-US" sz="2500" i="0">
                              <a:latin typeface="Cambria Math" panose="02040503050406030204" pitchFamily="18" charset="0"/>
                            </a:rPr>
                            <m:t>=0</m:t>
                          </m:r>
                        </m:e>
                      </m:d>
                      <m:r>
                        <a:rPr lang="en-US" sz="2500" i="0">
                          <a:latin typeface="Cambria Math" panose="02040503050406030204" pitchFamily="18" charset="0"/>
                        </a:rPr>
                        <m:t>=1−</m:t>
                      </m:r>
                      <m:sSub>
                        <m:sSubPr>
                          <m:ctrlPr>
                            <a:rPr lang="en-US" sz="2500" i="1">
                              <a:latin typeface="Cambria Math" panose="02040503050406030204" pitchFamily="18" charset="0"/>
                            </a:rPr>
                          </m:ctrlPr>
                        </m:sSubPr>
                        <m:e>
                          <m:r>
                            <a:rPr lang="en-US" sz="2500" i="1">
                              <a:latin typeface="Cambria Math" panose="02040503050406030204" pitchFamily="18" charset="0"/>
                            </a:rPr>
                            <m:t>𝜌</m:t>
                          </m:r>
                        </m:e>
                        <m:sub>
                          <m:r>
                            <a:rPr lang="en-US" sz="2500" i="1">
                              <a:latin typeface="Cambria Math" panose="02040503050406030204" pitchFamily="18" charset="0"/>
                            </a:rPr>
                            <m:t>𝑖</m:t>
                          </m:r>
                        </m:sub>
                      </m:sSub>
                      <m:r>
                        <a:rPr lang="en-US" sz="2500" i="0">
                          <a:latin typeface="Cambria Math" panose="02040503050406030204" pitchFamily="18" charset="0"/>
                        </a:rPr>
                        <m:t>=1−</m:t>
                      </m:r>
                      <m:sSub>
                        <m:sSubPr>
                          <m:ctrlPr>
                            <a:rPr lang="en-US" sz="2500" i="1">
                              <a:latin typeface="Cambria Math" panose="02040503050406030204" pitchFamily="18" charset="0"/>
                            </a:rPr>
                          </m:ctrlPr>
                        </m:sSubPr>
                        <m:e>
                          <m:r>
                            <a:rPr lang="en-US" sz="2500" i="1">
                              <a:latin typeface="Cambria Math" panose="02040503050406030204" pitchFamily="18" charset="0"/>
                            </a:rPr>
                            <m:t>𝜔</m:t>
                          </m:r>
                        </m:e>
                        <m:sub>
                          <m:r>
                            <a:rPr lang="en-US" sz="2500" i="1">
                              <a:latin typeface="Cambria Math" panose="02040503050406030204" pitchFamily="18" charset="0"/>
                            </a:rPr>
                            <m:t>𝑖</m:t>
                          </m:r>
                        </m:sub>
                      </m:sSub>
                    </m:oMath>
                  </m:oMathPara>
                </a14:m>
                <a:endParaRPr lang="en-US" sz="2500" i="1"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𝑖</m:t>
                              </m:r>
                            </m:sub>
                          </m:sSub>
                          <m:r>
                            <a:rPr lang="en-US" sz="2500" i="0">
                              <a:latin typeface="Cambria Math" panose="02040503050406030204" pitchFamily="18" charset="0"/>
                            </a:rPr>
                            <m:t>=</m:t>
                          </m:r>
                          <m:r>
                            <a:rPr lang="en-US" sz="2500" i="1">
                              <a:latin typeface="Cambria Math" panose="02040503050406030204" pitchFamily="18" charset="0"/>
                            </a:rPr>
                            <m:t>𝑂𝐹𝐹</m:t>
                          </m:r>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𝑖</m:t>
                              </m:r>
                            </m:sub>
                          </m:sSub>
                          <m:r>
                            <a:rPr lang="en-US" sz="2500" i="0">
                              <a:latin typeface="Cambria Math" panose="02040503050406030204" pitchFamily="18" charset="0"/>
                            </a:rPr>
                            <m:t>=1</m:t>
                          </m:r>
                        </m:e>
                      </m:d>
                      <m:r>
                        <a:rPr lang="en-US" sz="2500" i="0">
                          <a:latin typeface="Cambria Math" panose="02040503050406030204" pitchFamily="18" charset="0"/>
                        </a:rPr>
                        <m:t>=1−</m:t>
                      </m:r>
                      <m:sSub>
                        <m:sSubPr>
                          <m:ctrlPr>
                            <a:rPr lang="en-US" sz="2500" i="1">
                              <a:latin typeface="Cambria Math" panose="02040503050406030204" pitchFamily="18" charset="0"/>
                            </a:rPr>
                          </m:ctrlPr>
                        </m:sSubPr>
                        <m:e>
                          <m:r>
                            <a:rPr lang="en-US" sz="2500" i="1">
                              <a:latin typeface="Cambria Math" panose="02040503050406030204" pitchFamily="18" charset="0"/>
                            </a:rPr>
                            <m:t>𝑝</m:t>
                          </m:r>
                        </m:e>
                        <m:sub>
                          <m:r>
                            <a:rPr lang="en-US" sz="2500" i="1">
                              <a:latin typeface="Cambria Math" panose="02040503050406030204" pitchFamily="18" charset="0"/>
                            </a:rPr>
                            <m:t>𝑖</m:t>
                          </m:r>
                        </m:sub>
                      </m:sSub>
                      <m:r>
                        <a:rPr lang="en-US" sz="2500" i="0">
                          <a:latin typeface="Cambria Math" panose="02040503050406030204" pitchFamily="18" charset="0"/>
                        </a:rPr>
                        <m:t>=1−</m:t>
                      </m:r>
                      <m:sSub>
                        <m:sSubPr>
                          <m:ctrlPr>
                            <a:rPr lang="en-US" sz="2500" i="1">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𝑖</m:t>
                          </m:r>
                        </m:sub>
                      </m:sSub>
                    </m:oMath>
                  </m:oMathPara>
                </a14:m>
                <a:endParaRPr lang="en-US" sz="2500" i="1"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𝑖</m:t>
                              </m:r>
                            </m:sub>
                          </m:sSub>
                          <m:r>
                            <a:rPr lang="en-US" sz="2500" i="0">
                              <a:latin typeface="Cambria Math" panose="02040503050406030204" pitchFamily="18" charset="0"/>
                            </a:rPr>
                            <m:t>=</m:t>
                          </m:r>
                          <m:r>
                            <a:rPr lang="en-US" sz="2500" i="1">
                              <a:latin typeface="Cambria Math" panose="02040503050406030204" pitchFamily="18" charset="0"/>
                            </a:rPr>
                            <m:t>𝑂𝐹𝐹</m:t>
                          </m:r>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𝑖</m:t>
                              </m:r>
                            </m:sub>
                          </m:sSub>
                          <m:r>
                            <a:rPr lang="en-US" sz="2500" i="0">
                              <a:latin typeface="Cambria Math" panose="02040503050406030204" pitchFamily="18" charset="0"/>
                            </a:rPr>
                            <m:t>=0</m:t>
                          </m:r>
                        </m:e>
                      </m:d>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𝜌</m:t>
                          </m:r>
                        </m:e>
                        <m:sub>
                          <m:r>
                            <a:rPr lang="en-US" sz="2500" i="1">
                              <a:latin typeface="Cambria Math" panose="02040503050406030204" pitchFamily="18" charset="0"/>
                            </a:rPr>
                            <m:t>𝑖</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𝜔</m:t>
                          </m:r>
                        </m:e>
                        <m:sub>
                          <m:r>
                            <a:rPr lang="en-US" sz="2500" i="1">
                              <a:latin typeface="Cambria Math" panose="02040503050406030204" pitchFamily="18" charset="0"/>
                            </a:rPr>
                            <m:t>𝑖</m:t>
                          </m:r>
                        </m:sub>
                      </m:sSub>
                    </m:oMath>
                  </m:oMathPara>
                </a14:m>
                <a:endParaRPr lang="en-US" sz="2500" smtClean="0">
                  <a:latin typeface="Times New Roman" panose="02020603050405020304" pitchFamily="18" charset="0"/>
                  <a:cs typeface="Times New Roman" panose="02020603050405020304" pitchFamily="18" charset="0"/>
                </a:endParaRPr>
              </a:p>
              <a:p>
                <a:endParaRPr lang="en-US" sz="25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𝑑</m:t>
                          </m:r>
                        </m:e>
                        <m:sub>
                          <m:r>
                            <a:rPr lang="en-US" sz="2500" i="1">
                              <a:latin typeface="Cambria Math" panose="02040503050406030204" pitchFamily="18" charset="0"/>
                            </a:rPr>
                            <m:t>𝑖</m:t>
                          </m:r>
                        </m:sub>
                      </m:sSub>
                      <m:r>
                        <a:rPr lang="en-US" sz="2500" i="1">
                          <a:latin typeface="Cambria Math" panose="02040503050406030204" pitchFamily="18" charset="0"/>
                        </a:rPr>
                        <m:t>=1−</m:t>
                      </m:r>
                      <m:sSub>
                        <m:sSubPr>
                          <m:ctrlPr>
                            <a:rPr lang="en-US" sz="2500" i="1">
                              <a:latin typeface="Cambria Math" panose="02040503050406030204" pitchFamily="18" charset="0"/>
                            </a:rPr>
                          </m:ctrlPr>
                        </m:sSubPr>
                        <m:e>
                          <m:r>
                            <a:rPr lang="en-US" sz="2500" i="1">
                              <a:latin typeface="Cambria Math" panose="02040503050406030204" pitchFamily="18" charset="0"/>
                            </a:rPr>
                            <m:t>𝜔</m:t>
                          </m:r>
                        </m:e>
                        <m:sub>
                          <m:r>
                            <a:rPr lang="en-US" sz="2500" i="1">
                              <a:latin typeface="Cambria Math" panose="02040503050406030204" pitchFamily="18" charset="0"/>
                            </a:rPr>
                            <m:t>𝑖</m:t>
                          </m:r>
                        </m:sub>
                      </m:sSub>
                    </m:oMath>
                  </m:oMathPara>
                </a14:m>
                <a:endParaRPr lang="en-US" sz="250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𝛿</m:t>
                          </m:r>
                        </m:e>
                        <m:sub>
                          <m:r>
                            <a:rPr lang="en-US" sz="2500" i="1">
                              <a:latin typeface="Cambria Math" panose="02040503050406030204" pitchFamily="18" charset="0"/>
                            </a:rPr>
                            <m:t>𝑖</m:t>
                          </m:r>
                        </m:sub>
                      </m:sSub>
                      <m:r>
                        <a:rPr lang="en-US" sz="2500" i="1">
                          <a:latin typeface="Cambria Math" panose="02040503050406030204" pitchFamily="18" charset="0"/>
                        </a:rPr>
                        <m:t>=1−</m:t>
                      </m:r>
                      <m:sSub>
                        <m:sSubPr>
                          <m:ctrlPr>
                            <a:rPr lang="en-US" sz="2500" i="1">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𝑖</m:t>
                          </m:r>
                        </m:sub>
                      </m:sSub>
                    </m:oMath>
                  </m:oMathPara>
                </a14:m>
                <a:endParaRPr lang="en-US" sz="25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𝑊</m:t>
                          </m:r>
                        </m:e>
                        <m:sub>
                          <m:r>
                            <a:rPr lang="en-US" sz="2500" i="1">
                              <a:latin typeface="Cambria Math" panose="02040503050406030204" pitchFamily="18" charset="0"/>
                            </a:rPr>
                            <m:t>𝑖</m:t>
                          </m:r>
                        </m:sub>
                      </m:sSub>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𝑖</m:t>
                          </m:r>
                        </m:sub>
                      </m:sSub>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𝑑</m:t>
                          </m:r>
                        </m:e>
                        <m:sub>
                          <m:r>
                            <a:rPr lang="en-US" sz="2500" i="1">
                              <a:latin typeface="Cambria Math" panose="02040503050406030204" pitchFamily="18" charset="0"/>
                            </a:rPr>
                            <m:t>𝑖</m:t>
                          </m:r>
                        </m:sub>
                      </m:sSub>
                    </m:oMath>
                  </m:oMathPara>
                </a14:m>
                <a:endParaRPr lang="en-US" sz="250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𝒲</m:t>
                          </m:r>
                        </m:e>
                        <m:sub>
                          <m:r>
                            <a:rPr lang="en-US" sz="2500" i="1">
                              <a:latin typeface="Cambria Math" panose="02040503050406030204" pitchFamily="18" charset="0"/>
                            </a:rPr>
                            <m:t>𝑖</m:t>
                          </m:r>
                        </m:sub>
                      </m:sSub>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𝜔</m:t>
                          </m:r>
                        </m:e>
                        <m:sub>
                          <m:r>
                            <a:rPr lang="en-US" sz="2500" i="1">
                              <a:latin typeface="Cambria Math" panose="02040503050406030204" pitchFamily="18" charset="0"/>
                            </a:rPr>
                            <m:t>𝑖</m:t>
                          </m:r>
                        </m:sub>
                      </m:sSub>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𝛿</m:t>
                          </m:r>
                        </m:e>
                        <m:sub>
                          <m:r>
                            <a:rPr lang="en-US" sz="2500" i="1">
                              <a:latin typeface="Cambria Math" panose="02040503050406030204" pitchFamily="18" charset="0"/>
                            </a:rPr>
                            <m:t>𝑖</m:t>
                          </m:r>
                        </m:sub>
                      </m:sSub>
                    </m:oMath>
                  </m:oMathPara>
                </a14:m>
                <a:endParaRPr lang="en-US" sz="2500">
                  <a:latin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291353" y="1079174"/>
                <a:ext cx="5651872" cy="3554819"/>
              </a:xfrm>
              <a:prstGeom prst="rect">
                <a:avLst/>
              </a:prstGeom>
              <a:blipFill rotWithShape="0">
                <a:blip r:embed="rId3"/>
                <a:stretch>
                  <a:fillRect/>
                </a:stretch>
              </a:blipFill>
            </p:spPr>
            <p:txBody>
              <a:bodyPr/>
              <a:lstStyle/>
              <a:p>
                <a:r>
                  <a:rPr lang="en-US">
                    <a:noFill/>
                  </a:rPr>
                  <a:t> </a:t>
                </a:r>
              </a:p>
            </p:txBody>
          </p:sp>
        </mc:Fallback>
      </mc:AlternateContent>
      <p:sp>
        <p:nvSpPr>
          <p:cNvPr id="6" name="Rectangle 5"/>
          <p:cNvSpPr/>
          <p:nvPr/>
        </p:nvSpPr>
        <p:spPr>
          <a:xfrm>
            <a:off x="7003619" y="1864176"/>
            <a:ext cx="3841116" cy="553998"/>
          </a:xfrm>
          <a:prstGeom prst="rect">
            <a:avLst/>
          </a:prstGeom>
        </p:spPr>
        <p:txBody>
          <a:bodyPr wrap="none">
            <a:spAutoFit/>
          </a:bodyPr>
          <a:lstStyle/>
          <a:p>
            <a:pPr algn="just"/>
            <a:r>
              <a:rPr lang="vi-VN" sz="3000">
                <a:latin typeface="Times New Roman" panose="02020603050405020304" pitchFamily="18" charset="0"/>
                <a:ea typeface="SimSun" panose="02010600030101010101" pitchFamily="2" charset="-122"/>
              </a:rPr>
              <a:t>Đồ thị đơn </a:t>
            </a:r>
            <a:r>
              <a:rPr lang="vi-VN" sz="3000" smtClean="0">
                <a:latin typeface="Times New Roman" panose="02020603050405020304" pitchFamily="18" charset="0"/>
                <a:ea typeface="SimSun" panose="02010600030101010101" pitchFamily="2" charset="-122"/>
              </a:rPr>
              <a:t>trọng số</a:t>
            </a:r>
            <a:r>
              <a:rPr lang="en-US" sz="3000" smtClean="0">
                <a:latin typeface="Times New Roman" panose="02020603050405020304" pitchFamily="18" charset="0"/>
                <a:ea typeface="SimSun" panose="02010600030101010101" pitchFamily="2" charset="-122"/>
              </a:rPr>
              <a:t> </a:t>
            </a:r>
            <a:r>
              <a:rPr lang="en-US" sz="3000" err="1" smtClean="0">
                <a:latin typeface="Times New Roman" panose="02020603050405020304" pitchFamily="18" charset="0"/>
                <a:ea typeface="SimSun" panose="02010600030101010101" pitchFamily="2" charset="-122"/>
              </a:rPr>
              <a:t>kép</a:t>
            </a:r>
            <a:endParaRPr lang="en-US" sz="3000"/>
          </a:p>
        </p:txBody>
      </p:sp>
      <p:sp>
        <p:nvSpPr>
          <p:cNvPr id="3" name="Slide Number Placeholder 2"/>
          <p:cNvSpPr>
            <a:spLocks noGrp="1"/>
          </p:cNvSpPr>
          <p:nvPr>
            <p:ph type="sldNum" sz="quarter" idx="12"/>
          </p:nvPr>
        </p:nvSpPr>
        <p:spPr/>
        <p:txBody>
          <a:bodyPr/>
          <a:lstStyle/>
          <a:p>
            <a:fld id="{5DB5036F-1FF2-46C4-8D2B-59C7E3B91952}"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Published in the book "Bayesian Inference" - InTechOpen</a:t>
            </a:r>
            <a:endParaRPr lang="en-US"/>
          </a:p>
        </p:txBody>
      </p:sp>
      <p:sp>
        <p:nvSpPr>
          <p:cNvPr id="8" name="Date Placeholder 7"/>
          <p:cNvSpPr>
            <a:spLocks noGrp="1"/>
          </p:cNvSpPr>
          <p:nvPr>
            <p:ph type="dt" sz="half" idx="10"/>
          </p:nvPr>
        </p:nvSpPr>
        <p:spPr/>
        <p:txBody>
          <a:bodyPr/>
          <a:lstStyle/>
          <a:p>
            <a:fld id="{1F4702B4-C01A-4BCB-9E42-9B99962B7AE1}" type="datetime1">
              <a:rPr lang="en-US" smtClean="0"/>
              <a:t>7/14/2017</a:t>
            </a:fld>
            <a:endParaRPr lang="en-US"/>
          </a:p>
        </p:txBody>
      </p:sp>
    </p:spTree>
    <p:extLst>
      <p:ext uri="{BB962C8B-B14F-4D97-AF65-F5344CB8AC3E}">
        <p14:creationId xmlns:p14="http://schemas.microsoft.com/office/powerpoint/2010/main" val="9469717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34616"/>
                <a:ext cx="10515600" cy="4606526"/>
              </a:xfrm>
            </p:spPr>
            <p:txBody>
              <a:bodyPr/>
              <a:lstStyle/>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=1−</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not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e>
                    </m:d>
                    <m:r>
                      <a:rPr lang="en-US" i="1">
                        <a:latin typeface="Cambria Math" panose="02040503050406030204" pitchFamily="18" charset="0"/>
                      </a:rPr>
                      <m:t>=1−</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nary>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not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m:t>
                            </m:r>
                          </m:sub>
                        </m:sSub>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sub>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2</m:t>
                            </m:r>
                          </m:sub>
                        </m:sSub>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2</m:t>
                            </m:r>
                          </m:sub>
                        </m:sSub>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m:t>
                            </m:r>
                          </m:sub>
                        </m:sSub>
                      </m:sub>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not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𝒰</m:t>
                        </m:r>
                      </m:sub>
                      <m:sup/>
                      <m:e>
                        <m:d>
                          <m:dPr>
                            <m:ctrlPr>
                              <a:rPr lang="en-US" i="1">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e>
                        </m:d>
                        <m:d>
                          <m:dPr>
                            <m:ctrlPr>
                              <a:rPr lang="en-US" i="1">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e>
                        </m:d>
                      </m:e>
                    </m:nary>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34616"/>
                <a:ext cx="10515600" cy="4606526"/>
              </a:xfrm>
              <a:blipFill rotWithShape="0">
                <a:blip r:embed="rId2"/>
                <a:stretch>
                  <a:fillRect l="-1043"/>
                </a:stretch>
              </a:blipFill>
            </p:spPr>
            <p:txBody>
              <a:bodyPr/>
              <a:lstStyle/>
              <a:p>
                <a:r>
                  <a:rPr lang="en-US">
                    <a:noFill/>
                  </a:rPr>
                  <a:t> </a:t>
                </a:r>
              </a:p>
            </p:txBody>
          </p:sp>
        </mc:Fallback>
      </mc:AlternateContent>
      <p:sp>
        <p:nvSpPr>
          <p:cNvPr id="4" name="Rectangle 3"/>
          <p:cNvSpPr/>
          <p:nvPr/>
        </p:nvSpPr>
        <p:spPr>
          <a:xfrm>
            <a:off x="838201" y="953759"/>
            <a:ext cx="10515599" cy="830997"/>
          </a:xfrm>
          <a:prstGeom prst="rect">
            <a:avLst/>
          </a:prstGeom>
        </p:spPr>
        <p:txBody>
          <a:bodyPr wrap="square">
            <a:spAutoFit/>
          </a:bodyPr>
          <a:lstStyle/>
          <a:p>
            <a:r>
              <a:rPr lang="vi-VN" sz="2400">
                <a:latin typeface="Times New Roman" panose="02020603050405020304" pitchFamily="18" charset="0"/>
                <a:ea typeface="SimSun" panose="02010600030101010101" pitchFamily="2" charset="-122"/>
              </a:rPr>
              <a:t>Từ đồ thị đơn trọng </a:t>
            </a:r>
            <a:r>
              <a:rPr lang="vi-VN" sz="2400" smtClean="0">
                <a:latin typeface="Times New Roman" panose="02020603050405020304" pitchFamily="18" charset="0"/>
                <a:ea typeface="SimSun" panose="02010600030101010101" pitchFamily="2" charset="-122"/>
              </a:rPr>
              <a:t>số</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kép</a:t>
            </a:r>
            <a:r>
              <a:rPr lang="vi-VN" sz="2400" smtClean="0">
                <a:latin typeface="Times New Roman" panose="02020603050405020304" pitchFamily="18" charset="0"/>
                <a:ea typeface="SimSun" panose="02010600030101010101" pitchFamily="2" charset="-122"/>
              </a:rPr>
              <a:t>, </a:t>
            </a:r>
            <a:r>
              <a:rPr lang="vi-VN" sz="2400">
                <a:latin typeface="Times New Roman" panose="02020603050405020304" pitchFamily="18" charset="0"/>
                <a:ea typeface="SimSun" panose="02010600030101010101" pitchFamily="2" charset="-122"/>
              </a:rPr>
              <a:t>chúng ta có những </a:t>
            </a:r>
            <a:r>
              <a:rPr lang="vi-VN" sz="2400" b="1">
                <a:latin typeface="Times New Roman" panose="02020603050405020304" pitchFamily="18" charset="0"/>
                <a:ea typeface="SimSun" panose="02010600030101010101" pitchFamily="2" charset="-122"/>
              </a:rPr>
              <a:t>suy diễn kép</a:t>
            </a:r>
            <a:r>
              <a:rPr lang="vi-VN" sz="2400">
                <a:latin typeface="Times New Roman" panose="02020603050405020304" pitchFamily="18" charset="0"/>
                <a:ea typeface="SimSun" panose="02010600030101010101" pitchFamily="2" charset="-122"/>
              </a:rPr>
              <a:t> cho AND-gate, OR-gate, NAND-gate, NOR-gate, XOR-gate, XNOR-gate, và U-gate</a:t>
            </a:r>
            <a:endParaRPr lang="en-US" sz="2400"/>
          </a:p>
        </p:txBody>
      </p:sp>
      <p:sp>
        <p:nvSpPr>
          <p:cNvPr id="5" name="Slide Number Placeholder 4"/>
          <p:cNvSpPr>
            <a:spLocks noGrp="1"/>
          </p:cNvSpPr>
          <p:nvPr>
            <p:ph type="sldNum" sz="quarter" idx="12"/>
          </p:nvPr>
        </p:nvSpPr>
        <p:spPr/>
        <p:txBody>
          <a:bodyPr/>
          <a:lstStyle/>
          <a:p>
            <a:fld id="{5DB5036F-1FF2-46C4-8D2B-59C7E3B91952}"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9B1C0559-6FEC-466A-9C8A-D8C150509166}" type="datetime1">
              <a:rPr lang="en-US" smtClean="0"/>
              <a:t>7/14/2017</a:t>
            </a:fld>
            <a:endParaRPr lang="en-US"/>
          </a:p>
        </p:txBody>
      </p:sp>
    </p:spTree>
    <p:extLst>
      <p:ext uri="{BB962C8B-B14F-4D97-AF65-F5344CB8AC3E}">
        <p14:creationId xmlns:p14="http://schemas.microsoft.com/office/powerpoint/2010/main" val="36391658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err="1"/>
                  <a:t>Công</a:t>
                </a:r>
                <a:r>
                  <a:rPr lang="en-US"/>
                  <a:t> </a:t>
                </a:r>
                <a:r>
                  <a:rPr lang="en-US" err="1"/>
                  <a:t>thức</a:t>
                </a:r>
                <a:r>
                  <a:rPr lang="en-US"/>
                  <a:t> 3.22 </a:t>
                </a:r>
                <a:r>
                  <a:rPr lang="en-US" err="1"/>
                  <a:t>đặc</a:t>
                </a:r>
                <a:r>
                  <a:rPr lang="en-US"/>
                  <a:t> </a:t>
                </a:r>
                <a:r>
                  <a:rPr lang="en-US" err="1"/>
                  <a:t>tả</a:t>
                </a:r>
                <a:r>
                  <a:rPr lang="en-US"/>
                  <a:t> </a:t>
                </a:r>
                <a:r>
                  <a:rPr lang="en-US" b="1" err="1"/>
                  <a:t>suy</a:t>
                </a:r>
                <a:r>
                  <a:rPr lang="en-US" b="1"/>
                  <a:t> </a:t>
                </a:r>
                <a:r>
                  <a:rPr lang="en-US" b="1" err="1"/>
                  <a:t>diễn</a:t>
                </a:r>
                <a:r>
                  <a:rPr lang="en-US" b="1"/>
                  <a:t> </a:t>
                </a:r>
                <a:r>
                  <a:rPr lang="en-US" b="1" err="1"/>
                  <a:t>kép</a:t>
                </a:r>
                <a:r>
                  <a:rPr lang="en-US" b="1"/>
                  <a:t> SIGMA-gate</a:t>
                </a:r>
                <a:r>
                  <a:rPr lang="en-US"/>
                  <a:t>.</a:t>
                </a:r>
                <a:endParaRPr lang="en-US"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oMath>
                  </m:oMathPara>
                </a14:m>
                <a:endParaRPr lang="en-US" smtClean="0"/>
              </a:p>
              <a:p>
                <a:pPr indent="0">
                  <a:buNone/>
                </a:pPr>
                <a:r>
                  <a:rPr lang="en-US" err="1"/>
                  <a:t>Với</a:t>
                </a:r>
                <a:r>
                  <a:rPr lang="en-US"/>
                  <a:t> </a:t>
                </a:r>
                <a:r>
                  <a:rPr lang="en-US" err="1"/>
                  <a:t>tập</a:t>
                </a:r>
                <a:r>
                  <a:rPr lang="en-US"/>
                  <a:t> </a:t>
                </a:r>
                <a:r>
                  <a:rPr lang="en-US" err="1"/>
                  <a:t>những</a:t>
                </a:r>
                <a:r>
                  <a:rPr lang="en-US"/>
                  <a:t> </a:t>
                </a:r>
                <a:r>
                  <a:rPr lang="en-US" i="1"/>
                  <a:t>X</a:t>
                </a:r>
                <a:r>
                  <a:rPr lang="en-US" i="1" baseline="-25000"/>
                  <a:t>i</a:t>
                </a:r>
                <a:r>
                  <a:rPr lang="en-US"/>
                  <a:t> </a:t>
                </a:r>
                <a:r>
                  <a:rPr lang="en-US" err="1"/>
                  <a:t>đủ</a:t>
                </a:r>
                <a:r>
                  <a:rPr lang="en-US"/>
                  <a:t> </a:t>
                </a:r>
                <a:r>
                  <a:rPr lang="en-US" err="1"/>
                  <a:t>và</a:t>
                </a:r>
                <a:r>
                  <a:rPr lang="en-US"/>
                  <a:t> </a:t>
                </a:r>
                <a:r>
                  <a:rPr lang="en-US" err="1"/>
                  <a:t>loại</a:t>
                </a:r>
                <a:r>
                  <a:rPr lang="en-US"/>
                  <a:t> </a:t>
                </a:r>
                <a:r>
                  <a:rPr lang="en-US" err="1"/>
                  <a:t>trừ</a:t>
                </a:r>
                <a:r>
                  <a:rPr lang="en-US"/>
                  <a:t> </a:t>
                </a:r>
                <a:r>
                  <a:rPr lang="en-US" err="1"/>
                  <a:t>lẫn</a:t>
                </a:r>
                <a:r>
                  <a:rPr lang="en-US"/>
                  <a:t> </a:t>
                </a:r>
                <a:r>
                  <a:rPr lang="en-US" err="1"/>
                  <a:t>nhau</a:t>
                </a:r>
                <a:r>
                  <a:rPr lang="en-US"/>
                  <a:t>.</a:t>
                </a:r>
                <a:endParaRPr lang="en-US" smtClean="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e>
                      </m:nary>
                      <m:r>
                        <a:rPr lang="en-US" i="1">
                          <a:latin typeface="Cambria Math" panose="02040503050406030204" pitchFamily="18" charset="0"/>
                        </a:rPr>
                        <m:t>=1</m:t>
                      </m:r>
                      <m:r>
                        <a:rPr lang="en-US" b="0" i="1" smtClean="0">
                          <a:latin typeface="Cambria Math" panose="02040503050406030204" pitchFamily="18" charset="0"/>
                        </a:rPr>
                        <m:t> </m:t>
                      </m:r>
                      <m:r>
                        <m:rPr>
                          <m:sty m:val="p"/>
                        </m:rPr>
                        <a:rPr lang="en-US" b="0" i="0" smtClean="0">
                          <a:latin typeface="Cambria Math" panose="02040503050406030204" pitchFamily="18" charset="0"/>
                        </a:rPr>
                        <m:t>and</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m:oMathPara>
                </a14:m>
                <a:endParaRPr lang="en-US" smtClean="0"/>
              </a:p>
              <a:p>
                <a:r>
                  <a:rPr lang="en-US" err="1"/>
                  <a:t>Sau</a:t>
                </a:r>
                <a:r>
                  <a:rPr lang="en-US"/>
                  <a:t> </a:t>
                </a:r>
                <a:r>
                  <a:rPr lang="en-US" err="1"/>
                  <a:t>đây</a:t>
                </a:r>
                <a:r>
                  <a:rPr lang="en-US"/>
                  <a:t> </a:t>
                </a:r>
                <a:r>
                  <a:rPr lang="en-US" err="1"/>
                  <a:t>là</a:t>
                </a:r>
                <a:r>
                  <a:rPr lang="en-US"/>
                  <a:t> </a:t>
                </a:r>
                <a:r>
                  <a:rPr lang="en-US" err="1"/>
                  <a:t>chứng</a:t>
                </a:r>
                <a:r>
                  <a:rPr lang="en-US"/>
                  <a:t> minh </a:t>
                </a:r>
                <a:r>
                  <a:rPr lang="en-US" err="1"/>
                  <a:t>suy</a:t>
                </a:r>
                <a:r>
                  <a:rPr lang="en-US"/>
                  <a:t> </a:t>
                </a:r>
                <a:r>
                  <a:rPr lang="en-US" err="1"/>
                  <a:t>diễn</a:t>
                </a:r>
                <a:r>
                  <a:rPr lang="en-US"/>
                  <a:t> </a:t>
                </a:r>
                <a:r>
                  <a:rPr lang="en-US" err="1"/>
                  <a:t>kép</a:t>
                </a:r>
                <a:r>
                  <a:rPr lang="en-US"/>
                  <a:t> SIGMA-gate.</a:t>
                </a:r>
                <a:endParaRPr lang="en-US"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𝑂𝑁</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𝑂𝑁</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𝑂𝑁</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oMath>
                  </m:oMathPara>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25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C41AA791-1586-4A78-BA1D-21B44E485CCE}" type="datetime1">
              <a:rPr lang="en-US" smtClean="0"/>
              <a:t>7/14/2017</a:t>
            </a:fld>
            <a:endParaRPr lang="en-US"/>
          </a:p>
        </p:txBody>
      </p:sp>
    </p:spTree>
    <p:extLst>
      <p:ext uri="{BB962C8B-B14F-4D97-AF65-F5344CB8AC3E}">
        <p14:creationId xmlns:p14="http://schemas.microsoft.com/office/powerpoint/2010/main" val="25096702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a:t>
            </a:r>
            <a:r>
              <a:rPr lang="en-US"/>
              <a:t>.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p:sp>
        <p:nvSpPr>
          <p:cNvPr id="3" name="Content Placeholder 2"/>
          <p:cNvSpPr>
            <a:spLocks noGrp="1"/>
          </p:cNvSpPr>
          <p:nvPr>
            <p:ph idx="1"/>
          </p:nvPr>
        </p:nvSpPr>
        <p:spPr>
          <a:xfrm>
            <a:off x="346364" y="1000897"/>
            <a:ext cx="5569527" cy="5538447"/>
          </a:xfrm>
        </p:spPr>
        <p:txBody>
          <a:bodyPr>
            <a:normAutofit lnSpcReduction="10000"/>
          </a:bodyPr>
          <a:lstStyle/>
          <a:p>
            <a:r>
              <a:rPr lang="en-US" err="1" smtClean="0"/>
              <a:t>Trong</a:t>
            </a:r>
            <a:r>
              <a:rPr lang="en-US" smtClean="0"/>
              <a:t> </a:t>
            </a:r>
            <a:r>
              <a:rPr lang="en-US" err="1" smtClean="0"/>
              <a:t>đồ</a:t>
            </a:r>
            <a:r>
              <a:rPr lang="en-US" smtClean="0"/>
              <a:t> </a:t>
            </a:r>
            <a:r>
              <a:rPr lang="en-US" err="1" smtClean="0"/>
              <a:t>thị</a:t>
            </a:r>
            <a:r>
              <a:rPr lang="en-US" smtClean="0"/>
              <a:t> </a:t>
            </a:r>
            <a:r>
              <a:rPr lang="en-US" err="1" smtClean="0"/>
              <a:t>đơn</a:t>
            </a:r>
            <a:r>
              <a:rPr lang="en-US" smtClean="0"/>
              <a:t> </a:t>
            </a:r>
            <a:r>
              <a:rPr lang="en-US" err="1" smtClean="0"/>
              <a:t>giản</a:t>
            </a:r>
            <a:r>
              <a:rPr lang="en-US" smtClean="0"/>
              <a:t>, </a:t>
            </a:r>
            <a:r>
              <a:rPr lang="en-US" err="1" smtClean="0"/>
              <a:t>nếu</a:t>
            </a:r>
            <a:r>
              <a:rPr lang="en-US" smtClean="0"/>
              <a:t> </a:t>
            </a:r>
            <a:r>
              <a:rPr lang="en-US" err="1" smtClean="0"/>
              <a:t>thay</a:t>
            </a:r>
            <a:r>
              <a:rPr lang="en-US" smtClean="0"/>
              <a:t> </a:t>
            </a:r>
            <a:r>
              <a:rPr lang="en-US" err="1" smtClean="0"/>
              <a:t>biến</a:t>
            </a:r>
            <a:r>
              <a:rPr lang="en-US" smtClean="0"/>
              <a:t> </a:t>
            </a:r>
            <a:r>
              <a:rPr lang="en-US" err="1" smtClean="0"/>
              <a:t>đích</a:t>
            </a:r>
            <a:r>
              <a:rPr lang="en-US"/>
              <a:t> </a:t>
            </a:r>
            <a:r>
              <a:rPr lang="en-US" i="1" smtClean="0"/>
              <a:t>Y </a:t>
            </a:r>
            <a:r>
              <a:rPr lang="en-US" err="1" smtClean="0"/>
              <a:t>bởi</a:t>
            </a:r>
            <a:r>
              <a:rPr lang="en-US" smtClean="0"/>
              <a:t> </a:t>
            </a:r>
            <a:r>
              <a:rPr lang="en-US" err="1" smtClean="0"/>
              <a:t>bằng</a:t>
            </a:r>
            <a:r>
              <a:rPr lang="en-US" smtClean="0"/>
              <a:t> </a:t>
            </a:r>
            <a:r>
              <a:rPr lang="en-US" err="1" smtClean="0"/>
              <a:t>chứng</a:t>
            </a:r>
            <a:r>
              <a:rPr lang="en-US" smtClean="0"/>
              <a:t> </a:t>
            </a:r>
            <a:r>
              <a:rPr lang="en-US" i="1" smtClean="0"/>
              <a:t>D</a:t>
            </a:r>
            <a:r>
              <a:rPr lang="en-US" smtClean="0"/>
              <a:t>, ta </a:t>
            </a:r>
            <a:r>
              <a:rPr lang="en-US" err="1" smtClean="0"/>
              <a:t>sẽ</a:t>
            </a:r>
            <a:r>
              <a:rPr lang="en-US" smtClean="0"/>
              <a:t> </a:t>
            </a:r>
            <a:r>
              <a:rPr lang="en-US" err="1" smtClean="0"/>
              <a:t>được</a:t>
            </a:r>
            <a:r>
              <a:rPr lang="en-US" smtClean="0"/>
              <a:t> </a:t>
            </a:r>
            <a:r>
              <a:rPr lang="en-US" i="1" err="1" smtClean="0"/>
              <a:t>quan</a:t>
            </a:r>
            <a:r>
              <a:rPr lang="en-US" i="1" smtClean="0"/>
              <a:t> </a:t>
            </a:r>
            <a:r>
              <a:rPr lang="en-US" i="1" err="1" smtClean="0"/>
              <a:t>hệ</a:t>
            </a:r>
            <a:r>
              <a:rPr lang="en-US" i="1" smtClean="0"/>
              <a:t> </a:t>
            </a:r>
            <a:r>
              <a:rPr lang="en-US" i="1" err="1" smtClean="0"/>
              <a:t>chẩn</a:t>
            </a:r>
            <a:r>
              <a:rPr lang="en-US" i="1" smtClean="0"/>
              <a:t> </a:t>
            </a:r>
            <a:r>
              <a:rPr lang="en-US" i="1" err="1" smtClean="0"/>
              <a:t>đoán</a:t>
            </a:r>
            <a:r>
              <a:rPr lang="en-US" i="1" smtClean="0"/>
              <a:t> </a:t>
            </a:r>
            <a:r>
              <a:rPr lang="en-US" i="1" err="1" smtClean="0"/>
              <a:t>nhiều</a:t>
            </a:r>
            <a:r>
              <a:rPr lang="en-US" i="1" smtClean="0"/>
              <a:t> </a:t>
            </a:r>
            <a:r>
              <a:rPr lang="en-US" i="1" err="1" smtClean="0"/>
              <a:t>giả</a:t>
            </a:r>
            <a:r>
              <a:rPr lang="en-US" i="1" smtClean="0"/>
              <a:t> </a:t>
            </a:r>
            <a:r>
              <a:rPr lang="en-US" i="1" err="1" smtClean="0"/>
              <a:t>thuyết</a:t>
            </a:r>
            <a:r>
              <a:rPr lang="en-US" smtClean="0"/>
              <a:t>, </a:t>
            </a:r>
            <a:r>
              <a:rPr lang="en-US" err="1" smtClean="0"/>
              <a:t>gọi</a:t>
            </a:r>
            <a:r>
              <a:rPr lang="en-US" smtClean="0"/>
              <a:t> </a:t>
            </a:r>
            <a:r>
              <a:rPr lang="en-US" err="1" smtClean="0"/>
              <a:t>ngắn</a:t>
            </a:r>
            <a:r>
              <a:rPr lang="en-US" smtClean="0"/>
              <a:t> </a:t>
            </a:r>
            <a:r>
              <a:rPr lang="en-US" err="1" smtClean="0"/>
              <a:t>gọn</a:t>
            </a:r>
            <a:r>
              <a:rPr lang="en-US" smtClean="0"/>
              <a:t> </a:t>
            </a:r>
            <a:r>
              <a:rPr lang="en-US" err="1" smtClean="0"/>
              <a:t>là</a:t>
            </a:r>
            <a:r>
              <a:rPr lang="en-US" smtClean="0"/>
              <a:t> </a:t>
            </a:r>
            <a:r>
              <a:rPr lang="en-US" i="1" err="1" smtClean="0"/>
              <a:t>quan</a:t>
            </a:r>
            <a:r>
              <a:rPr lang="en-US" i="1" smtClean="0"/>
              <a:t> </a:t>
            </a:r>
            <a:r>
              <a:rPr lang="en-US" i="1" err="1" smtClean="0"/>
              <a:t>hệ</a:t>
            </a:r>
            <a:r>
              <a:rPr lang="en-US" i="1" smtClean="0"/>
              <a:t> </a:t>
            </a:r>
            <a:r>
              <a:rPr lang="en-US" i="1" err="1" smtClean="0"/>
              <a:t>chẩn</a:t>
            </a:r>
            <a:r>
              <a:rPr lang="en-US" i="1" smtClean="0"/>
              <a:t> </a:t>
            </a:r>
            <a:r>
              <a:rPr lang="en-US" i="1" err="1" smtClean="0"/>
              <a:t>đoán</a:t>
            </a:r>
            <a:r>
              <a:rPr lang="en-US" i="1" smtClean="0"/>
              <a:t> X-gate</a:t>
            </a:r>
            <a:r>
              <a:rPr lang="en-US" smtClean="0"/>
              <a:t> </a:t>
            </a:r>
            <a:r>
              <a:rPr lang="en-US" err="1" smtClean="0"/>
              <a:t>gắn</a:t>
            </a:r>
            <a:r>
              <a:rPr lang="en-US" smtClean="0"/>
              <a:t> </a:t>
            </a:r>
            <a:r>
              <a:rPr lang="en-US" err="1" smtClean="0"/>
              <a:t>chặt</a:t>
            </a:r>
            <a:r>
              <a:rPr lang="en-US" smtClean="0"/>
              <a:t> </a:t>
            </a:r>
            <a:r>
              <a:rPr lang="en-US" err="1" smtClean="0"/>
              <a:t>với</a:t>
            </a:r>
            <a:r>
              <a:rPr lang="en-US" smtClean="0"/>
              <a:t> </a:t>
            </a:r>
            <a:r>
              <a:rPr lang="en-US" err="1" smtClean="0"/>
              <a:t>suy</a:t>
            </a:r>
            <a:r>
              <a:rPr lang="en-US" smtClean="0"/>
              <a:t> </a:t>
            </a:r>
            <a:r>
              <a:rPr lang="en-US" err="1" smtClean="0"/>
              <a:t>diễn</a:t>
            </a:r>
            <a:r>
              <a:rPr lang="en-US" smtClean="0"/>
              <a:t> X-gate.</a:t>
            </a:r>
          </a:p>
          <a:p>
            <a:r>
              <a:rPr lang="en-US" err="1" smtClean="0"/>
              <a:t>Mạng</a:t>
            </a:r>
            <a:r>
              <a:rPr lang="en-US" smtClean="0"/>
              <a:t> X-gate </a:t>
            </a:r>
            <a:r>
              <a:rPr lang="en-US" err="1" smtClean="0"/>
              <a:t>đòi</a:t>
            </a:r>
            <a:r>
              <a:rPr lang="en-US" smtClean="0"/>
              <a:t> </a:t>
            </a:r>
            <a:r>
              <a:rPr lang="en-US" err="1" smtClean="0"/>
              <a:t>hỏi</a:t>
            </a:r>
            <a:r>
              <a:rPr lang="en-US" smtClean="0"/>
              <a:t> </a:t>
            </a:r>
            <a:r>
              <a:rPr lang="en-US" err="1" smtClean="0"/>
              <a:t>biến</a:t>
            </a:r>
            <a:r>
              <a:rPr lang="en-US" smtClean="0"/>
              <a:t> </a:t>
            </a:r>
            <a:r>
              <a:rPr lang="en-US" err="1" smtClean="0"/>
              <a:t>đích</a:t>
            </a:r>
            <a:r>
              <a:rPr lang="en-US" smtClean="0"/>
              <a:t> </a:t>
            </a:r>
            <a:r>
              <a:rPr lang="en-US" err="1" smtClean="0"/>
              <a:t>phải</a:t>
            </a:r>
            <a:r>
              <a:rPr lang="en-US" smtClean="0"/>
              <a:t> </a:t>
            </a:r>
            <a:r>
              <a:rPr lang="en-US" err="1" smtClean="0"/>
              <a:t>nhị</a:t>
            </a:r>
            <a:r>
              <a:rPr lang="en-US" smtClean="0"/>
              <a:t> </a:t>
            </a:r>
            <a:r>
              <a:rPr lang="en-US" err="1" smtClean="0"/>
              <a:t>phân</a:t>
            </a:r>
            <a:r>
              <a:rPr lang="en-US" smtClean="0"/>
              <a:t> </a:t>
            </a:r>
            <a:r>
              <a:rPr lang="en-US" err="1" smtClean="0"/>
              <a:t>trong</a:t>
            </a:r>
            <a:r>
              <a:rPr lang="en-US" smtClean="0"/>
              <a:t> </a:t>
            </a:r>
            <a:r>
              <a:rPr lang="en-US" err="1" smtClean="0"/>
              <a:t>khi</a:t>
            </a:r>
            <a:r>
              <a:rPr lang="en-US" smtClean="0"/>
              <a:t> </a:t>
            </a:r>
            <a:r>
              <a:rPr lang="en-US" err="1" smtClean="0"/>
              <a:t>bằng</a:t>
            </a:r>
            <a:r>
              <a:rPr lang="en-US" smtClean="0"/>
              <a:t> </a:t>
            </a:r>
            <a:r>
              <a:rPr lang="en-US" err="1" smtClean="0"/>
              <a:t>chứng</a:t>
            </a:r>
            <a:r>
              <a:rPr lang="en-US" smtClean="0"/>
              <a:t> </a:t>
            </a:r>
            <a:r>
              <a:rPr lang="en-US" i="1" smtClean="0"/>
              <a:t>D</a:t>
            </a:r>
            <a:r>
              <a:rPr lang="en-US" smtClean="0"/>
              <a:t> </a:t>
            </a:r>
            <a:r>
              <a:rPr lang="en-US" err="1" smtClean="0"/>
              <a:t>có</a:t>
            </a:r>
            <a:r>
              <a:rPr lang="en-US" smtClean="0"/>
              <a:t> </a:t>
            </a:r>
            <a:r>
              <a:rPr lang="en-US" err="1" smtClean="0"/>
              <a:t>giá</a:t>
            </a:r>
            <a:r>
              <a:rPr lang="en-US" smtClean="0"/>
              <a:t> </a:t>
            </a:r>
            <a:r>
              <a:rPr lang="en-US" err="1" smtClean="0"/>
              <a:t>trị</a:t>
            </a:r>
            <a:r>
              <a:rPr lang="en-US" smtClean="0"/>
              <a:t> </a:t>
            </a:r>
            <a:r>
              <a:rPr lang="en-US" err="1" smtClean="0"/>
              <a:t>số</a:t>
            </a:r>
            <a:r>
              <a:rPr lang="en-US" smtClean="0"/>
              <a:t>. Do </a:t>
            </a:r>
            <a:r>
              <a:rPr lang="en-US" err="1" smtClean="0"/>
              <a:t>đó</a:t>
            </a:r>
            <a:r>
              <a:rPr lang="en-US" smtClean="0"/>
              <a:t> </a:t>
            </a:r>
            <a:r>
              <a:rPr lang="en-US" err="1" smtClean="0"/>
              <a:t>biến</a:t>
            </a:r>
            <a:r>
              <a:rPr lang="en-US" smtClean="0"/>
              <a:t> </a:t>
            </a:r>
            <a:r>
              <a:rPr lang="en-US" err="1" smtClean="0"/>
              <a:t>phụ</a:t>
            </a:r>
            <a:r>
              <a:rPr lang="en-US" smtClean="0"/>
              <a:t> </a:t>
            </a:r>
            <a:r>
              <a:rPr lang="en-US" err="1" smtClean="0"/>
              <a:t>nhị</a:t>
            </a:r>
            <a:r>
              <a:rPr lang="en-US" smtClean="0"/>
              <a:t> </a:t>
            </a:r>
            <a:r>
              <a:rPr lang="en-US" err="1" smtClean="0"/>
              <a:t>phân</a:t>
            </a:r>
            <a:r>
              <a:rPr lang="en-US" smtClean="0"/>
              <a:t> </a:t>
            </a:r>
            <a:r>
              <a:rPr lang="en-US" i="1" smtClean="0"/>
              <a:t>Y</a:t>
            </a:r>
            <a:r>
              <a:rPr lang="en-US" smtClean="0"/>
              <a:t> </a:t>
            </a:r>
            <a:r>
              <a:rPr lang="en-US" err="1" smtClean="0"/>
              <a:t>được</a:t>
            </a:r>
            <a:r>
              <a:rPr lang="en-US" smtClean="0"/>
              <a:t> </a:t>
            </a:r>
            <a:r>
              <a:rPr lang="en-US" err="1" smtClean="0"/>
              <a:t>thêm</a:t>
            </a:r>
            <a:r>
              <a:rPr lang="en-US" smtClean="0"/>
              <a:t> </a:t>
            </a:r>
            <a:r>
              <a:rPr lang="en-US" err="1" smtClean="0"/>
              <a:t>vào</a:t>
            </a:r>
            <a:r>
              <a:rPr lang="en-US" smtClean="0"/>
              <a:t> </a:t>
            </a:r>
            <a:r>
              <a:rPr lang="en-US" err="1" smtClean="0"/>
              <a:t>và</a:t>
            </a:r>
            <a:r>
              <a:rPr lang="en-US" smtClean="0"/>
              <a:t> </a:t>
            </a:r>
            <a:r>
              <a:rPr lang="en-US" i="1" smtClean="0"/>
              <a:t>D</a:t>
            </a:r>
            <a:r>
              <a:rPr lang="en-US" smtClean="0"/>
              <a:t> </a:t>
            </a:r>
            <a:r>
              <a:rPr lang="en-US" err="1" smtClean="0"/>
              <a:t>gắn</a:t>
            </a:r>
            <a:r>
              <a:rPr lang="en-US" smtClean="0"/>
              <a:t> </a:t>
            </a:r>
            <a:r>
              <a:rPr lang="en-US" err="1" smtClean="0"/>
              <a:t>trực</a:t>
            </a:r>
            <a:r>
              <a:rPr lang="en-US" smtClean="0"/>
              <a:t> </a:t>
            </a:r>
            <a:r>
              <a:rPr lang="en-US" err="1" smtClean="0"/>
              <a:t>tiếp</a:t>
            </a:r>
            <a:r>
              <a:rPr lang="en-US" smtClean="0"/>
              <a:t> </a:t>
            </a:r>
            <a:r>
              <a:rPr lang="en-US" err="1" smtClean="0"/>
              <a:t>vào</a:t>
            </a:r>
            <a:r>
              <a:rPr lang="en-US" smtClean="0"/>
              <a:t> </a:t>
            </a:r>
            <a:r>
              <a:rPr lang="en-US" i="1" smtClean="0"/>
              <a:t>Y</a:t>
            </a:r>
            <a:r>
              <a:rPr lang="en-US" smtClean="0"/>
              <a:t>. </a:t>
            </a:r>
            <a:r>
              <a:rPr lang="en-US" err="1" smtClean="0"/>
              <a:t>Cuối</a:t>
            </a:r>
            <a:r>
              <a:rPr lang="en-US" smtClean="0"/>
              <a:t> </a:t>
            </a:r>
            <a:r>
              <a:rPr lang="en-US" err="1" smtClean="0"/>
              <a:t>cùng</a:t>
            </a:r>
            <a:r>
              <a:rPr lang="en-US" smtClean="0"/>
              <a:t> ta </a:t>
            </a:r>
            <a:r>
              <a:rPr lang="en-US" err="1" smtClean="0"/>
              <a:t>được</a:t>
            </a:r>
            <a:r>
              <a:rPr lang="en-US" smtClean="0"/>
              <a:t> </a:t>
            </a:r>
            <a:r>
              <a:rPr lang="en-US" err="1" smtClean="0"/>
              <a:t>mạng</a:t>
            </a:r>
            <a:r>
              <a:rPr lang="en-US" smtClean="0"/>
              <a:t> </a:t>
            </a:r>
            <a:r>
              <a:rPr lang="en-US" err="1" smtClean="0"/>
              <a:t>chẩn</a:t>
            </a:r>
            <a:r>
              <a:rPr lang="en-US" smtClean="0"/>
              <a:t> </a:t>
            </a:r>
            <a:r>
              <a:rPr lang="en-US" err="1" smtClean="0"/>
              <a:t>đoán</a:t>
            </a:r>
            <a:r>
              <a:rPr lang="en-US" smtClean="0"/>
              <a:t> X-gate, </a:t>
            </a:r>
            <a:r>
              <a:rPr lang="en-US" err="1" smtClean="0"/>
              <a:t>gọi</a:t>
            </a:r>
            <a:r>
              <a:rPr lang="en-US" smtClean="0"/>
              <a:t> </a:t>
            </a:r>
            <a:r>
              <a:rPr lang="en-US" err="1" smtClean="0"/>
              <a:t>tắt</a:t>
            </a:r>
            <a:r>
              <a:rPr lang="en-US" smtClean="0"/>
              <a:t> </a:t>
            </a:r>
            <a:r>
              <a:rPr lang="en-US" err="1" smtClean="0"/>
              <a:t>là</a:t>
            </a:r>
            <a:r>
              <a:rPr lang="en-US" smtClean="0"/>
              <a:t> </a:t>
            </a:r>
            <a:r>
              <a:rPr lang="en-US" b="1" err="1" smtClean="0"/>
              <a:t>mạng</a:t>
            </a:r>
            <a:r>
              <a:rPr lang="en-US" b="1" smtClean="0"/>
              <a:t> X-D</a:t>
            </a:r>
            <a:r>
              <a:rPr lang="en-US" smtClean="0"/>
              <a:t>.</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55060"/>
            <a:ext cx="5681904" cy="4921904"/>
          </a:xfrm>
          <a:prstGeom prst="rect">
            <a:avLst/>
          </a:prstGeom>
        </p:spPr>
      </p:pic>
      <p:sp>
        <p:nvSpPr>
          <p:cNvPr id="5" name="Slide Number Placeholder 4"/>
          <p:cNvSpPr>
            <a:spLocks noGrp="1"/>
          </p:cNvSpPr>
          <p:nvPr>
            <p:ph type="sldNum" sz="quarter" idx="12"/>
          </p:nvPr>
        </p:nvSpPr>
        <p:spPr/>
        <p:txBody>
          <a:bodyPr/>
          <a:lstStyle/>
          <a:p>
            <a:fld id="{5DB5036F-1FF2-46C4-8D2B-59C7E3B91952}"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DA64ABCC-0798-4943-8F99-F9C43E664B71}" type="datetime1">
              <a:rPr lang="en-US" smtClean="0"/>
              <a:t>7/14/2017</a:t>
            </a:fld>
            <a:endParaRPr lang="en-US"/>
          </a:p>
        </p:txBody>
      </p:sp>
    </p:spTree>
    <p:extLst>
      <p:ext uri="{BB962C8B-B14F-4D97-AF65-F5344CB8AC3E}">
        <p14:creationId xmlns:p14="http://schemas.microsoft.com/office/powerpoint/2010/main" val="28671621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5738" y="111501"/>
            <a:ext cx="7435249" cy="660486"/>
          </a:xfrm>
        </p:spPr>
        <p:txBody>
          <a:bodyPr>
            <a:normAutofit/>
          </a:bodyPr>
          <a:lstStyle/>
          <a:p>
            <a:pPr algn="r"/>
            <a:r>
              <a:rPr lang="en-US" sz="3200"/>
              <a:t>4. </a:t>
            </a:r>
            <a:r>
              <a:rPr lang="en-US" sz="3200" err="1"/>
              <a:t>Quan</a:t>
            </a:r>
            <a:r>
              <a:rPr lang="en-US" sz="3200"/>
              <a:t> </a:t>
            </a:r>
            <a:r>
              <a:rPr lang="en-US" sz="3200" err="1"/>
              <a:t>hệ</a:t>
            </a:r>
            <a:r>
              <a:rPr lang="en-US" sz="3200"/>
              <a:t> </a:t>
            </a:r>
            <a:r>
              <a:rPr lang="en-US" sz="3200" err="1"/>
              <a:t>chẩn</a:t>
            </a:r>
            <a:r>
              <a:rPr lang="en-US" sz="3200"/>
              <a:t> </a:t>
            </a:r>
            <a:r>
              <a:rPr lang="en-US" sz="3200" err="1"/>
              <a:t>đoán</a:t>
            </a:r>
            <a:r>
              <a:rPr lang="en-US" sz="3200"/>
              <a:t> </a:t>
            </a:r>
            <a:r>
              <a:rPr lang="en-US" sz="3200" err="1"/>
              <a:t>nhiều</a:t>
            </a:r>
            <a:r>
              <a:rPr lang="en-US" sz="3200"/>
              <a:t> </a:t>
            </a:r>
            <a:r>
              <a:rPr lang="en-US" sz="3200" err="1"/>
              <a:t>giả</a:t>
            </a:r>
            <a:r>
              <a:rPr lang="en-US" sz="3200"/>
              <a:t> </a:t>
            </a:r>
            <a:r>
              <a:rPr lang="en-US" sz="3200" err="1"/>
              <a:t>thuyết</a:t>
            </a:r>
            <a:endParaRPr lang="en-US" sz="3200"/>
          </a:p>
        </p:txBody>
      </p:sp>
      <mc:AlternateContent xmlns:mc="http://schemas.openxmlformats.org/markup-compatibility/2006" xmlns:a14="http://schemas.microsoft.com/office/drawing/2010/main">
        <mc:Choice Requires="a14">
          <p:sp>
            <p:nvSpPr>
              <p:cNvPr id="4" name="Rectangle 3"/>
              <p:cNvSpPr/>
              <p:nvPr/>
            </p:nvSpPr>
            <p:spPr>
              <a:xfrm>
                <a:off x="176176" y="553619"/>
                <a:ext cx="5517776" cy="5985293"/>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r>
                        <a:rPr lang="en-US" sz="1500" i="1">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num>
                        <m:den>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500" smtClean="0">
                    <a:effectLst/>
                    <a:latin typeface="Times New Roman" panose="02020603050405020304" pitchFamily="18" charset="0"/>
                    <a:ea typeface="SimSun" panose="02010600030101010101" pitchFamily="2" charset="-122"/>
                    <a:cs typeface="Times New Roman" panose="02020603050405020304" pitchFamily="18" charset="0"/>
                  </a:rPr>
                  <a:t>(do </a:t>
                </a:r>
                <a:r>
                  <a:rPr lang="en-US" sz="1500" err="1" smtClean="0">
                    <a:effectLst/>
                    <a:latin typeface="Times New Roman" panose="02020603050405020304" pitchFamily="18" charset="0"/>
                    <a:ea typeface="SimSun" panose="02010600030101010101" pitchFamily="2" charset="-122"/>
                    <a:cs typeface="Times New Roman" panose="02020603050405020304" pitchFamily="18" charset="0"/>
                  </a:rPr>
                  <a:t>luật</a:t>
                </a:r>
                <a:r>
                  <a:rPr lang="en-US" sz="1500" smtClean="0">
                    <a:effectLst/>
                    <a:latin typeface="Times New Roman" panose="02020603050405020304" pitchFamily="18" charset="0"/>
                    <a:ea typeface="SimSun" panose="02010600030101010101" pitchFamily="2" charset="-122"/>
                    <a:cs typeface="Times New Roman" panose="02020603050405020304" pitchFamily="18" charset="0"/>
                  </a:rPr>
                  <a:t> Bayes)</a:t>
                </a:r>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fPr>
                        <m:num>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e>
                          </m:nary>
                        </m:num>
                        <m:den>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500">
                    <a:latin typeface="Times New Roman" panose="02020603050405020304" pitchFamily="18" charset="0"/>
                    <a:ea typeface="SimSun" panose="02010600030101010101" pitchFamily="2" charset="-122"/>
                    <a:cs typeface="Times New Roman" panose="02020603050405020304" pitchFamily="18" charset="0"/>
                  </a:rPr>
                  <a:t>(do </a:t>
                </a:r>
                <a:r>
                  <a:rPr lang="en-US" sz="1500" err="1">
                    <a:latin typeface="Times New Roman" panose="02020603050405020304" pitchFamily="18" charset="0"/>
                    <a:ea typeface="SimSun" panose="02010600030101010101" pitchFamily="2" charset="-122"/>
                    <a:cs typeface="Times New Roman" panose="02020603050405020304" pitchFamily="18" charset="0"/>
                  </a:rPr>
                  <a:t>luật</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xác</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suất</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tổng</a:t>
                </a:r>
                <a:r>
                  <a:rPr lang="en-US" sz="1500">
                    <a:latin typeface="Times New Roman" panose="02020603050405020304" pitchFamily="18" charset="0"/>
                    <a:ea typeface="SimSun" panose="02010600030101010101" pitchFamily="2" charset="-122"/>
                    <a:cs typeface="Times New Roman" panose="02020603050405020304" pitchFamily="18" charset="0"/>
                  </a:rPr>
                  <a:t>)</a:t>
                </a:r>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fPr>
                        <m:num>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e>
                          </m:nary>
                        </m:num>
                        <m:den>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num>
                                <m:den>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e>
                          </m:nary>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num>
                                <m:den>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e>
                          </m:nary>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500">
                    <a:latin typeface="Times New Roman" panose="02020603050405020304" pitchFamily="18" charset="0"/>
                    <a:ea typeface="SimSun" panose="02010600030101010101" pitchFamily="2" charset="-122"/>
                    <a:cs typeface="Times New Roman" panose="02020603050405020304" pitchFamily="18" charset="0"/>
                  </a:rPr>
                  <a:t>(do </a:t>
                </a:r>
                <a:r>
                  <a:rPr lang="en-US" sz="1500" i="1">
                    <a:latin typeface="Times New Roman" panose="02020603050405020304" pitchFamily="18" charset="0"/>
                    <a:ea typeface="SimSun" panose="02010600030101010101" pitchFamily="2" charset="-122"/>
                    <a:cs typeface="Times New Roman" panose="02020603050405020304" pitchFamily="18" charset="0"/>
                  </a:rPr>
                  <a:t>D</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độc</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lập</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điều</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kiện</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với</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tất</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cả</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i="1">
                    <a:latin typeface="Times New Roman" panose="02020603050405020304" pitchFamily="18" charset="0"/>
                    <a:ea typeface="SimSun" panose="02010600030101010101" pitchFamily="2" charset="-122"/>
                    <a:cs typeface="Times New Roman" panose="02020603050405020304" pitchFamily="18" charset="0"/>
                  </a:rPr>
                  <a:t>X</a:t>
                </a:r>
                <a:r>
                  <a:rPr lang="en-US" sz="1500" i="1" baseline="-25000">
                    <a:latin typeface="Times New Roman" panose="02020603050405020304" pitchFamily="18" charset="0"/>
                    <a:ea typeface="SimSun" panose="02010600030101010101" pitchFamily="2" charset="-122"/>
                    <a:cs typeface="Times New Roman" panose="02020603050405020304" pitchFamily="18" charset="0"/>
                  </a:rPr>
                  <a:t>i</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cho</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i="1">
                    <a:latin typeface="Times New Roman" panose="02020603050405020304" pitchFamily="18" charset="0"/>
                    <a:ea typeface="SimSun" panose="02010600030101010101" pitchFamily="2" charset="-122"/>
                    <a:cs typeface="Times New Roman" panose="02020603050405020304" pitchFamily="18" charset="0"/>
                  </a:rPr>
                  <a:t>Y</a:t>
                </a:r>
                <a:r>
                  <a:rPr lang="en-US" sz="1500">
                    <a:latin typeface="Times New Roman" panose="02020603050405020304" pitchFamily="18" charset="0"/>
                    <a:ea typeface="SimSun" panose="02010600030101010101" pitchFamily="2" charset="-122"/>
                    <a:cs typeface="Times New Roman" panose="02020603050405020304" pitchFamily="18" charset="0"/>
                  </a:rPr>
                  <a:t>)</a:t>
                </a:r>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num>
                                <m:den>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e>
                          </m:nary>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e>
                      </m:nary>
                    </m:oMath>
                  </m:oMathPara>
                </a14:m>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500">
                    <a:latin typeface="Times New Roman" panose="02020603050405020304" pitchFamily="18" charset="0"/>
                    <a:ea typeface="SimSun" panose="02010600030101010101" pitchFamily="2" charset="-122"/>
                    <a:cs typeface="Times New Roman" panose="02020603050405020304" pitchFamily="18" charset="0"/>
                  </a:rPr>
                  <a:t>(do </a:t>
                </a:r>
                <a:r>
                  <a:rPr lang="en-US" sz="1500" err="1">
                    <a:latin typeface="Times New Roman" panose="02020603050405020304" pitchFamily="18" charset="0"/>
                    <a:ea typeface="SimSun" panose="02010600030101010101" pitchFamily="2" charset="-122"/>
                    <a:cs typeface="Times New Roman" panose="02020603050405020304" pitchFamily="18" charset="0"/>
                  </a:rPr>
                  <a:t>luật</a:t>
                </a:r>
                <a:r>
                  <a:rPr lang="en-US" sz="1500">
                    <a:latin typeface="Times New Roman" panose="02020603050405020304" pitchFamily="18" charset="0"/>
                    <a:ea typeface="SimSun" panose="02010600030101010101" pitchFamily="2" charset="-122"/>
                    <a:cs typeface="Times New Roman" panose="02020603050405020304" pitchFamily="18" charset="0"/>
                  </a:rPr>
                  <a:t> Bayes)</a:t>
                </a:r>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e>
                          </m:d>
                        </m:e>
                      </m:nary>
                    </m:oMath>
                  </m:oMathPara>
                </a14:m>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76176" y="553619"/>
                <a:ext cx="5517776" cy="598529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954223" y="1655121"/>
                <a:ext cx="6986765" cy="1142557"/>
              </a:xfrm>
              <a:prstGeom prst="rect">
                <a:avLst/>
              </a:prstGeom>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0">
                                  <a:latin typeface="Cambria Math" panose="02040503050406030204" pitchFamily="18" charset="0"/>
                                </a:rPr>
                                <m:t>1</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0">
                                  <a:latin typeface="Cambria Math" panose="02040503050406030204" pitchFamily="18" charset="0"/>
                                </a:rPr>
                                <m:t>2</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𝑛</m:t>
                              </m:r>
                            </m:sub>
                          </m:sSub>
                          <m:r>
                            <a:rPr lang="en-US" sz="2500" i="0">
                              <a:latin typeface="Cambria Math" panose="02040503050406030204" pitchFamily="18" charset="0"/>
                            </a:rPr>
                            <m:t>,</m:t>
                          </m:r>
                          <m:r>
                            <a:rPr lang="en-US" sz="2500" i="1">
                              <a:latin typeface="Cambria Math" panose="02040503050406030204" pitchFamily="18" charset="0"/>
                            </a:rPr>
                            <m:t>𝐷</m:t>
                          </m:r>
                        </m:e>
                      </m:d>
                      <m:r>
                        <a:rPr lang="en-US" sz="2500" i="0">
                          <a:latin typeface="Cambria Math" panose="02040503050406030204" pitchFamily="18" charset="0"/>
                        </a:rPr>
                        <m:t>=</m:t>
                      </m:r>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𝐷</m:t>
                          </m:r>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0">
                                  <a:latin typeface="Cambria Math" panose="02040503050406030204" pitchFamily="18" charset="0"/>
                                </a:rPr>
                                <m:t>1</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0">
                                  <a:latin typeface="Cambria Math" panose="02040503050406030204" pitchFamily="18" charset="0"/>
                                </a:rPr>
                                <m:t>2</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𝑛</m:t>
                              </m:r>
                            </m:sub>
                          </m:sSub>
                        </m:e>
                      </m:d>
                      <m:nary>
                        <m:naryPr>
                          <m:chr m:val="∏"/>
                          <m:limLoc m:val="undOvr"/>
                          <m:ctrlPr>
                            <a:rPr lang="en-US" sz="2500" i="1">
                              <a:latin typeface="Cambria Math" panose="02040503050406030204" pitchFamily="18" charset="0"/>
                            </a:rPr>
                          </m:ctrlPr>
                        </m:naryPr>
                        <m:sub>
                          <m:r>
                            <a:rPr lang="en-US" sz="2500" i="1">
                              <a:latin typeface="Cambria Math" panose="02040503050406030204" pitchFamily="18" charset="0"/>
                            </a:rPr>
                            <m:t>𝑖</m:t>
                          </m:r>
                          <m:r>
                            <a:rPr lang="en-US" sz="2500" i="0">
                              <a:latin typeface="Cambria Math" panose="02040503050406030204" pitchFamily="18" charset="0"/>
                            </a:rPr>
                            <m:t>=1</m:t>
                          </m:r>
                        </m:sub>
                        <m:sup>
                          <m:r>
                            <a:rPr lang="en-US" sz="2500" i="1">
                              <a:latin typeface="Cambria Math" panose="02040503050406030204" pitchFamily="18" charset="0"/>
                            </a:rPr>
                            <m:t>𝑛</m:t>
                          </m:r>
                        </m:sup>
                        <m:e>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𝑖</m:t>
                                  </m:r>
                                </m:sub>
                              </m:sSub>
                            </m:e>
                          </m:d>
                        </m:e>
                      </m:nary>
                    </m:oMath>
                  </m:oMathPara>
                </a14:m>
                <a:endParaRPr lang="en-US" sz="2500"/>
              </a:p>
            </p:txBody>
          </p:sp>
        </mc:Choice>
        <mc:Fallback xmlns="">
          <p:sp>
            <p:nvSpPr>
              <p:cNvPr id="5" name="Rectangle 4"/>
              <p:cNvSpPr>
                <a:spLocks noRot="1" noChangeAspect="1" noMove="1" noResize="1" noEditPoints="1" noAdjustHandles="1" noChangeArrowheads="1" noChangeShapeType="1" noTextEdit="1"/>
              </p:cNvSpPr>
              <p:nvPr/>
            </p:nvSpPr>
            <p:spPr>
              <a:xfrm>
                <a:off x="4954223" y="1655121"/>
                <a:ext cx="6986765" cy="1142557"/>
              </a:xfrm>
              <a:prstGeom prst="rect">
                <a:avLst/>
              </a:prstGeom>
              <a:blipFill rotWithShape="0">
                <a:blip r:embed="rId3"/>
                <a:stretch>
                  <a:fillRect/>
                </a:stretch>
              </a:blipFill>
              <a:ln>
                <a:solidFill>
                  <a:schemeClr val="tx1"/>
                </a:solidFill>
              </a:ln>
            </p:spPr>
            <p:txBody>
              <a:bodyPr/>
              <a:lstStyle/>
              <a:p>
                <a:r>
                  <a:rPr lang="en-US">
                    <a:noFill/>
                  </a:rPr>
                  <a:t> </a:t>
                </a:r>
              </a:p>
            </p:txBody>
          </p:sp>
        </mc:Fallback>
      </mc:AlternateContent>
      <p:sp>
        <p:nvSpPr>
          <p:cNvPr id="6" name="Rectangle 5"/>
          <p:cNvSpPr/>
          <p:nvPr/>
        </p:nvSpPr>
        <p:spPr>
          <a:xfrm>
            <a:off x="5693952" y="3157592"/>
            <a:ext cx="5048177" cy="523220"/>
          </a:xfrm>
          <a:prstGeom prst="rect">
            <a:avLst/>
          </a:prstGeom>
        </p:spPr>
        <p:txBody>
          <a:bodyPr wrap="none">
            <a:spAutoFit/>
          </a:bodyPr>
          <a:lstStyle/>
          <a:p>
            <a:r>
              <a:rPr lang="en-US" sz="2800" err="1" smtClean="0">
                <a:latin typeface="Times New Roman" panose="02020603050405020304" pitchFamily="18" charset="0"/>
                <a:ea typeface="SimSun" panose="02010600030101010101" pitchFamily="2" charset="-122"/>
              </a:rPr>
              <a:t>Xác</a:t>
            </a:r>
            <a:r>
              <a:rPr lang="en-US" sz="2800" smtClean="0">
                <a:latin typeface="Times New Roman" panose="02020603050405020304" pitchFamily="18" charset="0"/>
                <a:ea typeface="SimSun" panose="02010600030101010101" pitchFamily="2" charset="-122"/>
              </a:rPr>
              <a:t> </a:t>
            </a:r>
            <a:r>
              <a:rPr lang="en-US" sz="2800" err="1" smtClean="0">
                <a:latin typeface="Times New Roman" panose="02020603050405020304" pitchFamily="18" charset="0"/>
                <a:ea typeface="SimSun" panose="02010600030101010101" pitchFamily="2" charset="-122"/>
              </a:rPr>
              <a:t>suất</a:t>
            </a:r>
            <a:r>
              <a:rPr lang="en-US" sz="2800" smtClean="0">
                <a:latin typeface="Times New Roman" panose="02020603050405020304" pitchFamily="18" charset="0"/>
                <a:ea typeface="SimSun" panose="02010600030101010101" pitchFamily="2" charset="-122"/>
              </a:rPr>
              <a:t> </a:t>
            </a:r>
            <a:r>
              <a:rPr lang="en-US" sz="2800" err="1" smtClean="0">
                <a:latin typeface="Times New Roman" panose="02020603050405020304" pitchFamily="18" charset="0"/>
                <a:ea typeface="SimSun" panose="02010600030101010101" pitchFamily="2" charset="-122"/>
              </a:rPr>
              <a:t>hợp</a:t>
            </a:r>
            <a:r>
              <a:rPr lang="en-US" sz="2800" smtClean="0">
                <a:latin typeface="Times New Roman" panose="02020603050405020304" pitchFamily="18" charset="0"/>
                <a:ea typeface="SimSun" panose="02010600030101010101" pitchFamily="2" charset="-122"/>
              </a:rPr>
              <a:t> </a:t>
            </a:r>
            <a:r>
              <a:rPr lang="en-US" sz="2800" err="1" smtClean="0">
                <a:latin typeface="Times New Roman" panose="02020603050405020304" pitchFamily="18" charset="0"/>
                <a:ea typeface="SimSun" panose="02010600030101010101" pitchFamily="2" charset="-122"/>
              </a:rPr>
              <a:t>của</a:t>
            </a:r>
            <a:r>
              <a:rPr lang="en-US" sz="2800" smtClean="0">
                <a:latin typeface="Times New Roman" panose="02020603050405020304" pitchFamily="18" charset="0"/>
                <a:ea typeface="SimSun" panose="02010600030101010101" pitchFamily="2" charset="-122"/>
              </a:rPr>
              <a:t> </a:t>
            </a:r>
            <a:r>
              <a:rPr lang="en-US" sz="2800" err="1" smtClean="0">
                <a:latin typeface="Times New Roman" panose="02020603050405020304" pitchFamily="18" charset="0"/>
                <a:ea typeface="SimSun" panose="02010600030101010101" pitchFamily="2" charset="-122"/>
              </a:rPr>
              <a:t>mạng</a:t>
            </a:r>
            <a:r>
              <a:rPr lang="en-US" sz="2800" smtClean="0">
                <a:latin typeface="Times New Roman" panose="02020603050405020304" pitchFamily="18" charset="0"/>
                <a:ea typeface="SimSun" panose="02010600030101010101" pitchFamily="2" charset="-122"/>
              </a:rPr>
              <a:t> X-D (4.1)</a:t>
            </a:r>
            <a:endParaRPr lang="en-US" sz="2800"/>
          </a:p>
        </p:txBody>
      </p:sp>
      <p:sp>
        <p:nvSpPr>
          <p:cNvPr id="3" name="Slide Number Placeholder 2"/>
          <p:cNvSpPr>
            <a:spLocks noGrp="1"/>
          </p:cNvSpPr>
          <p:nvPr>
            <p:ph type="sldNum" sz="quarter" idx="12"/>
          </p:nvPr>
        </p:nvSpPr>
        <p:spPr/>
        <p:txBody>
          <a:bodyPr/>
          <a:lstStyle/>
          <a:p>
            <a:fld id="{5DB5036F-1FF2-46C4-8D2B-59C7E3B91952}"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Published in the book "Bayesian Inference" - InTechOpen</a:t>
            </a:r>
            <a:endParaRPr lang="en-US"/>
          </a:p>
        </p:txBody>
      </p:sp>
      <p:sp>
        <p:nvSpPr>
          <p:cNvPr id="8" name="Date Placeholder 7"/>
          <p:cNvSpPr>
            <a:spLocks noGrp="1"/>
          </p:cNvSpPr>
          <p:nvPr>
            <p:ph type="dt" sz="half" idx="10"/>
          </p:nvPr>
        </p:nvSpPr>
        <p:spPr/>
        <p:txBody>
          <a:bodyPr/>
          <a:lstStyle/>
          <a:p>
            <a:fld id="{FD255892-5356-4CAF-8767-43D7D94F6A5E}" type="datetime1">
              <a:rPr lang="en-US" smtClean="0"/>
              <a:t>7/14/2017</a:t>
            </a:fld>
            <a:endParaRPr lang="en-US"/>
          </a:p>
        </p:txBody>
      </p:sp>
    </p:spTree>
    <p:extLst>
      <p:ext uri="{BB962C8B-B14F-4D97-AF65-F5344CB8AC3E}">
        <p14:creationId xmlns:p14="http://schemas.microsoft.com/office/powerpoint/2010/main" val="28882905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36175" y="1726748"/>
                <a:ext cx="11591365" cy="4337876"/>
              </a:xfrm>
            </p:spPr>
            <p:txBody>
              <a:bodyPr/>
              <a:lstStyle/>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r>
                          <a:rPr lang="en-US" i="1">
                            <a:latin typeface="Cambria Math" panose="02040503050406030204" pitchFamily="18" charset="0"/>
                          </a:rPr>
                          <m:t>𝑌</m:t>
                        </m:r>
                      </m:e>
                    </m:d>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e>
                    </m:nary>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𝐷</m:t>
                            </m:r>
                          </m:e>
                        </m:d>
                      </m:num>
                      <m:den>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den>
                    </m:f>
                    <m:r>
                      <a:rPr lang="en-US" i="1">
                        <a:latin typeface="Cambria Math" panose="02040503050406030204" pitchFamily="18" charset="0"/>
                      </a:rPr>
                      <m:t>=</m:t>
                    </m:r>
                    <m:f>
                      <m:fPr>
                        <m:ctrlPr>
                          <a:rPr lang="en-US" i="1">
                            <a:latin typeface="Cambria Math" panose="02040503050406030204" pitchFamily="18" charset="0"/>
                          </a:rPr>
                        </m:ctrlPr>
                      </m:fPr>
                      <m:num>
                        <m:nary>
                          <m:naryPr>
                            <m:chr m:val="∑"/>
                            <m:limLoc m:val="undOvr"/>
                            <m:supHide m:val="on"/>
                            <m:ctrlPr>
                              <a:rPr lang="en-US" i="1">
                                <a:latin typeface="Cambria Math" panose="02040503050406030204" pitchFamily="18" charset="0"/>
                              </a:rPr>
                            </m:ctrlPr>
                          </m:naryPr>
                          <m: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𝐷</m:t>
                                </m:r>
                              </m:e>
                            </m:d>
                          </m:sub>
                          <m:sup/>
                          <m:e>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e>
                        </m:nary>
                      </m:num>
                      <m:den>
                        <m:nary>
                          <m:naryPr>
                            <m:chr m:val="∑"/>
                            <m:limLoc m:val="undOvr"/>
                            <m:supHide m:val="on"/>
                            <m:ctrlPr>
                              <a:rPr lang="en-US" i="1">
                                <a:latin typeface="Cambria Math" panose="02040503050406030204" pitchFamily="18" charset="0"/>
                              </a:rPr>
                            </m:ctrlPr>
                          </m:naryPr>
                          <m: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sub>
                          <m:sup/>
                          <m:e>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e>
                        </m:nary>
                      </m:den>
                    </m:f>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e>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𝐷</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d>
                      </m:den>
                    </m:f>
                    <m:r>
                      <a:rPr lang="en-US" i="1">
                        <a:latin typeface="Cambria Math" panose="02040503050406030204" pitchFamily="18" charset="0"/>
                      </a:rPr>
                      <m:t>=</m:t>
                    </m:r>
                    <m:f>
                      <m:fPr>
                        <m:ctrlPr>
                          <a:rPr lang="en-US" i="1">
                            <a:latin typeface="Cambria Math" panose="02040503050406030204" pitchFamily="18" charset="0"/>
                          </a:rPr>
                        </m:ctrlPr>
                      </m:fPr>
                      <m:num>
                        <m:nary>
                          <m:naryPr>
                            <m:chr m:val="∑"/>
                            <m:limLoc m:val="undOvr"/>
                            <m:supHide m:val="on"/>
                            <m:ctrlPr>
                              <a:rPr lang="en-US" i="1">
                                <a:latin typeface="Cambria Math" panose="02040503050406030204" pitchFamily="18" charset="0"/>
                              </a:rPr>
                            </m:ctrlPr>
                          </m:naryPr>
                          <m: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𝐷</m:t>
                                </m:r>
                              </m:e>
                            </m:d>
                          </m:sub>
                          <m:sup/>
                          <m:e>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e>
                        </m:nary>
                      </m:num>
                      <m:den>
                        <m:nary>
                          <m:naryPr>
                            <m:chr m:val="∑"/>
                            <m:limLoc m:val="undOvr"/>
                            <m:supHide m:val="on"/>
                            <m:ctrlPr>
                              <a:rPr lang="en-US" i="1">
                                <a:latin typeface="Cambria Math" panose="02040503050406030204" pitchFamily="18" charset="0"/>
                              </a:rPr>
                            </m:ctrlPr>
                          </m:naryPr>
                          <m: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𝐷</m:t>
                                </m:r>
                              </m:e>
                            </m:d>
                          </m:sub>
                          <m:sup/>
                          <m:e>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e>
                        </m:nary>
                      </m:den>
                    </m:f>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r>
                          <a:rPr lang="en-US" i="1">
                            <a:latin typeface="Cambria Math" panose="02040503050406030204" pitchFamily="18" charset="0"/>
                          </a:rPr>
                          <m:t>𝑆</m:t>
                        </m:r>
                      </m:den>
                    </m:f>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e>
                    </m:d>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r>
                          <a:rPr lang="en-US" i="1">
                            <a:latin typeface="Cambria Math" panose="02040503050406030204" pitchFamily="18" charset="0"/>
                          </a:rPr>
                          <m:t>𝑆</m:t>
                        </m:r>
                      </m:den>
                    </m:f>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e>
                    </m:d>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36175" y="1726748"/>
                <a:ext cx="11591365" cy="4337876"/>
              </a:xfrm>
              <a:blipFill rotWithShape="0">
                <a:blip r:embed="rId2"/>
                <a:stretch>
                  <a:fillRect/>
                </a:stretch>
              </a:blipFill>
            </p:spPr>
            <p:txBody>
              <a:bodyPr/>
              <a:lstStyle/>
              <a:p>
                <a:r>
                  <a:rPr lang="en-US">
                    <a:noFill/>
                  </a:rPr>
                  <a:t> </a:t>
                </a:r>
              </a:p>
            </p:txBody>
          </p:sp>
        </mc:Fallback>
      </mc:AlternateContent>
      <p:sp>
        <p:nvSpPr>
          <p:cNvPr id="4" name="Rectangle 3"/>
          <p:cNvSpPr/>
          <p:nvPr/>
        </p:nvSpPr>
        <p:spPr>
          <a:xfrm>
            <a:off x="838201" y="1001722"/>
            <a:ext cx="10515599" cy="523220"/>
          </a:xfrm>
          <a:prstGeom prst="rect">
            <a:avLst/>
          </a:prstGeom>
        </p:spPr>
        <p:txBody>
          <a:bodyPr wrap="square">
            <a:spAutoFit/>
          </a:bodyPr>
          <a:lstStyle/>
          <a:p>
            <a:pPr algn="ctr"/>
            <a:r>
              <a:rPr lang="vi-VN" sz="2800">
                <a:latin typeface="Times New Roman" panose="02020603050405020304" pitchFamily="18" charset="0"/>
                <a:ea typeface="SimSun" panose="02010600030101010101" pitchFamily="2" charset="-122"/>
              </a:rPr>
              <a:t>Những xác suất cơ bản liên quan đến mạng X-D với phân bố đều</a:t>
            </a:r>
            <a:endParaRPr lang="en-US" sz="2800"/>
          </a:p>
        </p:txBody>
      </p:sp>
      <p:sp>
        <p:nvSpPr>
          <p:cNvPr id="5" name="Slide Number Placeholder 4"/>
          <p:cNvSpPr>
            <a:spLocks noGrp="1"/>
          </p:cNvSpPr>
          <p:nvPr>
            <p:ph type="sldNum" sz="quarter" idx="12"/>
          </p:nvPr>
        </p:nvSpPr>
        <p:spPr/>
        <p:txBody>
          <a:bodyPr/>
          <a:lstStyle/>
          <a:p>
            <a:fld id="{5DB5036F-1FF2-46C4-8D2B-59C7E3B91952}"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7DBDF274-54AE-46C3-A4FA-924D281BD4EA}" type="datetime1">
              <a:rPr lang="en-US" smtClean="0"/>
              <a:t>7/14/2017</a:t>
            </a:fld>
            <a:endParaRPr lang="en-US"/>
          </a:p>
        </p:txBody>
      </p:sp>
    </p:spTree>
    <p:extLst>
      <p:ext uri="{BB962C8B-B14F-4D97-AF65-F5344CB8AC3E}">
        <p14:creationId xmlns:p14="http://schemas.microsoft.com/office/powerpoint/2010/main" val="35732930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err="1"/>
                  <a:t>Xác</a:t>
                </a:r>
                <a:r>
                  <a:rPr lang="en-US"/>
                  <a:t> </a:t>
                </a:r>
                <a:r>
                  <a:rPr lang="en-US" err="1"/>
                  <a:t>suất</a:t>
                </a:r>
                <a:r>
                  <a:rPr lang="en-US"/>
                  <a:t> </a:t>
                </a:r>
                <a:r>
                  <a:rPr lang="en-US" err="1"/>
                  <a:t>điều</a:t>
                </a:r>
                <a:r>
                  <a:rPr lang="en-US"/>
                  <a:t> </a:t>
                </a:r>
                <a:r>
                  <a:rPr lang="en-US" err="1"/>
                  <a:t>kiện</a:t>
                </a:r>
                <a:r>
                  <a:rPr lang="en-US"/>
                  <a:t>, </a:t>
                </a:r>
                <a:r>
                  <a:rPr lang="en-US" err="1"/>
                  <a:t>xác</a:t>
                </a:r>
                <a:r>
                  <a:rPr lang="en-US"/>
                  <a:t> </a:t>
                </a:r>
                <a:r>
                  <a:rPr lang="en-US" err="1"/>
                  <a:t>suất</a:t>
                </a:r>
                <a:r>
                  <a:rPr lang="en-US"/>
                  <a:t> </a:t>
                </a:r>
                <a:r>
                  <a:rPr lang="en-US" err="1"/>
                  <a:t>hậu</a:t>
                </a:r>
                <a:r>
                  <a:rPr lang="en-US"/>
                  <a:t> </a:t>
                </a:r>
                <a:r>
                  <a:rPr lang="en-US" err="1"/>
                  <a:t>nghiệm</a:t>
                </a:r>
                <a:r>
                  <a:rPr lang="en-US"/>
                  <a:t> </a:t>
                </a:r>
                <a:r>
                  <a:rPr lang="en-US" err="1"/>
                  <a:t>và</a:t>
                </a:r>
                <a:r>
                  <a:rPr lang="en-US"/>
                  <a:t> </a:t>
                </a:r>
                <a:r>
                  <a:rPr lang="en-US" err="1"/>
                  <a:t>hệ</a:t>
                </a:r>
                <a:r>
                  <a:rPr lang="en-US"/>
                  <a:t> </a:t>
                </a:r>
                <a:r>
                  <a:rPr lang="en-US" err="1"/>
                  <a:t>số</a:t>
                </a:r>
                <a:r>
                  <a:rPr lang="en-US"/>
                  <a:t> </a:t>
                </a:r>
                <a:r>
                  <a:rPr lang="en-US" err="1"/>
                  <a:t>chuyển</a:t>
                </a:r>
                <a:r>
                  <a:rPr lang="en-US"/>
                  <a:t> </a:t>
                </a:r>
                <a:r>
                  <a:rPr lang="en-US" err="1"/>
                  <a:t>hóa</a:t>
                </a:r>
                <a:r>
                  <a:rPr lang="en-US"/>
                  <a:t> </a:t>
                </a:r>
                <a:r>
                  <a:rPr lang="en-US" err="1"/>
                  <a:t>của</a:t>
                </a:r>
                <a:r>
                  <a:rPr lang="en-US"/>
                  <a:t> </a:t>
                </a:r>
                <a:r>
                  <a:rPr lang="en-US" err="1"/>
                  <a:t>mạng</a:t>
                </a:r>
                <a:r>
                  <a:rPr lang="en-US"/>
                  <a:t> X-D </a:t>
                </a:r>
                <a:r>
                  <a:rPr lang="en-US" err="1"/>
                  <a:t>theo</a:t>
                </a:r>
                <a:r>
                  <a:rPr lang="en-US"/>
                  <a:t> </a:t>
                </a:r>
                <a:r>
                  <a:rPr lang="en-US" err="1"/>
                  <a:t>công</a:t>
                </a:r>
                <a:r>
                  <a:rPr lang="en-US"/>
                  <a:t> </a:t>
                </a:r>
                <a:r>
                  <a:rPr lang="en-US" err="1"/>
                  <a:t>thức</a:t>
                </a:r>
                <a:r>
                  <a:rPr lang="en-US"/>
                  <a:t> 4.4</a:t>
                </a:r>
                <a:endParaRPr lang="en-US" i="1"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r>
                              <a:rPr lang="en-US" i="1">
                                <a:latin typeface="Cambria Math" panose="02040503050406030204" pitchFamily="18" charset="0"/>
                              </a:rPr>
                              <m:t>𝐷</m:t>
                            </m:r>
                          </m:e>
                        </m:d>
                      </m:num>
                      <m:den>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r>
                          <a:rPr lang="en-US" i="1">
                            <a:latin typeface="Cambria Math" panose="02040503050406030204" pitchFamily="18" charset="0"/>
                          </a:rPr>
                          <m:t>𝑆</m:t>
                        </m:r>
                      </m:den>
                    </m:f>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r>
                              <a:rPr lang="en-US" i="1">
                                <a:latin typeface="Cambria Math" panose="02040503050406030204" pitchFamily="18" charset="0"/>
                              </a:rPr>
                              <m:t>𝐷</m:t>
                            </m:r>
                          </m:e>
                        </m:d>
                      </m:num>
                      <m:den>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r>
                          <a:rPr lang="en-US" i="1">
                            <a:latin typeface="Cambria Math" panose="02040503050406030204" pitchFamily="18" charset="0"/>
                          </a:rPr>
                          <m:t>𝑆</m:t>
                        </m:r>
                      </m:den>
                    </m:f>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e>
                        <m:r>
                          <a:rPr lang="en-US" i="1">
                            <a:latin typeface="Cambria Math" panose="02040503050406030204" pitchFamily="18" charset="0"/>
                          </a:rPr>
                          <m:t>𝐷</m:t>
                        </m:r>
                      </m:e>
                    </m:d>
                    <m:r>
                      <m:rPr>
                        <m:aln/>
                      </m:rP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r>
                              <a:rPr lang="en-US" i="1">
                                <a:latin typeface="Cambria Math" panose="02040503050406030204" pitchFamily="18" charset="0"/>
                              </a:rPr>
                              <m:t>𝐷</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d>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num>
                      <m:den>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den>
                    </m:f>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e>
                        <m:r>
                          <a:rPr lang="en-US" i="1">
                            <a:latin typeface="Cambria Math" panose="02040503050406030204" pitchFamily="18" charset="0"/>
                          </a:rPr>
                          <m:t>𝐷</m:t>
                        </m:r>
                      </m:e>
                    </m:d>
                    <m:r>
                      <m:rPr>
                        <m:aln/>
                      </m:rP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e>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num>
                      <m:den>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den>
                    </m:f>
                  </m:oMath>
                </a14:m>
                <a:endParaRPr lang="en-US" smtClean="0"/>
              </a:p>
              <a:p>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e>
                            <m:r>
                              <a:rPr lang="en-US" i="1">
                                <a:latin typeface="Cambria Math" panose="02040503050406030204" pitchFamily="18" charset="0"/>
                              </a:rPr>
                              <m:t>𝐷</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r>
                          <a:rPr lang="en-US" i="1">
                            <a:latin typeface="Cambria Math" panose="02040503050406030204" pitchFamily="18" charset="0"/>
                          </a:rPr>
                          <m:t>𝑆</m:t>
                        </m:r>
                      </m:num>
                      <m:den>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den>
                    </m:f>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1178" r="-11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84BB54AC-0F29-4AF3-883A-EC6284DAD513}" type="datetime1">
              <a:rPr lang="en-US" smtClean="0"/>
              <a:t>7/14/2017</a:t>
            </a:fld>
            <a:endParaRPr lang="en-US"/>
          </a:p>
        </p:txBody>
      </p:sp>
    </p:spTree>
    <p:extLst>
      <p:ext uri="{BB962C8B-B14F-4D97-AF65-F5344CB8AC3E}">
        <p14:creationId xmlns:p14="http://schemas.microsoft.com/office/powerpoint/2010/main" val="36597740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7041" y="1297903"/>
                <a:ext cx="11577918" cy="5058447"/>
              </a:xfrm>
              <a:ln>
                <a:solidFill>
                  <a:schemeClr val="tx1"/>
                </a:solidFill>
              </a:ln>
            </p:spPr>
            <p:txBody>
              <a:bodyPr>
                <a:noAutofit/>
              </a:bodyPr>
              <a:lstStyle/>
              <a:p>
                <a:pPr marL="0" indent="0">
                  <a:buNone/>
                </a:pPr>
                <a:r>
                  <a:rPr lang="en-US" sz="2200" err="1"/>
                  <a:t>Mạng</a:t>
                </a:r>
                <a:r>
                  <a:rPr lang="en-US" sz="2200"/>
                  <a:t> X-D </a:t>
                </a:r>
                <a:r>
                  <a:rPr lang="en-US" sz="2200" err="1"/>
                  <a:t>là</a:t>
                </a:r>
                <a:r>
                  <a:rPr lang="en-US" sz="2200"/>
                  <a:t> </a:t>
                </a:r>
                <a:r>
                  <a:rPr lang="en-US" sz="2200" err="1"/>
                  <a:t>sự</a:t>
                </a:r>
                <a:r>
                  <a:rPr lang="en-US" sz="2200"/>
                  <a:t> </a:t>
                </a:r>
                <a:r>
                  <a:rPr lang="en-US" sz="2200" err="1"/>
                  <a:t>kết</a:t>
                </a:r>
                <a:r>
                  <a:rPr lang="en-US" sz="2200"/>
                  <a:t> </a:t>
                </a:r>
                <a:r>
                  <a:rPr lang="en-US" sz="2200" err="1"/>
                  <a:t>hợp</a:t>
                </a:r>
                <a:r>
                  <a:rPr lang="en-US" sz="2200"/>
                  <a:t> </a:t>
                </a:r>
                <a:r>
                  <a:rPr lang="en-US" sz="2200" err="1"/>
                  <a:t>giữa</a:t>
                </a:r>
                <a:r>
                  <a:rPr lang="en-US" sz="2200"/>
                  <a:t> </a:t>
                </a:r>
                <a:r>
                  <a:rPr lang="en-US" sz="2200" err="1"/>
                  <a:t>quan</a:t>
                </a:r>
                <a:r>
                  <a:rPr lang="en-US" sz="2200"/>
                  <a:t> </a:t>
                </a:r>
                <a:r>
                  <a:rPr lang="en-US" sz="2200" err="1"/>
                  <a:t>hệ</a:t>
                </a:r>
                <a:r>
                  <a:rPr lang="en-US" sz="2200"/>
                  <a:t> </a:t>
                </a:r>
                <a:r>
                  <a:rPr lang="en-US" sz="2200" err="1"/>
                  <a:t>chẩn</a:t>
                </a:r>
                <a:r>
                  <a:rPr lang="en-US" sz="2200"/>
                  <a:t> </a:t>
                </a:r>
                <a:r>
                  <a:rPr lang="en-US" sz="2200" err="1"/>
                  <a:t>đoán</a:t>
                </a:r>
                <a:r>
                  <a:rPr lang="en-US" sz="2200"/>
                  <a:t> </a:t>
                </a:r>
                <a:r>
                  <a:rPr lang="en-US" sz="2200" err="1"/>
                  <a:t>và</a:t>
                </a:r>
                <a:r>
                  <a:rPr lang="en-US" sz="2200"/>
                  <a:t> </a:t>
                </a:r>
                <a:r>
                  <a:rPr lang="en-US" sz="2200" err="1"/>
                  <a:t>suy</a:t>
                </a:r>
                <a:r>
                  <a:rPr lang="en-US" sz="2200"/>
                  <a:t> </a:t>
                </a:r>
                <a:r>
                  <a:rPr lang="en-US" sz="2200" err="1"/>
                  <a:t>diễn</a:t>
                </a:r>
                <a:r>
                  <a:rPr lang="en-US" sz="2200"/>
                  <a:t> X-gate:</a:t>
                </a:r>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1</m:t>
                              </m:r>
                            </m:sub>
                          </m:sSub>
                          <m:r>
                            <a:rPr lang="en-US" sz="220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2</m:t>
                              </m:r>
                            </m:sub>
                          </m:sSub>
                          <m:r>
                            <a:rPr lang="en-US" sz="2200">
                              <a:latin typeface="Cambria Math" panose="02040503050406030204" pitchFamily="18" charset="0"/>
                            </a:rPr>
                            <m:t>,</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𝑛</m:t>
                              </m:r>
                            </m:sub>
                          </m:sSub>
                        </m:e>
                      </m:d>
                      <m:r>
                        <a:rPr lang="en-US" sz="2200" i="1">
                          <a:latin typeface="Cambria Math" panose="02040503050406030204" pitchFamily="18" charset="0"/>
                        </a:rPr>
                        <m:t>=</m:t>
                      </m:r>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1</m:t>
                              </m:r>
                            </m:sub>
                          </m:sSub>
                          <m:r>
                            <m:rPr>
                              <m:sty m:val="p"/>
                            </m:rPr>
                            <a:rPr lang="en-US" sz="2200">
                              <a:latin typeface="Cambria Math" panose="02040503050406030204" pitchFamily="18" charset="0"/>
                            </a:rPr>
                            <m:t>x</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2</m:t>
                              </m:r>
                            </m:sub>
                          </m:sSub>
                          <m:r>
                            <m:rPr>
                              <m:sty m:val="p"/>
                            </m:rPr>
                            <a:rPr lang="en-US" sz="2200">
                              <a:latin typeface="Cambria Math" panose="02040503050406030204" pitchFamily="18" charset="0"/>
                            </a:rPr>
                            <m:t>x</m:t>
                          </m:r>
                          <m:r>
                            <a:rPr lang="en-US" sz="2200" i="1">
                              <a:latin typeface="Cambria Math" panose="02040503050406030204" pitchFamily="18" charset="0"/>
                            </a:rPr>
                            <m:t>…</m:t>
                          </m:r>
                          <m:r>
                            <m:rPr>
                              <m:sty m:val="p"/>
                            </m:rPr>
                            <a:rPr lang="en-US" sz="2200">
                              <a:latin typeface="Cambria Math" panose="02040503050406030204" pitchFamily="18" charset="0"/>
                            </a:rPr>
                            <m:t>x</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𝑛</m:t>
                              </m:r>
                            </m:sub>
                          </m:sSub>
                        </m:e>
                      </m:d>
                    </m:oMath>
                  </m:oMathPara>
                </a14:m>
                <a:endParaRPr lang="en-US" sz="220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𝐷</m:t>
                          </m:r>
                        </m:e>
                        <m:e>
                          <m:r>
                            <a:rPr lang="en-US" sz="2200" i="1">
                              <a:latin typeface="Cambria Math" panose="02040503050406030204" pitchFamily="18" charset="0"/>
                            </a:rPr>
                            <m:t>𝑌</m:t>
                          </m:r>
                        </m:e>
                      </m:d>
                      <m:r>
                        <m:rPr>
                          <m:aln/>
                        </m:rP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f>
                                  <m:fPr>
                                    <m:ctrlPr>
                                      <a:rPr lang="en-US" sz="2200" i="1">
                                        <a:latin typeface="Cambria Math" panose="02040503050406030204" pitchFamily="18" charset="0"/>
                                      </a:rPr>
                                    </m:ctrlPr>
                                  </m:fPr>
                                  <m:num>
                                    <m:r>
                                      <a:rPr lang="en-US" sz="2200" i="1">
                                        <a:latin typeface="Cambria Math" panose="02040503050406030204" pitchFamily="18" charset="0"/>
                                      </a:rPr>
                                      <m:t>𝐷</m:t>
                                    </m:r>
                                  </m:num>
                                  <m:den>
                                    <m:r>
                                      <a:rPr lang="en-US" sz="2200" i="1">
                                        <a:latin typeface="Cambria Math" panose="02040503050406030204" pitchFamily="18" charset="0"/>
                                      </a:rPr>
                                      <m:t>𝑆</m:t>
                                    </m:r>
                                  </m:den>
                                </m:f>
                                <m:r>
                                  <a:rPr lang="en-US" sz="2200" i="1">
                                    <a:latin typeface="Cambria Math" panose="02040503050406030204" pitchFamily="18" charset="0"/>
                                  </a:rPr>
                                  <m:t> </m:t>
                                </m:r>
                                <m:r>
                                  <m:rPr>
                                    <m:sty m:val="p"/>
                                  </m:rPr>
                                  <a:rPr lang="en-US" sz="2200">
                                    <a:latin typeface="Cambria Math" panose="02040503050406030204" pitchFamily="18" charset="0"/>
                                  </a:rPr>
                                  <m:t>if</m:t>
                                </m:r>
                                <m:r>
                                  <a:rPr lang="en-US" sz="2200" i="1">
                                    <a:latin typeface="Cambria Math" panose="02040503050406030204" pitchFamily="18" charset="0"/>
                                  </a:rPr>
                                  <m:t> </m:t>
                                </m:r>
                                <m:r>
                                  <a:rPr lang="en-US" sz="2200" i="1">
                                    <a:latin typeface="Cambria Math" panose="02040503050406030204" pitchFamily="18" charset="0"/>
                                  </a:rPr>
                                  <m:t>𝑌</m:t>
                                </m:r>
                                <m:r>
                                  <a:rPr lang="en-US" sz="2200" i="1">
                                    <a:latin typeface="Cambria Math" panose="02040503050406030204" pitchFamily="18" charset="0"/>
                                  </a:rPr>
                                  <m:t>=1</m:t>
                                </m:r>
                              </m:e>
                            </m:mr>
                            <m:mr>
                              <m:e>
                                <m:f>
                                  <m:fPr>
                                    <m:ctrlPr>
                                      <a:rPr lang="en-US" sz="2200" i="1">
                                        <a:latin typeface="Cambria Math" panose="02040503050406030204" pitchFamily="18" charset="0"/>
                                      </a:rPr>
                                    </m:ctrlPr>
                                  </m:fPr>
                                  <m:num>
                                    <m:r>
                                      <a:rPr lang="en-US" sz="2200" i="1">
                                        <a:latin typeface="Cambria Math" panose="02040503050406030204" pitchFamily="18" charset="0"/>
                                      </a:rPr>
                                      <m:t>𝑀</m:t>
                                    </m:r>
                                  </m:num>
                                  <m:den>
                                    <m:r>
                                      <a:rPr lang="en-US" sz="2200" i="1">
                                        <a:latin typeface="Cambria Math" panose="02040503050406030204" pitchFamily="18" charset="0"/>
                                      </a:rPr>
                                      <m:t>𝑆</m:t>
                                    </m:r>
                                  </m:den>
                                </m:f>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𝐷</m:t>
                                    </m:r>
                                  </m:num>
                                  <m:den>
                                    <m:r>
                                      <a:rPr lang="en-US" sz="2200" i="1">
                                        <a:latin typeface="Cambria Math" panose="02040503050406030204" pitchFamily="18" charset="0"/>
                                      </a:rPr>
                                      <m:t>𝑆</m:t>
                                    </m:r>
                                  </m:den>
                                </m:f>
                                <m:r>
                                  <a:rPr lang="en-US" sz="2200" i="1">
                                    <a:latin typeface="Cambria Math" panose="02040503050406030204" pitchFamily="18" charset="0"/>
                                  </a:rPr>
                                  <m:t> </m:t>
                                </m:r>
                                <m:r>
                                  <m:rPr>
                                    <m:sty m:val="p"/>
                                  </m:rPr>
                                  <a:rPr lang="en-US" sz="2200">
                                    <a:latin typeface="Cambria Math" panose="02040503050406030204" pitchFamily="18" charset="0"/>
                                  </a:rPr>
                                  <m:t>if</m:t>
                                </m:r>
                                <m:r>
                                  <a:rPr lang="en-US" sz="2200" i="1">
                                    <a:latin typeface="Cambria Math" panose="02040503050406030204" pitchFamily="18" charset="0"/>
                                  </a:rPr>
                                  <m:t> </m:t>
                                </m:r>
                                <m:r>
                                  <a:rPr lang="en-US" sz="2200" i="1">
                                    <a:latin typeface="Cambria Math" panose="02040503050406030204" pitchFamily="18" charset="0"/>
                                  </a:rPr>
                                  <m:t>𝑌</m:t>
                                </m:r>
                                <m:r>
                                  <a:rPr lang="en-US" sz="2200" i="1">
                                    <a:latin typeface="Cambria Math" panose="02040503050406030204" pitchFamily="18" charset="0"/>
                                  </a:rPr>
                                  <m:t>=0</m:t>
                                </m:r>
                              </m:e>
                            </m:mr>
                          </m:m>
                        </m:e>
                      </m:d>
                    </m:oMath>
                  </m:oMathPara>
                </a14:m>
                <a:endParaRPr lang="en-US" sz="2200"/>
              </a:p>
              <a:p>
                <a:pPr marL="0" indent="0">
                  <a:buNone/>
                </a:pPr>
                <a:r>
                  <a:rPr lang="vi-VN" sz="2200"/>
                  <a:t>Điều kiện chẩn đoán của mạng X-D được thỏa mãn khi và chỉ khi</a:t>
                </a:r>
                <a:endParaRPr lang="en-US" sz="220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𝑠</m:t>
                      </m:r>
                      <m:d>
                        <m:dPr>
                          <m:ctrlPr>
                            <a:rPr lang="en-US" sz="2200" i="1">
                              <a:latin typeface="Cambria Math" panose="02040503050406030204" pitchFamily="18" charset="0"/>
                            </a:rPr>
                          </m:ctrlPr>
                        </m:dPr>
                        <m:e>
                          <m:r>
                            <m:rPr>
                              <m:sty m:val="p"/>
                            </m:rPr>
                            <a:rPr lang="en-US" sz="2200">
                              <a:latin typeface="Cambria Math" panose="02040503050406030204" pitchFamily="18" charset="0"/>
                            </a:rPr>
                            <m:t>Ω</m:t>
                          </m:r>
                        </m:e>
                      </m:d>
                      <m:r>
                        <m:rPr>
                          <m:aln/>
                        </m:rPr>
                        <a:rPr lang="en-US" sz="2200" i="1">
                          <a:latin typeface="Cambria Math" panose="02040503050406030204" pitchFamily="18" charset="0"/>
                        </a:rPr>
                        <m:t>=</m:t>
                      </m:r>
                      <m:nary>
                        <m:naryPr>
                          <m:chr m:val="∑"/>
                          <m:limLoc m:val="undOvr"/>
                          <m:supHide m:val="on"/>
                          <m:ctrlPr>
                            <a:rPr lang="en-US" sz="2200" i="1">
                              <a:latin typeface="Cambria Math" panose="02040503050406030204" pitchFamily="18" charset="0"/>
                            </a:rPr>
                          </m:ctrlPr>
                        </m:naryPr>
                        <m:sub>
                          <m:r>
                            <a:rPr lang="en-US" sz="2200" i="1">
                              <a:latin typeface="Cambria Math" panose="02040503050406030204" pitchFamily="18" charset="0"/>
                            </a:rPr>
                            <m:t>𝑎</m:t>
                          </m:r>
                        </m:sub>
                        <m:sup/>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=1</m:t>
                              </m:r>
                            </m:e>
                            <m:e>
                              <m:r>
                                <a:rPr lang="en-US" sz="2200" i="1">
                                  <a:latin typeface="Cambria Math" panose="02040503050406030204" pitchFamily="18" charset="0"/>
                                </a:rPr>
                                <m:t>𝑎</m:t>
                              </m:r>
                              <m:d>
                                <m:dPr>
                                  <m:ctrlPr>
                                    <a:rPr lang="en-US" sz="2200" i="1">
                                      <a:latin typeface="Cambria Math" panose="02040503050406030204" pitchFamily="18" charset="0"/>
                                    </a:rPr>
                                  </m:ctrlPr>
                                </m:dPr>
                                <m:e>
                                  <m:r>
                                    <m:rPr>
                                      <m:sty m:val="p"/>
                                    </m:rPr>
                                    <a:rPr lang="en-US" sz="2200">
                                      <a:latin typeface="Cambria Math" panose="02040503050406030204" pitchFamily="18" charset="0"/>
                                    </a:rPr>
                                    <m:t>Ω</m:t>
                                  </m:r>
                                </m:e>
                              </m:d>
                            </m:e>
                          </m:d>
                        </m:e>
                      </m:nary>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2</m:t>
                          </m:r>
                        </m:e>
                        <m:sup>
                          <m:d>
                            <m:dPr>
                              <m:begChr m:val="|"/>
                              <m:endChr m:val="|"/>
                              <m:ctrlPr>
                                <a:rPr lang="en-US" sz="2200" i="1">
                                  <a:latin typeface="Cambria Math" panose="02040503050406030204" pitchFamily="18" charset="0"/>
                                </a:rPr>
                              </m:ctrlPr>
                            </m:dPr>
                            <m:e>
                              <m:r>
                                <m:rPr>
                                  <m:sty m:val="p"/>
                                </m:rPr>
                                <a:rPr lang="en-US" sz="2200">
                                  <a:latin typeface="Cambria Math" panose="02040503050406030204" pitchFamily="18" charset="0"/>
                                </a:rPr>
                                <m:t>Ω</m:t>
                              </m:r>
                            </m:e>
                          </m:d>
                          <m:r>
                            <a:rPr lang="en-US" sz="2200" i="1">
                              <a:latin typeface="Cambria Math" panose="02040503050406030204" pitchFamily="18" charset="0"/>
                            </a:rPr>
                            <m:t>−1</m:t>
                          </m:r>
                        </m:sup>
                      </m:sSup>
                      <m:r>
                        <a:rPr lang="en-US" sz="2200" i="1">
                          <a:latin typeface="Cambria Math" panose="02040503050406030204" pitchFamily="18" charset="0"/>
                        </a:rPr>
                        <m:t>,∀</m:t>
                      </m:r>
                      <m:r>
                        <m:rPr>
                          <m:sty m:val="p"/>
                        </m:rPr>
                        <a:rPr lang="en-US" sz="2200">
                          <a:latin typeface="Cambria Math" panose="02040503050406030204" pitchFamily="18" charset="0"/>
                        </a:rPr>
                        <m:t>Ω</m:t>
                      </m:r>
                      <m:r>
                        <a:rPr lang="en-US" sz="2200" i="1">
                          <a:latin typeface="Cambria Math" panose="02040503050406030204" pitchFamily="18" charset="0"/>
                        </a:rPr>
                        <m:t>≠∅</m:t>
                      </m:r>
                    </m:oMath>
                  </m:oMathPara>
                </a14:m>
                <a:endParaRPr lang="en-US" sz="2200"/>
              </a:p>
              <a:p>
                <a:pPr marL="0" indent="0">
                  <a:buNone/>
                </a:pPr>
                <a:r>
                  <a:rPr lang="en-US" sz="2200" err="1" smtClean="0"/>
                  <a:t>Hệ</a:t>
                </a:r>
                <a:r>
                  <a:rPr lang="en-US" sz="2200" smtClean="0"/>
                  <a:t> </a:t>
                </a:r>
                <a:r>
                  <a:rPr lang="en-US" sz="2200" err="1" smtClean="0"/>
                  <a:t>số</a:t>
                </a:r>
                <a:r>
                  <a:rPr lang="en-US" sz="2200" smtClean="0"/>
                  <a:t> </a:t>
                </a:r>
                <a:r>
                  <a:rPr lang="en-US" sz="2200" err="1" smtClean="0"/>
                  <a:t>chuyển</a:t>
                </a:r>
                <a:r>
                  <a:rPr lang="en-US" sz="2200" smtClean="0"/>
                  <a:t> </a:t>
                </a:r>
                <a:r>
                  <a:rPr lang="en-US" sz="2200" err="1" smtClean="0"/>
                  <a:t>hóa</a:t>
                </a:r>
                <a:r>
                  <a:rPr lang="en-US" sz="2200" smtClean="0"/>
                  <a:t> </a:t>
                </a:r>
                <a:r>
                  <a:rPr lang="en-US" sz="2200" err="1" smtClean="0"/>
                  <a:t>lúc</a:t>
                </a:r>
                <a:r>
                  <a:rPr lang="en-US" sz="2200" smtClean="0"/>
                  <a:t> </a:t>
                </a:r>
                <a:r>
                  <a:rPr lang="en-US" sz="2200" err="1" smtClean="0"/>
                  <a:t>này</a:t>
                </a:r>
                <a:r>
                  <a:rPr lang="en-US" sz="2200" smtClean="0"/>
                  <a:t> </a:t>
                </a:r>
                <a:r>
                  <a:rPr lang="en-US" sz="2200" err="1" smtClean="0"/>
                  <a:t>là</a:t>
                </a:r>
                <a:r>
                  <a:rPr lang="en-US" sz="2200" smtClean="0"/>
                  <a:t>:</a:t>
                </a:r>
                <a:endParaRPr lang="en-US" sz="220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𝑘</m:t>
                      </m:r>
                      <m:r>
                        <m:rPr>
                          <m:aln/>
                        </m:rP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𝑁</m:t>
                          </m:r>
                        </m:num>
                        <m:den>
                          <m:r>
                            <a:rPr lang="en-US" sz="2200" i="1">
                              <a:latin typeface="Cambria Math" panose="02040503050406030204" pitchFamily="18" charset="0"/>
                            </a:rPr>
                            <m:t>2</m:t>
                          </m:r>
                        </m:den>
                      </m:f>
                    </m:oMath>
                  </m:oMathPara>
                </a14:m>
                <a:endParaRPr lang="en-US" sz="2200"/>
              </a:p>
              <a:p>
                <a:pPr marL="0" indent="0">
                  <a:buNone/>
                </a:pPr>
                <a:r>
                  <a:rPr lang="en-US" sz="2200" err="1" smtClean="0"/>
                  <a:t>Lưu</a:t>
                </a:r>
                <a:r>
                  <a:rPr lang="en-US" sz="2200" smtClean="0"/>
                  <a:t> ý, </a:t>
                </a:r>
                <a:r>
                  <a:rPr lang="en-US" sz="2200" err="1" smtClean="0"/>
                  <a:t>các</a:t>
                </a:r>
                <a:r>
                  <a:rPr lang="en-US" sz="2200" smtClean="0"/>
                  <a:t> </a:t>
                </a:r>
                <a:r>
                  <a:rPr lang="en-US" sz="2200" err="1" smtClean="0"/>
                  <a:t>trọng</a:t>
                </a:r>
                <a:r>
                  <a:rPr lang="en-US" sz="2200" smtClean="0"/>
                  <a:t> </a:t>
                </a:r>
                <a:r>
                  <a:rPr lang="en-US" sz="2200" err="1" smtClean="0"/>
                  <a:t>số</a:t>
                </a:r>
                <a:r>
                  <a:rPr lang="en-US" sz="2200" smtClean="0"/>
                  <a:t> </a:t>
                </a:r>
                <a:r>
                  <a:rPr lang="en-US" sz="2200" i="1" smtClean="0"/>
                  <a:t>p</a:t>
                </a:r>
                <a:r>
                  <a:rPr lang="en-US" sz="2200" i="1" baseline="-25000" smtClean="0"/>
                  <a:t>i</a:t>
                </a:r>
                <a:r>
                  <a:rPr lang="en-US" sz="2200" smtClean="0"/>
                  <a:t>=</a:t>
                </a:r>
                <a:r>
                  <a:rPr lang="en-US" sz="2200" i="1" err="1" smtClean="0"/>
                  <a:t>w</a:t>
                </a:r>
                <a:r>
                  <a:rPr lang="en-US" sz="2200" i="1" baseline="-25000" err="1" smtClean="0"/>
                  <a:t>i</a:t>
                </a:r>
                <a:r>
                  <a:rPr lang="en-US" sz="2200" smtClean="0"/>
                  <a:t> </a:t>
                </a:r>
                <a:r>
                  <a:rPr lang="en-US" sz="2200" err="1" smtClean="0"/>
                  <a:t>và</a:t>
                </a:r>
                <a:r>
                  <a:rPr lang="en-US" sz="2200" smtClean="0"/>
                  <a:t> </a:t>
                </a:r>
                <a:r>
                  <a:rPr lang="en-US" sz="2200" i="1" err="1" smtClean="0"/>
                  <a:t>ρ</a:t>
                </a:r>
                <a:r>
                  <a:rPr lang="en-US" sz="2200" i="1" baseline="-25000" err="1" smtClean="0"/>
                  <a:t>i</a:t>
                </a:r>
                <a:r>
                  <a:rPr lang="en-US" sz="2200" smtClean="0"/>
                  <a:t>=</a:t>
                </a:r>
                <a:r>
                  <a:rPr lang="en-US" sz="2200" i="1" err="1" smtClean="0"/>
                  <a:t>ω</a:t>
                </a:r>
                <a:r>
                  <a:rPr lang="en-US" sz="2200" i="1" baseline="-25000" err="1" smtClean="0"/>
                  <a:t>i</a:t>
                </a:r>
                <a:r>
                  <a:rPr lang="en-US" sz="2200"/>
                  <a:t>, </a:t>
                </a:r>
                <a:r>
                  <a:rPr lang="en-US" sz="2200" err="1" smtClean="0"/>
                  <a:t>đầu</a:t>
                </a:r>
                <a:r>
                  <a:rPr lang="en-US" sz="2200" smtClean="0"/>
                  <a:t> </a:t>
                </a:r>
                <a:r>
                  <a:rPr lang="en-US" sz="2200" err="1" smtClean="0"/>
                  <a:t>vào</a:t>
                </a:r>
                <a:r>
                  <a:rPr lang="en-US" sz="2200" smtClean="0"/>
                  <a:t> </a:t>
                </a:r>
                <a:r>
                  <a:rPr lang="en-US" sz="2200" err="1" smtClean="0"/>
                  <a:t>của</a:t>
                </a:r>
                <a:r>
                  <a:rPr lang="en-US" sz="2200" smtClean="0"/>
                  <a:t> </a:t>
                </a:r>
                <a:r>
                  <a:rPr lang="en-US" sz="2200" i="1"/>
                  <a:t>s</a:t>
                </a:r>
                <a:r>
                  <a:rPr lang="en-US" sz="2200"/>
                  <a:t>(Ω), </a:t>
                </a:r>
                <a:r>
                  <a:rPr lang="en-US" sz="2200" err="1" smtClean="0"/>
                  <a:t>là</a:t>
                </a:r>
                <a:r>
                  <a:rPr lang="en-US" sz="2200" smtClean="0"/>
                  <a:t> </a:t>
                </a:r>
                <a:r>
                  <a:rPr lang="en-US" sz="2200" err="1" smtClean="0"/>
                  <a:t>những</a:t>
                </a:r>
                <a:r>
                  <a:rPr lang="en-US" sz="2200" smtClean="0"/>
                  <a:t> </a:t>
                </a:r>
                <a:r>
                  <a:rPr lang="en-US" sz="2200" err="1" smtClean="0"/>
                  <a:t>biến</a:t>
                </a:r>
                <a:r>
                  <a:rPr lang="en-US" sz="2200" smtClean="0"/>
                  <a:t> </a:t>
                </a:r>
                <a:r>
                  <a:rPr lang="en-US" sz="2200" err="1" smtClean="0"/>
                  <a:t>trừu</a:t>
                </a:r>
                <a:r>
                  <a:rPr lang="en-US" sz="2200" smtClean="0"/>
                  <a:t> </a:t>
                </a:r>
                <a:r>
                  <a:rPr lang="en-US" sz="2200" err="1" smtClean="0"/>
                  <a:t>tượng</a:t>
                </a:r>
                <a:r>
                  <a:rPr lang="en-US" sz="2200" smtClean="0"/>
                  <a:t>. Do </a:t>
                </a:r>
                <a:r>
                  <a:rPr lang="en-US" sz="2200" err="1" smtClean="0"/>
                  <a:t>đó</a:t>
                </a:r>
                <a:r>
                  <a:rPr lang="en-US" sz="2200" smtClean="0"/>
                  <a:t>, </a:t>
                </a:r>
                <a:r>
                  <a:rPr lang="en-US" sz="2200" err="1" smtClean="0"/>
                  <a:t>đẳng</a:t>
                </a:r>
                <a:r>
                  <a:rPr lang="en-US" sz="2200" smtClean="0"/>
                  <a:t> </a:t>
                </a:r>
                <a:r>
                  <a:rPr lang="en-US" sz="2200" err="1" smtClean="0"/>
                  <a:t>thức</a:t>
                </a:r>
                <a:r>
                  <a:rPr lang="en-US" sz="2200" smtClean="0"/>
                  <a:t> </a:t>
                </a:r>
                <a:r>
                  <a:rPr lang="en-US" sz="2200" i="1"/>
                  <a:t>s</a:t>
                </a:r>
                <a:r>
                  <a:rPr lang="en-US" sz="2200"/>
                  <a:t>(Ω) = 2</a:t>
                </a:r>
                <a:r>
                  <a:rPr lang="en-US" sz="2200" baseline="30000"/>
                  <a:t>|Ω|–1</a:t>
                </a:r>
                <a:r>
                  <a:rPr lang="en-US" sz="2200"/>
                  <a:t> </a:t>
                </a:r>
                <a:r>
                  <a:rPr lang="en-US" sz="2200" err="1" smtClean="0"/>
                  <a:t>ngụ</a:t>
                </a:r>
                <a:r>
                  <a:rPr lang="en-US" sz="2200" smtClean="0"/>
                  <a:t> ý </a:t>
                </a:r>
                <a:r>
                  <a:rPr lang="en-US" sz="2200" err="1" smtClean="0"/>
                  <a:t>tất</a:t>
                </a:r>
                <a:r>
                  <a:rPr lang="en-US" sz="2200" smtClean="0"/>
                  <a:t> </a:t>
                </a:r>
                <a:r>
                  <a:rPr lang="en-US" sz="2200" err="1" smtClean="0"/>
                  <a:t>cả</a:t>
                </a:r>
                <a:r>
                  <a:rPr lang="en-US" sz="2200" smtClean="0"/>
                  <a:t> </a:t>
                </a:r>
                <a:r>
                  <a:rPr lang="en-US" sz="2200" err="1" smtClean="0"/>
                  <a:t>biến</a:t>
                </a:r>
                <a:r>
                  <a:rPr lang="en-US" sz="2200" smtClean="0"/>
                  <a:t> </a:t>
                </a:r>
                <a:r>
                  <a:rPr lang="en-US" sz="2200" err="1" smtClean="0"/>
                  <a:t>trừu</a:t>
                </a:r>
                <a:r>
                  <a:rPr lang="en-US" sz="2200" smtClean="0"/>
                  <a:t> </a:t>
                </a:r>
                <a:r>
                  <a:rPr lang="en-US" sz="2200" err="1" smtClean="0"/>
                  <a:t>tượng</a:t>
                </a:r>
                <a:r>
                  <a:rPr lang="en-US" sz="2200" smtClean="0"/>
                  <a:t> </a:t>
                </a:r>
                <a:r>
                  <a:rPr lang="en-US" sz="2200" err="1" smtClean="0"/>
                  <a:t>đều</a:t>
                </a:r>
                <a:r>
                  <a:rPr lang="en-US" sz="2200" smtClean="0"/>
                  <a:t> </a:t>
                </a:r>
                <a:r>
                  <a:rPr lang="en-US" sz="2200" err="1" smtClean="0"/>
                  <a:t>bị</a:t>
                </a:r>
                <a:r>
                  <a:rPr lang="en-US" sz="2200" smtClean="0"/>
                  <a:t> </a:t>
                </a:r>
                <a:r>
                  <a:rPr lang="en-US" sz="2200" err="1" smtClean="0"/>
                  <a:t>khử</a:t>
                </a:r>
                <a:r>
                  <a:rPr lang="en-US" sz="2200" smtClean="0"/>
                  <a:t> </a:t>
                </a:r>
                <a:r>
                  <a:rPr lang="en-US" sz="2200" err="1" smtClean="0"/>
                  <a:t>và</a:t>
                </a:r>
                <a:r>
                  <a:rPr lang="en-US" sz="2200" smtClean="0"/>
                  <a:t> </a:t>
                </a:r>
                <a:r>
                  <a:rPr lang="en-US" sz="2200" i="1"/>
                  <a:t>s</a:t>
                </a:r>
                <a:r>
                  <a:rPr lang="en-US" sz="2200"/>
                  <a:t>(Ω) </a:t>
                </a:r>
                <a:r>
                  <a:rPr lang="en-US" sz="2200" err="1" smtClean="0"/>
                  <a:t>không</a:t>
                </a:r>
                <a:r>
                  <a:rPr lang="en-US" sz="2200" smtClean="0"/>
                  <a:t> </a:t>
                </a:r>
                <a:r>
                  <a:rPr lang="en-US" sz="2200" err="1" smtClean="0"/>
                  <a:t>phụ</a:t>
                </a:r>
                <a:r>
                  <a:rPr lang="en-US" sz="2200" smtClean="0"/>
                  <a:t> </a:t>
                </a:r>
                <a:r>
                  <a:rPr lang="en-US" sz="2200" err="1" smtClean="0"/>
                  <a:t>thuộc</a:t>
                </a:r>
                <a:r>
                  <a:rPr lang="en-US" sz="2200" smtClean="0"/>
                  <a:t> </a:t>
                </a:r>
                <a:r>
                  <a:rPr lang="en-US" sz="2200" err="1" smtClean="0"/>
                  <a:t>vào</a:t>
                </a:r>
                <a:r>
                  <a:rPr lang="en-US" sz="2200" smtClean="0"/>
                  <a:t> </a:t>
                </a:r>
                <a:r>
                  <a:rPr lang="en-US" sz="2200" err="1" smtClean="0"/>
                  <a:t>trọng</a:t>
                </a:r>
                <a:r>
                  <a:rPr lang="en-US" sz="2200" smtClean="0"/>
                  <a:t> </a:t>
                </a:r>
                <a:r>
                  <a:rPr lang="en-US" sz="2200" err="1" smtClean="0"/>
                  <a:t>số</a:t>
                </a:r>
                <a:r>
                  <a:rPr lang="en-US" sz="2200" smtClean="0"/>
                  <a:t>.</a:t>
                </a:r>
                <a:endParaRPr lang="en-US" sz="22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7041" y="1297903"/>
                <a:ext cx="11577918" cy="5058447"/>
              </a:xfrm>
              <a:blipFill rotWithShape="0">
                <a:blip r:embed="rId2"/>
                <a:stretch>
                  <a:fillRect l="-631" t="-721" r="-578" b="-2163"/>
                </a:stretch>
              </a:blipFill>
              <a:ln>
                <a:solidFill>
                  <a:schemeClr val="tx1"/>
                </a:solidFill>
              </a:ln>
            </p:spPr>
            <p:txBody>
              <a:bodyPr/>
              <a:lstStyle/>
              <a:p>
                <a:r>
                  <a:rPr lang="en-US">
                    <a:noFill/>
                  </a:rPr>
                  <a:t> </a:t>
                </a:r>
              </a:p>
            </p:txBody>
          </p:sp>
        </mc:Fallback>
      </mc:AlternateContent>
      <p:sp>
        <p:nvSpPr>
          <p:cNvPr id="4" name="Rectangle 3"/>
          <p:cNvSpPr/>
          <p:nvPr/>
        </p:nvSpPr>
        <p:spPr>
          <a:xfrm>
            <a:off x="4988791" y="811040"/>
            <a:ext cx="2388795" cy="430887"/>
          </a:xfrm>
          <a:prstGeom prst="rect">
            <a:avLst/>
          </a:prstGeom>
        </p:spPr>
        <p:txBody>
          <a:bodyPr wrap="none">
            <a:spAutoFit/>
          </a:bodyPr>
          <a:lstStyle/>
          <a:p>
            <a:r>
              <a:rPr lang="en-US" sz="2200" b="1" err="1" smtClean="0">
                <a:latin typeface="Times New Roman" panose="02020603050405020304" pitchFamily="18" charset="0"/>
                <a:ea typeface="SimSun" panose="02010600030101010101" pitchFamily="2" charset="-122"/>
              </a:rPr>
              <a:t>Định</a:t>
            </a:r>
            <a:r>
              <a:rPr lang="en-US" sz="2200" b="1" smtClean="0">
                <a:latin typeface="Times New Roman" panose="02020603050405020304" pitchFamily="18" charset="0"/>
                <a:ea typeface="SimSun" panose="02010600030101010101" pitchFamily="2" charset="-122"/>
              </a:rPr>
              <a:t> </a:t>
            </a:r>
            <a:r>
              <a:rPr lang="en-US" sz="2200" b="1" err="1" smtClean="0">
                <a:latin typeface="Times New Roman" panose="02020603050405020304" pitchFamily="18" charset="0"/>
                <a:ea typeface="SimSun" panose="02010600030101010101" pitchFamily="2" charset="-122"/>
              </a:rPr>
              <a:t>lý</a:t>
            </a:r>
            <a:r>
              <a:rPr lang="en-US" sz="2200" b="1" smtClean="0">
                <a:latin typeface="Times New Roman" panose="02020603050405020304" pitchFamily="18" charset="0"/>
                <a:ea typeface="SimSun" panose="02010600030101010101" pitchFamily="2" charset="-122"/>
              </a:rPr>
              <a:t> </a:t>
            </a:r>
            <a:r>
              <a:rPr lang="en-US" sz="2200" b="1" err="1" smtClean="0">
                <a:latin typeface="Times New Roman" panose="02020603050405020304" pitchFamily="18" charset="0"/>
                <a:ea typeface="SimSun" panose="02010600030101010101" pitchFamily="2" charset="-122"/>
              </a:rPr>
              <a:t>chẩn</a:t>
            </a:r>
            <a:r>
              <a:rPr lang="en-US" sz="2200" b="1" smtClean="0">
                <a:latin typeface="Times New Roman" panose="02020603050405020304" pitchFamily="18" charset="0"/>
                <a:ea typeface="SimSun" panose="02010600030101010101" pitchFamily="2" charset="-122"/>
              </a:rPr>
              <a:t> </a:t>
            </a:r>
            <a:r>
              <a:rPr lang="en-US" sz="2200" b="1" err="1" smtClean="0">
                <a:latin typeface="Times New Roman" panose="02020603050405020304" pitchFamily="18" charset="0"/>
                <a:ea typeface="SimSun" panose="02010600030101010101" pitchFamily="2" charset="-122"/>
              </a:rPr>
              <a:t>đoán</a:t>
            </a:r>
            <a:endParaRPr lang="en-US" sz="2200" b="1"/>
          </a:p>
        </p:txBody>
      </p:sp>
      <p:sp>
        <p:nvSpPr>
          <p:cNvPr id="5" name="Slide Number Placeholder 4"/>
          <p:cNvSpPr>
            <a:spLocks noGrp="1"/>
          </p:cNvSpPr>
          <p:nvPr>
            <p:ph type="sldNum" sz="quarter" idx="12"/>
          </p:nvPr>
        </p:nvSpPr>
        <p:spPr/>
        <p:txBody>
          <a:bodyPr/>
          <a:lstStyle/>
          <a:p>
            <a:fld id="{5DB5036F-1FF2-46C4-8D2B-59C7E3B91952}"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8A838010-A54D-429C-B7B0-B29F5D27B5EF}" type="datetime1">
              <a:rPr lang="en-US" smtClean="0"/>
              <a:t>7/14/2017</a:t>
            </a:fld>
            <a:endParaRPr lang="en-US"/>
          </a:p>
        </p:txBody>
      </p:sp>
    </p:spTree>
    <p:extLst>
      <p:ext uri="{BB962C8B-B14F-4D97-AF65-F5344CB8AC3E}">
        <p14:creationId xmlns:p14="http://schemas.microsoft.com/office/powerpoint/2010/main" val="13285018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4557" y="1358707"/>
                <a:ext cx="11502886" cy="5134860"/>
              </a:xfrm>
            </p:spPr>
            <p:txBody>
              <a:bodyPr>
                <a:noAutofit/>
              </a:bodyPr>
              <a:lstStyle/>
              <a:p>
                <a:pPr marL="0" indent="0">
                  <a:lnSpc>
                    <a:spcPct val="120000"/>
                  </a:lnSpc>
                  <a:buNone/>
                </a:pPr>
                <a:r>
                  <a:rPr lang="vi-VN" sz="1600"/>
                  <a:t>Hệ số chuyển hóa được viết lại</a:t>
                </a:r>
                <a:r>
                  <a:rPr lang="en-US" sz="1600" smtClean="0"/>
                  <a:t>: </a:t>
                </a:r>
                <a14:m>
                  <m:oMath xmlns:m="http://schemas.openxmlformats.org/officeDocument/2006/math">
                    <m:r>
                      <a:rPr lang="en-US" sz="1600" i="1">
                        <a:latin typeface="Cambria Math" panose="02040503050406030204" pitchFamily="18" charset="0"/>
                      </a:rPr>
                      <m:t>𝑘</m:t>
                    </m:r>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r>
                          <a:rPr lang="en-US" sz="1600" i="1">
                            <a:latin typeface="Cambria Math" panose="02040503050406030204" pitchFamily="18" charset="0"/>
                          </a:rPr>
                          <m:t>𝑆</m:t>
                        </m:r>
                      </m:num>
                      <m:den>
                        <m:r>
                          <a:rPr lang="en-US" sz="1600" i="1">
                            <a:latin typeface="Cambria Math" panose="02040503050406030204" pitchFamily="18" charset="0"/>
                          </a:rPr>
                          <m:t>2</m:t>
                        </m:r>
                        <m:r>
                          <a:rPr lang="en-US" sz="1600" i="1">
                            <a:latin typeface="Cambria Math" panose="02040503050406030204" pitchFamily="18" charset="0"/>
                          </a:rPr>
                          <m:t>𝐷</m:t>
                        </m:r>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m:t>
                        </m:r>
                        <m:r>
                          <a:rPr lang="en-US" sz="1600" i="1">
                            <a:latin typeface="Cambria Math" panose="02040503050406030204" pitchFamily="18" charset="0"/>
                          </a:rPr>
                          <m:t>𝑀</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m:t>
                            </m:r>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e>
                        </m:d>
                      </m:den>
                    </m:f>
                  </m:oMath>
                </a14:m>
                <a:endParaRPr lang="en-US" sz="1600"/>
              </a:p>
              <a:p>
                <a:pPr marL="0" indent="0">
                  <a:lnSpc>
                    <a:spcPct val="120000"/>
                  </a:lnSpc>
                  <a:buNone/>
                </a:pPr>
                <a:r>
                  <a:rPr lang="vi-VN" sz="1600"/>
                  <a:t>Trường hợp nhị phân với</a:t>
                </a:r>
                <a:r>
                  <a:rPr lang="en-US" sz="1600" smtClean="0"/>
                  <a:t> </a:t>
                </a:r>
                <a:r>
                  <a:rPr lang="en-US" sz="1600" i="1"/>
                  <a:t>D</a:t>
                </a:r>
                <a:r>
                  <a:rPr lang="en-US" sz="1600"/>
                  <a:t>=0 </a:t>
                </a:r>
                <a:r>
                  <a:rPr lang="en-US" sz="1600" err="1" smtClean="0"/>
                  <a:t>và</a:t>
                </a:r>
                <a:r>
                  <a:rPr lang="en-US" sz="1600" smtClean="0"/>
                  <a:t> </a:t>
                </a:r>
                <a:r>
                  <a:rPr lang="en-US" sz="1600" i="1" smtClean="0"/>
                  <a:t>S</a:t>
                </a:r>
                <a:r>
                  <a:rPr lang="en-US" sz="1600" smtClean="0"/>
                  <a:t>=1</a:t>
                </a:r>
                <a:r>
                  <a:rPr lang="en-US" sz="1600"/>
                  <a:t>, ta </a:t>
                </a:r>
                <a:r>
                  <a:rPr lang="en-US" sz="1600" err="1"/>
                  <a:t>có</a:t>
                </a:r>
                <a:r>
                  <a:rPr lang="en-US" sz="1600"/>
                  <a:t>: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r>
                      <a:rPr lang="en-US" sz="1600" i="1">
                        <a:latin typeface="Cambria Math" panose="02040503050406030204" pitchFamily="18" charset="0"/>
                      </a:rPr>
                      <m:t>∗1=</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r>
                      <a:rPr lang="en-US" sz="1600" i="1">
                        <a:latin typeface="Cambria Math" panose="02040503050406030204" pitchFamily="18" charset="0"/>
                      </a:rPr>
                      <m:t>𝑆</m:t>
                    </m:r>
                    <m:r>
                      <a:rPr lang="en-US" sz="1600" i="1">
                        <a:latin typeface="Cambria Math" panose="02040503050406030204" pitchFamily="18" charset="0"/>
                      </a:rPr>
                      <m:t>=</m:t>
                    </m:r>
                    <m:r>
                      <a:rPr lang="en-US" sz="1600" i="1">
                        <a:latin typeface="Cambria Math" panose="02040503050406030204" pitchFamily="18" charset="0"/>
                      </a:rPr>
                      <m:t>𝑎</m:t>
                    </m:r>
                    <m:sSup>
                      <m:sSupPr>
                        <m:ctrlPr>
                          <a:rPr lang="en-US" sz="1600" i="1">
                            <a:latin typeface="Cambria Math" panose="02040503050406030204" pitchFamily="18" charset="0"/>
                          </a:rPr>
                        </m:ctrlPr>
                      </m:sSupPr>
                      <m:e>
                        <m:r>
                          <a:rPr lang="en-US" sz="1600" i="1">
                            <a:latin typeface="Cambria Math" panose="02040503050406030204" pitchFamily="18" charset="0"/>
                          </a:rPr>
                          <m:t>𝐷</m:t>
                        </m:r>
                      </m:e>
                      <m:sup>
                        <m:r>
                          <a:rPr lang="en-US" sz="1600" i="1">
                            <a:latin typeface="Cambria Math" panose="02040503050406030204" pitchFamily="18" charset="0"/>
                          </a:rPr>
                          <m:t>𝑗</m:t>
                        </m:r>
                      </m:sup>
                    </m:sSup>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0</m:t>
                        </m:r>
                      </m:e>
                      <m:sup>
                        <m:r>
                          <a:rPr lang="en-US" sz="1600" i="1">
                            <a:latin typeface="Cambria Math" panose="02040503050406030204" pitchFamily="18" charset="0"/>
                          </a:rPr>
                          <m:t>𝑗</m:t>
                        </m:r>
                      </m:sup>
                    </m:sSup>
                    <m:r>
                      <a:rPr lang="en-US" sz="1600" i="1">
                        <a:latin typeface="Cambria Math" panose="02040503050406030204" pitchFamily="18" charset="0"/>
                      </a:rPr>
                      <m:t>=0</m:t>
                    </m:r>
                  </m:oMath>
                </a14:m>
                <a:endParaRPr lang="en-US" sz="1600"/>
              </a:p>
              <a:p>
                <a:pPr marL="0" indent="0">
                  <a:lnSpc>
                    <a:spcPct val="120000"/>
                  </a:lnSpc>
                  <a:buNone/>
                </a:pPr>
                <a:r>
                  <a:rPr lang="en-US" sz="1600" err="1"/>
                  <a:t>Xảy</a:t>
                </a:r>
                <a:r>
                  <a:rPr lang="en-US" sz="1600"/>
                  <a:t> </a:t>
                </a:r>
                <a:r>
                  <a:rPr lang="en-US" sz="1600" err="1"/>
                  <a:t>ra</a:t>
                </a:r>
                <a:r>
                  <a:rPr lang="en-US" sz="1600"/>
                  <a:t> </a:t>
                </a:r>
                <a:r>
                  <a:rPr lang="en-US" sz="1600" err="1"/>
                  <a:t>mâu</a:t>
                </a:r>
                <a:r>
                  <a:rPr lang="en-US" sz="1600"/>
                  <a:t> </a:t>
                </a:r>
                <a:r>
                  <a:rPr lang="en-US" sz="1600" err="1"/>
                  <a:t>thuẫn</a:t>
                </a:r>
                <a:r>
                  <a:rPr lang="en-US" sz="1600"/>
                  <a:t>, </a:t>
                </a:r>
                <a:r>
                  <a:rPr lang="en-US" sz="1600" err="1"/>
                  <a:t>nên</a:t>
                </a:r>
                <a:r>
                  <a:rPr lang="en-US" sz="1600"/>
                  <a:t> </a:t>
                </a:r>
                <a:r>
                  <a:rPr lang="en-US" sz="1600" err="1"/>
                  <a:t>không</a:t>
                </a:r>
                <a:r>
                  <a:rPr lang="en-US" sz="1600"/>
                  <a:t> </a:t>
                </a:r>
                <a:r>
                  <a:rPr lang="en-US" sz="1600" err="1"/>
                  <a:t>thể</a:t>
                </a:r>
                <a:r>
                  <a:rPr lang="en-US" sz="1600"/>
                  <a:t> </a:t>
                </a:r>
                <a:r>
                  <a:rPr lang="en-US" sz="1600" err="1"/>
                  <a:t>biến</a:t>
                </a:r>
                <a:r>
                  <a:rPr lang="en-US" sz="1600"/>
                  <a:t> </a:t>
                </a:r>
                <a:r>
                  <a:rPr lang="en-US" sz="1600" err="1"/>
                  <a:t>đổi</a:t>
                </a:r>
                <a:r>
                  <a:rPr lang="en-US" sz="1600"/>
                  <a:t> </a:t>
                </a:r>
                <a:r>
                  <a:rPr lang="en-US" sz="1600" i="1"/>
                  <a:t>k</a:t>
                </a:r>
                <a:r>
                  <a:rPr lang="en-US" sz="1600"/>
                  <a:t> </a:t>
                </a:r>
                <a:r>
                  <a:rPr lang="en-US" sz="1600" err="1"/>
                  <a:t>về</a:t>
                </a:r>
                <a:r>
                  <a:rPr lang="en-US" sz="1600"/>
                  <a:t> </a:t>
                </a:r>
                <a:r>
                  <a:rPr lang="en-US" sz="1600" err="1"/>
                  <a:t>dạng</a:t>
                </a:r>
                <a:r>
                  <a:rPr lang="en-US" sz="1600"/>
                  <a:t>: </a:t>
                </a:r>
                <a14:m>
                  <m:oMath xmlns:m="http://schemas.openxmlformats.org/officeDocument/2006/math">
                    <m:r>
                      <a:rPr lang="en-US" sz="1600" i="1">
                        <a:latin typeface="Cambria Math" panose="02040503050406030204" pitchFamily="18" charset="0"/>
                      </a:rPr>
                      <m:t>𝑘</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𝑎</m:t>
                        </m:r>
                        <m:sSup>
                          <m:sSupPr>
                            <m:ctrlPr>
                              <a:rPr lang="en-US" sz="1600" i="1">
                                <a:latin typeface="Cambria Math" panose="02040503050406030204" pitchFamily="18" charset="0"/>
                              </a:rPr>
                            </m:ctrlPr>
                          </m:sSupPr>
                          <m:e>
                            <m:r>
                              <a:rPr lang="en-US" sz="1600" i="1">
                                <a:latin typeface="Cambria Math" panose="02040503050406030204" pitchFamily="18" charset="0"/>
                              </a:rPr>
                              <m:t>𝐷</m:t>
                            </m:r>
                          </m:e>
                          <m:sup>
                            <m:r>
                              <a:rPr lang="en-US" sz="1600" i="1">
                                <a:latin typeface="Cambria Math" panose="02040503050406030204" pitchFamily="18" charset="0"/>
                              </a:rPr>
                              <m:t>𝑗</m:t>
                            </m:r>
                          </m:sup>
                        </m:sSup>
                      </m:num>
                      <m:den>
                        <m:r>
                          <a:rPr lang="en-US" sz="1600" i="1">
                            <a:latin typeface="Cambria Math" panose="02040503050406030204" pitchFamily="18" charset="0"/>
                          </a:rPr>
                          <m:t>𝑏</m:t>
                        </m:r>
                        <m:sSup>
                          <m:sSupPr>
                            <m:ctrlPr>
                              <a:rPr lang="en-US" sz="1600" i="1">
                                <a:latin typeface="Cambria Math" panose="02040503050406030204" pitchFamily="18" charset="0"/>
                              </a:rPr>
                            </m:ctrlPr>
                          </m:sSupPr>
                          <m:e>
                            <m:r>
                              <a:rPr lang="en-US" sz="1600" i="1">
                                <a:latin typeface="Cambria Math" panose="02040503050406030204" pitchFamily="18" charset="0"/>
                              </a:rPr>
                              <m:t>𝐷</m:t>
                            </m:r>
                          </m:e>
                          <m:sup>
                            <m:r>
                              <a:rPr lang="en-US" sz="1600" i="1">
                                <a:latin typeface="Cambria Math" panose="02040503050406030204" pitchFamily="18" charset="0"/>
                              </a:rPr>
                              <m:t>𝑗</m:t>
                            </m:r>
                          </m:sup>
                        </m:sSup>
                      </m:den>
                    </m:f>
                  </m:oMath>
                </a14:m>
                <a:endParaRPr lang="en-US" sz="1600"/>
              </a:p>
              <a:p>
                <a:pPr marL="0" indent="0">
                  <a:lnSpc>
                    <a:spcPct val="120000"/>
                  </a:lnSpc>
                  <a:buNone/>
                </a:pPr>
                <a:r>
                  <a:rPr lang="en-US" sz="1600"/>
                  <a:t>Do </a:t>
                </a:r>
                <a:r>
                  <a:rPr lang="en-US" sz="1600" err="1"/>
                  <a:t>đó</a:t>
                </a:r>
                <a:r>
                  <a:rPr lang="en-US" sz="1600"/>
                  <a:t>, </a:t>
                </a:r>
                <a:r>
                  <a:rPr lang="en-US" sz="1600" err="1"/>
                  <a:t>nếu</a:t>
                </a:r>
                <a:r>
                  <a:rPr lang="en-US" sz="1600"/>
                  <a:t> </a:t>
                </a:r>
                <a:r>
                  <a:rPr lang="en-US" sz="1600" i="1"/>
                  <a:t>k</a:t>
                </a:r>
                <a:r>
                  <a:rPr lang="en-US" sz="1600"/>
                  <a:t> </a:t>
                </a:r>
                <a:r>
                  <a:rPr lang="en-US" sz="1600" err="1"/>
                  <a:t>là</a:t>
                </a:r>
                <a:r>
                  <a:rPr lang="en-US" sz="1600"/>
                  <a:t> </a:t>
                </a:r>
                <a:r>
                  <a:rPr lang="en-US" sz="1600" err="1"/>
                  <a:t>hằng</a:t>
                </a:r>
                <a:r>
                  <a:rPr lang="en-US" sz="1600"/>
                  <a:t> </a:t>
                </a:r>
                <a:r>
                  <a:rPr lang="en-US" sz="1600" err="1"/>
                  <a:t>số</a:t>
                </a:r>
                <a:r>
                  <a:rPr lang="en-US" sz="1600"/>
                  <a:t> </a:t>
                </a:r>
                <a:r>
                  <a:rPr lang="en-US" sz="1600" err="1"/>
                  <a:t>với</a:t>
                </a:r>
                <a:r>
                  <a:rPr lang="en-US" sz="1600"/>
                  <a:t> </a:t>
                </a:r>
                <a:r>
                  <a:rPr lang="en-US" sz="1600" i="1"/>
                  <a:t>D</a:t>
                </a:r>
                <a:r>
                  <a:rPr lang="en-US" sz="1600"/>
                  <a:t> </a:t>
                </a:r>
                <a:r>
                  <a:rPr lang="en-US" sz="1600" err="1"/>
                  <a:t>thì</a:t>
                </a:r>
                <a:r>
                  <a:rPr lang="en-US" sz="1600"/>
                  <a:t>, </a:t>
                </a:r>
                <a14:m>
                  <m:oMath xmlns:m="http://schemas.openxmlformats.org/officeDocument/2006/math">
                    <m:r>
                      <a:rPr lang="en-US" sz="1600" i="1">
                        <a:latin typeface="Cambria Math" panose="02040503050406030204" pitchFamily="18" charset="0"/>
                      </a:rPr>
                      <m:t>2</m:t>
                    </m:r>
                    <m:r>
                      <a:rPr lang="en-US" sz="1600" i="1">
                        <a:latin typeface="Cambria Math" panose="02040503050406030204" pitchFamily="18" charset="0"/>
                      </a:rPr>
                      <m:t>𝐷</m:t>
                    </m:r>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m:t>
                    </m:r>
                    <m:r>
                      <a:rPr lang="en-US" sz="1600" i="1">
                        <a:latin typeface="Cambria Math" panose="02040503050406030204" pitchFamily="18" charset="0"/>
                      </a:rPr>
                      <m:t>𝑀</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m:t>
                        </m:r>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e>
                    </m:d>
                    <m:r>
                      <a:rPr lang="en-US" sz="1600" i="1">
                        <a:latin typeface="Cambria Math" panose="02040503050406030204" pitchFamily="18" charset="0"/>
                      </a:rPr>
                      <m:t>=</m:t>
                    </m:r>
                    <m:r>
                      <a:rPr lang="en-US" sz="1600" i="1">
                        <a:latin typeface="Cambria Math" panose="02040503050406030204" pitchFamily="18" charset="0"/>
                      </a:rPr>
                      <m:t>𝐶</m:t>
                    </m:r>
                    <m:r>
                      <a:rPr lang="en-US" sz="1600" i="1">
                        <a:latin typeface="Cambria Math" panose="02040503050406030204" pitchFamily="18" charset="0"/>
                      </a:rPr>
                      <m:t>≠0,∀</m:t>
                    </m:r>
                    <m:r>
                      <a:rPr lang="en-US" sz="1600" i="1">
                        <a:latin typeface="Cambria Math" panose="02040503050406030204" pitchFamily="18" charset="0"/>
                      </a:rPr>
                      <m:t>𝐷</m:t>
                    </m:r>
                  </m:oMath>
                </a14:m>
                <a:endParaRPr lang="en-US" sz="1600"/>
              </a:p>
              <a:p>
                <a:pPr marL="0" indent="0">
                  <a:lnSpc>
                    <a:spcPct val="120000"/>
                  </a:lnSpc>
                  <a:buNone/>
                </a:pPr>
                <a:r>
                  <a:rPr lang="fr-FR" sz="1600" err="1"/>
                  <a:t>Với</a:t>
                </a:r>
                <a:r>
                  <a:rPr lang="fr-FR" sz="1600"/>
                  <a:t> </a:t>
                </a:r>
                <a:r>
                  <a:rPr lang="fr-FR" sz="1600" i="1"/>
                  <a:t>C</a:t>
                </a:r>
                <a:r>
                  <a:rPr lang="fr-FR" sz="1600"/>
                  <a:t> là </a:t>
                </a:r>
                <a:r>
                  <a:rPr lang="fr-FR" sz="1600" err="1"/>
                  <a:t>hằng</a:t>
                </a:r>
                <a:r>
                  <a:rPr lang="fr-FR" sz="1600"/>
                  <a:t> </a:t>
                </a:r>
                <a:r>
                  <a:rPr lang="fr-FR" sz="1600" err="1"/>
                  <a:t>số</a:t>
                </a:r>
                <a:r>
                  <a:rPr lang="en-US" sz="1600" smtClean="0"/>
                  <a:t>. Ta </a:t>
                </a:r>
                <a:r>
                  <a:rPr lang="en-US" sz="1600" err="1" smtClean="0"/>
                  <a:t>có</a:t>
                </a:r>
                <a:r>
                  <a:rPr lang="en-US" sz="1600" smtClean="0"/>
                  <a:t>: </a:t>
                </a:r>
                <a14:m>
                  <m:oMath xmlns:m="http://schemas.openxmlformats.org/officeDocument/2006/math">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𝐷</m:t>
                        </m:r>
                      </m:sub>
                      <m:sup/>
                      <m:e>
                        <m:d>
                          <m:dPr>
                            <m:ctrlPr>
                              <a:rPr lang="en-US" sz="1600" i="1">
                                <a:latin typeface="Cambria Math" panose="02040503050406030204" pitchFamily="18" charset="0"/>
                              </a:rPr>
                            </m:ctrlPr>
                          </m:dPr>
                          <m:e>
                            <m:r>
                              <a:rPr lang="en-US" sz="1600" i="1">
                                <a:latin typeface="Cambria Math" panose="02040503050406030204" pitchFamily="18" charset="0"/>
                              </a:rPr>
                              <m:t>2</m:t>
                            </m:r>
                            <m:r>
                              <a:rPr lang="en-US" sz="1600" i="1">
                                <a:latin typeface="Cambria Math" panose="02040503050406030204" pitchFamily="18" charset="0"/>
                              </a:rPr>
                              <m:t>𝐷</m:t>
                            </m:r>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m:t>
                            </m:r>
                            <m:r>
                              <a:rPr lang="en-US" sz="1600" i="1">
                                <a:latin typeface="Cambria Math" panose="02040503050406030204" pitchFamily="18" charset="0"/>
                              </a:rPr>
                              <m:t>𝑀</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m:t>
                                </m:r>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e>
                            </m:d>
                          </m:e>
                        </m:d>
                      </m:e>
                    </m:nary>
                    <m:r>
                      <a:rPr lang="en-US" sz="1600" i="1">
                        <a:latin typeface="Cambria Math" panose="02040503050406030204" pitchFamily="18" charset="0"/>
                      </a:rPr>
                      <m:t>=</m:t>
                    </m:r>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𝐷</m:t>
                        </m:r>
                      </m:sub>
                      <m:sup/>
                      <m:e>
                        <m:r>
                          <a:rPr lang="en-US" sz="1600" i="1">
                            <a:latin typeface="Cambria Math" panose="02040503050406030204" pitchFamily="18" charset="0"/>
                          </a:rPr>
                          <m:t>𝐶</m:t>
                        </m:r>
                      </m:e>
                    </m:nary>
                    <m:r>
                      <a:rPr lang="en-US" sz="1600" i="1">
                        <a:latin typeface="Cambria Math" panose="02040503050406030204" pitchFamily="18" charset="0"/>
                      </a:rPr>
                      <m:t>⇒2</m:t>
                    </m:r>
                    <m:r>
                      <a:rPr lang="en-US" sz="1600" i="1">
                        <a:latin typeface="Cambria Math" panose="02040503050406030204" pitchFamily="18" charset="0"/>
                      </a:rPr>
                      <m:t>𝑆</m:t>
                    </m:r>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m:t>
                    </m:r>
                    <m:r>
                      <a:rPr lang="en-US" sz="1600" i="1">
                        <a:latin typeface="Cambria Math" panose="02040503050406030204" pitchFamily="18" charset="0"/>
                      </a:rPr>
                      <m:t>𝑁𝑀</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m:t>
                        </m:r>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e>
                    </m:d>
                    <m:r>
                      <a:rPr lang="en-US" sz="1600" i="1">
                        <a:latin typeface="Cambria Math" panose="02040503050406030204" pitchFamily="18" charset="0"/>
                      </a:rPr>
                      <m:t>=</m:t>
                    </m:r>
                    <m:r>
                      <a:rPr lang="en-US" sz="1600" i="1">
                        <a:latin typeface="Cambria Math" panose="02040503050406030204" pitchFamily="18" charset="0"/>
                      </a:rPr>
                      <m:t>𝑁𝐶</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𝑆</m:t>
                    </m:r>
                    <m:r>
                      <a:rPr lang="en-US" sz="1600" i="1">
                        <a:latin typeface="Cambria Math" panose="02040503050406030204" pitchFamily="18" charset="0"/>
                      </a:rPr>
                      <m:t>=</m:t>
                    </m:r>
                    <m:r>
                      <a:rPr lang="en-US" sz="1600" i="1">
                        <a:latin typeface="Cambria Math" panose="02040503050406030204" pitchFamily="18" charset="0"/>
                      </a:rPr>
                      <m:t>𝑁𝐶</m:t>
                    </m:r>
                  </m:oMath>
                </a14:m>
                <a:endParaRPr lang="en-US" sz="1600"/>
              </a:p>
              <a:p>
                <a:pPr marL="0" indent="0">
                  <a:lnSpc>
                    <a:spcPct val="120000"/>
                  </a:lnSpc>
                  <a:buNone/>
                </a:pPr>
                <a:r>
                  <a:rPr lang="en-US" sz="1600" err="1" smtClean="0"/>
                  <a:t>Suy</a:t>
                </a:r>
                <a:r>
                  <a:rPr lang="en-US" sz="1600" smtClean="0"/>
                  <a:t> </a:t>
                </a:r>
                <a:r>
                  <a:rPr lang="en-US" sz="1600" err="1" smtClean="0"/>
                  <a:t>ra</a:t>
                </a:r>
                <a:r>
                  <a:rPr lang="en-US" sz="1600" smtClean="0"/>
                  <a:t> </a:t>
                </a:r>
                <a14:m>
                  <m:oMath xmlns:m="http://schemas.openxmlformats.org/officeDocument/2006/math">
                    <m:r>
                      <a:rPr lang="en-US" sz="1600" i="1">
                        <a:latin typeface="Cambria Math" panose="02040503050406030204" pitchFamily="18" charset="0"/>
                      </a:rPr>
                      <m:t>𝑘</m:t>
                    </m:r>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r>
                          <a:rPr lang="en-US" sz="1600" i="1">
                            <a:latin typeface="Cambria Math" panose="02040503050406030204" pitchFamily="18" charset="0"/>
                          </a:rPr>
                          <m:t>𝑆</m:t>
                        </m:r>
                      </m:num>
                      <m:den>
                        <m:r>
                          <a:rPr lang="en-US" sz="1600" i="1">
                            <a:latin typeface="Cambria Math" panose="02040503050406030204" pitchFamily="18" charset="0"/>
                          </a:rPr>
                          <m:t>2</m:t>
                        </m:r>
                        <m:r>
                          <a:rPr lang="en-US" sz="1600" i="1">
                            <a:latin typeface="Cambria Math" panose="02040503050406030204" pitchFamily="18" charset="0"/>
                          </a:rPr>
                          <m:t>𝐷</m:t>
                        </m:r>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m:t>
                        </m:r>
                        <m:r>
                          <a:rPr lang="en-US" sz="1600" i="1">
                            <a:latin typeface="Cambria Math" panose="02040503050406030204" pitchFamily="18" charset="0"/>
                          </a:rPr>
                          <m:t>𝑀</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m:t>
                            </m:r>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e>
                        </m:d>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𝑁𝐶</m:t>
                        </m:r>
                      </m:num>
                      <m:den>
                        <m:r>
                          <a:rPr lang="en-US" sz="1600" i="1">
                            <a:latin typeface="Cambria Math" panose="02040503050406030204" pitchFamily="18" charset="0"/>
                          </a:rPr>
                          <m:t>2</m:t>
                        </m:r>
                        <m:r>
                          <a:rPr lang="en-US" sz="1600" i="1">
                            <a:latin typeface="Cambria Math" panose="02040503050406030204" pitchFamily="18" charset="0"/>
                          </a:rPr>
                          <m:t>𝐶</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𝑁</m:t>
                        </m:r>
                      </m:num>
                      <m:den>
                        <m:r>
                          <a:rPr lang="en-US" sz="1600" i="1">
                            <a:latin typeface="Cambria Math" panose="02040503050406030204" pitchFamily="18" charset="0"/>
                          </a:rPr>
                          <m:t>2</m:t>
                        </m:r>
                      </m:den>
                    </m:f>
                  </m:oMath>
                </a14:m>
                <a:endParaRPr lang="en-US" sz="1600"/>
              </a:p>
              <a:p>
                <a:pPr marL="0" indent="0">
                  <a:lnSpc>
                    <a:spcPct val="120000"/>
                  </a:lnSpc>
                  <a:buNone/>
                </a:pPr>
                <a:r>
                  <a:rPr lang="en-US" sz="1600" err="1" smtClean="0"/>
                  <a:t>Nghĩa</a:t>
                </a:r>
                <a:r>
                  <a:rPr lang="en-US" sz="1600" smtClean="0"/>
                  <a:t> </a:t>
                </a:r>
                <a:r>
                  <a:rPr lang="en-US" sz="1600" err="1" smtClean="0"/>
                  <a:t>là</a:t>
                </a:r>
                <a:r>
                  <a:rPr lang="en-US" sz="1600" smtClean="0"/>
                  <a:t>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𝑆</m:t>
                    </m:r>
                    <m:r>
                      <a:rPr lang="en-US" sz="1600" i="1">
                        <a:latin typeface="Cambria Math" panose="02040503050406030204" pitchFamily="18" charset="0"/>
                      </a:rPr>
                      <m:t>=</m:t>
                    </m:r>
                    <m:r>
                      <a:rPr lang="en-US" sz="1600" i="1">
                        <a:latin typeface="Cambria Math" panose="02040503050406030204" pitchFamily="18" charset="0"/>
                      </a:rPr>
                      <m:t>𝑁</m:t>
                    </m:r>
                    <m:d>
                      <m:dPr>
                        <m:ctrlPr>
                          <a:rPr lang="en-US" sz="1600" i="1">
                            <a:latin typeface="Cambria Math" panose="02040503050406030204" pitchFamily="18" charset="0"/>
                          </a:rPr>
                        </m:ctrlPr>
                      </m:dPr>
                      <m:e>
                        <m:r>
                          <a:rPr lang="en-US" sz="1600" i="1">
                            <a:latin typeface="Cambria Math" panose="02040503050406030204" pitchFamily="18" charset="0"/>
                          </a:rPr>
                          <m:t>2</m:t>
                        </m:r>
                        <m:r>
                          <a:rPr lang="en-US" sz="1600" i="1">
                            <a:latin typeface="Cambria Math" panose="02040503050406030204" pitchFamily="18" charset="0"/>
                          </a:rPr>
                          <m:t>𝐷</m:t>
                        </m:r>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m:t>
                        </m:r>
                        <m:r>
                          <a:rPr lang="en-US" sz="1600" i="1">
                            <a:latin typeface="Cambria Math" panose="02040503050406030204" pitchFamily="18" charset="0"/>
                          </a:rPr>
                          <m:t>𝑀</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m:t>
                            </m:r>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e>
                        </m:d>
                      </m:e>
                    </m:d>
                    <m:r>
                      <a:rPr lang="en-US" sz="1600" i="1">
                        <a:latin typeface="Cambria Math" panose="02040503050406030204" pitchFamily="18" charset="0"/>
                      </a:rPr>
                      <m:t>=2</m:t>
                    </m:r>
                    <m:r>
                      <a:rPr lang="en-US" sz="1600" i="1">
                        <a:latin typeface="Cambria Math" panose="02040503050406030204" pitchFamily="18" charset="0"/>
                      </a:rPr>
                      <m:t>𝑁𝐷</m:t>
                    </m:r>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+2</m:t>
                    </m:r>
                    <m:r>
                      <a:rPr lang="en-US" sz="1600" i="1">
                        <a:latin typeface="Cambria Math" panose="02040503050406030204" pitchFamily="18" charset="0"/>
                      </a:rPr>
                      <m:t>𝑆</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m:t>
                        </m:r>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e>
                    </m:d>
                  </m:oMath>
                </a14:m>
                <a:endParaRPr lang="en-US" sz="1600"/>
              </a:p>
              <a:p>
                <a:pPr marL="0" indent="0">
                  <a:lnSpc>
                    <a:spcPct val="120000"/>
                  </a:lnSpc>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⇒2</m:t>
                      </m:r>
                      <m:r>
                        <a:rPr lang="en-US" sz="1600" i="1">
                          <a:latin typeface="Cambria Math" panose="02040503050406030204" pitchFamily="18" charset="0"/>
                        </a:rPr>
                        <m:t>𝑁𝐷</m:t>
                      </m:r>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−2</m:t>
                      </m:r>
                      <m:r>
                        <a:rPr lang="en-US" sz="1600" i="1">
                          <a:latin typeface="Cambria Math" panose="02040503050406030204" pitchFamily="18" charset="0"/>
                        </a:rPr>
                        <m:t>𝑆</m:t>
                      </m:r>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=0</m:t>
                      </m:r>
                    </m:oMath>
                  </m:oMathPara>
                </a14:m>
                <a:endParaRPr lang="en-US" sz="1600"/>
              </a:p>
              <a:p>
                <a:pPr marL="0" indent="0">
                  <a:lnSpc>
                    <a:spcPct val="120000"/>
                  </a:lnSpc>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m:t>
                      </m:r>
                      <m:d>
                        <m:dPr>
                          <m:ctrlPr>
                            <a:rPr lang="en-US" sz="1600" i="1">
                              <a:latin typeface="Cambria Math" panose="02040503050406030204" pitchFamily="18" charset="0"/>
                            </a:rPr>
                          </m:ctrlPr>
                        </m:dPr>
                        <m:e>
                          <m:r>
                            <a:rPr lang="en-US" sz="1600" i="1">
                              <a:latin typeface="Cambria Math" panose="02040503050406030204" pitchFamily="18" charset="0"/>
                            </a:rPr>
                            <m:t>𝑁𝐷</m:t>
                          </m:r>
                          <m:r>
                            <a:rPr lang="en-US" sz="1600" i="1">
                              <a:latin typeface="Cambria Math" panose="02040503050406030204" pitchFamily="18" charset="0"/>
                            </a:rPr>
                            <m:t>−</m:t>
                          </m:r>
                          <m:r>
                            <a:rPr lang="en-US" sz="1600" i="1">
                              <a:latin typeface="Cambria Math" panose="02040503050406030204" pitchFamily="18" charset="0"/>
                            </a:rPr>
                            <m:t>𝑆</m:t>
                          </m:r>
                        </m:e>
                      </m:d>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=0</m:t>
                      </m:r>
                    </m:oMath>
                  </m:oMathPara>
                </a14:m>
                <a:endParaRPr lang="en-US" sz="1600"/>
              </a:p>
              <a:p>
                <a:pPr marL="0" indent="0">
                  <a:lnSpc>
                    <a:spcPct val="120000"/>
                  </a:lnSpc>
                  <a:buNone/>
                </a:pPr>
                <a:r>
                  <a:rPr lang="en-US" sz="1600" err="1" smtClean="0"/>
                  <a:t>Giả</a:t>
                </a:r>
                <a:r>
                  <a:rPr lang="en-US" sz="1600" smtClean="0"/>
                  <a:t> </a:t>
                </a:r>
                <a:r>
                  <a:rPr lang="en-US" sz="1600" err="1" smtClean="0"/>
                  <a:t>sử</a:t>
                </a:r>
                <a:r>
                  <a:rPr lang="en-US" sz="1600" smtClean="0"/>
                  <a:t> </a:t>
                </a:r>
                <a:r>
                  <a:rPr lang="en-US" sz="1600" i="1"/>
                  <a:t>ND</a:t>
                </a:r>
                <a:r>
                  <a:rPr lang="en-US" sz="1600"/>
                  <a:t>=</a:t>
                </a:r>
                <a:r>
                  <a:rPr lang="en-US" sz="1600" i="1"/>
                  <a:t>S</a:t>
                </a:r>
                <a:r>
                  <a:rPr lang="en-US" sz="1600"/>
                  <a:t> </a:t>
                </a:r>
                <a:r>
                  <a:rPr lang="en-US" sz="1600" smtClean="0"/>
                  <a:t>ta </a:t>
                </a:r>
                <a:r>
                  <a:rPr lang="en-US" sz="1600" err="1" smtClean="0"/>
                  <a:t>có</a:t>
                </a:r>
                <a:r>
                  <a:rPr lang="en-US" sz="1600" smtClean="0"/>
                  <a:t>: </a:t>
                </a:r>
                <a14:m>
                  <m:oMath xmlns:m="http://schemas.openxmlformats.org/officeDocument/2006/math">
                    <m:r>
                      <a:rPr lang="en-US" sz="1600" i="1">
                        <a:latin typeface="Cambria Math" panose="02040503050406030204" pitchFamily="18" charset="0"/>
                      </a:rPr>
                      <m:t>𝑁𝐷</m:t>
                    </m:r>
                    <m:r>
                      <a:rPr lang="en-US" sz="1600" i="1">
                        <a:latin typeface="Cambria Math" panose="02040503050406030204" pitchFamily="18" charset="0"/>
                      </a:rPr>
                      <m:t>=</m:t>
                    </m:r>
                    <m:r>
                      <a:rPr lang="en-US" sz="1600" i="1">
                        <a:latin typeface="Cambria Math" panose="02040503050406030204" pitchFamily="18" charset="0"/>
                      </a:rPr>
                      <m:t>𝑆</m:t>
                    </m:r>
                    <m:r>
                      <a:rPr lang="en-US" sz="1600" i="1">
                        <a:latin typeface="Cambria Math" panose="02040503050406030204" pitchFamily="18" charset="0"/>
                      </a:rPr>
                      <m:t>=2</m:t>
                    </m:r>
                    <m:r>
                      <a:rPr lang="en-US" sz="1600" i="1">
                        <a:latin typeface="Cambria Math" panose="02040503050406030204" pitchFamily="18" charset="0"/>
                      </a:rPr>
                      <m:t>𝑁𝑀</m:t>
                    </m:r>
                    <m:r>
                      <a:rPr lang="en-US" sz="1600" i="1">
                        <a:latin typeface="Cambria Math" panose="02040503050406030204" pitchFamily="18" charset="0"/>
                      </a:rPr>
                      <m:t>⇒</m:t>
                    </m:r>
                    <m:r>
                      <a:rPr lang="en-US" sz="1600" i="1">
                        <a:latin typeface="Cambria Math" panose="02040503050406030204" pitchFamily="18" charset="0"/>
                      </a:rPr>
                      <m:t>𝐷</m:t>
                    </m:r>
                    <m:r>
                      <a:rPr lang="en-US" sz="1600" i="1">
                        <a:latin typeface="Cambria Math" panose="02040503050406030204" pitchFamily="18" charset="0"/>
                      </a:rPr>
                      <m:t>=2</m:t>
                    </m:r>
                    <m:r>
                      <a:rPr lang="en-US" sz="1600" i="1">
                        <a:latin typeface="Cambria Math" panose="02040503050406030204" pitchFamily="18" charset="0"/>
                      </a:rPr>
                      <m:t>𝑀</m:t>
                    </m:r>
                  </m:oMath>
                </a14:m>
                <a:endParaRPr lang="en-US" sz="1600"/>
              </a:p>
              <a:p>
                <a:pPr marL="0" indent="0">
                  <a:lnSpc>
                    <a:spcPct val="120000"/>
                  </a:lnSpc>
                  <a:buNone/>
                </a:pPr>
                <a:r>
                  <a:rPr lang="en-US" sz="1600" err="1"/>
                  <a:t>Xảy</a:t>
                </a:r>
                <a:r>
                  <a:rPr lang="en-US" sz="1600"/>
                  <a:t> </a:t>
                </a:r>
                <a:r>
                  <a:rPr lang="en-US" sz="1600" err="1"/>
                  <a:t>ra</a:t>
                </a:r>
                <a:r>
                  <a:rPr lang="en-US" sz="1600"/>
                  <a:t> </a:t>
                </a:r>
                <a:r>
                  <a:rPr lang="en-US" sz="1600" err="1"/>
                  <a:t>mâu</a:t>
                </a:r>
                <a:r>
                  <a:rPr lang="en-US" sz="1600"/>
                  <a:t> </a:t>
                </a:r>
                <a:r>
                  <a:rPr lang="en-US" sz="1600" err="1"/>
                  <a:t>thuẫn</a:t>
                </a:r>
                <a:r>
                  <a:rPr lang="en-US" sz="1600"/>
                  <a:t> </a:t>
                </a:r>
                <a:r>
                  <a:rPr lang="en-US" sz="1600" err="1"/>
                  <a:t>vì</a:t>
                </a:r>
                <a:r>
                  <a:rPr lang="en-US" sz="1600"/>
                  <a:t> </a:t>
                </a:r>
                <a:r>
                  <a:rPr lang="en-US" sz="1600" i="1"/>
                  <a:t>M</a:t>
                </a:r>
                <a:r>
                  <a:rPr lang="en-US" sz="1600"/>
                  <a:t> </a:t>
                </a:r>
                <a:r>
                  <a:rPr lang="en-US" sz="1600" err="1"/>
                  <a:t>là</a:t>
                </a:r>
                <a:r>
                  <a:rPr lang="en-US" sz="1600"/>
                  <a:t> </a:t>
                </a:r>
                <a:r>
                  <a:rPr lang="en-US" sz="1600" err="1"/>
                  <a:t>giá</a:t>
                </a:r>
                <a:r>
                  <a:rPr lang="en-US" sz="1600"/>
                  <a:t> </a:t>
                </a:r>
                <a:r>
                  <a:rPr lang="en-US" sz="1600" err="1"/>
                  <a:t>trị</a:t>
                </a:r>
                <a:r>
                  <a:rPr lang="en-US" sz="1600"/>
                  <a:t> </a:t>
                </a:r>
                <a:r>
                  <a:rPr lang="en-US" sz="1600" err="1"/>
                  <a:t>lớn</a:t>
                </a:r>
                <a:r>
                  <a:rPr lang="en-US" sz="1600"/>
                  <a:t> </a:t>
                </a:r>
                <a:r>
                  <a:rPr lang="en-US" sz="1600" err="1"/>
                  <a:t>nhất</a:t>
                </a:r>
                <a:r>
                  <a:rPr lang="en-US" sz="1600"/>
                  <a:t> </a:t>
                </a:r>
                <a:r>
                  <a:rPr lang="en-US" sz="1600" err="1"/>
                  <a:t>của</a:t>
                </a:r>
                <a:r>
                  <a:rPr lang="en-US" sz="1600"/>
                  <a:t> </a:t>
                </a:r>
                <a:r>
                  <a:rPr lang="en-US" sz="1600" i="1"/>
                  <a:t>D</a:t>
                </a:r>
                <a:r>
                  <a:rPr lang="en-US" sz="1600"/>
                  <a:t>. Do </a:t>
                </a:r>
                <a:r>
                  <a:rPr lang="en-US" sz="1600" err="1"/>
                  <a:t>đó</a:t>
                </a:r>
                <a:r>
                  <a:rPr lang="en-US" sz="1600"/>
                  <a:t>, </a:t>
                </a:r>
                <a:r>
                  <a:rPr lang="en-US" sz="1600" err="1"/>
                  <a:t>nếu</a:t>
                </a:r>
                <a:r>
                  <a:rPr lang="en-US" sz="1600"/>
                  <a:t> </a:t>
                </a:r>
                <a:r>
                  <a:rPr lang="en-US" sz="1600" i="1"/>
                  <a:t>k</a:t>
                </a:r>
                <a:r>
                  <a:rPr lang="en-US" sz="1600"/>
                  <a:t> </a:t>
                </a:r>
                <a:r>
                  <a:rPr lang="en-US" sz="1600" err="1"/>
                  <a:t>là</a:t>
                </a:r>
                <a:r>
                  <a:rPr lang="en-US" sz="1600"/>
                  <a:t> </a:t>
                </a:r>
                <a:r>
                  <a:rPr lang="en-US" sz="1600" err="1"/>
                  <a:t>hằng</a:t>
                </a:r>
                <a:r>
                  <a:rPr lang="en-US" sz="1600"/>
                  <a:t> </a:t>
                </a:r>
                <a:r>
                  <a:rPr lang="en-US" sz="1600" err="1"/>
                  <a:t>số</a:t>
                </a:r>
                <a:r>
                  <a:rPr lang="en-US" sz="1600"/>
                  <a:t> </a:t>
                </a:r>
                <a:r>
                  <a:rPr lang="en-US" sz="1600" err="1"/>
                  <a:t>với</a:t>
                </a:r>
                <a:r>
                  <a:rPr lang="en-US" sz="1600"/>
                  <a:t> </a:t>
                </a:r>
                <a:r>
                  <a:rPr lang="en-US" sz="1600" i="1"/>
                  <a:t>D</a:t>
                </a:r>
                <a:r>
                  <a:rPr lang="en-US" sz="1600"/>
                  <a:t> </a:t>
                </a:r>
                <a:r>
                  <a:rPr lang="en-US" sz="1600" err="1"/>
                  <a:t>thì</a:t>
                </a:r>
                <a:r>
                  <a:rPr lang="en-US" sz="1600"/>
                  <a:t> </a:t>
                </a:r>
                <a:r>
                  <a:rPr lang="en-US" sz="1600" i="1"/>
                  <a:t>s</a:t>
                </a:r>
                <a:r>
                  <a:rPr lang="en-US" sz="1600"/>
                  <a:t>(Ω) = 2</a:t>
                </a:r>
                <a:r>
                  <a:rPr lang="en-US" sz="1600" i="1" baseline="30000"/>
                  <a:t>n</a:t>
                </a:r>
                <a:r>
                  <a:rPr lang="en-US" sz="1600" baseline="30000"/>
                  <a:t>–1</a:t>
                </a:r>
                <a:r>
                  <a:rPr lang="en-US" sz="1600"/>
                  <a:t>. </a:t>
                </a:r>
                <a:r>
                  <a:rPr lang="en-US" sz="1600" err="1" smtClean="0"/>
                  <a:t>Ngược</a:t>
                </a:r>
                <a:r>
                  <a:rPr lang="en-US" sz="1600" smtClean="0"/>
                  <a:t> </a:t>
                </a:r>
                <a:r>
                  <a:rPr lang="en-US" sz="1600" err="1" smtClean="0"/>
                  <a:t>lại</a:t>
                </a:r>
                <a:r>
                  <a:rPr lang="en-US" sz="1600" smtClean="0"/>
                  <a:t>, </a:t>
                </a:r>
                <a:r>
                  <a:rPr lang="en-US" sz="1600" err="1" smtClean="0"/>
                  <a:t>nếu</a:t>
                </a:r>
                <a:r>
                  <a:rPr lang="en-US" sz="1600" smtClean="0"/>
                  <a:t> </a:t>
                </a:r>
                <a:r>
                  <a:rPr lang="en-US" sz="1600" i="1"/>
                  <a:t>s</a:t>
                </a:r>
                <a:r>
                  <a:rPr lang="en-US" sz="1600"/>
                  <a:t>(Ω) = 2</a:t>
                </a:r>
                <a:r>
                  <a:rPr lang="en-US" sz="1600" i="1" baseline="30000"/>
                  <a:t>n</a:t>
                </a:r>
                <a:r>
                  <a:rPr lang="en-US" sz="1600" baseline="30000"/>
                  <a:t>–1</a:t>
                </a:r>
                <a:r>
                  <a:rPr lang="en-US" sz="1600"/>
                  <a:t> </a:t>
                </a:r>
                <a:r>
                  <a:rPr lang="en-US" sz="1600" err="1" smtClean="0"/>
                  <a:t>thì</a:t>
                </a:r>
                <a:r>
                  <a:rPr lang="en-US" sz="1600" smtClean="0"/>
                  <a:t> </a:t>
                </a:r>
                <a:r>
                  <a:rPr lang="en-US" sz="1600" i="1"/>
                  <a:t>k</a:t>
                </a:r>
                <a:r>
                  <a:rPr lang="en-US" sz="1600"/>
                  <a:t> </a:t>
                </a:r>
                <a:r>
                  <a:rPr lang="en-US" sz="1600" err="1" smtClean="0"/>
                  <a:t>là</a:t>
                </a:r>
                <a:r>
                  <a:rPr lang="en-US" sz="1600" smtClean="0"/>
                  <a:t>: </a:t>
                </a:r>
                <a14:m>
                  <m:oMath xmlns:m="http://schemas.openxmlformats.org/officeDocument/2006/math">
                    <m:r>
                      <a:rPr lang="en-US" sz="1600" i="1">
                        <a:latin typeface="Cambria Math" panose="02040503050406030204" pitchFamily="18" charset="0"/>
                      </a:rPr>
                      <m:t>𝑘</m:t>
                    </m:r>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r>
                          <a:rPr lang="en-US" sz="1600" i="1">
                            <a:latin typeface="Cambria Math" panose="02040503050406030204" pitchFamily="18" charset="0"/>
                          </a:rPr>
                          <m:t>𝑆</m:t>
                        </m:r>
                      </m:num>
                      <m:den>
                        <m:r>
                          <a:rPr lang="en-US" sz="1600" i="1">
                            <a:latin typeface="Cambria Math" panose="02040503050406030204" pitchFamily="18" charset="0"/>
                          </a:rPr>
                          <m:t>2</m:t>
                        </m:r>
                        <m:r>
                          <a:rPr lang="en-US" sz="1600" i="1">
                            <a:latin typeface="Cambria Math" panose="02040503050406030204" pitchFamily="18" charset="0"/>
                          </a:rPr>
                          <m:t>𝐷</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m:t>
                        </m:r>
                        <m:r>
                          <a:rPr lang="en-US" sz="1600" i="1">
                            <a:latin typeface="Cambria Math" panose="02040503050406030204" pitchFamily="18" charset="0"/>
                          </a:rPr>
                          <m:t>𝑀</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𝑁</m:t>
                        </m:r>
                      </m:num>
                      <m:den>
                        <m:r>
                          <a:rPr lang="en-US" sz="1600" i="1">
                            <a:latin typeface="Cambria Math" panose="02040503050406030204" pitchFamily="18" charset="0"/>
                          </a:rPr>
                          <m:t>2</m:t>
                        </m:r>
                      </m:den>
                    </m:f>
                  </m:oMath>
                </a14:m>
                <a:endParaRPr lang="en-US" sz="1600"/>
              </a:p>
              <a:p>
                <a:pPr marL="0" indent="0">
                  <a:lnSpc>
                    <a:spcPct val="120000"/>
                  </a:lnSpc>
                  <a:buNone/>
                </a:pPr>
                <a:r>
                  <a:rPr lang="vi-VN" sz="1600"/>
                  <a:t>Tóm lại, sự kiện </a:t>
                </a:r>
                <a:r>
                  <a:rPr lang="vi-VN" sz="1600" i="1"/>
                  <a:t>k</a:t>
                </a:r>
                <a:r>
                  <a:rPr lang="vi-VN" sz="1600"/>
                  <a:t> là hằng số với </a:t>
                </a:r>
                <a:r>
                  <a:rPr lang="vi-VN" sz="1600" i="1"/>
                  <a:t>D</a:t>
                </a:r>
                <a:r>
                  <a:rPr lang="vi-VN" sz="1600"/>
                  <a:t> tương đương với sự kiện</a:t>
                </a:r>
                <a:r>
                  <a:rPr lang="en-US" sz="1600" smtClean="0"/>
                  <a:t> </a:t>
                </a:r>
                <a:r>
                  <a:rPr lang="en-US" sz="1600" i="1"/>
                  <a:t>s</a:t>
                </a:r>
                <a:r>
                  <a:rPr lang="en-US" sz="1600"/>
                  <a:t>(Ω) = 2</a:t>
                </a:r>
                <a:r>
                  <a:rPr lang="en-US" sz="1600" i="1" baseline="30000"/>
                  <a:t>n</a:t>
                </a:r>
                <a:r>
                  <a:rPr lang="en-US" sz="1600" baseline="30000"/>
                  <a:t>–1</a:t>
                </a:r>
                <a:r>
                  <a:rPr lang="en-US" sz="1600" smtClean="0"/>
                  <a:t>.</a:t>
                </a:r>
                <a:endParaRPr lang="en-US" sz="16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4557" y="1358707"/>
                <a:ext cx="11502886" cy="5134860"/>
              </a:xfrm>
              <a:blipFill rotWithShape="0">
                <a:blip r:embed="rId2"/>
                <a:stretch>
                  <a:fillRect l="-318"/>
                </a:stretch>
              </a:blipFill>
            </p:spPr>
            <p:txBody>
              <a:bodyPr/>
              <a:lstStyle/>
              <a:p>
                <a:r>
                  <a:rPr lang="en-US">
                    <a:noFill/>
                  </a:rPr>
                  <a:t> </a:t>
                </a:r>
              </a:p>
            </p:txBody>
          </p:sp>
        </mc:Fallback>
      </mc:AlternateContent>
      <p:sp>
        <p:nvSpPr>
          <p:cNvPr id="4" name="Rectangle 3"/>
          <p:cNvSpPr/>
          <p:nvPr/>
        </p:nvSpPr>
        <p:spPr>
          <a:xfrm>
            <a:off x="4617731" y="927820"/>
            <a:ext cx="3940502" cy="430887"/>
          </a:xfrm>
          <a:prstGeom prst="rect">
            <a:avLst/>
          </a:prstGeom>
        </p:spPr>
        <p:txBody>
          <a:bodyPr wrap="none">
            <a:spAutoFit/>
          </a:bodyPr>
          <a:lstStyle/>
          <a:p>
            <a:r>
              <a:rPr lang="en-US" sz="2200" b="1" err="1" smtClean="0">
                <a:latin typeface="Times New Roman" panose="02020603050405020304" pitchFamily="18" charset="0"/>
                <a:ea typeface="SimSun" panose="02010600030101010101" pitchFamily="2" charset="-122"/>
              </a:rPr>
              <a:t>Chứng</a:t>
            </a:r>
            <a:r>
              <a:rPr lang="en-US" sz="2200" b="1" smtClean="0">
                <a:latin typeface="Times New Roman" panose="02020603050405020304" pitchFamily="18" charset="0"/>
                <a:ea typeface="SimSun" panose="02010600030101010101" pitchFamily="2" charset="-122"/>
              </a:rPr>
              <a:t> minh </a:t>
            </a:r>
            <a:r>
              <a:rPr lang="en-US" sz="2200" b="1" err="1" smtClean="0">
                <a:latin typeface="Times New Roman" panose="02020603050405020304" pitchFamily="18" charset="0"/>
                <a:ea typeface="SimSun" panose="02010600030101010101" pitchFamily="2" charset="-122"/>
              </a:rPr>
              <a:t>định</a:t>
            </a:r>
            <a:r>
              <a:rPr lang="en-US" sz="2200" b="1" smtClean="0">
                <a:latin typeface="Times New Roman" panose="02020603050405020304" pitchFamily="18" charset="0"/>
                <a:ea typeface="SimSun" panose="02010600030101010101" pitchFamily="2" charset="-122"/>
              </a:rPr>
              <a:t> </a:t>
            </a:r>
            <a:r>
              <a:rPr lang="en-US" sz="2200" b="1" err="1" smtClean="0">
                <a:latin typeface="Times New Roman" panose="02020603050405020304" pitchFamily="18" charset="0"/>
                <a:ea typeface="SimSun" panose="02010600030101010101" pitchFamily="2" charset="-122"/>
              </a:rPr>
              <a:t>lý</a:t>
            </a:r>
            <a:r>
              <a:rPr lang="en-US" sz="2200" b="1" smtClean="0">
                <a:latin typeface="Times New Roman" panose="02020603050405020304" pitchFamily="18" charset="0"/>
                <a:ea typeface="SimSun" panose="02010600030101010101" pitchFamily="2" charset="-122"/>
              </a:rPr>
              <a:t> </a:t>
            </a:r>
            <a:r>
              <a:rPr lang="en-US" sz="2200" b="1" err="1" smtClean="0">
                <a:latin typeface="Times New Roman" panose="02020603050405020304" pitchFamily="18" charset="0"/>
                <a:ea typeface="SimSun" panose="02010600030101010101" pitchFamily="2" charset="-122"/>
              </a:rPr>
              <a:t>chẩn</a:t>
            </a:r>
            <a:r>
              <a:rPr lang="en-US" sz="2200" b="1" smtClean="0">
                <a:latin typeface="Times New Roman" panose="02020603050405020304" pitchFamily="18" charset="0"/>
                <a:ea typeface="SimSun" panose="02010600030101010101" pitchFamily="2" charset="-122"/>
              </a:rPr>
              <a:t> </a:t>
            </a:r>
            <a:r>
              <a:rPr lang="en-US" sz="2200" b="1" err="1" smtClean="0">
                <a:latin typeface="Times New Roman" panose="02020603050405020304" pitchFamily="18" charset="0"/>
                <a:ea typeface="SimSun" panose="02010600030101010101" pitchFamily="2" charset="-122"/>
              </a:rPr>
              <a:t>đoán</a:t>
            </a:r>
            <a:endParaRPr lang="en-US" sz="2200" b="1"/>
          </a:p>
        </p:txBody>
      </p:sp>
      <p:sp>
        <p:nvSpPr>
          <p:cNvPr id="5" name="Slide Number Placeholder 4"/>
          <p:cNvSpPr>
            <a:spLocks noGrp="1"/>
          </p:cNvSpPr>
          <p:nvPr>
            <p:ph type="sldNum" sz="quarter" idx="12"/>
          </p:nvPr>
        </p:nvSpPr>
        <p:spPr/>
        <p:txBody>
          <a:bodyPr/>
          <a:lstStyle/>
          <a:p>
            <a:fld id="{5DB5036F-1FF2-46C4-8D2B-59C7E3B91952}"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34FFA2E0-BEFC-4D74-AABE-F2855E393DF7}" type="datetime1">
              <a:rPr lang="en-US" smtClean="0"/>
              <a:t>7/14/2017</a:t>
            </a:fld>
            <a:endParaRPr lang="en-US"/>
          </a:p>
        </p:txBody>
      </p:sp>
    </p:spTree>
    <p:extLst>
      <p:ext uri="{BB962C8B-B14F-4D97-AF65-F5344CB8AC3E}">
        <p14:creationId xmlns:p14="http://schemas.microsoft.com/office/powerpoint/2010/main" val="1283792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a:t>
            </a:r>
            <a:r>
              <a:rPr lang="en-US" err="1"/>
              <a:t>Giới</a:t>
            </a:r>
            <a:r>
              <a:rPr lang="en-US"/>
              <a:t> </a:t>
            </a:r>
            <a:r>
              <a:rPr lang="en-US" err="1"/>
              <a:t>thiệu</a:t>
            </a:r>
            <a:endParaRPr lang="en-US"/>
          </a:p>
        </p:txBody>
      </p:sp>
      <p:sp>
        <p:nvSpPr>
          <p:cNvPr id="3" name="Content Placeholder 2"/>
          <p:cNvSpPr>
            <a:spLocks noGrp="1"/>
          </p:cNvSpPr>
          <p:nvPr>
            <p:ph idx="1"/>
          </p:nvPr>
        </p:nvSpPr>
        <p:spPr/>
        <p:txBody>
          <a:bodyPr>
            <a:normAutofit fontScale="92500" lnSpcReduction="20000"/>
          </a:bodyPr>
          <a:lstStyle/>
          <a:p>
            <a:pPr>
              <a:lnSpc>
                <a:spcPct val="120000"/>
              </a:lnSpc>
            </a:pPr>
            <a:r>
              <a:rPr lang="vi-VN"/>
              <a:t>Mạng Bayesian (BN) là đồ thị có hướng không vòng (DAG) gồm một tập nút và một tập cạnh. Mỗi nút là biến ngẫu nhiên. Mỗi cạnh biểu diễn quan hệ giữa hai nút</a:t>
            </a:r>
            <a:r>
              <a:rPr lang="en-US" smtClean="0"/>
              <a:t>.</a:t>
            </a:r>
            <a:endParaRPr lang="en-US"/>
          </a:p>
          <a:p>
            <a:pPr>
              <a:lnSpc>
                <a:spcPct val="120000"/>
              </a:lnSpc>
            </a:pPr>
            <a:r>
              <a:rPr lang="en-US" err="1"/>
              <a:t>Mỗi</a:t>
            </a:r>
            <a:r>
              <a:rPr lang="en-US"/>
              <a:t> </a:t>
            </a:r>
            <a:r>
              <a:rPr lang="en-US" err="1"/>
              <a:t>quan</a:t>
            </a:r>
            <a:r>
              <a:rPr lang="en-US"/>
              <a:t> </a:t>
            </a:r>
            <a:r>
              <a:rPr lang="en-US" err="1"/>
              <a:t>hệ</a:t>
            </a:r>
            <a:r>
              <a:rPr lang="en-US"/>
              <a:t> </a:t>
            </a:r>
            <a:r>
              <a:rPr lang="en-US" err="1"/>
              <a:t>có</a:t>
            </a:r>
            <a:r>
              <a:rPr lang="en-US"/>
              <a:t> </a:t>
            </a:r>
            <a:r>
              <a:rPr lang="en-US" err="1"/>
              <a:t>một</a:t>
            </a:r>
            <a:r>
              <a:rPr lang="en-US"/>
              <a:t> </a:t>
            </a:r>
            <a:r>
              <a:rPr lang="en-US" i="1" err="1"/>
              <a:t>trọng</a:t>
            </a:r>
            <a:r>
              <a:rPr lang="en-US" i="1"/>
              <a:t> </a:t>
            </a:r>
            <a:r>
              <a:rPr lang="en-US" i="1" err="1"/>
              <a:t>số</a:t>
            </a:r>
            <a:r>
              <a:rPr lang="en-US"/>
              <a:t> (weight). </a:t>
            </a:r>
            <a:r>
              <a:rPr lang="en-US" err="1"/>
              <a:t>Những</a:t>
            </a:r>
            <a:r>
              <a:rPr lang="en-US"/>
              <a:t> </a:t>
            </a:r>
            <a:r>
              <a:rPr lang="en-US" err="1"/>
              <a:t>quan</a:t>
            </a:r>
            <a:r>
              <a:rPr lang="en-US"/>
              <a:t> </a:t>
            </a:r>
            <a:r>
              <a:rPr lang="en-US" err="1"/>
              <a:t>hệ</a:t>
            </a:r>
            <a:r>
              <a:rPr lang="en-US"/>
              <a:t> </a:t>
            </a:r>
            <a:r>
              <a:rPr lang="en-US" err="1"/>
              <a:t>quan</a:t>
            </a:r>
            <a:r>
              <a:rPr lang="en-US"/>
              <a:t> </a:t>
            </a:r>
            <a:r>
              <a:rPr lang="en-US" err="1"/>
              <a:t>trọng</a:t>
            </a:r>
            <a:r>
              <a:rPr lang="en-US"/>
              <a:t> </a:t>
            </a:r>
            <a:r>
              <a:rPr lang="en-US" err="1"/>
              <a:t>bao</a:t>
            </a:r>
            <a:r>
              <a:rPr lang="en-US"/>
              <a:t> </a:t>
            </a:r>
            <a:r>
              <a:rPr lang="en-US" err="1"/>
              <a:t>gồm</a:t>
            </a:r>
            <a:r>
              <a:rPr lang="en-US"/>
              <a:t> </a:t>
            </a:r>
            <a:r>
              <a:rPr lang="en-US" err="1"/>
              <a:t>điều</a:t>
            </a:r>
            <a:r>
              <a:rPr lang="en-US"/>
              <a:t> </a:t>
            </a:r>
            <a:r>
              <a:rPr lang="en-US" err="1"/>
              <a:t>kiện</a:t>
            </a:r>
            <a:r>
              <a:rPr lang="en-US"/>
              <a:t> </a:t>
            </a:r>
            <a:r>
              <a:rPr lang="en-US" err="1"/>
              <a:t>tiên</a:t>
            </a:r>
            <a:r>
              <a:rPr lang="en-US"/>
              <a:t> </a:t>
            </a:r>
            <a:r>
              <a:rPr lang="en-US" err="1"/>
              <a:t>quyết</a:t>
            </a:r>
            <a:r>
              <a:rPr lang="en-US"/>
              <a:t>, </a:t>
            </a:r>
            <a:r>
              <a:rPr lang="en-US" err="1"/>
              <a:t>chẩn</a:t>
            </a:r>
            <a:r>
              <a:rPr lang="en-US"/>
              <a:t> </a:t>
            </a:r>
            <a:r>
              <a:rPr lang="en-US" err="1"/>
              <a:t>đoán</a:t>
            </a:r>
            <a:r>
              <a:rPr lang="en-US"/>
              <a:t> </a:t>
            </a:r>
            <a:r>
              <a:rPr lang="en-US" err="1"/>
              <a:t>và</a:t>
            </a:r>
            <a:r>
              <a:rPr lang="en-US"/>
              <a:t> </a:t>
            </a:r>
            <a:r>
              <a:rPr lang="en-US" err="1"/>
              <a:t>kết</a:t>
            </a:r>
            <a:r>
              <a:rPr lang="en-US"/>
              <a:t> </a:t>
            </a:r>
            <a:r>
              <a:rPr lang="en-US" err="1"/>
              <a:t>hợp</a:t>
            </a:r>
            <a:r>
              <a:rPr lang="en-US"/>
              <a:t>. </a:t>
            </a:r>
          </a:p>
          <a:p>
            <a:pPr>
              <a:lnSpc>
                <a:spcPct val="120000"/>
              </a:lnSpc>
            </a:pPr>
            <a:r>
              <a:rPr lang="vi-VN"/>
              <a:t>Sự khác biệt giữa BN và đồ thị bình thường là trọng số của quan hệ trong BN được thay bằng bảng xác suất </a:t>
            </a:r>
            <a:r>
              <a:rPr lang="vi-VN" smtClean="0"/>
              <a:t>điều </a:t>
            </a:r>
            <a:r>
              <a:rPr lang="vi-VN"/>
              <a:t>kiện (CPT). Mỗi mục của CPT là xác suất điều kiện của nút con với nút cha</a:t>
            </a:r>
            <a:r>
              <a:rPr lang="en-US" smtClean="0"/>
              <a:t>.</a:t>
            </a:r>
            <a:endParaRPr lang="en-US"/>
          </a:p>
          <a:p>
            <a:pPr algn="just">
              <a:lnSpc>
                <a:spcPct val="120000"/>
              </a:lnSpc>
            </a:pPr>
            <a:r>
              <a:rPr lang="en-US" err="1" smtClean="0"/>
              <a:t>Có</a:t>
            </a:r>
            <a:r>
              <a:rPr lang="en-US" smtClean="0"/>
              <a:t> </a:t>
            </a:r>
            <a:r>
              <a:rPr lang="en-US" err="1" smtClean="0"/>
              <a:t>hai</a:t>
            </a:r>
            <a:r>
              <a:rPr lang="en-US" smtClean="0"/>
              <a:t> </a:t>
            </a:r>
            <a:r>
              <a:rPr lang="en-US" err="1" smtClean="0"/>
              <a:t>cách</a:t>
            </a:r>
            <a:r>
              <a:rPr lang="en-US" smtClean="0"/>
              <a:t> </a:t>
            </a:r>
            <a:r>
              <a:rPr lang="en-US" err="1" smtClean="0"/>
              <a:t>tiếp</a:t>
            </a:r>
            <a:r>
              <a:rPr lang="en-US" smtClean="0"/>
              <a:t> </a:t>
            </a:r>
            <a:r>
              <a:rPr lang="en-US" err="1" smtClean="0"/>
              <a:t>cận</a:t>
            </a:r>
            <a:r>
              <a:rPr lang="en-US" smtClean="0"/>
              <a:t> </a:t>
            </a:r>
            <a:r>
              <a:rPr lang="en-US" err="1" smtClean="0"/>
              <a:t>để</a:t>
            </a:r>
            <a:r>
              <a:rPr lang="en-US" smtClean="0"/>
              <a:t> </a:t>
            </a:r>
            <a:r>
              <a:rPr lang="en-US" err="1" smtClean="0"/>
              <a:t>xây</a:t>
            </a:r>
            <a:r>
              <a:rPr lang="en-US" smtClean="0"/>
              <a:t> </a:t>
            </a:r>
            <a:r>
              <a:rPr lang="en-US" err="1" smtClean="0"/>
              <a:t>dựng</a:t>
            </a:r>
            <a:r>
              <a:rPr lang="en-US" smtClean="0"/>
              <a:t> </a:t>
            </a:r>
            <a:r>
              <a:rPr lang="en-US" err="1" smtClean="0"/>
              <a:t>một</a:t>
            </a:r>
            <a:r>
              <a:rPr lang="en-US" smtClean="0"/>
              <a:t> BN:</a:t>
            </a:r>
            <a:endParaRPr lang="en-US"/>
          </a:p>
          <a:p>
            <a:pPr lvl="1" algn="just">
              <a:lnSpc>
                <a:spcPct val="120000"/>
              </a:lnSpc>
              <a:buFont typeface="Courier New" panose="02070309020205020404" pitchFamily="49" charset="0"/>
              <a:buChar char="o"/>
            </a:pPr>
            <a:r>
              <a:rPr lang="en-US" err="1" smtClean="0"/>
              <a:t>Cách</a:t>
            </a:r>
            <a:r>
              <a:rPr lang="en-US" smtClean="0"/>
              <a:t> </a:t>
            </a:r>
            <a:r>
              <a:rPr lang="en-US" err="1" smtClean="0"/>
              <a:t>thứ</a:t>
            </a:r>
            <a:r>
              <a:rPr lang="en-US" smtClean="0"/>
              <a:t> </a:t>
            </a:r>
            <a:r>
              <a:rPr lang="en-US" err="1" smtClean="0"/>
              <a:t>nhất</a:t>
            </a:r>
            <a:r>
              <a:rPr lang="en-US" smtClean="0"/>
              <a:t>: </a:t>
            </a:r>
            <a:r>
              <a:rPr lang="en-US" err="1" smtClean="0"/>
              <a:t>huấn</a:t>
            </a:r>
            <a:r>
              <a:rPr lang="en-US" smtClean="0"/>
              <a:t> </a:t>
            </a:r>
            <a:r>
              <a:rPr lang="en-US" err="1" smtClean="0"/>
              <a:t>luyện</a:t>
            </a:r>
            <a:r>
              <a:rPr lang="en-US" smtClean="0"/>
              <a:t> BN </a:t>
            </a:r>
            <a:r>
              <a:rPr lang="en-US" err="1" smtClean="0"/>
              <a:t>từ</a:t>
            </a:r>
            <a:r>
              <a:rPr lang="en-US" smtClean="0"/>
              <a:t> </a:t>
            </a:r>
            <a:r>
              <a:rPr lang="en-US" err="1" smtClean="0"/>
              <a:t>dữ</a:t>
            </a:r>
            <a:r>
              <a:rPr lang="en-US" smtClean="0"/>
              <a:t> </a:t>
            </a:r>
            <a:r>
              <a:rPr lang="en-US" err="1" smtClean="0"/>
              <a:t>liệu</a:t>
            </a:r>
            <a:r>
              <a:rPr lang="en-US" smtClean="0"/>
              <a:t> </a:t>
            </a:r>
            <a:r>
              <a:rPr lang="en-US" err="1" smtClean="0"/>
              <a:t>bằng</a:t>
            </a:r>
            <a:r>
              <a:rPr lang="en-US" smtClean="0"/>
              <a:t> </a:t>
            </a:r>
            <a:r>
              <a:rPr lang="en-US" err="1" smtClean="0"/>
              <a:t>thuật</a:t>
            </a:r>
            <a:r>
              <a:rPr lang="en-US" smtClean="0"/>
              <a:t> </a:t>
            </a:r>
            <a:r>
              <a:rPr lang="en-US" err="1" smtClean="0"/>
              <a:t>toán</a:t>
            </a:r>
            <a:r>
              <a:rPr lang="en-US" smtClean="0"/>
              <a:t> </a:t>
            </a:r>
            <a:r>
              <a:rPr lang="en-US" err="1" smtClean="0"/>
              <a:t>học</a:t>
            </a:r>
            <a:r>
              <a:rPr lang="en-US" smtClean="0"/>
              <a:t> </a:t>
            </a:r>
            <a:r>
              <a:rPr lang="en-US" err="1" smtClean="0"/>
              <a:t>máy</a:t>
            </a:r>
            <a:r>
              <a:rPr lang="en-US" smtClean="0"/>
              <a:t>.</a:t>
            </a:r>
            <a:endParaRPr lang="en-US"/>
          </a:p>
          <a:p>
            <a:pPr lvl="1" algn="just">
              <a:lnSpc>
                <a:spcPct val="120000"/>
              </a:lnSpc>
              <a:buFont typeface="Courier New" panose="02070309020205020404" pitchFamily="49" charset="0"/>
              <a:buChar char="o"/>
            </a:pPr>
            <a:r>
              <a:rPr lang="en-US" err="1" smtClean="0"/>
              <a:t>Cách</a:t>
            </a:r>
            <a:r>
              <a:rPr lang="en-US" smtClean="0"/>
              <a:t> </a:t>
            </a:r>
            <a:r>
              <a:rPr lang="en-US" err="1" smtClean="0"/>
              <a:t>thứ</a:t>
            </a:r>
            <a:r>
              <a:rPr lang="en-US" smtClean="0"/>
              <a:t> </a:t>
            </a:r>
            <a:r>
              <a:rPr lang="en-US" err="1" smtClean="0"/>
              <a:t>hai</a:t>
            </a:r>
            <a:r>
              <a:rPr lang="en-US" smtClean="0"/>
              <a:t>: </a:t>
            </a:r>
            <a:r>
              <a:rPr lang="en-US" err="1" smtClean="0"/>
              <a:t>các</a:t>
            </a:r>
            <a:r>
              <a:rPr lang="en-US" smtClean="0"/>
              <a:t> </a:t>
            </a:r>
            <a:r>
              <a:rPr lang="en-US" err="1" smtClean="0"/>
              <a:t>chuyên</a:t>
            </a:r>
            <a:r>
              <a:rPr lang="en-US" smtClean="0"/>
              <a:t> </a:t>
            </a:r>
            <a:r>
              <a:rPr lang="en-US" err="1" smtClean="0"/>
              <a:t>gia</a:t>
            </a:r>
            <a:r>
              <a:rPr lang="en-US" smtClean="0"/>
              <a:t> </a:t>
            </a:r>
            <a:r>
              <a:rPr lang="en-US" err="1" smtClean="0"/>
              <a:t>định</a:t>
            </a:r>
            <a:r>
              <a:rPr lang="en-US" smtClean="0"/>
              <a:t> </a:t>
            </a:r>
            <a:r>
              <a:rPr lang="en-US" err="1" smtClean="0"/>
              <a:t>nghĩa</a:t>
            </a:r>
            <a:r>
              <a:rPr lang="en-US" smtClean="0"/>
              <a:t> </a:t>
            </a:r>
            <a:r>
              <a:rPr lang="en-US" err="1" smtClean="0"/>
              <a:t>một</a:t>
            </a:r>
            <a:r>
              <a:rPr lang="en-US" smtClean="0"/>
              <a:t> </a:t>
            </a:r>
            <a:r>
              <a:rPr lang="en-US" err="1" smtClean="0"/>
              <a:t>vài</a:t>
            </a:r>
            <a:r>
              <a:rPr lang="en-US" smtClean="0"/>
              <a:t> </a:t>
            </a:r>
            <a:r>
              <a:rPr lang="en-US" err="1" smtClean="0"/>
              <a:t>mẫu</a:t>
            </a:r>
            <a:r>
              <a:rPr lang="en-US" smtClean="0"/>
              <a:t> </a:t>
            </a:r>
            <a:r>
              <a:rPr lang="en-US" err="1" smtClean="0"/>
              <a:t>đồ</a:t>
            </a:r>
            <a:r>
              <a:rPr lang="en-US" smtClean="0"/>
              <a:t> </a:t>
            </a:r>
            <a:r>
              <a:rPr lang="en-US" err="1" smtClean="0"/>
              <a:t>thị</a:t>
            </a:r>
            <a:r>
              <a:rPr lang="en-US" smtClean="0"/>
              <a:t> </a:t>
            </a:r>
            <a:r>
              <a:rPr lang="en-US" err="1" smtClean="0"/>
              <a:t>với</a:t>
            </a:r>
            <a:r>
              <a:rPr lang="en-US" smtClean="0"/>
              <a:t> </a:t>
            </a:r>
            <a:r>
              <a:rPr lang="en-US" err="1" smtClean="0"/>
              <a:t>quan</a:t>
            </a:r>
            <a:r>
              <a:rPr lang="en-US" smtClean="0"/>
              <a:t> </a:t>
            </a:r>
            <a:r>
              <a:rPr lang="en-US" err="1" smtClean="0"/>
              <a:t>hệ</a:t>
            </a:r>
            <a:r>
              <a:rPr lang="en-US" smtClean="0"/>
              <a:t> </a:t>
            </a:r>
            <a:r>
              <a:rPr lang="en-US" err="1" smtClean="0"/>
              <a:t>đặc</a:t>
            </a:r>
            <a:r>
              <a:rPr lang="en-US" smtClean="0"/>
              <a:t> </a:t>
            </a:r>
            <a:r>
              <a:rPr lang="en-US" err="1" smtClean="0"/>
              <a:t>thù</a:t>
            </a:r>
            <a:r>
              <a:rPr lang="en-US" smtClean="0"/>
              <a:t> </a:t>
            </a:r>
            <a:r>
              <a:rPr lang="en-US" err="1" smtClean="0"/>
              <a:t>và</a:t>
            </a:r>
            <a:r>
              <a:rPr lang="en-US" smtClean="0"/>
              <a:t> </a:t>
            </a:r>
            <a:r>
              <a:rPr lang="en-US" err="1" smtClean="0"/>
              <a:t>sau</a:t>
            </a:r>
            <a:r>
              <a:rPr lang="en-US" smtClean="0"/>
              <a:t> </a:t>
            </a:r>
            <a:r>
              <a:rPr lang="en-US" err="1" smtClean="0"/>
              <a:t>đó</a:t>
            </a:r>
            <a:r>
              <a:rPr lang="en-US" smtClean="0"/>
              <a:t>, </a:t>
            </a:r>
            <a:r>
              <a:rPr lang="en-US"/>
              <a:t>BN </a:t>
            </a:r>
            <a:r>
              <a:rPr lang="en-US" err="1" smtClean="0"/>
              <a:t>được</a:t>
            </a:r>
            <a:r>
              <a:rPr lang="en-US" smtClean="0"/>
              <a:t> </a:t>
            </a:r>
            <a:r>
              <a:rPr lang="en-US" err="1" smtClean="0"/>
              <a:t>xây</a:t>
            </a:r>
            <a:r>
              <a:rPr lang="en-US" smtClean="0"/>
              <a:t> </a:t>
            </a:r>
            <a:r>
              <a:rPr lang="en-US" err="1" smtClean="0"/>
              <a:t>dựng</a:t>
            </a:r>
            <a:r>
              <a:rPr lang="en-US" smtClean="0"/>
              <a:t> </a:t>
            </a:r>
            <a:r>
              <a:rPr lang="en-US" err="1" smtClean="0"/>
              <a:t>dựa</a:t>
            </a:r>
            <a:r>
              <a:rPr lang="en-US" smtClean="0"/>
              <a:t> </a:t>
            </a:r>
            <a:r>
              <a:rPr lang="en-US" err="1" smtClean="0"/>
              <a:t>vào</a:t>
            </a:r>
            <a:r>
              <a:rPr lang="en-US" smtClean="0"/>
              <a:t> </a:t>
            </a:r>
            <a:r>
              <a:rPr lang="en-US" err="1" smtClean="0"/>
              <a:t>những</a:t>
            </a:r>
            <a:r>
              <a:rPr lang="en-US" smtClean="0"/>
              <a:t> </a:t>
            </a:r>
            <a:r>
              <a:rPr lang="en-US" err="1" smtClean="0"/>
              <a:t>mẫu</a:t>
            </a:r>
            <a:r>
              <a:rPr lang="en-US" smtClean="0"/>
              <a:t> </a:t>
            </a:r>
            <a:r>
              <a:rPr lang="en-US" err="1" smtClean="0"/>
              <a:t>này</a:t>
            </a:r>
            <a:r>
              <a:rPr lang="en-US" smtClean="0"/>
              <a:t> </a:t>
            </a:r>
            <a:r>
              <a:rPr lang="en-US" err="1" smtClean="0"/>
              <a:t>cùng</a:t>
            </a:r>
            <a:r>
              <a:rPr lang="en-US" smtClean="0"/>
              <a:t> </a:t>
            </a:r>
            <a:r>
              <a:rPr lang="en-US" err="1" smtClean="0"/>
              <a:t>với</a:t>
            </a:r>
            <a:r>
              <a:rPr lang="en-US" smtClean="0"/>
              <a:t> </a:t>
            </a:r>
            <a:r>
              <a:rPr lang="en-US" err="1" smtClean="0"/>
              <a:t>các</a:t>
            </a:r>
            <a:r>
              <a:rPr lang="en-US" smtClean="0"/>
              <a:t> </a:t>
            </a:r>
            <a:r>
              <a:rPr lang="en-US" err="1" smtClean="0"/>
              <a:t>bảng</a:t>
            </a:r>
            <a:r>
              <a:rPr lang="en-US" smtClean="0"/>
              <a:t> CPT. </a:t>
            </a:r>
            <a:r>
              <a:rPr lang="en-US" b="1" err="1" smtClean="0"/>
              <a:t>Đây</a:t>
            </a:r>
            <a:r>
              <a:rPr lang="en-US" b="1" smtClean="0"/>
              <a:t> </a:t>
            </a:r>
            <a:r>
              <a:rPr lang="en-US" b="1" err="1" smtClean="0"/>
              <a:t>là</a:t>
            </a:r>
            <a:r>
              <a:rPr lang="en-US" b="1" smtClean="0"/>
              <a:t> </a:t>
            </a:r>
            <a:r>
              <a:rPr lang="en-US" b="1" err="1" smtClean="0"/>
              <a:t>hướng</a:t>
            </a:r>
            <a:r>
              <a:rPr lang="en-US" b="1" smtClean="0"/>
              <a:t> </a:t>
            </a:r>
            <a:r>
              <a:rPr lang="en-US" b="1" err="1" smtClean="0"/>
              <a:t>tiếp</a:t>
            </a:r>
            <a:r>
              <a:rPr lang="en-US" b="1" smtClean="0"/>
              <a:t> </a:t>
            </a:r>
            <a:r>
              <a:rPr lang="en-US" b="1" err="1" smtClean="0"/>
              <a:t>cận</a:t>
            </a:r>
            <a:r>
              <a:rPr lang="en-US" b="1" smtClean="0"/>
              <a:t> </a:t>
            </a:r>
            <a:r>
              <a:rPr lang="en-US" b="1" err="1" smtClean="0"/>
              <a:t>của</a:t>
            </a:r>
            <a:r>
              <a:rPr lang="en-US" b="1" smtClean="0"/>
              <a:t> </a:t>
            </a:r>
            <a:r>
              <a:rPr lang="en-US" b="1" err="1" smtClean="0"/>
              <a:t>nghiên</a:t>
            </a:r>
            <a:r>
              <a:rPr lang="en-US" b="1" smtClean="0"/>
              <a:t> </a:t>
            </a:r>
            <a:r>
              <a:rPr lang="en-US" b="1" err="1" smtClean="0"/>
              <a:t>cứu</a:t>
            </a:r>
            <a:r>
              <a:rPr lang="en-US" b="1" smtClean="0"/>
              <a:t> </a:t>
            </a:r>
            <a:r>
              <a:rPr lang="en-US" b="1" err="1" smtClean="0"/>
              <a:t>này</a:t>
            </a:r>
            <a:r>
              <a:rPr lang="en-US" smtClean="0"/>
              <a:t>.</a:t>
            </a: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A192BA19-1A13-4830-9EFD-76103AF22143}" type="datetime1">
              <a:rPr lang="en-US" smtClean="0"/>
              <a:t>7/14/2017</a:t>
            </a:fld>
            <a:endParaRPr lang="en-US"/>
          </a:p>
        </p:txBody>
      </p:sp>
    </p:spTree>
    <p:extLst>
      <p:ext uri="{BB962C8B-B14F-4D97-AF65-F5344CB8AC3E}">
        <p14:creationId xmlns:p14="http://schemas.microsoft.com/office/powerpoint/2010/main" val="33108370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000897"/>
                <a:ext cx="10515600" cy="5333641"/>
              </a:xfrm>
            </p:spPr>
            <p:txBody>
              <a:bodyPr>
                <a:noAutofit/>
              </a:bodyPr>
              <a:lstStyle/>
              <a:p>
                <a:pPr marL="0" indent="0">
                  <a:buNone/>
                </a:pPr>
                <a:r>
                  <a:rPr lang="en-US" sz="2200" err="1"/>
                  <a:t>Những</a:t>
                </a:r>
                <a:r>
                  <a:rPr lang="en-US" sz="2200"/>
                  <a:t> </a:t>
                </a:r>
                <a:r>
                  <a:rPr lang="en-US" sz="2200" err="1"/>
                  <a:t>xác</a:t>
                </a:r>
                <a:r>
                  <a:rPr lang="en-US" sz="2200"/>
                  <a:t> </a:t>
                </a:r>
                <a:r>
                  <a:rPr lang="en-US" sz="2200" err="1"/>
                  <a:t>suất</a:t>
                </a:r>
                <a:r>
                  <a:rPr lang="en-US" sz="2200"/>
                  <a:t> </a:t>
                </a:r>
                <a:r>
                  <a:rPr lang="en-US" sz="2200" err="1"/>
                  <a:t>và</a:t>
                </a:r>
                <a:r>
                  <a:rPr lang="en-US" sz="2200"/>
                  <a:t> </a:t>
                </a:r>
                <a:r>
                  <a:rPr lang="en-US" sz="2200" err="1"/>
                  <a:t>hệ</a:t>
                </a:r>
                <a:r>
                  <a:rPr lang="en-US" sz="2200"/>
                  <a:t> </a:t>
                </a:r>
                <a:r>
                  <a:rPr lang="en-US" sz="2200" err="1"/>
                  <a:t>số</a:t>
                </a:r>
                <a:r>
                  <a:rPr lang="en-US" sz="2200"/>
                  <a:t> </a:t>
                </a:r>
                <a:r>
                  <a:rPr lang="en-US" sz="2200" err="1"/>
                  <a:t>chuyển</a:t>
                </a:r>
                <a:r>
                  <a:rPr lang="en-US" sz="2200"/>
                  <a:t> </a:t>
                </a:r>
                <a:r>
                  <a:rPr lang="en-US" sz="2200" err="1"/>
                  <a:t>hóa</a:t>
                </a:r>
                <a:r>
                  <a:rPr lang="en-US" sz="2200"/>
                  <a:t> </a:t>
                </a:r>
                <a:r>
                  <a:rPr lang="en-US" sz="2200" err="1"/>
                  <a:t>liên</a:t>
                </a:r>
                <a:r>
                  <a:rPr lang="en-US" sz="2200"/>
                  <a:t> </a:t>
                </a:r>
                <a:r>
                  <a:rPr lang="en-US" sz="2200" err="1"/>
                  <a:t>quan</a:t>
                </a:r>
                <a:r>
                  <a:rPr lang="en-US" sz="2200"/>
                  <a:t> </a:t>
                </a:r>
                <a:r>
                  <a:rPr lang="en-US" sz="2200" err="1"/>
                  <a:t>đến</a:t>
                </a:r>
                <a:r>
                  <a:rPr lang="en-US" sz="2200"/>
                  <a:t> </a:t>
                </a:r>
                <a:r>
                  <a:rPr lang="en-US" sz="2200" err="1"/>
                  <a:t>mạng</a:t>
                </a:r>
                <a:r>
                  <a:rPr lang="en-US" sz="2200"/>
                  <a:t> X-D </a:t>
                </a:r>
                <a:r>
                  <a:rPr lang="en-US" sz="2200" err="1"/>
                  <a:t>và</a:t>
                </a:r>
                <a:r>
                  <a:rPr lang="en-US" sz="2200"/>
                  <a:t> </a:t>
                </a:r>
                <a:r>
                  <a:rPr lang="en-US" sz="2200" err="1"/>
                  <a:t>suy</a:t>
                </a:r>
                <a:r>
                  <a:rPr lang="en-US" sz="2200"/>
                  <a:t> </a:t>
                </a:r>
                <a:r>
                  <a:rPr lang="en-US" sz="2200" err="1"/>
                  <a:t>diễn</a:t>
                </a:r>
                <a:r>
                  <a:rPr lang="en-US" sz="2200"/>
                  <a:t> AND-gate (</a:t>
                </a:r>
                <a:r>
                  <a:rPr lang="en-US" sz="2200" i="1" err="1"/>
                  <a:t>mạng</a:t>
                </a:r>
                <a:r>
                  <a:rPr lang="en-US" sz="2200" i="1"/>
                  <a:t> AND-D</a:t>
                </a:r>
                <a:r>
                  <a:rPr lang="en-US" sz="2200"/>
                  <a:t>), </a:t>
                </a:r>
                <a:r>
                  <a:rPr lang="en-US" sz="2200" err="1"/>
                  <a:t>theo</a:t>
                </a:r>
                <a:r>
                  <a:rPr lang="en-US" sz="2200"/>
                  <a:t> </a:t>
                </a:r>
                <a:r>
                  <a:rPr lang="en-US" sz="2200" err="1"/>
                  <a:t>công</a:t>
                </a:r>
                <a:r>
                  <a:rPr lang="en-US" sz="2200"/>
                  <a:t> </a:t>
                </a:r>
                <a:r>
                  <a:rPr lang="en-US" sz="2200" err="1"/>
                  <a:t>thức</a:t>
                </a:r>
                <a:r>
                  <a:rPr lang="en-US" sz="2200"/>
                  <a:t> 4.5.</a:t>
                </a:r>
                <a:endParaRPr lang="en-US" sz="2200" smtClean="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𝐷</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=1</m:t>
                          </m:r>
                        </m:e>
                      </m:d>
                      <m:r>
                        <a:rPr lang="en-US" sz="2200" i="1">
                          <a:latin typeface="Cambria Math" panose="02040503050406030204" pitchFamily="18" charset="0"/>
                        </a:rPr>
                        <m:t>=</m:t>
                      </m:r>
                      <m:f>
                        <m:fPr>
                          <m:ctrlPr>
                            <a:rPr lang="en-US" sz="2200" i="1">
                              <a:latin typeface="Cambria Math" panose="02040503050406030204" pitchFamily="18" charset="0"/>
                            </a:rPr>
                          </m:ctrlPr>
                        </m:fPr>
                        <m:num>
                          <m:d>
                            <m:dPr>
                              <m:ctrlPr>
                                <a:rPr lang="en-US" sz="2200" i="1">
                                  <a:latin typeface="Cambria Math" panose="02040503050406030204" pitchFamily="18" charset="0"/>
                                </a:rPr>
                              </m:ctrlPr>
                            </m:dPr>
                            <m:e>
                              <m:r>
                                <a:rPr lang="en-US" sz="2200" i="1">
                                  <a:latin typeface="Cambria Math" panose="02040503050406030204" pitchFamily="18" charset="0"/>
                                </a:rPr>
                                <m:t>2</m:t>
                              </m:r>
                              <m:r>
                                <a:rPr lang="en-US" sz="2200" i="1">
                                  <a:latin typeface="Cambria Math" panose="02040503050406030204" pitchFamily="18" charset="0"/>
                                </a:rPr>
                                <m:t>𝐷</m:t>
                              </m:r>
                              <m:r>
                                <a:rPr lang="en-US" sz="2200" i="1">
                                  <a:latin typeface="Cambria Math" panose="02040503050406030204" pitchFamily="18" charset="0"/>
                                </a:rPr>
                                <m:t>−</m:t>
                              </m:r>
                              <m:r>
                                <a:rPr lang="en-US" sz="2200" i="1">
                                  <a:latin typeface="Cambria Math" panose="02040503050406030204" pitchFamily="18" charset="0"/>
                                </a:rPr>
                                <m:t>𝑀</m:t>
                              </m:r>
                            </m:e>
                          </m:d>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e>
                          </m:nary>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𝑛</m:t>
                              </m:r>
                              <m:r>
                                <a:rPr lang="en-US" sz="2200" i="1">
                                  <a:latin typeface="Cambria Math" panose="02040503050406030204" pitchFamily="18" charset="0"/>
                                </a:rPr>
                                <m:t>−1</m:t>
                              </m:r>
                            </m:sup>
                          </m:sSup>
                          <m:d>
                            <m:dPr>
                              <m:ctrlPr>
                                <a:rPr lang="en-US" sz="2200" i="1">
                                  <a:latin typeface="Cambria Math" panose="02040503050406030204" pitchFamily="18" charset="0"/>
                                </a:rPr>
                              </m:ctrlPr>
                            </m:dPr>
                            <m:e>
                              <m:r>
                                <a:rPr lang="en-US" sz="2200" i="1">
                                  <a:latin typeface="Cambria Math" panose="02040503050406030204" pitchFamily="18" charset="0"/>
                                </a:rPr>
                                <m:t>𝑀</m:t>
                              </m:r>
                              <m:r>
                                <a:rPr lang="en-US" sz="2200" i="1">
                                  <a:latin typeface="Cambria Math" panose="02040503050406030204" pitchFamily="18" charset="0"/>
                                </a:rPr>
                                <m:t>−</m:t>
                              </m:r>
                              <m:r>
                                <a:rPr lang="en-US" sz="2200" i="1">
                                  <a:latin typeface="Cambria Math" panose="02040503050406030204" pitchFamily="18" charset="0"/>
                                </a:rPr>
                                <m:t>𝐷</m:t>
                              </m:r>
                            </m:e>
                          </m:d>
                        </m:num>
                        <m:den>
                          <m:sSup>
                            <m:sSupPr>
                              <m:ctrlPr>
                                <a:rPr lang="en-US"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𝑛</m:t>
                              </m:r>
                              <m:r>
                                <a:rPr lang="en-US" sz="2200" i="1">
                                  <a:latin typeface="Cambria Math" panose="02040503050406030204" pitchFamily="18" charset="0"/>
                                </a:rPr>
                                <m:t>−1</m:t>
                              </m:r>
                            </m:sup>
                          </m:sSup>
                          <m:r>
                            <a:rPr lang="en-US" sz="2200" i="1">
                              <a:latin typeface="Cambria Math" panose="02040503050406030204" pitchFamily="18" charset="0"/>
                            </a:rPr>
                            <m:t>𝑆</m:t>
                          </m:r>
                        </m:den>
                      </m:f>
                    </m:oMath>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𝐷</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=0</m:t>
                          </m:r>
                        </m:e>
                      </m:d>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𝑀</m:t>
                          </m:r>
                          <m:r>
                            <a:rPr lang="en-US" sz="2200" i="1">
                              <a:latin typeface="Cambria Math" panose="02040503050406030204" pitchFamily="18" charset="0"/>
                            </a:rPr>
                            <m:t>−</m:t>
                          </m:r>
                          <m:r>
                            <a:rPr lang="en-US" sz="2200" i="1">
                              <a:latin typeface="Cambria Math" panose="02040503050406030204" pitchFamily="18" charset="0"/>
                            </a:rPr>
                            <m:t>𝐷</m:t>
                          </m:r>
                        </m:num>
                        <m:den>
                          <m:r>
                            <a:rPr lang="en-US" sz="2200" i="1">
                              <a:latin typeface="Cambria Math" panose="02040503050406030204" pitchFamily="18" charset="0"/>
                            </a:rPr>
                            <m:t>𝑆</m:t>
                          </m:r>
                        </m:den>
                      </m:f>
                    </m:oMath>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=1</m:t>
                          </m:r>
                        </m:e>
                        <m:e>
                          <m:r>
                            <a:rPr lang="en-US" sz="2200" i="1">
                              <a:latin typeface="Cambria Math" panose="02040503050406030204" pitchFamily="18" charset="0"/>
                            </a:rPr>
                            <m:t>𝐷</m:t>
                          </m:r>
                        </m:e>
                      </m:d>
                      <m:r>
                        <a:rPr lang="en-US" sz="2200" i="1">
                          <a:latin typeface="Cambria Math" panose="02040503050406030204" pitchFamily="18" charset="0"/>
                        </a:rPr>
                        <m:t>=</m:t>
                      </m:r>
                      <m:f>
                        <m:fPr>
                          <m:ctrlPr>
                            <a:rPr lang="en-US" sz="2200" i="1">
                              <a:latin typeface="Cambria Math" panose="02040503050406030204" pitchFamily="18" charset="0"/>
                            </a:rPr>
                          </m:ctrlPr>
                        </m:fPr>
                        <m:num>
                          <m:d>
                            <m:dPr>
                              <m:ctrlPr>
                                <a:rPr lang="en-US" sz="2200" i="1">
                                  <a:latin typeface="Cambria Math" panose="02040503050406030204" pitchFamily="18" charset="0"/>
                                </a:rPr>
                              </m:ctrlPr>
                            </m:dPr>
                            <m:e>
                              <m:r>
                                <a:rPr lang="en-US" sz="2200" i="1">
                                  <a:latin typeface="Cambria Math" panose="02040503050406030204" pitchFamily="18" charset="0"/>
                                </a:rPr>
                                <m:t>2</m:t>
                              </m:r>
                              <m:r>
                                <a:rPr lang="en-US" sz="2200" i="1">
                                  <a:latin typeface="Cambria Math" panose="02040503050406030204" pitchFamily="18" charset="0"/>
                                </a:rPr>
                                <m:t>𝐷</m:t>
                              </m:r>
                              <m:r>
                                <a:rPr lang="en-US" sz="2200" i="1">
                                  <a:latin typeface="Cambria Math" panose="02040503050406030204" pitchFamily="18" charset="0"/>
                                </a:rPr>
                                <m:t>−</m:t>
                              </m:r>
                              <m:r>
                                <a:rPr lang="en-US" sz="2200" i="1">
                                  <a:latin typeface="Cambria Math" panose="02040503050406030204" pitchFamily="18" charset="0"/>
                                </a:rPr>
                                <m:t>𝑀</m:t>
                              </m:r>
                            </m:e>
                          </m:d>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e>
                          </m:nary>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𝑛</m:t>
                              </m:r>
                              <m:r>
                                <a:rPr lang="en-US" sz="2200" i="1">
                                  <a:latin typeface="Cambria Math" panose="02040503050406030204" pitchFamily="18" charset="0"/>
                                </a:rPr>
                                <m:t>−1</m:t>
                              </m:r>
                            </m:sup>
                          </m:sSup>
                          <m:d>
                            <m:dPr>
                              <m:ctrlPr>
                                <a:rPr lang="en-US" sz="2200" i="1">
                                  <a:latin typeface="Cambria Math" panose="02040503050406030204" pitchFamily="18" charset="0"/>
                                </a:rPr>
                              </m:ctrlPr>
                            </m:dPr>
                            <m:e>
                              <m:r>
                                <a:rPr lang="en-US" sz="2200" i="1">
                                  <a:latin typeface="Cambria Math" panose="02040503050406030204" pitchFamily="18" charset="0"/>
                                </a:rPr>
                                <m:t>𝑀</m:t>
                              </m:r>
                              <m:r>
                                <a:rPr lang="en-US" sz="2200" i="1">
                                  <a:latin typeface="Cambria Math" panose="02040503050406030204" pitchFamily="18" charset="0"/>
                                </a:rPr>
                                <m:t>−</m:t>
                              </m:r>
                              <m:r>
                                <a:rPr lang="en-US" sz="2200" i="1">
                                  <a:latin typeface="Cambria Math" panose="02040503050406030204" pitchFamily="18" charset="0"/>
                                </a:rPr>
                                <m:t>𝐷</m:t>
                              </m:r>
                            </m:e>
                          </m:d>
                        </m:num>
                        <m:den>
                          <m:d>
                            <m:dPr>
                              <m:ctrlPr>
                                <a:rPr lang="en-US" sz="2200" i="1">
                                  <a:latin typeface="Cambria Math" panose="02040503050406030204" pitchFamily="18" charset="0"/>
                                </a:rPr>
                              </m:ctrlPr>
                            </m:dPr>
                            <m:e>
                              <m:r>
                                <a:rPr lang="en-US" sz="2200" i="1">
                                  <a:latin typeface="Cambria Math" panose="02040503050406030204" pitchFamily="18" charset="0"/>
                                </a:rPr>
                                <m:t>2</m:t>
                              </m:r>
                              <m:r>
                                <a:rPr lang="en-US" sz="2200" i="1">
                                  <a:latin typeface="Cambria Math" panose="02040503050406030204" pitchFamily="18" charset="0"/>
                                </a:rPr>
                                <m:t>𝐷</m:t>
                              </m:r>
                              <m:r>
                                <a:rPr lang="en-US" sz="2200" i="1">
                                  <a:latin typeface="Cambria Math" panose="02040503050406030204" pitchFamily="18" charset="0"/>
                                </a:rPr>
                                <m:t>−</m:t>
                              </m:r>
                              <m:r>
                                <a:rPr lang="en-US" sz="2200" i="1">
                                  <a:latin typeface="Cambria Math" panose="02040503050406030204" pitchFamily="18" charset="0"/>
                                </a:rPr>
                                <m:t>𝑀</m:t>
                              </m:r>
                            </m:e>
                          </m:d>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e>
                          </m:nary>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𝑛</m:t>
                              </m:r>
                            </m:sup>
                          </m:sSup>
                          <m:d>
                            <m:dPr>
                              <m:ctrlPr>
                                <a:rPr lang="en-US" sz="2200" i="1">
                                  <a:latin typeface="Cambria Math" panose="02040503050406030204" pitchFamily="18" charset="0"/>
                                </a:rPr>
                              </m:ctrlPr>
                            </m:dPr>
                            <m:e>
                              <m:r>
                                <a:rPr lang="en-US" sz="2200" i="1">
                                  <a:latin typeface="Cambria Math" panose="02040503050406030204" pitchFamily="18" charset="0"/>
                                </a:rPr>
                                <m:t>𝑀</m:t>
                              </m:r>
                              <m:r>
                                <a:rPr lang="en-US" sz="2200" i="1">
                                  <a:latin typeface="Cambria Math" panose="02040503050406030204" pitchFamily="18" charset="0"/>
                                </a:rPr>
                                <m:t>−</m:t>
                              </m:r>
                              <m:r>
                                <a:rPr lang="en-US" sz="2200" i="1">
                                  <a:latin typeface="Cambria Math" panose="02040503050406030204" pitchFamily="18" charset="0"/>
                                </a:rPr>
                                <m:t>𝐷</m:t>
                              </m:r>
                            </m:e>
                          </m:d>
                        </m:den>
                      </m:f>
                    </m:oMath>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=0</m:t>
                          </m:r>
                        </m:e>
                        <m:e>
                          <m:r>
                            <a:rPr lang="en-US" sz="2200" i="1">
                              <a:latin typeface="Cambria Math" panose="02040503050406030204" pitchFamily="18" charset="0"/>
                            </a:rPr>
                            <m:t>𝐷</m:t>
                          </m:r>
                        </m:e>
                      </m:d>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𝑛</m:t>
                              </m:r>
                              <m:r>
                                <a:rPr lang="en-US" sz="2200" i="1">
                                  <a:latin typeface="Cambria Math" panose="02040503050406030204" pitchFamily="18" charset="0"/>
                                </a:rPr>
                                <m:t>−1</m:t>
                              </m:r>
                            </m:sup>
                          </m:sSup>
                          <m:d>
                            <m:dPr>
                              <m:ctrlPr>
                                <a:rPr lang="en-US" sz="2200" i="1">
                                  <a:latin typeface="Cambria Math" panose="02040503050406030204" pitchFamily="18" charset="0"/>
                                </a:rPr>
                              </m:ctrlPr>
                            </m:dPr>
                            <m:e>
                              <m:r>
                                <a:rPr lang="en-US" sz="2200" i="1">
                                  <a:latin typeface="Cambria Math" panose="02040503050406030204" pitchFamily="18" charset="0"/>
                                </a:rPr>
                                <m:t>𝑀</m:t>
                              </m:r>
                              <m:r>
                                <a:rPr lang="en-US" sz="2200" i="1">
                                  <a:latin typeface="Cambria Math" panose="02040503050406030204" pitchFamily="18" charset="0"/>
                                </a:rPr>
                                <m:t>−</m:t>
                              </m:r>
                              <m:r>
                                <a:rPr lang="en-US" sz="2200" i="1">
                                  <a:latin typeface="Cambria Math" panose="02040503050406030204" pitchFamily="18" charset="0"/>
                                </a:rPr>
                                <m:t>𝐷</m:t>
                              </m:r>
                            </m:e>
                          </m:d>
                        </m:num>
                        <m:den>
                          <m:d>
                            <m:dPr>
                              <m:ctrlPr>
                                <a:rPr lang="en-US" sz="2200" i="1">
                                  <a:latin typeface="Cambria Math" panose="02040503050406030204" pitchFamily="18" charset="0"/>
                                </a:rPr>
                              </m:ctrlPr>
                            </m:dPr>
                            <m:e>
                              <m:r>
                                <a:rPr lang="en-US" sz="2200" i="1">
                                  <a:latin typeface="Cambria Math" panose="02040503050406030204" pitchFamily="18" charset="0"/>
                                </a:rPr>
                                <m:t>2</m:t>
                              </m:r>
                              <m:r>
                                <a:rPr lang="en-US" sz="2200" i="1">
                                  <a:latin typeface="Cambria Math" panose="02040503050406030204" pitchFamily="18" charset="0"/>
                                </a:rPr>
                                <m:t>𝐷</m:t>
                              </m:r>
                              <m:r>
                                <a:rPr lang="en-US" sz="2200" i="1">
                                  <a:latin typeface="Cambria Math" panose="02040503050406030204" pitchFamily="18" charset="0"/>
                                </a:rPr>
                                <m:t>−</m:t>
                              </m:r>
                              <m:r>
                                <a:rPr lang="en-US" sz="2200" i="1">
                                  <a:latin typeface="Cambria Math" panose="02040503050406030204" pitchFamily="18" charset="0"/>
                                </a:rPr>
                                <m:t>𝑀</m:t>
                              </m:r>
                            </m:e>
                          </m:d>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e>
                          </m:nary>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𝑛</m:t>
                              </m:r>
                            </m:sup>
                          </m:sSup>
                          <m:d>
                            <m:dPr>
                              <m:ctrlPr>
                                <a:rPr lang="en-US" sz="2200" i="1">
                                  <a:latin typeface="Cambria Math" panose="02040503050406030204" pitchFamily="18" charset="0"/>
                                </a:rPr>
                              </m:ctrlPr>
                            </m:dPr>
                            <m:e>
                              <m:r>
                                <a:rPr lang="en-US" sz="2200" i="1">
                                  <a:latin typeface="Cambria Math" panose="02040503050406030204" pitchFamily="18" charset="0"/>
                                </a:rPr>
                                <m:t>𝑀</m:t>
                              </m:r>
                              <m:r>
                                <a:rPr lang="en-US" sz="2200" i="1">
                                  <a:latin typeface="Cambria Math" panose="02040503050406030204" pitchFamily="18" charset="0"/>
                                </a:rPr>
                                <m:t>−</m:t>
                              </m:r>
                              <m:r>
                                <a:rPr lang="en-US" sz="2200" i="1">
                                  <a:latin typeface="Cambria Math" panose="02040503050406030204" pitchFamily="18" charset="0"/>
                                </a:rPr>
                                <m:t>𝐷</m:t>
                              </m:r>
                            </m:e>
                          </m:d>
                        </m:den>
                      </m:f>
                    </m:oMath>
                    <m:oMath xmlns:m="http://schemas.openxmlformats.org/officeDocument/2006/math">
                      <m:r>
                        <a:rPr lang="en-US" sz="2200" i="1">
                          <a:latin typeface="Cambria Math" panose="02040503050406030204" pitchFamily="18" charset="0"/>
                        </a:rPr>
                        <m:t>𝑘</m:t>
                      </m:r>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𝑛</m:t>
                              </m:r>
                              <m:r>
                                <a:rPr lang="en-US" sz="2200" i="1">
                                  <a:latin typeface="Cambria Math" panose="02040503050406030204" pitchFamily="18" charset="0"/>
                                </a:rPr>
                                <m:t>−1</m:t>
                              </m:r>
                            </m:sup>
                          </m:sSup>
                          <m:r>
                            <a:rPr lang="en-US" sz="2200" i="1">
                              <a:latin typeface="Cambria Math" panose="02040503050406030204" pitchFamily="18" charset="0"/>
                            </a:rPr>
                            <m:t>𝑆</m:t>
                          </m:r>
                        </m:num>
                        <m:den>
                          <m:d>
                            <m:dPr>
                              <m:ctrlPr>
                                <a:rPr lang="en-US" sz="2200" i="1">
                                  <a:latin typeface="Cambria Math" panose="02040503050406030204" pitchFamily="18" charset="0"/>
                                </a:rPr>
                              </m:ctrlPr>
                            </m:dPr>
                            <m:e>
                              <m:r>
                                <a:rPr lang="en-US" sz="2200" i="1">
                                  <a:latin typeface="Cambria Math" panose="02040503050406030204" pitchFamily="18" charset="0"/>
                                </a:rPr>
                                <m:t>2</m:t>
                              </m:r>
                              <m:r>
                                <a:rPr lang="en-US" sz="2200" i="1">
                                  <a:latin typeface="Cambria Math" panose="02040503050406030204" pitchFamily="18" charset="0"/>
                                </a:rPr>
                                <m:t>𝐷</m:t>
                              </m:r>
                              <m:r>
                                <a:rPr lang="en-US" sz="2200" i="1">
                                  <a:latin typeface="Cambria Math" panose="02040503050406030204" pitchFamily="18" charset="0"/>
                                </a:rPr>
                                <m:t>−</m:t>
                              </m:r>
                              <m:r>
                                <a:rPr lang="en-US" sz="2200" i="1">
                                  <a:latin typeface="Cambria Math" panose="02040503050406030204" pitchFamily="18" charset="0"/>
                                </a:rPr>
                                <m:t>𝑀</m:t>
                              </m:r>
                            </m:e>
                          </m:d>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e>
                          </m:nary>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𝑛</m:t>
                              </m:r>
                            </m:sup>
                          </m:sSup>
                          <m:d>
                            <m:dPr>
                              <m:ctrlPr>
                                <a:rPr lang="en-US" sz="2200" i="1">
                                  <a:latin typeface="Cambria Math" panose="02040503050406030204" pitchFamily="18" charset="0"/>
                                </a:rPr>
                              </m:ctrlPr>
                            </m:dPr>
                            <m:e>
                              <m:r>
                                <a:rPr lang="en-US" sz="2200" i="1">
                                  <a:latin typeface="Cambria Math" panose="02040503050406030204" pitchFamily="18" charset="0"/>
                                </a:rPr>
                                <m:t>𝑀</m:t>
                              </m:r>
                              <m:r>
                                <a:rPr lang="en-US" sz="2200" i="1">
                                  <a:latin typeface="Cambria Math" panose="02040503050406030204" pitchFamily="18" charset="0"/>
                                </a:rPr>
                                <m:t>−</m:t>
                              </m:r>
                              <m:r>
                                <a:rPr lang="en-US" sz="2200" i="1">
                                  <a:latin typeface="Cambria Math" panose="02040503050406030204" pitchFamily="18" charset="0"/>
                                </a:rPr>
                                <m:t>𝐷</m:t>
                              </m:r>
                            </m:e>
                          </m:d>
                        </m:den>
                      </m:f>
                    </m:oMath>
                  </m:oMathPara>
                </a14:m>
                <a:endParaRPr lang="en-US" sz="2200" smtClean="0"/>
              </a:p>
              <a:p>
                <a:pPr marL="0" indent="0">
                  <a:buNone/>
                </a:pPr>
                <a:r>
                  <a:rPr lang="en-US" sz="2200" err="1" smtClean="0"/>
                  <a:t>Để</a:t>
                </a:r>
                <a:r>
                  <a:rPr lang="en-US" sz="2200" smtClean="0"/>
                  <a:t> </a:t>
                </a:r>
                <a:r>
                  <a:rPr lang="en-US" sz="2200" err="1" smtClean="0"/>
                  <a:t>thuận</a:t>
                </a:r>
                <a:r>
                  <a:rPr lang="en-US" sz="2200" smtClean="0"/>
                  <a:t> </a:t>
                </a:r>
                <a:r>
                  <a:rPr lang="en-US" sz="2200" err="1" smtClean="0"/>
                  <a:t>tiện</a:t>
                </a:r>
                <a:r>
                  <a:rPr lang="en-US" sz="2200" smtClean="0"/>
                  <a:t>, </a:t>
                </a:r>
                <a:r>
                  <a:rPr lang="en-US" sz="2200" err="1" smtClean="0"/>
                  <a:t>chúng</a:t>
                </a:r>
                <a:r>
                  <a:rPr lang="en-US" sz="2200" smtClean="0"/>
                  <a:t> ta </a:t>
                </a:r>
                <a:r>
                  <a:rPr lang="en-US" sz="2200" err="1" smtClean="0"/>
                  <a:t>kiểm</a:t>
                </a:r>
                <a:r>
                  <a:rPr lang="en-US" sz="2200" smtClean="0"/>
                  <a:t> </a:t>
                </a:r>
                <a:r>
                  <a:rPr lang="en-US" sz="2200" err="1" smtClean="0"/>
                  <a:t>định</a:t>
                </a:r>
                <a:r>
                  <a:rPr lang="en-US" sz="2200" smtClean="0"/>
                  <a:t> </a:t>
                </a:r>
                <a:r>
                  <a:rPr lang="en-US" sz="2200" err="1" smtClean="0"/>
                  <a:t>điều</a:t>
                </a:r>
                <a:r>
                  <a:rPr lang="en-US" sz="2200" smtClean="0"/>
                  <a:t> </a:t>
                </a:r>
                <a:r>
                  <a:rPr lang="en-US" sz="2200" err="1" smtClean="0"/>
                  <a:t>kiện</a:t>
                </a:r>
                <a:r>
                  <a:rPr lang="en-US" sz="2200" smtClean="0"/>
                  <a:t> </a:t>
                </a:r>
                <a:r>
                  <a:rPr lang="en-US" sz="2200" err="1" smtClean="0"/>
                  <a:t>chẩn</a:t>
                </a:r>
                <a:r>
                  <a:rPr lang="en-US" sz="2200" smtClean="0"/>
                  <a:t> </a:t>
                </a:r>
                <a:r>
                  <a:rPr lang="en-US" sz="2200" err="1" smtClean="0"/>
                  <a:t>đoán</a:t>
                </a:r>
                <a:r>
                  <a:rPr lang="en-US" sz="2200" smtClean="0"/>
                  <a:t> </a:t>
                </a:r>
                <a:r>
                  <a:rPr lang="en-US" sz="2200" err="1" smtClean="0"/>
                  <a:t>với</a:t>
                </a:r>
                <a:r>
                  <a:rPr lang="en-US" sz="2200" smtClean="0"/>
                  <a:t> </a:t>
                </a:r>
                <a:r>
                  <a:rPr lang="en-US" sz="2200" err="1" smtClean="0"/>
                  <a:t>trường</a:t>
                </a:r>
                <a:r>
                  <a:rPr lang="en-US" sz="2200" smtClean="0"/>
                  <a:t> </a:t>
                </a:r>
                <a:r>
                  <a:rPr lang="en-US" sz="2200" err="1" smtClean="0"/>
                  <a:t>hợp</a:t>
                </a:r>
                <a:r>
                  <a:rPr lang="en-US" sz="2200" smtClean="0"/>
                  <a:t> </a:t>
                </a:r>
                <a:r>
                  <a:rPr lang="en-US" sz="2200" err="1" smtClean="0"/>
                  <a:t>đơn</a:t>
                </a:r>
                <a:r>
                  <a:rPr lang="en-US" sz="2200" smtClean="0"/>
                  <a:t> </a:t>
                </a:r>
                <a:r>
                  <a:rPr lang="en-US" sz="2200" err="1" smtClean="0"/>
                  <a:t>giản</a:t>
                </a:r>
                <a:r>
                  <a:rPr lang="en-US" sz="2200" smtClean="0"/>
                  <a:t> </a:t>
                </a:r>
                <a:r>
                  <a:rPr lang="en-US" sz="2200" err="1" smtClean="0"/>
                  <a:t>nhất</a:t>
                </a:r>
                <a:r>
                  <a:rPr lang="en-US" sz="2200" smtClean="0"/>
                  <a:t> </a:t>
                </a:r>
                <a:r>
                  <a:rPr lang="en-US" sz="2200"/>
                  <a:t>Ω = {</a:t>
                </a:r>
                <a:r>
                  <a:rPr lang="en-US" sz="2200" i="1"/>
                  <a:t>X</a:t>
                </a:r>
                <a:r>
                  <a:rPr lang="en-US" sz="2200" baseline="-25000"/>
                  <a:t>1</a:t>
                </a:r>
                <a:r>
                  <a:rPr lang="en-US" sz="2200"/>
                  <a:t>, </a:t>
                </a:r>
                <a:r>
                  <a:rPr lang="en-US" sz="2200" i="1"/>
                  <a:t>X</a:t>
                </a:r>
                <a:r>
                  <a:rPr lang="en-US" sz="2200" baseline="-25000"/>
                  <a:t>2</a:t>
                </a:r>
                <a:r>
                  <a:rPr lang="en-US" sz="2200"/>
                  <a:t>}, </a:t>
                </a:r>
                <a:r>
                  <a:rPr lang="en-US" sz="2200" i="1"/>
                  <a:t>p</a:t>
                </a:r>
                <a:r>
                  <a:rPr lang="en-US" sz="2200" baseline="-25000"/>
                  <a:t>1</a:t>
                </a:r>
                <a:r>
                  <a:rPr lang="en-US" sz="2200"/>
                  <a:t> = </a:t>
                </a:r>
                <a:r>
                  <a:rPr lang="en-US" sz="2200" i="1"/>
                  <a:t>p</a:t>
                </a:r>
                <a:r>
                  <a:rPr lang="en-US" sz="2200" baseline="-25000"/>
                  <a:t>2</a:t>
                </a:r>
                <a:r>
                  <a:rPr lang="en-US" sz="2200"/>
                  <a:t> = </a:t>
                </a:r>
                <a:r>
                  <a:rPr lang="en-US" sz="2200" i="1"/>
                  <a:t>w</a:t>
                </a:r>
                <a:r>
                  <a:rPr lang="en-US" sz="2200" baseline="-25000"/>
                  <a:t>1</a:t>
                </a:r>
                <a:r>
                  <a:rPr lang="en-US" sz="2200"/>
                  <a:t> = </a:t>
                </a:r>
                <a:r>
                  <a:rPr lang="en-US" sz="2200" i="1"/>
                  <a:t>w</a:t>
                </a:r>
                <a:r>
                  <a:rPr lang="en-US" sz="2200" baseline="-25000"/>
                  <a:t>2</a:t>
                </a:r>
                <a:r>
                  <a:rPr lang="en-US" sz="2200"/>
                  <a:t> = 0.5, </a:t>
                </a:r>
                <a14:m>
                  <m:oMath xmlns:m="http://schemas.openxmlformats.org/officeDocument/2006/math">
                    <m:r>
                      <a:rPr lang="en-US" sz="2200" i="1">
                        <a:latin typeface="Cambria Math" panose="02040503050406030204" pitchFamily="18" charset="0"/>
                      </a:rPr>
                      <m:t>𝐷</m:t>
                    </m:r>
                    <m:r>
                      <a:rPr lang="en-US" sz="2200" i="1">
                        <a:latin typeface="Cambria Math" panose="02040503050406030204" pitchFamily="18" charset="0"/>
                      </a:rPr>
                      <m:t>∈{0,1,2,3}</m:t>
                    </m:r>
                  </m:oMath>
                </a14:m>
                <a:r>
                  <a:rPr lang="en-US" sz="2200"/>
                  <a:t>. </a:t>
                </a:r>
                <a:r>
                  <a:rPr lang="en-US" sz="2200" err="1" smtClean="0"/>
                  <a:t>Bằng</a:t>
                </a:r>
                <a:r>
                  <a:rPr lang="en-US" sz="2200" smtClean="0"/>
                  <a:t> </a:t>
                </a:r>
                <a:r>
                  <a:rPr lang="en-US" sz="2200" smtClean="0"/>
                  <a:t>cách áp </a:t>
                </a:r>
                <a:r>
                  <a:rPr lang="en-US" sz="2200" err="1" smtClean="0"/>
                  <a:t>dụng</a:t>
                </a:r>
                <a:r>
                  <a:rPr lang="en-US" sz="2200" smtClean="0"/>
                  <a:t> </a:t>
                </a:r>
                <a:r>
                  <a:rPr lang="en-US" sz="2200" err="1" smtClean="0"/>
                  <a:t>định</a:t>
                </a:r>
                <a:r>
                  <a:rPr lang="en-US" sz="2200" smtClean="0"/>
                  <a:t> </a:t>
                </a:r>
                <a:r>
                  <a:rPr lang="en-US" sz="2200" err="1" smtClean="0"/>
                  <a:t>lý</a:t>
                </a:r>
                <a:r>
                  <a:rPr lang="en-US" sz="2200" smtClean="0"/>
                  <a:t> </a:t>
                </a:r>
                <a:r>
                  <a:rPr lang="en-US" sz="2200" err="1" smtClean="0"/>
                  <a:t>chẩn</a:t>
                </a:r>
                <a:r>
                  <a:rPr lang="en-US" sz="2200" smtClean="0"/>
                  <a:t> </a:t>
                </a:r>
                <a:r>
                  <a:rPr lang="en-US" sz="2200" err="1" smtClean="0"/>
                  <a:t>đoán</a:t>
                </a:r>
                <a:r>
                  <a:rPr lang="en-US" sz="2200" smtClean="0"/>
                  <a:t>, </a:t>
                </a:r>
                <a:r>
                  <a:rPr lang="en-US" sz="2200" err="1" smtClean="0"/>
                  <a:t>mạng</a:t>
                </a:r>
                <a:r>
                  <a:rPr lang="en-US" sz="2200" smtClean="0"/>
                  <a:t> AND-D </a:t>
                </a:r>
                <a:r>
                  <a:rPr lang="en-US" sz="2200" err="1" smtClean="0"/>
                  <a:t>không</a:t>
                </a:r>
                <a:r>
                  <a:rPr lang="en-US" sz="2200" smtClean="0"/>
                  <a:t> </a:t>
                </a:r>
                <a:r>
                  <a:rPr lang="en-US" sz="2200" err="1" smtClean="0"/>
                  <a:t>thỏa</a:t>
                </a:r>
                <a:r>
                  <a:rPr lang="en-US" sz="2200" smtClean="0"/>
                  <a:t> </a:t>
                </a:r>
                <a:r>
                  <a:rPr lang="en-US" sz="2200" err="1" smtClean="0"/>
                  <a:t>điều</a:t>
                </a:r>
                <a:r>
                  <a:rPr lang="en-US" sz="2200" smtClean="0"/>
                  <a:t> </a:t>
                </a:r>
                <a:r>
                  <a:rPr lang="en-US" sz="2200" err="1" smtClean="0"/>
                  <a:t>kiện</a:t>
                </a:r>
                <a:r>
                  <a:rPr lang="en-US" sz="2200" smtClean="0"/>
                  <a:t> </a:t>
                </a:r>
                <a:r>
                  <a:rPr lang="en-US" sz="2200" err="1" smtClean="0"/>
                  <a:t>chẩn</a:t>
                </a:r>
                <a:r>
                  <a:rPr lang="en-US" sz="2200" smtClean="0"/>
                  <a:t> </a:t>
                </a:r>
                <a:r>
                  <a:rPr lang="en-US" sz="2200" err="1" smtClean="0"/>
                  <a:t>đoán</a:t>
                </a:r>
                <a:r>
                  <a:rPr lang="en-US" sz="2200" smtClean="0"/>
                  <a:t> </a:t>
                </a:r>
                <a:r>
                  <a:rPr lang="en-US" sz="2200" err="1" smtClean="0"/>
                  <a:t>vì</a:t>
                </a:r>
                <a:r>
                  <a:rPr lang="en-US" sz="2200" smtClean="0"/>
                  <a:t> </a:t>
                </a:r>
                <a:r>
                  <a:rPr lang="en-US" sz="2200" i="1" smtClean="0"/>
                  <a:t>s</a:t>
                </a:r>
                <a:r>
                  <a:rPr lang="en-US" sz="2200" smtClean="0"/>
                  <a:t>(Ω</a:t>
                </a:r>
                <a:r>
                  <a:rPr lang="en-US" sz="2200"/>
                  <a:t>) </a:t>
                </a:r>
                <a:r>
                  <a:rPr lang="en-US" sz="2200" smtClean="0"/>
                  <a:t>= 0.25.</a:t>
                </a:r>
                <a:endParaRPr lang="en-US" sz="22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000897"/>
                <a:ext cx="10515600" cy="5333641"/>
              </a:xfrm>
              <a:blipFill rotWithShape="0">
                <a:blip r:embed="rId2"/>
                <a:stretch>
                  <a:fillRect l="-754" t="-800" r="-696" b="-217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47C1ED6D-0801-4100-8035-2719186ACC33}" type="datetime1">
              <a:rPr lang="en-US" smtClean="0"/>
              <a:t>7/14/2017</a:t>
            </a:fld>
            <a:endParaRPr lang="en-US"/>
          </a:p>
        </p:txBody>
      </p:sp>
    </p:spTree>
    <p:extLst>
      <p:ext uri="{BB962C8B-B14F-4D97-AF65-F5344CB8AC3E}">
        <p14:creationId xmlns:p14="http://schemas.microsoft.com/office/powerpoint/2010/main" val="37869109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67593"/>
                <a:ext cx="10515600" cy="5678199"/>
              </a:xfrm>
            </p:spPr>
            <p:txBody>
              <a:bodyPr>
                <a:normAutofit fontScale="70000" lnSpcReduction="20000"/>
              </a:bodyPr>
              <a:lstStyle/>
              <a:p>
                <a:pPr>
                  <a:lnSpc>
                    <a:spcPct val="120000"/>
                  </a:lnSpc>
                </a:pPr>
                <a:r>
                  <a:rPr lang="vi-VN"/>
                  <a:t>AND-gate, OR-gate, XOR-gate và XNOR-gate không thỏa điều kiện chẩn đoán và không nên dùng chúng để kiểm định giả thuyết. Tuy nhiên chưa thể xác định U-gate và SIGMA-gate có thỏa điều kiện chẩn đoán hay không</a:t>
                </a:r>
                <a:r>
                  <a:rPr lang="en-US" smtClean="0"/>
                  <a:t>.</a:t>
                </a:r>
              </a:p>
              <a:p>
                <a:pPr>
                  <a:lnSpc>
                    <a:spcPct val="120000"/>
                  </a:lnSpc>
                </a:pPr>
                <a:r>
                  <a:rPr lang="vi-VN"/>
                  <a:t>Công thức 4.6 đặc tả xác suất của </a:t>
                </a:r>
                <a:r>
                  <a:rPr lang="vi-VN" b="1"/>
                  <a:t>mạng SIGMA-D</a:t>
                </a:r>
                <a:r>
                  <a:rPr lang="vi-VN"/>
                  <a:t> như sau</a:t>
                </a:r>
                <a:r>
                  <a:rPr lang="en-US" smtClean="0"/>
                  <a:t>:</a:t>
                </a:r>
              </a:p>
              <a:p>
                <a:pPr marL="0" indent="0">
                  <a:lnSpc>
                    <a:spcPct val="12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𝑀</m:t>
                          </m:r>
                        </m:num>
                        <m:den>
                          <m:r>
                            <a:rPr lang="en-US" i="1">
                              <a:latin typeface="Cambria Math" panose="02040503050406030204" pitchFamily="18" charset="0"/>
                            </a:rPr>
                            <m:t>2</m:t>
                          </m:r>
                          <m:r>
                            <a:rPr lang="en-US" i="1">
                              <a:latin typeface="Cambria Math" panose="02040503050406030204" pitchFamily="18" charset="0"/>
                            </a:rPr>
                            <m:t>𝑆</m:t>
                          </m:r>
                        </m:den>
                      </m:f>
                    </m:oMath>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−2</m:t>
                              </m:r>
                              <m:r>
                                <a:rPr lang="en-US" i="1">
                                  <a:latin typeface="Cambria Math" panose="02040503050406030204" pitchFamily="18" charset="0"/>
                                </a:rPr>
                                <m:t>𝐷</m:t>
                              </m:r>
                            </m:e>
                          </m:d>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𝑀</m:t>
                          </m:r>
                        </m:num>
                        <m:den>
                          <m:r>
                            <a:rPr lang="en-US" i="1">
                              <a:latin typeface="Cambria Math" panose="02040503050406030204" pitchFamily="18" charset="0"/>
                            </a:rPr>
                            <m:t>2</m:t>
                          </m:r>
                          <m:r>
                            <a:rPr lang="en-US" i="1">
                              <a:latin typeface="Cambria Math" panose="02040503050406030204" pitchFamily="18" charset="0"/>
                            </a:rPr>
                            <m:t>𝑆</m:t>
                          </m:r>
                        </m:den>
                      </m:f>
                    </m:oMath>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e>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𝑀</m:t>
                          </m:r>
                        </m:num>
                        <m:den>
                          <m:r>
                            <a:rPr lang="en-US" i="1">
                              <a:latin typeface="Cambria Math" panose="02040503050406030204" pitchFamily="18" charset="0"/>
                            </a:rPr>
                            <m:t>2</m:t>
                          </m:r>
                          <m:r>
                            <a:rPr lang="en-US" i="1">
                              <a:latin typeface="Cambria Math" panose="02040503050406030204" pitchFamily="18" charset="0"/>
                            </a:rPr>
                            <m:t>𝑀</m:t>
                          </m:r>
                        </m:den>
                      </m:f>
                    </m:oMath>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e>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−2</m:t>
                              </m:r>
                              <m:r>
                                <a:rPr lang="en-US" i="1">
                                  <a:latin typeface="Cambria Math" panose="02040503050406030204" pitchFamily="18" charset="0"/>
                                </a:rPr>
                                <m:t>𝐷</m:t>
                              </m:r>
                            </m:e>
                          </m:d>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𝑀</m:t>
                          </m:r>
                        </m:num>
                        <m:den>
                          <m:r>
                            <a:rPr lang="en-US" i="1">
                              <a:latin typeface="Cambria Math" panose="02040503050406030204" pitchFamily="18" charset="0"/>
                            </a:rPr>
                            <m:t>2</m:t>
                          </m:r>
                          <m:r>
                            <a:rPr lang="en-US" i="1">
                              <a:latin typeface="Cambria Math" panose="02040503050406030204" pitchFamily="18" charset="0"/>
                            </a:rPr>
                            <m:t>𝑀</m:t>
                          </m:r>
                        </m:den>
                      </m:f>
                    </m:oMath>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𝑁</m:t>
                          </m:r>
                        </m:num>
                        <m:den>
                          <m:r>
                            <a:rPr lang="en-US" i="1">
                              <a:latin typeface="Cambria Math" panose="02040503050406030204" pitchFamily="18" charset="0"/>
                            </a:rPr>
                            <m:t>2</m:t>
                          </m:r>
                        </m:den>
                      </m:f>
                    </m:oMath>
                  </m:oMathPara>
                </a14:m>
                <a:endParaRPr lang="en-US" smtClean="0"/>
              </a:p>
              <a:p>
                <a:pPr>
                  <a:lnSpc>
                    <a:spcPct val="120000"/>
                  </a:lnSpc>
                </a:pPr>
                <a:r>
                  <a:rPr lang="en-US" err="1" smtClean="0"/>
                  <a:t>Bằng</a:t>
                </a:r>
                <a:r>
                  <a:rPr lang="en-US" smtClean="0"/>
                  <a:t> </a:t>
                </a:r>
                <a:r>
                  <a:rPr lang="en-US" err="1" smtClean="0"/>
                  <a:t>cách</a:t>
                </a:r>
                <a:r>
                  <a:rPr lang="en-US" smtClean="0"/>
                  <a:t> </a:t>
                </a:r>
                <a:r>
                  <a:rPr lang="en-US" err="1" smtClean="0"/>
                  <a:t>áp</a:t>
                </a:r>
                <a:r>
                  <a:rPr lang="en-US" smtClean="0"/>
                  <a:t> </a:t>
                </a:r>
                <a:r>
                  <a:rPr lang="en-US" err="1" smtClean="0"/>
                  <a:t>dụng</a:t>
                </a:r>
                <a:r>
                  <a:rPr lang="en-US" smtClean="0"/>
                  <a:t> </a:t>
                </a:r>
                <a:r>
                  <a:rPr lang="en-US" err="1" smtClean="0"/>
                  <a:t>định</a:t>
                </a:r>
                <a:r>
                  <a:rPr lang="en-US" smtClean="0"/>
                  <a:t> </a:t>
                </a:r>
                <a:r>
                  <a:rPr lang="en-US" err="1" smtClean="0"/>
                  <a:t>lý</a:t>
                </a:r>
                <a:r>
                  <a:rPr lang="en-US" smtClean="0"/>
                  <a:t> </a:t>
                </a:r>
                <a:r>
                  <a:rPr lang="en-US" err="1" smtClean="0"/>
                  <a:t>chẩn</a:t>
                </a:r>
                <a:r>
                  <a:rPr lang="en-US" smtClean="0"/>
                  <a:t> </a:t>
                </a:r>
                <a:r>
                  <a:rPr lang="en-US" err="1" smtClean="0"/>
                  <a:t>đoán</a:t>
                </a:r>
                <a:r>
                  <a:rPr lang="en-US" smtClean="0"/>
                  <a:t> </a:t>
                </a:r>
                <a:r>
                  <a:rPr lang="en-US" err="1" smtClean="0"/>
                  <a:t>cho</a:t>
                </a:r>
                <a:r>
                  <a:rPr lang="en-US" smtClean="0"/>
                  <a:t> </a:t>
                </a:r>
                <a:r>
                  <a:rPr lang="en-US" err="1" smtClean="0"/>
                  <a:t>mạng</a:t>
                </a:r>
                <a:r>
                  <a:rPr lang="en-US" smtClean="0"/>
                  <a:t> SIGMA-D, ta </a:t>
                </a:r>
                <a:r>
                  <a:rPr lang="en-US" err="1" smtClean="0"/>
                  <a:t>có</a:t>
                </a:r>
                <a:r>
                  <a:rPr lang="en-US" smtClean="0"/>
                  <a:t> </a:t>
                </a:r>
                <a14:m>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d>
                      </m:e>
                    </m:nary>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oMath>
                </a14:m>
                <a:r>
                  <a:rPr lang="en-US" smtClean="0"/>
                  <a:t>, </a:t>
                </a:r>
                <a:r>
                  <a:rPr lang="en-US" err="1" smtClean="0"/>
                  <a:t>vậy</a:t>
                </a:r>
                <a:r>
                  <a:rPr lang="en-US" i="1" smtClean="0"/>
                  <a:t> </a:t>
                </a:r>
                <a:r>
                  <a:rPr lang="en-US" i="1" err="1" smtClean="0"/>
                  <a:t>mạng</a:t>
                </a:r>
                <a:r>
                  <a:rPr lang="en-US" i="1" smtClean="0"/>
                  <a:t> SIGMA-D </a:t>
                </a:r>
                <a:r>
                  <a:rPr lang="en-US" i="1" err="1" smtClean="0"/>
                  <a:t>thỏa</a:t>
                </a:r>
                <a:r>
                  <a:rPr lang="en-US" i="1" smtClean="0"/>
                  <a:t> </a:t>
                </a:r>
                <a:r>
                  <a:rPr lang="en-US" i="1" err="1" smtClean="0"/>
                  <a:t>điều</a:t>
                </a:r>
                <a:r>
                  <a:rPr lang="en-US" i="1" smtClean="0"/>
                  <a:t> </a:t>
                </a:r>
                <a:r>
                  <a:rPr lang="en-US" i="1" err="1" smtClean="0"/>
                  <a:t>kiện</a:t>
                </a:r>
                <a:r>
                  <a:rPr lang="en-US" i="1" smtClean="0"/>
                  <a:t> </a:t>
                </a:r>
                <a:r>
                  <a:rPr lang="en-US" i="1" err="1" smtClean="0"/>
                  <a:t>chẩn</a:t>
                </a:r>
                <a:r>
                  <a:rPr lang="en-US" i="1" smtClean="0"/>
                  <a:t> </a:t>
                </a:r>
                <a:r>
                  <a:rPr lang="en-US" i="1" err="1" smtClean="0"/>
                  <a:t>đoán</a:t>
                </a:r>
                <a:r>
                  <a:rPr lang="en-US" smtClean="0"/>
                  <a:t>.</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67593"/>
                <a:ext cx="10515600" cy="5678199"/>
              </a:xfrm>
              <a:blipFill rotWithShape="0">
                <a:blip r:embed="rId2"/>
                <a:stretch>
                  <a:fillRect l="-522" t="-536" r="-580" b="-34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D9D97D00-E3C2-47A5-B4AE-B45AB4532648}" type="datetime1">
              <a:rPr lang="en-US" smtClean="0"/>
              <a:t>7/14/2017</a:t>
            </a:fld>
            <a:endParaRPr lang="en-US"/>
          </a:p>
        </p:txBody>
      </p:sp>
    </p:spTree>
    <p:extLst>
      <p:ext uri="{BB962C8B-B14F-4D97-AF65-F5344CB8AC3E}">
        <p14:creationId xmlns:p14="http://schemas.microsoft.com/office/powerpoint/2010/main" val="13290064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1705" y="1000897"/>
                <a:ext cx="6254961" cy="5386047"/>
              </a:xfrm>
            </p:spPr>
            <p:txBody>
              <a:bodyPr>
                <a:normAutofit fontScale="92500"/>
              </a:bodyPr>
              <a:lstStyle/>
              <a:p>
                <a:r>
                  <a:rPr lang="vi-VN"/>
                  <a:t>Trong trường hợp SIGMA-gate, biến phụ Y bị khử khỏi mạng X-D và bằng chứng D trở thành biến đích trực tiếp, vậy ta có </a:t>
                </a:r>
                <a:r>
                  <a:rPr lang="vi-VN" b="1"/>
                  <a:t>mạng SIGMA-D trực </a:t>
                </a:r>
                <a:r>
                  <a:rPr lang="vi-VN" b="1" smtClean="0"/>
                  <a:t>tiếp</a:t>
                </a:r>
                <a:r>
                  <a:rPr lang="en-US" smtClean="0"/>
                  <a:t>.</a:t>
                </a:r>
              </a:p>
              <a:p>
                <a:r>
                  <a:rPr lang="en-US" err="1"/>
                  <a:t>Công</a:t>
                </a:r>
                <a:r>
                  <a:rPr lang="en-US"/>
                  <a:t> </a:t>
                </a:r>
                <a:r>
                  <a:rPr lang="en-US" err="1"/>
                  <a:t>thức</a:t>
                </a:r>
                <a:r>
                  <a:rPr lang="en-US"/>
                  <a:t> 4.7 </a:t>
                </a:r>
                <a:r>
                  <a:rPr lang="en-US" err="1"/>
                  <a:t>sau</a:t>
                </a:r>
                <a:r>
                  <a:rPr lang="en-US"/>
                  <a:t> </a:t>
                </a:r>
                <a:r>
                  <a:rPr lang="en-US" err="1"/>
                  <a:t>đặc</a:t>
                </a:r>
                <a:r>
                  <a:rPr lang="en-US"/>
                  <a:t> </a:t>
                </a:r>
                <a:r>
                  <a:rPr lang="en-US" err="1"/>
                  <a:t>tả</a:t>
                </a:r>
                <a:r>
                  <a:rPr lang="en-US"/>
                  <a:t> CPT </a:t>
                </a:r>
                <a:r>
                  <a:rPr lang="en-US" err="1"/>
                  <a:t>của</a:t>
                </a:r>
                <a:r>
                  <a:rPr lang="en-US"/>
                  <a:t> </a:t>
                </a:r>
                <a:r>
                  <a:rPr lang="en-US" err="1"/>
                  <a:t>mạng</a:t>
                </a:r>
                <a:r>
                  <a:rPr lang="en-US"/>
                  <a:t> SIGMA-D </a:t>
                </a:r>
                <a:r>
                  <a:rPr lang="en-US" err="1"/>
                  <a:t>trực</a:t>
                </a:r>
                <a:r>
                  <a:rPr lang="en-US"/>
                  <a:t> </a:t>
                </a:r>
                <a:r>
                  <a:rPr lang="en-US" err="1"/>
                  <a:t>tiếp</a:t>
                </a:r>
                <a:r>
                  <a:rPr lang="en-US"/>
                  <a:t>.</a:t>
                </a:r>
                <a:endParaRPr lang="en-US"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f>
                            <m:fPr>
                              <m:ctrlPr>
                                <a:rPr lang="en-US" i="1">
                                  <a:latin typeface="Cambria Math" panose="02040503050406030204" pitchFamily="18" charset="0"/>
                                </a:rPr>
                              </m:ctrlPr>
                            </m:fPr>
                            <m:num>
                              <m:r>
                                <a:rPr lang="en-US" i="1">
                                  <a:latin typeface="Cambria Math" panose="02040503050406030204" pitchFamily="18" charset="0"/>
                                </a:rPr>
                                <m:t>𝐷</m:t>
                              </m:r>
                            </m:num>
                            <m:den>
                              <m:r>
                                <a:rPr lang="en-US" i="1">
                                  <a:latin typeface="Cambria Math" panose="02040503050406030204" pitchFamily="18" charset="0"/>
                                </a:rPr>
                                <m:t>𝑆</m:t>
                              </m:r>
                            </m:den>
                          </m:f>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𝐿</m:t>
                          </m:r>
                        </m:sub>
                        <m:sup/>
                        <m:e>
                          <m:f>
                            <m:fPr>
                              <m:ctrlPr>
                                <a:rPr lang="en-US" i="1">
                                  <a:latin typeface="Cambria Math" panose="02040503050406030204" pitchFamily="18" charset="0"/>
                                </a:rPr>
                              </m:ctrlPr>
                            </m:fPr>
                            <m:num>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num>
                            <m:den>
                              <m:r>
                                <a:rPr lang="en-US" i="1">
                                  <a:latin typeface="Cambria Math" panose="02040503050406030204" pitchFamily="18" charset="0"/>
                                </a:rPr>
                                <m:t>𝑆</m:t>
                              </m:r>
                            </m:den>
                          </m:f>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e>
                      </m:nary>
                    </m:oMath>
                  </m:oMathPara>
                </a14:m>
                <a:endParaRPr lang="en-US"/>
              </a:p>
              <a:p>
                <a:pPr indent="0">
                  <a:buNone/>
                </a:pPr>
                <a:r>
                  <a:rPr lang="en-US" err="1"/>
                  <a:t>Với</a:t>
                </a:r>
                <a:r>
                  <a:rPr lang="en-US"/>
                  <a:t> </a:t>
                </a:r>
                <a:r>
                  <a:rPr lang="en-US" err="1"/>
                  <a:t>tập</a:t>
                </a:r>
                <a:r>
                  <a:rPr lang="en-US"/>
                  <a:t> </a:t>
                </a:r>
                <a:r>
                  <a:rPr lang="en-US" err="1"/>
                  <a:t>những</a:t>
                </a:r>
                <a:r>
                  <a:rPr lang="en-US"/>
                  <a:t> </a:t>
                </a:r>
                <a:r>
                  <a:rPr lang="en-US" i="1"/>
                  <a:t>X</a:t>
                </a:r>
                <a:r>
                  <a:rPr lang="en-US" i="1" baseline="-25000"/>
                  <a:t>i</a:t>
                </a:r>
                <a:r>
                  <a:rPr lang="en-US"/>
                  <a:t> </a:t>
                </a:r>
                <a:r>
                  <a:rPr lang="en-US" err="1"/>
                  <a:t>đủ</a:t>
                </a:r>
                <a:r>
                  <a:rPr lang="en-US"/>
                  <a:t> </a:t>
                </a:r>
                <a:r>
                  <a:rPr lang="en-US" err="1"/>
                  <a:t>và</a:t>
                </a:r>
                <a:r>
                  <a:rPr lang="en-US"/>
                  <a:t> </a:t>
                </a:r>
                <a:r>
                  <a:rPr lang="en-US" err="1"/>
                  <a:t>loại</a:t>
                </a:r>
                <a:r>
                  <a:rPr lang="en-US"/>
                  <a:t> </a:t>
                </a:r>
                <a:r>
                  <a:rPr lang="en-US" err="1"/>
                  <a:t>trừ</a:t>
                </a:r>
                <a:r>
                  <a:rPr lang="en-US"/>
                  <a:t> </a:t>
                </a:r>
                <a:r>
                  <a:rPr lang="en-US" err="1"/>
                  <a:t>lẫn</a:t>
                </a:r>
                <a:r>
                  <a:rPr lang="en-US"/>
                  <a:t> </a:t>
                </a:r>
                <a:r>
                  <a:rPr lang="en-US" err="1"/>
                  <a:t>nhau</a:t>
                </a:r>
                <a:r>
                  <a:rPr lang="en-US"/>
                  <a:t>.</a:t>
                </a: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=1</m:t>
                      </m:r>
                      <m:r>
                        <a:rPr lang="en-US" b="0" i="1" smtClean="0">
                          <a:latin typeface="Cambria Math" panose="02040503050406030204" pitchFamily="18" charset="0"/>
                        </a:rPr>
                        <m:t>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m:oMathPara>
                </a14:m>
                <a:endParaRPr lang="en-US"/>
              </a:p>
              <a:p>
                <a:pPr marL="0" indent="0">
                  <a:buNone/>
                </a:pP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1705" y="1000897"/>
                <a:ext cx="6254961" cy="5386047"/>
              </a:xfrm>
              <a:blipFill rotWithShape="0">
                <a:blip r:embed="rId2"/>
                <a:stretch>
                  <a:fillRect l="-1462" t="-1018" r="-1754"/>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667" y="1000898"/>
            <a:ext cx="5382857" cy="3377142"/>
          </a:xfrm>
          <a:prstGeom prst="rect">
            <a:avLst/>
          </a:prstGeom>
        </p:spPr>
      </p:pic>
      <p:sp>
        <p:nvSpPr>
          <p:cNvPr id="5" name="Slide Number Placeholder 4"/>
          <p:cNvSpPr>
            <a:spLocks noGrp="1"/>
          </p:cNvSpPr>
          <p:nvPr>
            <p:ph type="sldNum" sz="quarter" idx="12"/>
          </p:nvPr>
        </p:nvSpPr>
        <p:spPr/>
        <p:txBody>
          <a:bodyPr/>
          <a:lstStyle/>
          <a:p>
            <a:fld id="{5DB5036F-1FF2-46C4-8D2B-59C7E3B91952}"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14C32B17-EACF-4BA4-AB02-E353D2269ABC}" type="datetime1">
              <a:rPr lang="en-US" smtClean="0"/>
              <a:t>7/14/2017</a:t>
            </a:fld>
            <a:endParaRPr lang="en-US"/>
          </a:p>
        </p:txBody>
      </p:sp>
    </p:spTree>
    <p:extLst>
      <p:ext uri="{BB962C8B-B14F-4D97-AF65-F5344CB8AC3E}">
        <p14:creationId xmlns:p14="http://schemas.microsoft.com/office/powerpoint/2010/main" val="38403744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p:sp>
        <p:nvSpPr>
          <p:cNvPr id="3" name="Content Placeholder 2"/>
          <p:cNvSpPr>
            <a:spLocks noGrp="1"/>
          </p:cNvSpPr>
          <p:nvPr>
            <p:ph idx="1"/>
          </p:nvPr>
        </p:nvSpPr>
        <p:spPr>
          <a:xfrm>
            <a:off x="215154" y="1000898"/>
            <a:ext cx="5642308" cy="5176066"/>
          </a:xfrm>
        </p:spPr>
        <p:txBody>
          <a:bodyPr>
            <a:normAutofit/>
          </a:bodyPr>
          <a:lstStyle/>
          <a:p>
            <a:r>
              <a:rPr lang="en-US" err="1" smtClean="0"/>
              <a:t>Với</a:t>
            </a:r>
            <a:r>
              <a:rPr lang="en-US" smtClean="0"/>
              <a:t> </a:t>
            </a:r>
            <a:r>
              <a:rPr lang="en-US" err="1" smtClean="0"/>
              <a:t>công</a:t>
            </a:r>
            <a:r>
              <a:rPr lang="en-US" smtClean="0"/>
              <a:t> </a:t>
            </a:r>
            <a:r>
              <a:rPr lang="en-US" err="1" smtClean="0"/>
              <a:t>thức</a:t>
            </a:r>
            <a:r>
              <a:rPr lang="en-US" smtClean="0"/>
              <a:t> 4.6, </a:t>
            </a:r>
            <a:r>
              <a:rPr lang="en-US" b="1" err="1" smtClean="0"/>
              <a:t>mạng</a:t>
            </a:r>
            <a:r>
              <a:rPr lang="en-US" b="1" smtClean="0"/>
              <a:t> SIGMA-D </a:t>
            </a:r>
            <a:r>
              <a:rPr lang="en-US" b="1" err="1" smtClean="0"/>
              <a:t>trực</a:t>
            </a:r>
            <a:r>
              <a:rPr lang="en-US" b="1" smtClean="0"/>
              <a:t> </a:t>
            </a:r>
            <a:r>
              <a:rPr lang="en-US" b="1" err="1" smtClean="0"/>
              <a:t>tiếp</a:t>
            </a:r>
            <a:r>
              <a:rPr lang="en-US" smtClean="0"/>
              <a:t> </a:t>
            </a:r>
            <a:r>
              <a:rPr lang="en-US" err="1" smtClean="0"/>
              <a:t>có</a:t>
            </a:r>
            <a:r>
              <a:rPr lang="en-US" smtClean="0"/>
              <a:t> </a:t>
            </a:r>
            <a:r>
              <a:rPr lang="en-US" err="1" smtClean="0"/>
              <a:t>cùng</a:t>
            </a:r>
            <a:r>
              <a:rPr lang="en-US" smtClean="0"/>
              <a:t> </a:t>
            </a:r>
            <a:r>
              <a:rPr lang="en-US" err="1" smtClean="0"/>
              <a:t>những</a:t>
            </a:r>
            <a:r>
              <a:rPr lang="en-US" smtClean="0"/>
              <a:t> </a:t>
            </a:r>
            <a:r>
              <a:rPr lang="en-US" err="1" smtClean="0"/>
              <a:t>xác</a:t>
            </a:r>
            <a:r>
              <a:rPr lang="en-US" smtClean="0"/>
              <a:t> </a:t>
            </a:r>
            <a:r>
              <a:rPr lang="en-US" err="1" smtClean="0"/>
              <a:t>suất</a:t>
            </a:r>
            <a:r>
              <a:rPr lang="en-US" smtClean="0"/>
              <a:t> </a:t>
            </a:r>
            <a:r>
              <a:rPr lang="en-US" err="1" smtClean="0"/>
              <a:t>điều</a:t>
            </a:r>
            <a:r>
              <a:rPr lang="en-US" smtClean="0"/>
              <a:t> </a:t>
            </a:r>
            <a:r>
              <a:rPr lang="en-US" err="1" smtClean="0"/>
              <a:t>kiện</a:t>
            </a:r>
            <a:r>
              <a:rPr lang="en-US" smtClean="0"/>
              <a:t> </a:t>
            </a:r>
            <a:r>
              <a:rPr lang="en-US" i="1"/>
              <a:t>P</a:t>
            </a:r>
            <a:r>
              <a:rPr lang="en-US"/>
              <a:t>(</a:t>
            </a:r>
            <a:r>
              <a:rPr lang="en-US" i="1" err="1"/>
              <a:t>X</a:t>
            </a:r>
            <a:r>
              <a:rPr lang="en-US" i="1" baseline="-25000" err="1"/>
              <a:t>i</a:t>
            </a:r>
            <a:r>
              <a:rPr lang="en-US" i="1" err="1"/>
              <a:t>|D</a:t>
            </a:r>
            <a:r>
              <a:rPr lang="en-US"/>
              <a:t>) </a:t>
            </a:r>
            <a:r>
              <a:rPr lang="en-US" err="1" smtClean="0"/>
              <a:t>và</a:t>
            </a:r>
            <a:r>
              <a:rPr lang="en-US" smtClean="0"/>
              <a:t> </a:t>
            </a:r>
            <a:r>
              <a:rPr lang="en-US" i="1" smtClean="0"/>
              <a:t>P</a:t>
            </a:r>
            <a:r>
              <a:rPr lang="en-US" smtClean="0"/>
              <a:t>(</a:t>
            </a:r>
            <a:r>
              <a:rPr lang="en-US" i="1" err="1" smtClean="0"/>
              <a:t>D|X</a:t>
            </a:r>
            <a:r>
              <a:rPr lang="en-US" i="1" baseline="-25000" err="1" smtClean="0"/>
              <a:t>i</a:t>
            </a:r>
            <a:r>
              <a:rPr lang="en-US"/>
              <a:t>) </a:t>
            </a:r>
            <a:r>
              <a:rPr lang="en-US" err="1"/>
              <a:t>với</a:t>
            </a:r>
            <a:r>
              <a:rPr lang="en-US"/>
              <a:t> </a:t>
            </a:r>
            <a:r>
              <a:rPr lang="en-US" err="1" smtClean="0"/>
              <a:t>mạng</a:t>
            </a:r>
            <a:r>
              <a:rPr lang="en-US" smtClean="0"/>
              <a:t> SIGMA-D.</a:t>
            </a:r>
          </a:p>
          <a:p>
            <a:r>
              <a:rPr lang="en-US" err="1" smtClean="0"/>
              <a:t>Mạng</a:t>
            </a:r>
            <a:r>
              <a:rPr lang="en-US" smtClean="0"/>
              <a:t> SIGMA-D </a:t>
            </a:r>
            <a:r>
              <a:rPr lang="en-US" err="1" smtClean="0"/>
              <a:t>trực</a:t>
            </a:r>
            <a:r>
              <a:rPr lang="en-US" smtClean="0"/>
              <a:t> </a:t>
            </a:r>
            <a:r>
              <a:rPr lang="en-US" err="1" smtClean="0"/>
              <a:t>tiếp</a:t>
            </a:r>
            <a:r>
              <a:rPr lang="en-US" smtClean="0"/>
              <a:t> </a:t>
            </a:r>
            <a:r>
              <a:rPr lang="en-US" err="1" smtClean="0"/>
              <a:t>thỏa</a:t>
            </a:r>
            <a:r>
              <a:rPr lang="en-US" smtClean="0"/>
              <a:t> </a:t>
            </a:r>
            <a:r>
              <a:rPr lang="en-US" err="1" smtClean="0"/>
              <a:t>điều</a:t>
            </a:r>
            <a:r>
              <a:rPr lang="en-US" smtClean="0"/>
              <a:t> </a:t>
            </a:r>
            <a:r>
              <a:rPr lang="en-US" err="1" smtClean="0"/>
              <a:t>kiện</a:t>
            </a:r>
            <a:r>
              <a:rPr lang="en-US" smtClean="0"/>
              <a:t> </a:t>
            </a:r>
            <a:r>
              <a:rPr lang="en-US" err="1" smtClean="0"/>
              <a:t>chẩn</a:t>
            </a:r>
            <a:r>
              <a:rPr lang="en-US" smtClean="0"/>
              <a:t> </a:t>
            </a:r>
            <a:r>
              <a:rPr lang="en-US" err="1" smtClean="0"/>
              <a:t>đoán</a:t>
            </a:r>
            <a:r>
              <a:rPr lang="en-US" smtClean="0"/>
              <a:t> </a:t>
            </a:r>
            <a:r>
              <a:rPr lang="en-US" err="1" smtClean="0"/>
              <a:t>vì</a:t>
            </a:r>
            <a:r>
              <a:rPr lang="en-US" smtClean="0"/>
              <a:t> </a:t>
            </a:r>
            <a:r>
              <a:rPr lang="en-US" i="1"/>
              <a:t>s</a:t>
            </a:r>
            <a:r>
              <a:rPr lang="en-US"/>
              <a:t>(</a:t>
            </a:r>
            <a:r>
              <a:rPr lang="el-GR"/>
              <a:t>Ω</a:t>
            </a:r>
            <a:r>
              <a:rPr lang="en-US"/>
              <a:t>) = 2</a:t>
            </a:r>
            <a:r>
              <a:rPr lang="en-US" i="1" baseline="30000"/>
              <a:t>n</a:t>
            </a:r>
            <a:r>
              <a:rPr lang="en-US" baseline="30000"/>
              <a:t>–1</a:t>
            </a:r>
            <a:r>
              <a:rPr lang="en-US"/>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1249" y="1000898"/>
            <a:ext cx="5382857" cy="3377142"/>
          </a:xfrm>
          <a:prstGeom prst="rect">
            <a:avLst/>
          </a:prstGeom>
        </p:spPr>
      </p:pic>
      <p:sp>
        <p:nvSpPr>
          <p:cNvPr id="5" name="Slide Number Placeholder 4"/>
          <p:cNvSpPr>
            <a:spLocks noGrp="1"/>
          </p:cNvSpPr>
          <p:nvPr>
            <p:ph type="sldNum" sz="quarter" idx="12"/>
          </p:nvPr>
        </p:nvSpPr>
        <p:spPr/>
        <p:txBody>
          <a:bodyPr/>
          <a:lstStyle/>
          <a:p>
            <a:fld id="{5DB5036F-1FF2-46C4-8D2B-59C7E3B91952}"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6068C877-66B6-421B-B216-F3E5B8721A9D}" type="datetime1">
              <a:rPr lang="en-US" smtClean="0"/>
              <a:t>7/14/2017</a:t>
            </a:fld>
            <a:endParaRPr lang="en-US"/>
          </a:p>
        </p:txBody>
      </p:sp>
    </p:spTree>
    <p:extLst>
      <p:ext uri="{BB962C8B-B14F-4D97-AF65-F5344CB8AC3E}">
        <p14:creationId xmlns:p14="http://schemas.microsoft.com/office/powerpoint/2010/main" val="29149761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8"/>
                <a:ext cx="10515600" cy="5355452"/>
              </a:xfrm>
            </p:spPr>
            <p:txBody>
              <a:bodyPr>
                <a:normAutofit/>
              </a:bodyPr>
              <a:lstStyle/>
              <a:p>
                <a:r>
                  <a:rPr lang="vi-VN"/>
                  <a:t>Mạng X-D phi tuyến tổng quát nhất là mạng U-D trong khi mạng SIGMA-D thì tuyến tính. Mạng X-D phi tuyến như AND, OR, NAND, NOR, XOR và NXOR là những trường hợp đặc biệt của mạng X-D</a:t>
                </a:r>
                <a:r>
                  <a:rPr lang="en-US" smtClean="0"/>
                  <a:t>. </a:t>
                </a:r>
                <a:r>
                  <a:rPr lang="en-US" b="1" err="1"/>
                  <a:t>Bây</a:t>
                </a:r>
                <a:r>
                  <a:rPr lang="en-US" b="1"/>
                  <a:t> </a:t>
                </a:r>
                <a:r>
                  <a:rPr lang="en-US" b="1" err="1"/>
                  <a:t>giờ</a:t>
                </a:r>
                <a:r>
                  <a:rPr lang="en-US" b="1"/>
                  <a:t> </a:t>
                </a:r>
                <a:r>
                  <a:rPr lang="en-US" b="1" err="1"/>
                  <a:t>chúng</a:t>
                </a:r>
                <a:r>
                  <a:rPr lang="en-US" b="1"/>
                  <a:t> ta </a:t>
                </a:r>
                <a:r>
                  <a:rPr lang="en-US" b="1" err="1"/>
                  <a:t>kiểm</a:t>
                </a:r>
                <a:r>
                  <a:rPr lang="en-US" b="1"/>
                  <a:t> </a:t>
                </a:r>
                <a:r>
                  <a:rPr lang="en-US" b="1" err="1"/>
                  <a:t>định</a:t>
                </a:r>
                <a:r>
                  <a:rPr lang="en-US" b="1"/>
                  <a:t> </a:t>
                </a:r>
                <a:r>
                  <a:rPr lang="en-US" b="1" err="1"/>
                  <a:t>mạng</a:t>
                </a:r>
                <a:r>
                  <a:rPr lang="en-US" b="1"/>
                  <a:t> U-D </a:t>
                </a:r>
                <a:r>
                  <a:rPr lang="en-US" b="1" err="1"/>
                  <a:t>có</a:t>
                </a:r>
                <a:r>
                  <a:rPr lang="en-US" b="1"/>
                  <a:t> </a:t>
                </a:r>
                <a:r>
                  <a:rPr lang="en-US" b="1" err="1"/>
                  <a:t>thỏa</a:t>
                </a:r>
                <a:r>
                  <a:rPr lang="en-US" b="1"/>
                  <a:t> </a:t>
                </a:r>
                <a:r>
                  <a:rPr lang="en-US" b="1" err="1"/>
                  <a:t>điều</a:t>
                </a:r>
                <a:r>
                  <a:rPr lang="en-US" b="1"/>
                  <a:t> </a:t>
                </a:r>
                <a:r>
                  <a:rPr lang="en-US" b="1" err="1"/>
                  <a:t>kiện</a:t>
                </a:r>
                <a:r>
                  <a:rPr lang="en-US" b="1"/>
                  <a:t> </a:t>
                </a:r>
                <a:r>
                  <a:rPr lang="en-US" b="1" err="1"/>
                  <a:t>chẩn</a:t>
                </a:r>
                <a:r>
                  <a:rPr lang="en-US" b="1"/>
                  <a:t> </a:t>
                </a:r>
                <a:r>
                  <a:rPr lang="en-US" b="1" err="1"/>
                  <a:t>đoán</a:t>
                </a:r>
                <a:r>
                  <a:rPr lang="en-US" b="1"/>
                  <a:t> hay </a:t>
                </a:r>
                <a:r>
                  <a:rPr lang="en-US" b="1" err="1"/>
                  <a:t>không</a:t>
                </a:r>
                <a:r>
                  <a:rPr lang="en-US" smtClean="0"/>
                  <a:t>.</a:t>
                </a:r>
              </a:p>
              <a:p>
                <a:r>
                  <a:rPr lang="en-US" err="1"/>
                  <a:t>Suy</a:t>
                </a:r>
                <a:r>
                  <a:rPr lang="en-US"/>
                  <a:t> </a:t>
                </a:r>
                <a:r>
                  <a:rPr lang="en-US" err="1"/>
                  <a:t>diễn</a:t>
                </a:r>
                <a:r>
                  <a:rPr lang="en-US"/>
                  <a:t> U-gate </a:t>
                </a:r>
                <a:r>
                  <a:rPr lang="en-US" err="1"/>
                  <a:t>với</a:t>
                </a:r>
                <a:r>
                  <a:rPr lang="en-US"/>
                  <a:t> </a:t>
                </a:r>
                <a:r>
                  <a:rPr lang="en-US" err="1"/>
                  <a:t>điều</a:t>
                </a:r>
                <a:r>
                  <a:rPr lang="en-US"/>
                  <a:t> </a:t>
                </a:r>
                <a:r>
                  <a:rPr lang="en-US" err="1"/>
                  <a:t>kiện</a:t>
                </a:r>
                <a:r>
                  <a:rPr lang="en-US"/>
                  <a:t> </a:t>
                </a:r>
                <a:r>
                  <a:rPr lang="en-US" err="1"/>
                  <a:t>bất</a:t>
                </a:r>
                <a:r>
                  <a:rPr lang="en-US"/>
                  <a:t> </a:t>
                </a:r>
                <a:r>
                  <a:rPr lang="en-US" err="1"/>
                  <a:t>kỳ</a:t>
                </a:r>
                <a:r>
                  <a:rPr lang="en-US"/>
                  <a:t> </a:t>
                </a:r>
                <a:r>
                  <a:rPr lang="en-US" err="1"/>
                  <a:t>trên</a:t>
                </a:r>
                <a:r>
                  <a:rPr lang="en-US"/>
                  <a:t> </a:t>
                </a:r>
                <a:r>
                  <a:rPr lang="en-US" i="1"/>
                  <a:t>U</a:t>
                </a:r>
                <a:r>
                  <a:rPr lang="en-US"/>
                  <a:t> </a:t>
                </a:r>
                <a:r>
                  <a:rPr lang="en-US" err="1"/>
                  <a:t>là</a:t>
                </a:r>
                <a:r>
                  <a:rPr lang="en-US"/>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𝒰</m:t>
                        </m:r>
                      </m:sub>
                      <m:sup/>
                      <m:e>
                        <m:d>
                          <m:dPr>
                            <m:ctrlPr>
                              <a:rPr lang="en-US" i="1">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𝐿</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d>
                              </m:e>
                            </m:nary>
                          </m:e>
                        </m:d>
                        <m:d>
                          <m:dPr>
                            <m:ctrlPr>
                              <a:rPr lang="en-US" i="1">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i="1">
                                    <a:latin typeface="Cambria Math" panose="02040503050406030204" pitchFamily="18" charset="0"/>
                                  </a:rPr>
                                  <m:t>∩</m:t>
                                </m:r>
                                <m:r>
                                  <a:rPr lang="en-US" i="1">
                                    <a:latin typeface="Cambria Math" panose="02040503050406030204" pitchFamily="18" charset="0"/>
                                  </a:rPr>
                                  <m:t>𝐾</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e>
                        </m:d>
                      </m:e>
                    </m:nary>
                  </m:oMath>
                </a14:m>
                <a:endParaRPr lang="en-US" smtClean="0"/>
              </a:p>
              <a:p>
                <a:r>
                  <a:rPr lang="en-US" err="1"/>
                  <a:t>Đặt</a:t>
                </a:r>
                <a:r>
                  <a:rPr lang="en-US"/>
                  <a:t> </a:t>
                </a:r>
                <a:r>
                  <a:rPr lang="en-US" i="1"/>
                  <a:t>f</a:t>
                </a:r>
                <a:r>
                  <a:rPr lang="en-US"/>
                  <a:t> </a:t>
                </a:r>
                <a:r>
                  <a:rPr lang="en-US" err="1"/>
                  <a:t>là</a:t>
                </a:r>
                <a:r>
                  <a:rPr lang="en-US"/>
                  <a:t> </a:t>
                </a:r>
                <a:r>
                  <a:rPr lang="en-US" err="1"/>
                  <a:t>tổng</a:t>
                </a:r>
                <a:r>
                  <a:rPr lang="en-US"/>
                  <a:t> qua </a:t>
                </a:r>
                <a:r>
                  <a:rPr lang="en-US" err="1"/>
                  <a:t>tất</a:t>
                </a:r>
                <a:r>
                  <a:rPr lang="en-US"/>
                  <a:t> </a:t>
                </a:r>
                <a:r>
                  <a:rPr lang="en-US" err="1"/>
                  <a:t>cả</a:t>
                </a:r>
                <a:r>
                  <a:rPr lang="en-US"/>
                  <a:t> </a:t>
                </a:r>
                <a:r>
                  <a:rPr lang="en-US" err="1"/>
                  <a:t>chỉnh</a:t>
                </a:r>
                <a:r>
                  <a:rPr lang="en-US"/>
                  <a:t> </a:t>
                </a:r>
                <a:r>
                  <a:rPr lang="en-US" err="1"/>
                  <a:t>hợp</a:t>
                </a:r>
                <a:r>
                  <a:rPr lang="en-US"/>
                  <a:t> </a:t>
                </a:r>
                <a:r>
                  <a:rPr lang="en-US" err="1"/>
                  <a:t>của</a:t>
                </a:r>
                <a:r>
                  <a:rPr lang="en-US"/>
                  <a:t> </a:t>
                </a:r>
                <a:r>
                  <a:rPr lang="en-US" err="1"/>
                  <a:t>suy</a:t>
                </a:r>
                <a:r>
                  <a:rPr lang="en-US"/>
                  <a:t> </a:t>
                </a:r>
                <a:r>
                  <a:rPr lang="en-US" err="1"/>
                  <a:t>diễn</a:t>
                </a:r>
                <a:r>
                  <a:rPr lang="en-US"/>
                  <a:t> U-gate.</a:t>
                </a:r>
                <a:endParaRPr lang="en-US"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𝑎</m:t>
                          </m:r>
                          <m:d>
                            <m:dPr>
                              <m:ctrlPr>
                                <a:rPr lang="en-US" i="1">
                                  <a:latin typeface="Cambria Math" panose="02040503050406030204" pitchFamily="18" charset="0"/>
                                </a:rPr>
                              </m:ctrlPr>
                            </m:dPr>
                            <m:e>
                              <m:r>
                                <m:rPr>
                                  <m:sty m:val="p"/>
                                </m:rPr>
                                <a:rPr lang="en-US">
                                  <a:latin typeface="Cambria Math" panose="02040503050406030204" pitchFamily="18" charset="0"/>
                                </a:rPr>
                                <m:t>Ω</m:t>
                              </m:r>
                            </m:e>
                          </m:d>
                        </m:sub>
                        <m:sup/>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𝒰</m:t>
                              </m:r>
                            </m:sub>
                            <m:sup/>
                            <m:e>
                              <m:d>
                                <m:dPr>
                                  <m:ctrlPr>
                                    <a:rPr lang="en-US" i="1">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𝐿</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d>
                                    </m:e>
                                  </m:nary>
                                </m:e>
                              </m:d>
                              <m:d>
                                <m:dPr>
                                  <m:ctrlPr>
                                    <a:rPr lang="en-US" i="1">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i="1">
                                          <a:latin typeface="Cambria Math" panose="02040503050406030204" pitchFamily="18" charset="0"/>
                                        </a:rPr>
                                        <m:t>∩</m:t>
                                      </m:r>
                                      <m:r>
                                        <a:rPr lang="en-US" i="1">
                                          <a:latin typeface="Cambria Math" panose="02040503050406030204" pitchFamily="18" charset="0"/>
                                        </a:rPr>
                                        <m:t>𝐾</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e>
                              </m:d>
                            </m:e>
                          </m:nary>
                        </m:e>
                      </m:nary>
                    </m:oMath>
                  </m:oMathPara>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8"/>
                <a:ext cx="10515600" cy="5355452"/>
              </a:xfrm>
              <a:blipFill rotWithShape="0">
                <a:blip r:embed="rId2"/>
                <a:stretch>
                  <a:fillRect l="-1043" t="-1138" r="-11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786B4389-0AA8-4EC2-AF2C-5A8CCBE6FE36}" type="datetime1">
              <a:rPr lang="en-US" smtClean="0"/>
              <a:t>7/14/2017</a:t>
            </a:fld>
            <a:endParaRPr lang="en-US"/>
          </a:p>
        </p:txBody>
      </p:sp>
    </p:spTree>
    <p:extLst>
      <p:ext uri="{BB962C8B-B14F-4D97-AF65-F5344CB8AC3E}">
        <p14:creationId xmlns:p14="http://schemas.microsoft.com/office/powerpoint/2010/main" val="23087823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8"/>
                <a:ext cx="10515600" cy="5355452"/>
              </a:xfrm>
            </p:spPr>
            <p:txBody>
              <a:bodyPr>
                <a:noAutofit/>
              </a:bodyPr>
              <a:lstStyle/>
              <a:p>
                <a:pPr marL="0" indent="0">
                  <a:buNone/>
                </a:pPr>
                <a:r>
                  <a:rPr lang="en-US" sz="2000" err="1"/>
                  <a:t>Hàm</a:t>
                </a:r>
                <a:r>
                  <a:rPr lang="en-US" sz="2000"/>
                  <a:t> </a:t>
                </a:r>
                <a:r>
                  <a:rPr lang="en-US" sz="2000" i="1"/>
                  <a:t>f</a:t>
                </a:r>
                <a:r>
                  <a:rPr lang="en-US" sz="2000"/>
                  <a:t> </a:t>
                </a:r>
                <a:r>
                  <a:rPr lang="en-US" sz="2000" err="1"/>
                  <a:t>là</a:t>
                </a:r>
                <a:r>
                  <a:rPr lang="en-US" sz="2000"/>
                  <a:t> </a:t>
                </a:r>
                <a:r>
                  <a:rPr lang="en-US" sz="2000" err="1"/>
                  <a:t>tổng</a:t>
                </a:r>
                <a:r>
                  <a:rPr lang="en-US" sz="2000"/>
                  <a:t> </a:t>
                </a:r>
                <a:r>
                  <a:rPr lang="en-US" sz="2000" err="1"/>
                  <a:t>của</a:t>
                </a:r>
                <a:r>
                  <a:rPr lang="en-US" sz="2000"/>
                  <a:t> </a:t>
                </a:r>
                <a:r>
                  <a:rPr lang="en-US" sz="2000" err="1"/>
                  <a:t>nhiều</a:t>
                </a:r>
                <a:r>
                  <a:rPr lang="en-US" sz="2000"/>
                  <a:t> </a:t>
                </a:r>
                <a:r>
                  <a:rPr lang="en-US" sz="2000" err="1"/>
                  <a:t>biểu</a:t>
                </a:r>
                <a:r>
                  <a:rPr lang="en-US" sz="2000"/>
                  <a:t> </a:t>
                </a:r>
                <a:r>
                  <a:rPr lang="en-US" sz="2000" err="1"/>
                  <a:t>thức</a:t>
                </a:r>
                <a:r>
                  <a:rPr lang="en-US" sz="2000"/>
                  <a:t> </a:t>
                </a:r>
                <a:r>
                  <a:rPr lang="en-US" sz="2000" err="1"/>
                  <a:t>và</a:t>
                </a:r>
                <a:r>
                  <a:rPr lang="en-US" sz="2000"/>
                  <a:t> </a:t>
                </a:r>
                <a:r>
                  <a:rPr lang="en-US" sz="2000" err="1"/>
                  <a:t>mỗi</a:t>
                </a:r>
                <a:r>
                  <a:rPr lang="en-US" sz="2000"/>
                  <a:t> </a:t>
                </a:r>
                <a:r>
                  <a:rPr lang="en-US" sz="2000" err="1"/>
                  <a:t>biểu</a:t>
                </a:r>
                <a:r>
                  <a:rPr lang="en-US" sz="2000"/>
                  <a:t> </a:t>
                </a:r>
                <a:r>
                  <a:rPr lang="en-US" sz="2000" err="1"/>
                  <a:t>thức</a:t>
                </a:r>
                <a:r>
                  <a:rPr lang="en-US" sz="2000"/>
                  <a:t> </a:t>
                </a:r>
                <a:r>
                  <a:rPr lang="en-US" sz="2000" err="1"/>
                  <a:t>là</a:t>
                </a:r>
                <a:r>
                  <a:rPr lang="en-US" sz="2000"/>
                  <a:t> </a:t>
                </a:r>
                <a:r>
                  <a:rPr lang="en-US" sz="2000" err="1"/>
                  <a:t>tích</a:t>
                </a:r>
                <a:r>
                  <a:rPr lang="en-US" sz="2000"/>
                  <a:t> </a:t>
                </a:r>
                <a:r>
                  <a:rPr lang="en-US" sz="2000" err="1"/>
                  <a:t>của</a:t>
                </a:r>
                <a:r>
                  <a:rPr lang="en-US" sz="2000"/>
                  <a:t> </a:t>
                </a:r>
                <a:r>
                  <a:rPr lang="en-US" sz="2000" err="1"/>
                  <a:t>bốn</a:t>
                </a:r>
                <a:r>
                  <a:rPr lang="en-US" sz="2000"/>
                  <a:t> </a:t>
                </a:r>
                <a:r>
                  <a:rPr lang="en-US" sz="2000" err="1"/>
                  <a:t>tích</a:t>
                </a:r>
                <a:r>
                  <a:rPr lang="en-US" sz="2000"/>
                  <a:t> </a:t>
                </a:r>
                <a:r>
                  <a:rPr lang="en-US" sz="2000" smtClean="0"/>
                  <a:t>con (Π</a:t>
                </a:r>
                <a:r>
                  <a:rPr lang="en-US" sz="2000"/>
                  <a:t>) </a:t>
                </a:r>
                <a:r>
                  <a:rPr lang="en-US" sz="2000" err="1" smtClean="0"/>
                  <a:t>như</a:t>
                </a:r>
                <a:r>
                  <a:rPr lang="en-US" sz="2000" smtClean="0"/>
                  <a:t> </a:t>
                </a:r>
                <a:r>
                  <a:rPr lang="en-US" sz="2000" err="1" smtClean="0"/>
                  <a:t>sau</a:t>
                </a:r>
                <a:r>
                  <a:rPr lang="en-US" sz="2000" smtClean="0"/>
                  <a:t>:</a:t>
                </a:r>
                <a:endParaRPr lang="en-US" sz="200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𝐸𝑥𝑝𝑟</m:t>
                      </m:r>
                      <m:r>
                        <a:rPr lang="en-US" sz="2000" i="1">
                          <a:latin typeface="Cambria Math" panose="02040503050406030204" pitchFamily="18"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𝑈</m:t>
                          </m:r>
                          <m:r>
                            <a:rPr lang="en-US" sz="2000" i="1">
                              <a:latin typeface="Cambria Math" panose="02040503050406030204" pitchFamily="18" charset="0"/>
                            </a:rPr>
                            <m:t>∩</m:t>
                          </m:r>
                          <m:r>
                            <a:rPr lang="en-US" sz="2000" i="1">
                              <a:latin typeface="Cambria Math" panose="02040503050406030204" pitchFamily="18" charset="0"/>
                            </a:rPr>
                            <m:t>𝐾</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e>
                      </m:nary>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𝑈</m:t>
                          </m:r>
                          <m:r>
                            <a:rPr lang="en-US" sz="2000" i="1">
                              <a:latin typeface="Cambria Math" panose="02040503050406030204" pitchFamily="18" charset="0"/>
                            </a:rPr>
                            <m:t>∩</m:t>
                          </m:r>
                          <m:r>
                            <a:rPr lang="en-US" sz="2000" i="1">
                              <a:latin typeface="Cambria Math" panose="02040503050406030204" pitchFamily="18" charset="0"/>
                            </a:rPr>
                            <m:t>𝐿</m:t>
                          </m:r>
                        </m:sub>
                        <m:sup/>
                        <m:e>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𝑖</m:t>
                                  </m:r>
                                </m:sub>
                              </m:sSub>
                            </m:e>
                          </m:d>
                        </m:e>
                      </m:nary>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𝑈</m:t>
                              </m:r>
                            </m:e>
                          </m:acc>
                          <m:r>
                            <a:rPr lang="en-US" sz="2000" i="1">
                              <a:latin typeface="Cambria Math" panose="02040503050406030204" pitchFamily="18" charset="0"/>
                            </a:rPr>
                            <m:t>∩</m:t>
                          </m:r>
                          <m:r>
                            <a:rPr lang="en-US" sz="2000" i="1">
                              <a:latin typeface="Cambria Math" panose="02040503050406030204" pitchFamily="18" charset="0"/>
                            </a:rPr>
                            <m:t>𝐾</m:t>
                          </m:r>
                        </m:sub>
                        <m:sup/>
                        <m:e>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e>
                          </m:d>
                        </m:e>
                      </m:nary>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𝑈</m:t>
                              </m:r>
                            </m:e>
                          </m:acc>
                          <m:r>
                            <a:rPr lang="en-US" sz="2000" i="1">
                              <a:latin typeface="Cambria Math" panose="02040503050406030204" pitchFamily="18" charset="0"/>
                            </a:rPr>
                            <m:t>∩</m:t>
                          </m:r>
                          <m:r>
                            <a:rPr lang="en-US" sz="2000" i="1">
                              <a:latin typeface="Cambria Math" panose="02040503050406030204" pitchFamily="18" charset="0"/>
                            </a:rPr>
                            <m:t>𝐿</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𝑖</m:t>
                              </m:r>
                            </m:sub>
                          </m:sSub>
                        </m:e>
                      </m:nary>
                    </m:oMath>
                  </m:oMathPara>
                </a14:m>
                <a:endParaRPr lang="en-US" sz="2000"/>
              </a:p>
              <a:p>
                <a:pPr marL="0" indent="0">
                  <a:buNone/>
                </a:pPr>
                <a:r>
                  <a:rPr lang="vi-VN" sz="2000"/>
                  <a:t>Trong trường hợp suy biến, luôn tồn tại những biểu thức</a:t>
                </a:r>
                <a:r>
                  <a:rPr lang="en-US" sz="2000" smtClean="0"/>
                  <a:t> </a:t>
                </a:r>
                <a:r>
                  <a:rPr lang="en-US" sz="2000" i="1" err="1"/>
                  <a:t>Expr</a:t>
                </a:r>
                <a:r>
                  <a:rPr lang="en-US" sz="2000"/>
                  <a:t> </a:t>
                </a:r>
                <a:r>
                  <a:rPr lang="es-ES" sz="2000" err="1"/>
                  <a:t>có</a:t>
                </a:r>
                <a:r>
                  <a:rPr lang="es-ES" sz="2000"/>
                  <a:t> </a:t>
                </a:r>
                <a:r>
                  <a:rPr lang="es-ES" sz="2000" err="1"/>
                  <a:t>ít</a:t>
                </a:r>
                <a:r>
                  <a:rPr lang="es-ES" sz="2000"/>
                  <a:t> </a:t>
                </a:r>
                <a:r>
                  <a:rPr lang="es-ES" sz="2000" err="1"/>
                  <a:t>nhất</a:t>
                </a:r>
                <a:r>
                  <a:rPr lang="es-ES" sz="2000"/>
                  <a:t> 2 </a:t>
                </a:r>
                <a:r>
                  <a:rPr lang="es-ES" sz="2000" err="1"/>
                  <a:t>tích</a:t>
                </a:r>
                <a:r>
                  <a:rPr lang="es-ES" sz="2000"/>
                  <a:t> con</a:t>
                </a:r>
                <a:r>
                  <a:rPr lang="en-US" sz="2000" smtClean="0"/>
                  <a:t> </a:t>
                </a:r>
                <a:r>
                  <a:rPr lang="en-US" sz="2000"/>
                  <a:t>(Π), </a:t>
                </a:r>
                <a:r>
                  <a:rPr lang="en-US" sz="2000" err="1"/>
                  <a:t>ví</a:t>
                </a:r>
                <a:r>
                  <a:rPr lang="en-US" sz="2000"/>
                  <a:t> </a:t>
                </a:r>
                <a:r>
                  <a:rPr lang="en-US" sz="2000" err="1"/>
                  <a:t>dụ</a:t>
                </a:r>
                <a:r>
                  <a:rPr lang="en-US" sz="2000"/>
                  <a:t>:</a:t>
                </a:r>
                <a:r>
                  <a:rPr lang="en-US" sz="2000" smtClean="0"/>
                  <a:t> </a:t>
                </a:r>
                <a14:m>
                  <m:oMath xmlns:m="http://schemas.openxmlformats.org/officeDocument/2006/math">
                    <m:r>
                      <a:rPr lang="en-US" sz="2000" i="1">
                        <a:latin typeface="Cambria Math" panose="02040503050406030204" pitchFamily="18" charset="0"/>
                      </a:rPr>
                      <m:t>𝐸𝑥𝑝𝑟</m:t>
                    </m:r>
                    <m:r>
                      <a:rPr lang="en-US" sz="2000" i="1">
                        <a:latin typeface="Cambria Math" panose="02040503050406030204" pitchFamily="18"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𝑈</m:t>
                        </m:r>
                        <m:r>
                          <a:rPr lang="en-US" sz="2000" i="1">
                            <a:latin typeface="Cambria Math" panose="02040503050406030204" pitchFamily="18" charset="0"/>
                          </a:rPr>
                          <m:t>∩</m:t>
                        </m:r>
                        <m:r>
                          <a:rPr lang="en-US" sz="2000" i="1">
                            <a:latin typeface="Cambria Math" panose="02040503050406030204" pitchFamily="18" charset="0"/>
                          </a:rPr>
                          <m:t>𝐾</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e>
                    </m:nary>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𝑈</m:t>
                        </m:r>
                        <m:r>
                          <a:rPr lang="en-US" sz="2000" i="1">
                            <a:latin typeface="Cambria Math" panose="02040503050406030204" pitchFamily="18" charset="0"/>
                          </a:rPr>
                          <m:t>∩</m:t>
                        </m:r>
                        <m:r>
                          <a:rPr lang="en-US" sz="2000" i="1">
                            <a:latin typeface="Cambria Math" panose="02040503050406030204" pitchFamily="18" charset="0"/>
                          </a:rPr>
                          <m:t>𝐿</m:t>
                        </m:r>
                      </m:sub>
                      <m:sup/>
                      <m:e>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𝑖</m:t>
                                </m:r>
                              </m:sub>
                            </m:sSub>
                          </m:e>
                        </m:d>
                      </m:e>
                    </m:nary>
                  </m:oMath>
                </a14:m>
                <a:endParaRPr lang="en-US" sz="2000"/>
              </a:p>
              <a:p>
                <a:pPr marL="0" indent="0">
                  <a:buNone/>
                </a:pPr>
                <a:r>
                  <a:rPr lang="en-US" sz="2000" err="1"/>
                  <a:t>Luôn</a:t>
                </a:r>
                <a:r>
                  <a:rPr lang="en-US" sz="2000"/>
                  <a:t> </a:t>
                </a:r>
                <a:r>
                  <a:rPr lang="en-US" sz="2000" err="1"/>
                  <a:t>tồn</a:t>
                </a:r>
                <a:r>
                  <a:rPr lang="en-US" sz="2000"/>
                  <a:t> </a:t>
                </a:r>
                <a:r>
                  <a:rPr lang="en-US" sz="2000" err="1"/>
                  <a:t>tại</a:t>
                </a:r>
                <a:r>
                  <a:rPr lang="en-US" sz="2000"/>
                  <a:t> </a:t>
                </a:r>
                <a:r>
                  <a:rPr lang="en-US" sz="2000" err="1"/>
                  <a:t>những</a:t>
                </a:r>
                <a:r>
                  <a:rPr lang="en-US" sz="2000"/>
                  <a:t> </a:t>
                </a:r>
                <a:r>
                  <a:rPr lang="en-US" sz="2000" i="1" err="1" smtClean="0"/>
                  <a:t>Expr</a:t>
                </a:r>
                <a:r>
                  <a:rPr lang="en-US" sz="2000"/>
                  <a:t> </a:t>
                </a:r>
                <a:r>
                  <a:rPr lang="en-US" sz="2000" err="1"/>
                  <a:t>có</a:t>
                </a:r>
                <a:r>
                  <a:rPr lang="en-US" sz="2000"/>
                  <a:t> </a:t>
                </a:r>
                <a:r>
                  <a:rPr lang="en-US" sz="2000" err="1"/>
                  <a:t>ít</a:t>
                </a:r>
                <a:r>
                  <a:rPr lang="en-US" sz="2000"/>
                  <a:t> </a:t>
                </a:r>
                <a:r>
                  <a:rPr lang="en-US" sz="2000" err="1"/>
                  <a:t>nhất</a:t>
                </a:r>
                <a:r>
                  <a:rPr lang="en-US" sz="2000"/>
                  <a:t> 5 </a:t>
                </a:r>
                <a:r>
                  <a:rPr lang="en-US" sz="2000" err="1"/>
                  <a:t>số</a:t>
                </a:r>
                <a:r>
                  <a:rPr lang="en-US" sz="2000"/>
                  <a:t> </a:t>
                </a:r>
                <a:r>
                  <a:rPr lang="en-US" sz="2000" err="1"/>
                  <a:t>hạng</a:t>
                </a:r>
                <a:r>
                  <a:rPr lang="en-US" sz="2000"/>
                  <a:t> </a:t>
                </a:r>
                <a:r>
                  <a:rPr lang="en-US" sz="2000" err="1"/>
                  <a:t>liên</a:t>
                </a:r>
                <a:r>
                  <a:rPr lang="en-US" sz="2000"/>
                  <a:t> </a:t>
                </a:r>
                <a:r>
                  <a:rPr lang="en-US" sz="2000" err="1"/>
                  <a:t>quan</a:t>
                </a:r>
                <a:r>
                  <a:rPr lang="en-US" sz="2000"/>
                  <a:t> </a:t>
                </a:r>
                <a:r>
                  <a:rPr lang="en-US" sz="2000" err="1"/>
                  <a:t>đến</a:t>
                </a:r>
                <a:r>
                  <a:rPr lang="en-US" sz="2000"/>
                  <a:t> </a:t>
                </a:r>
                <a:r>
                  <a:rPr lang="en-US" sz="2000" i="1"/>
                  <a:t>p</a:t>
                </a:r>
                <a:r>
                  <a:rPr lang="en-US" sz="2000" i="1" baseline="-25000"/>
                  <a:t>i</a:t>
                </a:r>
                <a:r>
                  <a:rPr lang="en-US" sz="2000"/>
                  <a:t> </a:t>
                </a:r>
                <a:r>
                  <a:rPr lang="en-US" sz="2000" err="1" smtClean="0"/>
                  <a:t>và</a:t>
                </a:r>
                <a:r>
                  <a:rPr lang="en-US" sz="2000" smtClean="0"/>
                  <a:t> </a:t>
                </a:r>
                <a:r>
                  <a:rPr lang="en-US" sz="2000" i="1" err="1"/>
                  <a:t>ρ</a:t>
                </a:r>
                <a:r>
                  <a:rPr lang="en-US" sz="2000" i="1" baseline="-25000" err="1"/>
                  <a:t>i</a:t>
                </a:r>
                <a:r>
                  <a:rPr lang="en-US" sz="2000"/>
                  <a:t> </a:t>
                </a:r>
                <a:r>
                  <a:rPr lang="en-US" sz="2000" err="1" smtClean="0"/>
                  <a:t>nếu</a:t>
                </a:r>
                <a:r>
                  <a:rPr lang="en-US" sz="2000" smtClean="0"/>
                  <a:t> </a:t>
                </a:r>
                <a:r>
                  <a:rPr lang="en-US" sz="2000" i="1"/>
                  <a:t>n </a:t>
                </a:r>
                <a:r>
                  <a:rPr lang="en-US" sz="2000"/>
                  <a:t>≥ 5, </a:t>
                </a:r>
                <a:r>
                  <a:rPr lang="en-US" sz="2000" err="1" smtClean="0"/>
                  <a:t>ví</a:t>
                </a:r>
                <a:r>
                  <a:rPr lang="en-US" sz="2000" smtClean="0"/>
                  <a:t> </a:t>
                </a:r>
                <a:r>
                  <a:rPr lang="en-US" sz="2000" err="1" smtClean="0"/>
                  <a:t>dụ</a:t>
                </a:r>
                <a:r>
                  <a:rPr lang="en-US" sz="2000" smtClean="0"/>
                  <a:t>:</a:t>
                </a:r>
                <a:endParaRPr lang="en-US" sz="200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𝐸𝑥𝑝𝑟</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3</m:t>
                          </m:r>
                        </m:sub>
                      </m:sSub>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4</m:t>
                              </m:r>
                            </m:sub>
                          </m:sSub>
                        </m:e>
                      </m:d>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5</m:t>
                              </m:r>
                            </m:sub>
                          </m:sSub>
                        </m:e>
                      </m:d>
                    </m:oMath>
                  </m:oMathPara>
                </a14:m>
                <a:endParaRPr lang="en-US" sz="2000"/>
              </a:p>
              <a:p>
                <a:pPr marL="0" indent="0">
                  <a:buNone/>
                </a:pPr>
                <a:r>
                  <a:rPr lang="vi-VN" sz="2000"/>
                  <a:t>Do đó bậc của </a:t>
                </a:r>
                <a:r>
                  <a:rPr lang="vi-VN" sz="2000" i="1"/>
                  <a:t>f</a:t>
                </a:r>
                <a:r>
                  <a:rPr lang="vi-VN" sz="2000"/>
                  <a:t> sẽ lớn hơn hay bằng 5 với</a:t>
                </a:r>
                <a:r>
                  <a:rPr lang="en-US" sz="2000" smtClean="0"/>
                  <a:t> </a:t>
                </a:r>
                <a:r>
                  <a:rPr lang="en-US" sz="2000" i="1"/>
                  <a:t>n </a:t>
                </a:r>
                <a:r>
                  <a:rPr lang="en-US" sz="2000"/>
                  <a:t>≥ 5. </a:t>
                </a:r>
                <a:r>
                  <a:rPr lang="en-US" sz="2000" err="1"/>
                  <a:t>Không</a:t>
                </a:r>
                <a:r>
                  <a:rPr lang="en-US" sz="2000"/>
                  <a:t> </a:t>
                </a:r>
                <a:r>
                  <a:rPr lang="en-US" sz="2000" err="1"/>
                  <a:t>mất</a:t>
                </a:r>
                <a:r>
                  <a:rPr lang="en-US" sz="2000"/>
                  <a:t> </a:t>
                </a:r>
                <a:r>
                  <a:rPr lang="en-US" sz="2000" err="1"/>
                  <a:t>tính</a:t>
                </a:r>
                <a:r>
                  <a:rPr lang="en-US" sz="2000"/>
                  <a:t> </a:t>
                </a:r>
                <a:r>
                  <a:rPr lang="en-US" sz="2000" err="1"/>
                  <a:t>tổng</a:t>
                </a:r>
                <a:r>
                  <a:rPr lang="en-US" sz="2000"/>
                  <a:t> </a:t>
                </a:r>
                <a:r>
                  <a:rPr lang="en-US" sz="2000" err="1"/>
                  <a:t>quát</a:t>
                </a:r>
                <a:r>
                  <a:rPr lang="en-US" sz="2000"/>
                  <a:t>, </a:t>
                </a:r>
                <a:r>
                  <a:rPr lang="en-US" sz="2000" err="1" smtClean="0"/>
                  <a:t>mỗi</a:t>
                </a:r>
                <a:r>
                  <a:rPr lang="en-US" sz="2000" smtClean="0"/>
                  <a:t> </a:t>
                </a:r>
                <a:r>
                  <a:rPr lang="en-US" sz="2000" i="1" smtClean="0"/>
                  <a:t>p</a:t>
                </a:r>
                <a:r>
                  <a:rPr lang="en-US" sz="2000" i="1" baseline="-25000" smtClean="0"/>
                  <a:t>i</a:t>
                </a:r>
                <a:r>
                  <a:rPr lang="en-US" sz="2000" smtClean="0"/>
                  <a:t> </a:t>
                </a:r>
                <a:r>
                  <a:rPr lang="en-US" sz="2000" err="1" smtClean="0"/>
                  <a:t>hoặc</a:t>
                </a:r>
                <a:r>
                  <a:rPr lang="en-US" sz="2000" smtClean="0"/>
                  <a:t> </a:t>
                </a:r>
                <a:r>
                  <a:rPr lang="en-US" sz="2000" i="1" err="1"/>
                  <a:t>ρ</a:t>
                </a:r>
                <a:r>
                  <a:rPr lang="en-US" sz="2000" i="1" baseline="-25000" err="1"/>
                  <a:t>i</a:t>
                </a:r>
                <a:r>
                  <a:rPr lang="en-US" sz="2000"/>
                  <a:t> </a:t>
                </a:r>
                <a:r>
                  <a:rPr lang="en-US" sz="2000" err="1" smtClean="0"/>
                  <a:t>tương</a:t>
                </a:r>
                <a:r>
                  <a:rPr lang="en-US" sz="2000" smtClean="0"/>
                  <a:t> </a:t>
                </a:r>
                <a:r>
                  <a:rPr lang="en-US" sz="2000" err="1" smtClean="0"/>
                  <a:t>ứng</a:t>
                </a:r>
                <a:r>
                  <a:rPr lang="en-US" sz="2000" smtClean="0"/>
                  <a:t> </a:t>
                </a:r>
                <a:r>
                  <a:rPr lang="en-US" sz="2000" err="1" smtClean="0"/>
                  <a:t>là</a:t>
                </a:r>
                <a:r>
                  <a:rPr lang="en-US" sz="2000" smtClean="0"/>
                  <a:t> </a:t>
                </a:r>
                <a:r>
                  <a:rPr lang="en-US" sz="2000" err="1"/>
                  <a:t>tổng</a:t>
                </a:r>
                <a:r>
                  <a:rPr lang="en-US" sz="2000"/>
                  <a:t> </a:t>
                </a:r>
                <a:r>
                  <a:rPr lang="en-US" sz="2000" err="1"/>
                  <a:t>của</a:t>
                </a:r>
                <a:r>
                  <a:rPr lang="en-US" sz="2000"/>
                  <a:t> </a:t>
                </a:r>
                <a:r>
                  <a:rPr lang="en-US" sz="2000" err="1"/>
                  <a:t>biến</a:t>
                </a:r>
                <a:r>
                  <a:rPr lang="en-US" sz="2000"/>
                  <a:t> </a:t>
                </a:r>
                <a:r>
                  <a:rPr lang="en-US" sz="2000" i="1"/>
                  <a:t>x</a:t>
                </a:r>
                <a:r>
                  <a:rPr lang="en-US" sz="2000"/>
                  <a:t> </a:t>
                </a:r>
                <a:r>
                  <a:rPr lang="en-US" sz="2000" err="1"/>
                  <a:t>và</a:t>
                </a:r>
                <a:r>
                  <a:rPr lang="en-US" sz="2000"/>
                  <a:t> </a:t>
                </a:r>
                <a:r>
                  <a:rPr lang="en-US" sz="2000" err="1"/>
                  <a:t>một</a:t>
                </a:r>
                <a:r>
                  <a:rPr lang="en-US" sz="2000"/>
                  <a:t> </a:t>
                </a:r>
                <a:r>
                  <a:rPr lang="en-US" sz="2000" err="1"/>
                  <a:t>biến</a:t>
                </a:r>
                <a:r>
                  <a:rPr lang="en-US" sz="2000"/>
                  <a:t> </a:t>
                </a:r>
                <a:r>
                  <a:rPr lang="en-US" sz="2000" i="1" err="1"/>
                  <a:t>a</a:t>
                </a:r>
                <a:r>
                  <a:rPr lang="en-US" sz="2000" i="1" baseline="-25000" err="1"/>
                  <a:t>i</a:t>
                </a:r>
                <a:r>
                  <a:rPr lang="en-US" sz="2000"/>
                  <a:t> </a:t>
                </a:r>
                <a:r>
                  <a:rPr lang="en-US" sz="2000" err="1" smtClean="0"/>
                  <a:t>hoặc</a:t>
                </a:r>
                <a:r>
                  <a:rPr lang="en-US" sz="2000" smtClean="0"/>
                  <a:t> </a:t>
                </a:r>
                <a:r>
                  <a:rPr lang="en-US" sz="2000" i="1" smtClean="0"/>
                  <a:t>b</a:t>
                </a:r>
                <a:r>
                  <a:rPr lang="en-US" sz="2000" i="1" baseline="-25000" smtClean="0"/>
                  <a:t>i</a:t>
                </a:r>
                <a:r>
                  <a:rPr lang="en-US" sz="2000" smtClean="0"/>
                  <a:t>. </a:t>
                </a:r>
                <a:r>
                  <a:rPr lang="vi-VN" sz="2000"/>
                  <a:t>Lưu ý, tất cả</a:t>
                </a:r>
                <a:r>
                  <a:rPr lang="en-US" sz="2000" smtClean="0"/>
                  <a:t> </a:t>
                </a:r>
                <a:r>
                  <a:rPr lang="en-US" sz="2000" i="1"/>
                  <a:t>p</a:t>
                </a:r>
                <a:r>
                  <a:rPr lang="en-US" sz="2000" i="1" baseline="-25000"/>
                  <a:t>i</a:t>
                </a:r>
                <a:r>
                  <a:rPr lang="en-US" sz="2000"/>
                  <a:t>, </a:t>
                </a:r>
                <a:r>
                  <a:rPr lang="en-US" sz="2000" i="1" err="1"/>
                  <a:t>ρ</a:t>
                </a:r>
                <a:r>
                  <a:rPr lang="en-US" sz="2000" i="1" baseline="-25000" err="1"/>
                  <a:t>i</a:t>
                </a:r>
                <a:r>
                  <a:rPr lang="en-US" sz="2000"/>
                  <a:t>, </a:t>
                </a:r>
                <a:r>
                  <a:rPr lang="en-US" sz="2000" i="1" err="1"/>
                  <a:t>a</a:t>
                </a:r>
                <a:r>
                  <a:rPr lang="en-US" sz="2000" i="1" baseline="-25000" err="1"/>
                  <a:t>i</a:t>
                </a:r>
                <a:r>
                  <a:rPr lang="en-US" sz="2000"/>
                  <a:t> are </a:t>
                </a:r>
                <a:r>
                  <a:rPr lang="en-US" sz="2000" i="1"/>
                  <a:t>b</a:t>
                </a:r>
                <a:r>
                  <a:rPr lang="en-US" sz="2000" i="1" baseline="-25000"/>
                  <a:t>i</a:t>
                </a:r>
                <a:r>
                  <a:rPr lang="en-US" sz="2000"/>
                  <a:t> </a:t>
                </a:r>
                <a:r>
                  <a:rPr lang="vi-VN" sz="2000"/>
                  <a:t>là biến trừu tượng</a:t>
                </a:r>
                <a:r>
                  <a:rPr lang="en-US" sz="2000" smtClean="0"/>
                  <a:t>.</a:t>
                </a:r>
                <a:endParaRPr lang="en-US" sz="200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𝑖</m:t>
                          </m:r>
                        </m:sub>
                      </m:sSub>
                    </m:oMath>
                  </m:oMathPara>
                </a14:m>
                <a:endParaRPr lang="en-US" sz="200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𝑖</m:t>
                          </m:r>
                        </m:sub>
                      </m:sSub>
                    </m:oMath>
                  </m:oMathPara>
                </a14:m>
                <a:endParaRPr lang="en-US" sz="2000"/>
              </a:p>
              <a:p>
                <a:pPr marL="0" indent="0">
                  <a:buNone/>
                </a:pPr>
                <a:r>
                  <a:rPr lang="en-US" sz="2000" err="1" smtClean="0"/>
                  <a:t>Phương</a:t>
                </a:r>
                <a:r>
                  <a:rPr lang="en-US" sz="2000" smtClean="0"/>
                  <a:t> </a:t>
                </a:r>
                <a:r>
                  <a:rPr lang="en-US" sz="2000" err="1" smtClean="0"/>
                  <a:t>trình</a:t>
                </a:r>
                <a:r>
                  <a:rPr lang="en-US" sz="2000" smtClean="0"/>
                  <a:t> </a:t>
                </a:r>
                <a:r>
                  <a:rPr lang="en-US" sz="2000" i="1"/>
                  <a:t>f</a:t>
                </a:r>
                <a:r>
                  <a:rPr lang="en-US" sz="2000"/>
                  <a:t>–2</a:t>
                </a:r>
                <a:r>
                  <a:rPr lang="en-US" sz="2000" i="1" baseline="30000"/>
                  <a:t>n</a:t>
                </a:r>
                <a:r>
                  <a:rPr lang="en-US" sz="2000" baseline="30000"/>
                  <a:t>–1</a:t>
                </a:r>
                <a:r>
                  <a:rPr lang="en-US" sz="2000"/>
                  <a:t> = 0 </a:t>
                </a:r>
                <a:r>
                  <a:rPr lang="en-US" sz="2000" err="1" smtClean="0"/>
                  <a:t>trở</a:t>
                </a:r>
                <a:r>
                  <a:rPr lang="en-US" sz="2000" smtClean="0"/>
                  <a:t> </a:t>
                </a:r>
                <a:r>
                  <a:rPr lang="en-US" sz="2000" err="1" smtClean="0"/>
                  <a:t>thành</a:t>
                </a:r>
                <a:r>
                  <a:rPr lang="en-US" sz="2000" smtClean="0"/>
                  <a:t> </a:t>
                </a:r>
                <a:r>
                  <a:rPr lang="en-US" sz="2000" err="1" smtClean="0"/>
                  <a:t>phương</a:t>
                </a:r>
                <a:r>
                  <a:rPr lang="en-US" sz="2000" smtClean="0"/>
                  <a:t> </a:t>
                </a:r>
                <a:r>
                  <a:rPr lang="en-US" sz="2000" err="1" smtClean="0"/>
                  <a:t>trình</a:t>
                </a:r>
                <a:r>
                  <a:rPr lang="en-US" sz="2000" smtClean="0"/>
                  <a:t> </a:t>
                </a:r>
                <a:r>
                  <a:rPr lang="en-US" sz="2000" i="1"/>
                  <a:t>g</a:t>
                </a:r>
                <a:r>
                  <a:rPr lang="en-US" sz="2000"/>
                  <a:t>(</a:t>
                </a:r>
                <a:r>
                  <a:rPr lang="en-US" sz="2000" i="1"/>
                  <a:t>x</a:t>
                </a:r>
                <a:r>
                  <a:rPr lang="en-US" sz="2000"/>
                  <a:t>) = 0 </a:t>
                </a:r>
                <a:r>
                  <a:rPr lang="en-US" sz="2000" err="1"/>
                  <a:t>có</a:t>
                </a:r>
                <a:r>
                  <a:rPr lang="en-US" sz="2000"/>
                  <a:t> </a:t>
                </a:r>
                <a:r>
                  <a:rPr lang="en-US" sz="2000" err="1"/>
                  <a:t>bậc</a:t>
                </a:r>
                <a:r>
                  <a:rPr lang="en-US" sz="2000"/>
                  <a:t> </a:t>
                </a:r>
                <a:r>
                  <a:rPr lang="en-US" sz="2000" err="1"/>
                  <a:t>là</a:t>
                </a:r>
                <a:r>
                  <a:rPr lang="en-US" sz="2000"/>
                  <a:t> </a:t>
                </a:r>
                <a:r>
                  <a:rPr lang="en-US" sz="2000" i="1"/>
                  <a:t>m</a:t>
                </a:r>
                <a:r>
                  <a:rPr lang="en-US" sz="2000"/>
                  <a:t> ≥ 5 </a:t>
                </a:r>
                <a:r>
                  <a:rPr lang="en-US" sz="2000" err="1"/>
                  <a:t>nếu</a:t>
                </a:r>
                <a:r>
                  <a:rPr lang="en-US" sz="2000"/>
                  <a:t> </a:t>
                </a:r>
                <a:r>
                  <a:rPr lang="en-US" sz="2000" i="1"/>
                  <a:t>n </a:t>
                </a:r>
                <a:r>
                  <a:rPr lang="en-US" sz="2000"/>
                  <a:t>≥ 5.</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𝑚</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1</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𝑚</m:t>
                          </m:r>
                          <m:r>
                            <a:rPr lang="en-US" sz="2000" i="1">
                              <a:latin typeface="Cambria Math" panose="02040503050406030204" pitchFamily="18" charset="0"/>
                            </a:rPr>
                            <m:t>−1</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𝑚</m:t>
                          </m:r>
                          <m:r>
                            <a:rPr lang="en-US" sz="2000" i="1">
                              <a:latin typeface="Cambria Math" panose="02040503050406030204" pitchFamily="18" charset="0"/>
                            </a:rPr>
                            <m:t>−1</m:t>
                          </m:r>
                        </m:sub>
                      </m:sSub>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𝑚</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−1</m:t>
                          </m:r>
                        </m:sup>
                      </m:sSup>
                      <m:r>
                        <a:rPr lang="en-US" sz="2000" i="1">
                          <a:latin typeface="Cambria Math" panose="02040503050406030204" pitchFamily="18" charset="0"/>
                        </a:rPr>
                        <m:t>=0</m:t>
                      </m:r>
                    </m:oMath>
                  </m:oMathPara>
                </a14:m>
                <a:endParaRPr lang="en-US" sz="2000"/>
              </a:p>
              <a:p>
                <a:pPr marL="0" indent="0">
                  <a:buNone/>
                </a:pPr>
                <a:r>
                  <a:rPr lang="en-US" sz="2000" err="1" smtClean="0"/>
                  <a:t>Những</a:t>
                </a:r>
                <a:r>
                  <a:rPr lang="en-US" sz="2000" smtClean="0"/>
                  <a:t> </a:t>
                </a:r>
                <a:r>
                  <a:rPr lang="en-US" sz="2000" err="1" smtClean="0"/>
                  <a:t>hệ</a:t>
                </a:r>
                <a:r>
                  <a:rPr lang="en-US" sz="2000" smtClean="0"/>
                  <a:t> </a:t>
                </a:r>
                <a:r>
                  <a:rPr lang="en-US" sz="2000" err="1" smtClean="0"/>
                  <a:t>số</a:t>
                </a:r>
                <a:r>
                  <a:rPr lang="en-US" sz="2000" smtClean="0"/>
                  <a:t> </a:t>
                </a:r>
                <a:r>
                  <a:rPr lang="en-US" sz="2000" i="1" err="1" smtClean="0"/>
                  <a:t>C</a:t>
                </a:r>
                <a:r>
                  <a:rPr lang="en-US" sz="2000" i="1" baseline="-25000" err="1" smtClean="0"/>
                  <a:t>i</a:t>
                </a:r>
                <a:r>
                  <a:rPr lang="en-US" sz="2000" smtClean="0"/>
                  <a:t> </a:t>
                </a:r>
                <a:r>
                  <a:rPr lang="en-US" sz="2000" err="1" smtClean="0"/>
                  <a:t>là</a:t>
                </a:r>
                <a:r>
                  <a:rPr lang="en-US" sz="2000" smtClean="0"/>
                  <a:t> </a:t>
                </a:r>
                <a:r>
                  <a:rPr lang="en-US" sz="2000" err="1" smtClean="0"/>
                  <a:t>hàm</a:t>
                </a:r>
                <a:r>
                  <a:rPr lang="en-US" sz="2000" smtClean="0"/>
                  <a:t> </a:t>
                </a:r>
                <a:r>
                  <a:rPr lang="en-US" sz="2000" err="1" smtClean="0"/>
                  <a:t>của</a:t>
                </a:r>
                <a:r>
                  <a:rPr lang="en-US" sz="2000" smtClean="0"/>
                  <a:t> </a:t>
                </a:r>
                <a:r>
                  <a:rPr lang="en-US" sz="2000" err="1" smtClean="0"/>
                  <a:t>các</a:t>
                </a:r>
                <a:r>
                  <a:rPr lang="en-US" sz="2000" smtClean="0"/>
                  <a:t> </a:t>
                </a:r>
                <a:r>
                  <a:rPr lang="en-US" sz="2000" i="1" err="1" smtClean="0"/>
                  <a:t>a</a:t>
                </a:r>
                <a:r>
                  <a:rPr lang="en-US" sz="2000" i="1" baseline="-25000" err="1" smtClean="0"/>
                  <a:t>i</a:t>
                </a:r>
                <a:r>
                  <a:rPr lang="en-US" sz="2000" smtClean="0"/>
                  <a:t> </a:t>
                </a:r>
                <a:r>
                  <a:rPr lang="en-US" sz="2000" err="1" smtClean="0"/>
                  <a:t>và</a:t>
                </a:r>
                <a:r>
                  <a:rPr lang="en-US" sz="2000" smtClean="0"/>
                  <a:t> </a:t>
                </a:r>
                <a:r>
                  <a:rPr lang="en-US" sz="2000" i="1" smtClean="0"/>
                  <a:t>b</a:t>
                </a:r>
                <a:r>
                  <a:rPr lang="en-US" sz="2000" i="1" baseline="-25000" smtClean="0"/>
                  <a:t>i</a:t>
                </a:r>
                <a:r>
                  <a:rPr lang="en-US" sz="2000" smtClean="0"/>
                  <a:t>. Theo </a:t>
                </a:r>
                <a:r>
                  <a:rPr lang="en-US" sz="2000" err="1" smtClean="0"/>
                  <a:t>định</a:t>
                </a:r>
                <a:r>
                  <a:rPr lang="en-US" sz="2000" smtClean="0"/>
                  <a:t> </a:t>
                </a:r>
                <a:r>
                  <a:rPr lang="en-US" sz="2000" err="1" smtClean="0"/>
                  <a:t>lý</a:t>
                </a:r>
                <a:r>
                  <a:rPr lang="en-US" sz="2000" smtClean="0"/>
                  <a:t> Abel-</a:t>
                </a:r>
                <a:r>
                  <a:rPr lang="en-US" sz="2000" err="1" smtClean="0"/>
                  <a:t>Ruffini</a:t>
                </a:r>
                <a:r>
                  <a:rPr lang="en-US" sz="2000" smtClean="0"/>
                  <a:t> (</a:t>
                </a:r>
                <a:r>
                  <a:rPr lang="en-US" sz="2000"/>
                  <a:t>Wikipedia, Abel-</a:t>
                </a:r>
                <a:r>
                  <a:rPr lang="en-US" sz="2000" err="1"/>
                  <a:t>Ruffini</a:t>
                </a:r>
                <a:r>
                  <a:rPr lang="en-US" sz="2000"/>
                  <a:t> theorem, 2016), </a:t>
                </a:r>
                <a:r>
                  <a:rPr lang="vi-VN" sz="2000"/>
                  <a:t>phương trình</a:t>
                </a:r>
                <a:r>
                  <a:rPr lang="en-US" sz="2000" smtClean="0"/>
                  <a:t> </a:t>
                </a:r>
                <a:r>
                  <a:rPr lang="en-US" sz="2000" i="1"/>
                  <a:t>g</a:t>
                </a:r>
                <a:r>
                  <a:rPr lang="en-US" sz="2000"/>
                  <a:t>(</a:t>
                </a:r>
                <a:r>
                  <a:rPr lang="en-US" sz="2000" i="1"/>
                  <a:t>x</a:t>
                </a:r>
                <a:r>
                  <a:rPr lang="en-US" sz="2000"/>
                  <a:t>) = 0 </a:t>
                </a:r>
                <a:r>
                  <a:rPr lang="en-US" sz="2000" err="1"/>
                  <a:t>không</a:t>
                </a:r>
                <a:r>
                  <a:rPr lang="en-US" sz="2000"/>
                  <a:t> </a:t>
                </a:r>
                <a:r>
                  <a:rPr lang="en-US" sz="2000" err="1"/>
                  <a:t>có</a:t>
                </a:r>
                <a:r>
                  <a:rPr lang="en-US" sz="2000"/>
                  <a:t> </a:t>
                </a:r>
                <a:r>
                  <a:rPr lang="en-US" sz="2000" err="1"/>
                  <a:t>nghiệm</a:t>
                </a:r>
                <a:r>
                  <a:rPr lang="en-US" sz="2000"/>
                  <a:t> </a:t>
                </a:r>
                <a:r>
                  <a:rPr lang="en-US" sz="2000" err="1"/>
                  <a:t>đại</a:t>
                </a:r>
                <a:r>
                  <a:rPr lang="en-US" sz="2000"/>
                  <a:t> </a:t>
                </a:r>
                <a:r>
                  <a:rPr lang="en-US" sz="2000" err="1"/>
                  <a:t>số</a:t>
                </a:r>
                <a:r>
                  <a:rPr lang="en-US" sz="2000"/>
                  <a:t> </a:t>
                </a:r>
                <a:r>
                  <a:rPr lang="en-US" sz="2000" err="1"/>
                  <a:t>khi</a:t>
                </a:r>
                <a:r>
                  <a:rPr lang="en-US" sz="2000"/>
                  <a:t> </a:t>
                </a:r>
                <a:r>
                  <a:rPr lang="en-US" sz="2000" i="1"/>
                  <a:t>m</a:t>
                </a:r>
                <a:r>
                  <a:rPr lang="en-US" sz="2000"/>
                  <a:t> ≥ 5. </a:t>
                </a:r>
                <a:r>
                  <a:rPr lang="vi-VN" sz="2000"/>
                  <a:t>Do đó những biến trừu tượng</a:t>
                </a:r>
                <a:r>
                  <a:rPr lang="en-US" sz="2000" smtClean="0"/>
                  <a:t> </a:t>
                </a:r>
                <a:r>
                  <a:rPr lang="en-US" sz="2000" i="1"/>
                  <a:t>p</a:t>
                </a:r>
                <a:r>
                  <a:rPr lang="en-US" sz="2000" i="1" baseline="-25000"/>
                  <a:t>i</a:t>
                </a:r>
                <a:r>
                  <a:rPr lang="en-US" sz="2000"/>
                  <a:t> </a:t>
                </a:r>
                <a:r>
                  <a:rPr lang="en-US" sz="2000" err="1" smtClean="0"/>
                  <a:t>và</a:t>
                </a:r>
                <a:r>
                  <a:rPr lang="en-US" sz="2000" smtClean="0"/>
                  <a:t> </a:t>
                </a:r>
                <a:r>
                  <a:rPr lang="en-US" sz="2000" i="1" err="1" smtClean="0"/>
                  <a:t>ρ</a:t>
                </a:r>
                <a:r>
                  <a:rPr lang="en-US" sz="2000" i="1" baseline="-25000" err="1" smtClean="0"/>
                  <a:t>i</a:t>
                </a:r>
                <a:r>
                  <a:rPr lang="en-US" sz="2000"/>
                  <a:t> </a:t>
                </a:r>
                <a:r>
                  <a:rPr lang="en-US" sz="2000" err="1"/>
                  <a:t>không</a:t>
                </a:r>
                <a:r>
                  <a:rPr lang="en-US" sz="2000"/>
                  <a:t> </a:t>
                </a:r>
                <a:r>
                  <a:rPr lang="en-US" sz="2000" err="1"/>
                  <a:t>bị</a:t>
                </a:r>
                <a:r>
                  <a:rPr lang="en-US" sz="2000"/>
                  <a:t> </a:t>
                </a:r>
                <a:r>
                  <a:rPr lang="en-US" sz="2000" err="1"/>
                  <a:t>khử</a:t>
                </a:r>
                <a:r>
                  <a:rPr lang="en-US" sz="2000"/>
                  <a:t> </a:t>
                </a:r>
                <a:r>
                  <a:rPr lang="en-US" sz="2000" err="1"/>
                  <a:t>hoàn</a:t>
                </a:r>
                <a:r>
                  <a:rPr lang="en-US" sz="2000"/>
                  <a:t> </a:t>
                </a:r>
                <a:r>
                  <a:rPr lang="en-US" sz="2000" err="1"/>
                  <a:t>toàn</a:t>
                </a:r>
                <a:r>
                  <a:rPr lang="en-US" sz="2000"/>
                  <a:t> </a:t>
                </a:r>
                <a:r>
                  <a:rPr lang="en-US" sz="2000" err="1"/>
                  <a:t>khỏi</a:t>
                </a:r>
                <a:r>
                  <a:rPr lang="en-US" sz="2000"/>
                  <a:t> </a:t>
                </a:r>
                <a:r>
                  <a:rPr lang="en-US" sz="2000" i="1"/>
                  <a:t>g</a:t>
                </a:r>
                <a:r>
                  <a:rPr lang="en-US" sz="2000"/>
                  <a:t>(</a:t>
                </a:r>
                <a:r>
                  <a:rPr lang="en-US" sz="2000" i="1"/>
                  <a:t>x</a:t>
                </a:r>
                <a:r>
                  <a:rPr lang="en-US" sz="2000"/>
                  <a:t>)=0, </a:t>
                </a:r>
                <a:r>
                  <a:rPr lang="en-US" sz="2000" err="1"/>
                  <a:t>vậy</a:t>
                </a:r>
                <a:r>
                  <a:rPr lang="en-US" sz="2000"/>
                  <a:t> </a:t>
                </a:r>
                <a:r>
                  <a:rPr lang="en-US" sz="2000" b="1" err="1"/>
                  <a:t>không</a:t>
                </a:r>
                <a:r>
                  <a:rPr lang="en-US" sz="2000" b="1"/>
                  <a:t> </a:t>
                </a:r>
                <a:r>
                  <a:rPr lang="en-US" sz="2000" b="1" err="1"/>
                  <a:t>có</a:t>
                </a:r>
                <a:r>
                  <a:rPr lang="en-US" sz="2000" b="1"/>
                  <a:t> </a:t>
                </a:r>
                <a:r>
                  <a:rPr lang="en-US" sz="2000" b="1" err="1"/>
                  <a:t>đặc</a:t>
                </a:r>
                <a:r>
                  <a:rPr lang="en-US" sz="2000" b="1"/>
                  <a:t> </a:t>
                </a:r>
                <a:r>
                  <a:rPr lang="en-US" sz="2000" b="1" err="1"/>
                  <a:t>tả</a:t>
                </a:r>
                <a:r>
                  <a:rPr lang="en-US" sz="2000" b="1"/>
                  <a:t> </a:t>
                </a:r>
                <a:r>
                  <a:rPr lang="en-US" sz="2000" b="1" err="1"/>
                  <a:t>nào</a:t>
                </a:r>
                <a:r>
                  <a:rPr lang="en-US" sz="2000" b="1"/>
                  <a:t> </a:t>
                </a:r>
                <a:r>
                  <a:rPr lang="en-US" sz="2000" b="1" err="1"/>
                  <a:t>của</a:t>
                </a:r>
                <a:r>
                  <a:rPr lang="en-US" sz="2000" b="1"/>
                  <a:t> </a:t>
                </a:r>
                <a:r>
                  <a:rPr lang="en-US" sz="2000" b="1" err="1"/>
                  <a:t>suy</a:t>
                </a:r>
                <a:r>
                  <a:rPr lang="en-US" sz="2000" b="1"/>
                  <a:t> </a:t>
                </a:r>
                <a:r>
                  <a:rPr lang="en-US" sz="2000" b="1" err="1"/>
                  <a:t>diễn</a:t>
                </a:r>
                <a:r>
                  <a:rPr lang="en-US" sz="2000" b="1" smtClean="0"/>
                  <a:t> </a:t>
                </a:r>
                <a:r>
                  <a:rPr lang="en-US" sz="2000" b="1"/>
                  <a:t>U-gate </a:t>
                </a:r>
                <a:r>
                  <a:rPr lang="en-US" sz="2000" b="1" i="1" smtClean="0"/>
                  <a:t>P</a:t>
                </a:r>
                <a:r>
                  <a:rPr lang="en-US" sz="2000" b="1" smtClean="0"/>
                  <a:t>(</a:t>
                </a:r>
                <a:r>
                  <a:rPr lang="en-US" sz="2000" b="1" i="1" smtClean="0"/>
                  <a:t>X</a:t>
                </a:r>
                <a:r>
                  <a:rPr lang="en-US" sz="2000" b="1" baseline="-25000" smtClean="0"/>
                  <a:t>1</a:t>
                </a:r>
                <a:r>
                  <a:rPr lang="en-US" sz="2000" b="1" smtClean="0"/>
                  <a:t>x</a:t>
                </a:r>
                <a:r>
                  <a:rPr lang="en-US" sz="2000" b="1" i="1" smtClean="0"/>
                  <a:t>X</a:t>
                </a:r>
                <a:r>
                  <a:rPr lang="en-US" sz="2000" b="1" baseline="-25000" smtClean="0"/>
                  <a:t>2</a:t>
                </a:r>
                <a:r>
                  <a:rPr lang="en-US" sz="2000" b="1" smtClean="0"/>
                  <a:t>x…</a:t>
                </a:r>
                <a:r>
                  <a:rPr lang="en-US" sz="2000" b="1" err="1" smtClean="0"/>
                  <a:t>x</a:t>
                </a:r>
                <a:r>
                  <a:rPr lang="en-US" sz="2000" b="1" i="1" err="1" smtClean="0"/>
                  <a:t>X</a:t>
                </a:r>
                <a:r>
                  <a:rPr lang="en-US" sz="2000" b="1" i="1" baseline="-25000" err="1" smtClean="0"/>
                  <a:t>n</a:t>
                </a:r>
                <a:r>
                  <a:rPr lang="en-US" sz="2000" b="1"/>
                  <a:t>) </a:t>
                </a:r>
                <a:r>
                  <a:rPr lang="en-US" sz="2000" b="1" err="1"/>
                  <a:t>thỏa</a:t>
                </a:r>
                <a:r>
                  <a:rPr lang="en-US" sz="2000" b="1"/>
                  <a:t> </a:t>
                </a:r>
                <a:r>
                  <a:rPr lang="en-US" sz="2000" b="1" err="1"/>
                  <a:t>điều</a:t>
                </a:r>
                <a:r>
                  <a:rPr lang="en-US" sz="2000" b="1"/>
                  <a:t> </a:t>
                </a:r>
                <a:r>
                  <a:rPr lang="en-US" sz="2000" b="1" err="1"/>
                  <a:t>kiện</a:t>
                </a:r>
                <a:r>
                  <a:rPr lang="en-US" sz="2000" b="1"/>
                  <a:t> </a:t>
                </a:r>
                <a:r>
                  <a:rPr lang="en-US" sz="2000" b="1" err="1"/>
                  <a:t>chẩn</a:t>
                </a:r>
                <a:r>
                  <a:rPr lang="en-US" sz="2000" b="1"/>
                  <a:t> </a:t>
                </a:r>
                <a:r>
                  <a:rPr lang="en-US" sz="2000" b="1" err="1"/>
                  <a:t>đoán</a:t>
                </a:r>
                <a:r>
                  <a:rPr lang="en-US" sz="2000" smtClean="0"/>
                  <a:t>.</a:t>
                </a:r>
                <a:endParaRPr lang="en-US"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8"/>
                <a:ext cx="10515600" cy="5355452"/>
              </a:xfrm>
              <a:blipFill rotWithShape="0">
                <a:blip r:embed="rId2"/>
                <a:stretch>
                  <a:fillRect l="-638" t="-569" r="-580" b="-30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78B705D5-D4BA-4D34-97E0-CC10E0D4E409}" type="datetime1">
              <a:rPr lang="en-US" smtClean="0"/>
              <a:t>7/14/2017</a:t>
            </a:fld>
            <a:endParaRPr lang="en-US"/>
          </a:p>
        </p:txBody>
      </p:sp>
    </p:spTree>
    <p:extLst>
      <p:ext uri="{BB962C8B-B14F-4D97-AF65-F5344CB8AC3E}">
        <p14:creationId xmlns:p14="http://schemas.microsoft.com/office/powerpoint/2010/main" val="30963097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vi-VN"/>
                  <a:t>Với kết luận không có mạng X-D phi tuyến thỏa điều kiện chẩn đoán, một câu hỏi mới được đặt ra: Có tồn tại mạng X-D tuyến tính tổng quát thỏa điều kiện chẩn đoán hay không</a:t>
                </a:r>
                <a:r>
                  <a:rPr lang="vi-VN" smtClean="0"/>
                  <a:t>?</a:t>
                </a:r>
                <a:endParaRPr lang="en-US" smtClean="0"/>
              </a:p>
              <a:p>
                <a:r>
                  <a:rPr lang="vi-VN"/>
                  <a:t>Mạng tuyến tính tổng quát này được gọi là </a:t>
                </a:r>
                <a:r>
                  <a:rPr lang="vi-VN" b="1" smtClean="0"/>
                  <a:t>mạng</a:t>
                </a:r>
                <a:r>
                  <a:rPr lang="en-US" smtClean="0"/>
                  <a:t> </a:t>
                </a:r>
                <a:r>
                  <a:rPr lang="en-US" b="1" smtClean="0"/>
                  <a:t>GL-D </a:t>
                </a:r>
                <a:r>
                  <a:rPr lang="vi-VN"/>
                  <a:t>và mạng SIGMA-D là trường hợp đặc biệt của mạng GL-D</a:t>
                </a:r>
                <a:r>
                  <a:rPr lang="en-US"/>
                  <a:t>. </a:t>
                </a:r>
                <a:r>
                  <a:rPr lang="en-US" err="1"/>
                  <a:t>Xác</a:t>
                </a:r>
                <a:r>
                  <a:rPr lang="en-US"/>
                  <a:t> </a:t>
                </a:r>
                <a:r>
                  <a:rPr lang="en-US" err="1"/>
                  <a:t>suất</a:t>
                </a:r>
                <a:r>
                  <a:rPr lang="en-US"/>
                  <a:t> GL-gate </a:t>
                </a:r>
                <a:r>
                  <a:rPr lang="en-US" err="1"/>
                  <a:t>phải</a:t>
                </a:r>
                <a:r>
                  <a:rPr lang="en-US"/>
                  <a:t> </a:t>
                </a:r>
                <a:r>
                  <a:rPr lang="en-US" err="1"/>
                  <a:t>là</a:t>
                </a:r>
                <a:r>
                  <a:rPr lang="en-US"/>
                  <a:t> </a:t>
                </a:r>
                <a:r>
                  <a:rPr lang="en-US" err="1"/>
                  <a:t>tổ</a:t>
                </a:r>
                <a:r>
                  <a:rPr lang="en-US"/>
                  <a:t> </a:t>
                </a:r>
                <a:r>
                  <a:rPr lang="en-US" err="1"/>
                  <a:t>hợp</a:t>
                </a:r>
                <a:r>
                  <a:rPr lang="en-US"/>
                  <a:t> </a:t>
                </a:r>
                <a:r>
                  <a:rPr lang="en-US" err="1"/>
                  <a:t>tuyến</a:t>
                </a:r>
                <a:r>
                  <a:rPr lang="en-US"/>
                  <a:t> </a:t>
                </a:r>
                <a:r>
                  <a:rPr lang="en-US" err="1"/>
                  <a:t>tính</a:t>
                </a:r>
                <a:r>
                  <a:rPr lang="en-US"/>
                  <a:t> </a:t>
                </a:r>
                <a:r>
                  <a:rPr lang="en-US" err="1"/>
                  <a:t>của</a:t>
                </a:r>
                <a:r>
                  <a:rPr lang="en-US"/>
                  <a:t> </a:t>
                </a:r>
                <a:r>
                  <a:rPr lang="en-US" err="1"/>
                  <a:t>những</a:t>
                </a:r>
                <a:r>
                  <a:rPr lang="en-US"/>
                  <a:t> </a:t>
                </a:r>
                <a:r>
                  <a:rPr lang="en-US" err="1"/>
                  <a:t>trọng</a:t>
                </a:r>
                <a:r>
                  <a:rPr lang="en-US"/>
                  <a:t> </a:t>
                </a:r>
                <a:r>
                  <a:rPr lang="en-US" err="1"/>
                  <a:t>số</a:t>
                </a:r>
                <a:r>
                  <a:rPr lang="en-US"/>
                  <a:t>.</a:t>
                </a:r>
                <a:endParaRPr lang="en-US"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m:rPr>
                              <m:sty m:val="p"/>
                            </m:rPr>
                            <a:rPr lang="en-US">
                              <a:latin typeface="Cambria Math" panose="02040503050406030204" pitchFamily="18" charset="0"/>
                            </a:rPr>
                            <m:t>x</m:t>
                          </m:r>
                          <m:r>
                            <a:rPr lang="en-US" i="1">
                              <a:latin typeface="Cambria Math" panose="02040503050406030204" pitchFamily="18" charset="0"/>
                            </a:rPr>
                            <m:t>…</m:t>
                          </m:r>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oMath>
                  </m:oMathPara>
                </a14:m>
                <a:endParaRPr lang="en-US" smtClean="0"/>
              </a:p>
              <a:p>
                <a:r>
                  <a:rPr lang="vi-VN"/>
                  <a:t>Suy diễn GL-gate là đơn nếu</a:t>
                </a:r>
                <a:r>
                  <a:rPr lang="en-US" smtClean="0"/>
                  <a:t> </a:t>
                </a:r>
                <a:r>
                  <a:rPr lang="en-US" i="1"/>
                  <a:t>α</a:t>
                </a:r>
                <a:r>
                  <a:rPr lang="en-US" i="1" baseline="-25000" err="1"/>
                  <a:t>i</a:t>
                </a:r>
                <a:r>
                  <a:rPr lang="en-US"/>
                  <a:t> </a:t>
                </a:r>
                <a:r>
                  <a:rPr lang="en-US" err="1" smtClean="0"/>
                  <a:t>và</a:t>
                </a:r>
                <a:r>
                  <a:rPr lang="en-US" smtClean="0"/>
                  <a:t> </a:t>
                </a:r>
                <a:r>
                  <a:rPr lang="en-US" i="1" smtClean="0"/>
                  <a:t>β</a:t>
                </a:r>
                <a:r>
                  <a:rPr lang="en-US" i="1" baseline="-25000" err="1" smtClean="0"/>
                  <a:t>i</a:t>
                </a:r>
                <a:r>
                  <a:rPr lang="en-US" smtClean="0"/>
                  <a:t> </a:t>
                </a:r>
                <a:r>
                  <a:rPr lang="en-US" err="1" smtClean="0"/>
                  <a:t>là</a:t>
                </a:r>
                <a:r>
                  <a:rPr lang="en-US" smtClean="0"/>
                  <a:t> </a:t>
                </a:r>
                <a:r>
                  <a:rPr lang="en-US" err="1" smtClean="0"/>
                  <a:t>hàm</a:t>
                </a:r>
                <a:r>
                  <a:rPr lang="en-US" smtClean="0"/>
                  <a:t> </a:t>
                </a:r>
                <a:r>
                  <a:rPr lang="en-US" err="1" smtClean="0"/>
                  <a:t>của</a:t>
                </a:r>
                <a:r>
                  <a:rPr lang="en-US" smtClean="0"/>
                  <a:t> </a:t>
                </a:r>
                <a:r>
                  <a:rPr lang="en-US" err="1" smtClean="0"/>
                  <a:t>chỉ</a:t>
                </a:r>
                <a:r>
                  <a:rPr lang="en-US" smtClean="0"/>
                  <a:t> </a:t>
                </a:r>
                <a:r>
                  <a:rPr lang="en-US" err="1" smtClean="0"/>
                  <a:t>những</a:t>
                </a:r>
                <a:r>
                  <a:rPr lang="en-US" smtClean="0"/>
                  <a:t> </a:t>
                </a:r>
                <a:r>
                  <a:rPr lang="en-US" i="1" smtClean="0"/>
                  <a:t>X</a:t>
                </a:r>
                <a:r>
                  <a:rPr lang="en-US" i="1" baseline="-25000" smtClean="0"/>
                  <a:t>i</a:t>
                </a:r>
                <a:r>
                  <a:rPr lang="en-US" smtClean="0"/>
                  <a:t> </a:t>
                </a:r>
                <a:r>
                  <a:rPr lang="en-US" err="1" smtClean="0"/>
                  <a:t>như</a:t>
                </a:r>
                <a:r>
                  <a:rPr lang="en-US" smtClean="0"/>
                  <a:t> </a:t>
                </a:r>
                <a:r>
                  <a:rPr lang="en-US" err="1" smtClean="0"/>
                  <a:t>sau</a:t>
                </a:r>
                <a:r>
                  <a:rPr lang="en-US"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m:rPr>
                              <m:sty m:val="p"/>
                            </m:rPr>
                            <a:rPr lang="en-US">
                              <a:latin typeface="Cambria Math" panose="02040503050406030204" pitchFamily="18" charset="0"/>
                            </a:rPr>
                            <m:t>x</m:t>
                          </m:r>
                          <m:r>
                            <a:rPr lang="en-US" i="1">
                              <a:latin typeface="Cambria Math" panose="02040503050406030204" pitchFamily="18" charset="0"/>
                            </a:rPr>
                            <m:t>…</m:t>
                          </m:r>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oMath>
                  </m:oMathPara>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002" r="-11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9804BDB3-A078-4DB1-AE58-2A41B859FA99}" type="datetime1">
              <a:rPr lang="en-US" smtClean="0"/>
              <a:t>7/14/2017</a:t>
            </a:fld>
            <a:endParaRPr lang="en-US"/>
          </a:p>
        </p:txBody>
      </p:sp>
    </p:spTree>
    <p:extLst>
      <p:ext uri="{BB962C8B-B14F-4D97-AF65-F5344CB8AC3E}">
        <p14:creationId xmlns:p14="http://schemas.microsoft.com/office/powerpoint/2010/main" val="1862676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10817" y="1000898"/>
                <a:ext cx="11370366" cy="5176066"/>
              </a:xfrm>
            </p:spPr>
            <p:txBody>
              <a:bodyPr>
                <a:normAutofit fontScale="92500" lnSpcReduction="20000"/>
              </a:bodyPr>
              <a:lstStyle/>
              <a:p>
                <a:pPr>
                  <a:lnSpc>
                    <a:spcPct val="120000"/>
                  </a:lnSpc>
                </a:pPr>
                <a:r>
                  <a:rPr lang="en-US" err="1"/>
                  <a:t>Giả</a:t>
                </a:r>
                <a:r>
                  <a:rPr lang="en-US"/>
                  <a:t> </a:t>
                </a:r>
                <a:r>
                  <a:rPr lang="en-US" err="1"/>
                  <a:t>sử</a:t>
                </a:r>
                <a:r>
                  <a:rPr lang="en-US"/>
                  <a:t> </a:t>
                </a:r>
                <a:r>
                  <a:rPr lang="en-US" i="1"/>
                  <a:t>h</a:t>
                </a:r>
                <a:r>
                  <a:rPr lang="en-US" i="1" baseline="-25000"/>
                  <a:t>i</a:t>
                </a:r>
                <a:r>
                  <a:rPr lang="en-US"/>
                  <a:t> </a:t>
                </a:r>
                <a:r>
                  <a:rPr lang="en-US" err="1" smtClean="0"/>
                  <a:t>và</a:t>
                </a:r>
                <a:r>
                  <a:rPr lang="en-US" smtClean="0"/>
                  <a:t> </a:t>
                </a:r>
                <a:r>
                  <a:rPr lang="en-US" i="1" err="1" smtClean="0"/>
                  <a:t>g</a:t>
                </a:r>
                <a:r>
                  <a:rPr lang="en-US" i="1" baseline="-25000" err="1" smtClean="0"/>
                  <a:t>i</a:t>
                </a:r>
                <a:r>
                  <a:rPr lang="en-US"/>
                  <a:t> </a:t>
                </a:r>
                <a:r>
                  <a:rPr lang="en-US" err="1"/>
                  <a:t>là</a:t>
                </a:r>
                <a:r>
                  <a:rPr lang="en-US"/>
                  <a:t> </a:t>
                </a:r>
                <a:r>
                  <a:rPr lang="en-US" err="1"/>
                  <a:t>những</a:t>
                </a:r>
                <a:r>
                  <a:rPr lang="en-US"/>
                  <a:t> </a:t>
                </a:r>
                <a:r>
                  <a:rPr lang="en-US" err="1"/>
                  <a:t>hàm</a:t>
                </a:r>
                <a:r>
                  <a:rPr lang="en-US"/>
                  <a:t> </a:t>
                </a:r>
                <a:r>
                  <a:rPr lang="en-US" err="1"/>
                  <a:t>phân</a:t>
                </a:r>
                <a:r>
                  <a:rPr lang="en-US"/>
                  <a:t> </a:t>
                </a:r>
                <a:r>
                  <a:rPr lang="en-US" err="1"/>
                  <a:t>bố</a:t>
                </a:r>
                <a:r>
                  <a:rPr lang="en-US"/>
                  <a:t> </a:t>
                </a:r>
                <a:r>
                  <a:rPr lang="en-US" err="1"/>
                  <a:t>xác</a:t>
                </a:r>
                <a:r>
                  <a:rPr lang="en-US"/>
                  <a:t> </a:t>
                </a:r>
                <a:r>
                  <a:rPr lang="en-US" err="1"/>
                  <a:t>suất</a:t>
                </a:r>
                <a:r>
                  <a:rPr lang="en-US"/>
                  <a:t> </a:t>
                </a:r>
                <a:r>
                  <a:rPr lang="en-US" err="1"/>
                  <a:t>của</a:t>
                </a:r>
                <a:r>
                  <a:rPr lang="en-US"/>
                  <a:t> </a:t>
                </a:r>
                <a:r>
                  <a:rPr lang="en-US" i="1"/>
                  <a:t>X</a:t>
                </a:r>
                <a:r>
                  <a:rPr lang="en-US" i="1" baseline="-25000"/>
                  <a:t>i</a:t>
                </a:r>
                <a:r>
                  <a:rPr lang="en-US"/>
                  <a:t>. </a:t>
                </a:r>
                <a:r>
                  <a:rPr lang="en-US" err="1" smtClean="0"/>
                  <a:t>Với</a:t>
                </a:r>
                <a:r>
                  <a:rPr lang="en-US" smtClean="0"/>
                  <a:t> </a:t>
                </a:r>
                <a:r>
                  <a:rPr lang="en-US" err="1" smtClean="0"/>
                  <a:t>mọi</a:t>
                </a:r>
                <a:r>
                  <a:rPr lang="en-US" smtClean="0"/>
                  <a:t> </a:t>
                </a:r>
                <a:r>
                  <a:rPr lang="en-US" i="1" err="1"/>
                  <a:t>i</a:t>
                </a:r>
                <a:r>
                  <a:rPr lang="en-US"/>
                  <a:t>, </a:t>
                </a:r>
                <a:r>
                  <a:rPr lang="en-US" smtClean="0"/>
                  <a:t>ta </a:t>
                </a:r>
                <a:r>
                  <a:rPr lang="en-US" err="1" smtClean="0"/>
                  <a:t>có</a:t>
                </a:r>
                <a:r>
                  <a:rPr lang="en-US" smtClean="0"/>
                  <a:t>: </a:t>
                </a:r>
                <a14:m>
                  <m:oMath xmlns:m="http://schemas.openxmlformats.org/officeDocument/2006/math">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i="1">
                        <a:latin typeface="Cambria Math" panose="02040503050406030204" pitchFamily="18" charset="0"/>
                      </a:rPr>
                      <m:t>≤1</m:t>
                    </m:r>
                  </m:oMath>
                </a14:m>
                <a:r>
                  <a:rPr lang="en-US" smtClean="0"/>
                  <a:t>, </a:t>
                </a:r>
                <a14:m>
                  <m:oMath xmlns:m="http://schemas.openxmlformats.org/officeDocument/2006/math">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i="1">
                        <a:latin typeface="Cambria Math" panose="02040503050406030204" pitchFamily="18" charset="0"/>
                      </a:rPr>
                      <m:t>≤1</m:t>
                    </m:r>
                  </m:oMath>
                </a14:m>
                <a:r>
                  <a:rPr lang="en-US"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r>
                      <a:rPr lang="en-US" i="1">
                        <a:latin typeface="Cambria Math" panose="02040503050406030204" pitchFamily="18" charset="0"/>
                      </a:rPr>
                      <m:t>=1</m:t>
                    </m:r>
                  </m:oMath>
                </a14:m>
                <a:r>
                  <a:rPr lang="en-US"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r>
                      <a:rPr lang="en-US" i="1">
                        <a:latin typeface="Cambria Math" panose="02040503050406030204" pitchFamily="18" charset="0"/>
                      </a:rPr>
                      <m:t>=1</m:t>
                    </m:r>
                  </m:oMath>
                </a14:m>
                <a:endParaRPr lang="en-US" smtClean="0"/>
              </a:p>
              <a:p>
                <a:pPr>
                  <a:lnSpc>
                    <a:spcPct val="120000"/>
                  </a:lnSpc>
                </a:pPr>
                <a:r>
                  <a:rPr lang="en-US" b="1" err="1" smtClean="0"/>
                  <a:t>Mạng</a:t>
                </a:r>
                <a:r>
                  <a:rPr lang="en-US" b="1" smtClean="0"/>
                  <a:t> GL-D </a:t>
                </a:r>
                <a:r>
                  <a:rPr lang="en-US" err="1"/>
                  <a:t>thỏa</a:t>
                </a:r>
                <a:r>
                  <a:rPr lang="en-US"/>
                  <a:t> </a:t>
                </a:r>
                <a:r>
                  <a:rPr lang="en-US" err="1"/>
                  <a:t>điều</a:t>
                </a:r>
                <a:r>
                  <a:rPr lang="en-US"/>
                  <a:t> </a:t>
                </a:r>
                <a:r>
                  <a:rPr lang="en-US" err="1"/>
                  <a:t>kiện</a:t>
                </a:r>
                <a:r>
                  <a:rPr lang="en-US"/>
                  <a:t> </a:t>
                </a:r>
                <a:r>
                  <a:rPr lang="en-US" err="1"/>
                  <a:t>chẩn</a:t>
                </a:r>
                <a:r>
                  <a:rPr lang="en-US"/>
                  <a:t> </a:t>
                </a:r>
                <a:r>
                  <a:rPr lang="en-US" err="1"/>
                  <a:t>đoán</a:t>
                </a:r>
                <a:r>
                  <a:rPr lang="en-US"/>
                  <a:t> </a:t>
                </a:r>
                <a:r>
                  <a:rPr lang="en-US" err="1"/>
                  <a:t>nếu</a:t>
                </a:r>
                <a:r>
                  <a:rPr lang="en-US"/>
                  <a:t> </a:t>
                </a:r>
                <a14:m>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r>
                      <a:rPr lang="en-US" i="1">
                        <a:latin typeface="Cambria Math" panose="02040503050406030204" pitchFamily="18" charset="0"/>
                      </a:rPr>
                      <m:t>𝐶</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d>
                      </m:e>
                    </m:nary>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r>
                      <a:rPr lang="en-US" i="1">
                        <a:latin typeface="Cambria Math" panose="02040503050406030204" pitchFamily="18" charset="0"/>
                      </a:rPr>
                      <m:t>⇒2</m:t>
                    </m:r>
                    <m:r>
                      <a:rPr lang="en-US" i="1">
                        <a:latin typeface="Cambria Math" panose="02040503050406030204" pitchFamily="18" charset="0"/>
                      </a:rPr>
                      <m:t>𝐶</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d>
                      </m:e>
                    </m:nary>
                    <m:r>
                      <a:rPr lang="en-US" i="1">
                        <a:latin typeface="Cambria Math" panose="02040503050406030204" pitchFamily="18" charset="0"/>
                      </a:rPr>
                      <m:t>=1</m:t>
                    </m:r>
                  </m:oMath>
                </a14:m>
                <a:endParaRPr lang="en-US" smtClean="0"/>
              </a:p>
              <a:p>
                <a:pPr>
                  <a:lnSpc>
                    <a:spcPct val="120000"/>
                  </a:lnSpc>
                </a:pPr>
                <a:r>
                  <a:rPr lang="en-US" err="1"/>
                  <a:t>Giả</a:t>
                </a:r>
                <a:r>
                  <a:rPr lang="en-US"/>
                  <a:t> </a:t>
                </a:r>
                <a:r>
                  <a:rPr lang="en-US" err="1"/>
                  <a:t>sử</a:t>
                </a:r>
                <a:r>
                  <a:rPr lang="en-US"/>
                  <a:t> </a:t>
                </a:r>
                <a:r>
                  <a:rPr lang="en-US" err="1"/>
                  <a:t>tập</a:t>
                </a:r>
                <a:r>
                  <a:rPr lang="en-US"/>
                  <a:t> </a:t>
                </a:r>
                <a:r>
                  <a:rPr lang="en-US" err="1"/>
                  <a:t>những</a:t>
                </a:r>
                <a:r>
                  <a:rPr lang="en-US"/>
                  <a:t> </a:t>
                </a:r>
                <a:r>
                  <a:rPr lang="en-US" i="1" smtClean="0"/>
                  <a:t>X</a:t>
                </a:r>
                <a:r>
                  <a:rPr lang="en-US" i="1" baseline="-25000" smtClean="0"/>
                  <a:t>i</a:t>
                </a:r>
                <a:r>
                  <a:rPr lang="en-US"/>
                  <a:t> </a:t>
                </a:r>
                <a:r>
                  <a:rPr lang="en-US" err="1"/>
                  <a:t>là</a:t>
                </a:r>
                <a:r>
                  <a:rPr lang="en-US"/>
                  <a:t> </a:t>
                </a:r>
                <a:r>
                  <a:rPr lang="en-US" err="1"/>
                  <a:t>đủ</a:t>
                </a:r>
                <a:r>
                  <a:rPr lang="en-US"/>
                  <a:t>, </a:t>
                </a:r>
                <a:r>
                  <a:rPr lang="en-US" smtClean="0"/>
                  <a:t>ta </a:t>
                </a:r>
                <a:r>
                  <a:rPr lang="en-US" err="1" smtClean="0"/>
                  <a:t>có</a:t>
                </a:r>
                <a:r>
                  <a:rPr lang="en-US" smtClean="0"/>
                  <a:t> </a:t>
                </a:r>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d>
                      </m:e>
                    </m:nary>
                    <m:r>
                      <a:rPr lang="en-US" i="1">
                        <a:latin typeface="Cambria Math" panose="02040503050406030204" pitchFamily="18" charset="0"/>
                      </a:rPr>
                      <m:t>=1</m:t>
                    </m:r>
                  </m:oMath>
                </a14:m>
                <a:r>
                  <a:rPr lang="en-US" smtClean="0"/>
                  <a:t>. </a:t>
                </a:r>
                <a:r>
                  <a:rPr lang="en-US" err="1" smtClean="0"/>
                  <a:t>Suy</a:t>
                </a:r>
                <a:r>
                  <a:rPr lang="en-US" smtClean="0"/>
                  <a:t> </a:t>
                </a:r>
                <a:r>
                  <a:rPr lang="en-US" err="1" smtClean="0"/>
                  <a:t>ra</a:t>
                </a:r>
                <a:r>
                  <a:rPr lang="en-US" smtClean="0"/>
                  <a:t> </a:t>
                </a:r>
                <a:r>
                  <a:rPr lang="en-US" i="1" smtClean="0"/>
                  <a:t>C</a:t>
                </a:r>
                <a:r>
                  <a:rPr lang="en-US" smtClean="0"/>
                  <a:t>=0.</a:t>
                </a:r>
              </a:p>
              <a:p>
                <a:pPr>
                  <a:lnSpc>
                    <a:spcPct val="120000"/>
                  </a:lnSpc>
                </a:pPr>
                <a:r>
                  <a:rPr lang="vi-VN"/>
                  <a:t>Tóm lại, công thức 4.10 đặc tả suy diễn GL-gate đơn sao cho mạng GL-D thỏa điều kiện chẩn đoán</a:t>
                </a:r>
                <a:r>
                  <a:rPr lang="en-US" smtClean="0"/>
                  <a:t>.</a:t>
                </a:r>
                <a:r>
                  <a:rPr lang="en-US"/>
                  <a:t> </a:t>
                </a:r>
              </a:p>
              <a:p>
                <a:pPr marL="0" indent="0">
                  <a:lnSpc>
                    <a:spcPct val="12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m:rPr>
                              <m:sty m:val="p"/>
                            </m:rPr>
                            <a:rPr lang="en-US">
                              <a:latin typeface="Cambria Math" panose="02040503050406030204" pitchFamily="18" charset="0"/>
                            </a:rPr>
                            <m:t>x</m:t>
                          </m:r>
                          <m:r>
                            <a:rPr lang="en-US" i="1">
                              <a:latin typeface="Cambria Math" panose="02040503050406030204" pitchFamily="18" charset="0"/>
                            </a:rPr>
                            <m:t>…</m:t>
                          </m:r>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oMath>
                  </m:oMathPara>
                </a14:m>
                <a:endParaRPr lang="en-US" smtClean="0"/>
              </a:p>
              <a:p>
                <a:pPr indent="0">
                  <a:lnSpc>
                    <a:spcPct val="120000"/>
                  </a:lnSpc>
                  <a:buNone/>
                </a:pPr>
                <a:r>
                  <a:rPr lang="en-US" err="1" smtClean="0"/>
                  <a:t>Với</a:t>
                </a:r>
                <a:r>
                  <a:rPr lang="en-US" smtClean="0"/>
                  <a:t> </a:t>
                </a:r>
                <a:r>
                  <a:rPr lang="en-US" i="1" smtClean="0"/>
                  <a:t>h</a:t>
                </a:r>
                <a:r>
                  <a:rPr lang="en-US" i="1" baseline="-25000" smtClean="0"/>
                  <a:t>i</a:t>
                </a:r>
                <a:r>
                  <a:rPr lang="en-US" smtClean="0"/>
                  <a:t> </a:t>
                </a:r>
                <a:r>
                  <a:rPr lang="en-US" err="1" smtClean="0"/>
                  <a:t>và</a:t>
                </a:r>
                <a:r>
                  <a:rPr lang="en-US" smtClean="0"/>
                  <a:t> </a:t>
                </a:r>
                <a:r>
                  <a:rPr lang="en-US" i="1" err="1"/>
                  <a:t>g</a:t>
                </a:r>
                <a:r>
                  <a:rPr lang="en-US" i="1" baseline="-25000" err="1"/>
                  <a:t>i</a:t>
                </a:r>
                <a:r>
                  <a:rPr lang="en-US"/>
                  <a:t> </a:t>
                </a:r>
                <a:r>
                  <a:rPr lang="en-US" err="1" smtClean="0"/>
                  <a:t>là</a:t>
                </a:r>
                <a:r>
                  <a:rPr lang="en-US" smtClean="0"/>
                  <a:t> </a:t>
                </a:r>
                <a:r>
                  <a:rPr lang="en-US" err="1" smtClean="0"/>
                  <a:t>những</a:t>
                </a:r>
                <a:r>
                  <a:rPr lang="en-US" smtClean="0"/>
                  <a:t> </a:t>
                </a:r>
                <a:r>
                  <a:rPr lang="en-US" err="1" smtClean="0"/>
                  <a:t>hàm</a:t>
                </a:r>
                <a:r>
                  <a:rPr lang="en-US" smtClean="0"/>
                  <a:t> </a:t>
                </a:r>
                <a:r>
                  <a:rPr lang="en-US" err="1" smtClean="0"/>
                  <a:t>phân</a:t>
                </a:r>
                <a:r>
                  <a:rPr lang="en-US" smtClean="0"/>
                  <a:t> </a:t>
                </a:r>
                <a:r>
                  <a:rPr lang="en-US" err="1" smtClean="0"/>
                  <a:t>bố</a:t>
                </a:r>
                <a:r>
                  <a:rPr lang="en-US"/>
                  <a:t> </a:t>
                </a:r>
                <a:r>
                  <a:rPr lang="en-US" err="1"/>
                  <a:t>xác</a:t>
                </a:r>
                <a:r>
                  <a:rPr lang="en-US"/>
                  <a:t> </a:t>
                </a:r>
                <a:r>
                  <a:rPr lang="en-US" err="1"/>
                  <a:t>suất</a:t>
                </a:r>
                <a:r>
                  <a:rPr lang="en-US"/>
                  <a:t> </a:t>
                </a:r>
                <a:r>
                  <a:rPr lang="en-US" err="1"/>
                  <a:t>và</a:t>
                </a:r>
                <a:r>
                  <a:rPr lang="en-US"/>
                  <a:t> </a:t>
                </a:r>
                <a:r>
                  <a:rPr lang="en-US" err="1"/>
                  <a:t>tập</a:t>
                </a:r>
                <a:r>
                  <a:rPr lang="en-US"/>
                  <a:t> </a:t>
                </a:r>
                <a:r>
                  <a:rPr lang="en-US" err="1"/>
                  <a:t>những</a:t>
                </a:r>
                <a:r>
                  <a:rPr lang="en-US"/>
                  <a:t> </a:t>
                </a:r>
                <a:r>
                  <a:rPr lang="en-US" i="1"/>
                  <a:t>X</a:t>
                </a:r>
                <a:r>
                  <a:rPr lang="en-US" i="1" baseline="-25000"/>
                  <a:t>i</a:t>
                </a:r>
                <a:r>
                  <a:rPr lang="en-US"/>
                  <a:t> </a:t>
                </a:r>
                <a:r>
                  <a:rPr lang="en-US" err="1"/>
                  <a:t>đủ</a:t>
                </a:r>
                <a:r>
                  <a:rPr lang="en-US"/>
                  <a:t> </a:t>
                </a:r>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d>
                      </m:e>
                    </m:nary>
                    <m:r>
                      <a:rPr lang="en-US" i="1">
                        <a:latin typeface="Cambria Math" panose="02040503050406030204" pitchFamily="18" charset="0"/>
                      </a:rPr>
                      <m:t>=1</m:t>
                    </m:r>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10817" y="1000898"/>
                <a:ext cx="11370366" cy="5176066"/>
              </a:xfrm>
              <a:blipFill rotWithShape="0">
                <a:blip r:embed="rId2"/>
                <a:stretch>
                  <a:fillRect l="-804" t="-1060" r="-9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B67A9993-16BC-4494-B720-8B1F536FC5EC}" type="datetime1">
              <a:rPr lang="en-US" smtClean="0"/>
              <a:t>7/14/2017</a:t>
            </a:fld>
            <a:endParaRPr lang="en-US"/>
          </a:p>
        </p:txBody>
      </p:sp>
    </p:spTree>
    <p:extLst>
      <p:ext uri="{BB962C8B-B14F-4D97-AF65-F5344CB8AC3E}">
        <p14:creationId xmlns:p14="http://schemas.microsoft.com/office/powerpoint/2010/main" val="36084485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82388" y="1000898"/>
                <a:ext cx="6223958" cy="5176066"/>
              </a:xfrm>
            </p:spPr>
            <p:txBody>
              <a:bodyPr>
                <a:noAutofit/>
              </a:bodyPr>
              <a:lstStyle/>
              <a:p>
                <a:r>
                  <a:rPr lang="en-US" sz="2400" smtClean="0"/>
                  <a:t>Theo </a:t>
                </a:r>
                <a:r>
                  <a:rPr lang="en-US" sz="2400" err="1" smtClean="0"/>
                  <a:t>những</a:t>
                </a:r>
                <a:r>
                  <a:rPr lang="en-US" sz="2400" smtClean="0"/>
                  <a:t> </a:t>
                </a:r>
                <a:r>
                  <a:rPr lang="en-US" sz="2400" err="1" smtClean="0"/>
                  <a:t>tác</a:t>
                </a:r>
                <a:r>
                  <a:rPr lang="en-US" sz="2400" smtClean="0"/>
                  <a:t> </a:t>
                </a:r>
                <a:r>
                  <a:rPr lang="en-US" sz="2400" err="1" smtClean="0"/>
                  <a:t>giả</a:t>
                </a:r>
                <a:r>
                  <a:rPr lang="en-US" sz="2400" smtClean="0"/>
                  <a:t> </a:t>
                </a:r>
                <a:r>
                  <a:rPr lang="en-US" sz="2400"/>
                  <a:t>(</a:t>
                </a:r>
                <a:r>
                  <a:rPr lang="en-US" sz="2400" err="1"/>
                  <a:t>Millán</a:t>
                </a:r>
                <a:r>
                  <a:rPr lang="en-US" sz="2400"/>
                  <a:t> &amp; Pérez-de-la-Cruz</a:t>
                </a:r>
                <a:r>
                  <a:rPr lang="en-US" sz="2400" smtClean="0"/>
                  <a:t>, </a:t>
                </a:r>
                <a:r>
                  <a:rPr lang="en-US" sz="2400"/>
                  <a:t>2002), </a:t>
                </a:r>
                <a:r>
                  <a:rPr lang="en-US" sz="2400" err="1" smtClean="0"/>
                  <a:t>một</a:t>
                </a:r>
                <a:r>
                  <a:rPr lang="en-US" sz="2400" smtClean="0"/>
                  <a:t> </a:t>
                </a:r>
                <a:r>
                  <a:rPr lang="en-US" sz="2400" err="1" smtClean="0"/>
                  <a:t>giả</a:t>
                </a:r>
                <a:r>
                  <a:rPr lang="en-US" sz="2400" smtClean="0"/>
                  <a:t> </a:t>
                </a:r>
                <a:r>
                  <a:rPr lang="en-US" sz="2400" err="1" smtClean="0"/>
                  <a:t>thuyết</a:t>
                </a:r>
                <a:r>
                  <a:rPr lang="en-US" sz="2400" smtClean="0"/>
                  <a:t> </a:t>
                </a:r>
                <a:r>
                  <a:rPr lang="en-US" sz="2400" err="1" smtClean="0"/>
                  <a:t>có</a:t>
                </a:r>
                <a:r>
                  <a:rPr lang="en-US" sz="2400" smtClean="0"/>
                  <a:t> </a:t>
                </a:r>
                <a:r>
                  <a:rPr lang="en-US" sz="2400" err="1" smtClean="0"/>
                  <a:t>thể</a:t>
                </a:r>
                <a:r>
                  <a:rPr lang="en-US" sz="2400" smtClean="0"/>
                  <a:t> </a:t>
                </a:r>
                <a:r>
                  <a:rPr lang="en-US" sz="2400" err="1" smtClean="0"/>
                  <a:t>có</a:t>
                </a:r>
                <a:r>
                  <a:rPr lang="en-US" sz="2400" smtClean="0"/>
                  <a:t> </a:t>
                </a:r>
                <a:r>
                  <a:rPr lang="en-US" sz="2400" err="1" smtClean="0"/>
                  <a:t>nhiều</a:t>
                </a:r>
                <a:r>
                  <a:rPr lang="en-US" sz="2400" smtClean="0"/>
                  <a:t> </a:t>
                </a:r>
                <a:r>
                  <a:rPr lang="en-US" sz="2400" err="1" smtClean="0"/>
                  <a:t>bằng</a:t>
                </a:r>
                <a:r>
                  <a:rPr lang="en-US" sz="2400" smtClean="0"/>
                  <a:t> </a:t>
                </a:r>
                <a:r>
                  <a:rPr lang="en-US" sz="2400" err="1" smtClean="0"/>
                  <a:t>chứng</a:t>
                </a:r>
                <a:r>
                  <a:rPr lang="en-US" sz="2400" smtClean="0"/>
                  <a:t>, </a:t>
                </a:r>
                <a:r>
                  <a:rPr lang="en-US" sz="2400" err="1" smtClean="0"/>
                  <a:t>như</a:t>
                </a:r>
                <a:r>
                  <a:rPr lang="en-US" sz="2400" smtClean="0"/>
                  <a:t> </a:t>
                </a:r>
                <a:r>
                  <a:rPr lang="en-US" sz="2400" err="1" smtClean="0"/>
                  <a:t>trong</a:t>
                </a:r>
                <a:r>
                  <a:rPr lang="en-US" sz="2400" smtClean="0"/>
                  <a:t> </a:t>
                </a:r>
                <a:r>
                  <a:rPr lang="en-US" sz="2400" err="1" smtClean="0"/>
                  <a:t>hình</a:t>
                </a:r>
                <a:r>
                  <a:rPr lang="en-US" sz="2400" smtClean="0"/>
                  <a:t> </a:t>
                </a:r>
                <a:r>
                  <a:rPr lang="en-US" sz="2400" err="1" smtClean="0"/>
                  <a:t>bên</a:t>
                </a:r>
                <a:r>
                  <a:rPr lang="en-US" sz="2400" smtClean="0"/>
                  <a:t> </a:t>
                </a:r>
                <a:r>
                  <a:rPr lang="en-US" sz="2400" err="1" smtClean="0"/>
                  <a:t>cạnh</a:t>
                </a:r>
                <a:r>
                  <a:rPr lang="en-US" sz="2400" smtClean="0"/>
                  <a:t>. </a:t>
                </a:r>
                <a:r>
                  <a:rPr lang="en-US" sz="2400" err="1" smtClean="0"/>
                  <a:t>Đây</a:t>
                </a:r>
                <a:r>
                  <a:rPr lang="en-US" sz="2400" smtClean="0"/>
                  <a:t> </a:t>
                </a:r>
                <a:r>
                  <a:rPr lang="en-US" sz="2400" err="1"/>
                  <a:t>là</a:t>
                </a:r>
                <a:r>
                  <a:rPr lang="en-US" sz="2400"/>
                  <a:t> </a:t>
                </a:r>
                <a:r>
                  <a:rPr lang="en-US" sz="2400" i="1" err="1"/>
                  <a:t>quan</a:t>
                </a:r>
                <a:r>
                  <a:rPr lang="en-US" sz="2400" i="1"/>
                  <a:t> </a:t>
                </a:r>
                <a:r>
                  <a:rPr lang="en-US" sz="2400" i="1" err="1"/>
                  <a:t>hệ</a:t>
                </a:r>
                <a:r>
                  <a:rPr lang="en-US" sz="2400" i="1"/>
                  <a:t> </a:t>
                </a:r>
                <a:r>
                  <a:rPr lang="en-US" sz="2400" i="1" err="1"/>
                  <a:t>chẩn</a:t>
                </a:r>
                <a:r>
                  <a:rPr lang="en-US" sz="2400" i="1"/>
                  <a:t> </a:t>
                </a:r>
                <a:r>
                  <a:rPr lang="en-US" sz="2400" i="1" err="1"/>
                  <a:t>đoán</a:t>
                </a:r>
                <a:r>
                  <a:rPr lang="en-US" sz="2400" i="1"/>
                  <a:t> </a:t>
                </a:r>
                <a:r>
                  <a:rPr lang="en-US" sz="2400" i="1" err="1"/>
                  <a:t>nhiều</a:t>
                </a:r>
                <a:r>
                  <a:rPr lang="en-US" sz="2400" i="1"/>
                  <a:t> </a:t>
                </a:r>
                <a:r>
                  <a:rPr lang="en-US" sz="2400" i="1" err="1"/>
                  <a:t>bằng</a:t>
                </a:r>
                <a:r>
                  <a:rPr lang="en-US" sz="2400" i="1"/>
                  <a:t> </a:t>
                </a:r>
                <a:r>
                  <a:rPr lang="en-US" sz="2400" i="1" err="1" smtClean="0"/>
                  <a:t>chứng</a:t>
                </a:r>
                <a:r>
                  <a:rPr lang="en-US" sz="2400" smtClean="0"/>
                  <a:t> </a:t>
                </a:r>
                <a:r>
                  <a:rPr lang="vi-VN" sz="2400"/>
                  <a:t>được gọi ngắn gọn là </a:t>
                </a:r>
                <a:r>
                  <a:rPr lang="vi-VN" sz="2400" b="1"/>
                  <a:t>mạng M-E-D</a:t>
                </a:r>
                <a:r>
                  <a:rPr lang="vi-VN" sz="2400"/>
                  <a:t>, ngược lại với quan hệ chẩn đoán nhiều giả thuyết</a:t>
                </a:r>
                <a:r>
                  <a:rPr lang="en-US" sz="2400" smtClean="0"/>
                  <a:t>.</a:t>
                </a:r>
              </a:p>
              <a:p>
                <a:r>
                  <a:rPr lang="en-US" sz="2400" err="1"/>
                  <a:t>Xác</a:t>
                </a:r>
                <a:r>
                  <a:rPr lang="en-US" sz="2400"/>
                  <a:t> </a:t>
                </a:r>
                <a:r>
                  <a:rPr lang="en-US" sz="2400" err="1"/>
                  <a:t>suất</a:t>
                </a:r>
                <a:r>
                  <a:rPr lang="en-US" sz="2400"/>
                  <a:t> </a:t>
                </a:r>
                <a:r>
                  <a:rPr lang="en-US" sz="2400" err="1"/>
                  <a:t>hợp</a:t>
                </a:r>
                <a:r>
                  <a:rPr lang="en-US" sz="2400"/>
                  <a:t> </a:t>
                </a:r>
                <a:r>
                  <a:rPr lang="en-US" sz="2400" err="1"/>
                  <a:t>của</a:t>
                </a:r>
                <a:r>
                  <a:rPr lang="en-US" sz="2400"/>
                  <a:t> </a:t>
                </a:r>
                <a:r>
                  <a:rPr lang="en-US" sz="2400" err="1"/>
                  <a:t>mạng</a:t>
                </a:r>
                <a:r>
                  <a:rPr lang="en-US" sz="2400"/>
                  <a:t> M-E-D </a:t>
                </a:r>
                <a:r>
                  <a:rPr lang="en-US" sz="2400" err="1"/>
                  <a:t>là</a:t>
                </a:r>
                <a:r>
                  <a:rPr lang="en-US" sz="2400"/>
                  <a:t>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𝑚</m:t>
                            </m:r>
                          </m:sub>
                        </m:sSub>
                      </m:e>
                    </m:d>
                    <m:r>
                      <a:rPr lang="en-US" sz="2400" i="1">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e>
                    </m:d>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𝑚</m:t>
                        </m:r>
                      </m:sup>
                      <m:e>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𝑗</m:t>
                                </m:r>
                              </m:sub>
                            </m:sSub>
                          </m:e>
                          <m:e>
                            <m:r>
                              <a:rPr lang="en-US" sz="2400" i="1">
                                <a:latin typeface="Cambria Math" panose="02040503050406030204" pitchFamily="18" charset="0"/>
                              </a:rPr>
                              <m:t>𝑌</m:t>
                            </m:r>
                          </m:e>
                        </m:d>
                      </m:e>
                    </m:nary>
                    <m:r>
                      <a:rPr lang="en-US" sz="2400" i="1">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e>
                    </m:d>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𝑚</m:t>
                            </m:r>
                          </m:sub>
                        </m:sSub>
                      </m:e>
                      <m:e>
                        <m:r>
                          <a:rPr lang="en-US" sz="2400" i="1">
                            <a:latin typeface="Cambria Math" panose="02040503050406030204" pitchFamily="18" charset="0"/>
                          </a:rPr>
                          <m:t>𝑌</m:t>
                        </m:r>
                      </m:e>
                    </m:d>
                  </m:oMath>
                </a14:m>
                <a:endParaRPr lang="en-US" sz="2400" smtClean="0"/>
              </a:p>
              <a:p>
                <a:r>
                  <a:rPr lang="en-US" sz="2400" err="1"/>
                  <a:t>Hệ</a:t>
                </a:r>
                <a:r>
                  <a:rPr lang="en-US" sz="2400"/>
                  <a:t> </a:t>
                </a:r>
                <a:r>
                  <a:rPr lang="en-US" sz="2400" err="1"/>
                  <a:t>số</a:t>
                </a:r>
                <a:r>
                  <a:rPr lang="en-US" sz="2400"/>
                  <a:t> </a:t>
                </a:r>
                <a:r>
                  <a:rPr lang="en-US" sz="2400" err="1"/>
                  <a:t>chuyển</a:t>
                </a:r>
                <a:r>
                  <a:rPr lang="en-US" sz="2400"/>
                  <a:t> </a:t>
                </a:r>
                <a:r>
                  <a:rPr lang="en-US" sz="2400" err="1"/>
                  <a:t>hóa</a:t>
                </a:r>
                <a:r>
                  <a:rPr lang="en-US" sz="2400"/>
                  <a:t> </a:t>
                </a:r>
                <a:r>
                  <a:rPr lang="en-US" sz="2400" err="1"/>
                  <a:t>khả</a:t>
                </a:r>
                <a:r>
                  <a:rPr lang="en-US" sz="2400"/>
                  <a:t> </a:t>
                </a:r>
                <a:r>
                  <a:rPr lang="en-US" sz="2400" err="1"/>
                  <a:t>dĩ</a:t>
                </a:r>
                <a:r>
                  <a:rPr lang="en-US" sz="2400"/>
                  <a:t> </a:t>
                </a:r>
                <a:r>
                  <a:rPr lang="en-US" sz="2400" err="1"/>
                  <a:t>của</a:t>
                </a:r>
                <a:r>
                  <a:rPr lang="en-US" sz="2400"/>
                  <a:t> </a:t>
                </a:r>
                <a:r>
                  <a:rPr lang="en-US" sz="2400" err="1"/>
                  <a:t>mạng</a:t>
                </a:r>
                <a:r>
                  <a:rPr lang="en-US" sz="2400"/>
                  <a:t> M-E-D </a:t>
                </a:r>
                <a:r>
                  <a:rPr lang="en-US" sz="2400" err="1"/>
                  <a:t>là</a:t>
                </a:r>
                <a:r>
                  <a:rPr lang="en-US" sz="2400"/>
                  <a:t>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𝑘</m:t>
                        </m:r>
                      </m:den>
                    </m:f>
                    <m:r>
                      <a:rPr lang="en-US" sz="2400" i="1">
                        <a:latin typeface="Cambria Math" panose="02040503050406030204" pitchFamily="18" charset="0"/>
                      </a:rPr>
                      <m:t>=</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𝑚</m:t>
                        </m:r>
                      </m:sup>
                      <m:e>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𝑗</m:t>
                                </m:r>
                              </m:sub>
                            </m:sSub>
                          </m:e>
                          <m:e>
                            <m:r>
                              <a:rPr lang="en-US" sz="2400" i="1">
                                <a:latin typeface="Cambria Math" panose="02040503050406030204" pitchFamily="18" charset="0"/>
                              </a:rPr>
                              <m:t>𝑌</m:t>
                            </m:r>
                            <m:r>
                              <a:rPr lang="en-US" sz="2400" i="1">
                                <a:latin typeface="Cambria Math" panose="02040503050406030204" pitchFamily="18" charset="0"/>
                              </a:rPr>
                              <m:t>=1</m:t>
                            </m:r>
                          </m:e>
                        </m:d>
                      </m:e>
                    </m:nary>
                    <m:r>
                      <a:rPr lang="en-US" sz="2400" i="1">
                        <a:latin typeface="Cambria Math" panose="02040503050406030204" pitchFamily="18" charset="0"/>
                      </a:rPr>
                      <m:t>+</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𝑚</m:t>
                        </m:r>
                      </m:sup>
                      <m:e>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𝑗</m:t>
                                </m:r>
                              </m:sub>
                            </m:sSub>
                          </m:e>
                          <m:e>
                            <m:r>
                              <a:rPr lang="en-US" sz="2400" i="1">
                                <a:latin typeface="Cambria Math" panose="02040503050406030204" pitchFamily="18" charset="0"/>
                              </a:rPr>
                              <m:t>𝑌</m:t>
                            </m:r>
                            <m:r>
                              <a:rPr lang="en-US" sz="2400" i="1">
                                <a:latin typeface="Cambria Math" panose="02040503050406030204" pitchFamily="18" charset="0"/>
                              </a:rPr>
                              <m:t>=0</m:t>
                            </m:r>
                          </m:e>
                        </m:d>
                      </m:e>
                    </m:nary>
                  </m:oMath>
                </a14:m>
                <a:endParaRPr lang="en-US" sz="240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82388" y="1000898"/>
                <a:ext cx="6223958" cy="5176066"/>
              </a:xfrm>
              <a:blipFill rotWithShape="0">
                <a:blip r:embed="rId2"/>
                <a:stretch>
                  <a:fillRect l="-1273" t="-942" r="-15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48</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346" y="1706391"/>
            <a:ext cx="5382857" cy="2897143"/>
          </a:xfrm>
          <a:prstGeom prst="rect">
            <a:avLst/>
          </a:prstGeom>
        </p:spPr>
      </p:pic>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66C17677-71E4-45DA-8FB1-7722D6E0A542}" type="datetime1">
              <a:rPr lang="en-US" smtClean="0"/>
              <a:t>7/14/2017</a:t>
            </a:fld>
            <a:endParaRPr lang="en-US"/>
          </a:p>
        </p:txBody>
      </p:sp>
    </p:spTree>
    <p:extLst>
      <p:ext uri="{BB962C8B-B14F-4D97-AF65-F5344CB8AC3E}">
        <p14:creationId xmlns:p14="http://schemas.microsoft.com/office/powerpoint/2010/main" val="32829653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vi-VN" sz="2300"/>
                  <a:t>Mạng M-E-D sẽ thỏa điều kiện chẩn đoán nếu </a:t>
                </a:r>
                <a:r>
                  <a:rPr lang="vi-VN" sz="2300" i="1"/>
                  <a:t>k</a:t>
                </a:r>
                <a:r>
                  <a:rPr lang="vi-VN" sz="2300"/>
                  <a:t> = 1 vì tất cả giả thuyết và bằng chứng đều nhị phân, dẫn đến công thức 4.11 đặc tả phương trình sau có 2</a:t>
                </a:r>
                <a:r>
                  <a:rPr lang="vi-VN" sz="2300" i="1"/>
                  <a:t>m</a:t>
                </a:r>
                <a:r>
                  <a:rPr lang="vi-VN" sz="2300"/>
                  <a:t> nghiệm thực</a:t>
                </a:r>
                <a:r>
                  <a:rPr lang="en-US" sz="2300" smtClean="0"/>
                  <a:t> </a:t>
                </a:r>
                <a:r>
                  <a:rPr lang="en-US" sz="2300" i="1"/>
                  <a:t>P</a:t>
                </a:r>
                <a:r>
                  <a:rPr lang="en-US" sz="2300"/>
                  <a:t>(</a:t>
                </a:r>
                <a:r>
                  <a:rPr lang="en-US" sz="2300" i="1" err="1"/>
                  <a:t>D</a:t>
                </a:r>
                <a:r>
                  <a:rPr lang="en-US" sz="2300" i="1" baseline="-25000" err="1"/>
                  <a:t>j</a:t>
                </a:r>
                <a:r>
                  <a:rPr lang="en-US" sz="2300" i="1" err="1"/>
                  <a:t>|Y</a:t>
                </a:r>
                <a:r>
                  <a:rPr lang="en-US" sz="2300"/>
                  <a:t>) </a:t>
                </a:r>
                <a:r>
                  <a:rPr lang="en-US" sz="2300" err="1" smtClean="0"/>
                  <a:t>với</a:t>
                </a:r>
                <a:r>
                  <a:rPr lang="en-US" sz="2300" smtClean="0"/>
                  <a:t> </a:t>
                </a:r>
                <a:r>
                  <a:rPr lang="en-US" sz="2300" err="1" smtClean="0"/>
                  <a:t>mọi</a:t>
                </a:r>
                <a:r>
                  <a:rPr lang="en-US" sz="2300" smtClean="0"/>
                  <a:t> </a:t>
                </a:r>
                <a:r>
                  <a:rPr lang="en-US" sz="2300" i="1"/>
                  <a:t>m</a:t>
                </a:r>
                <a:r>
                  <a:rPr lang="en-US" sz="2300"/>
                  <a:t> ≥ 2</a:t>
                </a:r>
                <a:r>
                  <a:rPr lang="en-US" sz="2300" smtClean="0"/>
                  <a:t>.</a:t>
                </a:r>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2300" i="1" smtClean="0">
                              <a:latin typeface="Cambria Math" panose="02040503050406030204" pitchFamily="18" charset="0"/>
                            </a:rPr>
                          </m:ctrlPr>
                        </m:mPr>
                        <m:mr>
                          <m:e>
                            <m:nary>
                              <m:naryPr>
                                <m:chr m:val="∏"/>
                                <m:limLoc m:val="undOvr"/>
                                <m:ctrlPr>
                                  <a:rPr lang="en-US" sz="2300" i="1">
                                    <a:latin typeface="Cambria Math" panose="02040503050406030204" pitchFamily="18" charset="0"/>
                                  </a:rPr>
                                </m:ctrlPr>
                              </m:naryPr>
                              <m:sub>
                                <m:r>
                                  <a:rPr lang="en-US" sz="2300" i="1">
                                    <a:latin typeface="Cambria Math" panose="02040503050406030204" pitchFamily="18" charset="0"/>
                                  </a:rPr>
                                  <m:t>𝑗</m:t>
                                </m:r>
                                <m:r>
                                  <a:rPr lang="en-US" sz="2300" i="1">
                                    <a:latin typeface="Cambria Math" panose="02040503050406030204" pitchFamily="18" charset="0"/>
                                  </a:rPr>
                                  <m:t>=1</m:t>
                                </m:r>
                              </m:sub>
                              <m:sup>
                                <m:r>
                                  <a:rPr lang="en-US" sz="2300" i="1">
                                    <a:latin typeface="Cambria Math" panose="02040503050406030204" pitchFamily="18" charset="0"/>
                                  </a:rPr>
                                  <m:t>𝑚</m:t>
                                </m:r>
                              </m:sup>
                              <m:e>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𝐷</m:t>
                                        </m:r>
                                      </m:e>
                                      <m:sub>
                                        <m:r>
                                          <a:rPr lang="en-US" sz="2300" i="1">
                                            <a:latin typeface="Cambria Math" panose="02040503050406030204" pitchFamily="18" charset="0"/>
                                          </a:rPr>
                                          <m:t>𝑗</m:t>
                                        </m:r>
                                      </m:sub>
                                    </m:sSub>
                                  </m:e>
                                  <m:e>
                                    <m:r>
                                      <a:rPr lang="en-US" sz="2300" i="1">
                                        <a:latin typeface="Cambria Math" panose="02040503050406030204" pitchFamily="18" charset="0"/>
                                      </a:rPr>
                                      <m:t>𝑌</m:t>
                                    </m:r>
                                    <m:r>
                                      <a:rPr lang="en-US" sz="2300" i="1">
                                        <a:latin typeface="Cambria Math" panose="02040503050406030204" pitchFamily="18" charset="0"/>
                                      </a:rPr>
                                      <m:t>=1</m:t>
                                    </m:r>
                                  </m:e>
                                </m:d>
                              </m:e>
                            </m:nary>
                            <m:r>
                              <a:rPr lang="en-US" sz="2300" i="1">
                                <a:latin typeface="Cambria Math" panose="02040503050406030204" pitchFamily="18" charset="0"/>
                              </a:rPr>
                              <m:t>+</m:t>
                            </m:r>
                            <m:nary>
                              <m:naryPr>
                                <m:chr m:val="∏"/>
                                <m:limLoc m:val="undOvr"/>
                                <m:ctrlPr>
                                  <a:rPr lang="en-US" sz="2300" i="1">
                                    <a:latin typeface="Cambria Math" panose="02040503050406030204" pitchFamily="18" charset="0"/>
                                  </a:rPr>
                                </m:ctrlPr>
                              </m:naryPr>
                              <m:sub>
                                <m:r>
                                  <a:rPr lang="en-US" sz="2300" i="1">
                                    <a:latin typeface="Cambria Math" panose="02040503050406030204" pitchFamily="18" charset="0"/>
                                  </a:rPr>
                                  <m:t>𝑗</m:t>
                                </m:r>
                                <m:r>
                                  <a:rPr lang="en-US" sz="2300" i="1">
                                    <a:latin typeface="Cambria Math" panose="02040503050406030204" pitchFamily="18" charset="0"/>
                                  </a:rPr>
                                  <m:t>=1</m:t>
                                </m:r>
                              </m:sub>
                              <m:sup>
                                <m:r>
                                  <a:rPr lang="en-US" sz="2300" i="1">
                                    <a:latin typeface="Cambria Math" panose="02040503050406030204" pitchFamily="18" charset="0"/>
                                  </a:rPr>
                                  <m:t>𝑚</m:t>
                                </m:r>
                              </m:sup>
                              <m:e>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𝐷</m:t>
                                        </m:r>
                                      </m:e>
                                      <m:sub>
                                        <m:r>
                                          <a:rPr lang="en-US" sz="2300" i="1">
                                            <a:latin typeface="Cambria Math" panose="02040503050406030204" pitchFamily="18" charset="0"/>
                                          </a:rPr>
                                          <m:t>𝑗</m:t>
                                        </m:r>
                                      </m:sub>
                                    </m:sSub>
                                  </m:e>
                                  <m:e>
                                    <m:r>
                                      <a:rPr lang="en-US" sz="2300" i="1">
                                        <a:latin typeface="Cambria Math" panose="02040503050406030204" pitchFamily="18" charset="0"/>
                                      </a:rPr>
                                      <m:t>𝑌</m:t>
                                    </m:r>
                                    <m:r>
                                      <a:rPr lang="en-US" sz="2300" i="1">
                                        <a:latin typeface="Cambria Math" panose="02040503050406030204" pitchFamily="18" charset="0"/>
                                      </a:rPr>
                                      <m:t>=0</m:t>
                                    </m:r>
                                  </m:e>
                                </m:d>
                              </m:e>
                            </m:nary>
                            <m:r>
                              <a:rPr lang="en-US" sz="2300" i="1">
                                <a:latin typeface="Cambria Math" panose="02040503050406030204" pitchFamily="18" charset="0"/>
                              </a:rPr>
                              <m:t>=1</m:t>
                            </m:r>
                          </m:e>
                          <m:e>
                            <m:d>
                              <m:dPr>
                                <m:ctrlPr>
                                  <a:rPr lang="en-US" sz="2300" i="1" smtClean="0">
                                    <a:latin typeface="Cambria Math" panose="02040503050406030204" pitchFamily="18" charset="0"/>
                                  </a:rPr>
                                </m:ctrlPr>
                              </m:dPr>
                              <m:e>
                                <m:r>
                                  <a:rPr lang="en-US" sz="2300" b="0" i="1" smtClean="0">
                                    <a:latin typeface="Cambria Math" panose="02040503050406030204" pitchFamily="18" charset="0"/>
                                  </a:rPr>
                                  <m:t>4.11</m:t>
                                </m:r>
                              </m:e>
                            </m:d>
                          </m:e>
                        </m:mr>
                      </m:m>
                    </m:oMath>
                  </m:oMathPara>
                </a14:m>
                <a:endParaRPr lang="en-US" sz="2300" smtClean="0"/>
              </a:p>
              <a:p>
                <a:r>
                  <a:rPr lang="vi-VN" sz="2300"/>
                  <a:t>Giả sử phương trình 4.11 có 4 nghiệm thực</a:t>
                </a:r>
                <a:r>
                  <a:rPr lang="en-US" sz="2300" smtClean="0"/>
                  <a:t>:</a:t>
                </a:r>
                <a14:m>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𝑎</m:t>
                        </m:r>
                      </m:e>
                      <m:sub>
                        <m:r>
                          <a:rPr lang="en-US" sz="2300" i="1">
                            <a:latin typeface="Cambria Math" panose="02040503050406030204" pitchFamily="18" charset="0"/>
                          </a:rPr>
                          <m:t>1</m:t>
                        </m:r>
                      </m:sub>
                    </m:sSub>
                    <m:r>
                      <a:rPr lang="en-US" sz="2300" i="1">
                        <a:latin typeface="Cambria Math" panose="02040503050406030204" pitchFamily="18" charset="0"/>
                      </a:rPr>
                      <m:t>=</m:t>
                    </m:r>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𝐷</m:t>
                            </m:r>
                          </m:e>
                          <m:sub>
                            <m:r>
                              <a:rPr lang="en-US" sz="2300" i="1">
                                <a:latin typeface="Cambria Math" panose="02040503050406030204" pitchFamily="18" charset="0"/>
                              </a:rPr>
                              <m:t>1</m:t>
                            </m:r>
                          </m:sub>
                        </m:sSub>
                        <m:r>
                          <a:rPr lang="en-US" sz="2300" i="1">
                            <a:latin typeface="Cambria Math" panose="02040503050406030204" pitchFamily="18" charset="0"/>
                          </a:rPr>
                          <m:t>=1</m:t>
                        </m:r>
                      </m:e>
                      <m:e>
                        <m:r>
                          <a:rPr lang="en-US" sz="2300" i="1">
                            <a:latin typeface="Cambria Math" panose="02040503050406030204" pitchFamily="18" charset="0"/>
                          </a:rPr>
                          <m:t>𝑌</m:t>
                        </m:r>
                        <m:r>
                          <a:rPr lang="en-US" sz="2300" i="1">
                            <a:latin typeface="Cambria Math" panose="02040503050406030204" pitchFamily="18" charset="0"/>
                          </a:rPr>
                          <m:t>=1</m:t>
                        </m:r>
                      </m:e>
                    </m:d>
                  </m:oMath>
                </a14:m>
                <a:r>
                  <a:rPr lang="en-US" sz="2300" smtClean="0"/>
                  <a:t>, </a:t>
                </a:r>
                <a14:m>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𝑎</m:t>
                        </m:r>
                      </m:e>
                      <m:sub>
                        <m:r>
                          <a:rPr lang="en-US" sz="2300" i="1">
                            <a:latin typeface="Cambria Math" panose="02040503050406030204" pitchFamily="18" charset="0"/>
                          </a:rPr>
                          <m:t>2</m:t>
                        </m:r>
                      </m:sub>
                    </m:sSub>
                    <m:r>
                      <a:rPr lang="en-US" sz="2300" i="1">
                        <a:latin typeface="Cambria Math" panose="02040503050406030204" pitchFamily="18" charset="0"/>
                      </a:rPr>
                      <m:t>=</m:t>
                    </m:r>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𝐷</m:t>
                            </m:r>
                          </m:e>
                          <m:sub>
                            <m:r>
                              <a:rPr lang="en-US" sz="2300" i="1">
                                <a:latin typeface="Cambria Math" panose="02040503050406030204" pitchFamily="18" charset="0"/>
                              </a:rPr>
                              <m:t>2</m:t>
                            </m:r>
                          </m:sub>
                        </m:sSub>
                        <m:r>
                          <a:rPr lang="en-US" sz="2300" i="1">
                            <a:latin typeface="Cambria Math" panose="02040503050406030204" pitchFamily="18" charset="0"/>
                          </a:rPr>
                          <m:t>=1</m:t>
                        </m:r>
                      </m:e>
                      <m:e>
                        <m:r>
                          <a:rPr lang="en-US" sz="2300" i="1">
                            <a:latin typeface="Cambria Math" panose="02040503050406030204" pitchFamily="18" charset="0"/>
                          </a:rPr>
                          <m:t>𝑌</m:t>
                        </m:r>
                        <m:r>
                          <a:rPr lang="en-US" sz="2300" i="1">
                            <a:latin typeface="Cambria Math" panose="02040503050406030204" pitchFamily="18" charset="0"/>
                          </a:rPr>
                          <m:t>=1</m:t>
                        </m:r>
                      </m:e>
                    </m:d>
                  </m:oMath>
                </a14:m>
                <a:r>
                  <a:rPr lang="en-US" sz="2300" smtClean="0"/>
                  <a:t>, </a:t>
                </a:r>
                <a14:m>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𝑏</m:t>
                        </m:r>
                      </m:e>
                      <m:sub>
                        <m:r>
                          <a:rPr lang="en-US" sz="2300" i="1">
                            <a:latin typeface="Cambria Math" panose="02040503050406030204" pitchFamily="18" charset="0"/>
                          </a:rPr>
                          <m:t>1</m:t>
                        </m:r>
                      </m:sub>
                    </m:sSub>
                    <m:r>
                      <a:rPr lang="en-US" sz="2300" i="1">
                        <a:latin typeface="Cambria Math" panose="02040503050406030204" pitchFamily="18" charset="0"/>
                      </a:rPr>
                      <m:t>=</m:t>
                    </m:r>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𝐷</m:t>
                            </m:r>
                          </m:e>
                          <m:sub>
                            <m:r>
                              <a:rPr lang="en-US" sz="2300" i="1">
                                <a:latin typeface="Cambria Math" panose="02040503050406030204" pitchFamily="18" charset="0"/>
                              </a:rPr>
                              <m:t>1</m:t>
                            </m:r>
                          </m:sub>
                        </m:sSub>
                        <m:r>
                          <a:rPr lang="en-US" sz="2300" i="1">
                            <a:latin typeface="Cambria Math" panose="02040503050406030204" pitchFamily="18" charset="0"/>
                          </a:rPr>
                          <m:t>=1</m:t>
                        </m:r>
                      </m:e>
                      <m:e>
                        <m:r>
                          <a:rPr lang="en-US" sz="2300" i="1">
                            <a:latin typeface="Cambria Math" panose="02040503050406030204" pitchFamily="18" charset="0"/>
                          </a:rPr>
                          <m:t>𝑌</m:t>
                        </m:r>
                        <m:r>
                          <a:rPr lang="en-US" sz="2300" i="1">
                            <a:latin typeface="Cambria Math" panose="02040503050406030204" pitchFamily="18" charset="0"/>
                          </a:rPr>
                          <m:t>=0</m:t>
                        </m:r>
                      </m:e>
                    </m:d>
                  </m:oMath>
                </a14:m>
                <a:r>
                  <a:rPr lang="en-US" sz="2300" smtClean="0"/>
                  <a:t>, </a:t>
                </a:r>
                <a14:m>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𝑏</m:t>
                        </m:r>
                      </m:e>
                      <m:sub>
                        <m:r>
                          <a:rPr lang="en-US" sz="2300" i="1">
                            <a:latin typeface="Cambria Math" panose="02040503050406030204" pitchFamily="18" charset="0"/>
                          </a:rPr>
                          <m:t>2</m:t>
                        </m:r>
                      </m:sub>
                    </m:sSub>
                    <m:r>
                      <a:rPr lang="en-US" sz="2300" i="1">
                        <a:latin typeface="Cambria Math" panose="02040503050406030204" pitchFamily="18" charset="0"/>
                      </a:rPr>
                      <m:t>=</m:t>
                    </m:r>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𝐷</m:t>
                            </m:r>
                          </m:e>
                          <m:sub>
                            <m:r>
                              <a:rPr lang="en-US" sz="2300" i="1">
                                <a:latin typeface="Cambria Math" panose="02040503050406030204" pitchFamily="18" charset="0"/>
                              </a:rPr>
                              <m:t>2</m:t>
                            </m:r>
                          </m:sub>
                        </m:sSub>
                        <m:r>
                          <a:rPr lang="en-US" sz="2300" i="1">
                            <a:latin typeface="Cambria Math" panose="02040503050406030204" pitchFamily="18" charset="0"/>
                          </a:rPr>
                          <m:t>=1</m:t>
                        </m:r>
                      </m:e>
                      <m:e>
                        <m:r>
                          <a:rPr lang="en-US" sz="2300" i="1">
                            <a:latin typeface="Cambria Math" panose="02040503050406030204" pitchFamily="18" charset="0"/>
                          </a:rPr>
                          <m:t>𝑌</m:t>
                        </m:r>
                        <m:r>
                          <a:rPr lang="en-US" sz="2300" i="1">
                            <a:latin typeface="Cambria Math" panose="02040503050406030204" pitchFamily="18" charset="0"/>
                          </a:rPr>
                          <m:t>=0</m:t>
                        </m:r>
                      </m:e>
                    </m:d>
                  </m:oMath>
                </a14:m>
                <a:endParaRPr lang="en-US" sz="2300" smtClean="0"/>
              </a:p>
              <a:p>
                <a:r>
                  <a:rPr lang="vi-VN" sz="2300"/>
                  <a:t>Từ phương trình 4.11, suy ra</a:t>
                </a:r>
                <a:r>
                  <a:rPr lang="en-US" sz="2300" smtClean="0"/>
                  <a:t> </a:t>
                </a:r>
                <a14:m>
                  <m:oMath xmlns:m="http://schemas.openxmlformats.org/officeDocument/2006/math">
                    <m:d>
                      <m:dPr>
                        <m:begChr m:val="{"/>
                        <m:endChr m:val=""/>
                        <m:ctrlPr>
                          <a:rPr lang="en-US" sz="2300" i="1">
                            <a:latin typeface="Cambria Math" panose="02040503050406030204" pitchFamily="18" charset="0"/>
                          </a:rPr>
                        </m:ctrlPr>
                      </m:dPr>
                      <m:e>
                        <m:m>
                          <m:mPr>
                            <m:mcs>
                              <m:mc>
                                <m:mcPr>
                                  <m:count m:val="1"/>
                                  <m:mcJc m:val="center"/>
                                </m:mcPr>
                              </m:mc>
                            </m:mcs>
                            <m:ctrlPr>
                              <a:rPr lang="en-US" sz="2300" i="1">
                                <a:latin typeface="Cambria Math" panose="02040503050406030204" pitchFamily="18" charset="0"/>
                              </a:rPr>
                            </m:ctrlPr>
                          </m:mPr>
                          <m:mr>
                            <m:e>
                              <m:sSub>
                                <m:sSubPr>
                                  <m:ctrlPr>
                                    <a:rPr lang="en-US" sz="2300" i="1">
                                      <a:latin typeface="Cambria Math" panose="02040503050406030204" pitchFamily="18" charset="0"/>
                                    </a:rPr>
                                  </m:ctrlPr>
                                </m:sSubPr>
                                <m:e>
                                  <m:r>
                                    <a:rPr lang="en-US" sz="2300" i="1">
                                      <a:latin typeface="Cambria Math" panose="02040503050406030204" pitchFamily="18" charset="0"/>
                                    </a:rPr>
                                    <m:t>𝑎</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𝑎</m:t>
                                  </m:r>
                                </m:e>
                                <m:sub>
                                  <m:r>
                                    <a:rPr lang="en-US" sz="2300" i="1">
                                      <a:latin typeface="Cambria Math" panose="02040503050406030204" pitchFamily="18" charset="0"/>
                                    </a:rPr>
                                    <m:t>2</m:t>
                                  </m:r>
                                </m:sub>
                              </m:sSub>
                              <m:r>
                                <a:rPr lang="en-US" sz="2300" i="1">
                                  <a:latin typeface="Cambria Math" panose="02040503050406030204" pitchFamily="18" charset="0"/>
                                </a:rPr>
                                <m:t>=0</m:t>
                              </m:r>
                            </m:e>
                          </m:mr>
                          <m:mr>
                            <m:e>
                              <m:sSub>
                                <m:sSubPr>
                                  <m:ctrlPr>
                                    <a:rPr lang="en-US" sz="2300" i="1">
                                      <a:latin typeface="Cambria Math" panose="02040503050406030204" pitchFamily="18" charset="0"/>
                                    </a:rPr>
                                  </m:ctrlPr>
                                </m:sSubPr>
                                <m:e>
                                  <m:r>
                                    <a:rPr lang="en-US" sz="2300" i="1">
                                      <a:latin typeface="Cambria Math" panose="02040503050406030204" pitchFamily="18" charset="0"/>
                                    </a:rPr>
                                    <m:t>𝑏</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𝑏</m:t>
                                  </m:r>
                                </m:e>
                                <m:sub>
                                  <m:r>
                                    <a:rPr lang="en-US" sz="2300" i="1">
                                      <a:latin typeface="Cambria Math" panose="02040503050406030204" pitchFamily="18" charset="0"/>
                                    </a:rPr>
                                    <m:t>2</m:t>
                                  </m:r>
                                </m:sub>
                              </m:sSub>
                            </m:e>
                          </m:mr>
                          <m:mr>
                            <m:e>
                              <m:sSubSup>
                                <m:sSubSupPr>
                                  <m:ctrlPr>
                                    <a:rPr lang="en-US" sz="2300" i="1">
                                      <a:latin typeface="Cambria Math" panose="02040503050406030204" pitchFamily="18" charset="0"/>
                                    </a:rPr>
                                  </m:ctrlPr>
                                </m:sSubSupPr>
                                <m:e>
                                  <m:r>
                                    <a:rPr lang="en-US" sz="2300" i="1">
                                      <a:latin typeface="Cambria Math" panose="02040503050406030204" pitchFamily="18" charset="0"/>
                                    </a:rPr>
                                    <m:t>𝑎</m:t>
                                  </m:r>
                                </m:e>
                                <m:sub>
                                  <m:r>
                                    <a:rPr lang="en-US" sz="2300" i="1">
                                      <a:latin typeface="Cambria Math" panose="02040503050406030204" pitchFamily="18" charset="0"/>
                                    </a:rPr>
                                    <m:t>1</m:t>
                                  </m:r>
                                </m:sub>
                                <m:sup>
                                  <m:r>
                                    <a:rPr lang="en-US" sz="2300" i="1">
                                      <a:latin typeface="Cambria Math" panose="02040503050406030204" pitchFamily="18" charset="0"/>
                                    </a:rPr>
                                    <m:t>2</m:t>
                                  </m:r>
                                </m:sup>
                              </m:sSubSup>
                              <m:r>
                                <a:rPr lang="en-US" sz="2300" i="1">
                                  <a:latin typeface="Cambria Math" panose="02040503050406030204" pitchFamily="18" charset="0"/>
                                </a:rPr>
                                <m:t>+</m:t>
                              </m:r>
                              <m:sSubSup>
                                <m:sSubSupPr>
                                  <m:ctrlPr>
                                    <a:rPr lang="en-US" sz="2300" i="1">
                                      <a:latin typeface="Cambria Math" panose="02040503050406030204" pitchFamily="18" charset="0"/>
                                    </a:rPr>
                                  </m:ctrlPr>
                                </m:sSubSupPr>
                                <m:e>
                                  <m:r>
                                    <a:rPr lang="en-US" sz="2300" i="1">
                                      <a:latin typeface="Cambria Math" panose="02040503050406030204" pitchFamily="18" charset="0"/>
                                    </a:rPr>
                                    <m:t>𝑏</m:t>
                                  </m:r>
                                </m:e>
                                <m:sub>
                                  <m:r>
                                    <a:rPr lang="en-US" sz="2300" i="1">
                                      <a:latin typeface="Cambria Math" panose="02040503050406030204" pitchFamily="18" charset="0"/>
                                    </a:rPr>
                                    <m:t>1</m:t>
                                  </m:r>
                                </m:sub>
                                <m:sup>
                                  <m:r>
                                    <a:rPr lang="en-US" sz="2300" i="1">
                                      <a:latin typeface="Cambria Math" panose="02040503050406030204" pitchFamily="18" charset="0"/>
                                    </a:rPr>
                                    <m:t>2</m:t>
                                  </m:r>
                                </m:sup>
                              </m:sSubSup>
                              <m:r>
                                <a:rPr lang="en-US" sz="2300" i="1">
                                  <a:latin typeface="Cambria Math" panose="02040503050406030204" pitchFamily="18" charset="0"/>
                                </a:rPr>
                                <m:t>=1</m:t>
                              </m:r>
                            </m:e>
                          </m:mr>
                          <m:mr>
                            <m:e>
                              <m:sSub>
                                <m:sSubPr>
                                  <m:ctrlPr>
                                    <a:rPr lang="en-US" sz="2300" i="1">
                                      <a:latin typeface="Cambria Math" panose="02040503050406030204" pitchFamily="18" charset="0"/>
                                    </a:rPr>
                                  </m:ctrlPr>
                                </m:sSubPr>
                                <m:e>
                                  <m:r>
                                    <a:rPr lang="en-US" sz="2300" i="1">
                                      <a:latin typeface="Cambria Math" panose="02040503050406030204" pitchFamily="18" charset="0"/>
                                    </a:rPr>
                                    <m:t>𝑏</m:t>
                                  </m:r>
                                </m:e>
                                <m:sub>
                                  <m:r>
                                    <a:rPr lang="en-US" sz="2300" i="1">
                                      <a:latin typeface="Cambria Math" panose="02040503050406030204" pitchFamily="18" charset="0"/>
                                    </a:rPr>
                                    <m:t>1</m:t>
                                  </m:r>
                                </m:sub>
                              </m:sSub>
                              <m:r>
                                <a:rPr lang="en-US" sz="2300" i="1">
                                  <a:latin typeface="Cambria Math" panose="02040503050406030204" pitchFamily="18" charset="0"/>
                                </a:rPr>
                                <m:t>=2</m:t>
                              </m:r>
                            </m:e>
                          </m:mr>
                        </m:m>
                      </m:e>
                    </m:d>
                    <m:r>
                      <a:rPr lang="en-US" sz="2300" i="1">
                        <a:latin typeface="Cambria Math" panose="02040503050406030204" pitchFamily="18" charset="0"/>
                      </a:rPr>
                      <m:t> </m:t>
                    </m:r>
                  </m:oMath>
                </a14:m>
                <a:r>
                  <a:rPr lang="en-US" sz="2300" smtClean="0"/>
                  <a:t>or </a:t>
                </a:r>
                <a14:m>
                  <m:oMath xmlns:m="http://schemas.openxmlformats.org/officeDocument/2006/math">
                    <m:d>
                      <m:dPr>
                        <m:begChr m:val="{"/>
                        <m:endChr m:val=""/>
                        <m:ctrlPr>
                          <a:rPr lang="en-US" sz="2300" i="1">
                            <a:latin typeface="Cambria Math" panose="02040503050406030204" pitchFamily="18" charset="0"/>
                          </a:rPr>
                        </m:ctrlPr>
                      </m:dPr>
                      <m:e>
                        <m:m>
                          <m:mPr>
                            <m:mcs>
                              <m:mc>
                                <m:mcPr>
                                  <m:count m:val="1"/>
                                  <m:mcJc m:val="center"/>
                                </m:mcPr>
                              </m:mc>
                            </m:mcs>
                            <m:ctrlPr>
                              <a:rPr lang="en-US" sz="2300" i="1">
                                <a:latin typeface="Cambria Math" panose="02040503050406030204" pitchFamily="18" charset="0"/>
                              </a:rPr>
                            </m:ctrlPr>
                          </m:mPr>
                          <m:mr>
                            <m:e>
                              <m:sSub>
                                <m:sSubPr>
                                  <m:ctrlPr>
                                    <a:rPr lang="en-US" sz="2300" i="1">
                                      <a:latin typeface="Cambria Math" panose="02040503050406030204" pitchFamily="18" charset="0"/>
                                    </a:rPr>
                                  </m:ctrlPr>
                                </m:sSubPr>
                                <m:e>
                                  <m:r>
                                    <a:rPr lang="en-US" sz="2300" i="1">
                                      <a:latin typeface="Cambria Math" panose="02040503050406030204" pitchFamily="18" charset="0"/>
                                    </a:rPr>
                                    <m:t>𝑎</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𝑎</m:t>
                                  </m:r>
                                </m:e>
                                <m:sub>
                                  <m:r>
                                    <a:rPr lang="en-US" sz="2300" i="1">
                                      <a:latin typeface="Cambria Math" panose="02040503050406030204" pitchFamily="18" charset="0"/>
                                    </a:rPr>
                                    <m:t>2</m:t>
                                  </m:r>
                                </m:sub>
                              </m:sSub>
                              <m:r>
                                <a:rPr lang="en-US" sz="2300" i="1">
                                  <a:latin typeface="Cambria Math" panose="02040503050406030204" pitchFamily="18" charset="0"/>
                                </a:rPr>
                                <m:t>=0.5</m:t>
                              </m:r>
                            </m:e>
                          </m:mr>
                          <m:mr>
                            <m:e>
                              <m:sSub>
                                <m:sSubPr>
                                  <m:ctrlPr>
                                    <a:rPr lang="en-US" sz="2300" i="1">
                                      <a:latin typeface="Cambria Math" panose="02040503050406030204" pitchFamily="18" charset="0"/>
                                    </a:rPr>
                                  </m:ctrlPr>
                                </m:sSubPr>
                                <m:e>
                                  <m:r>
                                    <a:rPr lang="en-US" sz="2300" i="1">
                                      <a:latin typeface="Cambria Math" panose="02040503050406030204" pitchFamily="18" charset="0"/>
                                    </a:rPr>
                                    <m:t>𝑏</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𝑏</m:t>
                                  </m:r>
                                </m:e>
                                <m:sub>
                                  <m:r>
                                    <a:rPr lang="en-US" sz="2300" i="1">
                                      <a:latin typeface="Cambria Math" panose="02040503050406030204" pitchFamily="18" charset="0"/>
                                    </a:rPr>
                                    <m:t>2</m:t>
                                  </m:r>
                                </m:sub>
                              </m:sSub>
                            </m:e>
                          </m:mr>
                          <m:mr>
                            <m:e>
                              <m:sSubSup>
                                <m:sSubSupPr>
                                  <m:ctrlPr>
                                    <a:rPr lang="en-US" sz="2300" i="1">
                                      <a:latin typeface="Cambria Math" panose="02040503050406030204" pitchFamily="18" charset="0"/>
                                    </a:rPr>
                                  </m:ctrlPr>
                                </m:sSubSupPr>
                                <m:e>
                                  <m:r>
                                    <a:rPr lang="en-US" sz="2300" i="1">
                                      <a:latin typeface="Cambria Math" panose="02040503050406030204" pitchFamily="18" charset="0"/>
                                    </a:rPr>
                                    <m:t>𝑎</m:t>
                                  </m:r>
                                </m:e>
                                <m:sub>
                                  <m:r>
                                    <a:rPr lang="en-US" sz="2300" i="1">
                                      <a:latin typeface="Cambria Math" panose="02040503050406030204" pitchFamily="18" charset="0"/>
                                    </a:rPr>
                                    <m:t>1</m:t>
                                  </m:r>
                                </m:sub>
                                <m:sup>
                                  <m:r>
                                    <a:rPr lang="en-US" sz="2300" i="1">
                                      <a:latin typeface="Cambria Math" panose="02040503050406030204" pitchFamily="18" charset="0"/>
                                    </a:rPr>
                                    <m:t>2</m:t>
                                  </m:r>
                                </m:sup>
                              </m:sSubSup>
                              <m:r>
                                <a:rPr lang="en-US" sz="2300" i="1">
                                  <a:latin typeface="Cambria Math" panose="02040503050406030204" pitchFamily="18" charset="0"/>
                                </a:rPr>
                                <m:t>+</m:t>
                              </m:r>
                              <m:sSubSup>
                                <m:sSubSupPr>
                                  <m:ctrlPr>
                                    <a:rPr lang="en-US" sz="2300" i="1">
                                      <a:latin typeface="Cambria Math" panose="02040503050406030204" pitchFamily="18" charset="0"/>
                                    </a:rPr>
                                  </m:ctrlPr>
                                </m:sSubSupPr>
                                <m:e>
                                  <m:r>
                                    <a:rPr lang="en-US" sz="2300" i="1">
                                      <a:latin typeface="Cambria Math" panose="02040503050406030204" pitchFamily="18" charset="0"/>
                                    </a:rPr>
                                    <m:t>𝑏</m:t>
                                  </m:r>
                                </m:e>
                                <m:sub>
                                  <m:r>
                                    <a:rPr lang="en-US" sz="2300" i="1">
                                      <a:latin typeface="Cambria Math" panose="02040503050406030204" pitchFamily="18" charset="0"/>
                                    </a:rPr>
                                    <m:t>1</m:t>
                                  </m:r>
                                </m:sub>
                                <m:sup>
                                  <m:r>
                                    <a:rPr lang="en-US" sz="2300" i="1">
                                      <a:latin typeface="Cambria Math" panose="02040503050406030204" pitchFamily="18" charset="0"/>
                                    </a:rPr>
                                    <m:t>2</m:t>
                                  </m:r>
                                </m:sup>
                              </m:sSubSup>
                              <m:r>
                                <a:rPr lang="en-US" sz="2300" i="1">
                                  <a:latin typeface="Cambria Math" panose="02040503050406030204" pitchFamily="18" charset="0"/>
                                </a:rPr>
                                <m:t>=1</m:t>
                              </m:r>
                            </m:e>
                          </m:mr>
                          <m:mr>
                            <m:e>
                              <m:sSub>
                                <m:sSubPr>
                                  <m:ctrlPr>
                                    <a:rPr lang="en-US" sz="2300" i="1">
                                      <a:latin typeface="Cambria Math" panose="02040503050406030204" pitchFamily="18" charset="0"/>
                                    </a:rPr>
                                  </m:ctrlPr>
                                </m:sSubPr>
                                <m:e>
                                  <m:r>
                                    <a:rPr lang="en-US" sz="2300" i="1">
                                      <a:latin typeface="Cambria Math" panose="02040503050406030204" pitchFamily="18" charset="0"/>
                                    </a:rPr>
                                    <m:t>𝑏</m:t>
                                  </m:r>
                                </m:e>
                                <m:sub>
                                  <m:r>
                                    <a:rPr lang="en-US" sz="2300" i="1">
                                      <a:latin typeface="Cambria Math" panose="02040503050406030204" pitchFamily="18" charset="0"/>
                                    </a:rPr>
                                    <m:t>1</m:t>
                                  </m:r>
                                </m:sub>
                              </m:sSub>
                              <m:r>
                                <a:rPr lang="en-US" sz="2300" i="1">
                                  <a:latin typeface="Cambria Math" panose="02040503050406030204" pitchFamily="18" charset="0"/>
                                </a:rPr>
                                <m:t>=1.5</m:t>
                              </m:r>
                            </m:e>
                          </m:mr>
                        </m:m>
                      </m:e>
                    </m:d>
                  </m:oMath>
                </a14:m>
                <a:r>
                  <a:rPr lang="en-US" sz="2300"/>
                  <a:t>dẫn </a:t>
                </a:r>
                <a:r>
                  <a:rPr lang="en-US" sz="2300" err="1"/>
                  <a:t>đến</a:t>
                </a:r>
                <a:r>
                  <a:rPr lang="en-US" sz="2300"/>
                  <a:t> </a:t>
                </a:r>
                <a:r>
                  <a:rPr lang="en-US" sz="2300" err="1" smtClean="0"/>
                  <a:t>mâu</a:t>
                </a:r>
                <a:r>
                  <a:rPr lang="en-US" sz="2300" smtClean="0"/>
                  <a:t> </a:t>
                </a:r>
                <a:r>
                  <a:rPr lang="en-US" sz="2300"/>
                  <a:t>thuẫn (</a:t>
                </a:r>
                <a:r>
                  <a:rPr lang="en-US" sz="2300" i="1"/>
                  <a:t>b</a:t>
                </a:r>
                <a:r>
                  <a:rPr lang="en-US" sz="2300" baseline="-25000"/>
                  <a:t>1</a:t>
                </a:r>
                <a:r>
                  <a:rPr lang="en-US" sz="2300"/>
                  <a:t>=2 </a:t>
                </a:r>
                <a:r>
                  <a:rPr lang="en-US" sz="2300" err="1" smtClean="0"/>
                  <a:t>hoặc</a:t>
                </a:r>
                <a:r>
                  <a:rPr lang="en-US" sz="2300" smtClean="0"/>
                  <a:t> </a:t>
                </a:r>
                <a:r>
                  <a:rPr lang="en-US" sz="2300" i="1" smtClean="0"/>
                  <a:t>b</a:t>
                </a:r>
                <a:r>
                  <a:rPr lang="en-US" sz="2300" baseline="-25000" smtClean="0"/>
                  <a:t>1</a:t>
                </a:r>
                <a:r>
                  <a:rPr lang="en-US" sz="2300" smtClean="0"/>
                  <a:t>=1.5</a:t>
                </a:r>
                <a:r>
                  <a:rPr lang="en-US" sz="2300"/>
                  <a:t>) </a:t>
                </a:r>
                <a:r>
                  <a:rPr lang="en-US" sz="2300" err="1"/>
                  <a:t>và</a:t>
                </a:r>
                <a:r>
                  <a:rPr lang="en-US" sz="2300"/>
                  <a:t> </a:t>
                </a:r>
                <a:r>
                  <a:rPr lang="en-US" sz="2300" err="1"/>
                  <a:t>vì</a:t>
                </a:r>
                <a:r>
                  <a:rPr lang="en-US" sz="2300"/>
                  <a:t> </a:t>
                </a:r>
                <a:r>
                  <a:rPr lang="en-US" sz="2300" err="1"/>
                  <a:t>vậy</a:t>
                </a:r>
                <a:r>
                  <a:rPr lang="en-US" sz="2300"/>
                  <a:t>, </a:t>
                </a:r>
                <a:r>
                  <a:rPr lang="en-US" sz="2300" b="1" err="1" smtClean="0"/>
                  <a:t>không</a:t>
                </a:r>
                <a:r>
                  <a:rPr lang="en-US" sz="2300" b="1" smtClean="0"/>
                  <a:t> </a:t>
                </a:r>
                <a:r>
                  <a:rPr lang="en-US" sz="2300" b="1" err="1"/>
                  <a:t>thể</a:t>
                </a:r>
                <a:r>
                  <a:rPr lang="en-US" sz="2300" b="1"/>
                  <a:t> </a:t>
                </a:r>
                <a:r>
                  <a:rPr lang="en-US" sz="2300" b="1" err="1"/>
                  <a:t>áp</a:t>
                </a:r>
                <a:r>
                  <a:rPr lang="en-US" sz="2300" b="1"/>
                  <a:t> </a:t>
                </a:r>
                <a:r>
                  <a:rPr lang="en-US" sz="2300" b="1" err="1"/>
                  <a:t>dụng</a:t>
                </a:r>
                <a:r>
                  <a:rPr lang="en-US" sz="2300" b="1"/>
                  <a:t> </a:t>
                </a:r>
                <a:r>
                  <a:rPr lang="en-US" sz="2300" b="1" err="1"/>
                  <a:t>điều</a:t>
                </a:r>
                <a:r>
                  <a:rPr lang="en-US" sz="2300" b="1"/>
                  <a:t> </a:t>
                </a:r>
                <a:r>
                  <a:rPr lang="en-US" sz="2300" b="1" err="1"/>
                  <a:t>kiện</a:t>
                </a:r>
                <a:r>
                  <a:rPr lang="en-US" sz="2300" b="1"/>
                  <a:t> </a:t>
                </a:r>
                <a:r>
                  <a:rPr lang="en-US" sz="2300" b="1" err="1"/>
                  <a:t>chẩn</a:t>
                </a:r>
                <a:r>
                  <a:rPr lang="en-US" sz="2300" b="1"/>
                  <a:t> </a:t>
                </a:r>
                <a:r>
                  <a:rPr lang="en-US" sz="2300" b="1" err="1"/>
                  <a:t>đoán</a:t>
                </a:r>
                <a:r>
                  <a:rPr lang="en-US" sz="2300" b="1"/>
                  <a:t> </a:t>
                </a:r>
                <a:r>
                  <a:rPr lang="en-US" sz="2300" b="1" err="1"/>
                  <a:t>cho</a:t>
                </a:r>
                <a:r>
                  <a:rPr lang="en-US" sz="2300" b="1"/>
                  <a:t> </a:t>
                </a:r>
                <a:r>
                  <a:rPr lang="en-US" sz="2300" b="1" err="1"/>
                  <a:t>mạng</a:t>
                </a:r>
                <a:r>
                  <a:rPr lang="en-US" sz="2300" b="1"/>
                  <a:t> M-E-D</a:t>
                </a:r>
                <a:r>
                  <a:rPr lang="en-US" sz="2300" smtClean="0"/>
                  <a:t>.</a:t>
                </a:r>
                <a:endParaRPr lang="en-US" sz="23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96" t="-942" r="-812" b="-153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8EECA283-C84D-4397-85EB-97E2C5C4284E}" type="datetime1">
              <a:rPr lang="en-US" smtClean="0"/>
              <a:t>7/14/2017</a:t>
            </a:fld>
            <a:endParaRPr lang="en-US"/>
          </a:p>
        </p:txBody>
      </p:sp>
    </p:spTree>
    <p:extLst>
      <p:ext uri="{BB962C8B-B14F-4D97-AF65-F5344CB8AC3E}">
        <p14:creationId xmlns:p14="http://schemas.microsoft.com/office/powerpoint/2010/main" val="4078398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a:t>
            </a:r>
            <a:r>
              <a:rPr lang="en-US" err="1"/>
              <a:t>Giới</a:t>
            </a:r>
            <a:r>
              <a:rPr lang="en-US"/>
              <a:t> </a:t>
            </a:r>
            <a:r>
              <a:rPr lang="en-US" err="1"/>
              <a:t>thiệu</a:t>
            </a:r>
            <a:endParaRPr lang="en-US"/>
          </a:p>
        </p:txBody>
      </p:sp>
      <p:sp>
        <p:nvSpPr>
          <p:cNvPr id="3" name="Content Placeholder 2"/>
          <p:cNvSpPr>
            <a:spLocks noGrp="1"/>
          </p:cNvSpPr>
          <p:nvPr>
            <p:ph idx="1"/>
          </p:nvPr>
        </p:nvSpPr>
        <p:spPr>
          <a:xfrm>
            <a:off x="83126" y="914398"/>
            <a:ext cx="5001490" cy="5441951"/>
          </a:xfrm>
        </p:spPr>
        <p:txBody>
          <a:bodyPr>
            <a:normAutofit fontScale="85000" lnSpcReduction="20000"/>
          </a:bodyPr>
          <a:lstStyle/>
          <a:p>
            <a:pPr>
              <a:lnSpc>
                <a:spcPct val="120000"/>
              </a:lnSpc>
            </a:pPr>
            <a:r>
              <a:rPr lang="en-US" b="1" err="1" smtClean="0"/>
              <a:t>Sau</a:t>
            </a:r>
            <a:r>
              <a:rPr lang="en-US" b="1" smtClean="0"/>
              <a:t> </a:t>
            </a:r>
            <a:r>
              <a:rPr lang="en-US" b="1" err="1" smtClean="0"/>
              <a:t>đây</a:t>
            </a:r>
            <a:r>
              <a:rPr lang="en-US" b="1" smtClean="0"/>
              <a:t> </a:t>
            </a:r>
            <a:r>
              <a:rPr lang="en-US" b="1" err="1" smtClean="0"/>
              <a:t>là</a:t>
            </a:r>
            <a:r>
              <a:rPr lang="en-US" b="1" smtClean="0"/>
              <a:t> </a:t>
            </a:r>
            <a:r>
              <a:rPr lang="en-US" b="1" err="1" smtClean="0"/>
              <a:t>một</a:t>
            </a:r>
            <a:r>
              <a:rPr lang="en-US" b="1" smtClean="0"/>
              <a:t> </a:t>
            </a:r>
            <a:r>
              <a:rPr lang="en-US" b="1" err="1" smtClean="0"/>
              <a:t>ví</a:t>
            </a:r>
            <a:r>
              <a:rPr lang="en-US" b="1" smtClean="0"/>
              <a:t> </a:t>
            </a:r>
            <a:r>
              <a:rPr lang="en-US" b="1" err="1" smtClean="0"/>
              <a:t>dụ</a:t>
            </a:r>
            <a:r>
              <a:rPr lang="en-US" b="1"/>
              <a:t> </a:t>
            </a:r>
            <a:r>
              <a:rPr lang="en-US" b="1" smtClean="0"/>
              <a:t>BN</a:t>
            </a:r>
            <a:r>
              <a:rPr lang="en-US" smtClean="0"/>
              <a:t>, </a:t>
            </a:r>
            <a:r>
              <a:rPr lang="en-US" err="1" smtClean="0"/>
              <a:t>sự</a:t>
            </a:r>
            <a:r>
              <a:rPr lang="en-US" smtClean="0"/>
              <a:t> </a:t>
            </a:r>
            <a:r>
              <a:rPr lang="en-US" err="1" smtClean="0"/>
              <a:t>kiện</a:t>
            </a:r>
            <a:r>
              <a:rPr lang="en-US" smtClean="0"/>
              <a:t> </a:t>
            </a:r>
            <a:r>
              <a:rPr lang="en-US"/>
              <a:t>“cloudy</a:t>
            </a:r>
            <a:r>
              <a:rPr lang="en-US" smtClean="0"/>
              <a:t>” </a:t>
            </a:r>
            <a:r>
              <a:rPr lang="en-US" err="1" smtClean="0"/>
              <a:t>là</a:t>
            </a:r>
            <a:r>
              <a:rPr lang="en-US" smtClean="0"/>
              <a:t> </a:t>
            </a:r>
            <a:r>
              <a:rPr lang="en-US" err="1" smtClean="0"/>
              <a:t>nguyên</a:t>
            </a:r>
            <a:r>
              <a:rPr lang="en-US" smtClean="0"/>
              <a:t> </a:t>
            </a:r>
            <a:r>
              <a:rPr lang="en-US" err="1" smtClean="0"/>
              <a:t>nhân</a:t>
            </a:r>
            <a:r>
              <a:rPr lang="en-US" smtClean="0"/>
              <a:t> </a:t>
            </a:r>
            <a:r>
              <a:rPr lang="en-US" err="1" smtClean="0"/>
              <a:t>của</a:t>
            </a:r>
            <a:r>
              <a:rPr lang="en-US" smtClean="0"/>
              <a:t> </a:t>
            </a:r>
            <a:r>
              <a:rPr lang="en-US" err="1" smtClean="0"/>
              <a:t>sự</a:t>
            </a:r>
            <a:r>
              <a:rPr lang="en-US" smtClean="0"/>
              <a:t> </a:t>
            </a:r>
            <a:r>
              <a:rPr lang="en-US" err="1" smtClean="0"/>
              <a:t>kiện</a:t>
            </a:r>
            <a:r>
              <a:rPr lang="en-US" smtClean="0"/>
              <a:t> “rain” </a:t>
            </a:r>
            <a:r>
              <a:rPr lang="en-US" err="1" smtClean="0"/>
              <a:t>tiếp</a:t>
            </a:r>
            <a:r>
              <a:rPr lang="en-US" smtClean="0"/>
              <a:t> </a:t>
            </a:r>
            <a:r>
              <a:rPr lang="en-US" err="1" smtClean="0"/>
              <a:t>theo</a:t>
            </a:r>
            <a:r>
              <a:rPr lang="en-US" smtClean="0"/>
              <a:t> </a:t>
            </a:r>
            <a:r>
              <a:rPr lang="en-US" err="1" smtClean="0"/>
              <a:t>là</a:t>
            </a:r>
            <a:r>
              <a:rPr lang="en-US" smtClean="0"/>
              <a:t> </a:t>
            </a:r>
            <a:r>
              <a:rPr lang="en-US" err="1" smtClean="0"/>
              <a:t>nguyên</a:t>
            </a:r>
            <a:r>
              <a:rPr lang="en-US" smtClean="0"/>
              <a:t> </a:t>
            </a:r>
            <a:r>
              <a:rPr lang="en-US" err="1" smtClean="0"/>
              <a:t>nhân</a:t>
            </a:r>
            <a:r>
              <a:rPr lang="en-US" smtClean="0"/>
              <a:t> </a:t>
            </a:r>
            <a:r>
              <a:rPr lang="en-US" err="1" smtClean="0"/>
              <a:t>của</a:t>
            </a:r>
            <a:r>
              <a:rPr lang="en-US" smtClean="0"/>
              <a:t> </a:t>
            </a:r>
            <a:r>
              <a:rPr lang="en-US" err="1" smtClean="0"/>
              <a:t>sự</a:t>
            </a:r>
            <a:r>
              <a:rPr lang="en-US" smtClean="0"/>
              <a:t> </a:t>
            </a:r>
            <a:r>
              <a:rPr lang="en-US" err="1" smtClean="0"/>
              <a:t>kiện</a:t>
            </a:r>
            <a:r>
              <a:rPr lang="en-US" smtClean="0"/>
              <a:t> </a:t>
            </a:r>
            <a:r>
              <a:rPr lang="en-US"/>
              <a:t>“grass is wet” (Murphy, 1998</a:t>
            </a:r>
            <a:r>
              <a:rPr lang="en-US" smtClean="0"/>
              <a:t>).</a:t>
            </a:r>
          </a:p>
          <a:p>
            <a:pPr>
              <a:lnSpc>
                <a:spcPct val="120000"/>
              </a:lnSpc>
            </a:pPr>
            <a:r>
              <a:rPr lang="en-US" err="1" smtClean="0"/>
              <a:t>Các</a:t>
            </a:r>
            <a:r>
              <a:rPr lang="en-US" smtClean="0"/>
              <a:t> </a:t>
            </a:r>
            <a:r>
              <a:rPr lang="en-US" err="1" smtClean="0"/>
              <a:t>biến</a:t>
            </a:r>
            <a:r>
              <a:rPr lang="en-US" smtClean="0"/>
              <a:t> </a:t>
            </a:r>
            <a:r>
              <a:rPr lang="en-US" err="1" smtClean="0"/>
              <a:t>ngẫu</a:t>
            </a:r>
            <a:r>
              <a:rPr lang="en-US" smtClean="0"/>
              <a:t> </a:t>
            </a:r>
            <a:r>
              <a:rPr lang="en-US" err="1" smtClean="0"/>
              <a:t>nhiên</a:t>
            </a:r>
            <a:r>
              <a:rPr lang="en-US" smtClean="0"/>
              <a:t> </a:t>
            </a:r>
            <a:r>
              <a:rPr lang="en-US" err="1" smtClean="0"/>
              <a:t>nhị</a:t>
            </a:r>
            <a:r>
              <a:rPr lang="en-US" smtClean="0"/>
              <a:t> </a:t>
            </a:r>
            <a:r>
              <a:rPr lang="en-US" err="1" smtClean="0"/>
              <a:t>phân</a:t>
            </a:r>
            <a:r>
              <a:rPr lang="en-US" smtClean="0"/>
              <a:t> (</a:t>
            </a:r>
            <a:r>
              <a:rPr lang="en-US" err="1" smtClean="0"/>
              <a:t>là</a:t>
            </a:r>
            <a:r>
              <a:rPr lang="en-US" smtClean="0"/>
              <a:t> </a:t>
            </a:r>
            <a:r>
              <a:rPr lang="en-US" err="1" smtClean="0"/>
              <a:t>những</a:t>
            </a:r>
            <a:r>
              <a:rPr lang="en-US" smtClean="0"/>
              <a:t> </a:t>
            </a:r>
            <a:r>
              <a:rPr lang="en-US" err="1" smtClean="0"/>
              <a:t>nút</a:t>
            </a:r>
            <a:r>
              <a:rPr lang="en-US" smtClean="0"/>
              <a:t>) </a:t>
            </a:r>
            <a:r>
              <a:rPr lang="en-US" i="1" smtClean="0"/>
              <a:t>C</a:t>
            </a:r>
            <a:r>
              <a:rPr lang="en-US"/>
              <a:t>, </a:t>
            </a:r>
            <a:r>
              <a:rPr lang="en-US" i="1"/>
              <a:t>S</a:t>
            </a:r>
            <a:r>
              <a:rPr lang="en-US"/>
              <a:t>, </a:t>
            </a:r>
            <a:r>
              <a:rPr lang="en-US" i="1"/>
              <a:t>R</a:t>
            </a:r>
            <a:r>
              <a:rPr lang="en-US"/>
              <a:t>, </a:t>
            </a:r>
            <a:r>
              <a:rPr lang="en-US" err="1" smtClean="0"/>
              <a:t>và</a:t>
            </a:r>
            <a:r>
              <a:rPr lang="en-US" smtClean="0"/>
              <a:t> </a:t>
            </a:r>
            <a:r>
              <a:rPr lang="en-US" i="1" smtClean="0"/>
              <a:t>W</a:t>
            </a:r>
            <a:r>
              <a:rPr lang="en-US" smtClean="0"/>
              <a:t> </a:t>
            </a:r>
            <a:r>
              <a:rPr lang="en-US" err="1" smtClean="0"/>
              <a:t>biểu</a:t>
            </a:r>
            <a:r>
              <a:rPr lang="en-US" smtClean="0"/>
              <a:t> </a:t>
            </a:r>
            <a:r>
              <a:rPr lang="en-US" err="1" smtClean="0"/>
              <a:t>diễn</a:t>
            </a:r>
            <a:r>
              <a:rPr lang="en-US" smtClean="0"/>
              <a:t> </a:t>
            </a:r>
            <a:r>
              <a:rPr lang="en-US" err="1" smtClean="0"/>
              <a:t>các</a:t>
            </a:r>
            <a:r>
              <a:rPr lang="en-US" smtClean="0"/>
              <a:t> </a:t>
            </a:r>
            <a:r>
              <a:rPr lang="en-US" err="1" smtClean="0"/>
              <a:t>sự</a:t>
            </a:r>
            <a:r>
              <a:rPr lang="en-US" smtClean="0"/>
              <a:t> </a:t>
            </a:r>
            <a:r>
              <a:rPr lang="en-US" err="1" smtClean="0"/>
              <a:t>kiện</a:t>
            </a:r>
            <a:r>
              <a:rPr lang="en-US" smtClean="0"/>
              <a:t> “cloudy”, “sprinkler”, “rain” </a:t>
            </a:r>
            <a:r>
              <a:rPr lang="en-US" err="1" smtClean="0"/>
              <a:t>và</a:t>
            </a:r>
            <a:r>
              <a:rPr lang="en-US" smtClean="0"/>
              <a:t> “wet grass”. </a:t>
            </a:r>
            <a:r>
              <a:rPr lang="en-US" err="1" smtClean="0"/>
              <a:t>Mỗi</a:t>
            </a:r>
            <a:r>
              <a:rPr lang="en-US" smtClean="0"/>
              <a:t> </a:t>
            </a:r>
            <a:r>
              <a:rPr lang="en-US" err="1" smtClean="0"/>
              <a:t>nút</a:t>
            </a:r>
            <a:r>
              <a:rPr lang="en-US" smtClean="0"/>
              <a:t> </a:t>
            </a:r>
            <a:r>
              <a:rPr lang="en-US" err="1" smtClean="0"/>
              <a:t>kèm</a:t>
            </a:r>
            <a:r>
              <a:rPr lang="en-US" smtClean="0"/>
              <a:t> </a:t>
            </a:r>
            <a:r>
              <a:rPr lang="en-US" err="1" smtClean="0"/>
              <a:t>theo</a:t>
            </a:r>
            <a:r>
              <a:rPr lang="en-US" smtClean="0"/>
              <a:t> </a:t>
            </a:r>
            <a:r>
              <a:rPr lang="en-US" err="1" smtClean="0"/>
              <a:t>một</a:t>
            </a:r>
            <a:r>
              <a:rPr lang="en-US" smtClean="0"/>
              <a:t> </a:t>
            </a:r>
            <a:r>
              <a:rPr lang="en-US" err="1" smtClean="0"/>
              <a:t>bảng</a:t>
            </a:r>
            <a:r>
              <a:rPr lang="en-US" smtClean="0"/>
              <a:t> CPT.</a:t>
            </a:r>
          </a:p>
          <a:p>
            <a:pPr>
              <a:lnSpc>
                <a:spcPct val="120000"/>
              </a:lnSpc>
            </a:pPr>
            <a:r>
              <a:rPr lang="en-US" err="1" smtClean="0"/>
              <a:t>Với</a:t>
            </a:r>
            <a:r>
              <a:rPr lang="en-US" smtClean="0"/>
              <a:t> </a:t>
            </a:r>
            <a:r>
              <a:rPr lang="en-US" err="1" smtClean="0"/>
              <a:t>bằng</a:t>
            </a:r>
            <a:r>
              <a:rPr lang="en-US" smtClean="0"/>
              <a:t> </a:t>
            </a:r>
            <a:r>
              <a:rPr lang="en-US" err="1" smtClean="0"/>
              <a:t>chứng</a:t>
            </a:r>
            <a:r>
              <a:rPr lang="en-US" smtClean="0"/>
              <a:t> “wet grass” </a:t>
            </a:r>
            <a:r>
              <a:rPr lang="en-US" i="1" smtClean="0"/>
              <a:t>W</a:t>
            </a:r>
            <a:r>
              <a:rPr lang="en-US" smtClean="0"/>
              <a:t>=1, ta </a:t>
            </a:r>
            <a:r>
              <a:rPr lang="en-US" err="1" smtClean="0"/>
              <a:t>có</a:t>
            </a:r>
            <a:r>
              <a:rPr lang="en-US" smtClean="0"/>
              <a:t> </a:t>
            </a:r>
            <a:r>
              <a:rPr lang="en-US" err="1" smtClean="0"/>
              <a:t>kết</a:t>
            </a:r>
            <a:r>
              <a:rPr lang="en-US" smtClean="0"/>
              <a:t> </a:t>
            </a:r>
            <a:r>
              <a:rPr lang="en-US" err="1" smtClean="0"/>
              <a:t>luận</a:t>
            </a:r>
            <a:r>
              <a:rPr lang="en-US" smtClean="0"/>
              <a:t> </a:t>
            </a:r>
            <a:r>
              <a:rPr lang="en-US" err="1" smtClean="0"/>
              <a:t>rằng</a:t>
            </a:r>
            <a:r>
              <a:rPr lang="en-US"/>
              <a:t> </a:t>
            </a:r>
            <a:r>
              <a:rPr lang="en-US" smtClean="0"/>
              <a:t>“sprinkler” </a:t>
            </a:r>
            <a:r>
              <a:rPr lang="en-US" err="1" smtClean="0"/>
              <a:t>là</a:t>
            </a:r>
            <a:r>
              <a:rPr lang="en-US" smtClean="0"/>
              <a:t> </a:t>
            </a:r>
            <a:r>
              <a:rPr lang="en-US" err="1" smtClean="0"/>
              <a:t>nguyên</a:t>
            </a:r>
            <a:r>
              <a:rPr lang="en-US" smtClean="0"/>
              <a:t> </a:t>
            </a:r>
            <a:r>
              <a:rPr lang="en-US" err="1" smtClean="0"/>
              <a:t>nhân</a:t>
            </a:r>
            <a:r>
              <a:rPr lang="en-US" smtClean="0"/>
              <a:t> </a:t>
            </a:r>
            <a:r>
              <a:rPr lang="en-US" err="1" smtClean="0"/>
              <a:t>chính</a:t>
            </a:r>
            <a:r>
              <a:rPr lang="en-US" smtClean="0"/>
              <a:t> </a:t>
            </a:r>
            <a:r>
              <a:rPr lang="en-US" err="1" smtClean="0"/>
              <a:t>vì</a:t>
            </a:r>
            <a:r>
              <a:rPr lang="en-US" smtClean="0"/>
              <a:t> </a:t>
            </a:r>
            <a:r>
              <a:rPr lang="en-US" i="1"/>
              <a:t>P</a:t>
            </a:r>
            <a:r>
              <a:rPr lang="en-US"/>
              <a:t>(</a:t>
            </a:r>
            <a:r>
              <a:rPr lang="en-US" i="1"/>
              <a:t>S</a:t>
            </a:r>
            <a:r>
              <a:rPr lang="en-US"/>
              <a:t>=1|</a:t>
            </a:r>
            <a:r>
              <a:rPr lang="en-US" i="1"/>
              <a:t>W</a:t>
            </a:r>
            <a:r>
              <a:rPr lang="en-US"/>
              <a:t>=1) = 0.7 &gt; </a:t>
            </a:r>
            <a:r>
              <a:rPr lang="en-US" i="1"/>
              <a:t>P</a:t>
            </a:r>
            <a:r>
              <a:rPr lang="en-US"/>
              <a:t>(</a:t>
            </a:r>
            <a:r>
              <a:rPr lang="en-US" i="1"/>
              <a:t>R</a:t>
            </a:r>
            <a:r>
              <a:rPr lang="en-US"/>
              <a:t>=1|</a:t>
            </a:r>
            <a:r>
              <a:rPr lang="en-US" i="1"/>
              <a:t>W</a:t>
            </a:r>
            <a:r>
              <a:rPr lang="en-US"/>
              <a:t>=1) = </a:t>
            </a:r>
            <a:r>
              <a:rPr lang="en-US" smtClean="0"/>
              <a:t>0.67.</a:t>
            </a:r>
            <a:endParaRPr lang="en-US"/>
          </a:p>
        </p:txBody>
      </p:sp>
      <p:sp>
        <p:nvSpPr>
          <p:cNvPr id="4" name="Date Placeholder 3"/>
          <p:cNvSpPr>
            <a:spLocks noGrp="1"/>
          </p:cNvSpPr>
          <p:nvPr>
            <p:ph type="dt" sz="half" idx="10"/>
          </p:nvPr>
        </p:nvSpPr>
        <p:spPr/>
        <p:txBody>
          <a:bodyPr/>
          <a:lstStyle/>
          <a:p>
            <a:fld id="{457EE4A1-6695-4BA9-88AE-A767C8D37108}" type="datetime1">
              <a:rPr lang="en-US" smtClean="0"/>
              <a:t>7/14/2017</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pic>
        <p:nvPicPr>
          <p:cNvPr id="8" name="Picture 7"/>
          <p:cNvPicPr>
            <a:picLocks noChangeAspect="1"/>
          </p:cNvPicPr>
          <p:nvPr/>
        </p:nvPicPr>
        <p:blipFill>
          <a:blip r:embed="rId2"/>
          <a:stretch>
            <a:fillRect/>
          </a:stretch>
        </p:blipFill>
        <p:spPr>
          <a:xfrm>
            <a:off x="5091546" y="914397"/>
            <a:ext cx="7000875" cy="4786313"/>
          </a:xfrm>
          <a:prstGeom prst="rect">
            <a:avLst/>
          </a:prstGeom>
        </p:spPr>
      </p:pic>
    </p:spTree>
    <p:extLst>
      <p:ext uri="{BB962C8B-B14F-4D97-AF65-F5344CB8AC3E}">
        <p14:creationId xmlns:p14="http://schemas.microsoft.com/office/powerpoint/2010/main" val="35719425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p:sp>
        <p:nvSpPr>
          <p:cNvPr id="3" name="Content Placeholder 2"/>
          <p:cNvSpPr>
            <a:spLocks noGrp="1"/>
          </p:cNvSpPr>
          <p:nvPr>
            <p:ph idx="1"/>
          </p:nvPr>
        </p:nvSpPr>
        <p:spPr>
          <a:xfrm>
            <a:off x="838200" y="1000898"/>
            <a:ext cx="10515600" cy="5355452"/>
          </a:xfrm>
        </p:spPr>
        <p:txBody>
          <a:bodyPr>
            <a:normAutofit/>
          </a:bodyPr>
          <a:lstStyle/>
          <a:p>
            <a:r>
              <a:rPr lang="en-US" b="1" err="1" smtClean="0"/>
              <a:t>Chưa</a:t>
            </a:r>
            <a:r>
              <a:rPr lang="en-US" b="1" smtClean="0"/>
              <a:t> </a:t>
            </a:r>
            <a:r>
              <a:rPr lang="en-US" b="1" err="1" smtClean="0"/>
              <a:t>thể</a:t>
            </a:r>
            <a:r>
              <a:rPr lang="en-US" b="1" smtClean="0"/>
              <a:t> </a:t>
            </a:r>
            <a:r>
              <a:rPr lang="en-US" b="1" err="1"/>
              <a:t>mô</a:t>
            </a:r>
            <a:r>
              <a:rPr lang="en-US" b="1"/>
              <a:t> </a:t>
            </a:r>
            <a:r>
              <a:rPr lang="en-US" b="1" err="1"/>
              <a:t>hình</a:t>
            </a:r>
            <a:r>
              <a:rPr lang="en-US" b="1"/>
              <a:t> </a:t>
            </a:r>
            <a:r>
              <a:rPr lang="en-US" b="1" err="1"/>
              <a:t>hóa</a:t>
            </a:r>
            <a:r>
              <a:rPr lang="en-US" b="1"/>
              <a:t> </a:t>
            </a:r>
            <a:r>
              <a:rPr lang="en-US" b="1" err="1"/>
              <a:t>mạng</a:t>
            </a:r>
            <a:r>
              <a:rPr lang="en-US" b="1"/>
              <a:t> M-E-D </a:t>
            </a:r>
            <a:r>
              <a:rPr lang="en-US" b="1" err="1"/>
              <a:t>bằng</a:t>
            </a:r>
            <a:r>
              <a:rPr lang="en-US" b="1"/>
              <a:t> </a:t>
            </a:r>
            <a:r>
              <a:rPr lang="en-US" b="1" err="1"/>
              <a:t>những</a:t>
            </a:r>
            <a:r>
              <a:rPr lang="en-US" b="1"/>
              <a:t> </a:t>
            </a:r>
            <a:r>
              <a:rPr lang="en-US" b="1" err="1"/>
              <a:t>cổng</a:t>
            </a:r>
            <a:r>
              <a:rPr lang="en-US" b="1"/>
              <a:t> X-gate</a:t>
            </a:r>
            <a:r>
              <a:rPr lang="en-US"/>
              <a:t>. </a:t>
            </a:r>
            <a:r>
              <a:rPr lang="en-US" err="1"/>
              <a:t>Giải</a:t>
            </a:r>
            <a:r>
              <a:rPr lang="en-US"/>
              <a:t> </a:t>
            </a:r>
            <a:r>
              <a:rPr lang="en-US" err="1"/>
              <a:t>pháp</a:t>
            </a:r>
            <a:r>
              <a:rPr lang="en-US"/>
              <a:t> </a:t>
            </a:r>
            <a:r>
              <a:rPr lang="en-US" err="1"/>
              <a:t>khả</a:t>
            </a:r>
            <a:r>
              <a:rPr lang="en-US"/>
              <a:t> </a:t>
            </a:r>
            <a:r>
              <a:rPr lang="en-US" err="1"/>
              <a:t>dĩ</a:t>
            </a:r>
            <a:r>
              <a:rPr lang="en-US"/>
              <a:t> </a:t>
            </a:r>
            <a:r>
              <a:rPr lang="en-US" err="1"/>
              <a:t>là</a:t>
            </a:r>
            <a:r>
              <a:rPr lang="en-US"/>
              <a:t> </a:t>
            </a:r>
            <a:r>
              <a:rPr lang="en-US" err="1"/>
              <a:t>nhóm</a:t>
            </a:r>
            <a:r>
              <a:rPr lang="en-US"/>
              <a:t> </a:t>
            </a:r>
            <a:r>
              <a:rPr lang="en-US" err="1"/>
              <a:t>nhiều</a:t>
            </a:r>
            <a:r>
              <a:rPr lang="en-US"/>
              <a:t> </a:t>
            </a:r>
            <a:r>
              <a:rPr lang="en-US" err="1"/>
              <a:t>bằng</a:t>
            </a:r>
            <a:r>
              <a:rPr lang="en-US"/>
              <a:t> </a:t>
            </a:r>
            <a:r>
              <a:rPr lang="en-US" err="1"/>
              <a:t>chứng</a:t>
            </a:r>
            <a:r>
              <a:rPr lang="en-US"/>
              <a:t> </a:t>
            </a:r>
            <a:r>
              <a:rPr lang="en-US" i="1"/>
              <a:t>D</a:t>
            </a:r>
            <a:r>
              <a:rPr lang="en-US" baseline="-25000"/>
              <a:t>1</a:t>
            </a:r>
            <a:r>
              <a:rPr lang="en-US"/>
              <a:t>, </a:t>
            </a:r>
            <a:r>
              <a:rPr lang="en-US" i="1"/>
              <a:t>D</a:t>
            </a:r>
            <a:r>
              <a:rPr lang="en-US" baseline="-25000"/>
              <a:t>2</a:t>
            </a:r>
            <a:r>
              <a:rPr lang="en-US"/>
              <a:t>,…, </a:t>
            </a:r>
            <a:r>
              <a:rPr lang="en-US" i="1" err="1"/>
              <a:t>D</a:t>
            </a:r>
            <a:r>
              <a:rPr lang="en-US" i="1" baseline="-25000" err="1"/>
              <a:t>m</a:t>
            </a:r>
            <a:r>
              <a:rPr lang="en-US"/>
              <a:t> </a:t>
            </a:r>
            <a:r>
              <a:rPr lang="vi-VN"/>
              <a:t>thành một bằng chứng đại diện </a:t>
            </a:r>
            <a:r>
              <a:rPr lang="vi-VN" i="1"/>
              <a:t>D</a:t>
            </a:r>
            <a:r>
              <a:rPr lang="vi-VN"/>
              <a:t> kế tiếp phụ thuộc vào giả thuyết </a:t>
            </a:r>
            <a:r>
              <a:rPr lang="vi-VN" i="1"/>
              <a:t>Y</a:t>
            </a:r>
            <a:r>
              <a:rPr lang="vi-VN"/>
              <a:t> nhưng giải pháp này sẽ không chính xác khi đặc tả những xác suất điều kiện do sự thiếu nhất quán của chiều quan hệ</a:t>
            </a:r>
            <a:r>
              <a:rPr lang="en-US" smtClean="0"/>
              <a:t> (</a:t>
            </a:r>
            <a:r>
              <a:rPr lang="en-US" err="1" smtClean="0"/>
              <a:t>từ</a:t>
            </a:r>
            <a:r>
              <a:rPr lang="en-US" smtClean="0"/>
              <a:t> </a:t>
            </a:r>
            <a:r>
              <a:rPr lang="en-US" i="1" err="1" smtClean="0"/>
              <a:t>D</a:t>
            </a:r>
            <a:r>
              <a:rPr lang="en-US" i="1" baseline="-25000" err="1" smtClean="0"/>
              <a:t>j</a:t>
            </a:r>
            <a:r>
              <a:rPr lang="en-US" smtClean="0"/>
              <a:t> </a:t>
            </a:r>
            <a:r>
              <a:rPr lang="en-US" err="1" smtClean="0"/>
              <a:t>đến</a:t>
            </a:r>
            <a:r>
              <a:rPr lang="en-US" smtClean="0"/>
              <a:t> </a:t>
            </a:r>
            <a:r>
              <a:rPr lang="en-US" i="1"/>
              <a:t>D</a:t>
            </a:r>
            <a:r>
              <a:rPr lang="en-US"/>
              <a:t> </a:t>
            </a:r>
            <a:r>
              <a:rPr lang="en-US" err="1" smtClean="0"/>
              <a:t>và</a:t>
            </a:r>
            <a:r>
              <a:rPr lang="en-US" smtClean="0"/>
              <a:t> </a:t>
            </a:r>
            <a:r>
              <a:rPr lang="en-US" err="1" smtClean="0"/>
              <a:t>từ</a:t>
            </a:r>
            <a:r>
              <a:rPr lang="en-US" smtClean="0"/>
              <a:t> </a:t>
            </a:r>
            <a:r>
              <a:rPr lang="en-US" i="1" smtClean="0"/>
              <a:t>Y</a:t>
            </a:r>
            <a:r>
              <a:rPr lang="en-US" smtClean="0"/>
              <a:t> </a:t>
            </a:r>
            <a:r>
              <a:rPr lang="en-US" err="1" smtClean="0"/>
              <a:t>đến</a:t>
            </a:r>
            <a:r>
              <a:rPr lang="en-US" smtClean="0"/>
              <a:t> </a:t>
            </a:r>
            <a:r>
              <a:rPr lang="en-US" i="1" smtClean="0"/>
              <a:t>D</a:t>
            </a:r>
            <a:r>
              <a:rPr lang="en-US" smtClean="0"/>
              <a:t>) </a:t>
            </a:r>
            <a:r>
              <a:rPr lang="vi-VN"/>
              <a:t>ngoại trừ tất cả </a:t>
            </a:r>
            <a:r>
              <a:rPr lang="vi-VN" i="1"/>
              <a:t>D</a:t>
            </a:r>
            <a:r>
              <a:rPr lang="vi-VN" i="1" baseline="-25000"/>
              <a:t>j</a:t>
            </a:r>
            <a:r>
              <a:rPr lang="vi-VN"/>
              <a:t> bị khử và </a:t>
            </a:r>
            <a:r>
              <a:rPr lang="vi-VN" i="1"/>
              <a:t>D</a:t>
            </a:r>
            <a:r>
              <a:rPr lang="vi-VN"/>
              <a:t> trở thành véc-tơ</a:t>
            </a:r>
            <a:r>
              <a:rPr lang="en-US" smtClean="0"/>
              <a:t>. </a:t>
            </a:r>
            <a:r>
              <a:rPr lang="vi-VN"/>
              <a:t>Tuy nhiên véc-tơ bằng chứng là giải pháp phức tạp khi gây ra vấn đề mới từ vấn đề cũ</a:t>
            </a:r>
            <a:r>
              <a:rPr lang="en-US" smtClean="0"/>
              <a:t>.</a:t>
            </a:r>
          </a:p>
          <a:p>
            <a:r>
              <a:rPr lang="en-US" err="1"/>
              <a:t>Giải</a:t>
            </a:r>
            <a:r>
              <a:rPr lang="en-US"/>
              <a:t> </a:t>
            </a:r>
            <a:r>
              <a:rPr lang="en-US" err="1"/>
              <a:t>pháp</a:t>
            </a:r>
            <a:r>
              <a:rPr lang="en-US"/>
              <a:t> </a:t>
            </a:r>
            <a:r>
              <a:rPr lang="en-US" err="1"/>
              <a:t>khác</a:t>
            </a:r>
            <a:r>
              <a:rPr lang="en-US"/>
              <a:t> </a:t>
            </a:r>
            <a:r>
              <a:rPr lang="en-US" err="1"/>
              <a:t>là</a:t>
            </a:r>
            <a:r>
              <a:rPr lang="en-US"/>
              <a:t> </a:t>
            </a:r>
            <a:r>
              <a:rPr lang="en-US" err="1" smtClean="0"/>
              <a:t>đảo</a:t>
            </a:r>
            <a:r>
              <a:rPr lang="en-US" smtClean="0"/>
              <a:t> </a:t>
            </a:r>
            <a:r>
              <a:rPr lang="en-US" err="1" smtClean="0"/>
              <a:t>chiều</a:t>
            </a:r>
            <a:r>
              <a:rPr lang="en-US" smtClean="0"/>
              <a:t> </a:t>
            </a:r>
            <a:r>
              <a:rPr lang="en-US" err="1"/>
              <a:t>quan</a:t>
            </a:r>
            <a:r>
              <a:rPr lang="en-US"/>
              <a:t> </a:t>
            </a:r>
            <a:r>
              <a:rPr lang="en-US" err="1"/>
              <a:t>hệ</a:t>
            </a:r>
            <a:r>
              <a:rPr lang="en-US"/>
              <a:t>, </a:t>
            </a:r>
            <a:r>
              <a:rPr lang="en-US" err="1"/>
              <a:t>khi</a:t>
            </a:r>
            <a:r>
              <a:rPr lang="en-US"/>
              <a:t> </a:t>
            </a:r>
            <a:r>
              <a:rPr lang="en-US" err="1"/>
              <a:t>đó</a:t>
            </a:r>
            <a:r>
              <a:rPr lang="en-US"/>
              <a:t> </a:t>
            </a:r>
            <a:r>
              <a:rPr lang="en-US" err="1"/>
              <a:t>giả</a:t>
            </a:r>
            <a:r>
              <a:rPr lang="en-US"/>
              <a:t> </a:t>
            </a:r>
            <a:r>
              <a:rPr lang="en-US" err="1"/>
              <a:t>thuyết</a:t>
            </a:r>
            <a:r>
              <a:rPr lang="en-US"/>
              <a:t> </a:t>
            </a:r>
            <a:r>
              <a:rPr lang="en-US" err="1"/>
              <a:t>phụ</a:t>
            </a:r>
            <a:r>
              <a:rPr lang="en-US"/>
              <a:t> </a:t>
            </a:r>
            <a:r>
              <a:rPr lang="en-US" err="1"/>
              <a:t>thuộc</a:t>
            </a:r>
            <a:r>
              <a:rPr lang="en-US"/>
              <a:t> </a:t>
            </a:r>
            <a:r>
              <a:rPr lang="en-US" err="1"/>
              <a:t>vào</a:t>
            </a:r>
            <a:r>
              <a:rPr lang="en-US"/>
              <a:t> </a:t>
            </a:r>
            <a:r>
              <a:rPr lang="en-US" err="1"/>
              <a:t>bằng</a:t>
            </a:r>
            <a:r>
              <a:rPr lang="en-US"/>
              <a:t> </a:t>
            </a:r>
            <a:r>
              <a:rPr lang="en-US" err="1"/>
              <a:t>chứng</a:t>
            </a:r>
            <a:r>
              <a:rPr lang="en-US"/>
              <a:t> </a:t>
            </a:r>
            <a:r>
              <a:rPr lang="en-US" err="1"/>
              <a:t>để</a:t>
            </a:r>
            <a:r>
              <a:rPr lang="en-US"/>
              <a:t> </a:t>
            </a:r>
            <a:r>
              <a:rPr lang="en-US" err="1"/>
              <a:t>tận</a:t>
            </a:r>
            <a:r>
              <a:rPr lang="en-US"/>
              <a:t> </a:t>
            </a:r>
            <a:r>
              <a:rPr lang="en-US" err="1"/>
              <a:t>dụng</a:t>
            </a:r>
            <a:r>
              <a:rPr lang="en-US"/>
              <a:t> </a:t>
            </a:r>
            <a:r>
              <a:rPr lang="en-US" err="1"/>
              <a:t>suy</a:t>
            </a:r>
            <a:r>
              <a:rPr lang="en-US"/>
              <a:t> </a:t>
            </a:r>
            <a:r>
              <a:rPr lang="en-US" err="1"/>
              <a:t>diễn</a:t>
            </a:r>
            <a:r>
              <a:rPr lang="en-US"/>
              <a:t> X-gate. </a:t>
            </a:r>
            <a:r>
              <a:rPr lang="vi-VN"/>
              <a:t>Tuy nhiên phương pháp đảo chiều làm thay đổi quan điểm rằng quan hệ chẩn đoán phải từ giả thuyết đến bằng chứng</a:t>
            </a:r>
            <a:r>
              <a:rPr lang="en-US" smtClean="0"/>
              <a:t>.</a:t>
            </a: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26F95774-848D-4BA6-8E0E-0D8E5F2FA470}" type="datetime1">
              <a:rPr lang="en-US" smtClean="0"/>
              <a:t>7/14/2017</a:t>
            </a:fld>
            <a:endParaRPr lang="en-US"/>
          </a:p>
        </p:txBody>
      </p:sp>
    </p:spTree>
    <p:extLst>
      <p:ext uri="{BB962C8B-B14F-4D97-AF65-F5344CB8AC3E}">
        <p14:creationId xmlns:p14="http://schemas.microsoft.com/office/powerpoint/2010/main" val="7862949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vi-VN"/>
                  <a:t>Giải pháp khác là xây dựng </a:t>
                </a:r>
                <a:r>
                  <a:rPr lang="vi-VN" b="1"/>
                  <a:t>mạng M-E-D</a:t>
                </a:r>
                <a:r>
                  <a:rPr lang="vi-VN"/>
                  <a:t> với X-gate bằng </a:t>
                </a:r>
                <a:r>
                  <a:rPr lang="vi-VN" i="1"/>
                  <a:t>điều kiện chẩn đoán từng phần</a:t>
                </a:r>
                <a:r>
                  <a:rPr lang="vi-VN"/>
                  <a:t>, là sự nới lỏng mạng M-E-D, được định nghĩa như sau</a:t>
                </a:r>
                <a:r>
                  <a:rPr lang="en-US" smtClean="0"/>
                  <a:t>:</a:t>
                </a:r>
              </a:p>
              <a:p>
                <a:pPr marL="0" indent="0">
                  <a:buNone/>
                </a:pPr>
                <a14:m>
                  <m:oMathPara xmlns:m="http://schemas.openxmlformats.org/officeDocument/2006/math">
                    <m:oMathParaPr>
                      <m:jc m:val="centerGroup"/>
                    </m:oMathParaPr>
                    <m:oMath xmlns:m="http://schemas.openxmlformats.org/officeDocument/2006/math">
                      <m:r>
                        <a:rPr lang="en-US" i="1"/>
                        <m:t>𝑃</m:t>
                      </m:r>
                      <m:d>
                        <m:dPr>
                          <m:ctrlPr>
                            <a:rPr lang="en-US" i="1"/>
                          </m:ctrlPr>
                        </m:dPr>
                        <m:e>
                          <m:r>
                            <a:rPr lang="en-US" i="1"/>
                            <m:t>𝑌</m:t>
                          </m:r>
                        </m:e>
                        <m:e>
                          <m:sSub>
                            <m:sSubPr>
                              <m:ctrlPr>
                                <a:rPr lang="en-US" i="1"/>
                              </m:ctrlPr>
                            </m:sSubPr>
                            <m:e>
                              <m:r>
                                <a:rPr lang="en-US" i="1"/>
                                <m:t>𝐷</m:t>
                              </m:r>
                            </m:e>
                            <m:sub>
                              <m:r>
                                <a:rPr lang="en-US" i="1"/>
                                <m:t>𝑗</m:t>
                              </m:r>
                            </m:sub>
                          </m:sSub>
                        </m:e>
                      </m:d>
                      <m:r>
                        <a:rPr lang="en-US" i="1"/>
                        <m:t>=</m:t>
                      </m:r>
                      <m:r>
                        <a:rPr lang="en-US" i="1"/>
                        <m:t>𝑘𝑃</m:t>
                      </m:r>
                      <m:d>
                        <m:dPr>
                          <m:ctrlPr>
                            <a:rPr lang="en-US" i="1"/>
                          </m:ctrlPr>
                        </m:dPr>
                        <m:e>
                          <m:sSub>
                            <m:sSubPr>
                              <m:ctrlPr>
                                <a:rPr lang="en-US" i="1"/>
                              </m:ctrlPr>
                            </m:sSubPr>
                            <m:e>
                              <m:r>
                                <a:rPr lang="en-US" i="1"/>
                                <m:t>𝐷</m:t>
                              </m:r>
                            </m:e>
                            <m:sub>
                              <m:r>
                                <a:rPr lang="en-US" i="1"/>
                                <m:t>𝑗</m:t>
                              </m:r>
                            </m:sub>
                          </m:sSub>
                        </m:e>
                        <m:e>
                          <m:r>
                            <a:rPr lang="en-US" i="1"/>
                            <m:t>𝑌</m:t>
                          </m:r>
                        </m:e>
                      </m:d>
                    </m:oMath>
                  </m:oMathPara>
                </a14:m>
                <a:endParaRPr lang="en-US" smtClean="0"/>
              </a:p>
              <a:p>
                <a:r>
                  <a:rPr lang="en-US" err="1"/>
                  <a:t>Xác</a:t>
                </a:r>
                <a:r>
                  <a:rPr lang="en-US"/>
                  <a:t> </a:t>
                </a:r>
                <a:r>
                  <a:rPr lang="en-US" err="1"/>
                  <a:t>suất</a:t>
                </a:r>
                <a:r>
                  <a:rPr lang="en-US"/>
                  <a:t> </a:t>
                </a:r>
                <a:r>
                  <a:rPr lang="en-US" err="1"/>
                  <a:t>hợp</a:t>
                </a:r>
                <a:r>
                  <a:rPr lang="en-US"/>
                  <a:t> </a:t>
                </a:r>
                <a:r>
                  <a:rPr lang="en-US" err="1"/>
                  <a:t>của</a:t>
                </a:r>
                <a:r>
                  <a:rPr lang="en-US"/>
                  <a:t> </a:t>
                </a:r>
                <a:r>
                  <a:rPr lang="en-US" err="1"/>
                  <a:t>mạng</a:t>
                </a:r>
                <a:r>
                  <a:rPr lang="en-US"/>
                  <a:t> M-E-D </a:t>
                </a:r>
                <a:r>
                  <a:rPr lang="en-US" err="1"/>
                  <a:t>là</a:t>
                </a:r>
                <a:r>
                  <a:rPr lang="en-US"/>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𝑚</m:t>
                            </m:r>
                          </m:sub>
                        </m:sSub>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d>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e>
                          <m:e>
                            <m:r>
                              <a:rPr lang="en-US" i="1">
                                <a:latin typeface="Cambria Math" panose="02040503050406030204" pitchFamily="18" charset="0"/>
                              </a:rPr>
                              <m:t>𝑌</m:t>
                            </m:r>
                          </m:e>
                        </m:d>
                      </m:e>
                    </m:nary>
                  </m:oMath>
                </a14:m>
                <a:endParaRPr lang="en-US" smtClean="0"/>
              </a:p>
              <a:p>
                <a:r>
                  <a:rPr lang="en-US" err="1"/>
                  <a:t>Mạng</a:t>
                </a:r>
                <a:r>
                  <a:rPr lang="en-US"/>
                  <a:t> M-E-D </a:t>
                </a:r>
                <a:r>
                  <a:rPr lang="en-US" err="1"/>
                  <a:t>thỏa</a:t>
                </a:r>
                <a:r>
                  <a:rPr lang="en-US"/>
                  <a:t> </a:t>
                </a:r>
                <a:r>
                  <a:rPr lang="en-US" err="1"/>
                  <a:t>điều</a:t>
                </a:r>
                <a:r>
                  <a:rPr lang="en-US"/>
                  <a:t> </a:t>
                </a:r>
                <a:r>
                  <a:rPr lang="en-US" err="1"/>
                  <a:t>kiện</a:t>
                </a:r>
                <a:r>
                  <a:rPr lang="en-US"/>
                  <a:t> </a:t>
                </a:r>
                <a:r>
                  <a:rPr lang="en-US" err="1"/>
                  <a:t>chẩn</a:t>
                </a:r>
                <a:r>
                  <a:rPr lang="en-US"/>
                  <a:t> </a:t>
                </a:r>
                <a:r>
                  <a:rPr lang="en-US" err="1"/>
                  <a:t>đoán</a:t>
                </a:r>
                <a:r>
                  <a:rPr lang="en-US"/>
                  <a:t> </a:t>
                </a:r>
                <a:r>
                  <a:rPr lang="en-US" err="1"/>
                  <a:t>từng</a:t>
                </a:r>
                <a:r>
                  <a:rPr lang="en-US"/>
                  <a:t> </a:t>
                </a:r>
                <a:r>
                  <a:rPr lang="en-US" err="1"/>
                  <a:t>phần</a:t>
                </a:r>
                <a:r>
                  <a:rPr lang="en-US"/>
                  <a:t> </a:t>
                </a:r>
                <a:r>
                  <a:rPr lang="en-US" err="1"/>
                  <a:t>vì</a:t>
                </a:r>
                <a:r>
                  <a:rPr lang="en-US"/>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e>
                      <m:e>
                        <m:r>
                          <a:rPr lang="en-US" i="1">
                            <a:latin typeface="Cambria Math" panose="02040503050406030204" pitchFamily="18" charset="0"/>
                          </a:rPr>
                          <m:t>𝑌</m:t>
                        </m:r>
                      </m:e>
                    </m:d>
                  </m:oMath>
                </a14:m>
                <a:endParaRPr lang="en-US" smtClean="0"/>
              </a:p>
              <a:p>
                <a:r>
                  <a:rPr lang="vi-VN"/>
                  <a:t>Điều kiện chẩn đoán từng phần thể hiện một quan điểm khác biệt nhưng không là giải pháp tối ưu do với một ví dụ rằng chúng ta không thể chẩn đoán </a:t>
                </a:r>
                <a:r>
                  <a:rPr lang="vi-VN" smtClean="0"/>
                  <a:t>bệnh </a:t>
                </a:r>
                <a:r>
                  <a:rPr lang="vi-VN"/>
                  <a:t>khi chỉ dựa vào một triệu chứng mà bỏ qua những triệu chứng rõ ràng khác</a:t>
                </a:r>
                <a:r>
                  <a:rPr lang="en-US" smtClean="0"/>
                  <a:t>.</a:t>
                </a:r>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002" r="-1159" b="-94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3C327119-B02A-4617-863E-73E4D0EF762B}" type="datetime1">
              <a:rPr lang="en-US" smtClean="0"/>
              <a:t>7/14/2017</a:t>
            </a:fld>
            <a:endParaRPr lang="en-US"/>
          </a:p>
        </p:txBody>
      </p:sp>
    </p:spTree>
    <p:extLst>
      <p:ext uri="{BB962C8B-B14F-4D97-AF65-F5344CB8AC3E}">
        <p14:creationId xmlns:p14="http://schemas.microsoft.com/office/powerpoint/2010/main" val="21930430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p:sp>
        <p:nvSpPr>
          <p:cNvPr id="3" name="Content Placeholder 2"/>
          <p:cNvSpPr>
            <a:spLocks noGrp="1"/>
          </p:cNvSpPr>
          <p:nvPr>
            <p:ph idx="1"/>
          </p:nvPr>
        </p:nvSpPr>
        <p:spPr>
          <a:xfrm>
            <a:off x="322730" y="1000898"/>
            <a:ext cx="6535270" cy="5355452"/>
          </a:xfrm>
        </p:spPr>
        <p:txBody>
          <a:bodyPr>
            <a:normAutofit fontScale="92500"/>
          </a:bodyPr>
          <a:lstStyle/>
          <a:p>
            <a:r>
              <a:rPr lang="en-US" err="1"/>
              <a:t>Nếu</a:t>
            </a:r>
            <a:r>
              <a:rPr lang="en-US"/>
              <a:t> </a:t>
            </a:r>
            <a:r>
              <a:rPr lang="en-US" err="1"/>
              <a:t>thành</a:t>
            </a:r>
            <a:r>
              <a:rPr lang="en-US"/>
              <a:t> </a:t>
            </a:r>
            <a:r>
              <a:rPr lang="en-US" err="1"/>
              <a:t>công</a:t>
            </a:r>
            <a:r>
              <a:rPr lang="en-US"/>
              <a:t> </a:t>
            </a:r>
            <a:r>
              <a:rPr lang="en-US" err="1"/>
              <a:t>trong</a:t>
            </a:r>
            <a:r>
              <a:rPr lang="en-US"/>
              <a:t> </a:t>
            </a:r>
            <a:r>
              <a:rPr lang="en-US" err="1"/>
              <a:t>việc</a:t>
            </a:r>
            <a:r>
              <a:rPr lang="en-US"/>
              <a:t> </a:t>
            </a:r>
            <a:r>
              <a:rPr lang="en-US" err="1"/>
              <a:t>đặc</a:t>
            </a:r>
            <a:r>
              <a:rPr lang="en-US"/>
              <a:t> </a:t>
            </a:r>
            <a:r>
              <a:rPr lang="en-US" err="1"/>
              <a:t>tả</a:t>
            </a:r>
            <a:r>
              <a:rPr lang="en-US"/>
              <a:t> </a:t>
            </a:r>
            <a:r>
              <a:rPr lang="en-US" err="1"/>
              <a:t>những</a:t>
            </a:r>
            <a:r>
              <a:rPr lang="en-US"/>
              <a:t> </a:t>
            </a:r>
            <a:r>
              <a:rPr lang="en-US" err="1"/>
              <a:t>xác</a:t>
            </a:r>
            <a:r>
              <a:rPr lang="en-US"/>
              <a:t> </a:t>
            </a:r>
            <a:r>
              <a:rPr lang="en-US" err="1"/>
              <a:t>suất</a:t>
            </a:r>
            <a:r>
              <a:rPr lang="en-US"/>
              <a:t> </a:t>
            </a:r>
            <a:r>
              <a:rPr lang="en-US" err="1"/>
              <a:t>điều</a:t>
            </a:r>
            <a:r>
              <a:rPr lang="en-US"/>
              <a:t> </a:t>
            </a:r>
            <a:r>
              <a:rPr lang="en-US" err="1"/>
              <a:t>kiện</a:t>
            </a:r>
            <a:r>
              <a:rPr lang="en-US"/>
              <a:t> </a:t>
            </a:r>
            <a:r>
              <a:rPr lang="en-US" err="1"/>
              <a:t>của</a:t>
            </a:r>
            <a:r>
              <a:rPr lang="en-US"/>
              <a:t> </a:t>
            </a:r>
            <a:r>
              <a:rPr lang="en-US" err="1"/>
              <a:t>mạng</a:t>
            </a:r>
            <a:r>
              <a:rPr lang="en-US"/>
              <a:t> M-E-D, </a:t>
            </a:r>
            <a:r>
              <a:rPr lang="en-US" err="1"/>
              <a:t>chúng</a:t>
            </a:r>
            <a:r>
              <a:rPr lang="en-US"/>
              <a:t> ta </a:t>
            </a:r>
            <a:r>
              <a:rPr lang="en-US" err="1"/>
              <a:t>có</a:t>
            </a:r>
            <a:r>
              <a:rPr lang="en-US"/>
              <a:t> </a:t>
            </a:r>
            <a:r>
              <a:rPr lang="en-US" err="1"/>
              <a:t>thể</a:t>
            </a:r>
            <a:r>
              <a:rPr lang="en-US"/>
              <a:t> </a:t>
            </a:r>
            <a:r>
              <a:rPr lang="en-US" err="1"/>
              <a:t>xây</a:t>
            </a:r>
            <a:r>
              <a:rPr lang="en-US"/>
              <a:t> </a:t>
            </a:r>
            <a:r>
              <a:rPr lang="en-US" err="1"/>
              <a:t>dựng</a:t>
            </a:r>
            <a:r>
              <a:rPr lang="en-US"/>
              <a:t> </a:t>
            </a:r>
            <a:r>
              <a:rPr lang="en-US" err="1"/>
              <a:t>mạng</a:t>
            </a:r>
            <a:r>
              <a:rPr lang="en-US"/>
              <a:t> </a:t>
            </a:r>
            <a:r>
              <a:rPr lang="en-US" err="1"/>
              <a:t>mở</a:t>
            </a:r>
            <a:r>
              <a:rPr lang="en-US"/>
              <a:t> </a:t>
            </a:r>
            <a:r>
              <a:rPr lang="en-US" err="1"/>
              <a:t>rộng</a:t>
            </a:r>
            <a:r>
              <a:rPr lang="en-US"/>
              <a:t> </a:t>
            </a:r>
            <a:r>
              <a:rPr lang="en-US" err="1"/>
              <a:t>với</a:t>
            </a:r>
            <a:r>
              <a:rPr lang="en-US"/>
              <a:t> </a:t>
            </a:r>
            <a:r>
              <a:rPr lang="en-US" i="1"/>
              <a:t>n</a:t>
            </a:r>
            <a:r>
              <a:rPr lang="en-US"/>
              <a:t> </a:t>
            </a:r>
            <a:r>
              <a:rPr lang="en-US" err="1"/>
              <a:t>giả</a:t>
            </a:r>
            <a:r>
              <a:rPr lang="en-US"/>
              <a:t> </a:t>
            </a:r>
            <a:r>
              <a:rPr lang="en-US" err="1"/>
              <a:t>thuyết</a:t>
            </a:r>
            <a:r>
              <a:rPr lang="en-US"/>
              <a:t> </a:t>
            </a:r>
            <a:r>
              <a:rPr lang="en-US" i="1"/>
              <a:t>X</a:t>
            </a:r>
            <a:r>
              <a:rPr lang="en-US" baseline="-25000"/>
              <a:t>1</a:t>
            </a:r>
            <a:r>
              <a:rPr lang="en-US"/>
              <a:t>, </a:t>
            </a:r>
            <a:r>
              <a:rPr lang="en-US" i="1"/>
              <a:t>X</a:t>
            </a:r>
            <a:r>
              <a:rPr lang="en-US" baseline="-25000"/>
              <a:t>2</a:t>
            </a:r>
            <a:r>
              <a:rPr lang="en-US"/>
              <a:t>,…, </a:t>
            </a:r>
            <a:r>
              <a:rPr lang="en-US" i="1" err="1"/>
              <a:t>X</a:t>
            </a:r>
            <a:r>
              <a:rPr lang="en-US" i="1" baseline="-25000" err="1"/>
              <a:t>n</a:t>
            </a:r>
            <a:r>
              <a:rPr lang="en-US"/>
              <a:t> </a:t>
            </a:r>
            <a:r>
              <a:rPr lang="en-US" err="1" smtClean="0"/>
              <a:t>và</a:t>
            </a:r>
            <a:r>
              <a:rPr lang="en-US" smtClean="0"/>
              <a:t> </a:t>
            </a:r>
            <a:r>
              <a:rPr lang="en-US" i="1" smtClean="0"/>
              <a:t>m</a:t>
            </a:r>
            <a:r>
              <a:rPr lang="en-US" smtClean="0"/>
              <a:t> </a:t>
            </a:r>
            <a:r>
              <a:rPr lang="en-US" err="1" smtClean="0"/>
              <a:t>bằng</a:t>
            </a:r>
            <a:r>
              <a:rPr lang="en-US" smtClean="0"/>
              <a:t> </a:t>
            </a:r>
            <a:r>
              <a:rPr lang="en-US" err="1" smtClean="0"/>
              <a:t>chứng</a:t>
            </a:r>
            <a:r>
              <a:rPr lang="en-US" smtClean="0"/>
              <a:t> </a:t>
            </a:r>
            <a:r>
              <a:rPr lang="en-US" i="1" smtClean="0"/>
              <a:t>D</a:t>
            </a:r>
            <a:r>
              <a:rPr lang="en-US" baseline="-25000" smtClean="0"/>
              <a:t>1</a:t>
            </a:r>
            <a:r>
              <a:rPr lang="en-US"/>
              <a:t>, </a:t>
            </a:r>
            <a:r>
              <a:rPr lang="en-US" i="1"/>
              <a:t>D</a:t>
            </a:r>
            <a:r>
              <a:rPr lang="en-US" baseline="-25000"/>
              <a:t>2</a:t>
            </a:r>
            <a:r>
              <a:rPr lang="en-US"/>
              <a:t>,…, </a:t>
            </a:r>
            <a:r>
              <a:rPr lang="en-US" i="1"/>
              <a:t>D</a:t>
            </a:r>
            <a:r>
              <a:rPr lang="en-US" i="1" baseline="-25000"/>
              <a:t>m</a:t>
            </a:r>
            <a:r>
              <a:rPr lang="en-US"/>
              <a:t>. </a:t>
            </a:r>
            <a:r>
              <a:rPr lang="vi-VN"/>
              <a:t>Mạng mở rộng này được gọi là </a:t>
            </a:r>
            <a:r>
              <a:rPr lang="vi-VN" b="1"/>
              <a:t>mạng M-HE-D</a:t>
            </a:r>
            <a:r>
              <a:rPr lang="vi-VN"/>
              <a:t>, biểu diễn </a:t>
            </a:r>
            <a:r>
              <a:rPr lang="vi-VN" i="1"/>
              <a:t>quan hệ chẩn đoán nhiều giả thuyết nhiều bằng chứng</a:t>
            </a:r>
            <a:r>
              <a:rPr lang="en-US" smtClean="0"/>
              <a:t>.</a:t>
            </a:r>
          </a:p>
          <a:p>
            <a:r>
              <a:rPr lang="vi-VN"/>
              <a:t>Mạng M-HE-D là trường hợp tổng quát nhất của mạng chẩn đoán, đã được nghiên cứu bởi các tác giả</a:t>
            </a:r>
            <a:r>
              <a:rPr lang="en-US" smtClean="0"/>
              <a:t> </a:t>
            </a:r>
            <a:r>
              <a:rPr lang="en-US"/>
              <a:t>(</a:t>
            </a:r>
            <a:r>
              <a:rPr lang="en-US" err="1"/>
              <a:t>Millán</a:t>
            </a:r>
            <a:r>
              <a:rPr lang="en-US"/>
              <a:t> &amp; </a:t>
            </a:r>
            <a:r>
              <a:rPr lang="en-US" smtClean="0"/>
              <a:t>Pérez-de-la-Cruz, </a:t>
            </a:r>
            <a:r>
              <a:rPr lang="en-US"/>
              <a:t>2002, p. 297). </a:t>
            </a:r>
            <a:r>
              <a:rPr lang="en-US" err="1"/>
              <a:t>Chúng</a:t>
            </a:r>
            <a:r>
              <a:rPr lang="en-US"/>
              <a:t> ta </a:t>
            </a:r>
            <a:r>
              <a:rPr lang="en-US" err="1"/>
              <a:t>có</a:t>
            </a:r>
            <a:r>
              <a:rPr lang="en-US"/>
              <a:t> </a:t>
            </a:r>
            <a:r>
              <a:rPr lang="en-US" err="1"/>
              <a:t>thể</a:t>
            </a:r>
            <a:r>
              <a:rPr lang="en-US"/>
              <a:t> </a:t>
            </a:r>
            <a:r>
              <a:rPr lang="en-US" err="1"/>
              <a:t>xây</a:t>
            </a:r>
            <a:r>
              <a:rPr lang="en-US"/>
              <a:t> </a:t>
            </a:r>
            <a:r>
              <a:rPr lang="en-US" err="1"/>
              <a:t>dựng</a:t>
            </a:r>
            <a:r>
              <a:rPr lang="en-US"/>
              <a:t> </a:t>
            </a:r>
            <a:r>
              <a:rPr lang="en-US" err="1"/>
              <a:t>bất</a:t>
            </a:r>
            <a:r>
              <a:rPr lang="en-US"/>
              <a:t> </a:t>
            </a:r>
            <a:r>
              <a:rPr lang="en-US" err="1"/>
              <a:t>cứ</a:t>
            </a:r>
            <a:r>
              <a:rPr lang="en-US"/>
              <a:t> BN </a:t>
            </a:r>
            <a:r>
              <a:rPr lang="en-US" err="1"/>
              <a:t>lớn</a:t>
            </a:r>
            <a:r>
              <a:rPr lang="en-US"/>
              <a:t> </a:t>
            </a:r>
            <a:r>
              <a:rPr lang="en-US" err="1"/>
              <a:t>nào</a:t>
            </a:r>
            <a:r>
              <a:rPr lang="en-US"/>
              <a:t> </a:t>
            </a:r>
            <a:r>
              <a:rPr lang="en-US" err="1"/>
              <a:t>từ</a:t>
            </a:r>
            <a:r>
              <a:rPr lang="en-US"/>
              <a:t> </a:t>
            </a:r>
            <a:r>
              <a:rPr lang="en-US" err="1"/>
              <a:t>nhiều</a:t>
            </a:r>
            <a:r>
              <a:rPr lang="en-US"/>
              <a:t> </a:t>
            </a:r>
            <a:r>
              <a:rPr lang="en-US" err="1"/>
              <a:t>mạng</a:t>
            </a:r>
            <a:r>
              <a:rPr lang="en-US"/>
              <a:t> M-HE-D </a:t>
            </a:r>
            <a:r>
              <a:rPr lang="en-US" err="1"/>
              <a:t>và</a:t>
            </a:r>
            <a:r>
              <a:rPr lang="en-US"/>
              <a:t> </a:t>
            </a:r>
            <a:r>
              <a:rPr lang="en-US" err="1"/>
              <a:t>vì</a:t>
            </a:r>
            <a:r>
              <a:rPr lang="en-US"/>
              <a:t> </a:t>
            </a:r>
            <a:r>
              <a:rPr lang="en-US" err="1"/>
              <a:t>vậy</a:t>
            </a:r>
            <a:r>
              <a:rPr lang="en-US"/>
              <a:t>, </a:t>
            </a:r>
            <a:r>
              <a:rPr lang="en-US" err="1"/>
              <a:t>nghiên</a:t>
            </a:r>
            <a:r>
              <a:rPr lang="en-US"/>
              <a:t> </a:t>
            </a:r>
            <a:r>
              <a:rPr lang="en-US" err="1"/>
              <a:t>cứu</a:t>
            </a:r>
            <a:r>
              <a:rPr lang="en-US"/>
              <a:t> </a:t>
            </a:r>
            <a:r>
              <a:rPr lang="en-US" err="1"/>
              <a:t>này</a:t>
            </a:r>
            <a:r>
              <a:rPr lang="en-US"/>
              <a:t> </a:t>
            </a:r>
            <a:r>
              <a:rPr lang="en-US" err="1"/>
              <a:t>vẫn</a:t>
            </a:r>
            <a:r>
              <a:rPr lang="en-US"/>
              <a:t> </a:t>
            </a:r>
            <a:r>
              <a:rPr lang="en-US" err="1"/>
              <a:t>còn</a:t>
            </a:r>
            <a:r>
              <a:rPr lang="en-US"/>
              <a:t> </a:t>
            </a:r>
            <a:r>
              <a:rPr lang="en-US" err="1"/>
              <a:t>mở</a:t>
            </a:r>
            <a:r>
              <a:rPr lang="en-US"/>
              <a:t>.</a:t>
            </a:r>
            <a:endParaRPr lang="en-US" smtClean="0"/>
          </a:p>
        </p:txBody>
      </p:sp>
      <p:sp>
        <p:nvSpPr>
          <p:cNvPr id="4" name="Slide Number Placeholder 3"/>
          <p:cNvSpPr>
            <a:spLocks noGrp="1"/>
          </p:cNvSpPr>
          <p:nvPr>
            <p:ph type="sldNum" sz="quarter" idx="12"/>
          </p:nvPr>
        </p:nvSpPr>
        <p:spPr/>
        <p:txBody>
          <a:bodyPr/>
          <a:lstStyle/>
          <a:p>
            <a:fld id="{5DB5036F-1FF2-46C4-8D2B-59C7E3B91952}" type="slidenum">
              <a:rPr lang="en-US" smtClean="0"/>
              <a:pPr/>
              <a:t>52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5808" y="1640087"/>
            <a:ext cx="4704762" cy="3390476"/>
          </a:xfrm>
          <a:prstGeom prst="rect">
            <a:avLst/>
          </a:prstGeom>
        </p:spPr>
      </p:pic>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F445FCB6-89BD-4FDA-8F20-3501AC1D3D49}" type="datetime1">
              <a:rPr lang="en-US" smtClean="0"/>
              <a:t>7/14/2017</a:t>
            </a:fld>
            <a:endParaRPr lang="en-US"/>
          </a:p>
        </p:txBody>
      </p:sp>
    </p:spTree>
    <p:extLst>
      <p:ext uri="{BB962C8B-B14F-4D97-AF65-F5344CB8AC3E}">
        <p14:creationId xmlns:p14="http://schemas.microsoft.com/office/powerpoint/2010/main" val="11981056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a:t>
            </a:r>
            <a:r>
              <a:rPr lang="en-US" err="1"/>
              <a:t>Kết</a:t>
            </a:r>
            <a:r>
              <a:rPr lang="en-US"/>
              <a:t> </a:t>
            </a:r>
            <a:r>
              <a:rPr lang="en-US" err="1"/>
              <a:t>luận</a:t>
            </a:r>
            <a:endParaRPr lang="en-US"/>
          </a:p>
        </p:txBody>
      </p:sp>
      <p:sp>
        <p:nvSpPr>
          <p:cNvPr id="3" name="Content Placeholder 2"/>
          <p:cNvSpPr>
            <a:spLocks noGrp="1"/>
          </p:cNvSpPr>
          <p:nvPr>
            <p:ph idx="1"/>
          </p:nvPr>
        </p:nvSpPr>
        <p:spPr>
          <a:xfrm>
            <a:off x="838200" y="1000898"/>
            <a:ext cx="10515600" cy="5355452"/>
          </a:xfrm>
        </p:spPr>
        <p:txBody>
          <a:bodyPr>
            <a:normAutofit lnSpcReduction="10000"/>
          </a:bodyPr>
          <a:lstStyle/>
          <a:p>
            <a:r>
              <a:rPr lang="vi-VN"/>
              <a:t>Nhìn chung, chuyển hóa quan hệ là xác định những xác suất điều kiện dựa trên cổng lô-gic gắn chặt với ngữ nghĩa của quan hệ. Nhược điểm của cổng lô-gic là đòi hỏi mọi biến phải nhị phân</a:t>
            </a:r>
            <a:r>
              <a:rPr lang="vi-VN" smtClean="0"/>
              <a:t>.</a:t>
            </a:r>
            <a:endParaRPr lang="en-US" smtClean="0"/>
          </a:p>
          <a:p>
            <a:r>
              <a:rPr lang="vi-VN"/>
              <a:t>Để giảm nhẹ nhược điểm, tôi dùng bằng chứng có giá trị số nhằm mở rộng khả năng của BN đơn giản. Tuy nhiên, sẽ gây ra lỗi khi kết hợp giả thuyết nhị phân và bằng chứng số. Do đó tôi đề xuất </a:t>
            </a:r>
            <a:r>
              <a:rPr lang="vi-VN" i="1"/>
              <a:t>điều kiện chẩn đoán</a:t>
            </a:r>
            <a:r>
              <a:rPr lang="vi-VN"/>
              <a:t> để xác thực tính đúng đắn của bằng chứng số trong suy diễn BN</a:t>
            </a:r>
            <a:r>
              <a:rPr lang="en-US" smtClean="0"/>
              <a:t>.</a:t>
            </a:r>
          </a:p>
          <a:p>
            <a:r>
              <a:rPr lang="vi-VN"/>
              <a:t>Nhiều BN đơn giản tạo thành BN lớn và sự suy diễn trong BN lớn rất phức tạp. Trong tương lai, tôi sẽ nghiên cứu phương pháp suy diễn hiệu quả cho những BN được tạo từ các cổng X-gate</a:t>
            </a:r>
            <a:r>
              <a:rPr lang="en-US" smtClean="0"/>
              <a:t>.</a:t>
            </a:r>
          </a:p>
          <a:p>
            <a:r>
              <a:rPr lang="en-US" err="1" smtClean="0"/>
              <a:t>Tôi</a:t>
            </a:r>
            <a:r>
              <a:rPr lang="en-US" smtClean="0"/>
              <a:t> </a:t>
            </a:r>
            <a:r>
              <a:rPr lang="en-US" err="1" smtClean="0"/>
              <a:t>sẽ</a:t>
            </a:r>
            <a:r>
              <a:rPr lang="en-US" smtClean="0"/>
              <a:t> </a:t>
            </a:r>
            <a:r>
              <a:rPr lang="en-US" err="1" smtClean="0"/>
              <a:t>cố</a:t>
            </a:r>
            <a:r>
              <a:rPr lang="en-US" smtClean="0"/>
              <a:t> </a:t>
            </a:r>
            <a:r>
              <a:rPr lang="en-US" err="1" smtClean="0"/>
              <a:t>gắng</a:t>
            </a:r>
            <a:r>
              <a:rPr lang="en-US" smtClean="0"/>
              <a:t> </a:t>
            </a:r>
            <a:r>
              <a:rPr lang="en-US" err="1" smtClean="0"/>
              <a:t>nghiên</a:t>
            </a:r>
            <a:r>
              <a:rPr lang="en-US" smtClean="0"/>
              <a:t> </a:t>
            </a:r>
            <a:r>
              <a:rPr lang="en-US" err="1" smtClean="0"/>
              <a:t>cứu</a:t>
            </a:r>
            <a:r>
              <a:rPr lang="en-US" smtClean="0"/>
              <a:t> </a:t>
            </a:r>
            <a:r>
              <a:rPr lang="en-US" err="1" smtClean="0"/>
              <a:t>sâu</a:t>
            </a:r>
            <a:r>
              <a:rPr lang="en-US" smtClean="0"/>
              <a:t> </a:t>
            </a:r>
            <a:r>
              <a:rPr lang="en-US" err="1" smtClean="0"/>
              <a:t>mạng</a:t>
            </a:r>
            <a:r>
              <a:rPr lang="en-US" smtClean="0"/>
              <a:t> M-E-D </a:t>
            </a:r>
            <a:r>
              <a:rPr lang="en-US" err="1" smtClean="0"/>
              <a:t>và</a:t>
            </a:r>
            <a:r>
              <a:rPr lang="en-US" smtClean="0"/>
              <a:t> </a:t>
            </a:r>
            <a:r>
              <a:rPr lang="en-US" err="1" smtClean="0"/>
              <a:t>mạng</a:t>
            </a:r>
            <a:r>
              <a:rPr lang="en-US" smtClean="0"/>
              <a:t> M-HE-D, </a:t>
            </a:r>
            <a:r>
              <a:rPr lang="en-US" err="1" smtClean="0"/>
              <a:t>đây</a:t>
            </a:r>
            <a:r>
              <a:rPr lang="en-US" smtClean="0"/>
              <a:t> </a:t>
            </a:r>
            <a:r>
              <a:rPr lang="en-US" err="1" smtClean="0"/>
              <a:t>là</a:t>
            </a:r>
            <a:r>
              <a:rPr lang="en-US" smtClean="0"/>
              <a:t> </a:t>
            </a:r>
            <a:r>
              <a:rPr lang="en-US" err="1" smtClean="0"/>
              <a:t>những</a:t>
            </a:r>
            <a:r>
              <a:rPr lang="en-US" smtClean="0"/>
              <a:t> </a:t>
            </a:r>
            <a:r>
              <a:rPr lang="en-US" err="1" smtClean="0"/>
              <a:t>vấn</a:t>
            </a:r>
            <a:r>
              <a:rPr lang="en-US" smtClean="0"/>
              <a:t> </a:t>
            </a:r>
            <a:r>
              <a:rPr lang="en-US" err="1" smtClean="0"/>
              <a:t>đề</a:t>
            </a:r>
            <a:r>
              <a:rPr lang="en-US" smtClean="0"/>
              <a:t> </a:t>
            </a:r>
            <a:r>
              <a:rPr lang="en-US" err="1" smtClean="0"/>
              <a:t>tôi</a:t>
            </a:r>
            <a:r>
              <a:rPr lang="en-US" smtClean="0"/>
              <a:t> </a:t>
            </a:r>
            <a:r>
              <a:rPr lang="en-US" err="1" smtClean="0"/>
              <a:t>chưa</a:t>
            </a:r>
            <a:r>
              <a:rPr lang="en-US" smtClean="0"/>
              <a:t> </a:t>
            </a:r>
            <a:r>
              <a:rPr lang="en-US" err="1" smtClean="0"/>
              <a:t>giải</a:t>
            </a:r>
            <a:r>
              <a:rPr lang="en-US" smtClean="0"/>
              <a:t> </a:t>
            </a:r>
            <a:r>
              <a:rPr lang="en-US" err="1" smtClean="0"/>
              <a:t>quyết</a:t>
            </a:r>
            <a:r>
              <a:rPr lang="en-US" smtClean="0"/>
              <a:t> </a:t>
            </a:r>
            <a:r>
              <a:rPr lang="en-US" err="1" smtClean="0"/>
              <a:t>được</a:t>
            </a:r>
            <a:r>
              <a:rPr lang="en-US" smtClean="0"/>
              <a:t>.</a:t>
            </a: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5FB1929A-A4B8-4FB3-8676-33F4495C3594}" type="datetime1">
              <a:rPr lang="en-US" smtClean="0"/>
              <a:t>7/14/2017</a:t>
            </a:fld>
            <a:endParaRPr lang="en-US"/>
          </a:p>
        </p:txBody>
      </p:sp>
    </p:spTree>
    <p:extLst>
      <p:ext uri="{BB962C8B-B14F-4D97-AF65-F5344CB8AC3E}">
        <p14:creationId xmlns:p14="http://schemas.microsoft.com/office/powerpoint/2010/main" val="1313535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a:t>
            </a:r>
            <a:r>
              <a:rPr lang="en-US" err="1"/>
              <a:t>Kết</a:t>
            </a:r>
            <a:r>
              <a:rPr lang="en-US"/>
              <a:t> </a:t>
            </a:r>
            <a:r>
              <a:rPr lang="en-US" err="1"/>
              <a:t>luận</a:t>
            </a:r>
            <a:endParaRPr lang="en-US"/>
          </a:p>
        </p:txBody>
      </p:sp>
      <p:sp>
        <p:nvSpPr>
          <p:cNvPr id="3" name="Content Placeholder 2"/>
          <p:cNvSpPr>
            <a:spLocks noGrp="1"/>
          </p:cNvSpPr>
          <p:nvPr>
            <p:ph idx="1"/>
          </p:nvPr>
        </p:nvSpPr>
        <p:spPr/>
        <p:txBody>
          <a:bodyPr>
            <a:normAutofit lnSpcReduction="10000"/>
          </a:bodyPr>
          <a:lstStyle/>
          <a:p>
            <a:r>
              <a:rPr lang="en-US" err="1"/>
              <a:t>Hai</a:t>
            </a:r>
            <a:r>
              <a:rPr lang="en-US"/>
              <a:t> </a:t>
            </a:r>
            <a:r>
              <a:rPr lang="en-US" err="1"/>
              <a:t>tài</a:t>
            </a:r>
            <a:r>
              <a:rPr lang="en-US"/>
              <a:t> </a:t>
            </a:r>
            <a:r>
              <a:rPr lang="en-US" err="1"/>
              <a:t>liệu</a:t>
            </a:r>
            <a:r>
              <a:rPr lang="en-US"/>
              <a:t> </a:t>
            </a:r>
            <a:r>
              <a:rPr lang="en-US" err="1"/>
              <a:t>chính</a:t>
            </a:r>
            <a:r>
              <a:rPr lang="en-US"/>
              <a:t> </a:t>
            </a:r>
            <a:r>
              <a:rPr lang="en-US" err="1"/>
              <a:t>tôi</a:t>
            </a:r>
            <a:r>
              <a:rPr lang="en-US"/>
              <a:t> </a:t>
            </a:r>
            <a:r>
              <a:rPr lang="en-US" err="1"/>
              <a:t>nghiên</a:t>
            </a:r>
            <a:r>
              <a:rPr lang="en-US"/>
              <a:t> </a:t>
            </a:r>
            <a:r>
              <a:rPr lang="en-US" err="1"/>
              <a:t>cứu</a:t>
            </a:r>
            <a:r>
              <a:rPr lang="en-US"/>
              <a:t> </a:t>
            </a:r>
            <a:r>
              <a:rPr lang="en-US" err="1"/>
              <a:t>là</a:t>
            </a:r>
            <a:r>
              <a:rPr lang="en-US"/>
              <a:t> </a:t>
            </a:r>
            <a:r>
              <a:rPr lang="en-US" err="1"/>
              <a:t>cuốn</a:t>
            </a:r>
            <a:r>
              <a:rPr lang="en-US"/>
              <a:t> </a:t>
            </a:r>
            <a:r>
              <a:rPr lang="en-US" err="1"/>
              <a:t>sách</a:t>
            </a:r>
            <a:r>
              <a:rPr lang="en-US"/>
              <a:t> “Learning Bayesian Networks” </a:t>
            </a:r>
            <a:r>
              <a:rPr lang="en-US" err="1"/>
              <a:t>của</a:t>
            </a:r>
            <a:r>
              <a:rPr lang="en-US"/>
              <a:t> </a:t>
            </a:r>
            <a:r>
              <a:rPr lang="en-US" err="1"/>
              <a:t>tác</a:t>
            </a:r>
            <a:r>
              <a:rPr lang="en-US"/>
              <a:t> </a:t>
            </a:r>
            <a:r>
              <a:rPr lang="en-US" err="1"/>
              <a:t>giả</a:t>
            </a:r>
            <a:r>
              <a:rPr lang="en-US"/>
              <a:t> (Neapolitan, 2003) </a:t>
            </a:r>
            <a:r>
              <a:rPr lang="en-US" err="1"/>
              <a:t>và</a:t>
            </a:r>
            <a:r>
              <a:rPr lang="en-US"/>
              <a:t> </a:t>
            </a:r>
            <a:r>
              <a:rPr lang="en-US" err="1"/>
              <a:t>bài</a:t>
            </a:r>
            <a:r>
              <a:rPr lang="en-US"/>
              <a:t> </a:t>
            </a:r>
            <a:r>
              <a:rPr lang="en-US" err="1"/>
              <a:t>báo</a:t>
            </a:r>
            <a:r>
              <a:rPr lang="en-US"/>
              <a:t> “A Bayesian Diagnostic Algorithm for Student Modeling and its Evaluation</a:t>
            </a:r>
            <a:r>
              <a:rPr lang="en-US" smtClean="0"/>
              <a:t>” </a:t>
            </a:r>
            <a:r>
              <a:rPr lang="en-US" err="1"/>
              <a:t>của</a:t>
            </a:r>
            <a:r>
              <a:rPr lang="en-US"/>
              <a:t> </a:t>
            </a:r>
            <a:r>
              <a:rPr lang="en-US" err="1"/>
              <a:t>hai</a:t>
            </a:r>
            <a:r>
              <a:rPr lang="en-US"/>
              <a:t> </a:t>
            </a:r>
            <a:r>
              <a:rPr lang="en-US" err="1"/>
              <a:t>tác</a:t>
            </a:r>
            <a:r>
              <a:rPr lang="en-US"/>
              <a:t> </a:t>
            </a:r>
            <a:r>
              <a:rPr lang="en-US" err="1"/>
              <a:t>giả</a:t>
            </a:r>
            <a:r>
              <a:rPr lang="en-US"/>
              <a:t> (</a:t>
            </a:r>
            <a:r>
              <a:rPr lang="en-US" err="1"/>
              <a:t>Millán</a:t>
            </a:r>
            <a:r>
              <a:rPr lang="en-US"/>
              <a:t> &amp; Pérez-de-la-Cruz</a:t>
            </a:r>
            <a:r>
              <a:rPr lang="en-US" smtClean="0"/>
              <a:t>, </a:t>
            </a:r>
            <a:r>
              <a:rPr lang="en-US"/>
              <a:t>2002</a:t>
            </a:r>
            <a:r>
              <a:rPr lang="en-US" smtClean="0"/>
              <a:t>).</a:t>
            </a:r>
          </a:p>
          <a:p>
            <a:r>
              <a:rPr lang="vi-VN"/>
              <a:t>Đặc biệt, suy diễn SIGMA-gate được kế thừa và dựa trên công trình của hai tác giả</a:t>
            </a:r>
            <a:r>
              <a:rPr lang="en-US" smtClean="0"/>
              <a:t> </a:t>
            </a:r>
            <a:r>
              <a:rPr lang="en-US"/>
              <a:t>Eva </a:t>
            </a:r>
            <a:r>
              <a:rPr lang="en-US" err="1"/>
              <a:t>Millán</a:t>
            </a:r>
            <a:r>
              <a:rPr lang="en-US"/>
              <a:t> and José Luis Pérez-de-la-Cruz</a:t>
            </a:r>
            <a:r>
              <a:rPr lang="en-US" smtClean="0"/>
              <a:t>.</a:t>
            </a:r>
          </a:p>
          <a:p>
            <a:r>
              <a:rPr lang="en-US" err="1"/>
              <a:t>Nghiên</a:t>
            </a:r>
            <a:r>
              <a:rPr lang="en-US"/>
              <a:t> </a:t>
            </a:r>
            <a:r>
              <a:rPr lang="en-US" err="1"/>
              <a:t>cứu</a:t>
            </a:r>
            <a:r>
              <a:rPr lang="en-US"/>
              <a:t> </a:t>
            </a:r>
            <a:r>
              <a:rPr lang="en-US" err="1"/>
              <a:t>này</a:t>
            </a:r>
            <a:r>
              <a:rPr lang="en-US"/>
              <a:t> </a:t>
            </a:r>
            <a:r>
              <a:rPr lang="en-US" err="1"/>
              <a:t>xuất</a:t>
            </a:r>
            <a:r>
              <a:rPr lang="en-US"/>
              <a:t> </a:t>
            </a:r>
            <a:r>
              <a:rPr lang="en-US" err="1"/>
              <a:t>phát</a:t>
            </a:r>
            <a:r>
              <a:rPr lang="en-US"/>
              <a:t> </a:t>
            </a:r>
            <a:r>
              <a:rPr lang="en-US" err="1"/>
              <a:t>từ</a:t>
            </a:r>
            <a:r>
              <a:rPr lang="en-US"/>
              <a:t> </a:t>
            </a:r>
            <a:r>
              <a:rPr lang="en-US" err="1"/>
              <a:t>công</a:t>
            </a:r>
            <a:r>
              <a:rPr lang="en-US"/>
              <a:t> </a:t>
            </a:r>
            <a:r>
              <a:rPr lang="en-US" err="1"/>
              <a:t>trình</a:t>
            </a:r>
            <a:r>
              <a:rPr lang="en-US"/>
              <a:t> PhD </a:t>
            </a:r>
            <a:r>
              <a:rPr lang="en-US" err="1"/>
              <a:t>của</a:t>
            </a:r>
            <a:r>
              <a:rPr lang="en-US"/>
              <a:t> </a:t>
            </a:r>
            <a:r>
              <a:rPr lang="en-US" err="1"/>
              <a:t>tôi</a:t>
            </a:r>
            <a:r>
              <a:rPr lang="en-US"/>
              <a:t> “A User Modeling System for Adaptive Learning” (Nguyen</a:t>
            </a:r>
            <a:r>
              <a:rPr lang="en-US" smtClean="0"/>
              <a:t>, </a:t>
            </a:r>
            <a:r>
              <a:rPr lang="en-US"/>
              <a:t>2014</a:t>
            </a:r>
            <a:r>
              <a:rPr lang="en-US" smtClean="0"/>
              <a:t>).</a:t>
            </a:r>
          </a:p>
          <a:p>
            <a:r>
              <a:rPr lang="vi-VN"/>
              <a:t>Những nghiên cứu có liên quan là mô hình hóa người dùng, mô hình chồng và mạng </a:t>
            </a:r>
            <a:r>
              <a:rPr lang="vi-VN" smtClean="0"/>
              <a:t>Bayesian</a:t>
            </a:r>
            <a:r>
              <a:rPr lang="en-US" smtClean="0"/>
              <a:t> </a:t>
            </a:r>
            <a:r>
              <a:rPr lang="en-US" err="1" smtClean="0"/>
              <a:t>từ</a:t>
            </a:r>
            <a:r>
              <a:rPr lang="en-US" smtClean="0"/>
              <a:t> </a:t>
            </a:r>
            <a:r>
              <a:rPr lang="en-US" err="1" smtClean="0"/>
              <a:t>những</a:t>
            </a:r>
            <a:r>
              <a:rPr lang="en-US" smtClean="0"/>
              <a:t> </a:t>
            </a:r>
            <a:r>
              <a:rPr lang="en-US" err="1" smtClean="0"/>
              <a:t>công</a:t>
            </a:r>
            <a:r>
              <a:rPr lang="en-US" smtClean="0"/>
              <a:t> </a:t>
            </a:r>
            <a:r>
              <a:rPr lang="en-US" err="1" smtClean="0"/>
              <a:t>trình</a:t>
            </a:r>
            <a:r>
              <a:rPr lang="en-US" smtClean="0"/>
              <a:t> </a:t>
            </a:r>
            <a:r>
              <a:rPr lang="en-US" err="1" smtClean="0"/>
              <a:t>của</a:t>
            </a:r>
            <a:r>
              <a:rPr lang="en-US" smtClean="0"/>
              <a:t> </a:t>
            </a:r>
            <a:r>
              <a:rPr lang="en-US" err="1" smtClean="0"/>
              <a:t>các</a:t>
            </a:r>
            <a:r>
              <a:rPr lang="en-US" smtClean="0"/>
              <a:t> </a:t>
            </a:r>
            <a:r>
              <a:rPr lang="en-US" err="1" smtClean="0"/>
              <a:t>tác</a:t>
            </a:r>
            <a:r>
              <a:rPr lang="en-US" smtClean="0"/>
              <a:t> </a:t>
            </a:r>
            <a:r>
              <a:rPr lang="en-US" err="1" smtClean="0"/>
              <a:t>giả</a:t>
            </a:r>
            <a:r>
              <a:rPr lang="en-US" smtClean="0"/>
              <a:t> </a:t>
            </a:r>
            <a:r>
              <a:rPr lang="sv-SE" smtClean="0"/>
              <a:t>(Fröschl</a:t>
            </a:r>
            <a:r>
              <a:rPr lang="sv-SE"/>
              <a:t>, 2005), (De Bra, Smits, &amp; Stash, 2006), (Murphy, </a:t>
            </a:r>
            <a:r>
              <a:rPr lang="sv-SE" smtClean="0"/>
              <a:t>1998) và (Heckerman</a:t>
            </a:r>
            <a:r>
              <a:rPr lang="sv-SE"/>
              <a:t>, 1995</a:t>
            </a:r>
            <a:r>
              <a:rPr lang="sv-SE" smtClean="0"/>
              <a:t>).</a:t>
            </a: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AFA3B40A-2240-413A-96D2-5B86898CE3F6}" type="datetime1">
              <a:rPr lang="en-US" smtClean="0"/>
              <a:t>7/14/2017</a:t>
            </a:fld>
            <a:endParaRPr lang="en-US"/>
          </a:p>
        </p:txBody>
      </p:sp>
    </p:spTree>
    <p:extLst>
      <p:ext uri="{BB962C8B-B14F-4D97-AF65-F5344CB8AC3E}">
        <p14:creationId xmlns:p14="http://schemas.microsoft.com/office/powerpoint/2010/main" val="11320278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err="1" smtClean="0"/>
              <a:t>Cảm</a:t>
            </a:r>
            <a:r>
              <a:rPr lang="en-US" sz="5000" smtClean="0"/>
              <a:t> </a:t>
            </a:r>
            <a:r>
              <a:rPr lang="en-US" sz="5000" err="1" smtClean="0"/>
              <a:t>ơn</a:t>
            </a:r>
            <a:r>
              <a:rPr lang="en-US" sz="5000" smtClean="0"/>
              <a:t> </a:t>
            </a:r>
            <a:r>
              <a:rPr lang="en-US" sz="5000" err="1" smtClean="0"/>
              <a:t>đã</a:t>
            </a:r>
            <a:r>
              <a:rPr lang="en-US" sz="5000" smtClean="0"/>
              <a:t> </a:t>
            </a:r>
            <a:r>
              <a:rPr lang="en-US" sz="5000" err="1" smtClean="0"/>
              <a:t>lắng</a:t>
            </a:r>
            <a:r>
              <a:rPr lang="en-US" sz="5000" smtClean="0"/>
              <a:t> </a:t>
            </a:r>
            <a:r>
              <a:rPr lang="en-US" sz="5000" err="1" smtClean="0"/>
              <a:t>nghe</a:t>
            </a:r>
            <a:endParaRPr lang="en-US" sz="5000"/>
          </a:p>
        </p:txBody>
      </p:sp>
      <p:sp>
        <p:nvSpPr>
          <p:cNvPr id="4" name="Slide Number Placeholder 3"/>
          <p:cNvSpPr>
            <a:spLocks noGrp="1"/>
          </p:cNvSpPr>
          <p:nvPr>
            <p:ph type="sldNum" sz="quarter" idx="12"/>
          </p:nvPr>
        </p:nvSpPr>
        <p:spPr/>
        <p:txBody>
          <a:bodyPr/>
          <a:lstStyle/>
          <a:p>
            <a:fld id="{5DB5036F-1FF2-46C4-8D2B-59C7E3B91952}" type="slidenum">
              <a:rPr lang="en-US" smtClean="0"/>
              <a:pPr/>
              <a:t>55</a:t>
            </a:fld>
            <a:endParaRPr lang="en-US"/>
          </a:p>
        </p:txBody>
      </p:sp>
      <p:sp>
        <p:nvSpPr>
          <p:cNvPr id="3" name="Footer Placeholder 2"/>
          <p:cNvSpPr>
            <a:spLocks noGrp="1"/>
          </p:cNvSpPr>
          <p:nvPr>
            <p:ph type="ftr" sz="quarter" idx="11"/>
          </p:nvPr>
        </p:nvSpPr>
        <p:spPr/>
        <p:txBody>
          <a:bodyPr/>
          <a:lstStyle/>
          <a:p>
            <a:r>
              <a:rPr lang="en-US" smtClean="0"/>
              <a:t>Published in the book "Bayesian Inference" - InTechOpen</a:t>
            </a:r>
            <a:endParaRPr lang="en-US"/>
          </a:p>
        </p:txBody>
      </p:sp>
      <p:sp>
        <p:nvSpPr>
          <p:cNvPr id="5" name="Date Placeholder 4"/>
          <p:cNvSpPr>
            <a:spLocks noGrp="1"/>
          </p:cNvSpPr>
          <p:nvPr>
            <p:ph type="dt" sz="half" idx="10"/>
          </p:nvPr>
        </p:nvSpPr>
        <p:spPr/>
        <p:txBody>
          <a:bodyPr/>
          <a:lstStyle/>
          <a:p>
            <a:fld id="{DFB2CB8B-1D6B-4E36-AF19-AB089AA27255}" type="datetime1">
              <a:rPr lang="en-US" smtClean="0"/>
              <a:t>7/14/2017</a:t>
            </a:fld>
            <a:endParaRPr lang="en-US"/>
          </a:p>
        </p:txBody>
      </p:sp>
    </p:spTree>
    <p:extLst>
      <p:ext uri="{BB962C8B-B14F-4D97-AF65-F5344CB8AC3E}">
        <p14:creationId xmlns:p14="http://schemas.microsoft.com/office/powerpoint/2010/main" val="13266088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Tham</a:t>
            </a:r>
            <a:r>
              <a:rPr lang="en-US" smtClean="0"/>
              <a:t> khảo</a:t>
            </a:r>
            <a:endParaRPr lang="en-US"/>
          </a:p>
        </p:txBody>
      </p:sp>
      <p:sp>
        <p:nvSpPr>
          <p:cNvPr id="3" name="Content Placeholder 2"/>
          <p:cNvSpPr>
            <a:spLocks noGrp="1"/>
          </p:cNvSpPr>
          <p:nvPr>
            <p:ph idx="1"/>
          </p:nvPr>
        </p:nvSpPr>
        <p:spPr>
          <a:xfrm>
            <a:off x="333935" y="827119"/>
            <a:ext cx="11524130" cy="5480584"/>
          </a:xfrm>
        </p:spPr>
        <p:txBody>
          <a:bodyPr>
            <a:normAutofit fontScale="47500" lnSpcReduction="20000"/>
          </a:bodyPr>
          <a:lstStyle/>
          <a:p>
            <a:pPr>
              <a:lnSpc>
                <a:spcPct val="120000"/>
              </a:lnSpc>
              <a:buFont typeface="+mj-lt"/>
              <a:buAutoNum type="arabicPeriod"/>
            </a:pPr>
            <a:r>
              <a:rPr lang="en-US"/>
              <a:t>De Bra, P., Smits, D., &amp; Stash, N. (2006). The Design of AHA! In U. K. </a:t>
            </a:r>
            <a:r>
              <a:rPr lang="en-US" err="1"/>
              <a:t>Wiil</a:t>
            </a:r>
            <a:r>
              <a:rPr lang="en-US"/>
              <a:t>, P. J. </a:t>
            </a:r>
            <a:r>
              <a:rPr lang="en-US" err="1"/>
              <a:t>Nürnberg</a:t>
            </a:r>
            <a:r>
              <a:rPr lang="en-US"/>
              <a:t>, &amp; J. </a:t>
            </a:r>
            <a:r>
              <a:rPr lang="en-US" err="1"/>
              <a:t>Rubart</a:t>
            </a:r>
            <a:r>
              <a:rPr lang="en-US"/>
              <a:t> (Ed.), </a:t>
            </a:r>
            <a:r>
              <a:rPr lang="en-US" i="1"/>
              <a:t>Proceedings of the seventeenth ACM Hypertext Conference on Hypertext and hypermedia (Hypertext '06)</a:t>
            </a:r>
            <a:r>
              <a:rPr lang="en-US"/>
              <a:t> (pp. 171-195). Odense, Denmark: ACM Press.</a:t>
            </a:r>
          </a:p>
          <a:p>
            <a:pPr>
              <a:lnSpc>
                <a:spcPct val="120000"/>
              </a:lnSpc>
              <a:buFont typeface="+mj-lt"/>
              <a:buAutoNum type="arabicPeriod"/>
            </a:pPr>
            <a:r>
              <a:rPr lang="en-US" err="1"/>
              <a:t>Díez</a:t>
            </a:r>
            <a:r>
              <a:rPr lang="en-US"/>
              <a:t>, F. J., &amp; </a:t>
            </a:r>
            <a:r>
              <a:rPr lang="en-US" err="1"/>
              <a:t>Druzdzel</a:t>
            </a:r>
            <a:r>
              <a:rPr lang="en-US"/>
              <a:t>, M. J. (2007). </a:t>
            </a:r>
            <a:r>
              <a:rPr lang="en-US" i="1"/>
              <a:t>Canonical Probabilistic Models.</a:t>
            </a:r>
            <a:r>
              <a:rPr lang="en-US"/>
              <a:t> National University for Distance Education, Department of </a:t>
            </a:r>
            <a:r>
              <a:rPr lang="en-US" err="1"/>
              <a:t>Inteligencia</a:t>
            </a:r>
            <a:r>
              <a:rPr lang="en-US"/>
              <a:t> Artificial. Madrid: Research Centre on Intelligent Decision-Support Systems. Retrieved May 9, 2016, from http://www.cisiad.uned.es/techreports/canonical.pdf</a:t>
            </a:r>
          </a:p>
          <a:p>
            <a:pPr>
              <a:lnSpc>
                <a:spcPct val="120000"/>
              </a:lnSpc>
              <a:buFont typeface="+mj-lt"/>
              <a:buAutoNum type="arabicPeriod"/>
            </a:pPr>
            <a:r>
              <a:rPr lang="en-US" err="1"/>
              <a:t>Fröschl</a:t>
            </a:r>
            <a:r>
              <a:rPr lang="en-US"/>
              <a:t>, C. (2005). </a:t>
            </a:r>
            <a:r>
              <a:rPr lang="en-US" i="1"/>
              <a:t>User Modeling and User Profiling in Adaptive E-learning Systems.</a:t>
            </a:r>
            <a:r>
              <a:rPr lang="en-US"/>
              <a:t> Master Thesis, Graz University of Technology, Austria.</a:t>
            </a:r>
          </a:p>
          <a:p>
            <a:pPr>
              <a:lnSpc>
                <a:spcPct val="120000"/>
              </a:lnSpc>
              <a:buFont typeface="+mj-lt"/>
              <a:buAutoNum type="arabicPeriod"/>
            </a:pPr>
            <a:r>
              <a:rPr lang="en-US"/>
              <a:t>Heckerman, D. (1995). </a:t>
            </a:r>
            <a:r>
              <a:rPr lang="en-US" i="1"/>
              <a:t>A Tutorial on Learning With Bayesian Networks.</a:t>
            </a:r>
            <a:r>
              <a:rPr lang="en-US"/>
              <a:t> Microsoft Corporation, Microsoft Research. Redmond: Microsoft Research. Retrieved from ftp://ftp.research.microsoft.com/pub/dtg/david/tutorial.ps</a:t>
            </a:r>
          </a:p>
          <a:p>
            <a:pPr>
              <a:lnSpc>
                <a:spcPct val="120000"/>
              </a:lnSpc>
              <a:buFont typeface="+mj-lt"/>
              <a:buAutoNum type="arabicPeriod"/>
            </a:pPr>
            <a:r>
              <a:rPr lang="en-US" err="1"/>
              <a:t>Kschischang</a:t>
            </a:r>
            <a:r>
              <a:rPr lang="en-US"/>
              <a:t>, F. R., Frey, B. J., &amp; </a:t>
            </a:r>
            <a:r>
              <a:rPr lang="en-US" err="1"/>
              <a:t>Loeliger</a:t>
            </a:r>
            <a:r>
              <a:rPr lang="en-US"/>
              <a:t>, H.-A. (2001, February). Factor Graphs and the Sum-Product Algorithm. </a:t>
            </a:r>
            <a:r>
              <a:rPr lang="en-US" i="1"/>
              <a:t>IEEE Transactions on Information Theory, 47</a:t>
            </a:r>
            <a:r>
              <a:rPr lang="en-US"/>
              <a:t>(2), 498-519. doi:10.1109/18.910572</a:t>
            </a:r>
          </a:p>
          <a:p>
            <a:pPr>
              <a:lnSpc>
                <a:spcPct val="120000"/>
              </a:lnSpc>
              <a:buFont typeface="+mj-lt"/>
              <a:buAutoNum type="arabicPeriod"/>
            </a:pPr>
            <a:r>
              <a:rPr lang="en-US" err="1"/>
              <a:t>Millán</a:t>
            </a:r>
            <a:r>
              <a:rPr lang="en-US"/>
              <a:t>, E., &amp; Pérez-de-la-Cruz, J. L. (2002, June). A Bayesian Diagnostic Algorithm for Student Modeling and its Evaluation. (A. </a:t>
            </a:r>
            <a:r>
              <a:rPr lang="en-US" err="1"/>
              <a:t>Kobsa</a:t>
            </a:r>
            <a:r>
              <a:rPr lang="en-US"/>
              <a:t>, Ed.) </a:t>
            </a:r>
            <a:r>
              <a:rPr lang="en-US" i="1"/>
              <a:t>User Modeling and User-Adapted Interaction, 12</a:t>
            </a:r>
            <a:r>
              <a:rPr lang="en-US"/>
              <a:t>(2-3), 281-330. doi:10.1023/A:1015027822614</a:t>
            </a:r>
          </a:p>
          <a:p>
            <a:pPr>
              <a:lnSpc>
                <a:spcPct val="120000"/>
              </a:lnSpc>
              <a:buFont typeface="+mj-lt"/>
              <a:buAutoNum type="arabicPeriod"/>
            </a:pPr>
            <a:r>
              <a:rPr lang="en-US" err="1"/>
              <a:t>Millán</a:t>
            </a:r>
            <a:r>
              <a:rPr lang="en-US"/>
              <a:t>, E., </a:t>
            </a:r>
            <a:r>
              <a:rPr lang="en-US" err="1"/>
              <a:t>Loboda</a:t>
            </a:r>
            <a:r>
              <a:rPr lang="en-US"/>
              <a:t>, T., &amp; Pérez-de-la-Cruz, J. L. (2010, July 29). Bayesian networks for student model engineering. (R. S. Heller, J. D. Underwood, &amp; C.-C. Tsai, Eds.) </a:t>
            </a:r>
            <a:r>
              <a:rPr lang="en-US" i="1"/>
              <a:t>Computers &amp; Education, 55</a:t>
            </a:r>
            <a:r>
              <a:rPr lang="en-US"/>
              <a:t>(4), 1663-1683. doi:10.1016/j.compedu.2010.07.010</a:t>
            </a:r>
          </a:p>
          <a:p>
            <a:pPr>
              <a:lnSpc>
                <a:spcPct val="120000"/>
              </a:lnSpc>
              <a:buFont typeface="+mj-lt"/>
              <a:buAutoNum type="arabicPeriod"/>
            </a:pPr>
            <a:r>
              <a:rPr lang="en-US"/>
              <a:t>Murphy, K. P. (1998). </a:t>
            </a:r>
            <a:r>
              <a:rPr lang="en-US" i="1"/>
              <a:t>A Brief Introduction to Graphical Models and Bayesian Networks.</a:t>
            </a:r>
            <a:r>
              <a:rPr lang="en-US"/>
              <a:t> Retrieved 2008, from Kevin P. Murphy's home page: http://www.cs.ubc.ca/~murphyk/Bayes/bnintro.html</a:t>
            </a:r>
          </a:p>
          <a:p>
            <a:pPr>
              <a:lnSpc>
                <a:spcPct val="120000"/>
              </a:lnSpc>
              <a:buFont typeface="+mj-lt"/>
              <a:buAutoNum type="arabicPeriod"/>
            </a:pPr>
            <a:r>
              <a:rPr lang="en-US"/>
              <a:t>Neapolitan, R. E. (2003). </a:t>
            </a:r>
            <a:r>
              <a:rPr lang="en-US" i="1"/>
              <a:t>Learning Bayesian Networks.</a:t>
            </a:r>
            <a:r>
              <a:rPr lang="en-US"/>
              <a:t> Upper Saddle River, New Jersey, USA: Prentice Hall.</a:t>
            </a:r>
          </a:p>
          <a:p>
            <a:pPr>
              <a:lnSpc>
                <a:spcPct val="120000"/>
              </a:lnSpc>
              <a:buFont typeface="+mj-lt"/>
              <a:buAutoNum type="arabicPeriod"/>
            </a:pPr>
            <a:r>
              <a:rPr lang="en-US"/>
              <a:t>Nguyen, L. (2014, April). </a:t>
            </a:r>
            <a:r>
              <a:rPr lang="en-US" i="1"/>
              <a:t>A User Modeling System for Adaptive Learning.</a:t>
            </a:r>
            <a:r>
              <a:rPr lang="en-US"/>
              <a:t> University of Science, Ho Chi Minh city, Vietnam. Abuja, Nigeria: Standard Research Journals. Retrieved from http://standresjournals.org/journals/SSRE/Abstract/2014/april/Loc.html</a:t>
            </a:r>
          </a:p>
          <a:p>
            <a:pPr>
              <a:lnSpc>
                <a:spcPct val="120000"/>
              </a:lnSpc>
              <a:buFont typeface="+mj-lt"/>
              <a:buAutoNum type="arabicPeriod"/>
            </a:pPr>
            <a:r>
              <a:rPr lang="en-US"/>
              <a:t>Nguyen, L. (2016, March 28). Theorem of SIGMA-gate Inference in Bayesian Network. (V. S. Franz, Ed.) </a:t>
            </a:r>
            <a:r>
              <a:rPr lang="en-US" i="1" err="1"/>
              <a:t>Wulfenia</a:t>
            </a:r>
            <a:r>
              <a:rPr lang="en-US" i="1"/>
              <a:t> Journal, 23</a:t>
            </a:r>
            <a:r>
              <a:rPr lang="en-US"/>
              <a:t>(3), 280-289.</a:t>
            </a:r>
          </a:p>
          <a:p>
            <a:pPr>
              <a:lnSpc>
                <a:spcPct val="120000"/>
              </a:lnSpc>
              <a:buFont typeface="+mj-lt"/>
              <a:buAutoNum type="arabicPeriod"/>
            </a:pPr>
            <a:r>
              <a:rPr lang="en-US"/>
              <a:t>Pearl, J. (1986, September). Fusion, propagation, and structuring in belief networks. </a:t>
            </a:r>
            <a:r>
              <a:rPr lang="en-US" i="1"/>
              <a:t>Artificial Intelligence, 29</a:t>
            </a:r>
            <a:r>
              <a:rPr lang="en-US"/>
              <a:t>(3), 241-288. doi:10.1016/0004-3702(86)90072-X</a:t>
            </a:r>
          </a:p>
          <a:p>
            <a:pPr>
              <a:lnSpc>
                <a:spcPct val="120000"/>
              </a:lnSpc>
              <a:buFont typeface="+mj-lt"/>
              <a:buAutoNum type="arabicPeriod"/>
            </a:pPr>
            <a:r>
              <a:rPr lang="en-US"/>
              <a:t>Wikipedia. (2014, October 10). </a:t>
            </a:r>
            <a:r>
              <a:rPr lang="en-US" i="1"/>
              <a:t>Set (mathematics)</a:t>
            </a:r>
            <a:r>
              <a:rPr lang="en-US"/>
              <a:t>. (A. Rubin, Editor, &amp; Wikimedia Foundation) Retrieved October 11, 2014, from Wikipedia website: http://en.wikipedia.org/wiki/Set_(mathematics)</a:t>
            </a:r>
          </a:p>
          <a:p>
            <a:pPr>
              <a:lnSpc>
                <a:spcPct val="120000"/>
              </a:lnSpc>
              <a:buFont typeface="+mj-lt"/>
              <a:buAutoNum type="arabicPeriod"/>
            </a:pPr>
            <a:r>
              <a:rPr lang="en-US"/>
              <a:t>Wikipedia. (2015, November 22). </a:t>
            </a:r>
            <a:r>
              <a:rPr lang="en-US" i="1"/>
              <a:t>Factor graph</a:t>
            </a:r>
            <a:r>
              <a:rPr lang="en-US"/>
              <a:t>. (Wikimedia Foundation) Retrieved February 8, 2017, from Wikipedia website: https://en.wikipedia.org/wiki/Factor_graph</a:t>
            </a:r>
          </a:p>
          <a:p>
            <a:pPr>
              <a:lnSpc>
                <a:spcPct val="120000"/>
              </a:lnSpc>
              <a:buFont typeface="+mj-lt"/>
              <a:buAutoNum type="arabicPeriod"/>
            </a:pPr>
            <a:r>
              <a:rPr lang="en-US"/>
              <a:t>Wikipedia. (2016, June 10). </a:t>
            </a:r>
            <a:r>
              <a:rPr lang="en-US" i="1"/>
              <a:t>Abel-</a:t>
            </a:r>
            <a:r>
              <a:rPr lang="en-US" i="1" err="1"/>
              <a:t>Ruffini</a:t>
            </a:r>
            <a:r>
              <a:rPr lang="en-US" i="1"/>
              <a:t> theorem</a:t>
            </a:r>
            <a:r>
              <a:rPr lang="en-US"/>
              <a:t>. (Wikimedia Foundation) Retrieved June 26, 2016, from Wikipedia website: https://en.wikipedia.org/wiki/Abel%E2%80%93Ruffini_theorem</a:t>
            </a:r>
          </a:p>
          <a:p>
            <a:pPr>
              <a:lnSpc>
                <a:spcPct val="120000"/>
              </a:lnSpc>
              <a:buFont typeface="+mj-lt"/>
              <a:buAutoNum type="arabicPeriod"/>
            </a:pPr>
            <a:r>
              <a:rPr lang="en-US"/>
              <a:t>Wikipedia. (2016, June 2). </a:t>
            </a:r>
            <a:r>
              <a:rPr lang="en-US" i="1"/>
              <a:t>Logic gate</a:t>
            </a:r>
            <a:r>
              <a:rPr lang="en-US"/>
              <a:t>. (Wikimedia Foundation) Retrieved June 4, 2016, from Wikipedia website: https://en.wikipedia.org/wiki/Logic_gate</a:t>
            </a:r>
          </a:p>
          <a:p>
            <a:pPr>
              <a:lnSpc>
                <a:spcPct val="120000"/>
              </a:lnSpc>
              <a:buFont typeface="+mj-lt"/>
              <a:buAutoNum type="arabicPeriod"/>
            </a:pP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F5463805-CD21-45F7-B3E1-0C3B2485FC47}" type="datetime1">
              <a:rPr lang="en-US" smtClean="0"/>
              <a:t>7/14/2017</a:t>
            </a:fld>
            <a:endParaRPr lang="en-US"/>
          </a:p>
        </p:txBody>
      </p:sp>
    </p:spTree>
    <p:extLst>
      <p:ext uri="{BB962C8B-B14F-4D97-AF65-F5344CB8AC3E}">
        <p14:creationId xmlns:p14="http://schemas.microsoft.com/office/powerpoint/2010/main" val="2311167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a:t>
            </a:r>
            <a:r>
              <a:rPr lang="en-US" err="1"/>
              <a:t>Giới</a:t>
            </a:r>
            <a:r>
              <a:rPr lang="en-US"/>
              <a:t> </a:t>
            </a:r>
            <a:r>
              <a:rPr lang="en-US" err="1"/>
              <a:t>thiệu</a:t>
            </a:r>
            <a:endParaRPr lang="en-US"/>
          </a:p>
        </p:txBody>
      </p:sp>
      <p:sp>
        <p:nvSpPr>
          <p:cNvPr id="3" name="Content Placeholder 2"/>
          <p:cNvSpPr>
            <a:spLocks noGrp="1"/>
          </p:cNvSpPr>
          <p:nvPr>
            <p:ph idx="1"/>
          </p:nvPr>
        </p:nvSpPr>
        <p:spPr/>
        <p:txBody>
          <a:bodyPr>
            <a:normAutofit fontScale="85000" lnSpcReduction="20000"/>
          </a:bodyPr>
          <a:lstStyle/>
          <a:p>
            <a:pPr>
              <a:lnSpc>
                <a:spcPct val="120000"/>
              </a:lnSpc>
            </a:pPr>
            <a:r>
              <a:rPr lang="en-US" i="1" err="1" smtClean="0"/>
              <a:t>Chuyển</a:t>
            </a:r>
            <a:r>
              <a:rPr lang="en-US" i="1" smtClean="0"/>
              <a:t> </a:t>
            </a:r>
            <a:r>
              <a:rPr lang="en-US" i="1" err="1" smtClean="0"/>
              <a:t>hóa</a:t>
            </a:r>
            <a:r>
              <a:rPr lang="en-US" i="1" smtClean="0"/>
              <a:t> </a:t>
            </a:r>
            <a:r>
              <a:rPr lang="en-US" i="1" err="1" smtClean="0"/>
              <a:t>quan</a:t>
            </a:r>
            <a:r>
              <a:rPr lang="en-US" i="1" smtClean="0"/>
              <a:t> </a:t>
            </a:r>
            <a:r>
              <a:rPr lang="en-US" i="1" err="1" smtClean="0"/>
              <a:t>hệ</a:t>
            </a:r>
            <a:r>
              <a:rPr lang="en-US" i="1" smtClean="0"/>
              <a:t> </a:t>
            </a:r>
            <a:r>
              <a:rPr lang="en-US" smtClean="0"/>
              <a:t>(relationship conversion) </a:t>
            </a:r>
            <a:r>
              <a:rPr lang="en-US" err="1" smtClean="0"/>
              <a:t>là</a:t>
            </a:r>
            <a:r>
              <a:rPr lang="en-US" smtClean="0"/>
              <a:t> </a:t>
            </a:r>
            <a:r>
              <a:rPr lang="en-US" err="1" smtClean="0"/>
              <a:t>xác</a:t>
            </a:r>
            <a:r>
              <a:rPr lang="en-US" smtClean="0"/>
              <a:t> </a:t>
            </a:r>
            <a:r>
              <a:rPr lang="en-US" err="1" smtClean="0"/>
              <a:t>định</a:t>
            </a:r>
            <a:r>
              <a:rPr lang="en-US" smtClean="0"/>
              <a:t> </a:t>
            </a:r>
            <a:r>
              <a:rPr lang="en-US" err="1" smtClean="0"/>
              <a:t>những</a:t>
            </a:r>
            <a:r>
              <a:rPr lang="en-US" smtClean="0"/>
              <a:t> </a:t>
            </a:r>
            <a:r>
              <a:rPr lang="en-US" err="1" smtClean="0"/>
              <a:t>xác</a:t>
            </a:r>
            <a:r>
              <a:rPr lang="en-US" smtClean="0"/>
              <a:t> </a:t>
            </a:r>
            <a:r>
              <a:rPr lang="en-US" err="1" smtClean="0"/>
              <a:t>suất</a:t>
            </a:r>
            <a:r>
              <a:rPr lang="en-US" smtClean="0"/>
              <a:t> </a:t>
            </a:r>
            <a:r>
              <a:rPr lang="en-US" err="1" smtClean="0"/>
              <a:t>điều</a:t>
            </a:r>
            <a:r>
              <a:rPr lang="en-US" smtClean="0"/>
              <a:t> </a:t>
            </a:r>
            <a:r>
              <a:rPr lang="en-US" err="1" smtClean="0"/>
              <a:t>kiện</a:t>
            </a:r>
            <a:r>
              <a:rPr lang="en-US" smtClean="0"/>
              <a:t> </a:t>
            </a:r>
            <a:r>
              <a:rPr lang="en-US" err="1" smtClean="0"/>
              <a:t>dựa</a:t>
            </a:r>
            <a:r>
              <a:rPr lang="en-US" smtClean="0"/>
              <a:t> </a:t>
            </a:r>
            <a:r>
              <a:rPr lang="en-US" err="1" smtClean="0"/>
              <a:t>trên</a:t>
            </a:r>
            <a:r>
              <a:rPr lang="en-US" smtClean="0"/>
              <a:t> </a:t>
            </a:r>
            <a:r>
              <a:rPr lang="en-US" err="1" smtClean="0"/>
              <a:t>trọng</a:t>
            </a:r>
            <a:r>
              <a:rPr lang="en-US" smtClean="0"/>
              <a:t> </a:t>
            </a:r>
            <a:r>
              <a:rPr lang="en-US" err="1" smtClean="0"/>
              <a:t>số</a:t>
            </a:r>
            <a:r>
              <a:rPr lang="en-US" smtClean="0"/>
              <a:t> </a:t>
            </a:r>
            <a:r>
              <a:rPr lang="en-US" err="1" smtClean="0"/>
              <a:t>và</a:t>
            </a:r>
            <a:r>
              <a:rPr lang="en-US" smtClean="0"/>
              <a:t> </a:t>
            </a:r>
            <a:r>
              <a:rPr lang="en-US" err="1" smtClean="0"/>
              <a:t>ngữ</a:t>
            </a:r>
            <a:r>
              <a:rPr lang="en-US" smtClean="0"/>
              <a:t> </a:t>
            </a:r>
            <a:r>
              <a:rPr lang="en-US" err="1" smtClean="0"/>
              <a:t>nghĩa</a:t>
            </a:r>
            <a:r>
              <a:rPr lang="en-US" smtClean="0"/>
              <a:t> </a:t>
            </a:r>
            <a:r>
              <a:rPr lang="en-US" err="1" smtClean="0"/>
              <a:t>của</a:t>
            </a:r>
            <a:r>
              <a:rPr lang="en-US" smtClean="0"/>
              <a:t> </a:t>
            </a:r>
            <a:r>
              <a:rPr lang="en-US" err="1" smtClean="0"/>
              <a:t>quan</a:t>
            </a:r>
            <a:r>
              <a:rPr lang="en-US" smtClean="0"/>
              <a:t> </a:t>
            </a:r>
            <a:r>
              <a:rPr lang="en-US" err="1" smtClean="0"/>
              <a:t>hệ</a:t>
            </a:r>
            <a:r>
              <a:rPr lang="en-US" smtClean="0"/>
              <a:t>, </a:t>
            </a:r>
            <a:r>
              <a:rPr lang="en-US" err="1" smtClean="0"/>
              <a:t>đặc</a:t>
            </a:r>
            <a:r>
              <a:rPr lang="en-US" smtClean="0"/>
              <a:t> </a:t>
            </a:r>
            <a:r>
              <a:rPr lang="en-US" err="1" smtClean="0"/>
              <a:t>biệt</a:t>
            </a:r>
            <a:r>
              <a:rPr lang="en-US" smtClean="0"/>
              <a:t> </a:t>
            </a:r>
            <a:r>
              <a:rPr lang="en-US" err="1" smtClean="0"/>
              <a:t>tập</a:t>
            </a:r>
            <a:r>
              <a:rPr lang="en-US" smtClean="0"/>
              <a:t> </a:t>
            </a:r>
            <a:r>
              <a:rPr lang="en-US" err="1" smtClean="0"/>
              <a:t>trung</a:t>
            </a:r>
            <a:r>
              <a:rPr lang="en-US" smtClean="0"/>
              <a:t> </a:t>
            </a:r>
            <a:r>
              <a:rPr lang="en-US" err="1" smtClean="0"/>
              <a:t>vào</a:t>
            </a:r>
            <a:r>
              <a:rPr lang="en-US" smtClean="0"/>
              <a:t> </a:t>
            </a:r>
            <a:r>
              <a:rPr lang="en-US" err="1" smtClean="0"/>
              <a:t>các</a:t>
            </a:r>
            <a:r>
              <a:rPr lang="en-US" smtClean="0"/>
              <a:t> </a:t>
            </a:r>
            <a:r>
              <a:rPr lang="en-US" err="1" smtClean="0"/>
              <a:t>quan</a:t>
            </a:r>
            <a:r>
              <a:rPr lang="en-US" smtClean="0"/>
              <a:t> </a:t>
            </a:r>
            <a:r>
              <a:rPr lang="en-US" err="1" smtClean="0"/>
              <a:t>hệ</a:t>
            </a:r>
            <a:r>
              <a:rPr lang="en-US" smtClean="0"/>
              <a:t> </a:t>
            </a:r>
            <a:r>
              <a:rPr lang="en-US" err="1" smtClean="0"/>
              <a:t>lô-gic</a:t>
            </a:r>
            <a:r>
              <a:rPr lang="en-US" smtClean="0"/>
              <a:t> X-gate </a:t>
            </a:r>
            <a:r>
              <a:rPr lang="en-US"/>
              <a:t>(Wikipedia, 2016) </a:t>
            </a:r>
            <a:r>
              <a:rPr lang="en-US" err="1" smtClean="0"/>
              <a:t>như</a:t>
            </a:r>
            <a:r>
              <a:rPr lang="en-US" smtClean="0"/>
              <a:t> AND-gate, OR-gate </a:t>
            </a:r>
            <a:r>
              <a:rPr lang="en-US" err="1" smtClean="0"/>
              <a:t>và</a:t>
            </a:r>
            <a:r>
              <a:rPr lang="en-US" smtClean="0"/>
              <a:t>  SIGMA-gate. </a:t>
            </a:r>
            <a:r>
              <a:rPr lang="en-US" err="1" smtClean="0"/>
              <a:t>Trong</a:t>
            </a:r>
            <a:r>
              <a:rPr lang="en-US" smtClean="0"/>
              <a:t> </a:t>
            </a:r>
            <a:r>
              <a:rPr lang="en-US" err="1" smtClean="0"/>
              <a:t>nghiên</a:t>
            </a:r>
            <a:r>
              <a:rPr lang="en-US" smtClean="0"/>
              <a:t> </a:t>
            </a:r>
            <a:r>
              <a:rPr lang="en-US" err="1" smtClean="0"/>
              <a:t>cứu</a:t>
            </a:r>
            <a:r>
              <a:rPr lang="en-US"/>
              <a:t> </a:t>
            </a:r>
            <a:r>
              <a:rPr lang="en-US" err="1" smtClean="0"/>
              <a:t>này</a:t>
            </a:r>
            <a:r>
              <a:rPr lang="en-US" smtClean="0"/>
              <a:t>, </a:t>
            </a:r>
            <a:r>
              <a:rPr lang="en-US" err="1" smtClean="0"/>
              <a:t>suy</a:t>
            </a:r>
            <a:r>
              <a:rPr lang="en-US" smtClean="0"/>
              <a:t> </a:t>
            </a:r>
            <a:r>
              <a:rPr lang="en-US" err="1" smtClean="0"/>
              <a:t>diễn</a:t>
            </a:r>
            <a:r>
              <a:rPr lang="en-US" smtClean="0"/>
              <a:t> X-gate </a:t>
            </a:r>
            <a:r>
              <a:rPr lang="en-US" err="1" smtClean="0"/>
              <a:t>được</a:t>
            </a:r>
            <a:r>
              <a:rPr lang="en-US" smtClean="0"/>
              <a:t> </a:t>
            </a:r>
            <a:r>
              <a:rPr lang="en-US" err="1" smtClean="0"/>
              <a:t>kế</a:t>
            </a:r>
            <a:r>
              <a:rPr lang="en-US" smtClean="0"/>
              <a:t> </a:t>
            </a:r>
            <a:r>
              <a:rPr lang="en-US" err="1" smtClean="0"/>
              <a:t>thừa</a:t>
            </a:r>
            <a:r>
              <a:rPr lang="en-US" smtClean="0"/>
              <a:t> </a:t>
            </a:r>
            <a:r>
              <a:rPr lang="en-US" err="1" smtClean="0"/>
              <a:t>và</a:t>
            </a:r>
            <a:r>
              <a:rPr lang="en-US" smtClean="0"/>
              <a:t> </a:t>
            </a:r>
            <a:r>
              <a:rPr lang="en-US" err="1" smtClean="0"/>
              <a:t>cảm</a:t>
            </a:r>
            <a:r>
              <a:rPr lang="en-US" smtClean="0"/>
              <a:t> </a:t>
            </a:r>
            <a:r>
              <a:rPr lang="en-US" err="1" smtClean="0"/>
              <a:t>hứng</a:t>
            </a:r>
            <a:r>
              <a:rPr lang="en-US" smtClean="0"/>
              <a:t> </a:t>
            </a:r>
            <a:r>
              <a:rPr lang="en-US" err="1" smtClean="0"/>
              <a:t>từ</a:t>
            </a:r>
            <a:r>
              <a:rPr lang="en-US" smtClean="0"/>
              <a:t> </a:t>
            </a:r>
            <a:r>
              <a:rPr lang="en-US" err="1" smtClean="0"/>
              <a:t>nhiễu</a:t>
            </a:r>
            <a:r>
              <a:rPr lang="en-US" smtClean="0"/>
              <a:t> OR-gate </a:t>
            </a:r>
            <a:r>
              <a:rPr lang="en-US" err="1" smtClean="0"/>
              <a:t>trong</a:t>
            </a:r>
            <a:r>
              <a:rPr lang="en-US" smtClean="0"/>
              <a:t> </a:t>
            </a:r>
            <a:r>
              <a:rPr lang="en-US" err="1" smtClean="0"/>
              <a:t>cuốn</a:t>
            </a:r>
            <a:r>
              <a:rPr lang="en-US" smtClean="0"/>
              <a:t> </a:t>
            </a:r>
            <a:r>
              <a:rPr lang="en-US" err="1" smtClean="0"/>
              <a:t>sách</a:t>
            </a:r>
            <a:r>
              <a:rPr lang="en-US" smtClean="0"/>
              <a:t> </a:t>
            </a:r>
            <a:r>
              <a:rPr lang="en-US"/>
              <a:t>“Learning Bayesian Networks” </a:t>
            </a:r>
            <a:r>
              <a:rPr lang="en-US" err="1" smtClean="0"/>
              <a:t>của</a:t>
            </a:r>
            <a:r>
              <a:rPr lang="en-US" smtClean="0"/>
              <a:t> </a:t>
            </a:r>
            <a:r>
              <a:rPr lang="en-US" err="1" smtClean="0"/>
              <a:t>tác</a:t>
            </a:r>
            <a:r>
              <a:rPr lang="en-US" smtClean="0"/>
              <a:t> </a:t>
            </a:r>
            <a:r>
              <a:rPr lang="en-US" err="1" smtClean="0"/>
              <a:t>giả</a:t>
            </a:r>
            <a:r>
              <a:rPr lang="en-US" smtClean="0"/>
              <a:t> (Neapolitan</a:t>
            </a:r>
            <a:r>
              <a:rPr lang="en-US"/>
              <a:t>, 2003, pp. 157-159</a:t>
            </a:r>
            <a:r>
              <a:rPr lang="en-US" smtClean="0"/>
              <a:t>).</a:t>
            </a:r>
          </a:p>
          <a:p>
            <a:pPr>
              <a:lnSpc>
                <a:spcPct val="110000"/>
              </a:lnSpc>
            </a:pPr>
            <a:r>
              <a:rPr lang="en-US" err="1" smtClean="0"/>
              <a:t>Các</a:t>
            </a:r>
            <a:r>
              <a:rPr lang="en-US" smtClean="0"/>
              <a:t> </a:t>
            </a:r>
            <a:r>
              <a:rPr lang="en-US" err="1" smtClean="0"/>
              <a:t>tác</a:t>
            </a:r>
            <a:r>
              <a:rPr lang="en-US" smtClean="0"/>
              <a:t> </a:t>
            </a:r>
            <a:r>
              <a:rPr lang="en-US" err="1" smtClean="0"/>
              <a:t>giả</a:t>
            </a:r>
            <a:r>
              <a:rPr lang="en-US"/>
              <a:t> (</a:t>
            </a:r>
            <a:r>
              <a:rPr lang="en-US" err="1"/>
              <a:t>Díez</a:t>
            </a:r>
            <a:r>
              <a:rPr lang="en-US"/>
              <a:t> &amp; </a:t>
            </a:r>
            <a:r>
              <a:rPr lang="en-US" err="1"/>
              <a:t>Druzdzel</a:t>
            </a:r>
            <a:r>
              <a:rPr lang="en-US"/>
              <a:t>, 2007</a:t>
            </a:r>
            <a:r>
              <a:rPr lang="en-US" smtClean="0"/>
              <a:t>) </a:t>
            </a:r>
            <a:r>
              <a:rPr lang="en-US" err="1" smtClean="0"/>
              <a:t>cũng</a:t>
            </a:r>
            <a:r>
              <a:rPr lang="en-US" smtClean="0"/>
              <a:t> </a:t>
            </a:r>
            <a:r>
              <a:rPr lang="en-US" err="1" smtClean="0"/>
              <a:t>nghiên</a:t>
            </a:r>
            <a:r>
              <a:rPr lang="en-US" smtClean="0"/>
              <a:t> </a:t>
            </a:r>
            <a:r>
              <a:rPr lang="en-US" err="1" smtClean="0"/>
              <a:t>cứu</a:t>
            </a:r>
            <a:r>
              <a:rPr lang="en-US" smtClean="0"/>
              <a:t> </a:t>
            </a:r>
            <a:r>
              <a:rPr lang="en-US" err="1" smtClean="0"/>
              <a:t>các</a:t>
            </a:r>
            <a:r>
              <a:rPr lang="en-US" smtClean="0"/>
              <a:t> </a:t>
            </a:r>
            <a:r>
              <a:rPr lang="en-US" err="1" smtClean="0"/>
              <a:t>suy</a:t>
            </a:r>
            <a:r>
              <a:rPr lang="en-US" smtClean="0"/>
              <a:t> </a:t>
            </a:r>
            <a:r>
              <a:rPr lang="en-US" err="1" smtClean="0"/>
              <a:t>diễn</a:t>
            </a:r>
            <a:r>
              <a:rPr lang="en-US" smtClean="0"/>
              <a:t> </a:t>
            </a:r>
            <a:r>
              <a:rPr lang="en-US"/>
              <a:t>OR/MAX, AND/MIN, </a:t>
            </a:r>
            <a:r>
              <a:rPr lang="en-US" err="1" smtClean="0"/>
              <a:t>nhiễu</a:t>
            </a:r>
            <a:r>
              <a:rPr lang="en-US" smtClean="0"/>
              <a:t> XOR </a:t>
            </a:r>
            <a:r>
              <a:rPr lang="en-US" err="1" smtClean="0"/>
              <a:t>nhưng</a:t>
            </a:r>
            <a:r>
              <a:rPr lang="en-US" smtClean="0"/>
              <a:t> </a:t>
            </a:r>
            <a:r>
              <a:rPr lang="en-US" err="1" smtClean="0"/>
              <a:t>họ</a:t>
            </a:r>
            <a:r>
              <a:rPr lang="en-US" smtClean="0"/>
              <a:t> </a:t>
            </a:r>
            <a:r>
              <a:rPr lang="en-US" err="1" smtClean="0"/>
              <a:t>tập</a:t>
            </a:r>
            <a:r>
              <a:rPr lang="en-US" smtClean="0"/>
              <a:t> </a:t>
            </a:r>
            <a:r>
              <a:rPr lang="en-US" err="1" smtClean="0"/>
              <a:t>trung</a:t>
            </a:r>
            <a:r>
              <a:rPr lang="en-US" smtClean="0"/>
              <a:t> </a:t>
            </a:r>
            <a:r>
              <a:rPr lang="en-US" err="1" smtClean="0"/>
              <a:t>vào</a:t>
            </a:r>
            <a:r>
              <a:rPr lang="en-US" smtClean="0"/>
              <a:t> </a:t>
            </a:r>
            <a:r>
              <a:rPr lang="en-US" err="1" smtClean="0"/>
              <a:t>mô</a:t>
            </a:r>
            <a:r>
              <a:rPr lang="en-US" smtClean="0"/>
              <a:t> </a:t>
            </a:r>
            <a:r>
              <a:rPr lang="en-US" err="1" smtClean="0"/>
              <a:t>hình</a:t>
            </a:r>
            <a:r>
              <a:rPr lang="en-US" smtClean="0"/>
              <a:t> </a:t>
            </a:r>
            <a:r>
              <a:rPr lang="en-US" err="1" smtClean="0"/>
              <a:t>chuẩn</a:t>
            </a:r>
            <a:r>
              <a:rPr lang="en-US" smtClean="0"/>
              <a:t> </a:t>
            </a:r>
            <a:r>
              <a:rPr lang="en-US" err="1" smtClean="0"/>
              <a:t>tắc</a:t>
            </a:r>
            <a:r>
              <a:rPr lang="en-US" smtClean="0"/>
              <a:t>, </a:t>
            </a:r>
            <a:r>
              <a:rPr lang="en-US" err="1" smtClean="0"/>
              <a:t>mô</a:t>
            </a:r>
            <a:r>
              <a:rPr lang="en-US" smtClean="0"/>
              <a:t> </a:t>
            </a:r>
            <a:r>
              <a:rPr lang="en-US" err="1" smtClean="0"/>
              <a:t>hình</a:t>
            </a:r>
            <a:r>
              <a:rPr lang="en-US" smtClean="0"/>
              <a:t> </a:t>
            </a:r>
            <a:r>
              <a:rPr lang="en-US" err="1" smtClean="0"/>
              <a:t>xác</a:t>
            </a:r>
            <a:r>
              <a:rPr lang="en-US" smtClean="0"/>
              <a:t> </a:t>
            </a:r>
            <a:r>
              <a:rPr lang="en-US" err="1" smtClean="0"/>
              <a:t>định</a:t>
            </a:r>
            <a:r>
              <a:rPr lang="en-US" smtClean="0"/>
              <a:t>, </a:t>
            </a:r>
            <a:r>
              <a:rPr lang="en-US" err="1" smtClean="0"/>
              <a:t>mô</a:t>
            </a:r>
            <a:r>
              <a:rPr lang="en-US" smtClean="0"/>
              <a:t> </a:t>
            </a:r>
            <a:r>
              <a:rPr lang="en-US" err="1" smtClean="0"/>
              <a:t>hình</a:t>
            </a:r>
            <a:r>
              <a:rPr lang="en-US" smtClean="0"/>
              <a:t> ICI </a:t>
            </a:r>
            <a:r>
              <a:rPr lang="en-US" err="1" smtClean="0"/>
              <a:t>trong</a:t>
            </a:r>
            <a:r>
              <a:rPr lang="en-US" smtClean="0"/>
              <a:t> </a:t>
            </a:r>
            <a:r>
              <a:rPr lang="en-US" err="1" smtClean="0"/>
              <a:t>khi</a:t>
            </a:r>
            <a:r>
              <a:rPr lang="en-US" smtClean="0"/>
              <a:t> </a:t>
            </a:r>
            <a:r>
              <a:rPr lang="en-US" err="1" smtClean="0"/>
              <a:t>tôi</a:t>
            </a:r>
            <a:r>
              <a:rPr lang="en-US" smtClean="0"/>
              <a:t> </a:t>
            </a:r>
            <a:r>
              <a:rPr lang="en-US" err="1" smtClean="0"/>
              <a:t>tập</a:t>
            </a:r>
            <a:r>
              <a:rPr lang="en-US" smtClean="0"/>
              <a:t> </a:t>
            </a:r>
            <a:r>
              <a:rPr lang="en-US" err="1" smtClean="0"/>
              <a:t>trung</a:t>
            </a:r>
            <a:r>
              <a:rPr lang="en-US" smtClean="0"/>
              <a:t> </a:t>
            </a:r>
            <a:r>
              <a:rPr lang="en-US" err="1" smtClean="0"/>
              <a:t>vào</a:t>
            </a:r>
            <a:r>
              <a:rPr lang="en-US" smtClean="0"/>
              <a:t> </a:t>
            </a:r>
            <a:r>
              <a:rPr lang="en-US" err="1" smtClean="0"/>
              <a:t>cổng</a:t>
            </a:r>
            <a:r>
              <a:rPr lang="en-US" smtClean="0"/>
              <a:t> </a:t>
            </a:r>
            <a:r>
              <a:rPr lang="en-US" err="1" smtClean="0"/>
              <a:t>lô-gic</a:t>
            </a:r>
            <a:r>
              <a:rPr lang="en-US" smtClean="0"/>
              <a:t> </a:t>
            </a:r>
            <a:r>
              <a:rPr lang="en-US" err="1" smtClean="0"/>
              <a:t>và</a:t>
            </a:r>
            <a:r>
              <a:rPr lang="en-US" smtClean="0"/>
              <a:t> </a:t>
            </a:r>
            <a:r>
              <a:rPr lang="en-US" err="1" smtClean="0"/>
              <a:t>quan</a:t>
            </a:r>
            <a:r>
              <a:rPr lang="en-US" smtClean="0"/>
              <a:t> </a:t>
            </a:r>
            <a:r>
              <a:rPr lang="en-US" err="1" smtClean="0"/>
              <a:t>hệ</a:t>
            </a:r>
            <a:r>
              <a:rPr lang="en-US" smtClean="0"/>
              <a:t> </a:t>
            </a:r>
            <a:r>
              <a:rPr lang="en-US" err="1" smtClean="0"/>
              <a:t>đồ</a:t>
            </a:r>
            <a:r>
              <a:rPr lang="en-US" smtClean="0"/>
              <a:t> </a:t>
            </a:r>
            <a:r>
              <a:rPr lang="en-US" err="1" smtClean="0"/>
              <a:t>thị</a:t>
            </a:r>
            <a:r>
              <a:rPr lang="en-US" smtClean="0"/>
              <a:t>.</a:t>
            </a:r>
          </a:p>
          <a:p>
            <a:pPr>
              <a:lnSpc>
                <a:spcPct val="110000"/>
              </a:lnSpc>
            </a:pPr>
            <a:r>
              <a:rPr lang="en-US" err="1" smtClean="0"/>
              <a:t>Đồ</a:t>
            </a:r>
            <a:r>
              <a:rPr lang="en-US" smtClean="0"/>
              <a:t> </a:t>
            </a:r>
            <a:r>
              <a:rPr lang="en-US" err="1" smtClean="0"/>
              <a:t>thị</a:t>
            </a:r>
            <a:r>
              <a:rPr lang="en-US" smtClean="0"/>
              <a:t> </a:t>
            </a:r>
            <a:r>
              <a:rPr lang="en-US" err="1" smtClean="0"/>
              <a:t>thừa</a:t>
            </a:r>
            <a:r>
              <a:rPr lang="en-US" smtClean="0"/>
              <a:t> </a:t>
            </a:r>
            <a:r>
              <a:rPr lang="en-US" err="1" smtClean="0"/>
              <a:t>số</a:t>
            </a:r>
            <a:r>
              <a:rPr lang="en-US"/>
              <a:t> (Wikipedia, Factor graph, 2015</a:t>
            </a:r>
            <a:r>
              <a:rPr lang="en-US" smtClean="0"/>
              <a:t>) </a:t>
            </a:r>
            <a:r>
              <a:rPr lang="en-US" err="1" smtClean="0"/>
              <a:t>biểu</a:t>
            </a:r>
            <a:r>
              <a:rPr lang="en-US" smtClean="0"/>
              <a:t> </a:t>
            </a:r>
            <a:r>
              <a:rPr lang="en-US" err="1" smtClean="0"/>
              <a:t>diễn</a:t>
            </a:r>
            <a:r>
              <a:rPr lang="en-US" smtClean="0"/>
              <a:t> </a:t>
            </a:r>
            <a:r>
              <a:rPr lang="en-US" err="1" smtClean="0"/>
              <a:t>chuỗi</a:t>
            </a:r>
            <a:r>
              <a:rPr lang="en-US" smtClean="0"/>
              <a:t> </a:t>
            </a:r>
            <a:r>
              <a:rPr lang="en-US" err="1" smtClean="0"/>
              <a:t>thừa</a:t>
            </a:r>
            <a:r>
              <a:rPr lang="en-US" smtClean="0"/>
              <a:t> </a:t>
            </a:r>
            <a:r>
              <a:rPr lang="en-US" err="1" smtClean="0"/>
              <a:t>số</a:t>
            </a:r>
            <a:r>
              <a:rPr lang="en-US" smtClean="0"/>
              <a:t> </a:t>
            </a:r>
            <a:r>
              <a:rPr lang="en-US" err="1" smtClean="0"/>
              <a:t>của</a:t>
            </a:r>
            <a:r>
              <a:rPr lang="en-US" smtClean="0"/>
              <a:t> </a:t>
            </a:r>
            <a:r>
              <a:rPr lang="en-US" err="1" smtClean="0"/>
              <a:t>một</a:t>
            </a:r>
            <a:r>
              <a:rPr lang="en-US" smtClean="0"/>
              <a:t> </a:t>
            </a:r>
            <a:r>
              <a:rPr lang="en-US" err="1" smtClean="0"/>
              <a:t>hàm</a:t>
            </a:r>
            <a:r>
              <a:rPr lang="en-US" smtClean="0"/>
              <a:t> </a:t>
            </a:r>
            <a:r>
              <a:rPr lang="en-US" err="1" smtClean="0"/>
              <a:t>toàn</a:t>
            </a:r>
            <a:r>
              <a:rPr lang="en-US" smtClean="0"/>
              <a:t> </a:t>
            </a:r>
            <a:r>
              <a:rPr lang="en-US" err="1" smtClean="0"/>
              <a:t>cục</a:t>
            </a:r>
            <a:r>
              <a:rPr lang="en-US" smtClean="0"/>
              <a:t> </a:t>
            </a:r>
            <a:r>
              <a:rPr lang="en-US" err="1" smtClean="0"/>
              <a:t>thành</a:t>
            </a:r>
            <a:r>
              <a:rPr lang="en-US" smtClean="0"/>
              <a:t> </a:t>
            </a:r>
            <a:r>
              <a:rPr lang="en-US" err="1" smtClean="0"/>
              <a:t>nhiều</a:t>
            </a:r>
            <a:r>
              <a:rPr lang="en-US" smtClean="0"/>
              <a:t> </a:t>
            </a:r>
            <a:r>
              <a:rPr lang="en-US" err="1" smtClean="0"/>
              <a:t>hàm</a:t>
            </a:r>
            <a:r>
              <a:rPr lang="en-US" smtClean="0"/>
              <a:t> </a:t>
            </a:r>
            <a:r>
              <a:rPr lang="en-US" err="1" smtClean="0"/>
              <a:t>cục</a:t>
            </a:r>
            <a:r>
              <a:rPr lang="en-US" smtClean="0"/>
              <a:t> </a:t>
            </a:r>
            <a:r>
              <a:rPr lang="en-US" err="1" smtClean="0"/>
              <a:t>bộ</a:t>
            </a:r>
            <a:r>
              <a:rPr lang="en-US" smtClean="0"/>
              <a:t>. </a:t>
            </a:r>
            <a:r>
              <a:rPr lang="en-US" err="1" smtClean="0"/>
              <a:t>Thuật</a:t>
            </a:r>
            <a:r>
              <a:rPr lang="en-US" smtClean="0"/>
              <a:t> </a:t>
            </a:r>
            <a:r>
              <a:rPr lang="en-US" err="1" smtClean="0"/>
              <a:t>toán</a:t>
            </a:r>
            <a:r>
              <a:rPr lang="en-US" smtClean="0"/>
              <a:t> </a:t>
            </a:r>
            <a:r>
              <a:rPr lang="en-US" err="1" smtClean="0"/>
              <a:t>lan</a:t>
            </a:r>
            <a:r>
              <a:rPr lang="en-US" smtClean="0"/>
              <a:t> </a:t>
            </a:r>
            <a:r>
              <a:rPr lang="en-US" err="1" smtClean="0"/>
              <a:t>truyền</a:t>
            </a:r>
            <a:r>
              <a:rPr lang="en-US" smtClean="0"/>
              <a:t> </a:t>
            </a:r>
            <a:r>
              <a:rPr lang="en-US" err="1" smtClean="0"/>
              <a:t>của</a:t>
            </a:r>
            <a:r>
              <a:rPr lang="en-US" smtClean="0"/>
              <a:t> Pearl </a:t>
            </a:r>
            <a:r>
              <a:rPr lang="en-US"/>
              <a:t>(Pearl, 1986</a:t>
            </a:r>
            <a:r>
              <a:rPr lang="en-US" smtClean="0"/>
              <a:t>) </a:t>
            </a:r>
            <a:r>
              <a:rPr lang="en-US" err="1" smtClean="0"/>
              <a:t>là</a:t>
            </a:r>
            <a:r>
              <a:rPr lang="en-US" smtClean="0"/>
              <a:t> </a:t>
            </a:r>
            <a:r>
              <a:rPr lang="en-US" err="1" smtClean="0"/>
              <a:t>một</a:t>
            </a:r>
            <a:r>
              <a:rPr lang="en-US" smtClean="0"/>
              <a:t> </a:t>
            </a:r>
            <a:r>
              <a:rPr lang="en-US" err="1" smtClean="0"/>
              <a:t>biến</a:t>
            </a:r>
            <a:r>
              <a:rPr lang="en-US" smtClean="0"/>
              <a:t> </a:t>
            </a:r>
            <a:r>
              <a:rPr lang="en-US" err="1" smtClean="0"/>
              <a:t>thể</a:t>
            </a:r>
            <a:r>
              <a:rPr lang="en-US" smtClean="0"/>
              <a:t> </a:t>
            </a:r>
            <a:r>
              <a:rPr lang="en-US" err="1" smtClean="0"/>
              <a:t>rất</a:t>
            </a:r>
            <a:r>
              <a:rPr lang="en-US" smtClean="0"/>
              <a:t> </a:t>
            </a:r>
            <a:r>
              <a:rPr lang="en-US" err="1" smtClean="0"/>
              <a:t>thành</a:t>
            </a:r>
            <a:r>
              <a:rPr lang="en-US" smtClean="0"/>
              <a:t> </a:t>
            </a:r>
            <a:r>
              <a:rPr lang="en-US" err="1" smtClean="0"/>
              <a:t>công</a:t>
            </a:r>
            <a:r>
              <a:rPr lang="en-US" smtClean="0"/>
              <a:t> </a:t>
            </a:r>
            <a:r>
              <a:rPr lang="en-US" err="1" smtClean="0"/>
              <a:t>trong</a:t>
            </a:r>
            <a:r>
              <a:rPr lang="en-US" smtClean="0"/>
              <a:t> </a:t>
            </a:r>
            <a:r>
              <a:rPr lang="en-US" err="1" smtClean="0"/>
              <a:t>suy</a:t>
            </a:r>
            <a:r>
              <a:rPr lang="en-US" smtClean="0"/>
              <a:t> </a:t>
            </a:r>
            <a:r>
              <a:rPr lang="en-US" err="1" smtClean="0"/>
              <a:t>diễn</a:t>
            </a:r>
            <a:r>
              <a:rPr lang="en-US" smtClean="0"/>
              <a:t> BN. </a:t>
            </a:r>
            <a:r>
              <a:rPr lang="en-US" err="1" smtClean="0"/>
              <a:t>Tuy</a:t>
            </a:r>
            <a:r>
              <a:rPr lang="en-US" smtClean="0"/>
              <a:t> </a:t>
            </a:r>
            <a:r>
              <a:rPr lang="en-US" err="1" smtClean="0"/>
              <a:t>nhiên</a:t>
            </a:r>
            <a:r>
              <a:rPr lang="en-US" smtClean="0"/>
              <a:t> </a:t>
            </a:r>
            <a:r>
              <a:rPr lang="en-US" err="1" smtClean="0"/>
              <a:t>tôi</a:t>
            </a:r>
            <a:r>
              <a:rPr lang="en-US" smtClean="0"/>
              <a:t> </a:t>
            </a:r>
            <a:r>
              <a:rPr lang="en-US" err="1" smtClean="0"/>
              <a:t>không</a:t>
            </a:r>
            <a:r>
              <a:rPr lang="en-US" smtClean="0"/>
              <a:t> </a:t>
            </a:r>
            <a:r>
              <a:rPr lang="en-US" err="1" smtClean="0"/>
              <a:t>sử</a:t>
            </a:r>
            <a:r>
              <a:rPr lang="en-US" smtClean="0"/>
              <a:t> </a:t>
            </a:r>
            <a:r>
              <a:rPr lang="en-US" err="1" smtClean="0"/>
              <a:t>dụng</a:t>
            </a:r>
            <a:r>
              <a:rPr lang="en-US" smtClean="0"/>
              <a:t> </a:t>
            </a:r>
            <a:r>
              <a:rPr lang="en-US" err="1" smtClean="0"/>
              <a:t>đồ</a:t>
            </a:r>
            <a:r>
              <a:rPr lang="en-US" smtClean="0"/>
              <a:t> </a:t>
            </a:r>
            <a:r>
              <a:rPr lang="en-US" err="1" smtClean="0"/>
              <a:t>thị</a:t>
            </a:r>
            <a:r>
              <a:rPr lang="en-US" smtClean="0"/>
              <a:t> </a:t>
            </a:r>
            <a:r>
              <a:rPr lang="en-US" err="1" smtClean="0"/>
              <a:t>thừa</a:t>
            </a:r>
            <a:r>
              <a:rPr lang="en-US" smtClean="0"/>
              <a:t> </a:t>
            </a:r>
            <a:r>
              <a:rPr lang="en-US" err="1" smtClean="0"/>
              <a:t>số</a:t>
            </a:r>
            <a:r>
              <a:rPr lang="en-US" smtClean="0"/>
              <a:t> </a:t>
            </a:r>
            <a:r>
              <a:rPr lang="en-US" err="1" smtClean="0"/>
              <a:t>cho</a:t>
            </a:r>
            <a:r>
              <a:rPr lang="en-US" smtClean="0"/>
              <a:t> </a:t>
            </a:r>
            <a:r>
              <a:rPr lang="en-US" err="1" smtClean="0"/>
              <a:t>việc</a:t>
            </a:r>
            <a:r>
              <a:rPr lang="en-US" smtClean="0"/>
              <a:t> </a:t>
            </a:r>
            <a:r>
              <a:rPr lang="en-US" err="1" smtClean="0"/>
              <a:t>xây</a:t>
            </a:r>
            <a:r>
              <a:rPr lang="en-US" smtClean="0"/>
              <a:t> </a:t>
            </a:r>
            <a:r>
              <a:rPr lang="en-US" err="1" smtClean="0"/>
              <a:t>dựng</a:t>
            </a:r>
            <a:r>
              <a:rPr lang="en-US" smtClean="0"/>
              <a:t> BN. </a:t>
            </a:r>
            <a:r>
              <a:rPr lang="en-US" err="1" smtClean="0"/>
              <a:t>Khái</a:t>
            </a:r>
            <a:r>
              <a:rPr lang="en-US" smtClean="0"/>
              <a:t> </a:t>
            </a:r>
            <a:r>
              <a:rPr lang="en-US" err="1" smtClean="0"/>
              <a:t>niệm</a:t>
            </a:r>
            <a:r>
              <a:rPr lang="en-US" smtClean="0"/>
              <a:t> “</a:t>
            </a:r>
            <a:r>
              <a:rPr lang="en-US" err="1" smtClean="0"/>
              <a:t>suy</a:t>
            </a:r>
            <a:r>
              <a:rPr lang="en-US" smtClean="0"/>
              <a:t> </a:t>
            </a:r>
            <a:r>
              <a:rPr lang="en-US" err="1" smtClean="0"/>
              <a:t>diễn</a:t>
            </a:r>
            <a:r>
              <a:rPr lang="en-US" smtClean="0"/>
              <a:t> X-gate” </a:t>
            </a:r>
            <a:r>
              <a:rPr lang="en-US" err="1" smtClean="0"/>
              <a:t>ngụ</a:t>
            </a:r>
            <a:r>
              <a:rPr lang="en-US" smtClean="0"/>
              <a:t> ý </a:t>
            </a:r>
            <a:r>
              <a:rPr lang="en-US" err="1" smtClean="0"/>
              <a:t>chuyển</a:t>
            </a:r>
            <a:r>
              <a:rPr lang="en-US" smtClean="0"/>
              <a:t> </a:t>
            </a:r>
            <a:r>
              <a:rPr lang="en-US" err="1" smtClean="0"/>
              <a:t>đổi</a:t>
            </a:r>
            <a:r>
              <a:rPr lang="en-US" smtClean="0"/>
              <a:t> </a:t>
            </a:r>
            <a:r>
              <a:rPr lang="en-US" err="1" smtClean="0"/>
              <a:t>đồ</a:t>
            </a:r>
            <a:r>
              <a:rPr lang="en-US" smtClean="0"/>
              <a:t> </a:t>
            </a:r>
            <a:r>
              <a:rPr lang="en-US" err="1" smtClean="0"/>
              <a:t>thị</a:t>
            </a:r>
            <a:r>
              <a:rPr lang="en-US" smtClean="0"/>
              <a:t> </a:t>
            </a:r>
            <a:r>
              <a:rPr lang="en-US" err="1" smtClean="0"/>
              <a:t>đơn</a:t>
            </a:r>
            <a:r>
              <a:rPr lang="en-US" smtClean="0"/>
              <a:t> </a:t>
            </a:r>
            <a:r>
              <a:rPr lang="en-US" err="1" smtClean="0"/>
              <a:t>giản</a:t>
            </a:r>
            <a:r>
              <a:rPr lang="en-US" smtClean="0"/>
              <a:t> </a:t>
            </a:r>
            <a:r>
              <a:rPr lang="en-US" err="1" smtClean="0"/>
              <a:t>thành</a:t>
            </a:r>
            <a:r>
              <a:rPr lang="en-US" smtClean="0"/>
              <a:t> BN.</a:t>
            </a: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D589562E-6101-4B6D-B8EB-96B5A90BC19D}" type="datetime1">
              <a:rPr lang="en-US" smtClean="0"/>
              <a:t>7/14/2017</a:t>
            </a:fld>
            <a:endParaRPr lang="en-US"/>
          </a:p>
        </p:txBody>
      </p:sp>
    </p:spTree>
    <p:extLst>
      <p:ext uri="{BB962C8B-B14F-4D97-AF65-F5344CB8AC3E}">
        <p14:creationId xmlns:p14="http://schemas.microsoft.com/office/powerpoint/2010/main" val="2733179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a:t>
            </a:r>
            <a:r>
              <a:rPr lang="en-US" err="1"/>
              <a:t>Giới</a:t>
            </a:r>
            <a:r>
              <a:rPr lang="en-US"/>
              <a:t> </a:t>
            </a:r>
            <a:r>
              <a:rPr lang="en-US" err="1"/>
              <a:t>thiệu</a:t>
            </a:r>
            <a:endParaRPr lang="en-US"/>
          </a:p>
        </p:txBody>
      </p:sp>
      <p:sp>
        <p:nvSpPr>
          <p:cNvPr id="3" name="Content Placeholder 2"/>
          <p:cNvSpPr>
            <a:spLocks noGrp="1"/>
          </p:cNvSpPr>
          <p:nvPr>
            <p:ph idx="1"/>
          </p:nvPr>
        </p:nvSpPr>
        <p:spPr/>
        <p:txBody>
          <a:bodyPr>
            <a:normAutofit/>
          </a:bodyPr>
          <a:lstStyle/>
          <a:p>
            <a:r>
              <a:rPr lang="en-US" err="1" smtClean="0"/>
              <a:t>Nghiên</a:t>
            </a:r>
            <a:r>
              <a:rPr lang="en-US" smtClean="0"/>
              <a:t> </a:t>
            </a:r>
            <a:r>
              <a:rPr lang="en-US" err="1"/>
              <a:t>cứu</a:t>
            </a:r>
            <a:r>
              <a:rPr lang="en-US"/>
              <a:t> </a:t>
            </a:r>
            <a:r>
              <a:rPr lang="en-US" err="1"/>
              <a:t>của</a:t>
            </a:r>
            <a:r>
              <a:rPr lang="en-US"/>
              <a:t> </a:t>
            </a:r>
            <a:r>
              <a:rPr lang="en-US" err="1"/>
              <a:t>tôi</a:t>
            </a:r>
            <a:r>
              <a:rPr lang="en-US"/>
              <a:t> </a:t>
            </a:r>
            <a:r>
              <a:rPr lang="en-US" err="1"/>
              <a:t>tập</a:t>
            </a:r>
            <a:r>
              <a:rPr lang="en-US"/>
              <a:t> </a:t>
            </a:r>
            <a:r>
              <a:rPr lang="en-US" err="1"/>
              <a:t>trung</a:t>
            </a:r>
            <a:r>
              <a:rPr lang="en-US"/>
              <a:t> </a:t>
            </a:r>
            <a:r>
              <a:rPr lang="en-US" err="1" smtClean="0"/>
              <a:t>vào</a:t>
            </a:r>
            <a:r>
              <a:rPr lang="en-US" smtClean="0"/>
              <a:t> </a:t>
            </a:r>
            <a:r>
              <a:rPr lang="en-US" err="1" smtClean="0"/>
              <a:t>xác</a:t>
            </a:r>
            <a:r>
              <a:rPr lang="en-US" smtClean="0"/>
              <a:t> </a:t>
            </a:r>
            <a:r>
              <a:rPr lang="en-US" err="1" smtClean="0"/>
              <a:t>suất</a:t>
            </a:r>
            <a:r>
              <a:rPr lang="en-US" smtClean="0"/>
              <a:t> </a:t>
            </a:r>
            <a:r>
              <a:rPr lang="en-US" err="1" smtClean="0"/>
              <a:t>ứng</a:t>
            </a:r>
            <a:r>
              <a:rPr lang="en-US" smtClean="0"/>
              <a:t> </a:t>
            </a:r>
            <a:r>
              <a:rPr lang="en-US" err="1" smtClean="0"/>
              <a:t>dụng</a:t>
            </a:r>
            <a:r>
              <a:rPr lang="en-US" smtClean="0"/>
              <a:t> </a:t>
            </a:r>
            <a:r>
              <a:rPr lang="en-US" err="1" smtClean="0"/>
              <a:t>gắn</a:t>
            </a:r>
            <a:r>
              <a:rPr lang="en-US" smtClean="0"/>
              <a:t> </a:t>
            </a:r>
            <a:r>
              <a:rPr lang="en-US" err="1" smtClean="0"/>
              <a:t>liền</a:t>
            </a:r>
            <a:r>
              <a:rPr lang="en-US" smtClean="0"/>
              <a:t> </a:t>
            </a:r>
            <a:r>
              <a:rPr lang="en-US" err="1" smtClean="0"/>
              <a:t>với</a:t>
            </a:r>
            <a:r>
              <a:rPr lang="en-US" smtClean="0"/>
              <a:t> BN, </a:t>
            </a:r>
            <a:r>
              <a:rPr lang="en-US" err="1" smtClean="0"/>
              <a:t>cổng</a:t>
            </a:r>
            <a:r>
              <a:rPr lang="en-US" smtClean="0"/>
              <a:t> </a:t>
            </a:r>
            <a:r>
              <a:rPr lang="en-US" err="1" smtClean="0"/>
              <a:t>lô-gic</a:t>
            </a:r>
            <a:r>
              <a:rPr lang="en-US" smtClean="0"/>
              <a:t> </a:t>
            </a:r>
            <a:r>
              <a:rPr lang="en-US" err="1" smtClean="0"/>
              <a:t>và</a:t>
            </a:r>
            <a:r>
              <a:rPr lang="en-US" smtClean="0"/>
              <a:t> </a:t>
            </a:r>
            <a:r>
              <a:rPr lang="en-US" err="1" smtClean="0"/>
              <a:t>mô</a:t>
            </a:r>
            <a:r>
              <a:rPr lang="en-US" smtClean="0"/>
              <a:t> </a:t>
            </a:r>
            <a:r>
              <a:rPr lang="en-US" err="1" smtClean="0"/>
              <a:t>hình</a:t>
            </a:r>
            <a:r>
              <a:rPr lang="en-US" smtClean="0"/>
              <a:t> </a:t>
            </a:r>
            <a:r>
              <a:rPr lang="en-US" err="1" smtClean="0"/>
              <a:t>hóa</a:t>
            </a:r>
            <a:r>
              <a:rPr lang="en-US" smtClean="0"/>
              <a:t> </a:t>
            </a:r>
            <a:r>
              <a:rPr lang="en-US" err="1" smtClean="0"/>
              <a:t>mạng</a:t>
            </a:r>
            <a:r>
              <a:rPr lang="en-US" smtClean="0"/>
              <a:t> Bayesian </a:t>
            </a:r>
            <a:r>
              <a:rPr lang="en-US" err="1" smtClean="0"/>
              <a:t>người</a:t>
            </a:r>
            <a:r>
              <a:rPr lang="en-US" smtClean="0"/>
              <a:t> </a:t>
            </a:r>
            <a:r>
              <a:rPr lang="en-US" err="1" smtClean="0"/>
              <a:t>dùng</a:t>
            </a:r>
            <a:r>
              <a:rPr lang="en-US" smtClean="0"/>
              <a:t> </a:t>
            </a:r>
            <a:r>
              <a:rPr lang="en-US"/>
              <a:t>(</a:t>
            </a:r>
            <a:r>
              <a:rPr lang="en-US" err="1"/>
              <a:t>Millán</a:t>
            </a:r>
            <a:r>
              <a:rPr lang="en-US"/>
              <a:t> &amp; Pérez-de-la-Cruz, 2002</a:t>
            </a:r>
            <a:r>
              <a:rPr lang="en-US" smtClean="0"/>
              <a:t>). </a:t>
            </a:r>
            <a:r>
              <a:rPr lang="en-US" err="1" smtClean="0"/>
              <a:t>Những</a:t>
            </a:r>
            <a:r>
              <a:rPr lang="en-US" smtClean="0"/>
              <a:t> </a:t>
            </a:r>
            <a:r>
              <a:rPr lang="en-US" err="1" smtClean="0"/>
              <a:t>kết</a:t>
            </a:r>
            <a:r>
              <a:rPr lang="en-US" smtClean="0"/>
              <a:t> </a:t>
            </a:r>
            <a:r>
              <a:rPr lang="en-US" err="1" smtClean="0"/>
              <a:t>quả</a:t>
            </a:r>
            <a:r>
              <a:rPr lang="en-US" smtClean="0"/>
              <a:t> </a:t>
            </a:r>
            <a:r>
              <a:rPr lang="en-US" err="1" smtClean="0"/>
              <a:t>nghiên</a:t>
            </a:r>
            <a:r>
              <a:rPr lang="en-US" smtClean="0"/>
              <a:t> </a:t>
            </a:r>
            <a:r>
              <a:rPr lang="en-US" err="1" smtClean="0"/>
              <a:t>cứu</a:t>
            </a:r>
            <a:r>
              <a:rPr lang="en-US" smtClean="0"/>
              <a:t> chia </a:t>
            </a:r>
            <a:r>
              <a:rPr lang="en-US" err="1" smtClean="0"/>
              <a:t>sẻ</a:t>
            </a:r>
            <a:r>
              <a:rPr lang="en-US" smtClean="0"/>
              <a:t> </a:t>
            </a:r>
            <a:r>
              <a:rPr lang="en-US" err="1" smtClean="0"/>
              <a:t>với</a:t>
            </a:r>
            <a:r>
              <a:rPr lang="en-US" smtClean="0"/>
              <a:t> </a:t>
            </a:r>
            <a:r>
              <a:rPr lang="en-US" err="1" smtClean="0"/>
              <a:t>hai</a:t>
            </a:r>
            <a:r>
              <a:rPr lang="en-US" smtClean="0"/>
              <a:t> </a:t>
            </a:r>
            <a:r>
              <a:rPr lang="en-US" err="1" smtClean="0"/>
              <a:t>tác</a:t>
            </a:r>
            <a:r>
              <a:rPr lang="en-US" smtClean="0"/>
              <a:t> </a:t>
            </a:r>
            <a:r>
              <a:rPr lang="en-US" err="1" smtClean="0"/>
              <a:t>giả</a:t>
            </a:r>
            <a:r>
              <a:rPr lang="en-US" smtClean="0"/>
              <a:t> </a:t>
            </a:r>
            <a:r>
              <a:rPr lang="en-US" b="1"/>
              <a:t>Eva </a:t>
            </a:r>
            <a:r>
              <a:rPr lang="en-US" b="1" err="1"/>
              <a:t>Millán</a:t>
            </a:r>
            <a:r>
              <a:rPr lang="en-US"/>
              <a:t> </a:t>
            </a:r>
            <a:r>
              <a:rPr lang="en-US" err="1" smtClean="0"/>
              <a:t>và</a:t>
            </a:r>
            <a:r>
              <a:rPr lang="en-US" smtClean="0"/>
              <a:t> </a:t>
            </a:r>
            <a:r>
              <a:rPr lang="en-US" b="1" smtClean="0"/>
              <a:t>José </a:t>
            </a:r>
            <a:r>
              <a:rPr lang="en-US" b="1"/>
              <a:t>Luis Pérez-de-la-Cruz</a:t>
            </a:r>
            <a:r>
              <a:rPr lang="en-US" smtClean="0"/>
              <a:t>.</a:t>
            </a:r>
          </a:p>
          <a:p>
            <a:pPr algn="just"/>
            <a:r>
              <a:rPr lang="en-US" err="1" smtClean="0"/>
              <a:t>Ứng</a:t>
            </a:r>
            <a:r>
              <a:rPr lang="en-US" smtClean="0"/>
              <a:t> </a:t>
            </a:r>
            <a:r>
              <a:rPr lang="en-US" err="1" smtClean="0"/>
              <a:t>dụng</a:t>
            </a:r>
            <a:r>
              <a:rPr lang="en-US" smtClean="0"/>
              <a:t> </a:t>
            </a:r>
            <a:r>
              <a:rPr lang="en-US" err="1" smtClean="0"/>
              <a:t>mặc</a:t>
            </a:r>
            <a:r>
              <a:rPr lang="en-US" smtClean="0"/>
              <a:t> </a:t>
            </a:r>
            <a:r>
              <a:rPr lang="en-US" err="1" smtClean="0"/>
              <a:t>định</a:t>
            </a:r>
            <a:r>
              <a:rPr lang="en-US" smtClean="0"/>
              <a:t> </a:t>
            </a:r>
            <a:r>
              <a:rPr lang="en-US" err="1" smtClean="0"/>
              <a:t>của</a:t>
            </a:r>
            <a:r>
              <a:rPr lang="en-US" smtClean="0"/>
              <a:t> </a:t>
            </a:r>
            <a:r>
              <a:rPr lang="en-US" err="1" smtClean="0"/>
              <a:t>nghiên</a:t>
            </a:r>
            <a:r>
              <a:rPr lang="en-US" smtClean="0"/>
              <a:t> </a:t>
            </a:r>
            <a:r>
              <a:rPr lang="en-US" err="1" smtClean="0"/>
              <a:t>cứu</a:t>
            </a:r>
            <a:r>
              <a:rPr lang="en-US" smtClean="0"/>
              <a:t> </a:t>
            </a:r>
            <a:r>
              <a:rPr lang="en-US" err="1" smtClean="0"/>
              <a:t>là</a:t>
            </a:r>
            <a:r>
              <a:rPr lang="en-US" smtClean="0"/>
              <a:t> </a:t>
            </a:r>
            <a:r>
              <a:rPr lang="en-US" err="1" smtClean="0"/>
              <a:t>đánh</a:t>
            </a:r>
            <a:r>
              <a:rPr lang="en-US" smtClean="0"/>
              <a:t> </a:t>
            </a:r>
            <a:r>
              <a:rPr lang="en-US" err="1" smtClean="0"/>
              <a:t>giá</a:t>
            </a:r>
            <a:r>
              <a:rPr lang="en-US" smtClean="0"/>
              <a:t> </a:t>
            </a:r>
            <a:r>
              <a:rPr lang="en-US" err="1" smtClean="0"/>
              <a:t>kết</a:t>
            </a:r>
            <a:r>
              <a:rPr lang="en-US" smtClean="0"/>
              <a:t> </a:t>
            </a:r>
            <a:r>
              <a:rPr lang="en-US" err="1" smtClean="0"/>
              <a:t>quả</a:t>
            </a:r>
            <a:r>
              <a:rPr lang="en-US" smtClean="0"/>
              <a:t> </a:t>
            </a:r>
            <a:r>
              <a:rPr lang="en-US" err="1" smtClean="0"/>
              <a:t>học</a:t>
            </a:r>
            <a:r>
              <a:rPr lang="en-US" smtClean="0"/>
              <a:t> </a:t>
            </a:r>
            <a:r>
              <a:rPr lang="en-US" err="1" smtClean="0"/>
              <a:t>tập</a:t>
            </a:r>
            <a:r>
              <a:rPr lang="en-US" smtClean="0"/>
              <a:t> </a:t>
            </a:r>
            <a:r>
              <a:rPr lang="en-US" err="1" smtClean="0"/>
              <a:t>của</a:t>
            </a:r>
            <a:r>
              <a:rPr lang="en-US" smtClean="0"/>
              <a:t> </a:t>
            </a:r>
            <a:r>
              <a:rPr lang="en-US" err="1" smtClean="0"/>
              <a:t>người</a:t>
            </a:r>
            <a:r>
              <a:rPr lang="en-US" smtClean="0"/>
              <a:t> </a:t>
            </a:r>
            <a:r>
              <a:rPr lang="en-US" err="1" smtClean="0"/>
              <a:t>học</a:t>
            </a:r>
            <a:r>
              <a:rPr lang="en-US" smtClean="0"/>
              <a:t> </a:t>
            </a:r>
            <a:r>
              <a:rPr lang="en-US" err="1" smtClean="0"/>
              <a:t>trong</a:t>
            </a:r>
            <a:r>
              <a:rPr lang="en-US" smtClean="0"/>
              <a:t> </a:t>
            </a:r>
            <a:r>
              <a:rPr lang="en-US" err="1" smtClean="0"/>
              <a:t>môi</a:t>
            </a:r>
            <a:r>
              <a:rPr lang="en-US" smtClean="0"/>
              <a:t> </a:t>
            </a:r>
            <a:r>
              <a:rPr lang="en-US" err="1" smtClean="0"/>
              <a:t>trường</a:t>
            </a:r>
            <a:r>
              <a:rPr lang="en-US" smtClean="0"/>
              <a:t> </a:t>
            </a:r>
            <a:r>
              <a:rPr lang="en-US" err="1" smtClean="0"/>
              <a:t>học</a:t>
            </a:r>
            <a:r>
              <a:rPr lang="en-US" smtClean="0"/>
              <a:t> </a:t>
            </a:r>
            <a:r>
              <a:rPr lang="en-US" err="1" smtClean="0"/>
              <a:t>điện</a:t>
            </a:r>
            <a:r>
              <a:rPr lang="en-US" smtClean="0"/>
              <a:t> </a:t>
            </a:r>
            <a:r>
              <a:rPr lang="en-US" err="1" smtClean="0"/>
              <a:t>tử</a:t>
            </a:r>
            <a:r>
              <a:rPr lang="en-US" smtClean="0"/>
              <a:t>.</a:t>
            </a:r>
          </a:p>
          <a:p>
            <a:pPr algn="just"/>
            <a:r>
              <a:rPr lang="en-US" err="1" smtClean="0"/>
              <a:t>Bằng</a:t>
            </a:r>
            <a:r>
              <a:rPr lang="en-US" smtClean="0"/>
              <a:t> </a:t>
            </a:r>
            <a:r>
              <a:rPr lang="en-US" err="1" smtClean="0"/>
              <a:t>chứng</a:t>
            </a:r>
            <a:r>
              <a:rPr lang="en-US" smtClean="0"/>
              <a:t> (evidence) </a:t>
            </a:r>
            <a:r>
              <a:rPr lang="en-US" err="1" smtClean="0"/>
              <a:t>là</a:t>
            </a:r>
            <a:r>
              <a:rPr lang="en-US" smtClean="0"/>
              <a:t> </a:t>
            </a:r>
            <a:r>
              <a:rPr lang="en-US" err="1" smtClean="0"/>
              <a:t>những</a:t>
            </a:r>
            <a:r>
              <a:rPr lang="en-US" smtClean="0"/>
              <a:t> </a:t>
            </a:r>
            <a:r>
              <a:rPr lang="en-US" err="1" smtClean="0"/>
              <a:t>bài</a:t>
            </a:r>
            <a:r>
              <a:rPr lang="en-US" smtClean="0"/>
              <a:t> </a:t>
            </a:r>
            <a:r>
              <a:rPr lang="en-US" err="1" smtClean="0"/>
              <a:t>kiểm</a:t>
            </a:r>
            <a:r>
              <a:rPr lang="en-US" smtClean="0"/>
              <a:t> </a:t>
            </a:r>
            <a:r>
              <a:rPr lang="en-US" err="1" smtClean="0"/>
              <a:t>tra</a:t>
            </a:r>
            <a:r>
              <a:rPr lang="en-US" smtClean="0"/>
              <a:t>, </a:t>
            </a:r>
            <a:r>
              <a:rPr lang="en-US" err="1" smtClean="0"/>
              <a:t>bài</a:t>
            </a:r>
            <a:r>
              <a:rPr lang="en-US" smtClean="0"/>
              <a:t> </a:t>
            </a:r>
            <a:r>
              <a:rPr lang="en-US" err="1" smtClean="0"/>
              <a:t>tập</a:t>
            </a:r>
            <a:r>
              <a:rPr lang="en-US" smtClean="0"/>
              <a:t> </a:t>
            </a:r>
            <a:r>
              <a:rPr lang="en-US" err="1" smtClean="0"/>
              <a:t>còn</a:t>
            </a:r>
            <a:r>
              <a:rPr lang="en-US" smtClean="0"/>
              <a:t> </a:t>
            </a:r>
            <a:r>
              <a:rPr lang="en-US" err="1" smtClean="0"/>
              <a:t>giả</a:t>
            </a:r>
            <a:r>
              <a:rPr lang="en-US" smtClean="0"/>
              <a:t> </a:t>
            </a:r>
            <a:r>
              <a:rPr lang="en-US" err="1" smtClean="0"/>
              <a:t>thuyết</a:t>
            </a:r>
            <a:r>
              <a:rPr lang="en-US" smtClean="0"/>
              <a:t> (hypothesis) </a:t>
            </a:r>
            <a:r>
              <a:rPr lang="en-US" err="1" smtClean="0"/>
              <a:t>là</a:t>
            </a:r>
            <a:r>
              <a:rPr lang="en-US" smtClean="0"/>
              <a:t> </a:t>
            </a:r>
            <a:r>
              <a:rPr lang="en-US" err="1" smtClean="0"/>
              <a:t>những</a:t>
            </a:r>
            <a:r>
              <a:rPr lang="en-US" smtClean="0"/>
              <a:t> </a:t>
            </a:r>
            <a:r>
              <a:rPr lang="en-US" err="1" smtClean="0"/>
              <a:t>khái</a:t>
            </a:r>
            <a:r>
              <a:rPr lang="en-US" smtClean="0"/>
              <a:t> </a:t>
            </a:r>
            <a:r>
              <a:rPr lang="en-US" err="1" smtClean="0"/>
              <a:t>niệm</a:t>
            </a:r>
            <a:r>
              <a:rPr lang="en-US" smtClean="0"/>
              <a:t>, </a:t>
            </a:r>
            <a:r>
              <a:rPr lang="en-US" err="1" smtClean="0"/>
              <a:t>kiến</a:t>
            </a:r>
            <a:r>
              <a:rPr lang="en-US" smtClean="0"/>
              <a:t> </a:t>
            </a:r>
            <a:r>
              <a:rPr lang="en-US" err="1" smtClean="0"/>
              <a:t>thức</a:t>
            </a:r>
            <a:r>
              <a:rPr lang="en-US" smtClean="0"/>
              <a:t>.</a:t>
            </a:r>
          </a:p>
          <a:p>
            <a:pPr algn="just"/>
            <a:r>
              <a:rPr lang="en-US" i="1" err="1" smtClean="0"/>
              <a:t>Quan</a:t>
            </a:r>
            <a:r>
              <a:rPr lang="en-US" i="1" smtClean="0"/>
              <a:t> </a:t>
            </a:r>
            <a:r>
              <a:rPr lang="en-US" i="1" err="1" smtClean="0"/>
              <a:t>hệ</a:t>
            </a:r>
            <a:r>
              <a:rPr lang="en-US" i="1" smtClean="0"/>
              <a:t> </a:t>
            </a:r>
            <a:r>
              <a:rPr lang="en-US" i="1" err="1" smtClean="0"/>
              <a:t>chẩn</a:t>
            </a:r>
            <a:r>
              <a:rPr lang="en-US" i="1" smtClean="0"/>
              <a:t> </a:t>
            </a:r>
            <a:r>
              <a:rPr lang="en-US" i="1" err="1" smtClean="0"/>
              <a:t>đoán</a:t>
            </a:r>
            <a:r>
              <a:rPr lang="en-US" smtClean="0"/>
              <a:t> </a:t>
            </a:r>
            <a:r>
              <a:rPr lang="en-US" err="1" smtClean="0"/>
              <a:t>rất</a:t>
            </a:r>
            <a:r>
              <a:rPr lang="en-US" smtClean="0"/>
              <a:t> </a:t>
            </a:r>
            <a:r>
              <a:rPr lang="en-US" err="1" smtClean="0"/>
              <a:t>quan</a:t>
            </a:r>
            <a:r>
              <a:rPr lang="en-US" smtClean="0"/>
              <a:t> </a:t>
            </a:r>
            <a:r>
              <a:rPr lang="en-US" err="1" smtClean="0"/>
              <a:t>trọng</a:t>
            </a:r>
            <a:r>
              <a:rPr lang="en-US" smtClean="0"/>
              <a:t> </a:t>
            </a:r>
            <a:r>
              <a:rPr lang="en-US" err="1" smtClean="0"/>
              <a:t>vì</a:t>
            </a:r>
            <a:r>
              <a:rPr lang="en-US" smtClean="0"/>
              <a:t> </a:t>
            </a:r>
            <a:r>
              <a:rPr lang="en-US" err="1" smtClean="0"/>
              <a:t>nó</a:t>
            </a:r>
            <a:r>
              <a:rPr lang="en-US" smtClean="0"/>
              <a:t> </a:t>
            </a:r>
            <a:r>
              <a:rPr lang="en-US" err="1" smtClean="0"/>
              <a:t>được</a:t>
            </a:r>
            <a:r>
              <a:rPr lang="en-US" smtClean="0"/>
              <a:t> </a:t>
            </a:r>
            <a:r>
              <a:rPr lang="en-US" err="1" smtClean="0"/>
              <a:t>dùng</a:t>
            </a:r>
            <a:r>
              <a:rPr lang="en-US" smtClean="0"/>
              <a:t> </a:t>
            </a:r>
            <a:r>
              <a:rPr lang="en-US" err="1" smtClean="0"/>
              <a:t>để</a:t>
            </a:r>
            <a:r>
              <a:rPr lang="en-US" smtClean="0"/>
              <a:t> </a:t>
            </a:r>
            <a:r>
              <a:rPr lang="en-US" err="1" smtClean="0"/>
              <a:t>đánh</a:t>
            </a:r>
            <a:r>
              <a:rPr lang="en-US" smtClean="0"/>
              <a:t> </a:t>
            </a:r>
            <a:r>
              <a:rPr lang="en-US" err="1" smtClean="0"/>
              <a:t>giá</a:t>
            </a:r>
            <a:r>
              <a:rPr lang="en-US" smtClean="0"/>
              <a:t> </a:t>
            </a:r>
            <a:r>
              <a:rPr lang="en-US" err="1" smtClean="0"/>
              <a:t>kiến</a:t>
            </a:r>
            <a:r>
              <a:rPr lang="en-US" smtClean="0"/>
              <a:t> </a:t>
            </a:r>
            <a:r>
              <a:rPr lang="en-US" err="1" smtClean="0"/>
              <a:t>thức</a:t>
            </a:r>
            <a:r>
              <a:rPr lang="en-US" smtClean="0"/>
              <a:t> </a:t>
            </a:r>
            <a:r>
              <a:rPr lang="en-US" err="1" smtClean="0"/>
              <a:t>người</a:t>
            </a:r>
            <a:r>
              <a:rPr lang="en-US" smtClean="0"/>
              <a:t> </a:t>
            </a:r>
            <a:r>
              <a:rPr lang="en-US" err="1" smtClean="0"/>
              <a:t>học</a:t>
            </a:r>
            <a:r>
              <a:rPr lang="en-US" smtClean="0"/>
              <a:t>. </a:t>
            </a:r>
            <a:r>
              <a:rPr lang="en-US" err="1" smtClean="0"/>
              <a:t>Trong</a:t>
            </a:r>
            <a:r>
              <a:rPr lang="en-US" smtClean="0"/>
              <a:t> </a:t>
            </a:r>
            <a:r>
              <a:rPr lang="en-US" err="1" smtClean="0"/>
              <a:t>phần</a:t>
            </a:r>
            <a:r>
              <a:rPr lang="en-US" smtClean="0"/>
              <a:t> </a:t>
            </a:r>
            <a:r>
              <a:rPr lang="en-US" err="1" smtClean="0"/>
              <a:t>tiếp</a:t>
            </a:r>
            <a:r>
              <a:rPr lang="en-US" smtClean="0"/>
              <a:t> </a:t>
            </a:r>
            <a:r>
              <a:rPr lang="en-US" err="1" smtClean="0"/>
              <a:t>theo</a:t>
            </a:r>
            <a:r>
              <a:rPr lang="en-US" smtClean="0"/>
              <a:t>, </a:t>
            </a:r>
            <a:r>
              <a:rPr lang="en-US" err="1" smtClean="0"/>
              <a:t>chúng</a:t>
            </a:r>
            <a:r>
              <a:rPr lang="en-US" smtClean="0"/>
              <a:t> ta </a:t>
            </a:r>
            <a:r>
              <a:rPr lang="en-US" err="1" smtClean="0"/>
              <a:t>bắt</a:t>
            </a:r>
            <a:r>
              <a:rPr lang="en-US" smtClean="0"/>
              <a:t> </a:t>
            </a:r>
            <a:r>
              <a:rPr lang="en-US" err="1" smtClean="0"/>
              <a:t>đầu</a:t>
            </a:r>
            <a:r>
              <a:rPr lang="en-US" smtClean="0"/>
              <a:t> </a:t>
            </a:r>
            <a:r>
              <a:rPr lang="en-US" err="1" smtClean="0"/>
              <a:t>nghiên</a:t>
            </a:r>
            <a:r>
              <a:rPr lang="en-US" smtClean="0"/>
              <a:t> </a:t>
            </a:r>
            <a:r>
              <a:rPr lang="en-US" err="1" smtClean="0"/>
              <a:t>cứu</a:t>
            </a:r>
            <a:r>
              <a:rPr lang="en-US" smtClean="0"/>
              <a:t> </a:t>
            </a:r>
            <a:r>
              <a:rPr lang="en-US" err="1" smtClean="0"/>
              <a:t>sự</a:t>
            </a:r>
            <a:r>
              <a:rPr lang="en-US" smtClean="0"/>
              <a:t> </a:t>
            </a:r>
            <a:r>
              <a:rPr lang="en-US" err="1" smtClean="0"/>
              <a:t>chuyển</a:t>
            </a:r>
            <a:r>
              <a:rPr lang="en-US" smtClean="0"/>
              <a:t> </a:t>
            </a:r>
            <a:r>
              <a:rPr lang="en-US" err="1" smtClean="0"/>
              <a:t>hóa</a:t>
            </a:r>
            <a:r>
              <a:rPr lang="en-US" smtClean="0"/>
              <a:t> </a:t>
            </a:r>
            <a:r>
              <a:rPr lang="en-US" err="1" smtClean="0"/>
              <a:t>quan</a:t>
            </a:r>
            <a:r>
              <a:rPr lang="en-US" smtClean="0"/>
              <a:t> </a:t>
            </a:r>
            <a:r>
              <a:rPr lang="en-US" err="1" smtClean="0"/>
              <a:t>hệ</a:t>
            </a:r>
            <a:r>
              <a:rPr lang="en-US" smtClean="0"/>
              <a:t> </a:t>
            </a:r>
            <a:r>
              <a:rPr lang="en-US" err="1" smtClean="0"/>
              <a:t>với</a:t>
            </a:r>
            <a:r>
              <a:rPr lang="en-US" smtClean="0"/>
              <a:t> </a:t>
            </a:r>
            <a:r>
              <a:rPr lang="en-US" err="1" smtClean="0"/>
              <a:t>khái</a:t>
            </a:r>
            <a:r>
              <a:rPr lang="en-US" smtClean="0"/>
              <a:t> </a:t>
            </a:r>
            <a:r>
              <a:rPr lang="en-US" err="1" smtClean="0"/>
              <a:t>niệm</a:t>
            </a:r>
            <a:r>
              <a:rPr lang="en-US" smtClean="0"/>
              <a:t> </a:t>
            </a:r>
            <a:r>
              <a:rPr lang="en-US" err="1" smtClean="0"/>
              <a:t>quan</a:t>
            </a:r>
            <a:r>
              <a:rPr lang="en-US" smtClean="0"/>
              <a:t> </a:t>
            </a:r>
            <a:r>
              <a:rPr lang="en-US" err="1" smtClean="0"/>
              <a:t>hệ</a:t>
            </a:r>
            <a:r>
              <a:rPr lang="en-US" smtClean="0"/>
              <a:t> </a:t>
            </a:r>
            <a:r>
              <a:rPr lang="en-US" err="1" smtClean="0"/>
              <a:t>chẩn</a:t>
            </a:r>
            <a:r>
              <a:rPr lang="en-US" smtClean="0"/>
              <a:t> </a:t>
            </a:r>
            <a:r>
              <a:rPr lang="en-US" err="1" smtClean="0"/>
              <a:t>đoán</a:t>
            </a:r>
            <a:r>
              <a:rPr lang="en-US" smtClean="0"/>
              <a:t>. </a:t>
            </a: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DADFABF2-2BF2-42B7-B81E-696C92B6454F}" type="datetime1">
              <a:rPr lang="en-US" smtClean="0"/>
              <a:t>7/14/2017</a:t>
            </a:fld>
            <a:endParaRPr lang="en-US"/>
          </a:p>
        </p:txBody>
      </p:sp>
    </p:spTree>
    <p:extLst>
      <p:ext uri="{BB962C8B-B14F-4D97-AF65-F5344CB8AC3E}">
        <p14:creationId xmlns:p14="http://schemas.microsoft.com/office/powerpoint/2010/main" val="1935038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a:t>
            </a:r>
            <a:r>
              <a:rPr lang="en-US" err="1"/>
              <a:t>Quan</a:t>
            </a:r>
            <a:r>
              <a:rPr lang="en-US"/>
              <a:t> </a:t>
            </a:r>
            <a:r>
              <a:rPr lang="en-US" err="1"/>
              <a:t>hệ</a:t>
            </a:r>
            <a:r>
              <a:rPr lang="en-US"/>
              <a:t> </a:t>
            </a:r>
            <a:r>
              <a:rPr lang="en-US" err="1"/>
              <a:t>chẩn</a:t>
            </a:r>
            <a:r>
              <a:rPr lang="en-US"/>
              <a:t> </a:t>
            </a:r>
            <a:r>
              <a:rPr lang="en-US" err="1"/>
              <a:t>đoán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8"/>
                <a:ext cx="10515600" cy="5355452"/>
              </a:xfrm>
            </p:spPr>
            <p:txBody>
              <a:bodyPr>
                <a:noAutofit/>
              </a:bodyPr>
              <a:lstStyle/>
              <a:p>
                <a:r>
                  <a:rPr lang="en-US" sz="2300"/>
                  <a:t>Theo (</a:t>
                </a:r>
                <a:r>
                  <a:rPr lang="en-US" sz="2300" err="1"/>
                  <a:t>Millán</a:t>
                </a:r>
                <a:r>
                  <a:rPr lang="en-US" sz="2300"/>
                  <a:t>, </a:t>
                </a:r>
                <a:r>
                  <a:rPr lang="en-US" sz="2300" err="1"/>
                  <a:t>Loboda</a:t>
                </a:r>
                <a:r>
                  <a:rPr lang="en-US" sz="2300"/>
                  <a:t>, &amp; Pérez-de-la-Cruz, 2010, p. 1666) </a:t>
                </a:r>
                <a:r>
                  <a:rPr lang="en-US" sz="2300" err="1" smtClean="0"/>
                  <a:t>và</a:t>
                </a:r>
                <a:r>
                  <a:rPr lang="en-US" sz="2300" smtClean="0"/>
                  <a:t> </a:t>
                </a:r>
                <a:r>
                  <a:rPr lang="en-US" sz="2300" err="1"/>
                  <a:t>tôi</a:t>
                </a:r>
                <a:r>
                  <a:rPr lang="en-US" sz="2300"/>
                  <a:t>, </a:t>
                </a:r>
                <a:r>
                  <a:rPr lang="en-US" sz="2300" err="1"/>
                  <a:t>quan</a:t>
                </a:r>
                <a:r>
                  <a:rPr lang="en-US" sz="2300"/>
                  <a:t> </a:t>
                </a:r>
                <a:r>
                  <a:rPr lang="en-US" sz="2300" err="1"/>
                  <a:t>hệ</a:t>
                </a:r>
                <a:r>
                  <a:rPr lang="en-US" sz="2300"/>
                  <a:t> </a:t>
                </a:r>
                <a:r>
                  <a:rPr lang="en-US" sz="2300" err="1"/>
                  <a:t>chẩn</a:t>
                </a:r>
                <a:r>
                  <a:rPr lang="en-US" sz="2300"/>
                  <a:t> </a:t>
                </a:r>
                <a:r>
                  <a:rPr lang="en-US" sz="2300" err="1"/>
                  <a:t>đoán</a:t>
                </a:r>
                <a:r>
                  <a:rPr lang="en-US" sz="2300"/>
                  <a:t> </a:t>
                </a:r>
                <a:r>
                  <a:rPr lang="en-US" sz="2300" err="1"/>
                  <a:t>nên</a:t>
                </a:r>
                <a:r>
                  <a:rPr lang="en-US" sz="2300"/>
                  <a:t> </a:t>
                </a:r>
                <a:r>
                  <a:rPr lang="en-US" sz="2300" err="1"/>
                  <a:t>bắt</a:t>
                </a:r>
                <a:r>
                  <a:rPr lang="en-US" sz="2300"/>
                  <a:t> </a:t>
                </a:r>
                <a:r>
                  <a:rPr lang="en-US" sz="2300" err="1"/>
                  <a:t>đầu</a:t>
                </a:r>
                <a:r>
                  <a:rPr lang="en-US" sz="2300"/>
                  <a:t> </a:t>
                </a:r>
                <a:r>
                  <a:rPr lang="en-US" sz="2300" err="1"/>
                  <a:t>từ</a:t>
                </a:r>
                <a:r>
                  <a:rPr lang="en-US" sz="2300"/>
                  <a:t> </a:t>
                </a:r>
                <a:r>
                  <a:rPr lang="en-US" sz="2300" err="1"/>
                  <a:t>giả</a:t>
                </a:r>
                <a:r>
                  <a:rPr lang="en-US" sz="2300"/>
                  <a:t> </a:t>
                </a:r>
                <a:r>
                  <a:rPr lang="en-US" sz="2300" err="1"/>
                  <a:t>thuyết</a:t>
                </a:r>
                <a:r>
                  <a:rPr lang="en-US" sz="2300"/>
                  <a:t> </a:t>
                </a:r>
                <a:r>
                  <a:rPr lang="en-US" sz="2300" err="1"/>
                  <a:t>đến</a:t>
                </a:r>
                <a:r>
                  <a:rPr lang="en-US" sz="2300"/>
                  <a:t> </a:t>
                </a:r>
                <a:r>
                  <a:rPr lang="en-US" sz="2300" err="1"/>
                  <a:t>bằng</a:t>
                </a:r>
                <a:r>
                  <a:rPr lang="en-US" sz="2300"/>
                  <a:t> </a:t>
                </a:r>
                <a:r>
                  <a:rPr lang="en-US" sz="2300" err="1"/>
                  <a:t>chứng</a:t>
                </a:r>
                <a:r>
                  <a:rPr lang="en-US" sz="2300"/>
                  <a:t>. </a:t>
                </a:r>
                <a:r>
                  <a:rPr lang="en-US" sz="2300" err="1"/>
                  <a:t>Ví</a:t>
                </a:r>
                <a:r>
                  <a:rPr lang="en-US" sz="2300"/>
                  <a:t> </a:t>
                </a:r>
                <a:r>
                  <a:rPr lang="en-US" sz="2300" err="1"/>
                  <a:t>dụ</a:t>
                </a:r>
                <a:r>
                  <a:rPr lang="en-US" sz="2300"/>
                  <a:t>, </a:t>
                </a:r>
                <a:r>
                  <a:rPr lang="en-US" sz="2300" err="1"/>
                  <a:t>bệnh</a:t>
                </a:r>
                <a:r>
                  <a:rPr lang="en-US" sz="2300"/>
                  <a:t> </a:t>
                </a:r>
                <a:r>
                  <a:rPr lang="en-US" sz="2300" err="1"/>
                  <a:t>là</a:t>
                </a:r>
                <a:r>
                  <a:rPr lang="en-US" sz="2300"/>
                  <a:t> </a:t>
                </a:r>
                <a:r>
                  <a:rPr lang="en-US" sz="2300" err="1"/>
                  <a:t>giả</a:t>
                </a:r>
                <a:r>
                  <a:rPr lang="en-US" sz="2300"/>
                  <a:t> </a:t>
                </a:r>
                <a:r>
                  <a:rPr lang="en-US" sz="2300" err="1"/>
                  <a:t>thuyết</a:t>
                </a:r>
                <a:r>
                  <a:rPr lang="en-US" sz="2300"/>
                  <a:t> </a:t>
                </a:r>
                <a:r>
                  <a:rPr lang="en-US" sz="2300" i="1"/>
                  <a:t>X</a:t>
                </a:r>
                <a:r>
                  <a:rPr lang="en-US" sz="2300"/>
                  <a:t> </a:t>
                </a:r>
                <a:r>
                  <a:rPr lang="en-US" sz="2300" err="1"/>
                  <a:t>và</a:t>
                </a:r>
                <a:r>
                  <a:rPr lang="en-US" sz="2300"/>
                  <a:t> </a:t>
                </a:r>
                <a:r>
                  <a:rPr lang="en-US" sz="2300" err="1"/>
                  <a:t>triệu</a:t>
                </a:r>
                <a:r>
                  <a:rPr lang="en-US" sz="2300"/>
                  <a:t> </a:t>
                </a:r>
                <a:r>
                  <a:rPr lang="en-US" sz="2300" err="1"/>
                  <a:t>chứng</a:t>
                </a:r>
                <a:r>
                  <a:rPr lang="en-US" sz="2300"/>
                  <a:t> </a:t>
                </a:r>
                <a:r>
                  <a:rPr lang="en-US" sz="2300" err="1"/>
                  <a:t>là</a:t>
                </a:r>
                <a:r>
                  <a:rPr lang="en-US" sz="2300"/>
                  <a:t> </a:t>
                </a:r>
                <a:r>
                  <a:rPr lang="en-US" sz="2300" err="1"/>
                  <a:t>bằng</a:t>
                </a:r>
                <a:r>
                  <a:rPr lang="en-US" sz="2300"/>
                  <a:t> </a:t>
                </a:r>
                <a:r>
                  <a:rPr lang="en-US" sz="2300" err="1"/>
                  <a:t>chứng</a:t>
                </a:r>
                <a:r>
                  <a:rPr lang="en-US" sz="2300"/>
                  <a:t> </a:t>
                </a:r>
                <a:r>
                  <a:rPr lang="en-US" sz="2300" i="1"/>
                  <a:t>D</a:t>
                </a:r>
                <a:r>
                  <a:rPr lang="en-US" sz="2300" smtClean="0"/>
                  <a:t>.</a:t>
                </a:r>
              </a:p>
              <a:p>
                <a:pPr marL="0" indent="0" algn="just">
                  <a:buNone/>
                </a:pPr>
                <a:endParaRPr lang="en-US" sz="2300" smtClean="0"/>
              </a:p>
              <a:p>
                <a:pPr algn="just"/>
                <a:r>
                  <a:rPr lang="en-US" sz="2300" err="1" smtClean="0"/>
                  <a:t>Trọng</a:t>
                </a:r>
                <a:r>
                  <a:rPr lang="en-US" sz="2300" smtClean="0"/>
                  <a:t> </a:t>
                </a:r>
                <a:r>
                  <a:rPr lang="en-US" sz="2300" err="1" smtClean="0"/>
                  <a:t>số</a:t>
                </a:r>
                <a:r>
                  <a:rPr lang="en-US" sz="2300" smtClean="0"/>
                  <a:t> </a:t>
                </a:r>
                <a:r>
                  <a:rPr lang="en-US" sz="2300" i="1" smtClean="0"/>
                  <a:t>w</a:t>
                </a:r>
                <a:r>
                  <a:rPr lang="en-US" sz="2300" smtClean="0"/>
                  <a:t> </a:t>
                </a:r>
                <a:r>
                  <a:rPr lang="en-US" sz="2300" err="1" smtClean="0"/>
                  <a:t>của</a:t>
                </a:r>
                <a:r>
                  <a:rPr lang="en-US" sz="2300" smtClean="0"/>
                  <a:t> </a:t>
                </a:r>
                <a:r>
                  <a:rPr lang="en-US" sz="2300" err="1" smtClean="0"/>
                  <a:t>quan</a:t>
                </a:r>
                <a:r>
                  <a:rPr lang="en-US" sz="2300" smtClean="0"/>
                  <a:t> </a:t>
                </a:r>
                <a:r>
                  <a:rPr lang="en-US" sz="2300" err="1" smtClean="0"/>
                  <a:t>hệ</a:t>
                </a:r>
                <a:r>
                  <a:rPr lang="en-US" sz="2300" smtClean="0"/>
                  <a:t> </a:t>
                </a:r>
                <a:r>
                  <a:rPr lang="en-US" sz="2300" err="1" smtClean="0"/>
                  <a:t>giữa</a:t>
                </a:r>
                <a:r>
                  <a:rPr lang="en-US" sz="2300" smtClean="0"/>
                  <a:t> </a:t>
                </a:r>
                <a:r>
                  <a:rPr lang="en-US" sz="2300" i="1" smtClean="0"/>
                  <a:t>X</a:t>
                </a:r>
                <a:r>
                  <a:rPr lang="en-US" sz="2300" smtClean="0"/>
                  <a:t> </a:t>
                </a:r>
                <a:r>
                  <a:rPr lang="en-US" sz="2300" err="1" smtClean="0"/>
                  <a:t>và</a:t>
                </a:r>
                <a:r>
                  <a:rPr lang="en-US" sz="2300" smtClean="0"/>
                  <a:t> </a:t>
                </a:r>
                <a:r>
                  <a:rPr lang="en-US" sz="2300" i="1" smtClean="0"/>
                  <a:t>D</a:t>
                </a:r>
                <a:r>
                  <a:rPr lang="en-US" sz="2300" smtClean="0"/>
                  <a:t> </a:t>
                </a:r>
                <a:r>
                  <a:rPr lang="en-US" sz="2300" err="1" smtClean="0"/>
                  <a:t>là</a:t>
                </a:r>
                <a:r>
                  <a:rPr lang="en-US" sz="2300" smtClean="0"/>
                  <a:t> 1. </a:t>
                </a:r>
                <a:r>
                  <a:rPr lang="en-US" sz="2300" err="1" smtClean="0"/>
                  <a:t>Công</a:t>
                </a:r>
                <a:r>
                  <a:rPr lang="en-US" sz="2300" smtClean="0"/>
                  <a:t> </a:t>
                </a:r>
                <a:r>
                  <a:rPr lang="en-US" sz="2300" err="1" smtClean="0"/>
                  <a:t>thức</a:t>
                </a:r>
                <a:r>
                  <a:rPr lang="en-US" sz="2300" smtClean="0"/>
                  <a:t> 2.1 </a:t>
                </a:r>
                <a:r>
                  <a:rPr lang="en-US" sz="2300" err="1" smtClean="0"/>
                  <a:t>đặc</a:t>
                </a:r>
                <a:r>
                  <a:rPr lang="en-US" sz="2300" smtClean="0"/>
                  <a:t> </a:t>
                </a:r>
                <a:r>
                  <a:rPr lang="en-US" sz="2300" err="1" smtClean="0"/>
                  <a:t>tả</a:t>
                </a:r>
                <a:r>
                  <a:rPr lang="en-US" sz="2300" smtClean="0"/>
                  <a:t> CPT </a:t>
                </a:r>
                <a:r>
                  <a:rPr lang="en-US" sz="2300" err="1" smtClean="0"/>
                  <a:t>của</a:t>
                </a:r>
                <a:r>
                  <a:rPr lang="en-US" sz="2300" smtClean="0"/>
                  <a:t> </a:t>
                </a:r>
                <a:r>
                  <a:rPr lang="en-US" sz="2300" err="1" smtClean="0"/>
                  <a:t>biến</a:t>
                </a:r>
                <a:r>
                  <a:rPr lang="en-US" sz="2300" smtClean="0"/>
                  <a:t> </a:t>
                </a:r>
                <a:r>
                  <a:rPr lang="en-US" sz="2300" err="1" smtClean="0"/>
                  <a:t>nhị</a:t>
                </a:r>
                <a:r>
                  <a:rPr lang="en-US" sz="2300" smtClean="0"/>
                  <a:t> </a:t>
                </a:r>
                <a:r>
                  <a:rPr lang="en-US" sz="2300" err="1" smtClean="0"/>
                  <a:t>phân</a:t>
                </a:r>
                <a:r>
                  <a:rPr lang="en-US" sz="2300" smtClean="0"/>
                  <a:t> </a:t>
                </a:r>
                <a:r>
                  <a:rPr lang="en-US" sz="2300" i="1" smtClean="0"/>
                  <a:t>D</a:t>
                </a:r>
                <a:r>
                  <a:rPr lang="en-US" sz="2300" smtClean="0"/>
                  <a:t> </a:t>
                </a:r>
                <a:r>
                  <a:rPr lang="en-US" sz="2300" err="1" smtClean="0"/>
                  <a:t>nhằm</a:t>
                </a:r>
                <a:r>
                  <a:rPr lang="en-US" sz="2300" smtClean="0"/>
                  <a:t> </a:t>
                </a:r>
                <a:r>
                  <a:rPr lang="en-US" sz="2300" err="1" smtClean="0"/>
                  <a:t>chuyển</a:t>
                </a:r>
                <a:r>
                  <a:rPr lang="en-US" sz="2300" smtClean="0"/>
                  <a:t> </a:t>
                </a:r>
                <a:r>
                  <a:rPr lang="en-US" sz="2300" err="1" smtClean="0"/>
                  <a:t>hóa</a:t>
                </a:r>
                <a:r>
                  <a:rPr lang="en-US" sz="2300" smtClean="0"/>
                  <a:t> </a:t>
                </a:r>
                <a:r>
                  <a:rPr lang="en-US" sz="2300" err="1" smtClean="0"/>
                  <a:t>quan</a:t>
                </a:r>
                <a:r>
                  <a:rPr lang="en-US" sz="2300" smtClean="0"/>
                  <a:t> </a:t>
                </a:r>
                <a:r>
                  <a:rPr lang="en-US" sz="2300" err="1" smtClean="0"/>
                  <a:t>hệ</a:t>
                </a:r>
                <a:r>
                  <a:rPr lang="en-US" sz="2300" smtClean="0"/>
                  <a:t> </a:t>
                </a:r>
                <a:r>
                  <a:rPr lang="en-US" sz="2300" err="1" smtClean="0"/>
                  <a:t>chẩn</a:t>
                </a:r>
                <a:r>
                  <a:rPr lang="en-US" sz="2300" smtClean="0"/>
                  <a:t> </a:t>
                </a:r>
                <a:r>
                  <a:rPr lang="en-US" sz="2300" err="1" smtClean="0"/>
                  <a:t>đoán</a:t>
                </a:r>
                <a:r>
                  <a:rPr lang="en-US" sz="2300" smtClean="0"/>
                  <a:t> </a:t>
                </a:r>
                <a:r>
                  <a:rPr lang="en-US" sz="2300" err="1" smtClean="0"/>
                  <a:t>đơn</a:t>
                </a:r>
                <a:r>
                  <a:rPr lang="en-US" sz="2300" smtClean="0"/>
                  <a:t> </a:t>
                </a:r>
                <a:r>
                  <a:rPr lang="en-US" sz="2300" err="1" smtClean="0"/>
                  <a:t>giản</a:t>
                </a:r>
                <a:r>
                  <a:rPr lang="en-US" sz="2300" smtClean="0"/>
                  <a:t> </a:t>
                </a:r>
                <a:r>
                  <a:rPr lang="en-US" sz="2300" err="1" smtClean="0"/>
                  <a:t>nhất</a:t>
                </a:r>
                <a:r>
                  <a:rPr lang="en-US" sz="2300" smtClean="0"/>
                  <a:t> </a:t>
                </a:r>
                <a:r>
                  <a:rPr lang="en-US" sz="2300" err="1" smtClean="0"/>
                  <a:t>thành</a:t>
                </a:r>
                <a:r>
                  <a:rPr lang="en-US" sz="2300" smtClean="0"/>
                  <a:t> BN </a:t>
                </a:r>
                <a:r>
                  <a:rPr lang="en-US" sz="2300" err="1" smtClean="0"/>
                  <a:t>đơn</a:t>
                </a:r>
                <a:r>
                  <a:rPr lang="en-US" sz="2300" smtClean="0"/>
                  <a:t> </a:t>
                </a:r>
                <a:r>
                  <a:rPr lang="en-US" sz="2300" err="1" smtClean="0"/>
                  <a:t>giản</a:t>
                </a:r>
                <a:r>
                  <a:rPr lang="en-US" sz="2300" smtClean="0"/>
                  <a:t> </a:t>
                </a:r>
                <a:r>
                  <a:rPr lang="en-US" sz="2300" err="1" smtClean="0"/>
                  <a:t>nhất</a:t>
                </a:r>
                <a:r>
                  <a:rPr lang="en-US" sz="2300" smtClean="0"/>
                  <a:t>.</a:t>
                </a:r>
              </a:p>
              <a:p>
                <a:pPr marL="0" indent="0" algn="just">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2300" i="1" smtClean="0">
                              <a:latin typeface="Cambria Math" panose="02040503050406030204" pitchFamily="18" charset="0"/>
                            </a:rPr>
                          </m:ctrlPr>
                        </m:mPr>
                        <m:mr>
                          <m:e>
                            <m:r>
                              <a:rPr lang="en-US" sz="2300" i="1">
                                <a:latin typeface="Cambria Math" panose="02040503050406030204" pitchFamily="18" charset="0"/>
                              </a:rPr>
                              <m:t>𝑃</m:t>
                            </m:r>
                            <m:d>
                              <m:dPr>
                                <m:ctrlPr>
                                  <a:rPr lang="en-US" sz="2300" i="1">
                                    <a:latin typeface="Cambria Math" panose="02040503050406030204" pitchFamily="18" charset="0"/>
                                  </a:rPr>
                                </m:ctrlPr>
                              </m:dPr>
                              <m:e>
                                <m:r>
                                  <a:rPr lang="en-US" sz="2300" i="1">
                                    <a:latin typeface="Cambria Math" panose="02040503050406030204" pitchFamily="18" charset="0"/>
                                  </a:rPr>
                                  <m:t>𝐷</m:t>
                                </m:r>
                              </m:e>
                              <m:e>
                                <m:r>
                                  <a:rPr lang="en-US" sz="2300" i="1">
                                    <a:latin typeface="Cambria Math" panose="02040503050406030204" pitchFamily="18" charset="0"/>
                                  </a:rPr>
                                  <m:t>𝑋</m:t>
                                </m:r>
                              </m:e>
                            </m:d>
                            <m:r>
                              <a:rPr lang="en-US" sz="2300" i="1">
                                <a:latin typeface="Cambria Math" panose="02040503050406030204" pitchFamily="18" charset="0"/>
                              </a:rPr>
                              <m:t>=</m:t>
                            </m:r>
                            <m:d>
                              <m:dPr>
                                <m:begChr m:val="{"/>
                                <m:endChr m:val=""/>
                                <m:ctrlPr>
                                  <a:rPr lang="en-US" sz="2300" i="1">
                                    <a:latin typeface="Cambria Math" panose="02040503050406030204" pitchFamily="18" charset="0"/>
                                  </a:rPr>
                                </m:ctrlPr>
                              </m:dPr>
                              <m:e>
                                <m:m>
                                  <m:mPr>
                                    <m:mcs>
                                      <m:mc>
                                        <m:mcPr>
                                          <m:count m:val="1"/>
                                          <m:mcJc m:val="center"/>
                                        </m:mcPr>
                                      </m:mc>
                                    </m:mcs>
                                    <m:ctrlPr>
                                      <a:rPr lang="en-US" sz="2300" i="1">
                                        <a:latin typeface="Cambria Math" panose="02040503050406030204" pitchFamily="18" charset="0"/>
                                      </a:rPr>
                                    </m:ctrlPr>
                                  </m:mPr>
                                  <m:mr>
                                    <m:e>
                                      <m:r>
                                        <a:rPr lang="en-US" sz="2300" i="1">
                                          <a:latin typeface="Cambria Math" panose="02040503050406030204" pitchFamily="18" charset="0"/>
                                        </a:rPr>
                                        <m:t>𝐷</m:t>
                                      </m:r>
                                      <m:r>
                                        <a:rPr lang="en-US" sz="2300" i="1">
                                          <a:latin typeface="Cambria Math" panose="02040503050406030204" pitchFamily="18" charset="0"/>
                                        </a:rPr>
                                        <m:t> </m:t>
                                      </m:r>
                                      <m:r>
                                        <m:rPr>
                                          <m:sty m:val="p"/>
                                        </m:rPr>
                                        <a:rPr lang="en-US" sz="2300">
                                          <a:latin typeface="Cambria Math" panose="02040503050406030204" pitchFamily="18" charset="0"/>
                                        </a:rPr>
                                        <m:t>if</m:t>
                                      </m:r>
                                      <m:r>
                                        <a:rPr lang="en-US" sz="2300" i="1">
                                          <a:latin typeface="Cambria Math" panose="02040503050406030204" pitchFamily="18" charset="0"/>
                                        </a:rPr>
                                        <m:t> </m:t>
                                      </m:r>
                                      <m:r>
                                        <a:rPr lang="en-US" sz="2300" i="1">
                                          <a:latin typeface="Cambria Math" panose="02040503050406030204" pitchFamily="18" charset="0"/>
                                        </a:rPr>
                                        <m:t>𝑋</m:t>
                                      </m:r>
                                      <m:r>
                                        <a:rPr lang="en-US" sz="2300" i="1">
                                          <a:latin typeface="Cambria Math" panose="02040503050406030204" pitchFamily="18" charset="0"/>
                                        </a:rPr>
                                        <m:t>=1</m:t>
                                      </m:r>
                                    </m:e>
                                  </m:mr>
                                  <m:mr>
                                    <m:e>
                                      <m:r>
                                        <a:rPr lang="en-US" sz="2300" i="1">
                                          <a:latin typeface="Cambria Math" panose="02040503050406030204" pitchFamily="18" charset="0"/>
                                        </a:rPr>
                                        <m:t>1−</m:t>
                                      </m:r>
                                      <m:r>
                                        <a:rPr lang="en-US" sz="2300" i="1">
                                          <a:latin typeface="Cambria Math" panose="02040503050406030204" pitchFamily="18" charset="0"/>
                                        </a:rPr>
                                        <m:t>𝐷</m:t>
                                      </m:r>
                                      <m:r>
                                        <a:rPr lang="en-US" sz="2300" i="1">
                                          <a:latin typeface="Cambria Math" panose="02040503050406030204" pitchFamily="18" charset="0"/>
                                        </a:rPr>
                                        <m:t> </m:t>
                                      </m:r>
                                      <m:r>
                                        <m:rPr>
                                          <m:sty m:val="p"/>
                                        </m:rPr>
                                        <a:rPr lang="en-US" sz="2300">
                                          <a:latin typeface="Cambria Math" panose="02040503050406030204" pitchFamily="18" charset="0"/>
                                        </a:rPr>
                                        <m:t>if</m:t>
                                      </m:r>
                                      <m:r>
                                        <a:rPr lang="en-US" sz="2300" i="1">
                                          <a:latin typeface="Cambria Math" panose="02040503050406030204" pitchFamily="18" charset="0"/>
                                        </a:rPr>
                                        <m:t> </m:t>
                                      </m:r>
                                      <m:r>
                                        <a:rPr lang="en-US" sz="2300" i="1">
                                          <a:latin typeface="Cambria Math" panose="02040503050406030204" pitchFamily="18" charset="0"/>
                                        </a:rPr>
                                        <m:t>𝑋</m:t>
                                      </m:r>
                                      <m:r>
                                        <a:rPr lang="en-US" sz="2300" i="1">
                                          <a:latin typeface="Cambria Math" panose="02040503050406030204" pitchFamily="18" charset="0"/>
                                        </a:rPr>
                                        <m:t>=0</m:t>
                                      </m:r>
                                    </m:e>
                                  </m:mr>
                                </m:m>
                              </m:e>
                            </m:d>
                          </m:e>
                          <m:e>
                            <m:d>
                              <m:dPr>
                                <m:ctrlPr>
                                  <a:rPr lang="en-US" sz="2300" i="1" smtClean="0">
                                    <a:latin typeface="Cambria Math" panose="02040503050406030204" pitchFamily="18" charset="0"/>
                                  </a:rPr>
                                </m:ctrlPr>
                              </m:dPr>
                              <m:e>
                                <m:r>
                                  <a:rPr lang="en-US" sz="2300" b="0" i="1" smtClean="0">
                                    <a:latin typeface="Cambria Math" panose="02040503050406030204" pitchFamily="18" charset="0"/>
                                  </a:rPr>
                                  <m:t>2.1</m:t>
                                </m:r>
                              </m:e>
                            </m:d>
                          </m:e>
                        </m:mr>
                      </m:m>
                    </m:oMath>
                  </m:oMathPara>
                </a14:m>
                <a:endParaRPr lang="en-US" sz="2300" smtClean="0"/>
              </a:p>
              <a:p>
                <a:r>
                  <a:rPr lang="en-US" sz="2300" smtClean="0"/>
                  <a:t>“</a:t>
                </a:r>
                <a:r>
                  <a:rPr lang="en-US" sz="2300" err="1" smtClean="0"/>
                  <a:t>Bằng</a:t>
                </a:r>
                <a:r>
                  <a:rPr lang="en-US" sz="2300" smtClean="0"/>
                  <a:t> </a:t>
                </a:r>
                <a:r>
                  <a:rPr lang="en-US" sz="2300" err="1" smtClean="0"/>
                  <a:t>chứng</a:t>
                </a:r>
                <a:r>
                  <a:rPr lang="en-US" sz="2300" smtClean="0"/>
                  <a:t> </a:t>
                </a:r>
                <a:r>
                  <a:rPr lang="en-US" sz="2300" i="1" smtClean="0"/>
                  <a:t>D</a:t>
                </a:r>
                <a:r>
                  <a:rPr lang="en-US" sz="2300" smtClean="0"/>
                  <a:t> </a:t>
                </a:r>
                <a:r>
                  <a:rPr lang="en-US" sz="2300" err="1" smtClean="0"/>
                  <a:t>được</a:t>
                </a:r>
                <a:r>
                  <a:rPr lang="en-US" sz="2300" smtClean="0"/>
                  <a:t> </a:t>
                </a:r>
                <a:r>
                  <a:rPr lang="en-US" sz="2300" err="1" smtClean="0"/>
                  <a:t>dùng</a:t>
                </a:r>
                <a:r>
                  <a:rPr lang="en-US" sz="2300" smtClean="0"/>
                  <a:t> </a:t>
                </a:r>
                <a:r>
                  <a:rPr lang="en-US" sz="2300" err="1" smtClean="0"/>
                  <a:t>để</a:t>
                </a:r>
                <a:r>
                  <a:rPr lang="en-US" sz="2300" smtClean="0"/>
                  <a:t> </a:t>
                </a:r>
                <a:r>
                  <a:rPr lang="en-US" sz="2300" err="1" smtClean="0"/>
                  <a:t>chẩn</a:t>
                </a:r>
                <a:r>
                  <a:rPr lang="en-US" sz="2300" smtClean="0"/>
                  <a:t> </a:t>
                </a:r>
                <a:r>
                  <a:rPr lang="en-US" sz="2300" err="1" smtClean="0"/>
                  <a:t>đoán</a:t>
                </a:r>
                <a:r>
                  <a:rPr lang="en-US" sz="2300" smtClean="0"/>
                  <a:t> </a:t>
                </a:r>
                <a:r>
                  <a:rPr lang="en-US" sz="2300" err="1" smtClean="0"/>
                  <a:t>giả</a:t>
                </a:r>
                <a:r>
                  <a:rPr lang="en-US" sz="2300" smtClean="0"/>
                  <a:t> </a:t>
                </a:r>
                <a:r>
                  <a:rPr lang="en-US" sz="2300" err="1" smtClean="0"/>
                  <a:t>thuyết</a:t>
                </a:r>
                <a:r>
                  <a:rPr lang="en-US" sz="2300" smtClean="0"/>
                  <a:t> </a:t>
                </a:r>
                <a:r>
                  <a:rPr lang="en-US" sz="2300" i="1" smtClean="0"/>
                  <a:t>X</a:t>
                </a:r>
                <a:r>
                  <a:rPr lang="en-US" sz="2300" smtClean="0"/>
                  <a:t> </a:t>
                </a:r>
                <a:r>
                  <a:rPr lang="en-US" sz="2300" err="1" smtClean="0"/>
                  <a:t>nếu</a:t>
                </a:r>
                <a:r>
                  <a:rPr lang="en-US" sz="2300" smtClean="0"/>
                  <a:t> </a:t>
                </a:r>
                <a:r>
                  <a:rPr lang="en-US" sz="2300" i="1" err="1" smtClean="0"/>
                  <a:t>mệnh</a:t>
                </a:r>
                <a:r>
                  <a:rPr lang="en-US" sz="2300" i="1" smtClean="0"/>
                  <a:t> </a:t>
                </a:r>
                <a:r>
                  <a:rPr lang="en-US" sz="2300" i="1" err="1" smtClean="0"/>
                  <a:t>đề</a:t>
                </a:r>
                <a:r>
                  <a:rPr lang="en-US" sz="2300" i="1" smtClean="0"/>
                  <a:t> </a:t>
                </a:r>
                <a:r>
                  <a:rPr lang="en-US" sz="2300" i="1" err="1" smtClean="0"/>
                  <a:t>chẩn</a:t>
                </a:r>
                <a:r>
                  <a:rPr lang="en-US" sz="2300" i="1" smtClean="0"/>
                  <a:t> </a:t>
                </a:r>
                <a:r>
                  <a:rPr lang="en-US" sz="2300" i="1" err="1" smtClean="0"/>
                  <a:t>đoán</a:t>
                </a:r>
                <a:r>
                  <a:rPr lang="en-US" sz="2300" i="1" smtClean="0"/>
                  <a:t> </a:t>
                </a:r>
                <a:r>
                  <a:rPr lang="en-US" sz="2300" i="1" err="1" smtClean="0"/>
                  <a:t>đủ</a:t>
                </a:r>
                <a:r>
                  <a:rPr lang="en-US" sz="2300" smtClean="0"/>
                  <a:t> </a:t>
                </a:r>
                <a:r>
                  <a:rPr lang="en-US" sz="2300" err="1" smtClean="0"/>
                  <a:t>được</a:t>
                </a:r>
                <a:r>
                  <a:rPr lang="en-US" sz="2300" smtClean="0"/>
                  <a:t> </a:t>
                </a:r>
                <a:r>
                  <a:rPr lang="en-US" sz="2300" err="1" smtClean="0"/>
                  <a:t>thỏa</a:t>
                </a:r>
                <a:r>
                  <a:rPr lang="en-US" sz="2300" smtClean="0"/>
                  <a:t> </a:t>
                </a:r>
                <a:r>
                  <a:rPr lang="en-US" sz="2300" err="1" smtClean="0"/>
                  <a:t>mãn</a:t>
                </a:r>
                <a:r>
                  <a:rPr lang="en-US" sz="2300" smtClean="0"/>
                  <a:t>. </a:t>
                </a:r>
                <a:r>
                  <a:rPr lang="en-US" sz="2300" err="1" smtClean="0"/>
                  <a:t>Mệnh</a:t>
                </a:r>
                <a:r>
                  <a:rPr lang="en-US" sz="2300" smtClean="0"/>
                  <a:t> </a:t>
                </a:r>
                <a:r>
                  <a:rPr lang="en-US" sz="2300" err="1" smtClean="0"/>
                  <a:t>đề</a:t>
                </a:r>
                <a:r>
                  <a:rPr lang="en-US" sz="2300" smtClean="0"/>
                  <a:t> </a:t>
                </a:r>
                <a:r>
                  <a:rPr lang="en-US" sz="2300" err="1" smtClean="0"/>
                  <a:t>này</a:t>
                </a:r>
                <a:r>
                  <a:rPr lang="en-US" sz="2300" smtClean="0"/>
                  <a:t>, </a:t>
                </a:r>
                <a:r>
                  <a:rPr lang="en-US" sz="2300" err="1" smtClean="0"/>
                  <a:t>gọi</a:t>
                </a:r>
                <a:r>
                  <a:rPr lang="en-US" sz="2300" smtClean="0"/>
                  <a:t> </a:t>
                </a:r>
                <a:r>
                  <a:rPr lang="en-US" sz="2300" err="1" smtClean="0"/>
                  <a:t>ngắn</a:t>
                </a:r>
                <a:r>
                  <a:rPr lang="en-US" sz="2300" smtClean="0"/>
                  <a:t> </a:t>
                </a:r>
                <a:r>
                  <a:rPr lang="en-US" sz="2300" err="1" smtClean="0"/>
                  <a:t>gọn</a:t>
                </a:r>
                <a:r>
                  <a:rPr lang="en-US" sz="2300" smtClean="0"/>
                  <a:t> </a:t>
                </a:r>
                <a:r>
                  <a:rPr lang="en-US" sz="2300" err="1" smtClean="0"/>
                  <a:t>là</a:t>
                </a:r>
                <a:r>
                  <a:rPr lang="en-US" sz="2300" smtClean="0"/>
                  <a:t> </a:t>
                </a:r>
                <a:r>
                  <a:rPr lang="en-US" sz="2300" b="1" err="1" smtClean="0"/>
                  <a:t>điều</a:t>
                </a:r>
                <a:r>
                  <a:rPr lang="en-US" sz="2300" b="1" smtClean="0"/>
                  <a:t> </a:t>
                </a:r>
                <a:r>
                  <a:rPr lang="en-US" sz="2300" b="1" err="1" smtClean="0"/>
                  <a:t>kiện</a:t>
                </a:r>
                <a:r>
                  <a:rPr lang="en-US" sz="2300" b="1" smtClean="0"/>
                  <a:t> </a:t>
                </a:r>
                <a:r>
                  <a:rPr lang="en-US" sz="2300" b="1" err="1" smtClean="0"/>
                  <a:t>chẩn</a:t>
                </a:r>
                <a:r>
                  <a:rPr lang="en-US" sz="2300" b="1" smtClean="0"/>
                  <a:t> </a:t>
                </a:r>
                <a:r>
                  <a:rPr lang="en-US" sz="2300" b="1" err="1" smtClean="0"/>
                  <a:t>đoán</a:t>
                </a:r>
                <a:r>
                  <a:rPr lang="en-US" sz="2300" smtClean="0"/>
                  <a:t>, </a:t>
                </a:r>
                <a:r>
                  <a:rPr lang="en-US" sz="2300" err="1" smtClean="0"/>
                  <a:t>được</a:t>
                </a:r>
                <a:r>
                  <a:rPr lang="en-US" sz="2300" smtClean="0"/>
                  <a:t> </a:t>
                </a:r>
                <a:r>
                  <a:rPr lang="en-US" sz="2300" err="1" smtClean="0"/>
                  <a:t>phát</a:t>
                </a:r>
                <a:r>
                  <a:rPr lang="en-US" sz="2300" smtClean="0"/>
                  <a:t> </a:t>
                </a:r>
                <a:r>
                  <a:rPr lang="en-US" sz="2300" err="1" smtClean="0"/>
                  <a:t>biểu</a:t>
                </a:r>
                <a:r>
                  <a:rPr lang="en-US" sz="2300" smtClean="0"/>
                  <a:t> </a:t>
                </a:r>
                <a:r>
                  <a:rPr lang="en-US" sz="2300" err="1" smtClean="0"/>
                  <a:t>như</a:t>
                </a:r>
                <a:r>
                  <a:rPr lang="en-US" sz="2300" smtClean="0"/>
                  <a:t> </a:t>
                </a:r>
                <a:r>
                  <a:rPr lang="en-US" sz="2300" err="1" smtClean="0"/>
                  <a:t>sau</a:t>
                </a:r>
                <a:r>
                  <a:rPr lang="en-US" sz="2300" smtClean="0"/>
                  <a:t> “</a:t>
                </a:r>
                <a:r>
                  <a:rPr lang="en-US" sz="2300" i="1" smtClean="0"/>
                  <a:t>D </a:t>
                </a:r>
                <a:r>
                  <a:rPr lang="en-US" sz="2300" i="1" err="1" smtClean="0"/>
                  <a:t>tương</a:t>
                </a:r>
                <a:r>
                  <a:rPr lang="en-US" sz="2300" i="1" smtClean="0"/>
                  <a:t> </a:t>
                </a:r>
                <a:r>
                  <a:rPr lang="en-US" sz="2300" i="1" err="1" smtClean="0"/>
                  <a:t>đương</a:t>
                </a:r>
                <a:r>
                  <a:rPr lang="en-US" sz="2300" i="1" smtClean="0"/>
                  <a:t> </a:t>
                </a:r>
                <a:r>
                  <a:rPr lang="en-US" sz="2300" i="1" err="1" smtClean="0"/>
                  <a:t>với</a:t>
                </a:r>
                <a:r>
                  <a:rPr lang="en-US" sz="2300" i="1" smtClean="0"/>
                  <a:t> X </a:t>
                </a:r>
                <a:r>
                  <a:rPr lang="en-US" sz="2300" i="1" err="1" smtClean="0"/>
                  <a:t>trong</a:t>
                </a:r>
                <a:r>
                  <a:rPr lang="en-US" sz="2300" i="1" smtClean="0"/>
                  <a:t> </a:t>
                </a:r>
                <a:r>
                  <a:rPr lang="en-US" sz="2300" i="1" err="1" smtClean="0"/>
                  <a:t>quan</a:t>
                </a:r>
                <a:r>
                  <a:rPr lang="en-US" sz="2300" i="1" smtClean="0"/>
                  <a:t> </a:t>
                </a:r>
                <a:r>
                  <a:rPr lang="en-US" sz="2300" i="1" err="1" smtClean="0"/>
                  <a:t>hệ</a:t>
                </a:r>
                <a:r>
                  <a:rPr lang="en-US" sz="2300" i="1" smtClean="0"/>
                  <a:t> </a:t>
                </a:r>
                <a:r>
                  <a:rPr lang="en-US" sz="2300" i="1" err="1" smtClean="0"/>
                  <a:t>chẩn</a:t>
                </a:r>
                <a:r>
                  <a:rPr lang="en-US" sz="2300" i="1" smtClean="0"/>
                  <a:t> </a:t>
                </a:r>
                <a:r>
                  <a:rPr lang="en-US" sz="2300" i="1" err="1" smtClean="0"/>
                  <a:t>đoán</a:t>
                </a:r>
                <a:r>
                  <a:rPr lang="en-US" sz="2300" i="1" smtClean="0"/>
                  <a:t> </a:t>
                </a:r>
                <a:r>
                  <a:rPr lang="en-US" sz="2300" i="1" err="1" smtClean="0"/>
                  <a:t>nếu</a:t>
                </a:r>
                <a:r>
                  <a:rPr lang="en-US" sz="2300" smtClean="0"/>
                  <a:t> </a:t>
                </a:r>
                <a:r>
                  <a:rPr lang="en-US" sz="2300" i="1"/>
                  <a:t>P(X|D) = </a:t>
                </a:r>
                <a:r>
                  <a:rPr lang="en-US" sz="2300" i="1" err="1"/>
                  <a:t>kP</a:t>
                </a:r>
                <a:r>
                  <a:rPr lang="en-US" sz="2300" i="1"/>
                  <a:t>(D|X</a:t>
                </a:r>
                <a:r>
                  <a:rPr lang="en-US" sz="2300" i="1" smtClean="0"/>
                  <a:t>) </a:t>
                </a:r>
                <a:r>
                  <a:rPr lang="en-US" sz="2300" i="1" err="1" smtClean="0"/>
                  <a:t>với</a:t>
                </a:r>
                <a:r>
                  <a:rPr lang="en-US" sz="2300" i="1" smtClean="0"/>
                  <a:t> </a:t>
                </a:r>
                <a:r>
                  <a:rPr lang="en-US" sz="2300" i="1" err="1" smtClean="0"/>
                  <a:t>giả</a:t>
                </a:r>
                <a:r>
                  <a:rPr lang="en-US" sz="2300" i="1" smtClean="0"/>
                  <a:t> </a:t>
                </a:r>
                <a:r>
                  <a:rPr lang="en-US" sz="2300" i="1" err="1" smtClean="0"/>
                  <a:t>thiết</a:t>
                </a:r>
                <a:r>
                  <a:rPr lang="en-US" sz="2300" i="1" smtClean="0"/>
                  <a:t> </a:t>
                </a:r>
                <a:r>
                  <a:rPr lang="en-US" sz="2300" i="1" err="1" smtClean="0"/>
                  <a:t>rằng</a:t>
                </a:r>
                <a:r>
                  <a:rPr lang="en-US" sz="2300" i="1" smtClean="0"/>
                  <a:t> X </a:t>
                </a:r>
                <a:r>
                  <a:rPr lang="en-US" sz="2300" i="1" err="1" smtClean="0"/>
                  <a:t>phân</a:t>
                </a:r>
                <a:r>
                  <a:rPr lang="en-US" sz="2300" i="1" smtClean="0"/>
                  <a:t> </a:t>
                </a:r>
                <a:r>
                  <a:rPr lang="en-US" sz="2300" i="1" err="1" smtClean="0"/>
                  <a:t>bố</a:t>
                </a:r>
                <a:r>
                  <a:rPr lang="en-US" sz="2300" i="1" smtClean="0"/>
                  <a:t> </a:t>
                </a:r>
                <a:r>
                  <a:rPr lang="en-US" sz="2300" i="1" err="1" smtClean="0"/>
                  <a:t>đều</a:t>
                </a:r>
                <a:r>
                  <a:rPr lang="en-US" sz="2300" i="1" smtClean="0"/>
                  <a:t> </a:t>
                </a:r>
                <a:r>
                  <a:rPr lang="en-US" sz="2300" i="1" err="1" smtClean="0"/>
                  <a:t>và</a:t>
                </a:r>
                <a:r>
                  <a:rPr lang="en-US" sz="2300" i="1" smtClean="0"/>
                  <a:t> </a:t>
                </a:r>
                <a:r>
                  <a:rPr lang="en-US" sz="2300" b="1" i="1" err="1" smtClean="0"/>
                  <a:t>hệ</a:t>
                </a:r>
                <a:r>
                  <a:rPr lang="en-US" sz="2300" b="1" i="1" smtClean="0"/>
                  <a:t> </a:t>
                </a:r>
                <a:r>
                  <a:rPr lang="en-US" sz="2300" b="1" i="1" err="1" smtClean="0"/>
                  <a:t>số</a:t>
                </a:r>
                <a:r>
                  <a:rPr lang="en-US" sz="2300" b="1" i="1" smtClean="0"/>
                  <a:t> </a:t>
                </a:r>
                <a:r>
                  <a:rPr lang="en-US" sz="2300" b="1" i="1" err="1" smtClean="0"/>
                  <a:t>chuyển</a:t>
                </a:r>
                <a:r>
                  <a:rPr lang="en-US" sz="2300" b="1" i="1" smtClean="0"/>
                  <a:t> </a:t>
                </a:r>
                <a:r>
                  <a:rPr lang="en-US" sz="2300" b="1" i="1" err="1" smtClean="0"/>
                  <a:t>hóa</a:t>
                </a:r>
                <a:r>
                  <a:rPr lang="en-US" sz="2300" i="1" smtClean="0"/>
                  <a:t> k </a:t>
                </a:r>
                <a:r>
                  <a:rPr lang="en-US" sz="2300" i="1" err="1" smtClean="0"/>
                  <a:t>độc</a:t>
                </a:r>
                <a:r>
                  <a:rPr lang="en-US" sz="2300" i="1" smtClean="0"/>
                  <a:t> </a:t>
                </a:r>
                <a:r>
                  <a:rPr lang="en-US" sz="2300" i="1" err="1" smtClean="0"/>
                  <a:t>lập</a:t>
                </a:r>
                <a:r>
                  <a:rPr lang="en-US" sz="2300" i="1" smtClean="0"/>
                  <a:t> </a:t>
                </a:r>
                <a:r>
                  <a:rPr lang="en-US" sz="2300" i="1" err="1" smtClean="0"/>
                  <a:t>với</a:t>
                </a:r>
                <a:r>
                  <a:rPr lang="en-US" sz="2300" i="1" smtClean="0"/>
                  <a:t> D. </a:t>
                </a:r>
                <a:r>
                  <a:rPr lang="en-US" sz="2300" i="1" err="1" smtClean="0"/>
                  <a:t>Nói</a:t>
                </a:r>
                <a:r>
                  <a:rPr lang="en-US" sz="2300" i="1" smtClean="0"/>
                  <a:t> </a:t>
                </a:r>
                <a:r>
                  <a:rPr lang="en-US" sz="2300" i="1" err="1" smtClean="0"/>
                  <a:t>cách</a:t>
                </a:r>
                <a:r>
                  <a:rPr lang="en-US" sz="2300" i="1" smtClean="0"/>
                  <a:t> </a:t>
                </a:r>
                <a:r>
                  <a:rPr lang="en-US" sz="2300" i="1" err="1" smtClean="0"/>
                  <a:t>khác</a:t>
                </a:r>
                <a:r>
                  <a:rPr lang="en-US" sz="2300" i="1" smtClean="0"/>
                  <a:t>, k </a:t>
                </a:r>
                <a:r>
                  <a:rPr lang="en-US" sz="2300" i="1" err="1" smtClean="0"/>
                  <a:t>là</a:t>
                </a:r>
                <a:r>
                  <a:rPr lang="en-US" sz="2300" i="1" smtClean="0"/>
                  <a:t> </a:t>
                </a:r>
                <a:r>
                  <a:rPr lang="en-US" sz="2300" i="1" err="1" smtClean="0"/>
                  <a:t>hằng</a:t>
                </a:r>
                <a:r>
                  <a:rPr lang="en-US" sz="2300" i="1" smtClean="0"/>
                  <a:t> </a:t>
                </a:r>
                <a:r>
                  <a:rPr lang="en-US" sz="2300" i="1" err="1" smtClean="0"/>
                  <a:t>số</a:t>
                </a:r>
                <a:r>
                  <a:rPr lang="en-US" sz="2300" i="1" smtClean="0"/>
                  <a:t> </a:t>
                </a:r>
                <a:r>
                  <a:rPr lang="en-US" sz="2300" i="1" err="1" smtClean="0"/>
                  <a:t>với</a:t>
                </a:r>
                <a:r>
                  <a:rPr lang="en-US" sz="2300" i="1" smtClean="0"/>
                  <a:t> D </a:t>
                </a:r>
                <a:r>
                  <a:rPr lang="en-US" sz="2300" i="1" err="1" smtClean="0"/>
                  <a:t>và</a:t>
                </a:r>
                <a:r>
                  <a:rPr lang="en-US" sz="2300" i="1" smtClean="0"/>
                  <a:t> </a:t>
                </a:r>
                <a:r>
                  <a:rPr lang="en-US" sz="2300" i="1" err="1" smtClean="0"/>
                  <a:t>vì</a:t>
                </a:r>
                <a:r>
                  <a:rPr lang="en-US" sz="2300" i="1" smtClean="0"/>
                  <a:t> </a:t>
                </a:r>
                <a:r>
                  <a:rPr lang="en-US" sz="2300" i="1" err="1" smtClean="0"/>
                  <a:t>thế</a:t>
                </a:r>
                <a:r>
                  <a:rPr lang="en-US" sz="2300" i="1" smtClean="0"/>
                  <a:t> D </a:t>
                </a:r>
                <a:r>
                  <a:rPr lang="en-US" sz="2300" i="1" err="1" smtClean="0"/>
                  <a:t>được</a:t>
                </a:r>
                <a:r>
                  <a:rPr lang="en-US" sz="2300" i="1" smtClean="0"/>
                  <a:t> </a:t>
                </a:r>
                <a:r>
                  <a:rPr lang="en-US" sz="2300" i="1" err="1" smtClean="0"/>
                  <a:t>gọi</a:t>
                </a:r>
                <a:r>
                  <a:rPr lang="en-US" sz="2300" i="1" smtClean="0"/>
                  <a:t> </a:t>
                </a:r>
                <a:r>
                  <a:rPr lang="en-US" sz="2300" i="1" err="1" smtClean="0"/>
                  <a:t>là</a:t>
                </a:r>
                <a:r>
                  <a:rPr lang="en-US" sz="2300" i="1" smtClean="0"/>
                  <a:t> </a:t>
                </a:r>
                <a:r>
                  <a:rPr lang="en-US" sz="2300" i="1" err="1" smtClean="0"/>
                  <a:t>bằng</a:t>
                </a:r>
                <a:r>
                  <a:rPr lang="en-US" sz="2300" i="1" smtClean="0"/>
                  <a:t> </a:t>
                </a:r>
                <a:r>
                  <a:rPr lang="en-US" sz="2300" i="1" err="1" smtClean="0"/>
                  <a:t>chứng</a:t>
                </a:r>
                <a:r>
                  <a:rPr lang="en-US" sz="2300" i="1" smtClean="0"/>
                  <a:t> </a:t>
                </a:r>
                <a:r>
                  <a:rPr lang="en-US" sz="2300" i="1" err="1" smtClean="0"/>
                  <a:t>đủ</a:t>
                </a:r>
                <a:r>
                  <a:rPr lang="en-US" sz="2300" smtClean="0"/>
                  <a:t>”.</a:t>
                </a:r>
                <a:endParaRPr lang="en-US" sz="23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8"/>
                <a:ext cx="10515600" cy="5355452"/>
              </a:xfrm>
              <a:blipFill rotWithShape="0">
                <a:blip r:embed="rId2"/>
                <a:stretch>
                  <a:fillRect l="-696" t="-910" r="-812"/>
                </a:stretch>
              </a:blipFill>
            </p:spPr>
            <p:txBody>
              <a:bodyPr/>
              <a:lstStyle/>
              <a:p>
                <a:r>
                  <a:rPr lang="en-US">
                    <a:noFill/>
                  </a:rPr>
                  <a:t> </a:t>
                </a:r>
              </a:p>
            </p:txBody>
          </p:sp>
        </mc:Fallback>
      </mc:AlternateContent>
      <p:sp>
        <p:nvSpPr>
          <p:cNvPr id="4" name="Oval 3"/>
          <p:cNvSpPr/>
          <p:nvPr/>
        </p:nvSpPr>
        <p:spPr>
          <a:xfrm>
            <a:off x="6775174" y="1974571"/>
            <a:ext cx="463826" cy="4240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smtClean="0">
                <a:solidFill>
                  <a:schemeClr val="tx1"/>
                </a:solidFill>
                <a:latin typeface="Times New Roman" panose="02020603050405020304" pitchFamily="18" charset="0"/>
                <a:cs typeface="Times New Roman" panose="02020603050405020304" pitchFamily="18" charset="0"/>
              </a:rPr>
              <a:t>X</a:t>
            </a:r>
            <a:endParaRPr lang="en-US" sz="2800" i="1">
              <a:solidFill>
                <a:schemeClr val="tx1"/>
              </a:solidFill>
              <a:latin typeface="Times New Roman" panose="02020603050405020304" pitchFamily="18" charset="0"/>
              <a:cs typeface="Times New Roman" panose="02020603050405020304" pitchFamily="18" charset="0"/>
            </a:endParaRPr>
          </a:p>
        </p:txBody>
      </p:sp>
      <p:sp>
        <p:nvSpPr>
          <p:cNvPr id="5" name="Oval 4"/>
          <p:cNvSpPr/>
          <p:nvPr/>
        </p:nvSpPr>
        <p:spPr>
          <a:xfrm>
            <a:off x="8610600" y="1967947"/>
            <a:ext cx="463826" cy="4240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smtClean="0">
                <a:solidFill>
                  <a:schemeClr val="tx1"/>
                </a:solidFill>
                <a:latin typeface="Times New Roman" panose="02020603050405020304" pitchFamily="18" charset="0"/>
                <a:cs typeface="Times New Roman" panose="02020603050405020304" pitchFamily="18" charset="0"/>
              </a:rPr>
              <a:t>D</a:t>
            </a:r>
            <a:endParaRPr lang="en-US" sz="2800" i="1">
              <a:solidFill>
                <a:schemeClr val="tx1"/>
              </a:solidFill>
              <a:latin typeface="Times New Roman" panose="02020603050405020304" pitchFamily="18" charset="0"/>
              <a:cs typeface="Times New Roman" panose="02020603050405020304" pitchFamily="18" charset="0"/>
            </a:endParaRPr>
          </a:p>
        </p:txBody>
      </p:sp>
      <p:cxnSp>
        <p:nvCxnSpPr>
          <p:cNvPr id="7" name="Straight Arrow Connector 6"/>
          <p:cNvCxnSpPr>
            <a:stCxn id="4" idx="6"/>
            <a:endCxn id="5" idx="2"/>
          </p:cNvCxnSpPr>
          <p:nvPr/>
        </p:nvCxnSpPr>
        <p:spPr>
          <a:xfrm flipV="1">
            <a:off x="7239000" y="2179982"/>
            <a:ext cx="1371600" cy="66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68347" y="1859387"/>
            <a:ext cx="312906" cy="400110"/>
          </a:xfrm>
          <a:prstGeom prst="rect">
            <a:avLst/>
          </a:prstGeom>
          <a:noFill/>
        </p:spPr>
        <p:txBody>
          <a:bodyPr wrap="none" rtlCol="0">
            <a:spAutoFit/>
          </a:bodyPr>
          <a:lstStyle/>
          <a:p>
            <a:r>
              <a:rPr lang="en-US" sz="2000" smtClean="0">
                <a:latin typeface="Times New Roman" panose="02020603050405020304" pitchFamily="18" charset="0"/>
                <a:cs typeface="Times New Roman" panose="02020603050405020304" pitchFamily="18" charset="0"/>
              </a:rPr>
              <a:t>1</a:t>
            </a:r>
            <a:endParaRPr lang="en-US" sz="20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5DB5036F-1FF2-46C4-8D2B-59C7E3B91952}" type="slidenum">
              <a:rPr lang="en-US" smtClean="0"/>
              <a:pPr/>
              <a:t>8</a:t>
            </a:fld>
            <a:endParaRPr lang="en-US"/>
          </a:p>
        </p:txBody>
      </p:sp>
      <p:sp>
        <p:nvSpPr>
          <p:cNvPr id="9" name="Footer Placeholder 8"/>
          <p:cNvSpPr>
            <a:spLocks noGrp="1"/>
          </p:cNvSpPr>
          <p:nvPr>
            <p:ph type="ftr" sz="quarter" idx="11"/>
          </p:nvPr>
        </p:nvSpPr>
        <p:spPr/>
        <p:txBody>
          <a:bodyPr/>
          <a:lstStyle/>
          <a:p>
            <a:r>
              <a:rPr lang="en-US" smtClean="0"/>
              <a:t>Published in the book "Bayesian Inference" - InTechOpen</a:t>
            </a:r>
            <a:endParaRPr lang="en-US"/>
          </a:p>
        </p:txBody>
      </p:sp>
      <p:sp>
        <p:nvSpPr>
          <p:cNvPr id="10" name="Date Placeholder 9"/>
          <p:cNvSpPr>
            <a:spLocks noGrp="1"/>
          </p:cNvSpPr>
          <p:nvPr>
            <p:ph type="dt" sz="half" idx="10"/>
          </p:nvPr>
        </p:nvSpPr>
        <p:spPr/>
        <p:txBody>
          <a:bodyPr/>
          <a:lstStyle/>
          <a:p>
            <a:fld id="{4AACD265-F08F-4117-990E-4DA1958D20B5}" type="datetime1">
              <a:rPr lang="en-US" smtClean="0"/>
              <a:t>7/14/2017</a:t>
            </a:fld>
            <a:endParaRPr lang="en-US"/>
          </a:p>
        </p:txBody>
      </p:sp>
    </p:spTree>
    <p:extLst>
      <p:ext uri="{BB962C8B-B14F-4D97-AF65-F5344CB8AC3E}">
        <p14:creationId xmlns:p14="http://schemas.microsoft.com/office/powerpoint/2010/main" val="1946378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267"/>
            <a:ext cx="10515600" cy="660486"/>
          </a:xfrm>
        </p:spPr>
        <p:txBody>
          <a:bodyPr/>
          <a:lstStyle/>
          <a:p>
            <a:r>
              <a:rPr lang="en-US"/>
              <a:t>2. </a:t>
            </a:r>
            <a:r>
              <a:rPr lang="en-US" err="1"/>
              <a:t>Quan</a:t>
            </a:r>
            <a:r>
              <a:rPr lang="en-US"/>
              <a:t> </a:t>
            </a:r>
            <a:r>
              <a:rPr lang="en-US" err="1"/>
              <a:t>hệ</a:t>
            </a:r>
            <a:r>
              <a:rPr lang="en-US"/>
              <a:t> </a:t>
            </a:r>
            <a:r>
              <a:rPr lang="en-US" err="1"/>
              <a:t>chẩn</a:t>
            </a:r>
            <a:r>
              <a:rPr lang="en-US"/>
              <a:t> </a:t>
            </a:r>
            <a:r>
              <a:rPr lang="en-US" err="1"/>
              <a:t>đoán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13723"/>
                <a:ext cx="10515600" cy="5625189"/>
              </a:xfrm>
            </p:spPr>
            <p:txBody>
              <a:bodyPr>
                <a:noAutofit/>
              </a:bodyPr>
              <a:lstStyle/>
              <a:p>
                <a:r>
                  <a:rPr lang="vi-VN" sz="1600"/>
                  <a:t>Tôi khảo sát ba trường hợp phổ biến khác của bằng chứng D như</a:t>
                </a:r>
                <a:r>
                  <a:rPr lang="en-US" sz="1600" smtClean="0"/>
                  <a:t> </a:t>
                </a:r>
                <a:r>
                  <a:rPr lang="en-US" sz="1600" i="1" smtClean="0"/>
                  <a:t>D</a:t>
                </a:r>
                <a14:m>
                  <m:oMath xmlns:m="http://schemas.openxmlformats.org/officeDocument/2006/math">
                    <m:r>
                      <a:rPr lang="en-US" sz="1600" i="1">
                        <a:latin typeface="Cambria Math" panose="02040503050406030204" pitchFamily="18" charset="0"/>
                      </a:rPr>
                      <m:t>∈</m:t>
                    </m:r>
                  </m:oMath>
                </a14:m>
                <a:r>
                  <a:rPr lang="en-US" sz="1600" smtClean="0"/>
                  <a:t>{0</a:t>
                </a:r>
                <a:r>
                  <a:rPr lang="en-US" sz="1600"/>
                  <a:t>, 1, 2,…, </a:t>
                </a:r>
                <a:r>
                  <a:rPr lang="en-US" sz="1600" i="1"/>
                  <a:t>η</a:t>
                </a:r>
                <a:r>
                  <a:rPr lang="en-US" sz="1600" smtClean="0"/>
                  <a:t>}, </a:t>
                </a:r>
                <a:r>
                  <a:rPr lang="en-US" sz="1600" i="1"/>
                  <a:t>D</a:t>
                </a:r>
                <a14:m>
                  <m:oMath xmlns:m="http://schemas.openxmlformats.org/officeDocument/2006/math">
                    <m:r>
                      <a:rPr lang="en-US" sz="1600" i="1">
                        <a:latin typeface="Cambria Math" panose="02040503050406030204" pitchFamily="18" charset="0"/>
                      </a:rPr>
                      <m:t>∈</m:t>
                    </m:r>
                  </m:oMath>
                </a14:m>
                <a:r>
                  <a:rPr lang="en-US" sz="1600" smtClean="0"/>
                  <a:t>{</a:t>
                </a:r>
                <a:r>
                  <a:rPr lang="en-US" sz="1600" i="1" smtClean="0"/>
                  <a:t>a</a:t>
                </a:r>
                <a:r>
                  <a:rPr lang="en-US" sz="1600" smtClean="0"/>
                  <a:t>, </a:t>
                </a:r>
                <a:r>
                  <a:rPr lang="en-US" sz="1600" i="1" smtClean="0"/>
                  <a:t>a</a:t>
                </a:r>
                <a:r>
                  <a:rPr lang="en-US" sz="1600" smtClean="0"/>
                  <a:t>+1, </a:t>
                </a:r>
                <a:r>
                  <a:rPr lang="en-US" sz="1600" i="1" smtClean="0"/>
                  <a:t>a</a:t>
                </a:r>
                <a:r>
                  <a:rPr lang="en-US" sz="1600" smtClean="0"/>
                  <a:t>+2,…, </a:t>
                </a:r>
                <a:r>
                  <a:rPr lang="en-US" sz="1600" i="1" smtClean="0"/>
                  <a:t>b</a:t>
                </a:r>
                <a:r>
                  <a:rPr lang="en-US" sz="1600" smtClean="0"/>
                  <a:t>} </a:t>
                </a:r>
                <a:r>
                  <a:rPr lang="en-US" sz="1600" err="1" smtClean="0"/>
                  <a:t>và</a:t>
                </a:r>
                <a:r>
                  <a:rPr lang="en-US" sz="1600" smtClean="0"/>
                  <a:t> </a:t>
                </a:r>
                <a:r>
                  <a:rPr lang="en-US" sz="1600" i="1" smtClean="0"/>
                  <a:t>D</a:t>
                </a:r>
                <a14:m>
                  <m:oMath xmlns:m="http://schemas.openxmlformats.org/officeDocument/2006/math">
                    <m:r>
                      <a:rPr lang="en-US" sz="1600" i="1">
                        <a:latin typeface="Cambria Math" panose="02040503050406030204" pitchFamily="18" charset="0"/>
                      </a:rPr>
                      <m:t>∈</m:t>
                    </m:r>
                  </m:oMath>
                </a14:m>
                <a:r>
                  <a:rPr lang="en-US" sz="1600" smtClean="0"/>
                  <a:t>[</a:t>
                </a:r>
                <a:r>
                  <a:rPr lang="en-US" sz="1600" i="1" smtClean="0"/>
                  <a:t>a</a:t>
                </a:r>
                <a:r>
                  <a:rPr lang="en-US" sz="1600" smtClean="0"/>
                  <a:t>, </a:t>
                </a:r>
                <a:r>
                  <a:rPr lang="en-US" sz="1600" i="1" smtClean="0"/>
                  <a:t>b</a:t>
                </a:r>
                <a:r>
                  <a:rPr lang="en-US" sz="1600" smtClean="0"/>
                  <a:t>].</a:t>
                </a:r>
              </a:p>
              <a:p>
                <a:r>
                  <a:rPr lang="vi-VN" sz="1600"/>
                  <a:t>Công thức 2.6 tổng kết CPT của bằng chứng trong quan hệ chẩn đoán đơn, thỏa mãn </a:t>
                </a:r>
                <a:r>
                  <a:rPr lang="vi-VN" sz="1600" b="1"/>
                  <a:t>điều kiện chẩn đoán</a:t>
                </a:r>
                <a:r>
                  <a:rPr lang="en-US" sz="1600" i="1" smtClean="0"/>
                  <a:t>.</a:t>
                </a:r>
              </a:p>
              <a:p>
                <a:pPr marL="0" indent="0" algn="just">
                  <a:lnSpc>
                    <a:spcPct val="100000"/>
                  </a:lnSpc>
                  <a:spcBef>
                    <a:spcPts val="0"/>
                  </a:spcBef>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1800" i="1" smtClean="0">
                              <a:latin typeface="Cambria Math" panose="02040503050406030204" pitchFamily="18" charset="0"/>
                            </a:rPr>
                          </m:ctrlPr>
                        </m:mPr>
                        <m:mr>
                          <m:e>
                            <m:m>
                              <m:mPr>
                                <m:mcs>
                                  <m:mc>
                                    <m:mcPr>
                                      <m:count m:val="1"/>
                                      <m:mcJc m:val="center"/>
                                    </m:mcPr>
                                  </m:mc>
                                </m:mcs>
                                <m:ctrlPr>
                                  <a:rPr lang="en-US" sz="1800" i="1" smtClean="0">
                                    <a:latin typeface="Cambria Math" panose="02040503050406030204" pitchFamily="18" charset="0"/>
                                  </a:rPr>
                                </m:ctrlPr>
                              </m:mPr>
                              <m:mr>
                                <m:e>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𝐷</m:t>
                                      </m:r>
                                    </m:e>
                                    <m:e>
                                      <m:r>
                                        <a:rPr lang="en-US" sz="1800" i="1">
                                          <a:latin typeface="Cambria Math" panose="02040503050406030204" pitchFamily="18" charset="0"/>
                                        </a:rPr>
                                        <m:t>𝑋</m:t>
                                      </m:r>
                                    </m:e>
                                  </m:d>
                                  <m:r>
                                    <m:rPr>
                                      <m:aln/>
                                    </m:rPr>
                                    <a:rPr lang="en-US" sz="1800" i="1">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f>
                                              <m:fPr>
                                                <m:ctrlPr>
                                                  <a:rPr lang="en-US" sz="1800" i="1">
                                                    <a:latin typeface="Cambria Math" panose="02040503050406030204" pitchFamily="18" charset="0"/>
                                                  </a:rPr>
                                                </m:ctrlPr>
                                              </m:fPr>
                                              <m:num>
                                                <m:r>
                                                  <a:rPr lang="en-US" sz="1800" i="1">
                                                    <a:latin typeface="Cambria Math" panose="02040503050406030204" pitchFamily="18" charset="0"/>
                                                  </a:rPr>
                                                  <m:t>𝐷</m:t>
                                                </m:r>
                                              </m:num>
                                              <m:den>
                                                <m:r>
                                                  <a:rPr lang="en-US" sz="1800" i="1">
                                                    <a:latin typeface="Cambria Math" panose="02040503050406030204" pitchFamily="18" charset="0"/>
                                                  </a:rPr>
                                                  <m:t>𝑆</m:t>
                                                </m:r>
                                              </m:den>
                                            </m:f>
                                            <m:r>
                                              <a:rPr lang="en-US" sz="1800" i="1">
                                                <a:latin typeface="Cambria Math" panose="02040503050406030204" pitchFamily="18" charset="0"/>
                                              </a:rPr>
                                              <m:t> </m:t>
                                            </m:r>
                                            <m:r>
                                              <m:rPr>
                                                <m:sty m:val="p"/>
                                              </m:rPr>
                                              <a:rPr lang="en-US" sz="1800">
                                                <a:latin typeface="Cambria Math" panose="02040503050406030204" pitchFamily="18" charset="0"/>
                                              </a:rPr>
                                              <m:t>if</m:t>
                                            </m:r>
                                            <m:r>
                                              <a:rPr lang="en-US" sz="1800" i="1">
                                                <a:latin typeface="Cambria Math" panose="02040503050406030204" pitchFamily="18" charset="0"/>
                                              </a:rPr>
                                              <m:t> </m:t>
                                            </m:r>
                                            <m:r>
                                              <a:rPr lang="en-US" sz="1800" i="1">
                                                <a:latin typeface="Cambria Math" panose="02040503050406030204" pitchFamily="18" charset="0"/>
                                              </a:rPr>
                                              <m:t>𝑋</m:t>
                                            </m:r>
                                            <m:r>
                                              <a:rPr lang="en-US" sz="1800" i="1">
                                                <a:latin typeface="Cambria Math" panose="02040503050406030204" pitchFamily="18" charset="0"/>
                                              </a:rPr>
                                              <m:t>=1</m:t>
                                            </m:r>
                                          </m:e>
                                        </m:mr>
                                        <m:mr>
                                          <m:e>
                                            <m:f>
                                              <m:fPr>
                                                <m:ctrlPr>
                                                  <a:rPr lang="en-US" sz="1800" i="1">
                                                    <a:latin typeface="Cambria Math" panose="02040503050406030204" pitchFamily="18" charset="0"/>
                                                  </a:rPr>
                                                </m:ctrlPr>
                                              </m:fPr>
                                              <m:num>
                                                <m:r>
                                                  <a:rPr lang="en-US" sz="1800" i="1">
                                                    <a:latin typeface="Cambria Math" panose="02040503050406030204" pitchFamily="18" charset="0"/>
                                                  </a:rPr>
                                                  <m:t>𝑀</m:t>
                                                </m:r>
                                              </m:num>
                                              <m:den>
                                                <m:r>
                                                  <a:rPr lang="en-US" sz="1800" i="1">
                                                    <a:latin typeface="Cambria Math" panose="02040503050406030204" pitchFamily="18" charset="0"/>
                                                  </a:rPr>
                                                  <m:t>𝑆</m:t>
                                                </m:r>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𝐷</m:t>
                                                </m:r>
                                              </m:num>
                                              <m:den>
                                                <m:r>
                                                  <a:rPr lang="en-US" sz="1800" i="1">
                                                    <a:latin typeface="Cambria Math" panose="02040503050406030204" pitchFamily="18" charset="0"/>
                                                  </a:rPr>
                                                  <m:t>𝑆</m:t>
                                                </m:r>
                                              </m:den>
                                            </m:f>
                                            <m:r>
                                              <a:rPr lang="en-US" sz="1800" i="1">
                                                <a:latin typeface="Cambria Math" panose="02040503050406030204" pitchFamily="18" charset="0"/>
                                              </a:rPr>
                                              <m:t> </m:t>
                                            </m:r>
                                            <m:r>
                                              <m:rPr>
                                                <m:sty m:val="p"/>
                                              </m:rPr>
                                              <a:rPr lang="en-US" sz="1800">
                                                <a:latin typeface="Cambria Math" panose="02040503050406030204" pitchFamily="18" charset="0"/>
                                              </a:rPr>
                                              <m:t>if</m:t>
                                            </m:r>
                                            <m:r>
                                              <a:rPr lang="en-US" sz="1800" i="1">
                                                <a:latin typeface="Cambria Math" panose="02040503050406030204" pitchFamily="18" charset="0"/>
                                              </a:rPr>
                                              <m:t> </m:t>
                                            </m:r>
                                            <m:r>
                                              <a:rPr lang="en-US" sz="1800" i="1">
                                                <a:latin typeface="Cambria Math" panose="02040503050406030204" pitchFamily="18" charset="0"/>
                                              </a:rPr>
                                              <m:t>𝑋</m:t>
                                            </m:r>
                                            <m:r>
                                              <a:rPr lang="en-US" sz="1800" i="1">
                                                <a:latin typeface="Cambria Math" panose="02040503050406030204" pitchFamily="18" charset="0"/>
                                              </a:rPr>
                                              <m:t>=0</m:t>
                                            </m:r>
                                          </m:e>
                                        </m:mr>
                                      </m:m>
                                    </m:e>
                                  </m:d>
                                </m:e>
                              </m:mr>
                              <m:mr>
                                <m:e>
                                  <m:r>
                                    <a:rPr lang="en-US" sz="1800" i="1">
                                      <a:latin typeface="Cambria Math" panose="02040503050406030204" pitchFamily="18" charset="0"/>
                                    </a:rPr>
                                    <m:t>𝑘</m:t>
                                  </m:r>
                                  <m:r>
                                    <m:rPr>
                                      <m:aln/>
                                    </m:rP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𝑁</m:t>
                                      </m:r>
                                    </m:num>
                                    <m:den>
                                      <m:r>
                                        <a:rPr lang="en-US" sz="1800" i="1">
                                          <a:latin typeface="Cambria Math" panose="02040503050406030204" pitchFamily="18" charset="0"/>
                                        </a:rPr>
                                        <m:t>2</m:t>
                                      </m:r>
                                    </m:den>
                                  </m:f>
                                </m:e>
                              </m:mr>
                            </m:m>
                          </m:e>
                          <m:e>
                            <m:d>
                              <m:dPr>
                                <m:ctrlPr>
                                  <a:rPr lang="en-US" sz="1800" i="1" smtClean="0">
                                    <a:latin typeface="Cambria Math" panose="02040503050406030204" pitchFamily="18" charset="0"/>
                                  </a:rPr>
                                </m:ctrlPr>
                              </m:dPr>
                              <m:e>
                                <m:r>
                                  <a:rPr lang="en-US" sz="1800" b="0" i="1" smtClean="0">
                                    <a:latin typeface="Cambria Math" panose="02040503050406030204" pitchFamily="18" charset="0"/>
                                  </a:rPr>
                                  <m:t>2.6</m:t>
                                </m:r>
                              </m:e>
                            </m:d>
                          </m:e>
                        </m:mr>
                      </m:m>
                    </m:oMath>
                  </m:oMathPara>
                </a14:m>
                <a:r>
                  <a:rPr lang="en-US" sz="1600"/>
                  <a:t/>
                </a:r>
                <a:br>
                  <a:rPr lang="en-US" sz="1600"/>
                </a:br>
                <a:endParaRPr lang="en-US" sz="1600"/>
              </a:p>
              <a:p>
                <a:pPr indent="0" algn="just">
                  <a:lnSpc>
                    <a:spcPct val="100000"/>
                  </a:lnSpc>
                  <a:spcBef>
                    <a:spcPts val="0"/>
                  </a:spcBef>
                  <a:buNone/>
                </a:pPr>
                <a:r>
                  <a:rPr lang="en-US" sz="1600" err="1" smtClean="0"/>
                  <a:t>Với</a:t>
                </a:r>
                <a:endParaRPr lang="en-US" sz="1600" smtClean="0"/>
              </a:p>
              <a:p>
                <a:pPr indent="0" algn="just">
                  <a:lnSpc>
                    <a:spcPct val="100000"/>
                  </a:lnSpc>
                  <a:spcBef>
                    <a:spcPts val="0"/>
                  </a:spcBef>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𝑁</m:t>
                      </m:r>
                      <m:r>
                        <m:rPr>
                          <m:aln/>
                        </m:rP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2 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m:t>
                                    </m:r>
                                  </m:e>
                                </m:d>
                              </m:e>
                            </m:mr>
                            <m:mr>
                              <m:e>
                                <m:r>
                                  <a:rPr lang="en-US" sz="1600" i="1">
                                    <a:latin typeface="Cambria Math" panose="02040503050406030204" pitchFamily="18" charset="0"/>
                                  </a:rPr>
                                  <m:t>𝜂</m:t>
                                </m:r>
                                <m:r>
                                  <a:rPr lang="en-US" sz="1600" i="1">
                                    <a:latin typeface="Cambria Math" panose="02040503050406030204" pitchFamily="18" charset="0"/>
                                  </a:rPr>
                                  <m:t>+1 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0,1,2,…,</m:t>
                                    </m:r>
                                    <m:r>
                                      <a:rPr lang="en-US" sz="1600" i="1">
                                        <a:latin typeface="Cambria Math" panose="02040503050406030204" pitchFamily="18" charset="0"/>
                                      </a:rPr>
                                      <m:t>𝜂</m:t>
                                    </m:r>
                                  </m:e>
                                </m:d>
                              </m:e>
                            </m:mr>
                            <m:mr>
                              <m:e>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+1 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+1,</m:t>
                                    </m:r>
                                    <m:r>
                                      <a:rPr lang="en-US" sz="1600" i="1">
                                        <a:latin typeface="Cambria Math" panose="02040503050406030204" pitchFamily="18" charset="0"/>
                                      </a:rPr>
                                      <m:t>𝑎</m:t>
                                    </m:r>
                                    <m:r>
                                      <a:rPr lang="en-US" sz="1600" i="1">
                                        <a:latin typeface="Cambria Math" panose="02040503050406030204" pitchFamily="18" charset="0"/>
                                      </a:rPr>
                                      <m:t>+2,…,</m:t>
                                    </m:r>
                                    <m:r>
                                      <a:rPr lang="en-US" sz="1600" i="1">
                                        <a:latin typeface="Cambria Math" panose="02040503050406030204" pitchFamily="18" charset="0"/>
                                      </a:rPr>
                                      <m:t>𝑏</m:t>
                                    </m:r>
                                  </m:e>
                                </m:d>
                              </m:e>
                            </m:mr>
                            <m:mr>
                              <m:e>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 </m:t>
                                </m:r>
                                <m:r>
                                  <m:rPr>
                                    <m:sty m:val="p"/>
                                  </m:rPr>
                                  <a:rPr lang="en-US" sz="1600">
                                    <a:latin typeface="Cambria Math" panose="02040503050406030204" pitchFamily="18" charset="0"/>
                                  </a:rPr>
                                  <m:t>continuous</m:t>
                                </m:r>
                                <m:r>
                                  <a:rPr lang="en-US" sz="1600">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𝑏</m:t>
                                    </m:r>
                                  </m:e>
                                </m:d>
                              </m:e>
                            </m:mr>
                          </m:m>
                        </m:e>
                      </m:d>
                      <m:r>
                        <a:rPr lang="en-US" sz="1600" i="1">
                          <a:latin typeface="Cambria Math" panose="02040503050406030204" pitchFamily="18" charset="0"/>
                        </a:rPr>
                        <m:t>𝑀</m:t>
                      </m:r>
                      <m:r>
                        <m:rPr>
                          <m:aln/>
                        </m:rP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1 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m:t>
                                    </m:r>
                                  </m:e>
                                </m:d>
                              </m:e>
                            </m:mr>
                            <m:mr>
                              <m:e>
                                <m:r>
                                  <a:rPr lang="en-US" sz="1600" i="1">
                                    <a:latin typeface="Cambria Math" panose="02040503050406030204" pitchFamily="18" charset="0"/>
                                  </a:rPr>
                                  <m:t>𝜂</m:t>
                                </m:r>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0,1,2,…,</m:t>
                                    </m:r>
                                    <m:r>
                                      <a:rPr lang="en-US" sz="1600" i="1">
                                        <a:latin typeface="Cambria Math" panose="02040503050406030204" pitchFamily="18" charset="0"/>
                                      </a:rPr>
                                      <m:t>𝜂</m:t>
                                    </m:r>
                                  </m:e>
                                </m:d>
                              </m:e>
                            </m:mr>
                            <m:mr>
                              <m:e>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+1,</m:t>
                                    </m:r>
                                    <m:r>
                                      <a:rPr lang="en-US" sz="1600" i="1">
                                        <a:latin typeface="Cambria Math" panose="02040503050406030204" pitchFamily="18" charset="0"/>
                                      </a:rPr>
                                      <m:t>𝑎</m:t>
                                    </m:r>
                                    <m:r>
                                      <a:rPr lang="en-US" sz="1600" i="1">
                                        <a:latin typeface="Cambria Math" panose="02040503050406030204" pitchFamily="18" charset="0"/>
                                      </a:rPr>
                                      <m:t>+2,…,</m:t>
                                    </m:r>
                                    <m:r>
                                      <a:rPr lang="en-US" sz="1600" i="1">
                                        <a:latin typeface="Cambria Math" panose="02040503050406030204" pitchFamily="18" charset="0"/>
                                      </a:rPr>
                                      <m:t>𝑏</m:t>
                                    </m:r>
                                  </m:e>
                                </m:d>
                              </m:e>
                            </m:mr>
                            <m:mr>
                              <m:e>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 </m:t>
                                </m:r>
                                <m:r>
                                  <m:rPr>
                                    <m:sty m:val="p"/>
                                  </m:rPr>
                                  <a:rPr lang="en-US" sz="1600">
                                    <a:latin typeface="Cambria Math" panose="02040503050406030204" pitchFamily="18" charset="0"/>
                                  </a:rPr>
                                  <m:t>continuous</m:t>
                                </m:r>
                                <m:r>
                                  <a:rPr lang="en-US" sz="1600">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𝑏</m:t>
                                    </m:r>
                                  </m:e>
                                </m:d>
                              </m:e>
                            </m:mr>
                          </m:m>
                        </m:e>
                      </m:d>
                    </m:oMath>
                    <m:oMath xmlns:m="http://schemas.openxmlformats.org/officeDocument/2006/math">
                      <m:r>
                        <a:rPr lang="en-US" sz="1600" i="1">
                          <a:latin typeface="Cambria Math" panose="02040503050406030204" pitchFamily="18" charset="0"/>
                        </a:rPr>
                        <m:t>𝑆</m:t>
                      </m:r>
                      <m:r>
                        <a:rPr lang="en-US" sz="1600" i="1">
                          <a:latin typeface="Cambria Math" panose="02040503050406030204" pitchFamily="18" charset="0"/>
                        </a:rPr>
                        <m:t>=</m:t>
                      </m:r>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𝐷</m:t>
                          </m:r>
                        </m:sub>
                        <m:sup/>
                        <m:e>
                          <m:r>
                            <a:rPr lang="en-US" sz="1600" i="1">
                              <a:latin typeface="Cambria Math" panose="02040503050406030204" pitchFamily="18" charset="0"/>
                            </a:rPr>
                            <m:t>𝐷</m:t>
                          </m:r>
                        </m:e>
                      </m:nary>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𝑁𝑀</m:t>
                          </m:r>
                        </m:num>
                        <m:den>
                          <m:r>
                            <a:rPr lang="en-US" sz="1600" i="1">
                              <a:latin typeface="Cambria Math" panose="02040503050406030204" pitchFamily="18" charset="0"/>
                            </a:rPr>
                            <m:t>2</m:t>
                          </m:r>
                        </m:den>
                      </m:f>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1 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m:t>
                                    </m:r>
                                  </m:e>
                                </m:d>
                              </m:e>
                            </m:mr>
                            <m:mr>
                              <m:e>
                                <m:f>
                                  <m:fPr>
                                    <m:ctrlPr>
                                      <a:rPr lang="en-US" sz="1600" i="1">
                                        <a:latin typeface="Cambria Math" panose="02040503050406030204" pitchFamily="18" charset="0"/>
                                      </a:rPr>
                                    </m:ctrlPr>
                                  </m:fPr>
                                  <m:num>
                                    <m:r>
                                      <a:rPr lang="en-US" sz="1600" i="1">
                                        <a:latin typeface="Cambria Math" panose="02040503050406030204" pitchFamily="18" charset="0"/>
                                      </a:rPr>
                                      <m:t>𝜂</m:t>
                                    </m:r>
                                    <m:d>
                                      <m:dPr>
                                        <m:ctrlPr>
                                          <a:rPr lang="en-US" sz="1600" i="1">
                                            <a:latin typeface="Cambria Math" panose="02040503050406030204" pitchFamily="18" charset="0"/>
                                          </a:rPr>
                                        </m:ctrlPr>
                                      </m:dPr>
                                      <m:e>
                                        <m:r>
                                          <a:rPr lang="en-US" sz="1600" i="1">
                                            <a:latin typeface="Cambria Math" panose="02040503050406030204" pitchFamily="18" charset="0"/>
                                          </a:rPr>
                                          <m:t>𝜂</m:t>
                                        </m:r>
                                        <m:r>
                                          <a:rPr lang="en-US" sz="1600" i="1">
                                            <a:latin typeface="Cambria Math" panose="02040503050406030204" pitchFamily="18" charset="0"/>
                                          </a:rPr>
                                          <m:t>+1</m:t>
                                        </m:r>
                                      </m:e>
                                    </m:d>
                                  </m:num>
                                  <m:den>
                                    <m:r>
                                      <a:rPr lang="en-US" sz="1600" i="1">
                                        <a:latin typeface="Cambria Math" panose="02040503050406030204" pitchFamily="18" charset="0"/>
                                      </a:rPr>
                                      <m:t>2</m:t>
                                    </m:r>
                                  </m:den>
                                </m:f>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0,1,2,…,</m:t>
                                    </m:r>
                                    <m:r>
                                      <a:rPr lang="en-US" sz="1600" i="1">
                                        <a:latin typeface="Cambria Math" panose="02040503050406030204" pitchFamily="18" charset="0"/>
                                      </a:rPr>
                                      <m:t>𝜂</m:t>
                                    </m:r>
                                  </m:e>
                                </m:d>
                              </m:e>
                            </m:mr>
                            <m:mr>
                              <m:e>
                                <m:f>
                                  <m:fPr>
                                    <m:ctrlPr>
                                      <a:rPr lang="en-US" sz="1600" i="1">
                                        <a:latin typeface="Cambria Math" panose="02040503050406030204" pitchFamily="18" charset="0"/>
                                      </a:rPr>
                                    </m:ctrlPr>
                                  </m:fPr>
                                  <m:num>
                                    <m:d>
                                      <m:dPr>
                                        <m:ctrlPr>
                                          <a:rPr lang="en-US" sz="1600" i="1">
                                            <a:latin typeface="Cambria Math" panose="02040503050406030204" pitchFamily="18" charset="0"/>
                                          </a:rPr>
                                        </m:ctrlPr>
                                      </m:dPr>
                                      <m:e>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𝑎</m:t>
                                        </m:r>
                                      </m:e>
                                    </m:d>
                                    <m:d>
                                      <m:dPr>
                                        <m:ctrlPr>
                                          <a:rPr lang="en-US" sz="1600" i="1">
                                            <a:latin typeface="Cambria Math" panose="02040503050406030204" pitchFamily="18" charset="0"/>
                                          </a:rPr>
                                        </m:ctrlPr>
                                      </m:dPr>
                                      <m:e>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+1</m:t>
                                        </m:r>
                                      </m:e>
                                    </m:d>
                                  </m:num>
                                  <m:den>
                                    <m:r>
                                      <a:rPr lang="en-US" sz="1600" i="1">
                                        <a:latin typeface="Cambria Math" panose="02040503050406030204" pitchFamily="18" charset="0"/>
                                      </a:rPr>
                                      <m:t>2</m:t>
                                    </m:r>
                                  </m:den>
                                </m:f>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+1,</m:t>
                                    </m:r>
                                    <m:r>
                                      <a:rPr lang="en-US" sz="1600" i="1">
                                        <a:latin typeface="Cambria Math" panose="02040503050406030204" pitchFamily="18" charset="0"/>
                                      </a:rPr>
                                      <m:t>𝑎</m:t>
                                    </m:r>
                                    <m:r>
                                      <a:rPr lang="en-US" sz="1600" i="1">
                                        <a:latin typeface="Cambria Math" panose="02040503050406030204" pitchFamily="18" charset="0"/>
                                      </a:rPr>
                                      <m:t>+2,…,</m:t>
                                    </m:r>
                                    <m:r>
                                      <a:rPr lang="en-US" sz="1600" i="1">
                                        <a:latin typeface="Cambria Math" panose="02040503050406030204" pitchFamily="18" charset="0"/>
                                      </a:rPr>
                                      <m:t>𝑏</m:t>
                                    </m:r>
                                  </m:e>
                                </m:d>
                              </m:e>
                            </m:mr>
                            <m:mr>
                              <m:e>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𝑏</m:t>
                                        </m:r>
                                      </m:e>
                                      <m:sup>
                                        <m:r>
                                          <a:rPr lang="en-US" sz="1600" i="1">
                                            <a:latin typeface="Cambria Math" panose="02040503050406030204" pitchFamily="18" charset="0"/>
                                          </a:rPr>
                                          <m:t>2</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𝑎</m:t>
                                        </m:r>
                                      </m:e>
                                      <m:sup>
                                        <m:r>
                                          <a:rPr lang="en-US" sz="1600" i="1">
                                            <a:latin typeface="Cambria Math" panose="02040503050406030204" pitchFamily="18" charset="0"/>
                                          </a:rPr>
                                          <m:t>2</m:t>
                                        </m:r>
                                      </m:sup>
                                    </m:sSup>
                                  </m:num>
                                  <m:den>
                                    <m:r>
                                      <a:rPr lang="en-US" sz="1600" i="1">
                                        <a:latin typeface="Cambria Math" panose="02040503050406030204" pitchFamily="18" charset="0"/>
                                      </a:rPr>
                                      <m:t>2</m:t>
                                    </m:r>
                                  </m:den>
                                </m:f>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 </m:t>
                                </m:r>
                                <m:r>
                                  <m:rPr>
                                    <m:sty m:val="p"/>
                                  </m:rPr>
                                  <a:rPr lang="en-US" sz="1600">
                                    <a:latin typeface="Cambria Math" panose="02040503050406030204" pitchFamily="18" charset="0"/>
                                  </a:rPr>
                                  <m:t>continuous</m:t>
                                </m:r>
                                <m:r>
                                  <a:rPr lang="en-US" sz="1600">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𝑏</m:t>
                                    </m:r>
                                  </m:e>
                                </m:d>
                              </m:e>
                            </m:mr>
                          </m:m>
                        </m:e>
                      </m:d>
                    </m:oMath>
                  </m:oMathPara>
                </a14:m>
                <a:endParaRPr lang="en-US" sz="1600"/>
              </a:p>
              <a:p>
                <a:pPr indent="0" algn="just">
                  <a:lnSpc>
                    <a:spcPct val="100000"/>
                  </a:lnSpc>
                  <a:spcBef>
                    <a:spcPts val="0"/>
                  </a:spcBef>
                  <a:buNone/>
                </a:pPr>
                <a:endParaRPr lang="en-US" sz="16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13723"/>
                <a:ext cx="10515600" cy="5625189"/>
              </a:xfrm>
              <a:blipFill rotWithShape="0">
                <a:blip r:embed="rId3"/>
                <a:stretch>
                  <a:fillRect l="-232" t="-3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8EE1A4DE-1D7E-4AF2-B6AF-CDFE1D65D5C8}" type="datetime1">
              <a:rPr lang="en-US" smtClean="0"/>
              <a:t>7/14/2017</a:t>
            </a:fld>
            <a:endParaRPr lang="en-US"/>
          </a:p>
        </p:txBody>
      </p:sp>
    </p:spTree>
    <p:extLst>
      <p:ext uri="{BB962C8B-B14F-4D97-AF65-F5344CB8AC3E}">
        <p14:creationId xmlns:p14="http://schemas.microsoft.com/office/powerpoint/2010/main" val="3672391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1799</TotalTime>
  <Words>5214</Words>
  <Application>Microsoft Office PowerPoint</Application>
  <PresentationFormat>Widescreen</PresentationFormat>
  <Paragraphs>577</Paragraphs>
  <Slides>56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SimSun</vt:lpstr>
      <vt:lpstr>Arial</vt:lpstr>
      <vt:lpstr>Calibri</vt:lpstr>
      <vt:lpstr>Cambria Math</vt:lpstr>
      <vt:lpstr>Courier New</vt:lpstr>
      <vt:lpstr>Times New Roman</vt:lpstr>
      <vt:lpstr>Office Theme</vt:lpstr>
      <vt:lpstr>Chuyển hóa quan hệ đồ thị thành xác suất có điều kiện trong  mạng Bayesian</vt:lpstr>
      <vt:lpstr>Tóm tắt</vt:lpstr>
      <vt:lpstr>Table of contents</vt:lpstr>
      <vt:lpstr>1. Giới thiệu</vt:lpstr>
      <vt:lpstr>1. Giới thiệu</vt:lpstr>
      <vt:lpstr>1. Giới thiệu</vt:lpstr>
      <vt:lpstr>1. Giới thiệu</vt:lpstr>
      <vt:lpstr>2. Quan hệ chẩn đoán</vt:lpstr>
      <vt:lpstr>2. Quan hệ chẩn đoán</vt:lpstr>
      <vt:lpstr>2. Quan hệ chẩn đoán</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5. Kết luận</vt:lpstr>
      <vt:lpstr>5. Kết luận</vt:lpstr>
      <vt:lpstr>Cảm ơn đã lắng nghe</vt:lpstr>
      <vt:lpstr>Tham khảo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193</cp:revision>
  <dcterms:created xsi:type="dcterms:W3CDTF">2017-06-28T03:43:04Z</dcterms:created>
  <dcterms:modified xsi:type="dcterms:W3CDTF">2017-07-14T01:04:49Z</dcterms:modified>
</cp:coreProperties>
</file>