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42"/>
  </p:notesMasterIdLst>
  <p:handoutMasterIdLst>
    <p:handoutMasterId r:id="rId143"/>
  </p:handoutMasterIdLst>
  <p:sldIdLst>
    <p:sldId id="373" r:id="rId2"/>
    <p:sldId id="446" r:id="rId3"/>
    <p:sldId id="588" r:id="rId4"/>
    <p:sldId id="589" r:id="rId5"/>
    <p:sldId id="503" r:id="rId6"/>
    <p:sldId id="448" r:id="rId7"/>
    <p:sldId id="447" r:id="rId8"/>
    <p:sldId id="450" r:id="rId9"/>
    <p:sldId id="449" r:id="rId10"/>
    <p:sldId id="451" r:id="rId11"/>
    <p:sldId id="452" r:id="rId12"/>
    <p:sldId id="453" r:id="rId13"/>
    <p:sldId id="454" r:id="rId14"/>
    <p:sldId id="455" r:id="rId15"/>
    <p:sldId id="590" r:id="rId16"/>
    <p:sldId id="591" r:id="rId17"/>
    <p:sldId id="592" r:id="rId18"/>
    <p:sldId id="593" r:id="rId19"/>
    <p:sldId id="594" r:id="rId20"/>
    <p:sldId id="504" r:id="rId21"/>
    <p:sldId id="505" r:id="rId22"/>
    <p:sldId id="506" r:id="rId23"/>
    <p:sldId id="507" r:id="rId24"/>
    <p:sldId id="508" r:id="rId25"/>
    <p:sldId id="509" r:id="rId26"/>
    <p:sldId id="595" r:id="rId27"/>
    <p:sldId id="596" r:id="rId28"/>
    <p:sldId id="597" r:id="rId29"/>
    <p:sldId id="497" r:id="rId30"/>
    <p:sldId id="600" r:id="rId31"/>
    <p:sldId id="460" r:id="rId32"/>
    <p:sldId id="461" r:id="rId33"/>
    <p:sldId id="598" r:id="rId34"/>
    <p:sldId id="599" r:id="rId35"/>
    <p:sldId id="458" r:id="rId36"/>
    <p:sldId id="510" r:id="rId37"/>
    <p:sldId id="511" r:id="rId38"/>
    <p:sldId id="512" r:id="rId39"/>
    <p:sldId id="462" r:id="rId40"/>
    <p:sldId id="464" r:id="rId41"/>
    <p:sldId id="524" r:id="rId42"/>
    <p:sldId id="498" r:id="rId43"/>
    <p:sldId id="465" r:id="rId44"/>
    <p:sldId id="467" r:id="rId45"/>
    <p:sldId id="601" r:id="rId46"/>
    <p:sldId id="468" r:id="rId47"/>
    <p:sldId id="499" r:id="rId48"/>
    <p:sldId id="513" r:id="rId49"/>
    <p:sldId id="514" r:id="rId50"/>
    <p:sldId id="515" r:id="rId51"/>
    <p:sldId id="516" r:id="rId52"/>
    <p:sldId id="517" r:id="rId53"/>
    <p:sldId id="518" r:id="rId54"/>
    <p:sldId id="519" r:id="rId55"/>
    <p:sldId id="520" r:id="rId56"/>
    <p:sldId id="521" r:id="rId57"/>
    <p:sldId id="522" r:id="rId58"/>
    <p:sldId id="523" r:id="rId59"/>
    <p:sldId id="525" r:id="rId60"/>
    <p:sldId id="526" r:id="rId61"/>
    <p:sldId id="527" r:id="rId62"/>
    <p:sldId id="528" r:id="rId63"/>
    <p:sldId id="587" r:id="rId64"/>
    <p:sldId id="529" r:id="rId65"/>
    <p:sldId id="530" r:id="rId66"/>
    <p:sldId id="532" r:id="rId67"/>
    <p:sldId id="533" r:id="rId68"/>
    <p:sldId id="534" r:id="rId69"/>
    <p:sldId id="535" r:id="rId70"/>
    <p:sldId id="536" r:id="rId71"/>
    <p:sldId id="537" r:id="rId72"/>
    <p:sldId id="538" r:id="rId73"/>
    <p:sldId id="539" r:id="rId74"/>
    <p:sldId id="540" r:id="rId75"/>
    <p:sldId id="541" r:id="rId76"/>
    <p:sldId id="542" r:id="rId77"/>
    <p:sldId id="543" r:id="rId78"/>
    <p:sldId id="544" r:id="rId79"/>
    <p:sldId id="545" r:id="rId80"/>
    <p:sldId id="546" r:id="rId81"/>
    <p:sldId id="547" r:id="rId82"/>
    <p:sldId id="548" r:id="rId83"/>
    <p:sldId id="563" r:id="rId84"/>
    <p:sldId id="564" r:id="rId85"/>
    <p:sldId id="565"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566" r:id="rId100"/>
    <p:sldId id="567" r:id="rId101"/>
    <p:sldId id="568" r:id="rId102"/>
    <p:sldId id="569" r:id="rId103"/>
    <p:sldId id="570" r:id="rId104"/>
    <p:sldId id="571" r:id="rId105"/>
    <p:sldId id="572" r:id="rId106"/>
    <p:sldId id="573" r:id="rId107"/>
    <p:sldId id="575" r:id="rId108"/>
    <p:sldId id="576" r:id="rId109"/>
    <p:sldId id="577" r:id="rId110"/>
    <p:sldId id="580" r:id="rId111"/>
    <p:sldId id="579" r:id="rId112"/>
    <p:sldId id="578" r:id="rId113"/>
    <p:sldId id="581" r:id="rId114"/>
    <p:sldId id="582" r:id="rId115"/>
    <p:sldId id="583" r:id="rId116"/>
    <p:sldId id="585" r:id="rId117"/>
    <p:sldId id="602" r:id="rId118"/>
    <p:sldId id="603" r:id="rId119"/>
    <p:sldId id="604" r:id="rId120"/>
    <p:sldId id="605" r:id="rId121"/>
    <p:sldId id="606" r:id="rId122"/>
    <p:sldId id="607" r:id="rId123"/>
    <p:sldId id="608" r:id="rId124"/>
    <p:sldId id="609" r:id="rId125"/>
    <p:sldId id="610" r:id="rId126"/>
    <p:sldId id="611" r:id="rId127"/>
    <p:sldId id="612" r:id="rId128"/>
    <p:sldId id="613" r:id="rId129"/>
    <p:sldId id="614" r:id="rId130"/>
    <p:sldId id="615" r:id="rId131"/>
    <p:sldId id="616" r:id="rId132"/>
    <p:sldId id="617" r:id="rId133"/>
    <p:sldId id="618" r:id="rId134"/>
    <p:sldId id="619" r:id="rId135"/>
    <p:sldId id="620" r:id="rId136"/>
    <p:sldId id="621" r:id="rId137"/>
    <p:sldId id="502" r:id="rId138"/>
    <p:sldId id="501" r:id="rId139"/>
    <p:sldId id="586" r:id="rId140"/>
    <p:sldId id="342" r:id="rId141"/>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FF00"/>
    <a:srgbClr val="CCFFCC"/>
    <a:srgbClr val="89FF89"/>
    <a:srgbClr val="33CC33"/>
    <a:srgbClr val="000000"/>
    <a:srgbClr val="FFFF66"/>
    <a:srgbClr val="4045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64093" autoAdjust="0"/>
  </p:normalViewPr>
  <p:slideViewPr>
    <p:cSldViewPr>
      <p:cViewPr varScale="1">
        <p:scale>
          <a:sx n="47" d="100"/>
          <a:sy n="47" d="100"/>
        </p:scale>
        <p:origin x="13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962" y="-9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bwMode="auto">
          <a:xfrm>
            <a:off x="0"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Chú thích đầu trang</a:t>
            </a:r>
          </a:p>
        </p:txBody>
      </p:sp>
      <p:sp>
        <p:nvSpPr>
          <p:cNvPr id="282627" name="Rectangle 3"/>
          <p:cNvSpPr>
            <a:spLocks noGrp="1" noChangeArrowheads="1"/>
          </p:cNvSpPr>
          <p:nvPr>
            <p:ph type="dt" sz="quarter" idx="1"/>
          </p:nvPr>
        </p:nvSpPr>
        <p:spPr bwMode="auto">
          <a:xfrm>
            <a:off x="3777607"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1D369FE5-9AB9-4698-8EC9-5481E0645F51}" type="datetime1">
              <a:rPr lang="en-US"/>
              <a:pPr>
                <a:defRPr/>
              </a:pPr>
              <a:t>3/9/2016</a:t>
            </a:fld>
            <a:endParaRPr lang="en-US"/>
          </a:p>
        </p:txBody>
      </p:sp>
      <p:sp>
        <p:nvSpPr>
          <p:cNvPr id="282628" name="Rectangle 4"/>
          <p:cNvSpPr>
            <a:spLocks noGrp="1" noChangeArrowheads="1"/>
          </p:cNvSpPr>
          <p:nvPr>
            <p:ph type="ftr" sz="quarter" idx="2"/>
          </p:nvPr>
        </p:nvSpPr>
        <p:spPr bwMode="auto">
          <a:xfrm>
            <a:off x="0"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vl1pPr>
          </a:lstStyle>
          <a:p>
            <a:pPr>
              <a:defRPr/>
            </a:pPr>
            <a:r>
              <a:rPr lang="en-US"/>
              <a:t>ITEDU 2008Chú thích cuối trang</a:t>
            </a:r>
          </a:p>
        </p:txBody>
      </p:sp>
      <p:sp>
        <p:nvSpPr>
          <p:cNvPr id="282629" name="Rectangle 5"/>
          <p:cNvSpPr>
            <a:spLocks noGrp="1" noChangeArrowheads="1"/>
          </p:cNvSpPr>
          <p:nvPr>
            <p:ph type="sldNum" sz="quarter" idx="3"/>
          </p:nvPr>
        </p:nvSpPr>
        <p:spPr bwMode="auto">
          <a:xfrm>
            <a:off x="3777607"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pPr>
              <a:defRPr/>
            </a:pPr>
            <a:fld id="{B30AF254-3DFC-4473-9643-AE22D8859FEE}" type="slidenum">
              <a:rPr lang="en-US"/>
              <a:pPr>
                <a:defRPr/>
              </a:pPr>
              <a:t>‹#›</a:t>
            </a:fld>
            <a:endParaRPr lang="en-US"/>
          </a:p>
        </p:txBody>
      </p:sp>
    </p:spTree>
    <p:extLst>
      <p:ext uri="{BB962C8B-B14F-4D97-AF65-F5344CB8AC3E}">
        <p14:creationId xmlns:p14="http://schemas.microsoft.com/office/powerpoint/2010/main" val="26286315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3-10-11T08:17:35.3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449 62,'0'0,"0"0,74 0,-74 0,25 0,25 0,-50 0,74 0,1 0,-26 0,50 0,25 0,-24 0,-1 0,-25 0,1 0,-1 0,-24 0,-1 0,-49 0,50 0,-25 0,-25 0,24 0,1 0,0 0,-25 24,25-24,0 0,24 0,-49 0,25 0,25 0,-50 0,49 0,1 0,-50 0,49 0,-24 0,25 0,-25 0,-1 0,26 0,-50 0,25 0,-1 0,1 0,-25 0,25 0,0 25,0-25,-25 0,24 0,26 24,-25-24,24 0,1 0,24 0,-24 0,-25 0,24 0,1 0,0 0,-50 0,49 0,-24 0,0 0,-25 0,25 0,24 24,-49-24,25 0,25 0,-50 0,49 0,1 0,-25 0,24 0,1 0,24 0,25 0,-24 0,-26 0,1 0,24 0,1 0,-26 0,26 0,-1 0,-49 0,24 0,-24 0,25 0,-50 0,25 0,-1 0,1 0,0 0,0 0,24 0,-49 0,25 0,25 0,-25 0,24 0,1 0,-1 0,-24 0,25 0,24 0,-24 0,-1 0,-24 0,25 0,-1 0,26 0,-50 0,24 0,26 0,-26 0,1 0,-25 0,24 0,-24 0,49 0,-49 0,25 0,-25 0,49 0,-49 0,24 0,-24 0,0 0,0 0,-1 0,51 0,-50 0,24 0,-24 0,49 0,-49 0,0 0,0 0,-25 0,49 0,-24 0,-25 0,25 0,0 0,0 0,-25 0,49 0,1 0,-25 0,24 0,1 0,24 0,1 0,-1 0,-24 0,24 0,25 0,-24 0,-26 0,26 0,-26 0,-24 0,25 0,24 0,0 0,-24 0,-1-24,1 24,0 0,-1 0,-24 0,25 0,-1 0,1 0,-25 0,24 0,1 0,-25 0,-1 0,1 0,25 0,-50 0,25 0,24 0,-49 0,25 0,25 0,-26 0,26 0,-25 0,24 0,-24 0,50 0,-51 0,26 0,-25 0,49 0,-49 0,25-24,-26 24,26 0,-25 0,24 0,1 0,24 0,-49 0,50-25,-51 25,51-24,-50 24,-1 0,51-24,-26 24,-24 0,49-25,-24 25,0 0,-1 0,-24 0,0 0,24 0,-49 0,50 0,-25 0,49 0,-74 0,25 0,25 0,-26 0,26 0,0 0,24 0,-49 0,24 0,-24 0,50 0,-51 0,26 0,-25 0,-25 0,49 0,-24 0,-25 0,75 0,-26 0,1 0,24 0,-24 0,-25 0,-1 0,51 0,-50 25,49-25,-25 0,-24 0,0 24,49-24,-24 0,0 0,-1 0,-24 0,0 0,24 24,-24-24,25 0,-1 0,-24 0,0 0,0 0,0 0,-1 0,1 0,25 0,-25 0,-25 0,49 0,-24 0,49 0,-74 0,50 0,-25 0,49 0,-49 0,25 0,-26 0,51 0,-26 0,26 0,-1 0,-49 0,25 0,-26 0,1 0,0 0,-25 0,25 0,0 0,-1 0,-24 0,25 0,0 0,0 0,-25 0,25 0,24 0,-24 0,0 0,24 0,-24 0,-25 0,25 0,24 0,-24 25,-25-1,0 0,0 1,0-1,0 49,0-48,0 23,0-48,0 49,0-25,0 1,0-1,0 0,0 1,0-25,0 24,0 0,0 1,0-25,0 24,0 0,0 1,0-25,0 24,0 1,0-1,0-24,0 24,0 25,0-25,0 1,50 23,-50-48,0 25,0 23,0 1,0-49,0 25,0-1,0 0,0-24,0 25,0 23,0-23,0-25,25 97,-25-97,0 49,0-1,0-23,0-1,0-24,0 25,24 23,-24-48,0 25,0-1,0 0,25-24,-25 25,0-1,0 0,0-24,0 49,0-49,0 24,25 25,0-25,-25 25,0 0,0-25,0 1,0 23,0-48,0 49,0-49,0 24,0 25,0-49,0 24,0 25,0-49,0 49,0-25,0-24,0 25,0-1,0 0,0-24,0 25,0-1,0 0,0-24,0 25,0-1,0 0,0-24,0 25,0-1,0 0,0-24,0 49,0-24,0-1,0 0,0 1,0-1,0-24,0 24,0 1,0-1,0 0,0 25,0-25,0 25,0-49,0 24,0 25,0-49,0 25,0-25,0 48,25-23,-25-1,24 25,-24-49,0 24,0 0,0 1,0-25,0 24,0 0,0 1,0-25,0 24,0 1,0-1,0-24,0 24,0 1,0-1,0 0,0 1,0-1,0 0,0 1,0-1,0 0,0-24,0 25,-24-1,24 0,0 1,0-1,-25 1,25-25,0 24,0 0,-25 1,25 23,0-48,0 25,0-25,-25 48,25-48,0 25,0-25,0 48,0-48,0 25,0-25,0 48,0-48,0 25,0-25,0 49,0-49,0 24,0-24,0 49,0-49,0 24,0-24,0 49,0-49,0 24,0-24,0 49,0-49,0 24,0-24,0 49,0-49,0 24,0-24,-25 0,1 0,-51 0,26 0,-1 25,-24-25,24 0,-24 0,-50 0,74 0,1 0,-26 48,50-48,1 0,-1 0,25 0,-25 0,0 0,0 25,25-25,-24 0,-26 0,50 0,-50 0,1 0,49 0,-50 0,-24 0,24 0,-24 0,-1 0,51 0,-26 0,0 0,-49 0,50 0,-1 0,25 0,-24 24,-1-24,25 0,0 0,-24 0,-26 0,75 0,-49 0,-1 0,25 0,-24 0,-1 0,1 0,24 0,-25 0,1 0,-1 0,25 0,1 0,-1 0,-25 0,1 0,-1 0,0 0,1 0,24 0,-25 0,1 0,-1 0,25 0,-49 0,49 0,-24 0,-1 0,-24 0,24 0,0 0,1 0,-1 0,-24 0,-1 0,1 0,49 0,-24 0,-26 0,26 0,49 0,-25 0,0 0,0 0,25 0,-24 0,-26 0,25 0,-24 0,24 0,25 0,-50 0,1 0,-1 0,-24 0,24 0,-24 0,-1 0,26 0,-26 0,1 0,-1 0,26 0,-26 0,26 0,-1 0,-24 0,74 0,-50 0,25 0,1 0,-1 0,0 0,25 0,-25 0,0 0,-24 0,49 0,-50 0,25 0,-49 0,49 0,-24 0,24 0,-50 0,75 0,-49 0,24 0,-49 0,74 0,-25 0,-49 0,49 0,-25 0,25 0,-49 0,49 0,-24 0,-26 0,26 0,-26 0,26 0,-1 0,25 24,-49-24,-1 0,1 25,49-25,-24 0,-1 24,0-24,26 0,-1 0,0 0,0 0,25 0,-25 0,-24 0,24 0,0 0,-24 0,-1 0,50 0,-50 0,1 0,24 0,-49 0,24 0,-24 0,-1 0,1 0,0 0,24 0,-24 0,-1 0,50 0,-49 0,-25 0,74 0,-25 0,-24 0,24 0,1 0,24 0,-25 0,1 0,49 0,-50 0,25 0,25 0,-49 0,49 0,-25 0,-25 0,26 0,-1 0,-25 0,25 0,1 0,-1 0,25 0,-25 0,0 0,0 0,1 0,-1 0,0 0,25 0,-25 0,0 0,1 0,24 0,-25 0,0 0,0 0,25 0,-25 0,1 0,-1 0,0 0,0 0,1 0,-1 0,-25 0,1 0,-1 0,25 0,-24 0,-1 0,-24 0,24 0,25 0,-24 0,-1 0,0 0,50 0,-74 0,49 0,0 0,-24 0,24 0,0 0,0 0,1 0,24 0,-50 0,50 0,-25 0,25 0,-49 0,49 0,-50 0,25 0,25 0,-49 0,49 0,-25 0,0 0,-25-24,26 24,-1 0,25 0,-25 0,0 0,25 0,-25 0,1 0,-1 0,25-25,-25 25,0 0,0 0,25 0,-24 0,-1 0,0 0,25 0,-25 0,0 0,-24 0,49 0,-74-48,49 48,0 0,0 0,-24 0,-1 0,0 0,26 0,-26 0,25 0,0 0,1 0,-26 0,50 0,-50 0,50 0,-24 0,24 0,-50 0,50 0,-25 0,-24 0,49 0,-25 0,25 0,-50 0,50 0,-25 0,1 0,-1 0,0 0,-25 0,26 0,24 0,-25-25,0 25,0 0,0 0,1 0,-1 0,0 0,0 0,-24 0,-1 0,25-48,0 48,1 0,-1 0,25 0,-25 0,-25-25,50 25,-49 0,24 0,25 0,-25 0,0 0,1 0,-1 0,-25-24,25 24,1 0,-1 0,25 0,-25 0,25 0,-50 0,50 0,-24 0,-1-25,0 25,25 0,-49 0,24-24,0 24,25 0,-25-24,25-1,0 1,0 0,0-25,0 49,0-24,0-1,0 1,0 24,0-49,0 25,0-1,0 1,0 0,0 24,0-25,0 1,0-25,0 49,0-48,0 48,-25-49,1 25,24 24,0-25,0 25,0-48,0 48,0-25,-25 25,25-49,0 49,0-24,0-25,0 49,0-24,0 0,0-1,0 25,0-24,0 0,0 24,0-25,0 25,0-24,0 24,0-49,0 49,0-24,0 24,0-49,-25 25,0-1,25 1,0 24,0-24,0-1,0 1,0 24,0-49,0 1,0 48,0-49,0 25,0-1,0-24,0 49,0-24,0-49,0 73,0-24,0-1,0 1,0 24,0-24,0-1,0 1,0 24,0-24,-25-25,25 49,0-49,0 25,-24-1,24 1,0 0,0-1,0 25,0-24,0 0,-25-25,25 25,0-1,0 25,0-48,0 48,0-25,0 25,0-48,0 48,0-25,0 25,0-49,0 49,0-48,0 23,0 25,0-48,0 23,0 1,0 24,0-24,0-1,0 1,0 24,0-24,0-1,0 25,0-24,0-1,0 1,0 24,0-24,0-1,0 1,0 24,0-24,0-1,0 1,0 0,0-1,25-23,-25 23,24-23,-24 48,0-25,25 1,-25-1,0 25,0-24,0 24,0-49,25 49,-25-24,0 24,0-49,0 49,25-24,-25 0,0-1,0 25,0-24,25 24,-1-49,-24 25,0 0,0-1,0 25,0-24,0-1,0-23,0 48,0-25,0 1,0 24,0-24,0-1,25-23,0 48,-25-25,0-23,0 48,0-49,0 49,0-25,0 25,0-24,0 0,25-25,-25 49,0-24,0-1,0 1,0 24,0-24,25-1,-1 1,-24 0,0 24,0-25,0 1,25 0,-25 24,0-25,0 1,0 24,25-25,-25 25,0-24,0 0,25-1,-25 25,0-24,0 0,0 24,24-25,-24 25,0-24,0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3-10-11T08:19:11.4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 22,'0'0,"24"0,-24 0,50 0,-26 0,1 0,-25 0,25 0,-1 0,1 0,0 0,-1 0,1 0,0 0,-1 0,25 0,-49 0,50 0,-50 0,24 0,-24 0,50 0,-50 0,24 0,-24 0,50 0,-50 0,24 0,-24 0,25 0,24 0,1 0,-26 0,26 0,-1 0,-24 0,24 0,0 0,0 0,25 0,-49 0,24 0,25 0,-49 0,0 0,-1 0,-24 0,25 0,0 0,-25 0,24 0,1 0,0 0,-25 0,24 0,1 0,0 0,-25 0,24 0,1 0,0 0,-25 0,24 0,1 0,0 0,-1 0,1 0,-1 0,-24 0,25 0,0 0,-1 0,-24 0,25 0,0 0,-1 0,1 0,0 0,-1 0,50 0,-49 0,0 0,24 0,-49 0,25 0,-1 0,1 0,24 0,-49 0,25 0,-25 0,49 0,1 0,-26 0,1 0,24 0,0 0,1 0,-26 0,26 0,-1 0,-49 0,49 0,-24 0,24 0,-49 0,50 0,-26 0,26 0,-26 0,26 0,-1 0,-25 0,50 0,-49 0,24 0,-24 0,0 0,-1 0,1 0,0 0,24 0,-49 0,49 0,-24 0,0 0,-25 0,24 0,26 22,-50-22,49 0,-24 0,-1 22,1-22,-25 0,49 0,0 0,-24 0,0 0,24 0,-24 0,-1 0,-24 0,25 0,0 22,-1-22,-24 0,25 0,24 0,-49 0,50 22,-26-22,1 0,0 0,-1 0,1 0,49 0,-74 0,25 0,24 0,-49 0,49 0,0 0,-49 0,25 0,0 0,-1 0,1 0,0 0,24 0,0 0,-24 0,24 0,1 0,-50 0,49 0,-24 0,49 0,-74 0,49 0,-24 0,24 0,-24 0,-1 0,25 0,-24 0,0 0,-1 0,-24 0,25 0,0 0,-1 0,-24 0,25 0,49 0,-74 0,49 0,1 0,-1 0,-49 0,25 0,-25 0,49 0,0 0,-24 0,0 0,48 0,-48 0,-25 0,49 0,-49 0,25 0,-25 0,49 0,-49 0,25 0,0 0,-1-22,-24 22,25 0,-25 0,49 0,-24 0,24 0,-24 0,-25 0,25 0,-1-22,-24 22,25 0,-25 0,25 0,24 0,-49 0,25 0,-1 0,1 0,-25 0,0 0,0 22,0-22,0 44,0-44,0 22,0-22,0 44,0-44,0 21,0 45,0-44,0 0,0 22,0 22,0-66,0 44,0-22,0-22,0 22,0 0,0 0,0-22,0 22,0 0,0 0,0-22,0 22,0 0,0 0,0-22,0 22,0 0,0-1,0-21,0 22,0 22,0-44,0 22,0 0,0 0,0-22,0 22,0 0,0 0,0-22,0 22,0 0,0 0,0-22,0 22,0 0,0 0,0-22,0 22,0 0,0 0,0-22,0 22,0 0,-25 0,25-22,0 22,0 0,-24 21,24-43,-25 44,25-22,0-22,0 22,0 0,0-22,0 22,-25-22,25 44,0-44,-24 22,24 0,0 0,0-22,0 22,-25 22,25-44,0 22,0-22,-25 22,1-22,24 0,-25 0,25 0,-49 0,49 0,-25 0,25 0,-25 22,1-22,24 0,-25 0,25 0,-49 0,24 0,-24 0,49 0,-25 0,0 0,1 0,24 0,-25 0,0 0,25 0,-24 0,24 0,-25 0,1-22,-1 22,25 0,-25 0,25 0,-49 0,49 0,-49-22,24 22,0 0,25 0,-24 0,-1 0,0 0,25 0,-24 0,24 0,-25 0,25 0,-25 0,1 0,-1 0,0 0,1 0,-1 0,0 0,25 0,-24 0,-1 0,0 0,25 0,-24 0,-1 0,1 0,24 0,-25 0,0 0,25 0,-24 0,-1 0,0 0,25 0,-24 0,-1 0,0 0,25 0,-24 0,-1 0,0 0,25 0,-24 0,-1 0,0 0,25 0,-24 0,-26 0,26 0,24 0,-50 0,26 0,-1 0,0 0,-24 0,49 0,-49 0,24 0,25 0,-49 0,24 0,25 0,-24 0,-1 0,0 0,25 0,-49 0,49 0,-25 0,25 0,-49 0,49 0,-25 0,25 0,-49 0,49 0,-25 0,25 0,-49 0,49 0,-25 0,25 0,-49 0,24 0,25 0,-49 0,49 0,-25 0,25 0,-49 0,24 0,1 0,-25 0,49 0,-50 0,26 0,24 0,-25 0,0 0,1 0,24 0,-25 0,25 0,-25 0,1 0,24 0,-25 0,0 0,1 0,24 0,-25 0,0 0,1 0,24 0,-50 0,26 0,-1 0,0 0,1 0,24 0,-25 0,0 0,1 0,24 0,-25 0,0 0,1 0,-1 0,1 0,-1 0,25 0,-25 0,1 0,-1 0,25 0,-25 0,1 0,-1 0,25 0,-25 0,1 0,-1 0,25 0,-25 0,1 0,-1 0,25 0,-25 0,1 0,-1 0,25 0,-25 0,1 0,-1 0,0 0,1 0,24 0,-25 0,25 0,-25 0,1 0,-1 0,25 0,-24 0,-1 0,25 0,-25 0,25 0,-24 0,-1 0,0 0,25 0,-24 0,-1 0,0 0,25 0,-24 0,-1 0,0 0,25 0,-24 0,-1 0,0 0,25 0,-24 0,-1 0,0 0,25 0,-24 0,-1 0,0 0,25 0,-24 0,-1 0,0 0,25 0,-24 0,-1 0,0 0,25 0,-24 0,-1 0,1 0,24 0,-25 0,0 0,1 0,24 0,-25 0,0 0,1 0,24 0,-25 0,0 0,1 0,24 0,-25 0,0 0,1 0,24 0,-25 0,0 0,1 0,24 0,-25 0,0 0,25 0,-24 0,-1 0,0 0,25 0,-24 0,-1 0,0 0,25 0,-24 0,-1 0,0 0,25 0,-24 0,-1 0,1 0,24 0,-25 0,0 0,1 0,24 0,-25 0,0 0,1 0,24 0,-25 0,0 0,1 0,24 0,-25 0,0 0,1 0,24 0,-25 0,0 0,1 0,24 0,-25 0,0 0,1 0,24 0,-25 0,0 0,1 0,24 0,-25 0,25 0,-49 0,49 0,-25 0,25 0,-49 0,49 0,-25 0,25 0,-24 0,-1 0,25 0,-25 0,25 0,-49 0,49 0,-25 0,25 0,-49 0,49 0,-25 0,1-22,-1 22,25 0,-25-22,25 22,0-22,0 0,0 0,0 0,0 0,0 22,0-22,0 0,0 0,0 22,0-22,0 0,0 0,0 22,0-22,0 0,0 1,0 21,0-22,0 0,0 0,0 22,0-22,0 0,0 22,0-22,0 0,25 0,-25 22,0-22,0 0,0 0,0 22,0-22,0 0,0 0,0 22,0-22,0 0,0 22,0-22,0 22,0-22,0 0,0 0,0 22,0-22,0 0,0 0,0 22,0-22,0 1,0-1,0 22,0-22,0 0,0 0,0 22,0-22,0 0,0 0,0 22,0-22,0 0,0 0,0 22,0-22,0 0,0 0,0 22,0-22,0 0,0 0,0 22,0-22,0 0,0 0,0 22,0-22,0 0,0 0,0 22,0-22,0 0,0 1,0 21,0-22,0 0,0 0,0 22,0-22,0 0,0 0,0 22,0-22,0 22,0-44,25 44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3-10-11T08:19:38.2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 34,'0'23,"0"-23,25 0,0 0,0 0,24 0,51 0,-76 0,51 0,-51 0,26 0,0 0,-1 0,26 0,-51 0,26 0,-25 0,0 0,49 0,-49 0,24 0,-24 0,-25 0,25 0,0 0,-25 0,24 0,1 0,-25 0,25 0,-25 0,25 0,0 0,-1 0,-24 0,25 0,0 0,0 0,-25 0,24 0,1 0,0 0,-25 0,25 0,0 0,-1 0,1 0,0 0,0 0,-25 0,25 0,-1 0,1 0,-25 0,25 0,0 0,-25 0,25 0,-25 0,24 0,1 0,25 0,-1 0,-24 0,25 0,-26 0,1-23,0 23,25 0,-26 0,1 0,0 0,25 0,-26 0,26 0,-1 0,1 0,-25 0,0 0,-1 0,1 0,0 0,0 0,0 0,-25 0,24 0,1 0,0 0,0 0,0 0,-1 0,-24 0,25 0,25 0,-26 0,-24 0,25 0,0 0,0 0,0 0,-1 0,1 0,-25 0,25 0,0 0,0 0,-25 0,24 0,1 0,0 0,-25 0,25 0,0 0,-1 0,-24 0,25 0,0 0,0 0,-25 0,24 0,1 0,0 0,-25 0,25 0,0 0,-1 0,26 0,-50 0,25 0,-25 0,25 0,-1 0,1 0,-25 0,25 0,0 0,-1 0,-24 0,25 0,-25 0,25 0,0 0,-25 0,25 0,-1 0,1 0,-25 0,25 0,0 0,0 0,-25 0,74 0,-24 0,-26 0,26 0,-1 0,1 0,-25 0,0 0,-1 0,1 0,-25 0,25 0,0 0,0 0,49 0,-74 0,25 0,0 23,-1-23,26 0,-25 0,-1 0,51 0,-75 0,25 0,-25 0,24 0,26 23,-50-23,25 0,0 0,-25 0,24 0,-24 0,25 24,-25-1,0-23,0 23,0 23,0-46,0 47,0-24,0-23,0 23,0 0,0 0,25 1,-25 22,0-46,0 23,0-23,0 47,0-47,0 23,0-23,0 23,0 0,0 0,0-23,0 24,0-1,0 0,-25 0,25 0,0 1,0 22,0-46,0 23,0 0,0 1,0-24,0 23,0 0,0 0,0-23,0 23,0 1,0-1,0-23,0 23,0-23,0 46,0-46,0 24,0-24,0 46,0-46,0 23,0-23,0 47,0-24,0 0,0 23,0-46,0 24,0-1,0 0,0-23,0 23,0 0,0 1,0-24,0 23,0 0,0 0,0-23,-25 23,25 1,0-1,0-23,0 23,0 0,0 0,0-23,0 24,-24 22,24-46,0 23,0 0,0 1,0-24,0 23,-25-23,25 0,-25 23,25 0,0-23,-25 0,0 0,25 0,-24 0,24 0,-50 0,25 0,-49 0,24 0,-24 0,0 0,-26 0,26 0,24 0,1 0,24 0,-24 0,24 0,0 0,25 0,-25 0,0 0,1 0,-1 0,25 0,-50 0,50 0,-25 0,1 0,-1 0,-25 0,50 0,-25 0,25 0,-49 0,49 0,-25 0,-24 0,49 0,-25 0,0 0,0 0,25 0,-25 0,1 0,-1 0,25 0,-25 0,25 0,-50 0,26 0,-1 0,0 0,25 0,-25 0,1 0,-1 0,25 0,-25 0,0 0,0 0,25 0,-49 0,24 0,0 0,25 0,-25 0,1 0,-1 0,25 0,-25 0,0 0,0 0,25 0,-24 0,-1 0,25 0,-25 0,0 0,1 0,24 0,-25 0,0 0,0 0,25 0,-25 0,1 0,-1 0,25 0,-25 0,0 0,0 0,25 0,-49 0,24 0,0 0,0 0,1 0,-1 0,25 0,-25 0,0 0,1 0,24 0,-25 0,0 0,0 0,25 0,-25 0,1 0,-1 0,25 0,-50 0,25 0,25 0,-24 0,-1 0,0 0,25 0,-25 0,0 0,1 0,-1 0,0 0,-24 0,49 0,-50 0,50 0,-25 0,25 0,-49 0,49 0,-25 0,25 0,-25 0,0 0,0 0,25 0,-24 0,-1 0,0 0,-25 0,50 0,-24 0,-51 0,75 0,-24 0,-26 0,50 0,-25 0,0 0,1 0,24 0,-25 0,0 0,0 0,25 0,-25 0,-24 0,49 0,-25 0,-24 0,24 0,-25 0,25 0,1 0,-26 0,50 0,-25 0,0 0,25 0,-24 0,-1 0,0 0,25 0,-25 0,0 0,1 0,24 0,-25 0,0 0,0 0,25 0,-24 0,-26 0,25 0,-24 0,24 0,0 0,-25 0,50 0,-24 0,24 0,-25 0,25 0,0-46,0 46,0-23,0-1,0 1,0 23,0-23,0 0,0 0,0 23,0-24,0 1,0 0,0 23,0-23,0 0,0 23,0-24,0 24,0-23,0 23,0-46,0 46,0-23,0 23,0-47,0 47,0-23,0 23,0-46,0 46,0-24,0 24,0-46,0 46,0-23,0 23,0-47,0 47,0-23,25 23,-25-46,0 46,0-23,0 23,0-47,0 47,0-23,0 23,0-46,0 46,0-24,0 24,0-46,24 46,-24-23,0 23,0-47,0 47,0-23,0 23,25-23,-25 23,0-23,0 0,0 23,0-24,0 1,0 0,0 23,0-23,0 0,0-1,0 24,0-23,0 0,0 0,0 23,0-23,0-1,0 1,0 23,0-23,0 0,0 0,0 23,0-24,0 1,0 0,0 23,0-23,0 0,0 0,0 23,0-24,0 1,0 0,0 0,0 23,0-23,0-1,0 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Chú thích đầu trang</a:t>
            </a:r>
          </a:p>
        </p:txBody>
      </p:sp>
      <p:sp>
        <p:nvSpPr>
          <p:cNvPr id="278531" name="Rectangle 3"/>
          <p:cNvSpPr>
            <a:spLocks noGrp="1" noChangeArrowheads="1"/>
          </p:cNvSpPr>
          <p:nvPr>
            <p:ph type="dt" idx="1"/>
          </p:nvPr>
        </p:nvSpPr>
        <p:spPr bwMode="auto">
          <a:xfrm>
            <a:off x="3777607"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6E1A71B-6086-4241-854D-55B2CEED0EFA}" type="datetime1">
              <a:rPr lang="en-US"/>
              <a:pPr>
                <a:defRPr/>
              </a:pPr>
              <a:t>3/9/2016</a:t>
            </a:fld>
            <a:endParaRPr lang="en-US"/>
          </a:p>
        </p:txBody>
      </p:sp>
      <p:sp>
        <p:nvSpPr>
          <p:cNvPr id="124932"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p:spPr>
      </p:sp>
      <p:sp>
        <p:nvSpPr>
          <p:cNvPr id="278533" name="Rectangle 5"/>
          <p:cNvSpPr>
            <a:spLocks noGrp="1" noChangeArrowheads="1"/>
          </p:cNvSpPr>
          <p:nvPr>
            <p:ph type="body" sz="quarter" idx="3"/>
          </p:nvPr>
        </p:nvSpPr>
        <p:spPr bwMode="auto">
          <a:xfrm>
            <a:off x="666909" y="4715907"/>
            <a:ext cx="533527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8534" name="Rectangle 6"/>
          <p:cNvSpPr>
            <a:spLocks noGrp="1" noChangeArrowheads="1"/>
          </p:cNvSpPr>
          <p:nvPr>
            <p:ph type="ftr" sz="quarter" idx="4"/>
          </p:nvPr>
        </p:nvSpPr>
        <p:spPr bwMode="auto">
          <a:xfrm>
            <a:off x="0"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ITEDU 2008Chú thích cuối trang</a:t>
            </a:r>
          </a:p>
        </p:txBody>
      </p:sp>
      <p:sp>
        <p:nvSpPr>
          <p:cNvPr id="278535" name="Rectangle 7"/>
          <p:cNvSpPr>
            <a:spLocks noGrp="1" noChangeArrowheads="1"/>
          </p:cNvSpPr>
          <p:nvPr>
            <p:ph type="sldNum" sz="quarter" idx="5"/>
          </p:nvPr>
        </p:nvSpPr>
        <p:spPr bwMode="auto">
          <a:xfrm>
            <a:off x="3777607"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BAD704-163E-4C66-9CE5-3377348319B9}" type="slidenum">
              <a:rPr lang="en-US"/>
              <a:pPr>
                <a:defRPr/>
              </a:pPr>
              <a:t>‹#›</a:t>
            </a:fld>
            <a:endParaRPr lang="en-US"/>
          </a:p>
        </p:txBody>
      </p:sp>
    </p:spTree>
    <p:extLst>
      <p:ext uri="{BB962C8B-B14F-4D97-AF65-F5344CB8AC3E}">
        <p14:creationId xmlns:p14="http://schemas.microsoft.com/office/powerpoint/2010/main" val="283899675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marL="228600" indent="-228600"/>
            <a:r>
              <a:rPr lang="en-US" dirty="0" smtClean="0">
                <a:latin typeface="Arial" charset="0"/>
              </a:rPr>
              <a:t>Good morning madam and sir</a:t>
            </a:r>
          </a:p>
          <a:p>
            <a:pPr marL="228600" indent="-228600"/>
            <a:r>
              <a:rPr lang="en-US" dirty="0" smtClean="0">
                <a:latin typeface="Arial" charset="0"/>
              </a:rPr>
              <a:t>Today, </a:t>
            </a:r>
            <a:r>
              <a:rPr lang="en-US" dirty="0" smtClean="0">
                <a:latin typeface="Arial" charset="0"/>
              </a:rPr>
              <a:t>I introduce the book entitled “Mathematical Approaches to User Modeling”. It is extended from my PhD research “A User</a:t>
            </a:r>
            <a:r>
              <a:rPr lang="en-US" baseline="0" dirty="0" smtClean="0">
                <a:latin typeface="Arial" charset="0"/>
              </a:rPr>
              <a:t> Modeling System for Adaptive Learning”.</a:t>
            </a:r>
            <a:endParaRPr lang="en-US" dirty="0" smtClean="0">
              <a:latin typeface="Arial" charset="0"/>
            </a:endParaRPr>
          </a:p>
          <a:p>
            <a:pPr marL="228600" indent="-228600"/>
            <a:r>
              <a:rPr lang="en-US" dirty="0" smtClean="0">
                <a:latin typeface="Arial" charset="0"/>
              </a:rPr>
              <a:t>I express my deep gratitude to Prof. Dong, </a:t>
            </a:r>
            <a:r>
              <a:rPr lang="en-US" dirty="0" err="1" smtClean="0">
                <a:latin typeface="Arial" charset="0"/>
              </a:rPr>
              <a:t>Thuy</a:t>
            </a:r>
            <a:r>
              <a:rPr lang="en-US" dirty="0" smtClean="0">
                <a:latin typeface="Arial" charset="0"/>
              </a:rPr>
              <a:t> T. B. who help me very much when I did the PhD research.</a:t>
            </a:r>
            <a:endParaRPr lang="en-US" dirty="0" smtClean="0">
              <a:latin typeface="Arial" charset="0"/>
            </a:endParaRPr>
          </a:p>
          <a:p>
            <a:pPr marL="228600" indent="-228600"/>
            <a:r>
              <a:rPr lang="en-US" dirty="0" smtClean="0">
                <a:latin typeface="Arial" charset="0"/>
              </a:rPr>
              <a:t>This </a:t>
            </a:r>
            <a:r>
              <a:rPr lang="en-US" dirty="0" smtClean="0">
                <a:latin typeface="Arial" charset="0"/>
              </a:rPr>
              <a:t>presentation includes 6 parts: </a:t>
            </a:r>
          </a:p>
          <a:p>
            <a:pPr marL="228600" indent="-228600">
              <a:buFontTx/>
              <a:buAutoNum type="arabicPeriod"/>
            </a:pPr>
            <a:r>
              <a:rPr lang="en-US" dirty="0" smtClean="0">
                <a:latin typeface="Arial" charset="0"/>
              </a:rPr>
              <a:t>The proposed user model: Triangular Learner Model (TLM in abbreviation)</a:t>
            </a:r>
          </a:p>
          <a:p>
            <a:pPr marL="228600" indent="-228600">
              <a:buFontTx/>
              <a:buAutoNum type="arabicPeriod"/>
            </a:pPr>
            <a:r>
              <a:rPr lang="en-US" dirty="0" smtClean="0">
                <a:latin typeface="Arial" charset="0"/>
              </a:rPr>
              <a:t>The user modeling system that manipulate TLM: Zebra </a:t>
            </a:r>
          </a:p>
          <a:p>
            <a:pPr marL="228600" indent="-228600">
              <a:buFontTx/>
              <a:buAutoNum type="arabicPeriod"/>
            </a:pPr>
            <a:r>
              <a:rPr lang="en-US" dirty="0" smtClean="0">
                <a:latin typeface="Arial" charset="0"/>
              </a:rPr>
              <a:t>One sub-model in TLM, knowledge sub-model</a:t>
            </a:r>
          </a:p>
          <a:p>
            <a:pPr marL="228600" indent="-228600">
              <a:buFontTx/>
              <a:buAutoNum type="arabicPeriod"/>
            </a:pPr>
            <a:r>
              <a:rPr lang="en-US" dirty="0" smtClean="0">
                <a:latin typeface="Arial" charset="0"/>
              </a:rPr>
              <a:t>Another sub-model in TLM, learning style sub-model</a:t>
            </a:r>
          </a:p>
          <a:p>
            <a:pPr marL="228600" indent="-228600">
              <a:buFontTx/>
              <a:buAutoNum type="arabicPeriod"/>
            </a:pPr>
            <a:r>
              <a:rPr lang="en-US" dirty="0" smtClean="0">
                <a:latin typeface="Arial" charset="0"/>
              </a:rPr>
              <a:t>Learning history sub-model</a:t>
            </a:r>
          </a:p>
          <a:p>
            <a:pPr marL="228600" indent="-228600">
              <a:buFontTx/>
              <a:buAutoNum type="arabicPeriod"/>
            </a:pPr>
            <a:r>
              <a:rPr lang="en-US" dirty="0" smtClean="0">
                <a:latin typeface="Arial" charset="0"/>
              </a:rPr>
              <a:t>Evaluating adaptive learning model</a:t>
            </a:r>
          </a:p>
        </p:txBody>
      </p:sp>
    </p:spTree>
    <p:extLst>
      <p:ext uri="{BB962C8B-B14F-4D97-AF65-F5344CB8AC3E}">
        <p14:creationId xmlns:p14="http://schemas.microsoft.com/office/powerpoint/2010/main" val="333536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r>
              <a:rPr lang="en-US" smtClean="0">
                <a:latin typeface="Arial" charset="0"/>
              </a:rPr>
              <a:t>The expectation is that Zebra is strong and run fast as Africa zebra</a:t>
            </a:r>
          </a:p>
          <a:p>
            <a:r>
              <a:rPr lang="en-US" smtClean="0">
                <a:latin typeface="Arial" charset="0"/>
              </a:rPr>
              <a:t>Moreover it is difficult to discover zebras when they are running on wild field because their strikes cause the illusion. This is similar to data disturbance technique in data mining privacy. The future trend is to apply privacy mechanism into user model so as to make it more secure.</a:t>
            </a:r>
          </a:p>
        </p:txBody>
      </p:sp>
    </p:spTree>
    <p:extLst>
      <p:ext uri="{BB962C8B-B14F-4D97-AF65-F5344CB8AC3E}">
        <p14:creationId xmlns:p14="http://schemas.microsoft.com/office/powerpoint/2010/main" val="21643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en-US" smtClean="0">
                <a:latin typeface="Arial" charset="0"/>
              </a:rPr>
              <a:t>Outside applications can’t access or intervene ME and BNE, they can only retrieve user information through CI via network protocol like SOAP, RMI, HTTP, Socket.</a:t>
            </a:r>
          </a:p>
        </p:txBody>
      </p:sp>
    </p:spTree>
    <p:extLst>
      <p:ext uri="{BB962C8B-B14F-4D97-AF65-F5344CB8AC3E}">
        <p14:creationId xmlns:p14="http://schemas.microsoft.com/office/powerpoint/2010/main" val="233071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r>
              <a:rPr lang="en-US" smtClean="0">
                <a:latin typeface="Arial" charset="0"/>
              </a:rPr>
              <a:t>Mining engine uses mining and machine learning techniques</a:t>
            </a:r>
          </a:p>
        </p:txBody>
      </p:sp>
    </p:spTree>
    <p:extLst>
      <p:ext uri="{BB962C8B-B14F-4D97-AF65-F5344CB8AC3E}">
        <p14:creationId xmlns:p14="http://schemas.microsoft.com/office/powerpoint/2010/main" val="109829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en-US" smtClean="0">
                <a:latin typeface="Arial" charset="0"/>
              </a:rPr>
              <a:t>Believe network includes: Bayesian network, Markov model, Kalman filter…</a:t>
            </a:r>
          </a:p>
        </p:txBody>
      </p:sp>
    </p:spTree>
    <p:extLst>
      <p:ext uri="{BB962C8B-B14F-4D97-AF65-F5344CB8AC3E}">
        <p14:creationId xmlns:p14="http://schemas.microsoft.com/office/powerpoint/2010/main" val="3095744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r>
              <a:rPr lang="en-US" smtClean="0">
                <a:latin typeface="Arial" charset="0"/>
              </a:rPr>
              <a:t>The adaptation is makes through two kinds of rules: concept selection rules and content selection rules</a:t>
            </a:r>
          </a:p>
          <a:p>
            <a:r>
              <a:rPr lang="en-US" smtClean="0">
                <a:latin typeface="Arial" charset="0"/>
              </a:rPr>
              <a:t>Concept selection rules: what concepts user should learn</a:t>
            </a:r>
          </a:p>
          <a:p>
            <a:r>
              <a:rPr lang="en-US" smtClean="0">
                <a:latin typeface="Arial" charset="0"/>
              </a:rPr>
              <a:t>Content selection rules: what learning material (lecture, exercise) user should read/do</a:t>
            </a:r>
          </a:p>
          <a:p>
            <a:r>
              <a:rPr lang="en-US" smtClean="0">
                <a:latin typeface="Arial" charset="0"/>
              </a:rPr>
              <a:t>Domain model is mapped to resource model, for example one concept has one or more lectures/exercise </a:t>
            </a:r>
          </a:p>
        </p:txBody>
      </p:sp>
    </p:spTree>
    <p:extLst>
      <p:ext uri="{BB962C8B-B14F-4D97-AF65-F5344CB8AC3E}">
        <p14:creationId xmlns:p14="http://schemas.microsoft.com/office/powerpoint/2010/main" val="320793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r>
              <a:rPr lang="en-US" smtClean="0">
                <a:latin typeface="Arial" charset="0"/>
              </a:rPr>
              <a:t>The adaptation process includes following steps:</a:t>
            </a:r>
          </a:p>
          <a:p>
            <a:r>
              <a:rPr lang="en-US" i="1" smtClean="0">
                <a:latin typeface="Arial" charset="0"/>
              </a:rPr>
              <a:t>Step 1</a:t>
            </a:r>
            <a:r>
              <a:rPr lang="en-US" smtClean="0">
                <a:latin typeface="Arial" charset="0"/>
              </a:rPr>
              <a:t>: The projection of domain model onto knowledge sub-model by using concept selection rules results in a set of domain knowledge called </a:t>
            </a:r>
            <a:r>
              <a:rPr lang="en-US" i="1" smtClean="0">
                <a:latin typeface="Arial" charset="0"/>
              </a:rPr>
              <a:t>A</a:t>
            </a:r>
            <a:r>
              <a:rPr lang="en-US" smtClean="0">
                <a:latin typeface="Arial" charset="0"/>
              </a:rPr>
              <a:t> that student has to learn. This is concept selection process.</a:t>
            </a:r>
          </a:p>
          <a:p>
            <a:r>
              <a:rPr lang="en-US" i="1" smtClean="0">
                <a:latin typeface="Arial" charset="0"/>
              </a:rPr>
              <a:t>Step 2</a:t>
            </a:r>
            <a:r>
              <a:rPr lang="en-US" smtClean="0">
                <a:latin typeface="Arial" charset="0"/>
              </a:rPr>
              <a:t>: </a:t>
            </a:r>
            <a:r>
              <a:rPr lang="en-US" i="1" smtClean="0">
                <a:latin typeface="Arial" charset="0"/>
              </a:rPr>
              <a:t>A</a:t>
            </a:r>
            <a:r>
              <a:rPr lang="en-US" smtClean="0">
                <a:latin typeface="Arial" charset="0"/>
              </a:rPr>
              <a:t> is used as filter to choose a set of learning resources called </a:t>
            </a:r>
            <a:r>
              <a:rPr lang="en-US" i="1" smtClean="0">
                <a:latin typeface="Arial" charset="0"/>
              </a:rPr>
              <a:t>B</a:t>
            </a:r>
            <a:r>
              <a:rPr lang="en-US" smtClean="0">
                <a:latin typeface="Arial" charset="0"/>
              </a:rPr>
              <a:t> that relating to </a:t>
            </a:r>
            <a:r>
              <a:rPr lang="en-US" i="1" smtClean="0">
                <a:latin typeface="Arial" charset="0"/>
              </a:rPr>
              <a:t>A</a:t>
            </a:r>
            <a:r>
              <a:rPr lang="en-US" smtClean="0">
                <a:latin typeface="Arial" charset="0"/>
              </a:rPr>
              <a:t>.</a:t>
            </a:r>
          </a:p>
          <a:p>
            <a:r>
              <a:rPr lang="en-US" i="1" smtClean="0">
                <a:latin typeface="Arial" charset="0"/>
              </a:rPr>
              <a:t>Step 3</a:t>
            </a:r>
            <a:r>
              <a:rPr lang="en-US" smtClean="0">
                <a:latin typeface="Arial" charset="0"/>
              </a:rPr>
              <a:t>:</a:t>
            </a:r>
            <a:r>
              <a:rPr lang="en-US" i="1" smtClean="0">
                <a:latin typeface="Arial" charset="0"/>
              </a:rPr>
              <a:t> </a:t>
            </a:r>
            <a:r>
              <a:rPr lang="en-US" smtClean="0">
                <a:latin typeface="Arial" charset="0"/>
              </a:rPr>
              <a:t>The projection of </a:t>
            </a:r>
            <a:r>
              <a:rPr lang="en-US" i="1" smtClean="0">
                <a:latin typeface="Arial" charset="0"/>
              </a:rPr>
              <a:t>B</a:t>
            </a:r>
            <a:r>
              <a:rPr lang="en-US" smtClean="0">
                <a:latin typeface="Arial" charset="0"/>
              </a:rPr>
              <a:t> onto learning styles sub-model by using content selection rules results in a sub-set of learning resources (lectures, exercises, test…) called </a:t>
            </a:r>
            <a:r>
              <a:rPr lang="en-US" i="1" smtClean="0">
                <a:latin typeface="Arial" charset="0"/>
              </a:rPr>
              <a:t>C</a:t>
            </a:r>
            <a:r>
              <a:rPr lang="en-US" smtClean="0">
                <a:latin typeface="Arial" charset="0"/>
              </a:rPr>
              <a:t> tailoring to learner’s preferences. This is content selection process. </a:t>
            </a:r>
            <a:r>
              <a:rPr lang="en-US" i="1" smtClean="0">
                <a:latin typeface="Arial" charset="0"/>
              </a:rPr>
              <a:t>C</a:t>
            </a:r>
            <a:r>
              <a:rPr lang="en-US" smtClean="0">
                <a:latin typeface="Arial" charset="0"/>
              </a:rPr>
              <a:t> is considered as a set of recommendation resources.</a:t>
            </a:r>
          </a:p>
          <a:p>
            <a:r>
              <a:rPr lang="en-US" i="1" smtClean="0">
                <a:latin typeface="Arial" charset="0"/>
              </a:rPr>
              <a:t>Step 4</a:t>
            </a:r>
            <a:r>
              <a:rPr lang="en-US" smtClean="0">
                <a:latin typeface="Arial" charset="0"/>
              </a:rPr>
              <a:t>: </a:t>
            </a:r>
            <a:r>
              <a:rPr lang="en-US" i="1" smtClean="0">
                <a:latin typeface="Arial" charset="0"/>
              </a:rPr>
              <a:t>C</a:t>
            </a:r>
            <a:r>
              <a:rPr lang="en-US" smtClean="0">
                <a:latin typeface="Arial" charset="0"/>
              </a:rPr>
              <a:t> is shown in content presenter. Presenter can be human-machine interfaces, web sites, learning management system (LMS), teaching support applications, etc.</a:t>
            </a:r>
          </a:p>
          <a:p>
            <a:r>
              <a:rPr lang="en-US" i="1" smtClean="0">
                <a:latin typeface="Arial" charset="0"/>
              </a:rPr>
              <a:t>Step 5</a:t>
            </a:r>
            <a:r>
              <a:rPr lang="en-US" smtClean="0">
                <a:latin typeface="Arial" charset="0"/>
              </a:rPr>
              <a:t>: Learner studies </a:t>
            </a:r>
            <a:r>
              <a:rPr lang="en-US" i="1" smtClean="0">
                <a:latin typeface="Arial" charset="0"/>
              </a:rPr>
              <a:t>C</a:t>
            </a:r>
            <a:r>
              <a:rPr lang="en-US" smtClean="0">
                <a:latin typeface="Arial" charset="0"/>
              </a:rPr>
              <a:t> by interacting with content presenter.</a:t>
            </a:r>
          </a:p>
          <a:p>
            <a:r>
              <a:rPr lang="en-US" i="1" smtClean="0">
                <a:latin typeface="Arial" charset="0"/>
              </a:rPr>
              <a:t>Step 6</a:t>
            </a:r>
            <a:r>
              <a:rPr lang="en-US" smtClean="0">
                <a:latin typeface="Arial" charset="0"/>
              </a:rPr>
              <a:t>: Observer monitors learners in order to catch and delivers learner’s observations to Zebra. Zebra uses such observations to update TLM.</a:t>
            </a:r>
          </a:p>
          <a:p>
            <a:endParaRPr lang="en-US" smtClean="0">
              <a:latin typeface="Arial" charset="0"/>
            </a:endParaRPr>
          </a:p>
        </p:txBody>
      </p:sp>
      <p:sp>
        <p:nvSpPr>
          <p:cNvPr id="140292" name="Header Placeholder 3"/>
          <p:cNvSpPr>
            <a:spLocks noGrp="1"/>
          </p:cNvSpPr>
          <p:nvPr>
            <p:ph type="hdr" sz="quarter"/>
          </p:nvPr>
        </p:nvSpPr>
        <p:spPr>
          <a:noFill/>
        </p:spPr>
        <p:txBody>
          <a:bodyPr/>
          <a:lstStyle/>
          <a:p>
            <a:r>
              <a:rPr lang="en-US" smtClean="0"/>
              <a:t>Chú thích đầu trang</a:t>
            </a:r>
          </a:p>
        </p:txBody>
      </p:sp>
      <p:sp>
        <p:nvSpPr>
          <p:cNvPr id="140293" name="Date Placeholder 4"/>
          <p:cNvSpPr>
            <a:spLocks noGrp="1"/>
          </p:cNvSpPr>
          <p:nvPr>
            <p:ph type="dt" sz="quarter" idx="1"/>
          </p:nvPr>
        </p:nvSpPr>
        <p:spPr>
          <a:noFill/>
        </p:spPr>
        <p:txBody>
          <a:bodyPr/>
          <a:lstStyle/>
          <a:p>
            <a:fld id="{86EFD177-F6E6-48ED-B6DE-6B9DF023B219}" type="datetime1">
              <a:rPr lang="en-US" smtClean="0"/>
              <a:pPr/>
              <a:t>3/9/2016</a:t>
            </a:fld>
            <a:endParaRPr lang="en-US" smtClean="0"/>
          </a:p>
        </p:txBody>
      </p:sp>
      <p:sp>
        <p:nvSpPr>
          <p:cNvPr id="140294" name="Footer Placeholder 5"/>
          <p:cNvSpPr>
            <a:spLocks noGrp="1"/>
          </p:cNvSpPr>
          <p:nvPr>
            <p:ph type="ftr" sz="quarter" idx="4"/>
          </p:nvPr>
        </p:nvSpPr>
        <p:spPr>
          <a:noFill/>
        </p:spPr>
        <p:txBody>
          <a:bodyPr/>
          <a:lstStyle/>
          <a:p>
            <a:r>
              <a:rPr lang="en-US" smtClean="0"/>
              <a:t>ITEDU 2008Chú thích cuối trang</a:t>
            </a:r>
          </a:p>
        </p:txBody>
      </p:sp>
      <p:sp>
        <p:nvSpPr>
          <p:cNvPr id="140295" name="Slide Number Placeholder 6"/>
          <p:cNvSpPr>
            <a:spLocks noGrp="1"/>
          </p:cNvSpPr>
          <p:nvPr>
            <p:ph type="sldNum" sz="quarter" idx="5"/>
          </p:nvPr>
        </p:nvSpPr>
        <p:spPr>
          <a:noFill/>
        </p:spPr>
        <p:txBody>
          <a:bodyPr/>
          <a:lstStyle/>
          <a:p>
            <a:fld id="{13528A23-A762-443E-806F-EBC4608E8C18}" type="slidenum">
              <a:rPr lang="en-US" smtClean="0"/>
              <a:pPr/>
              <a:t>15</a:t>
            </a:fld>
            <a:endParaRPr lang="en-US" smtClean="0"/>
          </a:p>
        </p:txBody>
      </p:sp>
    </p:spTree>
    <p:extLst>
      <p:ext uri="{BB962C8B-B14F-4D97-AF65-F5344CB8AC3E}">
        <p14:creationId xmlns:p14="http://schemas.microsoft.com/office/powerpoint/2010/main" val="139113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en-US" smtClean="0">
              <a:latin typeface="Arial" charset="0"/>
            </a:endParaRPr>
          </a:p>
        </p:txBody>
      </p:sp>
      <p:sp>
        <p:nvSpPr>
          <p:cNvPr id="141316" name="Header Placeholder 3"/>
          <p:cNvSpPr>
            <a:spLocks noGrp="1"/>
          </p:cNvSpPr>
          <p:nvPr>
            <p:ph type="hdr" sz="quarter"/>
          </p:nvPr>
        </p:nvSpPr>
        <p:spPr>
          <a:noFill/>
        </p:spPr>
        <p:txBody>
          <a:bodyPr/>
          <a:lstStyle/>
          <a:p>
            <a:r>
              <a:rPr lang="en-US" smtClean="0"/>
              <a:t>Chú thích đầu trang</a:t>
            </a:r>
          </a:p>
        </p:txBody>
      </p:sp>
      <p:sp>
        <p:nvSpPr>
          <p:cNvPr id="141317" name="Date Placeholder 4"/>
          <p:cNvSpPr>
            <a:spLocks noGrp="1"/>
          </p:cNvSpPr>
          <p:nvPr>
            <p:ph type="dt" sz="quarter" idx="1"/>
          </p:nvPr>
        </p:nvSpPr>
        <p:spPr>
          <a:noFill/>
        </p:spPr>
        <p:txBody>
          <a:bodyPr/>
          <a:lstStyle/>
          <a:p>
            <a:fld id="{01F212C4-ADEC-4809-B1F3-A61107D3E93F}" type="datetime1">
              <a:rPr lang="en-US" smtClean="0"/>
              <a:pPr/>
              <a:t>3/9/2016</a:t>
            </a:fld>
            <a:endParaRPr lang="en-US" smtClean="0"/>
          </a:p>
        </p:txBody>
      </p:sp>
      <p:sp>
        <p:nvSpPr>
          <p:cNvPr id="141318" name="Footer Placeholder 5"/>
          <p:cNvSpPr>
            <a:spLocks noGrp="1"/>
          </p:cNvSpPr>
          <p:nvPr>
            <p:ph type="ftr" sz="quarter" idx="4"/>
          </p:nvPr>
        </p:nvSpPr>
        <p:spPr>
          <a:noFill/>
        </p:spPr>
        <p:txBody>
          <a:bodyPr/>
          <a:lstStyle/>
          <a:p>
            <a:r>
              <a:rPr lang="en-US" smtClean="0"/>
              <a:t>ITEDU 2008Chú thích cuối trang</a:t>
            </a:r>
          </a:p>
        </p:txBody>
      </p:sp>
      <p:sp>
        <p:nvSpPr>
          <p:cNvPr id="141319" name="Slide Number Placeholder 6"/>
          <p:cNvSpPr>
            <a:spLocks noGrp="1"/>
          </p:cNvSpPr>
          <p:nvPr>
            <p:ph type="sldNum" sz="quarter" idx="5"/>
          </p:nvPr>
        </p:nvSpPr>
        <p:spPr>
          <a:noFill/>
        </p:spPr>
        <p:txBody>
          <a:bodyPr/>
          <a:lstStyle/>
          <a:p>
            <a:fld id="{B6FE4EAC-6DB6-4AA8-BEF7-568045463CB9}" type="slidenum">
              <a:rPr lang="en-US" smtClean="0"/>
              <a:pPr/>
              <a:t>17</a:t>
            </a:fld>
            <a:endParaRPr lang="en-US" smtClean="0"/>
          </a:p>
        </p:txBody>
      </p:sp>
    </p:spTree>
    <p:extLst>
      <p:ext uri="{BB962C8B-B14F-4D97-AF65-F5344CB8AC3E}">
        <p14:creationId xmlns:p14="http://schemas.microsoft.com/office/powerpoint/2010/main" val="2302934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r>
              <a:rPr lang="en-US" smtClean="0">
                <a:latin typeface="Arial" charset="0"/>
              </a:rPr>
              <a:t>Knowledge sub-model includes: topology (structure) and parameters (CPT)</a:t>
            </a:r>
          </a:p>
          <a:p>
            <a:r>
              <a:rPr lang="en-US" smtClean="0">
                <a:latin typeface="Arial" charset="0"/>
              </a:rPr>
              <a:t>The topology and initial arc weights are specified by expert, namely, teacher</a:t>
            </a:r>
          </a:p>
          <a:p>
            <a:r>
              <a:rPr lang="en-US" smtClean="0">
                <a:latin typeface="Arial" charset="0"/>
              </a:rPr>
              <a:t>CPT are computed by initial arc weights.</a:t>
            </a:r>
          </a:p>
          <a:p>
            <a:r>
              <a:rPr lang="en-US" smtClean="0">
                <a:latin typeface="Arial" charset="0"/>
              </a:rPr>
              <a:t>After that CPT can be improved by EM algorithm</a:t>
            </a:r>
          </a:p>
          <a:p>
            <a:endParaRPr lang="en-US" smtClean="0">
              <a:latin typeface="Arial" charset="0"/>
            </a:endParaRPr>
          </a:p>
        </p:txBody>
      </p:sp>
      <p:sp>
        <p:nvSpPr>
          <p:cNvPr id="142340" name="Header Placeholder 3"/>
          <p:cNvSpPr>
            <a:spLocks noGrp="1"/>
          </p:cNvSpPr>
          <p:nvPr>
            <p:ph type="hdr" sz="quarter"/>
          </p:nvPr>
        </p:nvSpPr>
        <p:spPr>
          <a:noFill/>
        </p:spPr>
        <p:txBody>
          <a:bodyPr/>
          <a:lstStyle/>
          <a:p>
            <a:r>
              <a:rPr lang="en-US" smtClean="0"/>
              <a:t>Chú thích đầu trang</a:t>
            </a:r>
          </a:p>
        </p:txBody>
      </p:sp>
      <p:sp>
        <p:nvSpPr>
          <p:cNvPr id="142341" name="Date Placeholder 4"/>
          <p:cNvSpPr>
            <a:spLocks noGrp="1"/>
          </p:cNvSpPr>
          <p:nvPr>
            <p:ph type="dt" sz="quarter" idx="1"/>
          </p:nvPr>
        </p:nvSpPr>
        <p:spPr>
          <a:noFill/>
        </p:spPr>
        <p:txBody>
          <a:bodyPr/>
          <a:lstStyle/>
          <a:p>
            <a:fld id="{7E5AB476-2DD9-4DC6-9186-6633972049F0}" type="datetime1">
              <a:rPr lang="en-US" smtClean="0"/>
              <a:pPr/>
              <a:t>3/9/2016</a:t>
            </a:fld>
            <a:endParaRPr lang="en-US" smtClean="0"/>
          </a:p>
        </p:txBody>
      </p:sp>
      <p:sp>
        <p:nvSpPr>
          <p:cNvPr id="142342" name="Footer Placeholder 5"/>
          <p:cNvSpPr>
            <a:spLocks noGrp="1"/>
          </p:cNvSpPr>
          <p:nvPr>
            <p:ph type="ftr" sz="quarter" idx="4"/>
          </p:nvPr>
        </p:nvSpPr>
        <p:spPr>
          <a:noFill/>
        </p:spPr>
        <p:txBody>
          <a:bodyPr/>
          <a:lstStyle/>
          <a:p>
            <a:r>
              <a:rPr lang="en-US" smtClean="0"/>
              <a:t>ITEDU 2008Chú thích cuối trang</a:t>
            </a:r>
          </a:p>
        </p:txBody>
      </p:sp>
      <p:sp>
        <p:nvSpPr>
          <p:cNvPr id="142343" name="Slide Number Placeholder 6"/>
          <p:cNvSpPr>
            <a:spLocks noGrp="1"/>
          </p:cNvSpPr>
          <p:nvPr>
            <p:ph type="sldNum" sz="quarter" idx="5"/>
          </p:nvPr>
        </p:nvSpPr>
        <p:spPr>
          <a:noFill/>
        </p:spPr>
        <p:txBody>
          <a:bodyPr/>
          <a:lstStyle/>
          <a:p>
            <a:fld id="{6523FDE2-C447-4B4C-85BD-5E2E5FA5FB28}" type="slidenum">
              <a:rPr lang="en-US" smtClean="0"/>
              <a:pPr/>
              <a:t>18</a:t>
            </a:fld>
            <a:endParaRPr lang="en-US" smtClean="0"/>
          </a:p>
        </p:txBody>
      </p:sp>
    </p:spTree>
    <p:extLst>
      <p:ext uri="{BB962C8B-B14F-4D97-AF65-F5344CB8AC3E}">
        <p14:creationId xmlns:p14="http://schemas.microsoft.com/office/powerpoint/2010/main" val="2293352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r>
              <a:rPr lang="en-US" smtClean="0">
                <a:latin typeface="Arial" charset="0"/>
              </a:rPr>
              <a:t>Pr(X|Y</a:t>
            </a:r>
            <a:r>
              <a:rPr lang="en-US" baseline="-25000" smtClean="0">
                <a:latin typeface="Arial" charset="0"/>
              </a:rPr>
              <a:t>1</a:t>
            </a:r>
            <a:r>
              <a:rPr lang="en-US" smtClean="0">
                <a:latin typeface="Arial" charset="0"/>
              </a:rPr>
              <a:t>, Y</a:t>
            </a:r>
            <a:r>
              <a:rPr lang="en-US" baseline="-25000" smtClean="0">
                <a:latin typeface="Arial" charset="0"/>
              </a:rPr>
              <a:t>2</a:t>
            </a:r>
            <a:r>
              <a:rPr lang="en-US" smtClean="0">
                <a:latin typeface="Arial" charset="0"/>
              </a:rPr>
              <a:t>,…, Y</a:t>
            </a:r>
            <a:r>
              <a:rPr lang="en-US" baseline="-25000" smtClean="0">
                <a:latin typeface="Arial" charset="0"/>
              </a:rPr>
              <a:t>n</a:t>
            </a:r>
            <a:r>
              <a:rPr lang="en-US" smtClean="0">
                <a:latin typeface="Arial" charset="0"/>
              </a:rPr>
              <a:t>) is computed through the law of total probability</a:t>
            </a:r>
          </a:p>
          <a:p>
            <a:r>
              <a:rPr lang="en-US" smtClean="0">
                <a:latin typeface="Arial" charset="0"/>
              </a:rPr>
              <a:t>Or it can be considered as objective function</a:t>
            </a:r>
          </a:p>
          <a:p>
            <a:endParaRPr lang="en-US" smtClean="0">
              <a:latin typeface="Arial" charset="0"/>
            </a:endParaRPr>
          </a:p>
          <a:p>
            <a:r>
              <a:rPr lang="en-US" smtClean="0">
                <a:latin typeface="Arial" charset="0"/>
              </a:rPr>
              <a:t>T</a:t>
            </a:r>
            <a:r>
              <a:rPr lang="en-US" baseline="-25000" smtClean="0">
                <a:latin typeface="Arial" charset="0"/>
              </a:rPr>
              <a:t>1</a:t>
            </a:r>
            <a:r>
              <a:rPr lang="en-US" smtClean="0">
                <a:latin typeface="Arial" charset="0"/>
              </a:rPr>
              <a:t>, T</a:t>
            </a:r>
            <a:r>
              <a:rPr lang="en-US" baseline="-25000" smtClean="0">
                <a:latin typeface="Arial" charset="0"/>
              </a:rPr>
              <a:t>2</a:t>
            </a:r>
            <a:r>
              <a:rPr lang="en-US" smtClean="0">
                <a:latin typeface="Arial" charset="0"/>
              </a:rPr>
              <a:t>, T</a:t>
            </a:r>
            <a:r>
              <a:rPr lang="en-US" baseline="-25000" smtClean="0">
                <a:latin typeface="Arial" charset="0"/>
              </a:rPr>
              <a:t>3</a:t>
            </a:r>
            <a:r>
              <a:rPr lang="en-US" smtClean="0">
                <a:latin typeface="Arial" charset="0"/>
              </a:rPr>
              <a:t> are CPT (s)</a:t>
            </a:r>
          </a:p>
          <a:p>
            <a:r>
              <a:rPr lang="en-US" smtClean="0">
                <a:latin typeface="Arial" charset="0"/>
              </a:rPr>
              <a:t>For example, suppose that user mastered three concepts “control &amp; structure” (C), “class &amp; object” (O) and “interface” (I) then the probability that user knows Java course is </a:t>
            </a:r>
            <a:r>
              <a:rPr lang="en-US" i="1" smtClean="0">
                <a:latin typeface="Arial" charset="0"/>
              </a:rPr>
              <a:t>Pr(J=1|C=1,O=1,I=1) = 1</a:t>
            </a:r>
            <a:r>
              <a:rPr lang="en-US" smtClean="0">
                <a:latin typeface="Arial" charset="0"/>
              </a:rPr>
              <a:t>. It means that user mastered Java course.</a:t>
            </a:r>
          </a:p>
          <a:p>
            <a:r>
              <a:rPr lang="en-US" smtClean="0">
                <a:latin typeface="Arial" charset="0"/>
              </a:rPr>
              <a:t>Note that if a node is binary and it has n parents then its CPT has 2</a:t>
            </a:r>
            <a:r>
              <a:rPr lang="en-US" baseline="30000" smtClean="0">
                <a:latin typeface="Arial" charset="0"/>
              </a:rPr>
              <a:t>n+1</a:t>
            </a:r>
            <a:r>
              <a:rPr lang="en-US" smtClean="0">
                <a:latin typeface="Arial" charset="0"/>
              </a:rPr>
              <a:t> entries.</a:t>
            </a:r>
          </a:p>
          <a:p>
            <a:endParaRPr lang="en-US" smtClean="0">
              <a:latin typeface="Arial" charset="0"/>
            </a:endParaRPr>
          </a:p>
          <a:p>
            <a:r>
              <a:rPr lang="en-US" smtClean="0">
                <a:latin typeface="Arial" charset="0"/>
              </a:rPr>
              <a:t>K sub-model is work properly as Bayesian network.</a:t>
            </a:r>
          </a:p>
        </p:txBody>
      </p:sp>
      <p:sp>
        <p:nvSpPr>
          <p:cNvPr id="143364" name="Header Placeholder 3"/>
          <p:cNvSpPr>
            <a:spLocks noGrp="1"/>
          </p:cNvSpPr>
          <p:nvPr>
            <p:ph type="hdr" sz="quarter"/>
          </p:nvPr>
        </p:nvSpPr>
        <p:spPr>
          <a:noFill/>
        </p:spPr>
        <p:txBody>
          <a:bodyPr/>
          <a:lstStyle/>
          <a:p>
            <a:r>
              <a:rPr lang="en-US" smtClean="0"/>
              <a:t>Chú thích đầu trang</a:t>
            </a:r>
          </a:p>
        </p:txBody>
      </p:sp>
      <p:sp>
        <p:nvSpPr>
          <p:cNvPr id="143365" name="Date Placeholder 4"/>
          <p:cNvSpPr>
            <a:spLocks noGrp="1"/>
          </p:cNvSpPr>
          <p:nvPr>
            <p:ph type="dt" sz="quarter" idx="1"/>
          </p:nvPr>
        </p:nvSpPr>
        <p:spPr>
          <a:noFill/>
        </p:spPr>
        <p:txBody>
          <a:bodyPr/>
          <a:lstStyle/>
          <a:p>
            <a:fld id="{293D7309-287D-44B4-9963-91E08D299785}" type="datetime1">
              <a:rPr lang="en-US" smtClean="0"/>
              <a:pPr/>
              <a:t>3/9/2016</a:t>
            </a:fld>
            <a:endParaRPr lang="en-US" smtClean="0"/>
          </a:p>
        </p:txBody>
      </p:sp>
      <p:sp>
        <p:nvSpPr>
          <p:cNvPr id="143366" name="Footer Placeholder 5"/>
          <p:cNvSpPr>
            <a:spLocks noGrp="1"/>
          </p:cNvSpPr>
          <p:nvPr>
            <p:ph type="ftr" sz="quarter" idx="4"/>
          </p:nvPr>
        </p:nvSpPr>
        <p:spPr>
          <a:noFill/>
        </p:spPr>
        <p:txBody>
          <a:bodyPr/>
          <a:lstStyle/>
          <a:p>
            <a:r>
              <a:rPr lang="en-US" smtClean="0"/>
              <a:t>ITEDU 2008Chú thích cuối trang</a:t>
            </a:r>
          </a:p>
        </p:txBody>
      </p:sp>
      <p:sp>
        <p:nvSpPr>
          <p:cNvPr id="143367" name="Slide Number Placeholder 6"/>
          <p:cNvSpPr>
            <a:spLocks noGrp="1"/>
          </p:cNvSpPr>
          <p:nvPr>
            <p:ph type="sldNum" sz="quarter" idx="5"/>
          </p:nvPr>
        </p:nvSpPr>
        <p:spPr>
          <a:noFill/>
        </p:spPr>
        <p:txBody>
          <a:bodyPr/>
          <a:lstStyle/>
          <a:p>
            <a:fld id="{4A2FED4A-8437-465F-8FFB-06CDEA0333FC}" type="slidenum">
              <a:rPr lang="en-US" smtClean="0"/>
              <a:pPr/>
              <a:t>19</a:t>
            </a:fld>
            <a:endParaRPr lang="en-US" smtClean="0"/>
          </a:p>
        </p:txBody>
      </p:sp>
    </p:spTree>
    <p:extLst>
      <p:ext uri="{BB962C8B-B14F-4D97-AF65-F5344CB8AC3E}">
        <p14:creationId xmlns:p14="http://schemas.microsoft.com/office/powerpoint/2010/main" val="301965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r>
              <a:rPr lang="en-US" smtClean="0">
                <a:latin typeface="Arial" charset="0"/>
              </a:rPr>
              <a:t>This is UNION-gate model</a:t>
            </a:r>
          </a:p>
        </p:txBody>
      </p:sp>
      <p:sp>
        <p:nvSpPr>
          <p:cNvPr id="144388" name="Header Placeholder 3"/>
          <p:cNvSpPr>
            <a:spLocks noGrp="1"/>
          </p:cNvSpPr>
          <p:nvPr>
            <p:ph type="hdr" sz="quarter"/>
          </p:nvPr>
        </p:nvSpPr>
        <p:spPr>
          <a:noFill/>
        </p:spPr>
        <p:txBody>
          <a:bodyPr/>
          <a:lstStyle/>
          <a:p>
            <a:r>
              <a:rPr lang="en-US" smtClean="0"/>
              <a:t>Chú thích đầu trang</a:t>
            </a:r>
          </a:p>
        </p:txBody>
      </p:sp>
      <p:sp>
        <p:nvSpPr>
          <p:cNvPr id="144389" name="Date Placeholder 4"/>
          <p:cNvSpPr>
            <a:spLocks noGrp="1"/>
          </p:cNvSpPr>
          <p:nvPr>
            <p:ph type="dt" sz="quarter" idx="1"/>
          </p:nvPr>
        </p:nvSpPr>
        <p:spPr>
          <a:noFill/>
        </p:spPr>
        <p:txBody>
          <a:bodyPr/>
          <a:lstStyle/>
          <a:p>
            <a:fld id="{9894E340-B666-4E32-97DC-169462823074}" type="datetime1">
              <a:rPr lang="en-US" smtClean="0"/>
              <a:pPr/>
              <a:t>3/9/2016</a:t>
            </a:fld>
            <a:endParaRPr lang="en-US" smtClean="0"/>
          </a:p>
        </p:txBody>
      </p:sp>
      <p:sp>
        <p:nvSpPr>
          <p:cNvPr id="144390" name="Footer Placeholder 5"/>
          <p:cNvSpPr>
            <a:spLocks noGrp="1"/>
          </p:cNvSpPr>
          <p:nvPr>
            <p:ph type="ftr" sz="quarter" idx="4"/>
          </p:nvPr>
        </p:nvSpPr>
        <p:spPr>
          <a:noFill/>
        </p:spPr>
        <p:txBody>
          <a:bodyPr/>
          <a:lstStyle/>
          <a:p>
            <a:r>
              <a:rPr lang="en-US" smtClean="0"/>
              <a:t>ITEDU 2008Chú thích cuối trang</a:t>
            </a:r>
          </a:p>
        </p:txBody>
      </p:sp>
      <p:sp>
        <p:nvSpPr>
          <p:cNvPr id="144391" name="Slide Number Placeholder 6"/>
          <p:cNvSpPr>
            <a:spLocks noGrp="1"/>
          </p:cNvSpPr>
          <p:nvPr>
            <p:ph type="sldNum" sz="quarter" idx="5"/>
          </p:nvPr>
        </p:nvSpPr>
        <p:spPr>
          <a:noFill/>
        </p:spPr>
        <p:txBody>
          <a:bodyPr/>
          <a:lstStyle/>
          <a:p>
            <a:fld id="{7EFE0AFD-3F05-4C86-A2A2-1DFF5F8DD14E}" type="slidenum">
              <a:rPr lang="en-US" smtClean="0"/>
              <a:pPr/>
              <a:t>23</a:t>
            </a:fld>
            <a:endParaRPr lang="en-US" smtClean="0"/>
          </a:p>
        </p:txBody>
      </p:sp>
    </p:spTree>
    <p:extLst>
      <p:ext uri="{BB962C8B-B14F-4D97-AF65-F5344CB8AC3E}">
        <p14:creationId xmlns:p14="http://schemas.microsoft.com/office/powerpoint/2010/main" val="112026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r>
              <a:rPr lang="en-US" smtClean="0">
                <a:latin typeface="Arial" charset="0"/>
              </a:rPr>
              <a:t>User model is the presentation of information/characteristics about user, which must be manipulated by user modeling system.</a:t>
            </a:r>
          </a:p>
          <a:p>
            <a:r>
              <a:rPr lang="en-US" smtClean="0">
                <a:latin typeface="Arial" charset="0"/>
              </a:rPr>
              <a:t>Note that the terms: user, learner, student are the same in learning context.</a:t>
            </a:r>
          </a:p>
        </p:txBody>
      </p:sp>
    </p:spTree>
    <p:extLst>
      <p:ext uri="{BB962C8B-B14F-4D97-AF65-F5344CB8AC3E}">
        <p14:creationId xmlns:p14="http://schemas.microsoft.com/office/powerpoint/2010/main" val="3830316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r>
              <a:rPr lang="en-US" smtClean="0">
                <a:latin typeface="Arial" charset="0"/>
              </a:rPr>
              <a:t>You see next slides for basic concepts about EM, MLE, DBN </a:t>
            </a:r>
          </a:p>
          <a:p>
            <a:endParaRPr lang="en-US" smtClean="0">
              <a:latin typeface="Arial" charset="0"/>
            </a:endParaRPr>
          </a:p>
        </p:txBody>
      </p:sp>
      <p:sp>
        <p:nvSpPr>
          <p:cNvPr id="145412" name="Header Placeholder 3"/>
          <p:cNvSpPr>
            <a:spLocks noGrp="1"/>
          </p:cNvSpPr>
          <p:nvPr>
            <p:ph type="hdr" sz="quarter"/>
          </p:nvPr>
        </p:nvSpPr>
        <p:spPr>
          <a:noFill/>
        </p:spPr>
        <p:txBody>
          <a:bodyPr/>
          <a:lstStyle/>
          <a:p>
            <a:r>
              <a:rPr lang="en-US" smtClean="0"/>
              <a:t>Chú thích đầu trang</a:t>
            </a:r>
          </a:p>
        </p:txBody>
      </p:sp>
      <p:sp>
        <p:nvSpPr>
          <p:cNvPr id="145413" name="Date Placeholder 4"/>
          <p:cNvSpPr>
            <a:spLocks noGrp="1"/>
          </p:cNvSpPr>
          <p:nvPr>
            <p:ph type="dt" sz="quarter" idx="1"/>
          </p:nvPr>
        </p:nvSpPr>
        <p:spPr>
          <a:noFill/>
        </p:spPr>
        <p:txBody>
          <a:bodyPr/>
          <a:lstStyle/>
          <a:p>
            <a:fld id="{C3D84662-8EF4-4873-997F-1034BC6E0FB1}" type="datetime1">
              <a:rPr lang="en-US" smtClean="0"/>
              <a:pPr/>
              <a:t>3/9/2016</a:t>
            </a:fld>
            <a:endParaRPr lang="en-US" smtClean="0"/>
          </a:p>
        </p:txBody>
      </p:sp>
      <p:sp>
        <p:nvSpPr>
          <p:cNvPr id="145414" name="Footer Placeholder 5"/>
          <p:cNvSpPr>
            <a:spLocks noGrp="1"/>
          </p:cNvSpPr>
          <p:nvPr>
            <p:ph type="ftr" sz="quarter" idx="4"/>
          </p:nvPr>
        </p:nvSpPr>
        <p:spPr>
          <a:noFill/>
        </p:spPr>
        <p:txBody>
          <a:bodyPr/>
          <a:lstStyle/>
          <a:p>
            <a:r>
              <a:rPr lang="en-US" smtClean="0"/>
              <a:t>ITEDU 2008Chú thích cuối trang</a:t>
            </a:r>
          </a:p>
        </p:txBody>
      </p:sp>
      <p:sp>
        <p:nvSpPr>
          <p:cNvPr id="145415" name="Slide Number Placeholder 6"/>
          <p:cNvSpPr>
            <a:spLocks noGrp="1"/>
          </p:cNvSpPr>
          <p:nvPr>
            <p:ph type="sldNum" sz="quarter" idx="5"/>
          </p:nvPr>
        </p:nvSpPr>
        <p:spPr>
          <a:noFill/>
        </p:spPr>
        <p:txBody>
          <a:bodyPr/>
          <a:lstStyle/>
          <a:p>
            <a:fld id="{6B3895BF-0B1D-488E-AAFB-2732FB96B98E}" type="slidenum">
              <a:rPr lang="en-US" smtClean="0"/>
              <a:pPr/>
              <a:t>28</a:t>
            </a:fld>
            <a:endParaRPr lang="en-US" smtClean="0"/>
          </a:p>
        </p:txBody>
      </p:sp>
    </p:spTree>
    <p:extLst>
      <p:ext uri="{BB962C8B-B14F-4D97-AF65-F5344CB8AC3E}">
        <p14:creationId xmlns:p14="http://schemas.microsoft.com/office/powerpoint/2010/main" val="7895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r>
              <a:rPr lang="en-US" smtClean="0">
                <a:latin typeface="Arial" charset="0"/>
              </a:rPr>
              <a:t>There are “</a:t>
            </a:r>
            <a:r>
              <a:rPr lang="en-US" i="1" smtClean="0">
                <a:latin typeface="Arial" charset="0"/>
              </a:rPr>
              <a:t>a</a:t>
            </a:r>
            <a:r>
              <a:rPr lang="en-US" smtClean="0">
                <a:latin typeface="Arial" charset="0"/>
              </a:rPr>
              <a:t>” successful outcomes (for example, </a:t>
            </a:r>
            <a:r>
              <a:rPr lang="en-US" i="1" smtClean="0">
                <a:latin typeface="Arial" charset="0"/>
              </a:rPr>
              <a:t>f =1</a:t>
            </a:r>
            <a:r>
              <a:rPr lang="en-US" smtClean="0">
                <a:latin typeface="Arial" charset="0"/>
              </a:rPr>
              <a:t>) in “</a:t>
            </a:r>
            <a:r>
              <a:rPr lang="en-US" i="1" smtClean="0">
                <a:latin typeface="Arial" charset="0"/>
              </a:rPr>
              <a:t>a+b</a:t>
            </a:r>
            <a:r>
              <a:rPr lang="en-US" smtClean="0">
                <a:latin typeface="Arial" charset="0"/>
              </a:rPr>
              <a:t>” trials. Higher value of “</a:t>
            </a:r>
            <a:r>
              <a:rPr lang="en-US" i="1" smtClean="0">
                <a:latin typeface="Arial" charset="0"/>
              </a:rPr>
              <a:t>a</a:t>
            </a:r>
            <a:r>
              <a:rPr lang="en-US" smtClean="0">
                <a:latin typeface="Arial" charset="0"/>
              </a:rPr>
              <a:t>” is, higher ratio of success is, so, the graph leans forward right. Higher value of “</a:t>
            </a:r>
            <a:r>
              <a:rPr lang="en-US" i="1" smtClean="0">
                <a:latin typeface="Arial" charset="0"/>
              </a:rPr>
              <a:t>a+b</a:t>
            </a:r>
            <a:r>
              <a:rPr lang="en-US" smtClean="0">
                <a:latin typeface="Arial" charset="0"/>
              </a:rPr>
              <a:t>” is, the more the mass is concentrate around </a:t>
            </a:r>
            <a:r>
              <a:rPr lang="en-US" i="1" smtClean="0">
                <a:latin typeface="Arial" charset="0"/>
              </a:rPr>
              <a:t>a/(a+b)</a:t>
            </a:r>
            <a:r>
              <a:rPr lang="en-US" smtClean="0">
                <a:latin typeface="Arial" charset="0"/>
              </a:rPr>
              <a:t> and the more narrow the graph is.</a:t>
            </a:r>
          </a:p>
          <a:p>
            <a:endParaRPr lang="en-US" smtClean="0">
              <a:latin typeface="Arial" charset="0"/>
            </a:endParaRPr>
          </a:p>
          <a:p>
            <a:r>
              <a:rPr lang="en-US" smtClean="0">
                <a:latin typeface="Arial" charset="0"/>
              </a:rPr>
              <a:t>“s” is also successful outcomes (X=1) though some experiments</a:t>
            </a:r>
          </a:p>
          <a:p>
            <a:r>
              <a:rPr lang="en-US" smtClean="0">
                <a:latin typeface="Arial" charset="0"/>
              </a:rPr>
              <a:t>“t” is also fail outcomes (X=0) though some experiments </a:t>
            </a:r>
          </a:p>
          <a:p>
            <a:endParaRPr lang="en-US" smtClean="0">
              <a:latin typeface="Arial" charset="0"/>
            </a:endParaRPr>
          </a:p>
          <a:p>
            <a:r>
              <a:rPr lang="en-US" smtClean="0">
                <a:latin typeface="Arial" charset="0"/>
              </a:rPr>
              <a:t>“a”, “s” are opposite to “b”, “t”</a:t>
            </a:r>
          </a:p>
          <a:p>
            <a:endParaRPr lang="en-US" smtClean="0">
              <a:latin typeface="Arial" charset="0"/>
            </a:endParaRPr>
          </a:p>
        </p:txBody>
      </p:sp>
    </p:spTree>
    <p:extLst>
      <p:ext uri="{BB962C8B-B14F-4D97-AF65-F5344CB8AC3E}">
        <p14:creationId xmlns:p14="http://schemas.microsoft.com/office/powerpoint/2010/main" val="2754038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r>
              <a:rPr lang="en-US" sz="1000" smtClean="0">
                <a:latin typeface="Arial" charset="0"/>
              </a:rPr>
              <a:t>F</a:t>
            </a:r>
            <a:r>
              <a:rPr lang="en-US" sz="1000" baseline="-25000" smtClean="0">
                <a:latin typeface="Arial" charset="0"/>
              </a:rPr>
              <a:t>11</a:t>
            </a:r>
            <a:r>
              <a:rPr lang="en-US" sz="1000" smtClean="0">
                <a:latin typeface="Arial" charset="0"/>
              </a:rPr>
              <a:t> represents the probability Pr(X</a:t>
            </a:r>
            <a:r>
              <a:rPr lang="en-US" sz="1000" baseline="-25000" smtClean="0">
                <a:latin typeface="Arial" charset="0"/>
              </a:rPr>
              <a:t>1</a:t>
            </a:r>
            <a:r>
              <a:rPr lang="en-US" sz="1000" smtClean="0">
                <a:latin typeface="Arial" charset="0"/>
              </a:rPr>
              <a:t>=1)</a:t>
            </a:r>
          </a:p>
          <a:p>
            <a:r>
              <a:rPr lang="en-US" sz="1000" smtClean="0">
                <a:latin typeface="Arial" charset="0"/>
              </a:rPr>
              <a:t>F</a:t>
            </a:r>
            <a:r>
              <a:rPr lang="en-US" sz="1000" baseline="-25000" smtClean="0">
                <a:latin typeface="Arial" charset="0"/>
              </a:rPr>
              <a:t>21</a:t>
            </a:r>
            <a:r>
              <a:rPr lang="en-US" sz="1000" smtClean="0">
                <a:latin typeface="Arial" charset="0"/>
              </a:rPr>
              <a:t> represents the conditional probability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a:t>
            </a:r>
          </a:p>
          <a:p>
            <a:r>
              <a:rPr lang="en-US" sz="1000" smtClean="0">
                <a:latin typeface="Arial" charset="0"/>
              </a:rPr>
              <a:t>F</a:t>
            </a:r>
            <a:r>
              <a:rPr lang="en-US" sz="1000" baseline="-25000" smtClean="0">
                <a:latin typeface="Arial" charset="0"/>
              </a:rPr>
              <a:t>22</a:t>
            </a:r>
            <a:r>
              <a:rPr lang="en-US" sz="1000" smtClean="0">
                <a:latin typeface="Arial" charset="0"/>
              </a:rPr>
              <a:t> represents the conditional probability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a:t>
            </a:r>
          </a:p>
          <a:p>
            <a:endParaRPr lang="en-US" sz="1000" smtClean="0">
              <a:latin typeface="Arial" charset="0"/>
            </a:endParaRPr>
          </a:p>
          <a:p>
            <a:r>
              <a:rPr lang="en-US" sz="1000" smtClean="0">
                <a:latin typeface="Arial" charset="0"/>
              </a:rPr>
              <a:t>s</a:t>
            </a:r>
            <a:r>
              <a:rPr lang="en-US" sz="1000" baseline="-25000" smtClean="0">
                <a:latin typeface="Arial" charset="0"/>
              </a:rPr>
              <a:t>11</a:t>
            </a:r>
            <a:r>
              <a:rPr lang="en-US" sz="1000" smtClean="0">
                <a:latin typeface="Arial" charset="0"/>
              </a:rPr>
              <a:t> is the number of outcomes that X1=1</a:t>
            </a:r>
          </a:p>
          <a:p>
            <a:r>
              <a:rPr lang="en-US" sz="1000" smtClean="0">
                <a:latin typeface="Arial" charset="0"/>
              </a:rPr>
              <a:t>t</a:t>
            </a:r>
            <a:r>
              <a:rPr lang="en-US" sz="1000" baseline="-25000" smtClean="0">
                <a:latin typeface="Arial" charset="0"/>
              </a:rPr>
              <a:t>11</a:t>
            </a:r>
            <a:r>
              <a:rPr lang="en-US" sz="1000" smtClean="0">
                <a:latin typeface="Arial" charset="0"/>
              </a:rPr>
              <a:t> is the number of outcomes that X1=0</a:t>
            </a:r>
          </a:p>
          <a:p>
            <a:endParaRPr lang="en-US" sz="1000" smtClean="0">
              <a:latin typeface="Arial" charset="0"/>
            </a:endParaRPr>
          </a:p>
          <a:p>
            <a:r>
              <a:rPr lang="en-US" sz="1000" smtClean="0">
                <a:latin typeface="Arial" charset="0"/>
              </a:rPr>
              <a:t>s</a:t>
            </a:r>
            <a:r>
              <a:rPr lang="en-US" sz="1000" baseline="-25000" smtClean="0">
                <a:latin typeface="Arial" charset="0"/>
              </a:rPr>
              <a:t>21</a:t>
            </a:r>
            <a:r>
              <a:rPr lang="en-US" sz="1000" smtClean="0">
                <a:latin typeface="Arial" charset="0"/>
              </a:rPr>
              <a:t> is the number of outcomes that X2=1 and X1=1</a:t>
            </a:r>
          </a:p>
          <a:p>
            <a:r>
              <a:rPr lang="en-US" sz="1000" smtClean="0">
                <a:latin typeface="Arial" charset="0"/>
              </a:rPr>
              <a:t>t</a:t>
            </a:r>
            <a:r>
              <a:rPr lang="en-US" sz="1000" baseline="-25000" smtClean="0">
                <a:latin typeface="Arial" charset="0"/>
              </a:rPr>
              <a:t>21</a:t>
            </a:r>
            <a:r>
              <a:rPr lang="en-US" sz="1000" smtClean="0">
                <a:latin typeface="Arial" charset="0"/>
              </a:rPr>
              <a:t> is the number of outcomes that X2=0 and X1=1</a:t>
            </a:r>
          </a:p>
          <a:p>
            <a:endParaRPr lang="en-US" sz="1000" smtClean="0">
              <a:latin typeface="Arial" charset="0"/>
            </a:endParaRPr>
          </a:p>
          <a:p>
            <a:r>
              <a:rPr lang="en-US" sz="1000" smtClean="0">
                <a:latin typeface="Arial" charset="0"/>
              </a:rPr>
              <a:t>s</a:t>
            </a:r>
            <a:r>
              <a:rPr lang="en-US" sz="1000" baseline="-25000" smtClean="0">
                <a:latin typeface="Arial" charset="0"/>
              </a:rPr>
              <a:t>22</a:t>
            </a:r>
            <a:r>
              <a:rPr lang="en-US" sz="1000" smtClean="0">
                <a:latin typeface="Arial" charset="0"/>
              </a:rPr>
              <a:t> is the number of outcomes that X2=1 and X1=0</a:t>
            </a:r>
          </a:p>
          <a:p>
            <a:r>
              <a:rPr lang="en-US" sz="1000" smtClean="0">
                <a:latin typeface="Arial" charset="0"/>
              </a:rPr>
              <a:t>t</a:t>
            </a:r>
            <a:r>
              <a:rPr lang="en-US" sz="1000" baseline="-25000" smtClean="0">
                <a:latin typeface="Arial" charset="0"/>
              </a:rPr>
              <a:t>21</a:t>
            </a:r>
            <a:r>
              <a:rPr lang="en-US" sz="1000" smtClean="0">
                <a:latin typeface="Arial" charset="0"/>
              </a:rPr>
              <a:t> is the number of outcomes that X2=1 and X1=0</a:t>
            </a:r>
          </a:p>
          <a:p>
            <a:endParaRPr lang="en-US" sz="1000" smtClean="0">
              <a:latin typeface="Arial" charset="0"/>
            </a:endParaRPr>
          </a:p>
          <a:p>
            <a:r>
              <a:rPr lang="en-US" sz="1000" smtClean="0">
                <a:latin typeface="Arial" charset="0"/>
              </a:rPr>
              <a:t>Suppose we have the sample data, it requires to re-computes probabilities: Pr(X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a:t>
            </a:r>
          </a:p>
          <a:p>
            <a:r>
              <a:rPr lang="en-US" sz="1000" smtClean="0">
                <a:latin typeface="Arial" charset="0"/>
              </a:rPr>
              <a:t>We don’t need to compute Pr(X</a:t>
            </a:r>
            <a:r>
              <a:rPr lang="en-US" sz="1000" baseline="-25000" smtClean="0">
                <a:latin typeface="Arial" charset="0"/>
              </a:rPr>
              <a:t>1</a:t>
            </a:r>
            <a:r>
              <a:rPr lang="en-US" sz="1000" smtClean="0">
                <a:latin typeface="Arial" charset="0"/>
              </a:rPr>
              <a:t>=0), 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=0) because:</a:t>
            </a:r>
          </a:p>
          <a:p>
            <a:r>
              <a:rPr lang="en-US" sz="1000" smtClean="0">
                <a:latin typeface="Arial" charset="0"/>
              </a:rPr>
              <a:t>Pr(X</a:t>
            </a:r>
            <a:r>
              <a:rPr lang="en-US" sz="1000" baseline="-25000" smtClean="0">
                <a:latin typeface="Arial" charset="0"/>
              </a:rPr>
              <a:t>1</a:t>
            </a:r>
            <a:r>
              <a:rPr lang="en-US" sz="1000" smtClean="0">
                <a:latin typeface="Arial" charset="0"/>
              </a:rPr>
              <a:t>=0) = 1 - Pr(X</a:t>
            </a:r>
            <a:r>
              <a:rPr lang="en-US" sz="1000" baseline="-25000" smtClean="0">
                <a:latin typeface="Arial" charset="0"/>
              </a:rPr>
              <a:t>1</a:t>
            </a:r>
            <a:r>
              <a:rPr lang="en-US" sz="1000" smtClean="0">
                <a:latin typeface="Arial" charset="0"/>
              </a:rPr>
              <a:t>=1) </a:t>
            </a:r>
          </a:p>
          <a:p>
            <a:r>
              <a:rPr lang="en-US" sz="1000" smtClean="0">
                <a:latin typeface="Arial" charset="0"/>
              </a:rPr>
              <a:t>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=1) =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 </a:t>
            </a:r>
          </a:p>
          <a:p>
            <a:r>
              <a:rPr lang="en-US" sz="1000" smtClean="0">
                <a:latin typeface="Arial" charset="0"/>
              </a:rPr>
              <a:t>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=0) =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 </a:t>
            </a:r>
          </a:p>
        </p:txBody>
      </p:sp>
    </p:spTree>
    <p:extLst>
      <p:ext uri="{BB962C8B-B14F-4D97-AF65-F5344CB8AC3E}">
        <p14:creationId xmlns:p14="http://schemas.microsoft.com/office/powerpoint/2010/main" val="239204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r>
              <a:rPr lang="en-US" smtClean="0">
                <a:latin typeface="Arial" charset="0"/>
              </a:rPr>
              <a:t>Pr(X</a:t>
            </a:r>
            <a:r>
              <a:rPr lang="en-US" baseline="-25000" smtClean="0">
                <a:latin typeface="Arial" charset="0"/>
              </a:rPr>
              <a:t>1</a:t>
            </a:r>
            <a:r>
              <a:rPr lang="en-US" smtClean="0">
                <a:latin typeface="Arial" charset="0"/>
              </a:rPr>
              <a:t>=1) = (a</a:t>
            </a:r>
            <a:r>
              <a:rPr lang="en-US" baseline="-25000" smtClean="0">
                <a:latin typeface="Arial" charset="0"/>
              </a:rPr>
              <a:t>11</a:t>
            </a:r>
            <a:r>
              <a:rPr lang="en-US" smtClean="0">
                <a:latin typeface="Arial" charset="0"/>
              </a:rPr>
              <a:t> + s</a:t>
            </a:r>
            <a:r>
              <a:rPr lang="en-US" baseline="-25000" smtClean="0">
                <a:latin typeface="Arial" charset="0"/>
              </a:rPr>
              <a:t>11</a:t>
            </a:r>
            <a:r>
              <a:rPr lang="en-US" smtClean="0">
                <a:latin typeface="Arial" charset="0"/>
              </a:rPr>
              <a:t>) / (b</a:t>
            </a:r>
            <a:r>
              <a:rPr lang="en-US" baseline="-25000" smtClean="0">
                <a:latin typeface="Arial" charset="0"/>
              </a:rPr>
              <a:t>11</a:t>
            </a:r>
            <a:r>
              <a:rPr lang="en-US" smtClean="0">
                <a:latin typeface="Arial" charset="0"/>
              </a:rPr>
              <a:t> + t</a:t>
            </a:r>
            <a:r>
              <a:rPr lang="en-US" baseline="-25000" smtClean="0">
                <a:latin typeface="Arial" charset="0"/>
              </a:rPr>
              <a:t>11</a:t>
            </a:r>
            <a:r>
              <a:rPr lang="en-US" smtClean="0">
                <a:latin typeface="Arial" charset="0"/>
              </a:rPr>
              <a:t>) = (1+4)/(1+1) = 5/2</a:t>
            </a:r>
          </a:p>
          <a:p>
            <a:r>
              <a:rPr lang="en-US" smtClean="0">
                <a:latin typeface="Arial" charset="0"/>
              </a:rPr>
              <a:t>Pr(X</a:t>
            </a:r>
            <a:r>
              <a:rPr lang="en-US" baseline="-25000" smtClean="0">
                <a:latin typeface="Arial" charset="0"/>
              </a:rPr>
              <a:t>2</a:t>
            </a:r>
            <a:r>
              <a:rPr lang="en-US" smtClean="0">
                <a:latin typeface="Arial" charset="0"/>
              </a:rPr>
              <a:t>=1|X</a:t>
            </a:r>
            <a:r>
              <a:rPr lang="en-US" baseline="-25000" smtClean="0">
                <a:latin typeface="Arial" charset="0"/>
              </a:rPr>
              <a:t>1</a:t>
            </a:r>
            <a:r>
              <a:rPr lang="en-US" smtClean="0">
                <a:latin typeface="Arial" charset="0"/>
              </a:rPr>
              <a:t>=1) = (a</a:t>
            </a:r>
            <a:r>
              <a:rPr lang="en-US" baseline="-25000" smtClean="0">
                <a:latin typeface="Arial" charset="0"/>
              </a:rPr>
              <a:t>21</a:t>
            </a:r>
            <a:r>
              <a:rPr lang="en-US" smtClean="0">
                <a:latin typeface="Arial" charset="0"/>
              </a:rPr>
              <a:t> + s</a:t>
            </a:r>
            <a:r>
              <a:rPr lang="en-US" baseline="-25000" smtClean="0">
                <a:latin typeface="Arial" charset="0"/>
              </a:rPr>
              <a:t>21</a:t>
            </a:r>
            <a:r>
              <a:rPr lang="en-US" smtClean="0">
                <a:latin typeface="Arial" charset="0"/>
              </a:rPr>
              <a:t>) / (b</a:t>
            </a:r>
            <a:r>
              <a:rPr lang="en-US" baseline="-25000" smtClean="0">
                <a:latin typeface="Arial" charset="0"/>
              </a:rPr>
              <a:t>21</a:t>
            </a:r>
            <a:r>
              <a:rPr lang="en-US" smtClean="0">
                <a:latin typeface="Arial" charset="0"/>
              </a:rPr>
              <a:t> + t</a:t>
            </a:r>
            <a:r>
              <a:rPr lang="en-US" baseline="-25000" smtClean="0">
                <a:latin typeface="Arial" charset="0"/>
              </a:rPr>
              <a:t>21</a:t>
            </a:r>
            <a:r>
              <a:rPr lang="en-US" smtClean="0">
                <a:latin typeface="Arial" charset="0"/>
              </a:rPr>
              <a:t>) = (1+3)/(1+1) = 4/2</a:t>
            </a:r>
          </a:p>
          <a:p>
            <a:r>
              <a:rPr lang="en-US" smtClean="0">
                <a:latin typeface="Arial" charset="0"/>
              </a:rPr>
              <a:t>Pr(X</a:t>
            </a:r>
            <a:r>
              <a:rPr lang="en-US" baseline="-25000" smtClean="0">
                <a:latin typeface="Arial" charset="0"/>
              </a:rPr>
              <a:t>2</a:t>
            </a:r>
            <a:r>
              <a:rPr lang="en-US" smtClean="0">
                <a:latin typeface="Arial" charset="0"/>
              </a:rPr>
              <a:t>=1|X</a:t>
            </a:r>
            <a:r>
              <a:rPr lang="en-US" baseline="-25000" smtClean="0">
                <a:latin typeface="Arial" charset="0"/>
              </a:rPr>
              <a:t>1</a:t>
            </a:r>
            <a:r>
              <a:rPr lang="en-US" smtClean="0">
                <a:latin typeface="Arial" charset="0"/>
              </a:rPr>
              <a:t>=0) = (a</a:t>
            </a:r>
            <a:r>
              <a:rPr lang="en-US" baseline="-25000" smtClean="0">
                <a:latin typeface="Arial" charset="0"/>
              </a:rPr>
              <a:t>22</a:t>
            </a:r>
            <a:r>
              <a:rPr lang="en-US" smtClean="0">
                <a:latin typeface="Arial" charset="0"/>
              </a:rPr>
              <a:t> + s</a:t>
            </a:r>
            <a:r>
              <a:rPr lang="en-US" baseline="-25000" smtClean="0">
                <a:latin typeface="Arial" charset="0"/>
              </a:rPr>
              <a:t>22</a:t>
            </a:r>
            <a:r>
              <a:rPr lang="en-US" smtClean="0">
                <a:latin typeface="Arial" charset="0"/>
              </a:rPr>
              <a:t>) / (b</a:t>
            </a:r>
            <a:r>
              <a:rPr lang="en-US" baseline="-25000" smtClean="0">
                <a:latin typeface="Arial" charset="0"/>
              </a:rPr>
              <a:t>22</a:t>
            </a:r>
            <a:r>
              <a:rPr lang="en-US" smtClean="0">
                <a:latin typeface="Arial" charset="0"/>
              </a:rPr>
              <a:t> + t</a:t>
            </a:r>
            <a:r>
              <a:rPr lang="en-US" baseline="-25000" smtClean="0">
                <a:latin typeface="Arial" charset="0"/>
              </a:rPr>
              <a:t>22</a:t>
            </a:r>
            <a:r>
              <a:rPr lang="en-US" smtClean="0">
                <a:latin typeface="Arial" charset="0"/>
              </a:rPr>
              <a:t>) = (1+0)/(1+1) = 1/2</a:t>
            </a:r>
          </a:p>
          <a:p>
            <a:endParaRPr lang="en-US" smtClean="0">
              <a:latin typeface="Arial" charset="0"/>
            </a:endParaRPr>
          </a:p>
          <a:p>
            <a:r>
              <a:rPr lang="en-US" smtClean="0">
                <a:latin typeface="Arial" charset="0"/>
              </a:rPr>
              <a:t>EM technique work properly in software. It runs fast and effectively</a:t>
            </a:r>
          </a:p>
          <a:p>
            <a:endParaRPr lang="en-US" smtClean="0">
              <a:latin typeface="Arial" charset="0"/>
            </a:endParaRPr>
          </a:p>
        </p:txBody>
      </p:sp>
    </p:spTree>
    <p:extLst>
      <p:ext uri="{BB962C8B-B14F-4D97-AF65-F5344CB8AC3E}">
        <p14:creationId xmlns:p14="http://schemas.microsoft.com/office/powerpoint/2010/main" val="3544630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3/9/2016</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33</a:t>
            </a:fld>
            <a:endParaRPr lang="en-US"/>
          </a:p>
        </p:txBody>
      </p:sp>
    </p:spTree>
    <p:extLst>
      <p:ext uri="{BB962C8B-B14F-4D97-AF65-F5344CB8AC3E}">
        <p14:creationId xmlns:p14="http://schemas.microsoft.com/office/powerpoint/2010/main" val="1909568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r>
              <a:rPr lang="en-US" smtClean="0">
                <a:latin typeface="Arial" charset="0"/>
              </a:rPr>
              <a:t>The reason of taking logarithm of likelihood function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is that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transforms the product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cs typeface="Arial" charset="0"/>
              </a:rPr>
              <a:t>) into form repeated addition.</a:t>
            </a:r>
          </a:p>
          <a:p>
            <a:r>
              <a:rPr lang="en-US" smtClean="0">
                <a:latin typeface="Arial" charset="0"/>
                <a:cs typeface="Arial" charset="0"/>
              </a:rPr>
              <a:t>We use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instead of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rPr>
              <a:t>).</a:t>
            </a:r>
          </a:p>
          <a:p>
            <a:r>
              <a:rPr lang="en-US" smtClean="0">
                <a:latin typeface="Arial" charset="0"/>
              </a:rPr>
              <a:t>The way to specify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rPr>
              <a:t>) is described in another paper.</a:t>
            </a:r>
          </a:p>
        </p:txBody>
      </p:sp>
    </p:spTree>
    <p:extLst>
      <p:ext uri="{BB962C8B-B14F-4D97-AF65-F5344CB8AC3E}">
        <p14:creationId xmlns:p14="http://schemas.microsoft.com/office/powerpoint/2010/main" val="294659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pPr eaLnBrk="1" hangingPunct="1">
              <a:spcBef>
                <a:spcPct val="0"/>
              </a:spcBef>
            </a:pPr>
            <a:r>
              <a:rPr lang="en-US" smtClean="0">
                <a:latin typeface="Arial" charset="0"/>
              </a:rPr>
              <a:t>This set of equations is a variant of differential equations. Note that it is too difficult to solve differential equations.</a:t>
            </a:r>
          </a:p>
          <a:p>
            <a:pPr eaLnBrk="1" hangingPunct="1">
              <a:spcBef>
                <a:spcPct val="0"/>
              </a:spcBef>
            </a:pPr>
            <a:r>
              <a:rPr lang="en-US" smtClean="0">
                <a:latin typeface="Arial" charset="0"/>
              </a:rPr>
              <a:t>The way to find out this set of equations is described in another paper.</a:t>
            </a:r>
          </a:p>
        </p:txBody>
      </p:sp>
    </p:spTree>
    <p:extLst>
      <p:ext uri="{BB962C8B-B14F-4D97-AF65-F5344CB8AC3E}">
        <p14:creationId xmlns:p14="http://schemas.microsoft.com/office/powerpoint/2010/main" val="23201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r>
              <a:rPr lang="en-US" smtClean="0">
                <a:latin typeface="Arial" charset="0"/>
              </a:rPr>
              <a:t>The detail and example of this algorithm is described in another paper.</a:t>
            </a:r>
          </a:p>
          <a:p>
            <a:r>
              <a:rPr lang="en-US" smtClean="0">
                <a:latin typeface="Arial" charset="0"/>
              </a:rPr>
              <a:t>The accuracy of generic MLE and EM are the same but MLE requires huge data for running. It doesn’t have accumulative mechanism like EM</a:t>
            </a:r>
          </a:p>
          <a:p>
            <a:r>
              <a:rPr lang="en-US" smtClean="0">
                <a:latin typeface="Arial" charset="0"/>
              </a:rPr>
              <a:t>So in practice it work less effective than EM but it is suitable to first time learning. </a:t>
            </a:r>
          </a:p>
        </p:txBody>
      </p:sp>
    </p:spTree>
    <p:extLst>
      <p:ext uri="{BB962C8B-B14F-4D97-AF65-F5344CB8AC3E}">
        <p14:creationId xmlns:p14="http://schemas.microsoft.com/office/powerpoint/2010/main" val="2977098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r>
              <a:rPr lang="en-US" smtClean="0">
                <a:latin typeface="Arial" charset="0"/>
              </a:rPr>
              <a:t>The inference in DBN is similar to BN</a:t>
            </a:r>
          </a:p>
          <a:p>
            <a:r>
              <a:rPr lang="en-US" smtClean="0">
                <a:latin typeface="Arial" charset="0"/>
              </a:rPr>
              <a:t>But the joint probability of DBN is more complex than joint probability of BN. It must model the time transition through transition probability Pr</a:t>
            </a:r>
            <a:r>
              <a:rPr lang="en-US" i="1" baseline="-25000" smtClean="0">
                <a:latin typeface="Arial" charset="0"/>
              </a:rPr>
              <a:t>→</a:t>
            </a:r>
            <a:endParaRPr lang="en-US" i="1" smtClean="0">
              <a:latin typeface="Arial" charset="0"/>
            </a:endParaRPr>
          </a:p>
          <a:p>
            <a:endParaRPr lang="en-US" smtClean="0">
              <a:latin typeface="Arial" charset="0"/>
            </a:endParaRPr>
          </a:p>
          <a:p>
            <a:endParaRPr lang="en-US" smtClean="0">
              <a:latin typeface="Arial" charset="0"/>
            </a:endParaRPr>
          </a:p>
        </p:txBody>
      </p:sp>
    </p:spTree>
    <p:extLst>
      <p:ext uri="{BB962C8B-B14F-4D97-AF65-F5344CB8AC3E}">
        <p14:creationId xmlns:p14="http://schemas.microsoft.com/office/powerpoint/2010/main" val="4149160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r>
              <a:rPr lang="en-US" smtClean="0">
                <a:latin typeface="Arial" charset="0"/>
              </a:rPr>
              <a:t>Strong points of DBN are attractive features</a:t>
            </a:r>
          </a:p>
        </p:txBody>
      </p:sp>
    </p:spTree>
    <p:extLst>
      <p:ext uri="{BB962C8B-B14F-4D97-AF65-F5344CB8AC3E}">
        <p14:creationId xmlns:p14="http://schemas.microsoft.com/office/powerpoint/2010/main" val="291684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r>
              <a:rPr lang="en-US" smtClean="0">
                <a:latin typeface="Arial" charset="0"/>
              </a:rPr>
              <a:t>You should distinguish user profile and user model. They have both similar and different semantic. However their usefulness depend on their own applications. User model are never more shape or better than user profile.</a:t>
            </a:r>
          </a:p>
        </p:txBody>
      </p:sp>
    </p:spTree>
    <p:extLst>
      <p:ext uri="{BB962C8B-B14F-4D97-AF65-F5344CB8AC3E}">
        <p14:creationId xmlns:p14="http://schemas.microsoft.com/office/powerpoint/2010/main" val="42497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pPr>
              <a:buFontTx/>
              <a:buChar char="-"/>
            </a:pPr>
            <a:r>
              <a:rPr lang="en-US" smtClean="0">
                <a:latin typeface="Arial" charset="0"/>
              </a:rPr>
              <a:t>Size of DBN is constant</a:t>
            </a:r>
          </a:p>
          <a:p>
            <a:pPr>
              <a:buFontTx/>
              <a:buChar char="-"/>
            </a:pPr>
            <a:r>
              <a:rPr lang="en-US" smtClean="0">
                <a:latin typeface="Arial" charset="0"/>
              </a:rPr>
              <a:t>Slip and guess</a:t>
            </a:r>
          </a:p>
          <a:p>
            <a:endParaRPr lang="en-US" smtClean="0">
              <a:latin typeface="Arial" charset="0"/>
            </a:endParaRPr>
          </a:p>
        </p:txBody>
      </p:sp>
    </p:spTree>
    <p:extLst>
      <p:ext uri="{BB962C8B-B14F-4D97-AF65-F5344CB8AC3E}">
        <p14:creationId xmlns:p14="http://schemas.microsoft.com/office/powerpoint/2010/main" val="42526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p:spPr>
        <p:txBody>
          <a:bodyPr/>
          <a:lstStyle/>
          <a:p>
            <a:r>
              <a:rPr lang="en-US" smtClean="0">
                <a:latin typeface="Arial" charset="0"/>
              </a:rPr>
              <a:t>The basic idea of 6-step algorithm is to make DBN evolved.</a:t>
            </a:r>
          </a:p>
          <a:p>
            <a:r>
              <a:rPr lang="en-US" smtClean="0">
                <a:latin typeface="Arial" charset="0"/>
              </a:rPr>
              <a:t>Note that each iteration has 6 steps but there are infinite iterations whenever evidences (user actions) occur</a:t>
            </a:r>
          </a:p>
        </p:txBody>
      </p:sp>
    </p:spTree>
    <p:extLst>
      <p:ext uri="{BB962C8B-B14F-4D97-AF65-F5344CB8AC3E}">
        <p14:creationId xmlns:p14="http://schemas.microsoft.com/office/powerpoint/2010/main" val="3315816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r>
              <a:rPr lang="en-US" smtClean="0">
                <a:latin typeface="Arial" charset="0"/>
              </a:rPr>
              <a:t>The basic idea is to make the initial DBN evolved.</a:t>
            </a:r>
          </a:p>
          <a:p>
            <a:r>
              <a:rPr lang="en-US" smtClean="0">
                <a:latin typeface="Arial" charset="0"/>
              </a:rPr>
              <a:t>This 6-step algorithm based on DBN was implemented.</a:t>
            </a:r>
          </a:p>
          <a:p>
            <a:r>
              <a:rPr lang="en-US" smtClean="0">
                <a:latin typeface="Arial" charset="0"/>
              </a:rPr>
              <a:t>This is sophisticated algorithm. Its details are described in another paper.</a:t>
            </a:r>
          </a:p>
          <a:p>
            <a:r>
              <a:rPr lang="en-US" smtClean="0">
                <a:latin typeface="Arial" charset="0"/>
              </a:rPr>
              <a:t>In theory this algorithm is better than EM and MLE but it requires more experiments to evaluate it.</a:t>
            </a:r>
          </a:p>
        </p:txBody>
      </p:sp>
    </p:spTree>
    <p:extLst>
      <p:ext uri="{BB962C8B-B14F-4D97-AF65-F5344CB8AC3E}">
        <p14:creationId xmlns:p14="http://schemas.microsoft.com/office/powerpoint/2010/main" val="2943514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3/9/2016</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56</a:t>
            </a:fld>
            <a:endParaRPr lang="en-US"/>
          </a:p>
        </p:txBody>
      </p:sp>
    </p:spTree>
    <p:extLst>
      <p:ext uri="{BB962C8B-B14F-4D97-AF65-F5344CB8AC3E}">
        <p14:creationId xmlns:p14="http://schemas.microsoft.com/office/powerpoint/2010/main" val="2706636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3/9/2016</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59</a:t>
            </a:fld>
            <a:endParaRPr lang="en-US"/>
          </a:p>
        </p:txBody>
      </p:sp>
    </p:spTree>
    <p:extLst>
      <p:ext uri="{BB962C8B-B14F-4D97-AF65-F5344CB8AC3E}">
        <p14:creationId xmlns:p14="http://schemas.microsoft.com/office/powerpoint/2010/main" val="1391635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en-US" smtClean="0">
              <a:latin typeface="Arial" charset="0"/>
            </a:endParaRPr>
          </a:p>
        </p:txBody>
      </p:sp>
      <p:sp>
        <p:nvSpPr>
          <p:cNvPr id="157700" name="Header Placeholder 3"/>
          <p:cNvSpPr>
            <a:spLocks noGrp="1"/>
          </p:cNvSpPr>
          <p:nvPr>
            <p:ph type="hdr" sz="quarter"/>
          </p:nvPr>
        </p:nvSpPr>
        <p:spPr>
          <a:noFill/>
        </p:spPr>
        <p:txBody>
          <a:bodyPr/>
          <a:lstStyle/>
          <a:p>
            <a:r>
              <a:rPr lang="en-US" smtClean="0"/>
              <a:t>Chú thích đầu trang</a:t>
            </a:r>
          </a:p>
        </p:txBody>
      </p:sp>
      <p:sp>
        <p:nvSpPr>
          <p:cNvPr id="157701" name="Date Placeholder 4"/>
          <p:cNvSpPr>
            <a:spLocks noGrp="1"/>
          </p:cNvSpPr>
          <p:nvPr>
            <p:ph type="dt" sz="quarter" idx="1"/>
          </p:nvPr>
        </p:nvSpPr>
        <p:spPr>
          <a:noFill/>
        </p:spPr>
        <p:txBody>
          <a:bodyPr/>
          <a:lstStyle/>
          <a:p>
            <a:fld id="{8BFCB7B9-D595-4F95-B82E-4D9932095B85}" type="datetime1">
              <a:rPr lang="en-US" smtClean="0"/>
              <a:pPr/>
              <a:t>3/9/2016</a:t>
            </a:fld>
            <a:endParaRPr lang="en-US" smtClean="0"/>
          </a:p>
        </p:txBody>
      </p:sp>
      <p:sp>
        <p:nvSpPr>
          <p:cNvPr id="157702" name="Footer Placeholder 5"/>
          <p:cNvSpPr>
            <a:spLocks noGrp="1"/>
          </p:cNvSpPr>
          <p:nvPr>
            <p:ph type="ftr" sz="quarter" idx="4"/>
          </p:nvPr>
        </p:nvSpPr>
        <p:spPr>
          <a:noFill/>
        </p:spPr>
        <p:txBody>
          <a:bodyPr/>
          <a:lstStyle/>
          <a:p>
            <a:r>
              <a:rPr lang="en-US" smtClean="0"/>
              <a:t>ITEDU 2008Chú thích cuối trang</a:t>
            </a:r>
          </a:p>
        </p:txBody>
      </p:sp>
      <p:sp>
        <p:nvSpPr>
          <p:cNvPr id="157703" name="Slide Number Placeholder 6"/>
          <p:cNvSpPr>
            <a:spLocks noGrp="1"/>
          </p:cNvSpPr>
          <p:nvPr>
            <p:ph type="sldNum" sz="quarter" idx="5"/>
          </p:nvPr>
        </p:nvSpPr>
        <p:spPr>
          <a:noFill/>
        </p:spPr>
        <p:txBody>
          <a:bodyPr/>
          <a:lstStyle/>
          <a:p>
            <a:fld id="{E07734F4-2BDF-4F50-925E-0F5BD6DAF54C}" type="slidenum">
              <a:rPr lang="en-US" smtClean="0"/>
              <a:pPr/>
              <a:t>61</a:t>
            </a:fld>
            <a:endParaRPr lang="en-US" smtClean="0"/>
          </a:p>
        </p:txBody>
      </p:sp>
    </p:spTree>
    <p:extLst>
      <p:ext uri="{BB962C8B-B14F-4D97-AF65-F5344CB8AC3E}">
        <p14:creationId xmlns:p14="http://schemas.microsoft.com/office/powerpoint/2010/main" val="4211977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r>
              <a:rPr lang="en-US" smtClean="0">
                <a:latin typeface="Arial" charset="0"/>
              </a:rPr>
              <a:t>The pentagonal of learning style have five edges corresponding to five aspects of learning styles:</a:t>
            </a:r>
          </a:p>
          <a:p>
            <a:pPr>
              <a:buFontTx/>
              <a:buChar char="-"/>
            </a:pPr>
            <a:r>
              <a:rPr lang="en-US" smtClean="0">
                <a:latin typeface="Arial" charset="0"/>
              </a:rPr>
              <a:t>Physiological</a:t>
            </a:r>
          </a:p>
          <a:p>
            <a:pPr>
              <a:buFontTx/>
              <a:buChar char="-"/>
            </a:pPr>
            <a:r>
              <a:rPr lang="en-US" smtClean="0">
                <a:latin typeface="Arial" charset="0"/>
              </a:rPr>
              <a:t>Psychological</a:t>
            </a:r>
          </a:p>
          <a:p>
            <a:pPr>
              <a:buFontTx/>
              <a:buChar char="-"/>
            </a:pPr>
            <a:r>
              <a:rPr lang="en-US" smtClean="0">
                <a:latin typeface="Arial" charset="0"/>
              </a:rPr>
              <a:t>Sociological</a:t>
            </a:r>
          </a:p>
          <a:p>
            <a:pPr>
              <a:buFontTx/>
              <a:buChar char="-"/>
            </a:pPr>
            <a:r>
              <a:rPr lang="en-US" smtClean="0">
                <a:latin typeface="Arial" charset="0"/>
              </a:rPr>
              <a:t>Emotional</a:t>
            </a:r>
          </a:p>
          <a:p>
            <a:pPr>
              <a:buFontTx/>
              <a:buChar char="-"/>
            </a:pPr>
            <a:r>
              <a:rPr lang="en-US" smtClean="0">
                <a:latin typeface="Arial" charset="0"/>
              </a:rPr>
              <a:t>Perceptua</a:t>
            </a:r>
          </a:p>
        </p:txBody>
      </p:sp>
      <p:sp>
        <p:nvSpPr>
          <p:cNvPr id="158724" name="Header Placeholder 3"/>
          <p:cNvSpPr>
            <a:spLocks noGrp="1"/>
          </p:cNvSpPr>
          <p:nvPr>
            <p:ph type="hdr" sz="quarter"/>
          </p:nvPr>
        </p:nvSpPr>
        <p:spPr>
          <a:noFill/>
        </p:spPr>
        <p:txBody>
          <a:bodyPr/>
          <a:lstStyle/>
          <a:p>
            <a:r>
              <a:rPr lang="en-US" smtClean="0"/>
              <a:t>Chú thích đầu trang</a:t>
            </a:r>
          </a:p>
        </p:txBody>
      </p:sp>
      <p:sp>
        <p:nvSpPr>
          <p:cNvPr id="158725" name="Date Placeholder 4"/>
          <p:cNvSpPr>
            <a:spLocks noGrp="1"/>
          </p:cNvSpPr>
          <p:nvPr>
            <p:ph type="dt" sz="quarter" idx="1"/>
          </p:nvPr>
        </p:nvSpPr>
        <p:spPr>
          <a:noFill/>
        </p:spPr>
        <p:txBody>
          <a:bodyPr/>
          <a:lstStyle/>
          <a:p>
            <a:fld id="{D1A91B16-4EED-47A3-890D-9269E71A9B14}" type="datetime1">
              <a:rPr lang="en-US" smtClean="0"/>
              <a:pPr/>
              <a:t>3/9/2016</a:t>
            </a:fld>
            <a:endParaRPr lang="en-US" smtClean="0"/>
          </a:p>
        </p:txBody>
      </p:sp>
      <p:sp>
        <p:nvSpPr>
          <p:cNvPr id="158726" name="Footer Placeholder 5"/>
          <p:cNvSpPr>
            <a:spLocks noGrp="1"/>
          </p:cNvSpPr>
          <p:nvPr>
            <p:ph type="ftr" sz="quarter" idx="4"/>
          </p:nvPr>
        </p:nvSpPr>
        <p:spPr>
          <a:noFill/>
        </p:spPr>
        <p:txBody>
          <a:bodyPr/>
          <a:lstStyle/>
          <a:p>
            <a:r>
              <a:rPr lang="en-US" smtClean="0"/>
              <a:t>ITEDU 2008Chú thích cuối trang</a:t>
            </a:r>
          </a:p>
        </p:txBody>
      </p:sp>
      <p:sp>
        <p:nvSpPr>
          <p:cNvPr id="158727" name="Slide Number Placeholder 6"/>
          <p:cNvSpPr>
            <a:spLocks noGrp="1"/>
          </p:cNvSpPr>
          <p:nvPr>
            <p:ph type="sldNum" sz="quarter" idx="5"/>
          </p:nvPr>
        </p:nvSpPr>
        <p:spPr>
          <a:noFill/>
        </p:spPr>
        <p:txBody>
          <a:bodyPr/>
          <a:lstStyle/>
          <a:p>
            <a:fld id="{0D742F5F-14F0-4BB9-BF5B-5E481064030F}" type="slidenum">
              <a:rPr lang="en-US" smtClean="0"/>
              <a:pPr/>
              <a:t>63</a:t>
            </a:fld>
            <a:endParaRPr lang="en-US" smtClean="0"/>
          </a:p>
        </p:txBody>
      </p:sp>
    </p:spTree>
    <p:extLst>
      <p:ext uri="{BB962C8B-B14F-4D97-AF65-F5344CB8AC3E}">
        <p14:creationId xmlns:p14="http://schemas.microsoft.com/office/powerpoint/2010/main" val="1393938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r>
              <a:rPr lang="en-US" smtClean="0">
                <a:latin typeface="Arial" charset="0"/>
              </a:rPr>
              <a:t>There are two dimensions of learning style in Honey &amp; Mumford pattern: </a:t>
            </a:r>
          </a:p>
          <a:p>
            <a:pPr>
              <a:buFontTx/>
              <a:buChar char="-"/>
            </a:pPr>
            <a:r>
              <a:rPr lang="en-US" smtClean="0">
                <a:latin typeface="Arial" charset="0"/>
              </a:rPr>
              <a:t>Activist / Theorist</a:t>
            </a:r>
          </a:p>
          <a:p>
            <a:pPr>
              <a:buFontTx/>
              <a:buChar char="-"/>
            </a:pPr>
            <a:r>
              <a:rPr lang="en-US" smtClean="0">
                <a:latin typeface="Arial" charset="0"/>
              </a:rPr>
              <a:t>Pragmatist / Reflector</a:t>
            </a:r>
          </a:p>
          <a:p>
            <a:pPr>
              <a:buFontTx/>
              <a:buChar char="-"/>
            </a:pPr>
            <a:endParaRPr lang="en-US" smtClean="0">
              <a:latin typeface="Arial" charset="0"/>
            </a:endParaRPr>
          </a:p>
          <a:p>
            <a:r>
              <a:rPr lang="en-US" b="1" smtClean="0">
                <a:latin typeface="Arial" charset="0"/>
              </a:rPr>
              <a:t>Referring slide</a:t>
            </a:r>
          </a:p>
        </p:txBody>
      </p:sp>
      <p:sp>
        <p:nvSpPr>
          <p:cNvPr id="159748" name="Header Placeholder 3"/>
          <p:cNvSpPr>
            <a:spLocks noGrp="1"/>
          </p:cNvSpPr>
          <p:nvPr>
            <p:ph type="hdr" sz="quarter"/>
          </p:nvPr>
        </p:nvSpPr>
        <p:spPr>
          <a:noFill/>
        </p:spPr>
        <p:txBody>
          <a:bodyPr/>
          <a:lstStyle/>
          <a:p>
            <a:r>
              <a:rPr lang="en-US" smtClean="0"/>
              <a:t>Chú thích đầu trang</a:t>
            </a:r>
          </a:p>
        </p:txBody>
      </p:sp>
      <p:sp>
        <p:nvSpPr>
          <p:cNvPr id="159749" name="Date Placeholder 4"/>
          <p:cNvSpPr>
            <a:spLocks noGrp="1"/>
          </p:cNvSpPr>
          <p:nvPr>
            <p:ph type="dt" sz="quarter" idx="1"/>
          </p:nvPr>
        </p:nvSpPr>
        <p:spPr>
          <a:noFill/>
        </p:spPr>
        <p:txBody>
          <a:bodyPr/>
          <a:lstStyle/>
          <a:p>
            <a:fld id="{C4003862-95AA-44D2-B39F-7CEC392B0D2A}" type="datetime1">
              <a:rPr lang="en-US" smtClean="0"/>
              <a:pPr/>
              <a:t>3/9/2016</a:t>
            </a:fld>
            <a:endParaRPr lang="en-US" smtClean="0"/>
          </a:p>
        </p:txBody>
      </p:sp>
      <p:sp>
        <p:nvSpPr>
          <p:cNvPr id="159750" name="Footer Placeholder 5"/>
          <p:cNvSpPr>
            <a:spLocks noGrp="1"/>
          </p:cNvSpPr>
          <p:nvPr>
            <p:ph type="ftr" sz="quarter" idx="4"/>
          </p:nvPr>
        </p:nvSpPr>
        <p:spPr>
          <a:noFill/>
        </p:spPr>
        <p:txBody>
          <a:bodyPr/>
          <a:lstStyle/>
          <a:p>
            <a:r>
              <a:rPr lang="en-US" smtClean="0"/>
              <a:t>ITEDU 2008Chú thích cuối trang</a:t>
            </a:r>
          </a:p>
        </p:txBody>
      </p:sp>
      <p:sp>
        <p:nvSpPr>
          <p:cNvPr id="159751" name="Slide Number Placeholder 6"/>
          <p:cNvSpPr>
            <a:spLocks noGrp="1"/>
          </p:cNvSpPr>
          <p:nvPr>
            <p:ph type="sldNum" sz="quarter" idx="5"/>
          </p:nvPr>
        </p:nvSpPr>
        <p:spPr>
          <a:noFill/>
        </p:spPr>
        <p:txBody>
          <a:bodyPr/>
          <a:lstStyle/>
          <a:p>
            <a:fld id="{C5B4EDEE-1627-4917-80A5-1EC9743FB424}" type="slidenum">
              <a:rPr lang="en-US" smtClean="0"/>
              <a:pPr/>
              <a:t>64</a:t>
            </a:fld>
            <a:endParaRPr lang="en-US" smtClean="0"/>
          </a:p>
        </p:txBody>
      </p:sp>
    </p:spTree>
    <p:extLst>
      <p:ext uri="{BB962C8B-B14F-4D97-AF65-F5344CB8AC3E}">
        <p14:creationId xmlns:p14="http://schemas.microsoft.com/office/powerpoint/2010/main" val="1084338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r>
              <a:rPr lang="en-US" smtClean="0">
                <a:latin typeface="Arial" charset="0"/>
              </a:rPr>
              <a:t>There are two dimensions of learning style in Honey &amp; Mumford pattern: </a:t>
            </a:r>
          </a:p>
          <a:p>
            <a:pPr>
              <a:buFontTx/>
              <a:buChar char="-"/>
            </a:pPr>
            <a:r>
              <a:rPr lang="en-US" smtClean="0">
                <a:latin typeface="Arial" charset="0"/>
              </a:rPr>
              <a:t>Active/ Reflective</a:t>
            </a:r>
          </a:p>
          <a:p>
            <a:pPr>
              <a:buFontTx/>
              <a:buChar char="-"/>
            </a:pPr>
            <a:r>
              <a:rPr lang="en-US" smtClean="0">
                <a:latin typeface="Arial" charset="0"/>
              </a:rPr>
              <a:t>Sensing / Intuitive</a:t>
            </a:r>
          </a:p>
          <a:p>
            <a:pPr>
              <a:buFontTx/>
              <a:buChar char="-"/>
            </a:pPr>
            <a:r>
              <a:rPr lang="en-US" smtClean="0">
                <a:latin typeface="Arial" charset="0"/>
              </a:rPr>
              <a:t>Verbal / Visual</a:t>
            </a:r>
          </a:p>
          <a:p>
            <a:pPr>
              <a:buFontTx/>
              <a:buChar char="-"/>
            </a:pPr>
            <a:r>
              <a:rPr lang="en-US" smtClean="0">
                <a:latin typeface="Arial" charset="0"/>
              </a:rPr>
              <a:t>Sequential / Global</a:t>
            </a:r>
          </a:p>
          <a:p>
            <a:pPr>
              <a:buFontTx/>
              <a:buChar char="-"/>
            </a:pPr>
            <a:endParaRPr lang="en-US" smtClean="0">
              <a:latin typeface="Arial" charset="0"/>
            </a:endParaRPr>
          </a:p>
          <a:p>
            <a:r>
              <a:rPr lang="en-US" b="1" smtClean="0">
                <a:latin typeface="Arial" charset="0"/>
              </a:rPr>
              <a:t>Referring slide</a:t>
            </a:r>
          </a:p>
          <a:p>
            <a:endParaRPr lang="en-US" smtClean="0">
              <a:latin typeface="Arial" charset="0"/>
            </a:endParaRPr>
          </a:p>
        </p:txBody>
      </p:sp>
      <p:sp>
        <p:nvSpPr>
          <p:cNvPr id="160772" name="Header Placeholder 3"/>
          <p:cNvSpPr>
            <a:spLocks noGrp="1"/>
          </p:cNvSpPr>
          <p:nvPr>
            <p:ph type="hdr" sz="quarter"/>
          </p:nvPr>
        </p:nvSpPr>
        <p:spPr>
          <a:noFill/>
        </p:spPr>
        <p:txBody>
          <a:bodyPr/>
          <a:lstStyle/>
          <a:p>
            <a:r>
              <a:rPr lang="en-US" smtClean="0"/>
              <a:t>Chú thích đầu trang</a:t>
            </a:r>
          </a:p>
        </p:txBody>
      </p:sp>
      <p:sp>
        <p:nvSpPr>
          <p:cNvPr id="160773" name="Date Placeholder 4"/>
          <p:cNvSpPr>
            <a:spLocks noGrp="1"/>
          </p:cNvSpPr>
          <p:nvPr>
            <p:ph type="dt" sz="quarter" idx="1"/>
          </p:nvPr>
        </p:nvSpPr>
        <p:spPr>
          <a:noFill/>
        </p:spPr>
        <p:txBody>
          <a:bodyPr/>
          <a:lstStyle/>
          <a:p>
            <a:fld id="{6B3FA98E-0196-478C-BAA4-1C053E3AD69D}" type="datetime1">
              <a:rPr lang="en-US" smtClean="0"/>
              <a:pPr/>
              <a:t>3/9/2016</a:t>
            </a:fld>
            <a:endParaRPr lang="en-US" smtClean="0"/>
          </a:p>
        </p:txBody>
      </p:sp>
      <p:sp>
        <p:nvSpPr>
          <p:cNvPr id="160774" name="Footer Placeholder 5"/>
          <p:cNvSpPr>
            <a:spLocks noGrp="1"/>
          </p:cNvSpPr>
          <p:nvPr>
            <p:ph type="ftr" sz="quarter" idx="4"/>
          </p:nvPr>
        </p:nvSpPr>
        <p:spPr>
          <a:noFill/>
        </p:spPr>
        <p:txBody>
          <a:bodyPr/>
          <a:lstStyle/>
          <a:p>
            <a:r>
              <a:rPr lang="en-US" smtClean="0"/>
              <a:t>ITEDU 2008Chú thích cuối trang</a:t>
            </a:r>
          </a:p>
        </p:txBody>
      </p:sp>
      <p:sp>
        <p:nvSpPr>
          <p:cNvPr id="160775" name="Slide Number Placeholder 6"/>
          <p:cNvSpPr>
            <a:spLocks noGrp="1"/>
          </p:cNvSpPr>
          <p:nvPr>
            <p:ph type="sldNum" sz="quarter" idx="5"/>
          </p:nvPr>
        </p:nvSpPr>
        <p:spPr>
          <a:noFill/>
        </p:spPr>
        <p:txBody>
          <a:bodyPr/>
          <a:lstStyle/>
          <a:p>
            <a:fld id="{725D0B83-B518-49EF-98AF-C247C3A0111D}" type="slidenum">
              <a:rPr lang="en-US" smtClean="0"/>
              <a:pPr/>
              <a:t>65</a:t>
            </a:fld>
            <a:endParaRPr lang="en-US" smtClean="0"/>
          </a:p>
        </p:txBody>
      </p:sp>
    </p:spTree>
    <p:extLst>
      <p:ext uri="{BB962C8B-B14F-4D97-AF65-F5344CB8AC3E}">
        <p14:creationId xmlns:p14="http://schemas.microsoft.com/office/powerpoint/2010/main" val="351344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r>
              <a:rPr lang="en-US" b="1" smtClean="0">
                <a:latin typeface="Arial" charset="0"/>
              </a:rPr>
              <a:t>Referring slide</a:t>
            </a:r>
            <a:endParaRPr lang="en-US" smtClean="0">
              <a:latin typeface="Arial" charset="0"/>
            </a:endParaRPr>
          </a:p>
          <a:p>
            <a:r>
              <a:rPr lang="en-US" smtClean="0">
                <a:latin typeface="Arial" charset="0"/>
              </a:rPr>
              <a:t>In HMM, </a:t>
            </a:r>
            <a:r>
              <a:rPr lang="en-US" i="1" smtClean="0">
                <a:latin typeface="Arial" charset="0"/>
              </a:rPr>
              <a:t>S</a:t>
            </a:r>
            <a:r>
              <a:rPr lang="en-US" smtClean="0">
                <a:latin typeface="Arial" charset="0"/>
              </a:rPr>
              <a:t> which is hidden is discovered based on observations </a:t>
            </a:r>
            <a:r>
              <a:rPr lang="en-US" b="1" i="1" smtClean="0">
                <a:latin typeface="Arial" charset="0"/>
              </a:rPr>
              <a:t>Ө</a:t>
            </a:r>
            <a:r>
              <a:rPr lang="en-US" b="1" smtClean="0">
                <a:latin typeface="Arial" charset="0"/>
              </a:rPr>
              <a:t> </a:t>
            </a:r>
            <a:r>
              <a:rPr lang="en-US" smtClean="0">
                <a:latin typeface="Arial" charset="0"/>
              </a:rPr>
              <a:t>and parameters </a:t>
            </a:r>
            <a:r>
              <a:rPr lang="en-US" b="1" smtClean="0">
                <a:latin typeface="Arial" charset="0"/>
              </a:rPr>
              <a:t>A, B</a:t>
            </a:r>
            <a:r>
              <a:rPr lang="en-US" smtClean="0">
                <a:latin typeface="Arial" charset="0"/>
              </a:rPr>
              <a:t> and </a:t>
            </a:r>
            <a:r>
              <a:rPr lang="en-US" b="1" smtClean="0">
                <a:latin typeface="Arial" charset="0"/>
              </a:rPr>
              <a:t>∏</a:t>
            </a:r>
            <a:endParaRPr lang="en-US" smtClean="0">
              <a:latin typeface="Arial" charset="0"/>
            </a:endParaRPr>
          </a:p>
          <a:p>
            <a:endParaRPr lang="en-US" b="1" smtClean="0">
              <a:latin typeface="Arial" charset="0"/>
            </a:endParaRPr>
          </a:p>
        </p:txBody>
      </p:sp>
      <p:sp>
        <p:nvSpPr>
          <p:cNvPr id="161796" name="Header Placeholder 3"/>
          <p:cNvSpPr>
            <a:spLocks noGrp="1"/>
          </p:cNvSpPr>
          <p:nvPr>
            <p:ph type="hdr" sz="quarter"/>
          </p:nvPr>
        </p:nvSpPr>
        <p:spPr>
          <a:noFill/>
        </p:spPr>
        <p:txBody>
          <a:bodyPr/>
          <a:lstStyle/>
          <a:p>
            <a:r>
              <a:rPr lang="en-US" smtClean="0"/>
              <a:t>Chú thích đầu trang</a:t>
            </a:r>
          </a:p>
        </p:txBody>
      </p:sp>
      <p:sp>
        <p:nvSpPr>
          <p:cNvPr id="161797" name="Date Placeholder 4"/>
          <p:cNvSpPr>
            <a:spLocks noGrp="1"/>
          </p:cNvSpPr>
          <p:nvPr>
            <p:ph type="dt" sz="quarter" idx="1"/>
          </p:nvPr>
        </p:nvSpPr>
        <p:spPr>
          <a:noFill/>
        </p:spPr>
        <p:txBody>
          <a:bodyPr/>
          <a:lstStyle/>
          <a:p>
            <a:fld id="{18344A40-0381-415F-80BC-BC1E841A02DE}" type="datetime1">
              <a:rPr lang="en-US" smtClean="0"/>
              <a:pPr/>
              <a:t>3/9/2016</a:t>
            </a:fld>
            <a:endParaRPr lang="en-US" smtClean="0"/>
          </a:p>
        </p:txBody>
      </p:sp>
      <p:sp>
        <p:nvSpPr>
          <p:cNvPr id="161798" name="Footer Placeholder 5"/>
          <p:cNvSpPr>
            <a:spLocks noGrp="1"/>
          </p:cNvSpPr>
          <p:nvPr>
            <p:ph type="ftr" sz="quarter" idx="4"/>
          </p:nvPr>
        </p:nvSpPr>
        <p:spPr>
          <a:noFill/>
        </p:spPr>
        <p:txBody>
          <a:bodyPr/>
          <a:lstStyle/>
          <a:p>
            <a:r>
              <a:rPr lang="en-US" smtClean="0"/>
              <a:t>ITEDU 2008Chú thích cuối trang</a:t>
            </a:r>
          </a:p>
        </p:txBody>
      </p:sp>
      <p:sp>
        <p:nvSpPr>
          <p:cNvPr id="161799" name="Slide Number Placeholder 6"/>
          <p:cNvSpPr>
            <a:spLocks noGrp="1"/>
          </p:cNvSpPr>
          <p:nvPr>
            <p:ph type="sldNum" sz="quarter" idx="5"/>
          </p:nvPr>
        </p:nvSpPr>
        <p:spPr>
          <a:noFill/>
        </p:spPr>
        <p:txBody>
          <a:bodyPr/>
          <a:lstStyle/>
          <a:p>
            <a:fld id="{B368CD9C-9BAF-47B7-9D9B-2164E22C5457}" type="slidenum">
              <a:rPr lang="en-US" smtClean="0"/>
              <a:pPr/>
              <a:t>67</a:t>
            </a:fld>
            <a:endParaRPr lang="en-US" smtClean="0"/>
          </a:p>
        </p:txBody>
      </p:sp>
    </p:spTree>
    <p:extLst>
      <p:ext uri="{BB962C8B-B14F-4D97-AF65-F5344CB8AC3E}">
        <p14:creationId xmlns:p14="http://schemas.microsoft.com/office/powerpoint/2010/main" val="209312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dirty="0" smtClean="0">
                <a:latin typeface="Arial" charset="0"/>
              </a:rPr>
              <a:t>There are two processes: user modeling process and adapting process. User modeling process is to construct user model based on user profile. Adapting process is to make adaptation effects</a:t>
            </a:r>
          </a:p>
        </p:txBody>
      </p:sp>
      <p:sp>
        <p:nvSpPr>
          <p:cNvPr id="129028" name="Header Placeholder 3"/>
          <p:cNvSpPr>
            <a:spLocks noGrp="1"/>
          </p:cNvSpPr>
          <p:nvPr>
            <p:ph type="hdr" sz="quarter"/>
          </p:nvPr>
        </p:nvSpPr>
        <p:spPr>
          <a:noFill/>
        </p:spPr>
        <p:txBody>
          <a:bodyPr/>
          <a:lstStyle/>
          <a:p>
            <a:r>
              <a:rPr lang="en-US" smtClean="0"/>
              <a:t>Chú thích đầu trang</a:t>
            </a:r>
          </a:p>
        </p:txBody>
      </p:sp>
      <p:sp>
        <p:nvSpPr>
          <p:cNvPr id="129029" name="Date Placeholder 4"/>
          <p:cNvSpPr>
            <a:spLocks noGrp="1"/>
          </p:cNvSpPr>
          <p:nvPr>
            <p:ph type="dt" sz="quarter" idx="1"/>
          </p:nvPr>
        </p:nvSpPr>
        <p:spPr>
          <a:noFill/>
        </p:spPr>
        <p:txBody>
          <a:bodyPr/>
          <a:lstStyle/>
          <a:p>
            <a:fld id="{E6DFB7A3-92C6-433D-B2D3-79265D0DC041}" type="datetime1">
              <a:rPr lang="en-US" smtClean="0"/>
              <a:pPr/>
              <a:t>3/9/2016</a:t>
            </a:fld>
            <a:endParaRPr lang="en-US" smtClean="0"/>
          </a:p>
        </p:txBody>
      </p:sp>
      <p:sp>
        <p:nvSpPr>
          <p:cNvPr id="129030" name="Footer Placeholder 5"/>
          <p:cNvSpPr>
            <a:spLocks noGrp="1"/>
          </p:cNvSpPr>
          <p:nvPr>
            <p:ph type="ftr" sz="quarter" idx="4"/>
          </p:nvPr>
        </p:nvSpPr>
        <p:spPr>
          <a:noFill/>
        </p:spPr>
        <p:txBody>
          <a:bodyPr/>
          <a:lstStyle/>
          <a:p>
            <a:r>
              <a:rPr lang="en-US" smtClean="0"/>
              <a:t>ITEDU 2008Chú thích cuối trang</a:t>
            </a:r>
          </a:p>
        </p:txBody>
      </p:sp>
      <p:sp>
        <p:nvSpPr>
          <p:cNvPr id="129031" name="Slide Number Placeholder 6"/>
          <p:cNvSpPr>
            <a:spLocks noGrp="1"/>
          </p:cNvSpPr>
          <p:nvPr>
            <p:ph type="sldNum" sz="quarter" idx="5"/>
          </p:nvPr>
        </p:nvSpPr>
        <p:spPr>
          <a:noFill/>
        </p:spPr>
        <p:txBody>
          <a:bodyPr/>
          <a:lstStyle/>
          <a:p>
            <a:fld id="{DACD06CF-FDE2-4C5C-9AA9-2738F261310D}" type="slidenum">
              <a:rPr lang="en-US" smtClean="0"/>
              <a:pPr/>
              <a:t>4</a:t>
            </a:fld>
            <a:endParaRPr lang="en-US" smtClean="0"/>
          </a:p>
        </p:txBody>
      </p:sp>
    </p:spTree>
    <p:extLst>
      <p:ext uri="{BB962C8B-B14F-4D97-AF65-F5344CB8AC3E}">
        <p14:creationId xmlns:p14="http://schemas.microsoft.com/office/powerpoint/2010/main" val="415794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r>
              <a:rPr lang="en-US" smtClean="0">
                <a:latin typeface="Arial" charset="0"/>
              </a:rPr>
              <a:t>The hidden states are: sunny, cloudy and rainy</a:t>
            </a:r>
          </a:p>
          <a:p>
            <a:r>
              <a:rPr lang="en-US" smtClean="0">
                <a:latin typeface="Arial" charset="0"/>
              </a:rPr>
              <a:t>The observations of humidity are: dry, dryish, damp and soggy</a:t>
            </a:r>
          </a:p>
          <a:p>
            <a:r>
              <a:rPr lang="en-US" smtClean="0">
                <a:latin typeface="Arial" charset="0"/>
              </a:rPr>
              <a:t>The parameters of HMM: A, B and ∏ are specified</a:t>
            </a:r>
          </a:p>
          <a:p>
            <a:endParaRPr lang="en-US" smtClean="0">
              <a:latin typeface="Arial" charset="0"/>
            </a:endParaRPr>
          </a:p>
          <a:p>
            <a:r>
              <a:rPr lang="en-US" b="1" smtClean="0">
                <a:latin typeface="Arial" charset="0"/>
              </a:rPr>
              <a:t>Referring slide</a:t>
            </a:r>
          </a:p>
        </p:txBody>
      </p:sp>
      <p:sp>
        <p:nvSpPr>
          <p:cNvPr id="162820" name="Header Placeholder 3"/>
          <p:cNvSpPr>
            <a:spLocks noGrp="1"/>
          </p:cNvSpPr>
          <p:nvPr>
            <p:ph type="hdr" sz="quarter"/>
          </p:nvPr>
        </p:nvSpPr>
        <p:spPr>
          <a:noFill/>
        </p:spPr>
        <p:txBody>
          <a:bodyPr/>
          <a:lstStyle/>
          <a:p>
            <a:r>
              <a:rPr lang="en-US" smtClean="0"/>
              <a:t>Chú thích đầu trang</a:t>
            </a:r>
          </a:p>
        </p:txBody>
      </p:sp>
      <p:sp>
        <p:nvSpPr>
          <p:cNvPr id="162821" name="Date Placeholder 4"/>
          <p:cNvSpPr>
            <a:spLocks noGrp="1"/>
          </p:cNvSpPr>
          <p:nvPr>
            <p:ph type="dt" sz="quarter" idx="1"/>
          </p:nvPr>
        </p:nvSpPr>
        <p:spPr>
          <a:noFill/>
        </p:spPr>
        <p:txBody>
          <a:bodyPr/>
          <a:lstStyle/>
          <a:p>
            <a:fld id="{E59E3490-2AE9-4987-8841-B38476C8AF6D}" type="datetime1">
              <a:rPr lang="en-US" smtClean="0"/>
              <a:pPr/>
              <a:t>3/9/2016</a:t>
            </a:fld>
            <a:endParaRPr lang="en-US" smtClean="0"/>
          </a:p>
        </p:txBody>
      </p:sp>
      <p:sp>
        <p:nvSpPr>
          <p:cNvPr id="162822" name="Footer Placeholder 5"/>
          <p:cNvSpPr>
            <a:spLocks noGrp="1"/>
          </p:cNvSpPr>
          <p:nvPr>
            <p:ph type="ftr" sz="quarter" idx="4"/>
          </p:nvPr>
        </p:nvSpPr>
        <p:spPr>
          <a:noFill/>
        </p:spPr>
        <p:txBody>
          <a:bodyPr/>
          <a:lstStyle/>
          <a:p>
            <a:r>
              <a:rPr lang="en-US" smtClean="0"/>
              <a:t>ITEDU 2008Chú thích cuối trang</a:t>
            </a:r>
          </a:p>
        </p:txBody>
      </p:sp>
      <p:sp>
        <p:nvSpPr>
          <p:cNvPr id="162823" name="Slide Number Placeholder 6"/>
          <p:cNvSpPr>
            <a:spLocks noGrp="1"/>
          </p:cNvSpPr>
          <p:nvPr>
            <p:ph type="sldNum" sz="quarter" idx="5"/>
          </p:nvPr>
        </p:nvSpPr>
        <p:spPr>
          <a:noFill/>
        </p:spPr>
        <p:txBody>
          <a:bodyPr/>
          <a:lstStyle/>
          <a:p>
            <a:fld id="{9C413D18-D043-40AD-BAA3-F9B5C95E5F22}" type="slidenum">
              <a:rPr lang="en-US" smtClean="0"/>
              <a:pPr/>
              <a:t>68</a:t>
            </a:fld>
            <a:endParaRPr lang="en-US" smtClean="0"/>
          </a:p>
        </p:txBody>
      </p:sp>
    </p:spTree>
    <p:extLst>
      <p:ext uri="{BB962C8B-B14F-4D97-AF65-F5344CB8AC3E}">
        <p14:creationId xmlns:p14="http://schemas.microsoft.com/office/powerpoint/2010/main" val="3638283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US" b="1" smtClean="0">
                <a:latin typeface="Arial" charset="0"/>
              </a:rPr>
              <a:t>Referring slide</a:t>
            </a:r>
          </a:p>
          <a:p>
            <a:r>
              <a:rPr lang="en-US" smtClean="0">
                <a:latin typeface="Arial" charset="0"/>
              </a:rPr>
              <a:t>In enhancement, we can use some learning machine algorithms to initialize state distribution instead of using uniform distribution</a:t>
            </a:r>
          </a:p>
        </p:txBody>
      </p:sp>
      <p:sp>
        <p:nvSpPr>
          <p:cNvPr id="163844" name="Header Placeholder 3"/>
          <p:cNvSpPr>
            <a:spLocks noGrp="1"/>
          </p:cNvSpPr>
          <p:nvPr>
            <p:ph type="hdr" sz="quarter"/>
          </p:nvPr>
        </p:nvSpPr>
        <p:spPr>
          <a:noFill/>
        </p:spPr>
        <p:txBody>
          <a:bodyPr/>
          <a:lstStyle/>
          <a:p>
            <a:r>
              <a:rPr lang="en-US" smtClean="0"/>
              <a:t>Chú thích đầu trang</a:t>
            </a:r>
          </a:p>
        </p:txBody>
      </p:sp>
      <p:sp>
        <p:nvSpPr>
          <p:cNvPr id="163845" name="Date Placeholder 4"/>
          <p:cNvSpPr>
            <a:spLocks noGrp="1"/>
          </p:cNvSpPr>
          <p:nvPr>
            <p:ph type="dt" sz="quarter" idx="1"/>
          </p:nvPr>
        </p:nvSpPr>
        <p:spPr>
          <a:noFill/>
        </p:spPr>
        <p:txBody>
          <a:bodyPr/>
          <a:lstStyle/>
          <a:p>
            <a:fld id="{D4AEEAD8-404C-4168-A2C2-22D4E77D0D81}" type="datetime1">
              <a:rPr lang="en-US" smtClean="0"/>
              <a:pPr/>
              <a:t>3/9/2016</a:t>
            </a:fld>
            <a:endParaRPr lang="en-US" smtClean="0"/>
          </a:p>
        </p:txBody>
      </p:sp>
      <p:sp>
        <p:nvSpPr>
          <p:cNvPr id="163846" name="Footer Placeholder 5"/>
          <p:cNvSpPr>
            <a:spLocks noGrp="1"/>
          </p:cNvSpPr>
          <p:nvPr>
            <p:ph type="ftr" sz="quarter" idx="4"/>
          </p:nvPr>
        </p:nvSpPr>
        <p:spPr>
          <a:noFill/>
        </p:spPr>
        <p:txBody>
          <a:bodyPr/>
          <a:lstStyle/>
          <a:p>
            <a:r>
              <a:rPr lang="en-US" smtClean="0"/>
              <a:t>ITEDU 2008Chú thích cuối trang</a:t>
            </a:r>
          </a:p>
        </p:txBody>
      </p:sp>
      <p:sp>
        <p:nvSpPr>
          <p:cNvPr id="163847" name="Slide Number Placeholder 6"/>
          <p:cNvSpPr>
            <a:spLocks noGrp="1"/>
          </p:cNvSpPr>
          <p:nvPr>
            <p:ph type="sldNum" sz="quarter" idx="5"/>
          </p:nvPr>
        </p:nvSpPr>
        <p:spPr>
          <a:noFill/>
        </p:spPr>
        <p:txBody>
          <a:bodyPr/>
          <a:lstStyle/>
          <a:p>
            <a:fld id="{D30A65B6-0840-4E13-95A8-37F248BE0F47}" type="slidenum">
              <a:rPr lang="en-US" smtClean="0"/>
              <a:pPr/>
              <a:t>74</a:t>
            </a:fld>
            <a:endParaRPr lang="en-US" smtClean="0"/>
          </a:p>
        </p:txBody>
      </p:sp>
    </p:spTree>
    <p:extLst>
      <p:ext uri="{BB962C8B-B14F-4D97-AF65-F5344CB8AC3E}">
        <p14:creationId xmlns:p14="http://schemas.microsoft.com/office/powerpoint/2010/main" val="1859982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latin typeface="Arial" charset="0"/>
              </a:rPr>
              <a:t>This is the figure of three HMM (s)</a:t>
            </a:r>
          </a:p>
        </p:txBody>
      </p:sp>
      <p:sp>
        <p:nvSpPr>
          <p:cNvPr id="164868" name="Header Placeholder 3"/>
          <p:cNvSpPr>
            <a:spLocks noGrp="1"/>
          </p:cNvSpPr>
          <p:nvPr>
            <p:ph type="hdr" sz="quarter"/>
          </p:nvPr>
        </p:nvSpPr>
        <p:spPr>
          <a:noFill/>
        </p:spPr>
        <p:txBody>
          <a:bodyPr/>
          <a:lstStyle/>
          <a:p>
            <a:r>
              <a:rPr lang="en-US" smtClean="0"/>
              <a:t>Chú thích đầu trang</a:t>
            </a:r>
          </a:p>
        </p:txBody>
      </p:sp>
      <p:sp>
        <p:nvSpPr>
          <p:cNvPr id="164869" name="Date Placeholder 4"/>
          <p:cNvSpPr>
            <a:spLocks noGrp="1"/>
          </p:cNvSpPr>
          <p:nvPr>
            <p:ph type="dt" sz="quarter" idx="1"/>
          </p:nvPr>
        </p:nvSpPr>
        <p:spPr>
          <a:noFill/>
        </p:spPr>
        <p:txBody>
          <a:bodyPr/>
          <a:lstStyle/>
          <a:p>
            <a:fld id="{BC172935-F79A-4AAD-89F7-BFFC90EA97C8}" type="datetime1">
              <a:rPr lang="en-US" smtClean="0"/>
              <a:pPr/>
              <a:t>3/9/2016</a:t>
            </a:fld>
            <a:endParaRPr lang="en-US" smtClean="0"/>
          </a:p>
        </p:txBody>
      </p:sp>
      <p:sp>
        <p:nvSpPr>
          <p:cNvPr id="164870" name="Footer Placeholder 5"/>
          <p:cNvSpPr>
            <a:spLocks noGrp="1"/>
          </p:cNvSpPr>
          <p:nvPr>
            <p:ph type="ftr" sz="quarter" idx="4"/>
          </p:nvPr>
        </p:nvSpPr>
        <p:spPr>
          <a:noFill/>
        </p:spPr>
        <p:txBody>
          <a:bodyPr/>
          <a:lstStyle/>
          <a:p>
            <a:r>
              <a:rPr lang="en-US" smtClean="0"/>
              <a:t>ITEDU 2008Chú thích cuối trang</a:t>
            </a:r>
          </a:p>
        </p:txBody>
      </p:sp>
      <p:sp>
        <p:nvSpPr>
          <p:cNvPr id="164871" name="Slide Number Placeholder 6"/>
          <p:cNvSpPr>
            <a:spLocks noGrp="1"/>
          </p:cNvSpPr>
          <p:nvPr>
            <p:ph type="sldNum" sz="quarter" idx="5"/>
          </p:nvPr>
        </p:nvSpPr>
        <p:spPr>
          <a:noFill/>
        </p:spPr>
        <p:txBody>
          <a:bodyPr/>
          <a:lstStyle/>
          <a:p>
            <a:fld id="{76A3C009-9895-4F8D-88C1-C8D74F19A914}" type="slidenum">
              <a:rPr lang="en-US" smtClean="0"/>
              <a:pPr/>
              <a:t>80</a:t>
            </a:fld>
            <a:endParaRPr lang="en-US" smtClean="0"/>
          </a:p>
        </p:txBody>
      </p:sp>
    </p:spTree>
    <p:extLst>
      <p:ext uri="{BB962C8B-B14F-4D97-AF65-F5344CB8AC3E}">
        <p14:creationId xmlns:p14="http://schemas.microsoft.com/office/powerpoint/2010/main" val="3895629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Arial" pitchFamily="34" charset="0"/>
                <a:ea typeface="+mn-ea"/>
                <a:cs typeface="+mn-cs"/>
              </a:rPr>
              <a:t>The essence of </a:t>
            </a:r>
            <a:r>
              <a:rPr lang="en-US" sz="1200" i="1" kern="1200" smtClean="0">
                <a:solidFill>
                  <a:schemeClr val="tx1"/>
                </a:solidFill>
                <a:latin typeface="Arial" pitchFamily="34" charset="0"/>
                <a:ea typeface="+mn-ea"/>
                <a:cs typeface="+mn-cs"/>
              </a:rPr>
              <a:t>α</a:t>
            </a:r>
            <a:r>
              <a:rPr lang="en-US" sz="1200" kern="1200" smtClean="0">
                <a:solidFill>
                  <a:schemeClr val="tx1"/>
                </a:solidFill>
                <a:latin typeface="Arial" pitchFamily="34" charset="0"/>
                <a:ea typeface="+mn-ea"/>
                <a:cs typeface="+mn-cs"/>
              </a:rPr>
              <a:t> is to measure the level of precision of inference methods with/without user model. By using regression technique, if an inference method is good, its predictive value, namely the whole knowledge user achieves, and all partial knowledge items user study at every stage on learning path will satisfy well a function or equation. In other words, this predictive value has small deviation/error. Suppose that partial user knowledge items like chapters, sessions, etc are represented as a set of random variable are </a:t>
            </a:r>
            <a:r>
              <a:rPr lang="en-US" sz="1200" i="1" kern="1200" smtClean="0">
                <a:solidFill>
                  <a:schemeClr val="tx1"/>
                </a:solidFill>
                <a:latin typeface="Arial" pitchFamily="34" charset="0"/>
                <a:ea typeface="+mn-ea"/>
                <a:cs typeface="+mn-cs"/>
              </a:rPr>
              <a:t>X</a:t>
            </a:r>
            <a:r>
              <a:rPr lang="en-US" sz="1200" i="1" kern="1200" baseline="-25000" smtClean="0">
                <a:solidFill>
                  <a:schemeClr val="tx1"/>
                </a:solidFill>
                <a:latin typeface="Arial" pitchFamily="34" charset="0"/>
                <a:ea typeface="+mn-ea"/>
                <a:cs typeface="+mn-cs"/>
              </a:rPr>
              <a:t>1</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2</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3</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n</a:t>
            </a:r>
            <a:r>
              <a:rPr lang="en-US" sz="1200" kern="1200" smtClean="0">
                <a:solidFill>
                  <a:schemeClr val="tx1"/>
                </a:solidFill>
                <a:latin typeface="Arial" pitchFamily="34" charset="0"/>
                <a:ea typeface="+mn-ea"/>
                <a:cs typeface="+mn-cs"/>
              </a:rPr>
              <a:t>. Let </a:t>
            </a:r>
            <a:r>
              <a:rPr lang="en-US" sz="1200" i="1" kern="1200" smtClean="0">
                <a:solidFill>
                  <a:schemeClr val="tx1"/>
                </a:solidFill>
                <a:latin typeface="Arial" pitchFamily="34" charset="0"/>
                <a:ea typeface="+mn-ea"/>
                <a:cs typeface="+mn-cs"/>
              </a:rPr>
              <a:t>Y</a:t>
            </a:r>
            <a:r>
              <a:rPr lang="en-US" sz="1200" kern="1200" smtClean="0">
                <a:solidFill>
                  <a:schemeClr val="tx1"/>
                </a:solidFill>
                <a:latin typeface="Arial" pitchFamily="34" charset="0"/>
                <a:ea typeface="+mn-ea"/>
                <a:cs typeface="+mn-cs"/>
              </a:rPr>
              <a:t> represents the total knowledge that users gain over whole course like Java course, Oracle course, etc. We try to find out the linear function of random variables </a:t>
            </a:r>
            <a:r>
              <a:rPr lang="en-US" sz="1200" i="1" kern="1200" smtClean="0">
                <a:solidFill>
                  <a:schemeClr val="tx1"/>
                </a:solidFill>
                <a:latin typeface="Arial" pitchFamily="34" charset="0"/>
                <a:ea typeface="+mn-ea"/>
                <a:cs typeface="+mn-cs"/>
              </a:rPr>
              <a:t>X</a:t>
            </a:r>
            <a:r>
              <a:rPr lang="en-US" sz="1200" i="1" kern="1200" baseline="-25000" smtClean="0">
                <a:solidFill>
                  <a:schemeClr val="tx1"/>
                </a:solidFill>
                <a:latin typeface="Arial" pitchFamily="34" charset="0"/>
                <a:ea typeface="+mn-ea"/>
                <a:cs typeface="+mn-cs"/>
              </a:rPr>
              <a:t>i</a:t>
            </a:r>
            <a:r>
              <a:rPr lang="en-US" sz="1200" kern="1200" smtClean="0">
                <a:solidFill>
                  <a:schemeClr val="tx1"/>
                </a:solidFill>
                <a:latin typeface="Arial" pitchFamily="34" charset="0"/>
                <a:ea typeface="+mn-ea"/>
                <a:cs typeface="+mn-cs"/>
              </a:rPr>
              <a:t> (s) so that </a:t>
            </a:r>
            <a:r>
              <a:rPr lang="en-US" sz="1200" i="1" kern="1200" smtClean="0">
                <a:solidFill>
                  <a:schemeClr val="tx1"/>
                </a:solidFill>
                <a:latin typeface="Arial" pitchFamily="34" charset="0"/>
                <a:ea typeface="+mn-ea"/>
                <a:cs typeface="+mn-cs"/>
              </a:rPr>
              <a:t>Y</a:t>
            </a:r>
            <a:r>
              <a:rPr lang="en-US" sz="1200" kern="1200" smtClean="0">
                <a:solidFill>
                  <a:schemeClr val="tx1"/>
                </a:solidFill>
                <a:latin typeface="Arial" pitchFamily="34" charset="0"/>
                <a:ea typeface="+mn-ea"/>
                <a:cs typeface="+mn-cs"/>
              </a:rPr>
              <a:t> is the expected value of such function.</a:t>
            </a:r>
          </a:p>
          <a:p>
            <a:r>
              <a:rPr lang="pt-BR" sz="1200" i="1" kern="1200" smtClean="0">
                <a:solidFill>
                  <a:schemeClr val="tx1"/>
                </a:solidFill>
                <a:latin typeface="Arial" pitchFamily="34" charset="0"/>
                <a:ea typeface="+mn-ea"/>
                <a:cs typeface="+mn-cs"/>
              </a:rPr>
              <a:t>Y = a</a:t>
            </a:r>
            <a:r>
              <a:rPr lang="pt-BR" sz="1200" i="1" kern="1200" baseline="-25000" smtClean="0">
                <a:solidFill>
                  <a:schemeClr val="tx1"/>
                </a:solidFill>
                <a:latin typeface="Arial" pitchFamily="34" charset="0"/>
                <a:ea typeface="+mn-ea"/>
                <a:cs typeface="+mn-cs"/>
              </a:rPr>
              <a:t>0</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1</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1</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2</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2</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3</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3</a:t>
            </a:r>
            <a:r>
              <a:rPr lang="pt-BR" sz="1200" i="1" kern="1200" smtClean="0">
                <a:solidFill>
                  <a:schemeClr val="tx1"/>
                </a:solidFill>
                <a:latin typeface="Arial" pitchFamily="34" charset="0"/>
                <a:ea typeface="+mn-ea"/>
                <a:cs typeface="+mn-cs"/>
              </a:rPr>
              <a:t> +…+a</a:t>
            </a:r>
            <a:r>
              <a:rPr lang="pt-BR" sz="1200" i="1" kern="1200" baseline="-25000" smtClean="0">
                <a:solidFill>
                  <a:schemeClr val="tx1"/>
                </a:solidFill>
                <a:latin typeface="Arial" pitchFamily="34" charset="0"/>
                <a:ea typeface="+mn-ea"/>
                <a:cs typeface="+mn-cs"/>
              </a:rPr>
              <a:t>n</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n</a:t>
            </a:r>
            <a:r>
              <a:rPr lang="pt-BR" sz="1200" kern="1200" smtClean="0">
                <a:solidFill>
                  <a:schemeClr val="tx1"/>
                </a:solidFill>
                <a:latin typeface="Arial" pitchFamily="34" charset="0"/>
                <a:ea typeface="+mn-ea"/>
                <a:cs typeface="+mn-cs"/>
              </a:rPr>
              <a:t> </a:t>
            </a:r>
            <a:endParaRPr lang="en-US" sz="1200" kern="1200" smtClean="0">
              <a:solidFill>
                <a:schemeClr val="tx1"/>
              </a:solidFill>
              <a:latin typeface="Arial" pitchFamily="34" charset="0"/>
              <a:ea typeface="+mn-ea"/>
              <a:cs typeface="+mn-cs"/>
            </a:endParaRPr>
          </a:p>
          <a:p>
            <a:endParaRPr lang="en-US"/>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3/9/2016</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122</a:t>
            </a:fld>
            <a:endParaRPr lang="en-US"/>
          </a:p>
        </p:txBody>
      </p:sp>
    </p:spTree>
    <p:extLst>
      <p:ext uri="{BB962C8B-B14F-4D97-AF65-F5344CB8AC3E}">
        <p14:creationId xmlns:p14="http://schemas.microsoft.com/office/powerpoint/2010/main" val="1578494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p:spPr>
        <p:txBody>
          <a:bodyPr/>
          <a:lstStyle/>
          <a:p>
            <a:pPr marL="228600" indent="-228600"/>
            <a:r>
              <a:rPr lang="en-US" smtClean="0">
                <a:latin typeface="Arial" charset="0"/>
              </a:rPr>
              <a:t>Experiments are done through three steps:</a:t>
            </a:r>
          </a:p>
          <a:p>
            <a:pPr marL="228600" indent="-228600">
              <a:buFontTx/>
              <a:buAutoNum type="arabicPeriod"/>
            </a:pPr>
            <a:r>
              <a:rPr lang="en-US" smtClean="0">
                <a:latin typeface="Arial" charset="0"/>
              </a:rPr>
              <a:t>Implementing an solid architecture. It is was built up as an intelligent software that runs fast and stable. The correctness of TLM is proved by this implementation. If the architecture is wrong then it can’t be implemented. This step is done</a:t>
            </a:r>
          </a:p>
          <a:p>
            <a:pPr marL="228600" indent="-228600">
              <a:buFontTx/>
              <a:buAutoNum type="arabicPeriod"/>
            </a:pPr>
            <a:r>
              <a:rPr lang="en-US" smtClean="0">
                <a:latin typeface="Arial" charset="0"/>
              </a:rPr>
              <a:t>Satisfying simulation data. This step is done</a:t>
            </a:r>
          </a:p>
          <a:p>
            <a:pPr marL="228600" indent="-228600">
              <a:buFontTx/>
              <a:buAutoNum type="arabicPeriod"/>
            </a:pPr>
            <a:r>
              <a:rPr lang="en-US" smtClean="0">
                <a:latin typeface="Arial" charset="0"/>
              </a:rPr>
              <a:t>However adaptive application should be satisfy end-user. The software needs to be public for student using and student’s feedback will be collected and analyzed.</a:t>
            </a:r>
          </a:p>
        </p:txBody>
      </p:sp>
    </p:spTree>
    <p:extLst>
      <p:ext uri="{BB962C8B-B14F-4D97-AF65-F5344CB8AC3E}">
        <p14:creationId xmlns:p14="http://schemas.microsoft.com/office/powerpoint/2010/main" val="3271857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r>
              <a:rPr lang="en-US" smtClean="0">
                <a:latin typeface="Arial" charset="0"/>
              </a:rPr>
              <a:t>Thank for your attention</a:t>
            </a:r>
          </a:p>
          <a:p>
            <a:r>
              <a:rPr lang="en-US" smtClean="0">
                <a:latin typeface="Arial" charset="0"/>
              </a:rPr>
              <a:t>You feel free to give me questions</a:t>
            </a:r>
          </a:p>
        </p:txBody>
      </p:sp>
    </p:spTree>
    <p:extLst>
      <p:ext uri="{BB962C8B-B14F-4D97-AF65-F5344CB8AC3E}">
        <p14:creationId xmlns:p14="http://schemas.microsoft.com/office/powerpoint/2010/main" val="52865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en-US" smtClean="0">
                <a:latin typeface="Arial" charset="0"/>
              </a:rPr>
              <a:t>Shell is the component separated from adaptive application but it isn’t work independently. It is integrated into adaptive system</a:t>
            </a:r>
          </a:p>
          <a:p>
            <a:r>
              <a:rPr lang="en-US" smtClean="0">
                <a:latin typeface="Arial" charset="0"/>
              </a:rPr>
              <a:t>Server runs as database server. Instead of managing data table, it manages user information. Server provides information to other adaptive system</a:t>
            </a:r>
          </a:p>
          <a:p>
            <a:r>
              <a:rPr lang="en-US" smtClean="0">
                <a:latin typeface="Arial" charset="0"/>
              </a:rPr>
              <a:t>Agent-based user model is built up as agent collecting information about user.</a:t>
            </a:r>
          </a:p>
          <a:p>
            <a:r>
              <a:rPr lang="en-US" smtClean="0">
                <a:latin typeface="Arial" charset="0"/>
              </a:rPr>
              <a:t>Mobile user model is stored on mobile device. Its volume (content) is restricted by the storage capacity of mobile device.</a:t>
            </a:r>
          </a:p>
          <a:p>
            <a:endParaRPr lang="en-US" smtClean="0">
              <a:latin typeface="Arial" charset="0"/>
            </a:endParaRPr>
          </a:p>
        </p:txBody>
      </p:sp>
    </p:spTree>
    <p:extLst>
      <p:ext uri="{BB962C8B-B14F-4D97-AF65-F5344CB8AC3E}">
        <p14:creationId xmlns:p14="http://schemas.microsoft.com/office/powerpoint/2010/main" val="328110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r>
              <a:rPr lang="en-US" smtClean="0">
                <a:latin typeface="Arial" charset="0"/>
              </a:rPr>
              <a:t>Because of much information about user. Some UMS so-called generic UMS focus on generic user information like demographics, interest, etc but these UMS aren’t really useful in learning machine</a:t>
            </a:r>
          </a:p>
          <a:p>
            <a:r>
              <a:rPr lang="en-US" smtClean="0">
                <a:latin typeface="Arial" charset="0"/>
              </a:rPr>
              <a:t>Some UMS aiming to provide data like DBMS but adaptive application require more new information that inferred from user model. The inference mechanism is more and more important to modern UMS.</a:t>
            </a:r>
          </a:p>
          <a:p>
            <a:r>
              <a:rPr lang="en-US" smtClean="0">
                <a:latin typeface="Arial" charset="0"/>
              </a:rPr>
              <a:t>The hazard is each inference method is suitable to a concrete user characteristic -&gt; It requires the solid inference</a:t>
            </a:r>
          </a:p>
        </p:txBody>
      </p:sp>
    </p:spTree>
    <p:extLst>
      <p:ext uri="{BB962C8B-B14F-4D97-AF65-F5344CB8AC3E}">
        <p14:creationId xmlns:p14="http://schemas.microsoft.com/office/powerpoint/2010/main" val="178861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marL="228600" indent="-228600"/>
            <a:r>
              <a:rPr lang="en-US" smtClean="0">
                <a:latin typeface="Arial" charset="0"/>
              </a:rPr>
              <a:t>K sub-model is about user knowledge. It uses Bayesian network for inference</a:t>
            </a:r>
          </a:p>
          <a:p>
            <a:pPr marL="228600" indent="-228600"/>
            <a:r>
              <a:rPr lang="en-US" smtClean="0">
                <a:latin typeface="Arial" charset="0"/>
              </a:rPr>
              <a:t>H sub-model is to apply HMM into discover learning style verbal/visual, activist/reflector, pragmatist/theorist </a:t>
            </a:r>
          </a:p>
          <a:p>
            <a:pPr marL="228600" indent="-228600"/>
            <a:r>
              <a:rPr lang="en-US" smtClean="0">
                <a:latin typeface="Arial" charset="0"/>
              </a:rPr>
              <a:t>Learning history is the most important sub-model because it has four main responsibilities:</a:t>
            </a:r>
          </a:p>
          <a:p>
            <a:pPr marL="228600" indent="-228600"/>
            <a:r>
              <a:rPr lang="en-US" smtClean="0">
                <a:latin typeface="Arial" charset="0"/>
              </a:rPr>
              <a:t>1.  Providing necessary information for two remaining sub-models: learning style sub-model and knowledge sub-model so that they perform inference </a:t>
            </a:r>
          </a:p>
          <a:p>
            <a:pPr marL="228600" indent="-228600"/>
            <a:r>
              <a:rPr lang="en-US" smtClean="0">
                <a:latin typeface="Arial" charset="0"/>
              </a:rPr>
              <a:t>tasks. For example, knowledge sub-model needs learning evidences like learner’s results of test, frequency of accessing lectures</a:t>
            </a:r>
          </a:p>
          <a:p>
            <a:pPr marL="228600" indent="-228600"/>
            <a:r>
              <a:rPr lang="en-US" smtClean="0">
                <a:latin typeface="Arial" charset="0"/>
              </a:rPr>
              <a:t>2.  Supporting learning concept recommendation. </a:t>
            </a:r>
          </a:p>
          <a:p>
            <a:pPr marL="228600" indent="-228600"/>
            <a:r>
              <a:rPr lang="en-US" smtClean="0">
                <a:latin typeface="Arial" charset="0"/>
              </a:rPr>
              <a:t>3.  Mining learners’ educational data in order to discover other learners’ characteristics such as interests, background, goals… </a:t>
            </a:r>
          </a:p>
          <a:p>
            <a:pPr marL="228600" indent="-228600">
              <a:buFontTx/>
              <a:buAutoNum type="arabicPeriod" startAt="4"/>
            </a:pPr>
            <a:r>
              <a:rPr lang="en-US" smtClean="0">
                <a:latin typeface="Arial" charset="0"/>
              </a:rPr>
              <a:t>Supporting collaborative learning through constructing learner groups. </a:t>
            </a:r>
          </a:p>
          <a:p>
            <a:pPr marL="228600" indent="-228600">
              <a:buFontTx/>
              <a:buAutoNum type="arabicPeriod" startAt="4"/>
            </a:pPr>
            <a:endParaRPr lang="en-US" smtClean="0">
              <a:latin typeface="Arial" charset="0"/>
            </a:endParaRPr>
          </a:p>
          <a:p>
            <a:pPr marL="228600" indent="-228600"/>
            <a:r>
              <a:rPr lang="en-US" smtClean="0">
                <a:latin typeface="Arial" charset="0"/>
              </a:rPr>
              <a:t>That is the reason that LH sub-model is draw as base bottom vertice.</a:t>
            </a:r>
          </a:p>
        </p:txBody>
      </p:sp>
    </p:spTree>
    <p:extLst>
      <p:ext uri="{BB962C8B-B14F-4D97-AF65-F5344CB8AC3E}">
        <p14:creationId xmlns:p14="http://schemas.microsoft.com/office/powerpoint/2010/main" val="378159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a:buFontTx/>
              <a:buChar char="-"/>
            </a:pPr>
            <a:r>
              <a:rPr lang="en-US" smtClean="0">
                <a:latin typeface="Arial" charset="0"/>
              </a:rPr>
              <a:t>Prerequisite</a:t>
            </a:r>
          </a:p>
          <a:p>
            <a:pPr>
              <a:buFontTx/>
              <a:buChar char="-"/>
            </a:pPr>
            <a:r>
              <a:rPr lang="en-US" smtClean="0">
                <a:latin typeface="Arial" charset="0"/>
              </a:rPr>
              <a:t>Integrity</a:t>
            </a:r>
          </a:p>
          <a:p>
            <a:pPr>
              <a:buFontTx/>
              <a:buChar char="-"/>
            </a:pPr>
            <a:r>
              <a:rPr lang="en-US" smtClean="0">
                <a:latin typeface="Arial" charset="0"/>
              </a:rPr>
              <a:t>Take full advantages of both domain specific information and domain independent information</a:t>
            </a:r>
          </a:p>
          <a:p>
            <a:pPr>
              <a:buFontTx/>
              <a:buChar char="-"/>
            </a:pPr>
            <a:endParaRPr lang="en-US" smtClean="0">
              <a:latin typeface="Arial" charset="0"/>
            </a:endParaRPr>
          </a:p>
          <a:p>
            <a:pPr>
              <a:buFontTx/>
              <a:buChar char="-"/>
            </a:pPr>
            <a:endParaRPr lang="en-US" smtClean="0">
              <a:latin typeface="Arial" charset="0"/>
            </a:endParaRPr>
          </a:p>
        </p:txBody>
      </p:sp>
    </p:spTree>
    <p:extLst>
      <p:ext uri="{BB962C8B-B14F-4D97-AF65-F5344CB8AC3E}">
        <p14:creationId xmlns:p14="http://schemas.microsoft.com/office/powerpoint/2010/main" val="287213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marL="228600" indent="-228600"/>
            <a:r>
              <a:rPr lang="en-US" smtClean="0">
                <a:latin typeface="Arial" charset="0"/>
              </a:rPr>
              <a:t>This the importance of LH, it is used to extend TLM through discovering new information about user by mining technique.</a:t>
            </a:r>
          </a:p>
          <a:p>
            <a:pPr marL="228600" indent="-228600"/>
            <a:r>
              <a:rPr lang="en-US" smtClean="0">
                <a:latin typeface="Arial" charset="0"/>
              </a:rPr>
              <a:t>Please see slide 5</a:t>
            </a:r>
          </a:p>
          <a:p>
            <a:pPr marL="228600" indent="-228600"/>
            <a:endParaRPr lang="en-US" smtClean="0">
              <a:latin typeface="Arial" charset="0"/>
            </a:endParaRPr>
          </a:p>
          <a:p>
            <a:pPr marL="228600" indent="-228600"/>
            <a:r>
              <a:rPr lang="en-US" smtClean="0">
                <a:latin typeface="Arial" charset="0"/>
              </a:rPr>
              <a:t>1.  Providing necessary information for two remaining sub-models: learning style sub-model and knowledge sub-model so that they perform inference </a:t>
            </a:r>
          </a:p>
          <a:p>
            <a:pPr marL="228600" indent="-228600"/>
            <a:r>
              <a:rPr lang="en-US" smtClean="0">
                <a:latin typeface="Arial" charset="0"/>
              </a:rPr>
              <a:t>tasks. For example, knowledge sub-model needs learning evidences like learner’s results of test, frequency of accessing lectures</a:t>
            </a:r>
          </a:p>
          <a:p>
            <a:pPr marL="228600" indent="-228600"/>
            <a:r>
              <a:rPr lang="en-US" smtClean="0">
                <a:latin typeface="Arial" charset="0"/>
              </a:rPr>
              <a:t>2.  Supporting learning concept recommendation. </a:t>
            </a:r>
          </a:p>
          <a:p>
            <a:pPr marL="228600" indent="-228600"/>
            <a:r>
              <a:rPr lang="en-US" smtClean="0">
                <a:latin typeface="Arial" charset="0"/>
              </a:rPr>
              <a:t>3.  Mining learners’ educational data in order to discover other learners’ characteristics such as interests, background, goals… </a:t>
            </a:r>
          </a:p>
          <a:p>
            <a:pPr marL="228600" indent="-228600">
              <a:buFontTx/>
              <a:buAutoNum type="arabicPeriod" startAt="4"/>
            </a:pPr>
            <a:r>
              <a:rPr lang="en-US" smtClean="0">
                <a:latin typeface="Arial" charset="0"/>
              </a:rPr>
              <a:t>Supporting collaborative learning through constructing learner groups. </a:t>
            </a:r>
          </a:p>
          <a:p>
            <a:pPr marL="228600" indent="-228600"/>
            <a:endParaRPr lang="en-US" smtClean="0">
              <a:latin typeface="Arial" charset="0"/>
            </a:endParaRPr>
          </a:p>
        </p:txBody>
      </p:sp>
    </p:spTree>
    <p:extLst>
      <p:ext uri="{BB962C8B-B14F-4D97-AF65-F5344CB8AC3E}">
        <p14:creationId xmlns:p14="http://schemas.microsoft.com/office/powerpoint/2010/main" val="33286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DB9D4A4-733B-4C48-87F6-29E5307D300A}"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A12F3175-99B6-4F8F-91CA-612E841151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D782850-7069-41E5-8D8F-3FEABA493F44}"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0B2B6AF3-0D5A-4758-9E23-907FE511EC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76200"/>
            <a:ext cx="2039937"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
            <a:ext cx="5967413"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B1D7EFE-0142-4FDF-BB91-FCFE31F227EA}"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C19FA81D-AFEB-43FF-B3DE-FD8E5C0E83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5038" y="1219200"/>
            <a:ext cx="3906837"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BBCD581-3BE3-4E29-A8B2-981097461F13}" type="datetime1">
              <a:rPr lang="en-US"/>
              <a:pPr>
                <a:defRPr/>
              </a:pPr>
              <a:t>3/9/2016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1D467A96-6C6B-45B5-919D-66C473CB2C8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45038" y="12192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45038" y="37338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D15F8314-F32F-4F44-BE2B-607C0142C7F9}" type="datetime1">
              <a:rPr lang="en-US"/>
              <a:pPr>
                <a:defRPr/>
              </a:pPr>
              <a:t>3/9/2016</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8" name="Rectangle 6"/>
          <p:cNvSpPr>
            <a:spLocks noGrp="1" noChangeArrowheads="1"/>
          </p:cNvSpPr>
          <p:nvPr>
            <p:ph type="sldNum" sz="quarter" idx="12"/>
          </p:nvPr>
        </p:nvSpPr>
        <p:spPr>
          <a:ln/>
        </p:spPr>
        <p:txBody>
          <a:bodyPr/>
          <a:lstStyle>
            <a:lvl1pPr>
              <a:defRPr/>
            </a:lvl1pPr>
          </a:lstStyle>
          <a:p>
            <a:pPr>
              <a:defRPr/>
            </a:pPr>
            <a:fld id="{B8904A97-3595-4152-9639-273897D3FC5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966075" cy="4876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A948F420-754A-4B33-A672-C0C5C5EBFD2C}"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56B4728F-30D9-4CF0-BC62-689A0E6159B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45038" y="12192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45038" y="37338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6431B9-85AC-49E0-BF7B-68EC6E82EE66}" type="datetime1">
              <a:rPr lang="en-US"/>
              <a:pPr>
                <a:defRPr/>
              </a:pPr>
              <a:t>3/9/2016</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8" name="Rectangle 6"/>
          <p:cNvSpPr>
            <a:spLocks noGrp="1" noChangeArrowheads="1"/>
          </p:cNvSpPr>
          <p:nvPr>
            <p:ph type="sldNum" sz="quarter" idx="12"/>
          </p:nvPr>
        </p:nvSpPr>
        <p:spPr>
          <a:ln/>
        </p:spPr>
        <p:txBody>
          <a:bodyPr/>
          <a:lstStyle>
            <a:lvl1pPr>
              <a:defRPr/>
            </a:lvl1pPr>
          </a:lstStyle>
          <a:p>
            <a:pPr>
              <a:defRPr/>
            </a:pPr>
            <a:fld id="{01942C69-1994-416E-B5FA-6700615A58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A9E3C3D-9807-43D2-A32C-E7CC7FBB50D9}"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1F3E9D91-800C-485F-83AA-D7F37511E6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41A6EF2-3235-4C5D-9EAB-53F769751D24}" type="datetime1">
              <a:rPr lang="en-US"/>
              <a:pPr>
                <a:defRPr/>
              </a:pPr>
              <a:t>3/9/2016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D4DA71D3-2427-4F68-BB89-CB403E6A78D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9068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5038" y="1219200"/>
            <a:ext cx="390683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5CC944E-DD21-4B24-BD06-3499D09DF770}" type="datetime1">
              <a:rPr lang="en-US"/>
              <a:pPr>
                <a:defRPr/>
              </a:pPr>
              <a:t>3/9/2016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9F650061-C492-45A1-B807-388F620591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58BBD95F-F542-42FA-9B69-EF89024215B4}" type="datetime1">
              <a:rPr lang="en-US"/>
              <a:pPr>
                <a:defRPr/>
              </a:pPr>
              <a:t>3/9/2016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9" name="Rectangle 6"/>
          <p:cNvSpPr>
            <a:spLocks noGrp="1" noChangeArrowheads="1"/>
          </p:cNvSpPr>
          <p:nvPr>
            <p:ph type="sldNum" sz="quarter" idx="12"/>
          </p:nvPr>
        </p:nvSpPr>
        <p:spPr>
          <a:ln/>
        </p:spPr>
        <p:txBody>
          <a:bodyPr/>
          <a:lstStyle>
            <a:lvl1pPr>
              <a:defRPr/>
            </a:lvl1pPr>
          </a:lstStyle>
          <a:p>
            <a:pPr>
              <a:defRPr/>
            </a:pPr>
            <a:fld id="{3BBE8A10-B833-4294-8B23-17CD6C9A70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3684D9B-0CEF-4B65-A88C-DA919FE3BD4A}" type="datetime1">
              <a:rPr lang="en-US"/>
              <a:pPr>
                <a:defRPr/>
              </a:pPr>
              <a:t>3/9/2016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5" name="Rectangle 6"/>
          <p:cNvSpPr>
            <a:spLocks noGrp="1" noChangeArrowheads="1"/>
          </p:cNvSpPr>
          <p:nvPr>
            <p:ph type="sldNum" sz="quarter" idx="12"/>
          </p:nvPr>
        </p:nvSpPr>
        <p:spPr>
          <a:ln/>
        </p:spPr>
        <p:txBody>
          <a:bodyPr/>
          <a:lstStyle>
            <a:lvl1pPr>
              <a:defRPr/>
            </a:lvl1pPr>
          </a:lstStyle>
          <a:p>
            <a:pPr>
              <a:defRPr/>
            </a:pPr>
            <a:fld id="{CEC4DD85-AF4F-48D8-801D-25B15BEEA4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1A6537-8256-48F8-AE96-A8FBD9547FBE}" type="datetime1">
              <a:rPr lang="en-US"/>
              <a:pPr>
                <a:defRPr/>
              </a:pPr>
              <a:t>3/9/2016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4" name="Rectangle 6"/>
          <p:cNvSpPr>
            <a:spLocks noGrp="1" noChangeArrowheads="1"/>
          </p:cNvSpPr>
          <p:nvPr>
            <p:ph type="sldNum" sz="quarter" idx="12"/>
          </p:nvPr>
        </p:nvSpPr>
        <p:spPr>
          <a:ln/>
        </p:spPr>
        <p:txBody>
          <a:bodyPr/>
          <a:lstStyle>
            <a:lvl1pPr>
              <a:defRPr/>
            </a:lvl1pPr>
          </a:lstStyle>
          <a:p>
            <a:pPr>
              <a:defRPr/>
            </a:pPr>
            <a:fld id="{05A6DDE9-DB17-4424-8160-AD61F56DBC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8EB119C-D81A-4F17-8CE1-82BC163A396F}" type="datetime1">
              <a:rPr lang="en-US"/>
              <a:pPr>
                <a:defRPr/>
              </a:pPr>
              <a:t>3/9/2016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AE262A61-E0DB-44C0-A07E-B02C8C3E4A5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C5A80EE-7DE4-4712-8CD4-7B967E1FF8F4}" type="datetime1">
              <a:rPr lang="en-US"/>
              <a:pPr>
                <a:defRPr/>
              </a:pPr>
              <a:t>3/9/2016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E6DCC9A2-848F-44BD-829D-1017B46E307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76200"/>
            <a:ext cx="815975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85800" y="1219200"/>
            <a:ext cx="7966075"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5460" name="Rectangle 4"/>
          <p:cNvSpPr>
            <a:spLocks noGrp="1" noChangeArrowheads="1"/>
          </p:cNvSpPr>
          <p:nvPr>
            <p:ph type="dt" sz="half" idx="2"/>
          </p:nvPr>
        </p:nvSpPr>
        <p:spPr bwMode="auto">
          <a:xfrm>
            <a:off x="1050925" y="6432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fld id="{DA6DC228-DE34-477E-A7E4-BD587269E2B4}" type="datetime1">
              <a:rPr lang="en-US"/>
              <a:pPr>
                <a:defRPr/>
              </a:pPr>
              <a:t>3/9/2016</a:t>
            </a:fld>
            <a:endParaRPr lang="en-US"/>
          </a:p>
        </p:txBody>
      </p:sp>
      <p:sp>
        <p:nvSpPr>
          <p:cNvPr id="275461" name="Rectangle 5"/>
          <p:cNvSpPr>
            <a:spLocks noGrp="1" noChangeArrowheads="1"/>
          </p:cNvSpPr>
          <p:nvPr>
            <p:ph type="ftr" sz="quarter" idx="3"/>
          </p:nvPr>
        </p:nvSpPr>
        <p:spPr bwMode="auto">
          <a:xfrm>
            <a:off x="3124200" y="64150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r>
              <a:rPr lang="en-US"/>
              <a:t>Thesis report</a:t>
            </a:r>
          </a:p>
        </p:txBody>
      </p:sp>
      <p:sp>
        <p:nvSpPr>
          <p:cNvPr id="275462" name="Rectangle 6"/>
          <p:cNvSpPr>
            <a:spLocks noGrp="1" noChangeArrowheads="1"/>
          </p:cNvSpPr>
          <p:nvPr>
            <p:ph type="sldNum" sz="quarter" idx="4"/>
          </p:nvPr>
        </p:nvSpPr>
        <p:spPr bwMode="auto">
          <a:xfrm>
            <a:off x="6477000" y="64166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0006630-B325-4299-A709-BE91B241DE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Lst>
  <p:hf hdr="0"/>
  <p:txStyles>
    <p:titleStyle>
      <a:lvl1pPr algn="l" rtl="0" eaLnBrk="0" fontAlgn="base" hangingPunct="0">
        <a:spcBef>
          <a:spcPct val="0"/>
        </a:spcBef>
        <a:spcAft>
          <a:spcPct val="0"/>
        </a:spcAft>
        <a:defRPr sz="4400" b="1">
          <a:solidFill>
            <a:srgbClr val="9900CC"/>
          </a:solidFill>
          <a:latin typeface="+mj-lt"/>
          <a:ea typeface="+mj-ea"/>
          <a:cs typeface="+mj-cs"/>
        </a:defRPr>
      </a:lvl1pPr>
      <a:lvl2pPr algn="l" rtl="0" eaLnBrk="0" fontAlgn="base" hangingPunct="0">
        <a:spcBef>
          <a:spcPct val="0"/>
        </a:spcBef>
        <a:spcAft>
          <a:spcPct val="0"/>
        </a:spcAft>
        <a:defRPr sz="4400" b="1">
          <a:solidFill>
            <a:srgbClr val="9900CC"/>
          </a:solidFill>
          <a:latin typeface="Arial" pitchFamily="34" charset="0"/>
        </a:defRPr>
      </a:lvl2pPr>
      <a:lvl3pPr algn="l" rtl="0" eaLnBrk="0" fontAlgn="base" hangingPunct="0">
        <a:spcBef>
          <a:spcPct val="0"/>
        </a:spcBef>
        <a:spcAft>
          <a:spcPct val="0"/>
        </a:spcAft>
        <a:defRPr sz="4400" b="1">
          <a:solidFill>
            <a:srgbClr val="9900CC"/>
          </a:solidFill>
          <a:latin typeface="Arial" pitchFamily="34" charset="0"/>
        </a:defRPr>
      </a:lvl3pPr>
      <a:lvl4pPr algn="l" rtl="0" eaLnBrk="0" fontAlgn="base" hangingPunct="0">
        <a:spcBef>
          <a:spcPct val="0"/>
        </a:spcBef>
        <a:spcAft>
          <a:spcPct val="0"/>
        </a:spcAft>
        <a:defRPr sz="4400" b="1">
          <a:solidFill>
            <a:srgbClr val="9900CC"/>
          </a:solidFill>
          <a:latin typeface="Arial" pitchFamily="34" charset="0"/>
        </a:defRPr>
      </a:lvl4pPr>
      <a:lvl5pPr algn="l" rtl="0" eaLnBrk="0" fontAlgn="base" hangingPunct="0">
        <a:spcBef>
          <a:spcPct val="0"/>
        </a:spcBef>
        <a:spcAft>
          <a:spcPct val="0"/>
        </a:spcAft>
        <a:defRPr sz="4400" b="1">
          <a:solidFill>
            <a:srgbClr val="9900CC"/>
          </a:solidFill>
          <a:latin typeface="Arial" pitchFamily="34" charset="0"/>
        </a:defRPr>
      </a:lvl5pPr>
      <a:lvl6pPr marL="457200" algn="l" rtl="0" fontAlgn="base">
        <a:spcBef>
          <a:spcPct val="0"/>
        </a:spcBef>
        <a:spcAft>
          <a:spcPct val="0"/>
        </a:spcAft>
        <a:defRPr sz="4400" b="1">
          <a:solidFill>
            <a:srgbClr val="9900CC"/>
          </a:solidFill>
          <a:latin typeface="Arial" pitchFamily="34" charset="0"/>
        </a:defRPr>
      </a:lvl6pPr>
      <a:lvl7pPr marL="914400" algn="l" rtl="0" fontAlgn="base">
        <a:spcBef>
          <a:spcPct val="0"/>
        </a:spcBef>
        <a:spcAft>
          <a:spcPct val="0"/>
        </a:spcAft>
        <a:defRPr sz="4400" b="1">
          <a:solidFill>
            <a:srgbClr val="9900CC"/>
          </a:solidFill>
          <a:latin typeface="Arial" pitchFamily="34" charset="0"/>
        </a:defRPr>
      </a:lvl7pPr>
      <a:lvl8pPr marL="1371600" algn="l" rtl="0" fontAlgn="base">
        <a:spcBef>
          <a:spcPct val="0"/>
        </a:spcBef>
        <a:spcAft>
          <a:spcPct val="0"/>
        </a:spcAft>
        <a:defRPr sz="4400" b="1">
          <a:solidFill>
            <a:srgbClr val="9900CC"/>
          </a:solidFill>
          <a:latin typeface="Arial" pitchFamily="34" charset="0"/>
        </a:defRPr>
      </a:lvl8pPr>
      <a:lvl9pPr marL="1828800" algn="l" rtl="0" fontAlgn="base">
        <a:spcBef>
          <a:spcPct val="0"/>
        </a:spcBef>
        <a:spcAft>
          <a:spcPct val="0"/>
        </a:spcAft>
        <a:defRPr sz="4400" b="1">
          <a:solidFill>
            <a:srgbClr val="9900CC"/>
          </a:solidFill>
          <a:latin typeface="Arial" pitchFamily="34" charset="0"/>
        </a:defRPr>
      </a:lvl9pPr>
    </p:titleStyle>
    <p:bodyStyle>
      <a:lvl1pPr marL="342900" indent="-342900" algn="l" rtl="0" eaLnBrk="0" fontAlgn="base" hangingPunct="0">
        <a:spcBef>
          <a:spcPct val="20000"/>
        </a:spcBef>
        <a:spcAft>
          <a:spcPct val="0"/>
        </a:spcAft>
        <a:buChar char="•"/>
        <a:defRPr sz="3200">
          <a:solidFill>
            <a:srgbClr val="40458C"/>
          </a:solidFill>
          <a:latin typeface="+mn-lt"/>
          <a:ea typeface="+mn-ea"/>
          <a:cs typeface="+mn-cs"/>
        </a:defRPr>
      </a:lvl1pPr>
      <a:lvl2pPr marL="742950" indent="-285750" algn="l" rtl="0" eaLnBrk="0" fontAlgn="base" hangingPunct="0">
        <a:spcBef>
          <a:spcPct val="20000"/>
        </a:spcBef>
        <a:spcAft>
          <a:spcPct val="0"/>
        </a:spcAft>
        <a:buChar char="–"/>
        <a:defRPr sz="2800">
          <a:solidFill>
            <a:srgbClr val="40458C"/>
          </a:solidFill>
          <a:latin typeface="+mn-lt"/>
        </a:defRPr>
      </a:lvl2pPr>
      <a:lvl3pPr marL="1143000" indent="-228600" algn="l" rtl="0" eaLnBrk="0" fontAlgn="base" hangingPunct="0">
        <a:spcBef>
          <a:spcPct val="20000"/>
        </a:spcBef>
        <a:spcAft>
          <a:spcPct val="0"/>
        </a:spcAft>
        <a:buClr>
          <a:srgbClr val="ECD882"/>
        </a:buClr>
        <a:buChar char="•"/>
        <a:defRPr sz="2400">
          <a:solidFill>
            <a:srgbClr val="40458C"/>
          </a:solidFill>
          <a:latin typeface="+mn-lt"/>
        </a:defRPr>
      </a:lvl3pPr>
      <a:lvl4pPr marL="1600200" indent="-228600" algn="l" rtl="0" eaLnBrk="0" fontAlgn="base" hangingPunct="0">
        <a:spcBef>
          <a:spcPct val="20000"/>
        </a:spcBef>
        <a:spcAft>
          <a:spcPct val="0"/>
        </a:spcAft>
        <a:buChar char="–"/>
        <a:defRPr sz="2000">
          <a:solidFill>
            <a:srgbClr val="40458C"/>
          </a:solidFill>
          <a:latin typeface="+mn-lt"/>
        </a:defRPr>
      </a:lvl4pPr>
      <a:lvl5pPr marL="2057400" indent="-228600" algn="l" rtl="0" eaLnBrk="0" fontAlgn="base" hangingPunct="0">
        <a:spcBef>
          <a:spcPct val="20000"/>
        </a:spcBef>
        <a:spcAft>
          <a:spcPct val="0"/>
        </a:spcAft>
        <a:buFont typeface="Arial" charset="0"/>
        <a:buChar char="·"/>
        <a:defRPr sz="2000">
          <a:solidFill>
            <a:srgbClr val="40458C"/>
          </a:solidFill>
          <a:latin typeface="+mn-lt"/>
        </a:defRPr>
      </a:lvl5pPr>
      <a:lvl6pPr marL="2514600" indent="-228600" algn="l" rtl="0" fontAlgn="base">
        <a:spcBef>
          <a:spcPct val="20000"/>
        </a:spcBef>
        <a:spcAft>
          <a:spcPct val="0"/>
        </a:spcAft>
        <a:buFont typeface="Arial" pitchFamily="34" charset="0"/>
        <a:buChar char="·"/>
        <a:defRPr sz="2000">
          <a:solidFill>
            <a:srgbClr val="40458C"/>
          </a:solidFill>
          <a:latin typeface="+mn-lt"/>
        </a:defRPr>
      </a:lvl6pPr>
      <a:lvl7pPr marL="2971800" indent="-228600" algn="l" rtl="0" fontAlgn="base">
        <a:spcBef>
          <a:spcPct val="20000"/>
        </a:spcBef>
        <a:spcAft>
          <a:spcPct val="0"/>
        </a:spcAft>
        <a:buFont typeface="Arial" pitchFamily="34" charset="0"/>
        <a:buChar char="·"/>
        <a:defRPr sz="2000">
          <a:solidFill>
            <a:srgbClr val="40458C"/>
          </a:solidFill>
          <a:latin typeface="+mn-lt"/>
        </a:defRPr>
      </a:lvl7pPr>
      <a:lvl8pPr marL="3429000" indent="-228600" algn="l" rtl="0" fontAlgn="base">
        <a:spcBef>
          <a:spcPct val="20000"/>
        </a:spcBef>
        <a:spcAft>
          <a:spcPct val="0"/>
        </a:spcAft>
        <a:buFont typeface="Arial" pitchFamily="34" charset="0"/>
        <a:buChar char="·"/>
        <a:defRPr sz="2000">
          <a:solidFill>
            <a:srgbClr val="40458C"/>
          </a:solidFill>
          <a:latin typeface="+mn-lt"/>
        </a:defRPr>
      </a:lvl8pPr>
      <a:lvl9pPr marL="3886200" indent="-228600" algn="l" rtl="0" fontAlgn="base">
        <a:spcBef>
          <a:spcPct val="20000"/>
        </a:spcBef>
        <a:spcAft>
          <a:spcPct val="0"/>
        </a:spcAft>
        <a:buFont typeface="Arial" pitchFamily="34" charset="0"/>
        <a:buChar char="·"/>
        <a:defRPr sz="2000">
          <a:solidFill>
            <a:srgbClr val="40458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1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11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122.png"/></Relationships>
</file>

<file path=ppt/slides/_rels/slide12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6.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customXml" Target="../ink/ink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emf"/><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5.emf"/><Relationship Id="rId4" Type="http://schemas.openxmlformats.org/officeDocument/2006/relationships/customXml" Target="../ink/ink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7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8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93.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p>
            <a:fld id="{A30A849F-B8D9-4E7E-946B-6D89D81B3AA5}" type="datetime1">
              <a:rPr lang="en-US" smtClean="0"/>
              <a:pPr/>
              <a:t>3/9/2016</a:t>
            </a:fld>
            <a:endParaRPr lang="en-US" smtClean="0"/>
          </a:p>
        </p:txBody>
      </p:sp>
      <p:sp>
        <p:nvSpPr>
          <p:cNvPr id="9219" name="Footer Placeholder 5"/>
          <p:cNvSpPr>
            <a:spLocks noGrp="1"/>
          </p:cNvSpPr>
          <p:nvPr>
            <p:ph type="ftr" sz="quarter" idx="11"/>
          </p:nvPr>
        </p:nvSpPr>
        <p:spPr>
          <a:noFill/>
        </p:spPr>
        <p:txBody>
          <a:bodyPr/>
          <a:lstStyle/>
          <a:p>
            <a:r>
              <a:rPr lang="en-US" smtClean="0"/>
              <a:t>Thesis report</a:t>
            </a:r>
          </a:p>
        </p:txBody>
      </p:sp>
      <p:sp>
        <p:nvSpPr>
          <p:cNvPr id="9220" name="Slide Number Placeholder 6"/>
          <p:cNvSpPr>
            <a:spLocks noGrp="1"/>
          </p:cNvSpPr>
          <p:nvPr>
            <p:ph type="sldNum" sz="quarter" idx="12"/>
          </p:nvPr>
        </p:nvSpPr>
        <p:spPr>
          <a:noFill/>
        </p:spPr>
        <p:txBody>
          <a:bodyPr/>
          <a:lstStyle/>
          <a:p>
            <a:fld id="{C8C09783-6732-4E64-8E7A-2427A0FDCA3D}" type="slidenum">
              <a:rPr lang="en-US" smtClean="0"/>
              <a:pPr/>
              <a:t>1</a:t>
            </a:fld>
            <a:endParaRPr lang="en-US" smtClean="0"/>
          </a:p>
        </p:txBody>
      </p:sp>
      <p:sp>
        <p:nvSpPr>
          <p:cNvPr id="9221" name="Rectangle 2"/>
          <p:cNvSpPr>
            <a:spLocks noGrp="1" noChangeArrowheads="1"/>
          </p:cNvSpPr>
          <p:nvPr>
            <p:ph type="title"/>
          </p:nvPr>
        </p:nvSpPr>
        <p:spPr/>
        <p:txBody>
          <a:bodyPr/>
          <a:lstStyle/>
          <a:p>
            <a:r>
              <a:rPr lang="en-US" sz="2800" dirty="0" smtClean="0"/>
              <a:t>Mathematical Approaches to User Modeling</a:t>
            </a:r>
            <a:endParaRPr lang="en-US" sz="2800" dirty="0" smtClean="0"/>
          </a:p>
        </p:txBody>
      </p:sp>
      <p:sp>
        <p:nvSpPr>
          <p:cNvPr id="9222" name="Rectangle 3"/>
          <p:cNvSpPr>
            <a:spLocks noGrp="1" noChangeArrowheads="1"/>
          </p:cNvSpPr>
          <p:nvPr>
            <p:ph type="body" sz="half" idx="1"/>
          </p:nvPr>
        </p:nvSpPr>
        <p:spPr>
          <a:xfrm>
            <a:off x="685800" y="1371600"/>
            <a:ext cx="8305800" cy="2895600"/>
          </a:xfrm>
        </p:spPr>
        <p:txBody>
          <a:bodyPr/>
          <a:lstStyle/>
          <a:p>
            <a:pPr marL="812800" indent="-812800" algn="just">
              <a:buFontTx/>
              <a:buAutoNum type="romanUcPeriod"/>
            </a:pPr>
            <a:r>
              <a:rPr lang="en-US" sz="2400" dirty="0" smtClean="0"/>
              <a:t>Triangular Learner Model (TLM) </a:t>
            </a:r>
          </a:p>
          <a:p>
            <a:pPr marL="812800" indent="-812800" algn="just">
              <a:buFontTx/>
              <a:buAutoNum type="romanUcPeriod"/>
            </a:pPr>
            <a:r>
              <a:rPr lang="en-US" sz="2400" dirty="0" smtClean="0"/>
              <a:t>A user modeling system for TLM</a:t>
            </a:r>
          </a:p>
          <a:p>
            <a:pPr marL="812800" indent="-812800" algn="just">
              <a:buFontTx/>
              <a:buAutoNum type="romanUcPeriod"/>
            </a:pPr>
            <a:r>
              <a:rPr lang="en-US" sz="2400" dirty="0" smtClean="0"/>
              <a:t>Knowledge sub-model</a:t>
            </a:r>
          </a:p>
          <a:p>
            <a:pPr marL="812800" indent="-812800" algn="just">
              <a:buFontTx/>
              <a:buAutoNum type="romanUcPeriod"/>
            </a:pPr>
            <a:r>
              <a:rPr lang="en-US" sz="2400" dirty="0" smtClean="0"/>
              <a:t>Learning style sub-model</a:t>
            </a:r>
          </a:p>
          <a:p>
            <a:pPr marL="812800" indent="-812800" algn="just">
              <a:buFontTx/>
              <a:buAutoNum type="romanUcPeriod"/>
            </a:pPr>
            <a:r>
              <a:rPr lang="en-US" sz="2400" dirty="0" smtClean="0"/>
              <a:t>Learning history sub-model</a:t>
            </a:r>
          </a:p>
          <a:p>
            <a:pPr marL="812800" indent="-812800" algn="just">
              <a:buFontTx/>
              <a:buAutoNum type="romanUcPeriod"/>
            </a:pPr>
            <a:r>
              <a:rPr lang="en-US" sz="2400" dirty="0" smtClean="0"/>
              <a:t>Evaluating adaptive learning model</a:t>
            </a:r>
          </a:p>
        </p:txBody>
      </p:sp>
      <p:sp>
        <p:nvSpPr>
          <p:cNvPr id="2" name="Rectangle 1"/>
          <p:cNvSpPr/>
          <p:nvPr/>
        </p:nvSpPr>
        <p:spPr>
          <a:xfrm>
            <a:off x="2725737" y="4585082"/>
            <a:ext cx="3692525" cy="1200329"/>
          </a:xfrm>
          <a:prstGeom prst="rect">
            <a:avLst/>
          </a:prstGeom>
        </p:spPr>
        <p:txBody>
          <a:bodyPr wrap="square">
            <a:spAutoFit/>
          </a:bodyPr>
          <a:lstStyle/>
          <a:p>
            <a:r>
              <a:rPr lang="en-US" dirty="0"/>
              <a:t>Loc Nguyen</a:t>
            </a:r>
          </a:p>
          <a:p>
            <a:r>
              <a:rPr lang="en-US" dirty="0"/>
              <a:t>Sunflower Soft Company, </a:t>
            </a:r>
            <a:r>
              <a:rPr lang="en-US" dirty="0" smtClean="0"/>
              <a:t>Vietnam</a:t>
            </a:r>
            <a:endParaRPr lang="en-US" dirty="0"/>
          </a:p>
          <a:p>
            <a:r>
              <a:rPr lang="en-US" dirty="0"/>
              <a:t>ng_phloc@yahoo.com</a:t>
            </a:r>
          </a:p>
          <a:p>
            <a:r>
              <a:rPr lang="en-US" dirty="0"/>
              <a:t>http://www.locnguyen.net</a:t>
            </a:r>
            <a:endParaRPr lang="en-US" dirty="0"/>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p:spPr>
        <p:txBody>
          <a:bodyPr/>
          <a:lstStyle/>
          <a:p>
            <a:fld id="{215C8A66-74EC-42F9-A83C-F3DF14296477}" type="datetime1">
              <a:rPr lang="en-US" smtClean="0"/>
              <a:pPr/>
              <a:t>3/9/2016</a:t>
            </a:fld>
            <a:endParaRPr lang="en-US" smtClean="0"/>
          </a:p>
        </p:txBody>
      </p:sp>
      <p:sp>
        <p:nvSpPr>
          <p:cNvPr id="18435" name="Rectangle 5"/>
          <p:cNvSpPr>
            <a:spLocks noGrp="1" noChangeArrowheads="1"/>
          </p:cNvSpPr>
          <p:nvPr>
            <p:ph type="ftr" sz="quarter" idx="11"/>
          </p:nvPr>
        </p:nvSpPr>
        <p:spPr>
          <a:noFill/>
        </p:spPr>
        <p:txBody>
          <a:bodyPr/>
          <a:lstStyle/>
          <a:p>
            <a:r>
              <a:rPr lang="en-US" smtClean="0"/>
              <a:t>Thesis report</a:t>
            </a:r>
          </a:p>
        </p:txBody>
      </p:sp>
      <p:sp>
        <p:nvSpPr>
          <p:cNvPr id="18436" name="Rectangle 6"/>
          <p:cNvSpPr>
            <a:spLocks noGrp="1" noChangeArrowheads="1"/>
          </p:cNvSpPr>
          <p:nvPr>
            <p:ph type="sldNum" sz="quarter" idx="12"/>
          </p:nvPr>
        </p:nvSpPr>
        <p:spPr>
          <a:noFill/>
        </p:spPr>
        <p:txBody>
          <a:bodyPr/>
          <a:lstStyle/>
          <a:p>
            <a:fld id="{996B6298-9157-4FD0-A440-F5F8AACDFACC}" type="slidenum">
              <a:rPr lang="en-US" smtClean="0"/>
              <a:pPr/>
              <a:t>10</a:t>
            </a:fld>
            <a:endParaRPr lang="en-US" smtClean="0"/>
          </a:p>
        </p:txBody>
      </p:sp>
      <p:sp>
        <p:nvSpPr>
          <p:cNvPr id="18437" name="Rectangle 2"/>
          <p:cNvSpPr>
            <a:spLocks noGrp="1" noChangeArrowheads="1"/>
          </p:cNvSpPr>
          <p:nvPr>
            <p:ph type="title"/>
          </p:nvPr>
        </p:nvSpPr>
        <p:spPr/>
        <p:txBody>
          <a:bodyPr/>
          <a:lstStyle/>
          <a:p>
            <a:r>
              <a:rPr lang="en-US" sz="3200" smtClean="0"/>
              <a:t>I. Triangular Leaner Model</a:t>
            </a:r>
          </a:p>
        </p:txBody>
      </p:sp>
      <p:sp>
        <p:nvSpPr>
          <p:cNvPr id="18438" name="Rectangle 3"/>
          <p:cNvSpPr>
            <a:spLocks noGrp="1" noChangeArrowheads="1"/>
          </p:cNvSpPr>
          <p:nvPr>
            <p:ph type="body" idx="1"/>
          </p:nvPr>
        </p:nvSpPr>
        <p:spPr>
          <a:xfrm>
            <a:off x="685800" y="2209800"/>
            <a:ext cx="8305800" cy="2514600"/>
          </a:xfrm>
        </p:spPr>
        <p:txBody>
          <a:bodyPr/>
          <a:lstStyle/>
          <a:p>
            <a:pPr algn="just"/>
            <a:r>
              <a:rPr lang="en-US" sz="2600" smtClean="0"/>
              <a:t>How to build up TLM?</a:t>
            </a:r>
          </a:p>
          <a:p>
            <a:pPr algn="just"/>
            <a:r>
              <a:rPr lang="en-US" sz="2600" smtClean="0"/>
              <a:t>How to manipulate (manage) TLM?</a:t>
            </a:r>
          </a:p>
          <a:p>
            <a:pPr algn="just"/>
            <a:r>
              <a:rPr lang="en-US" sz="2600" smtClean="0"/>
              <a:t>How to infer new information from TLM?</a:t>
            </a:r>
          </a:p>
          <a:p>
            <a:pPr algn="just"/>
            <a:endParaRPr lang="en-US" sz="2600" smtClean="0"/>
          </a:p>
          <a:p>
            <a:pPr algn="just">
              <a:buFontTx/>
              <a:buNone/>
            </a:pPr>
            <a:r>
              <a:rPr lang="en-US" sz="2600" b="1" smtClean="0">
                <a:cs typeface="Arial" charset="0"/>
              </a:rPr>
              <a:t>→ Zebra: the user modeling system for TLM</a:t>
            </a:r>
          </a:p>
        </p:txBody>
      </p:sp>
      <p:pic>
        <p:nvPicPr>
          <p:cNvPr id="18439" name="Picture 4" descr="450px-Blue_question_mark_svg"/>
          <p:cNvPicPr>
            <a:picLocks noChangeAspect="1" noChangeArrowheads="1"/>
          </p:cNvPicPr>
          <p:nvPr/>
        </p:nvPicPr>
        <p:blipFill>
          <a:blip r:embed="rId3" cstate="print"/>
          <a:srcRect/>
          <a:stretch>
            <a:fillRect/>
          </a:stretch>
        </p:blipFill>
        <p:spPr bwMode="auto">
          <a:xfrm>
            <a:off x="3657600" y="1143000"/>
            <a:ext cx="858838" cy="858838"/>
          </a:xfrm>
          <a:prstGeom prst="rect">
            <a:avLst/>
          </a:prstGeom>
          <a:noFill/>
          <a:ln w="9525">
            <a:noFill/>
            <a:miter lim="800000"/>
            <a:headEnd/>
            <a:tailEnd/>
          </a:ln>
        </p:spPr>
      </p:pic>
      <p:pic>
        <p:nvPicPr>
          <p:cNvPr id="18440" name="Picture 5" descr="zebra-128x128"/>
          <p:cNvPicPr>
            <a:picLocks noChangeAspect="1" noChangeArrowheads="1"/>
          </p:cNvPicPr>
          <p:nvPr/>
        </p:nvPicPr>
        <p:blipFill>
          <a:blip r:embed="rId4" cstate="print"/>
          <a:srcRect/>
          <a:stretch>
            <a:fillRect/>
          </a:stretch>
        </p:blipFill>
        <p:spPr bwMode="auto">
          <a:xfrm>
            <a:off x="1219200" y="4572000"/>
            <a:ext cx="12192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dt" sz="quarter" idx="10"/>
          </p:nvPr>
        </p:nvSpPr>
        <p:spPr>
          <a:noFill/>
        </p:spPr>
        <p:txBody>
          <a:bodyPr/>
          <a:lstStyle/>
          <a:p>
            <a:fld id="{05585F7F-C0E5-4E61-AD8E-5A0FB9D656E2}" type="datetime1">
              <a:rPr lang="en-US" smtClean="0"/>
              <a:pPr/>
              <a:t>3/9/2016</a:t>
            </a:fld>
            <a:endParaRPr lang="en-US" smtClean="0"/>
          </a:p>
        </p:txBody>
      </p:sp>
      <p:sp>
        <p:nvSpPr>
          <p:cNvPr id="103427" name="Rectangle 5"/>
          <p:cNvSpPr>
            <a:spLocks noGrp="1" noChangeArrowheads="1"/>
          </p:cNvSpPr>
          <p:nvPr>
            <p:ph type="ftr" sz="quarter" idx="11"/>
          </p:nvPr>
        </p:nvSpPr>
        <p:spPr>
          <a:noFill/>
        </p:spPr>
        <p:txBody>
          <a:bodyPr/>
          <a:lstStyle/>
          <a:p>
            <a:r>
              <a:rPr lang="en-US" smtClean="0"/>
              <a:t>Thesis report</a:t>
            </a:r>
          </a:p>
        </p:txBody>
      </p:sp>
      <p:sp>
        <p:nvSpPr>
          <p:cNvPr id="103428" name="Rectangle 6"/>
          <p:cNvSpPr>
            <a:spLocks noGrp="1" noChangeArrowheads="1"/>
          </p:cNvSpPr>
          <p:nvPr>
            <p:ph type="sldNum" sz="quarter" idx="12"/>
          </p:nvPr>
        </p:nvSpPr>
        <p:spPr>
          <a:noFill/>
        </p:spPr>
        <p:txBody>
          <a:bodyPr/>
          <a:lstStyle/>
          <a:p>
            <a:fld id="{7CCE3FCC-C445-4736-9316-C38A9330FC56}" type="slidenum">
              <a:rPr lang="en-US" smtClean="0"/>
              <a:pPr/>
              <a:t>100</a:t>
            </a:fld>
            <a:endParaRPr lang="en-US" smtClean="0"/>
          </a:p>
        </p:txBody>
      </p:sp>
      <p:sp>
        <p:nvSpPr>
          <p:cNvPr id="103429" name="Rectangle 2"/>
          <p:cNvSpPr>
            <a:spLocks noGrp="1" noChangeArrowheads="1"/>
          </p:cNvSpPr>
          <p:nvPr>
            <p:ph type="title"/>
          </p:nvPr>
        </p:nvSpPr>
        <p:spPr/>
        <p:txBody>
          <a:bodyPr/>
          <a:lstStyle/>
          <a:p>
            <a:r>
              <a:rPr lang="en-US" sz="2800" smtClean="0"/>
              <a:t>V. Learning history sub-model (User Interests)</a:t>
            </a:r>
          </a:p>
        </p:txBody>
      </p:sp>
      <p:sp>
        <p:nvSpPr>
          <p:cNvPr id="103430" name="Rectangle 3"/>
          <p:cNvSpPr>
            <a:spLocks noGrp="1" noChangeArrowheads="1"/>
          </p:cNvSpPr>
          <p:nvPr>
            <p:ph type="body" idx="1"/>
          </p:nvPr>
        </p:nvSpPr>
        <p:spPr>
          <a:xfrm>
            <a:off x="685800" y="1752600"/>
            <a:ext cx="7966075" cy="3276600"/>
          </a:xfrm>
        </p:spPr>
        <p:txBody>
          <a:bodyPr/>
          <a:lstStyle/>
          <a:p>
            <a:pPr algn="just"/>
            <a:r>
              <a:rPr lang="en-US" smtClean="0"/>
              <a:t>The series of user access in his/her history are modeled as documents. So user is referred indirectly to as “document”.</a:t>
            </a:r>
          </a:p>
          <a:p>
            <a:pPr algn="just"/>
            <a:r>
              <a:rPr lang="en-US" smtClean="0"/>
              <a:t>User interests are classes such documents are belong to </a:t>
            </a:r>
          </a:p>
        </p:txBody>
      </p:sp>
      <p:sp>
        <p:nvSpPr>
          <p:cNvPr id="103431" name="Text Box 5"/>
          <p:cNvSpPr txBox="1">
            <a:spLocks noChangeArrowheads="1"/>
          </p:cNvSpPr>
          <p:nvPr/>
        </p:nvSpPr>
        <p:spPr bwMode="auto">
          <a:xfrm>
            <a:off x="1447800" y="1066800"/>
            <a:ext cx="5943600" cy="519113"/>
          </a:xfrm>
          <a:prstGeom prst="rect">
            <a:avLst/>
          </a:prstGeom>
          <a:noFill/>
          <a:ln w="9525">
            <a:noFill/>
            <a:miter lim="800000"/>
            <a:headEnd/>
            <a:tailEnd/>
          </a:ln>
        </p:spPr>
        <p:txBody>
          <a:bodyPr>
            <a:spAutoFit/>
          </a:bodyPr>
          <a:lstStyle/>
          <a:p>
            <a:r>
              <a:rPr lang="en-US" sz="2800" b="1">
                <a:solidFill>
                  <a:srgbClr val="CC00CC"/>
                </a:solidFill>
              </a:rPr>
              <a:t>There are two new points of view</a:t>
            </a:r>
            <a:r>
              <a:rPr lang="en-US" sz="2800">
                <a:solidFill>
                  <a:srgbClr val="CC00CC"/>
                </a:solidFill>
              </a:rPr>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dt" sz="quarter" idx="10"/>
          </p:nvPr>
        </p:nvSpPr>
        <p:spPr>
          <a:noFill/>
        </p:spPr>
        <p:txBody>
          <a:bodyPr/>
          <a:lstStyle/>
          <a:p>
            <a:fld id="{DF425BDA-F7BE-4357-8579-4A81AA1516FE}" type="datetime1">
              <a:rPr lang="en-US" smtClean="0"/>
              <a:pPr/>
              <a:t>3/9/2016</a:t>
            </a:fld>
            <a:endParaRPr lang="en-US" smtClean="0"/>
          </a:p>
        </p:txBody>
      </p:sp>
      <p:sp>
        <p:nvSpPr>
          <p:cNvPr id="104451" name="Rectangle 5"/>
          <p:cNvSpPr>
            <a:spLocks noGrp="1" noChangeArrowheads="1"/>
          </p:cNvSpPr>
          <p:nvPr>
            <p:ph type="ftr" sz="quarter" idx="11"/>
          </p:nvPr>
        </p:nvSpPr>
        <p:spPr>
          <a:noFill/>
        </p:spPr>
        <p:txBody>
          <a:bodyPr/>
          <a:lstStyle/>
          <a:p>
            <a:r>
              <a:rPr lang="en-US" smtClean="0"/>
              <a:t>Thesis report</a:t>
            </a:r>
          </a:p>
        </p:txBody>
      </p:sp>
      <p:sp>
        <p:nvSpPr>
          <p:cNvPr id="104452" name="Rectangle 6"/>
          <p:cNvSpPr>
            <a:spLocks noGrp="1" noChangeArrowheads="1"/>
          </p:cNvSpPr>
          <p:nvPr>
            <p:ph type="sldNum" sz="quarter" idx="12"/>
          </p:nvPr>
        </p:nvSpPr>
        <p:spPr>
          <a:noFill/>
        </p:spPr>
        <p:txBody>
          <a:bodyPr/>
          <a:lstStyle/>
          <a:p>
            <a:fld id="{5CA2F788-488C-4096-A6FF-4761337C0727}" type="slidenum">
              <a:rPr lang="en-US" smtClean="0"/>
              <a:pPr/>
              <a:t>101</a:t>
            </a:fld>
            <a:endParaRPr lang="en-US" smtClean="0"/>
          </a:p>
        </p:txBody>
      </p:sp>
      <p:sp>
        <p:nvSpPr>
          <p:cNvPr id="104453" name="Rectangle 2"/>
          <p:cNvSpPr>
            <a:spLocks noGrp="1" noChangeArrowheads="1"/>
          </p:cNvSpPr>
          <p:nvPr>
            <p:ph type="title"/>
          </p:nvPr>
        </p:nvSpPr>
        <p:spPr/>
        <p:txBody>
          <a:bodyPr/>
          <a:lstStyle/>
          <a:p>
            <a:r>
              <a:rPr lang="en-US" sz="2800" smtClean="0"/>
              <a:t>V. Learning history sub-model (User Interests)</a:t>
            </a:r>
          </a:p>
        </p:txBody>
      </p:sp>
      <p:sp>
        <p:nvSpPr>
          <p:cNvPr id="104454" name="Rectangle 3"/>
          <p:cNvSpPr>
            <a:spLocks noGrp="1" noChangeArrowheads="1"/>
          </p:cNvSpPr>
          <p:nvPr>
            <p:ph type="body" idx="1"/>
          </p:nvPr>
        </p:nvSpPr>
        <p:spPr>
          <a:xfrm>
            <a:off x="685800" y="1752600"/>
            <a:ext cx="7966075" cy="4343400"/>
          </a:xfrm>
        </p:spPr>
        <p:txBody>
          <a:bodyPr/>
          <a:lstStyle/>
          <a:p>
            <a:pPr marL="381000" indent="-381000" algn="just">
              <a:lnSpc>
                <a:spcPct val="80000"/>
              </a:lnSpc>
              <a:buFontTx/>
              <a:buAutoNum type="arabicPeriod"/>
            </a:pPr>
            <a:r>
              <a:rPr lang="en-US" sz="2200" smtClean="0"/>
              <a:t>Documents in training corpus are represented according to </a:t>
            </a:r>
            <a:r>
              <a:rPr lang="en-US" sz="2200" b="1" smtClean="0"/>
              <a:t>vector model</a:t>
            </a:r>
            <a:r>
              <a:rPr lang="en-US" sz="2200" smtClean="0"/>
              <a:t>. Each element of vector is product of term frequency and inverse document frequency. However the inverse document frequency can be removed from each element for convenience </a:t>
            </a:r>
          </a:p>
          <a:p>
            <a:pPr marL="381000" indent="-381000" algn="just">
              <a:lnSpc>
                <a:spcPct val="80000"/>
              </a:lnSpc>
              <a:buFontTx/>
              <a:buAutoNum type="arabicPeriod"/>
            </a:pPr>
            <a:r>
              <a:rPr lang="en-US" sz="2200" b="1" smtClean="0"/>
              <a:t>Classifying training corpus</a:t>
            </a:r>
            <a:r>
              <a:rPr lang="en-US" sz="2200" smtClean="0"/>
              <a:t> by applying decision tree or support vector machine (SVM) or neural network (ANN). </a:t>
            </a:r>
          </a:p>
          <a:p>
            <a:pPr marL="381000" indent="-381000" algn="just">
              <a:lnSpc>
                <a:spcPct val="80000"/>
              </a:lnSpc>
              <a:buFontTx/>
              <a:buAutoNum type="arabicPeriod"/>
            </a:pPr>
            <a:r>
              <a:rPr lang="en-US" sz="2200" smtClean="0"/>
              <a:t>Mining user’s access history to </a:t>
            </a:r>
            <a:r>
              <a:rPr lang="en-US" sz="2200" b="1" smtClean="0"/>
              <a:t>find maximum frequent itemsets</a:t>
            </a:r>
            <a:r>
              <a:rPr lang="en-US" sz="2200" smtClean="0"/>
              <a:t>. Each itemset is considered a interesting document and its member items are considered as terms. Such interesting documents are modeled as vectors</a:t>
            </a:r>
          </a:p>
          <a:p>
            <a:pPr marL="381000" indent="-381000" algn="just">
              <a:lnSpc>
                <a:spcPct val="80000"/>
              </a:lnSpc>
              <a:buFontTx/>
              <a:buAutoNum type="arabicPeriod"/>
            </a:pPr>
            <a:r>
              <a:rPr lang="en-US" sz="2200" smtClean="0"/>
              <a:t>Applying classifiers (see step 3) into these interesting documents in order to choose which classes are most suitable to these interesting documents. </a:t>
            </a:r>
            <a:r>
              <a:rPr lang="en-US" sz="2200" b="1" smtClean="0"/>
              <a:t>Such classes are user interests</a:t>
            </a:r>
            <a:r>
              <a:rPr lang="en-US" sz="2200" smtClean="0"/>
              <a:t> </a:t>
            </a:r>
          </a:p>
        </p:txBody>
      </p:sp>
      <p:sp>
        <p:nvSpPr>
          <p:cNvPr id="104455" name="Text Box 5"/>
          <p:cNvSpPr txBox="1">
            <a:spLocks noChangeArrowheads="1"/>
          </p:cNvSpPr>
          <p:nvPr/>
        </p:nvSpPr>
        <p:spPr bwMode="auto">
          <a:xfrm>
            <a:off x="838200" y="1066800"/>
            <a:ext cx="7772400" cy="488950"/>
          </a:xfrm>
          <a:prstGeom prst="rect">
            <a:avLst/>
          </a:prstGeom>
          <a:noFill/>
          <a:ln w="9525">
            <a:noFill/>
            <a:miter lim="800000"/>
            <a:headEnd/>
            <a:tailEnd/>
          </a:ln>
        </p:spPr>
        <p:txBody>
          <a:bodyPr>
            <a:spAutoFit/>
          </a:bodyPr>
          <a:lstStyle/>
          <a:p>
            <a:r>
              <a:rPr lang="en-US" sz="2600" b="1">
                <a:solidFill>
                  <a:srgbClr val="CC00CC"/>
                </a:solidFill>
              </a:rPr>
              <a:t>Our approach includes four following steps</a:t>
            </a:r>
            <a:r>
              <a:rPr lang="en-US" sz="2600">
                <a:solidFill>
                  <a:srgbClr val="CC00CC"/>
                </a:solidFill>
              </a:rPr>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dt" sz="quarter" idx="10"/>
          </p:nvPr>
        </p:nvSpPr>
        <p:spPr>
          <a:noFill/>
        </p:spPr>
        <p:txBody>
          <a:bodyPr/>
          <a:lstStyle/>
          <a:p>
            <a:fld id="{A88BE80F-47B3-4B31-860E-ABA7F7B6F996}" type="datetime1">
              <a:rPr lang="en-US" smtClean="0"/>
              <a:pPr/>
              <a:t>3/9/2016</a:t>
            </a:fld>
            <a:endParaRPr lang="en-US" smtClean="0"/>
          </a:p>
        </p:txBody>
      </p:sp>
      <p:sp>
        <p:nvSpPr>
          <p:cNvPr id="105475" name="Rectangle 5"/>
          <p:cNvSpPr>
            <a:spLocks noGrp="1" noChangeArrowheads="1"/>
          </p:cNvSpPr>
          <p:nvPr>
            <p:ph type="ftr" sz="quarter" idx="11"/>
          </p:nvPr>
        </p:nvSpPr>
        <p:spPr>
          <a:noFill/>
        </p:spPr>
        <p:txBody>
          <a:bodyPr/>
          <a:lstStyle/>
          <a:p>
            <a:r>
              <a:rPr lang="en-US" smtClean="0"/>
              <a:t>Thesis report</a:t>
            </a:r>
          </a:p>
        </p:txBody>
      </p:sp>
      <p:sp>
        <p:nvSpPr>
          <p:cNvPr id="105476" name="Rectangle 6"/>
          <p:cNvSpPr>
            <a:spLocks noGrp="1" noChangeArrowheads="1"/>
          </p:cNvSpPr>
          <p:nvPr>
            <p:ph type="sldNum" sz="quarter" idx="12"/>
          </p:nvPr>
        </p:nvSpPr>
        <p:spPr>
          <a:noFill/>
        </p:spPr>
        <p:txBody>
          <a:bodyPr/>
          <a:lstStyle/>
          <a:p>
            <a:fld id="{A76B1E1B-3FFA-4937-AB6E-70EC695D151E}" type="slidenum">
              <a:rPr lang="en-US" smtClean="0"/>
              <a:pPr/>
              <a:t>102</a:t>
            </a:fld>
            <a:endParaRPr lang="en-US" smtClean="0"/>
          </a:p>
        </p:txBody>
      </p:sp>
      <p:sp>
        <p:nvSpPr>
          <p:cNvPr id="105477" name="Rectangle 2"/>
          <p:cNvSpPr>
            <a:spLocks noGrp="1" noChangeArrowheads="1"/>
          </p:cNvSpPr>
          <p:nvPr>
            <p:ph type="title"/>
          </p:nvPr>
        </p:nvSpPr>
        <p:spPr/>
        <p:txBody>
          <a:bodyPr/>
          <a:lstStyle/>
          <a:p>
            <a:r>
              <a:rPr lang="en-US" sz="2800" smtClean="0"/>
              <a:t>V. Learning history sub-model (User Interests)</a:t>
            </a:r>
          </a:p>
        </p:txBody>
      </p:sp>
      <p:sp>
        <p:nvSpPr>
          <p:cNvPr id="105478" name="Rectangle 3"/>
          <p:cNvSpPr>
            <a:spLocks noGrp="1" noChangeArrowheads="1"/>
          </p:cNvSpPr>
          <p:nvPr>
            <p:ph type="body" idx="1"/>
          </p:nvPr>
        </p:nvSpPr>
        <p:spPr>
          <a:xfrm>
            <a:off x="685800" y="1066800"/>
            <a:ext cx="7966075" cy="3429000"/>
          </a:xfrm>
        </p:spPr>
        <p:txBody>
          <a:bodyPr/>
          <a:lstStyle/>
          <a:p>
            <a:pPr algn="just"/>
            <a:r>
              <a:rPr lang="en-US" sz="2200" smtClean="0"/>
              <a:t>Suppose in some library or website, user </a:t>
            </a:r>
            <a:r>
              <a:rPr lang="en-US" sz="2200" i="1" smtClean="0"/>
              <a:t>U</a:t>
            </a:r>
            <a:r>
              <a:rPr lang="en-US" sz="2200" smtClean="0"/>
              <a:t> do his search for his interesting books, documents </a:t>
            </a:r>
          </a:p>
          <a:p>
            <a:pPr algn="just"/>
            <a:r>
              <a:rPr lang="en-US" sz="2200" smtClean="0"/>
              <a:t>There is demand of discovering his interests so that such library or website can provide adaptive documents to him whenever he visits in the next time </a:t>
            </a:r>
          </a:p>
          <a:p>
            <a:pPr algn="just"/>
            <a:r>
              <a:rPr lang="en-US" sz="2200" smtClean="0"/>
              <a:t>Given there is a set of key words or terms {</a:t>
            </a:r>
            <a:r>
              <a:rPr lang="en-US" sz="2200" i="1" smtClean="0"/>
              <a:t>computer, programming language, algorithm, derivative</a:t>
            </a:r>
            <a:r>
              <a:rPr lang="en-US" sz="2200" smtClean="0"/>
              <a:t>} that user </a:t>
            </a:r>
            <a:r>
              <a:rPr lang="en-US" sz="2200" i="1" smtClean="0"/>
              <a:t>U</a:t>
            </a:r>
            <a:r>
              <a:rPr lang="en-US" sz="2200" smtClean="0"/>
              <a:t> often looking for, the his searching history is showed in following table: </a:t>
            </a:r>
          </a:p>
        </p:txBody>
      </p:sp>
      <p:pic>
        <p:nvPicPr>
          <p:cNvPr id="105479" name="Picture 4"/>
          <p:cNvPicPr>
            <a:picLocks noChangeAspect="1" noChangeArrowheads="1"/>
          </p:cNvPicPr>
          <p:nvPr/>
        </p:nvPicPr>
        <p:blipFill>
          <a:blip r:embed="rId2" cstate="print"/>
          <a:srcRect/>
          <a:stretch>
            <a:fillRect/>
          </a:stretch>
        </p:blipFill>
        <p:spPr bwMode="auto">
          <a:xfrm>
            <a:off x="609600" y="4362450"/>
            <a:ext cx="8020050" cy="1581150"/>
          </a:xfrm>
          <a:prstGeom prst="rect">
            <a:avLst/>
          </a:prstGeom>
          <a:noFill/>
          <a:ln w="9525">
            <a:noFill/>
            <a:miter lim="800000"/>
            <a:headEnd/>
            <a:tailEnd/>
          </a:ln>
        </p:spPr>
      </p:pic>
      <p:sp>
        <p:nvSpPr>
          <p:cNvPr id="105480" name="Text Box 5"/>
          <p:cNvSpPr txBox="1">
            <a:spLocks noChangeArrowheads="1"/>
          </p:cNvSpPr>
          <p:nvPr/>
        </p:nvSpPr>
        <p:spPr bwMode="auto">
          <a:xfrm>
            <a:off x="3048000" y="5957888"/>
            <a:ext cx="2743200" cy="366712"/>
          </a:xfrm>
          <a:prstGeom prst="rect">
            <a:avLst/>
          </a:prstGeom>
          <a:noFill/>
          <a:ln w="9525">
            <a:noFill/>
            <a:miter lim="800000"/>
            <a:headEnd/>
            <a:tailEnd/>
          </a:ln>
        </p:spPr>
        <p:txBody>
          <a:bodyPr>
            <a:spAutoFit/>
          </a:bodyPr>
          <a:lstStyle/>
          <a:p>
            <a:r>
              <a:rPr lang="en-US" b="1">
                <a:solidFill>
                  <a:srgbClr val="CC00CC"/>
                </a:solidFill>
              </a:rPr>
              <a:t>User searching history</a:t>
            </a:r>
            <a:r>
              <a:rPr lang="en-US">
                <a:solidFill>
                  <a:srgbClr val="CC00CC"/>
                </a:solidFill>
              </a:rPr>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dt" sz="quarter" idx="10"/>
          </p:nvPr>
        </p:nvSpPr>
        <p:spPr>
          <a:noFill/>
        </p:spPr>
        <p:txBody>
          <a:bodyPr/>
          <a:lstStyle/>
          <a:p>
            <a:fld id="{49B49BAF-1D83-4914-A10F-43834CC19E14}" type="datetime1">
              <a:rPr lang="en-US" smtClean="0"/>
              <a:pPr/>
              <a:t>3/9/2016</a:t>
            </a:fld>
            <a:endParaRPr lang="en-US" smtClean="0"/>
          </a:p>
        </p:txBody>
      </p:sp>
      <p:sp>
        <p:nvSpPr>
          <p:cNvPr id="106499" name="Rectangle 5"/>
          <p:cNvSpPr>
            <a:spLocks noGrp="1" noChangeArrowheads="1"/>
          </p:cNvSpPr>
          <p:nvPr>
            <p:ph type="ftr" sz="quarter" idx="11"/>
          </p:nvPr>
        </p:nvSpPr>
        <p:spPr>
          <a:noFill/>
        </p:spPr>
        <p:txBody>
          <a:bodyPr/>
          <a:lstStyle/>
          <a:p>
            <a:r>
              <a:rPr lang="en-US" smtClean="0"/>
              <a:t>Thesis report</a:t>
            </a:r>
          </a:p>
        </p:txBody>
      </p:sp>
      <p:sp>
        <p:nvSpPr>
          <p:cNvPr id="106500" name="Rectangle 6"/>
          <p:cNvSpPr>
            <a:spLocks noGrp="1" noChangeArrowheads="1"/>
          </p:cNvSpPr>
          <p:nvPr>
            <p:ph type="sldNum" sz="quarter" idx="12"/>
          </p:nvPr>
        </p:nvSpPr>
        <p:spPr>
          <a:noFill/>
        </p:spPr>
        <p:txBody>
          <a:bodyPr/>
          <a:lstStyle/>
          <a:p>
            <a:fld id="{7E9F1DD6-9B2C-485A-B04E-0E6BC813550B}" type="slidenum">
              <a:rPr lang="en-US" smtClean="0"/>
              <a:pPr/>
              <a:t>103</a:t>
            </a:fld>
            <a:endParaRPr lang="en-US" smtClean="0"/>
          </a:p>
        </p:txBody>
      </p:sp>
      <p:sp>
        <p:nvSpPr>
          <p:cNvPr id="106501" name="Rectangle 2"/>
          <p:cNvSpPr>
            <a:spLocks noGrp="1" noChangeArrowheads="1"/>
          </p:cNvSpPr>
          <p:nvPr>
            <p:ph type="title"/>
          </p:nvPr>
        </p:nvSpPr>
        <p:spPr/>
        <p:txBody>
          <a:bodyPr/>
          <a:lstStyle/>
          <a:p>
            <a:r>
              <a:rPr lang="en-US" sz="2800" smtClean="0"/>
              <a:t>V. Learning history sub-model (User Interests)</a:t>
            </a:r>
          </a:p>
        </p:txBody>
      </p:sp>
      <p:sp>
        <p:nvSpPr>
          <p:cNvPr id="106502" name="Rectangle 3"/>
          <p:cNvSpPr>
            <a:spLocks noGrp="1" noChangeArrowheads="1"/>
          </p:cNvSpPr>
          <p:nvPr>
            <p:ph type="body" idx="1"/>
          </p:nvPr>
        </p:nvSpPr>
        <p:spPr>
          <a:xfrm>
            <a:off x="685800" y="1752600"/>
            <a:ext cx="7966075" cy="3962400"/>
          </a:xfrm>
        </p:spPr>
        <p:txBody>
          <a:bodyPr/>
          <a:lstStyle/>
          <a:p>
            <a:pPr algn="just">
              <a:lnSpc>
                <a:spcPct val="90000"/>
              </a:lnSpc>
            </a:pPr>
            <a:r>
              <a:rPr lang="en-US" sz="2400" smtClean="0"/>
              <a:t>This history is considered as training dataset for mining maximum frequent itemsets </a:t>
            </a:r>
          </a:p>
          <a:p>
            <a:pPr algn="just">
              <a:lnSpc>
                <a:spcPct val="90000"/>
              </a:lnSpc>
            </a:pPr>
            <a:r>
              <a:rPr lang="en-US" sz="2400" smtClean="0"/>
              <a:t>We propose the new point of view: “</a:t>
            </a:r>
            <a:r>
              <a:rPr lang="en-US" sz="2400" b="1" smtClean="0"/>
              <a:t>The maximum frequent</a:t>
            </a:r>
            <a:r>
              <a:rPr lang="en-US" sz="2400" smtClean="0"/>
              <a:t> </a:t>
            </a:r>
            <a:r>
              <a:rPr lang="en-US" sz="2400" b="1" smtClean="0"/>
              <a:t>itemsets are considered as documents and the classes of such documents are considered as user interests</a:t>
            </a:r>
            <a:r>
              <a:rPr lang="en-US" sz="2400" smtClean="0"/>
              <a:t>” </a:t>
            </a:r>
          </a:p>
          <a:p>
            <a:pPr algn="just">
              <a:lnSpc>
                <a:spcPct val="90000"/>
              </a:lnSpc>
            </a:pPr>
            <a:r>
              <a:rPr lang="en-US" sz="2400" smtClean="0"/>
              <a:t>Such documents may be called interesting documents which are modeled as vectors. Discovering user’s interests is classifying these vectors </a:t>
            </a:r>
          </a:p>
          <a:p>
            <a:pPr algn="just">
              <a:lnSpc>
                <a:spcPct val="90000"/>
              </a:lnSpc>
            </a:pPr>
            <a:r>
              <a:rPr lang="en-US" sz="2400" smtClean="0"/>
              <a:t>It is possible to use SVM or decision tree or neural network to classify these vectors </a:t>
            </a:r>
          </a:p>
        </p:txBody>
      </p:sp>
      <p:sp>
        <p:nvSpPr>
          <p:cNvPr id="106503" name="Text Box 5"/>
          <p:cNvSpPr txBox="1">
            <a:spLocks noChangeArrowheads="1"/>
          </p:cNvSpPr>
          <p:nvPr/>
        </p:nvSpPr>
        <p:spPr bwMode="auto">
          <a:xfrm>
            <a:off x="1981200" y="1066800"/>
            <a:ext cx="4953000" cy="488950"/>
          </a:xfrm>
          <a:prstGeom prst="rect">
            <a:avLst/>
          </a:prstGeom>
          <a:noFill/>
          <a:ln w="9525">
            <a:noFill/>
            <a:miter lim="800000"/>
            <a:headEnd/>
            <a:tailEnd/>
          </a:ln>
        </p:spPr>
        <p:txBody>
          <a:bodyPr>
            <a:spAutoFit/>
          </a:bodyPr>
          <a:lstStyle/>
          <a:p>
            <a:r>
              <a:rPr lang="en-US" sz="2600" b="1">
                <a:solidFill>
                  <a:srgbClr val="CC00CC"/>
                </a:solidFill>
              </a:rPr>
              <a:t>Mining interesting documents</a:t>
            </a:r>
            <a:r>
              <a:rPr lang="en-US" sz="2600">
                <a:solidFill>
                  <a:srgbClr val="CC00CC"/>
                </a:solidFill>
              </a:rPr>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dt" sz="quarter" idx="10"/>
          </p:nvPr>
        </p:nvSpPr>
        <p:spPr>
          <a:noFill/>
        </p:spPr>
        <p:txBody>
          <a:bodyPr/>
          <a:lstStyle/>
          <a:p>
            <a:fld id="{A96740C0-748F-4B17-8DD7-AEFFC5263053}" type="datetime1">
              <a:rPr lang="en-US" smtClean="0"/>
              <a:pPr/>
              <a:t>3/9/2016</a:t>
            </a:fld>
            <a:endParaRPr lang="en-US" smtClean="0"/>
          </a:p>
        </p:txBody>
      </p:sp>
      <p:sp>
        <p:nvSpPr>
          <p:cNvPr id="107523" name="Rectangle 5"/>
          <p:cNvSpPr>
            <a:spLocks noGrp="1" noChangeArrowheads="1"/>
          </p:cNvSpPr>
          <p:nvPr>
            <p:ph type="ftr" sz="quarter" idx="11"/>
          </p:nvPr>
        </p:nvSpPr>
        <p:spPr>
          <a:noFill/>
        </p:spPr>
        <p:txBody>
          <a:bodyPr/>
          <a:lstStyle/>
          <a:p>
            <a:r>
              <a:rPr lang="en-US" smtClean="0"/>
              <a:t>Thesis report</a:t>
            </a:r>
          </a:p>
        </p:txBody>
      </p:sp>
      <p:sp>
        <p:nvSpPr>
          <p:cNvPr id="107524" name="Rectangle 6"/>
          <p:cNvSpPr>
            <a:spLocks noGrp="1" noChangeArrowheads="1"/>
          </p:cNvSpPr>
          <p:nvPr>
            <p:ph type="sldNum" sz="quarter" idx="12"/>
          </p:nvPr>
        </p:nvSpPr>
        <p:spPr>
          <a:noFill/>
        </p:spPr>
        <p:txBody>
          <a:bodyPr/>
          <a:lstStyle/>
          <a:p>
            <a:fld id="{03EC25B5-6656-486A-A58B-DDC933FC3CA3}" type="slidenum">
              <a:rPr lang="en-US" smtClean="0"/>
              <a:pPr/>
              <a:t>104</a:t>
            </a:fld>
            <a:endParaRPr lang="en-US" smtClean="0"/>
          </a:p>
        </p:txBody>
      </p:sp>
      <p:sp>
        <p:nvSpPr>
          <p:cNvPr id="107525" name="Rectangle 2"/>
          <p:cNvSpPr>
            <a:spLocks noGrp="1" noChangeArrowheads="1"/>
          </p:cNvSpPr>
          <p:nvPr>
            <p:ph type="title"/>
          </p:nvPr>
        </p:nvSpPr>
        <p:spPr/>
        <p:txBody>
          <a:bodyPr/>
          <a:lstStyle/>
          <a:p>
            <a:r>
              <a:rPr lang="en-US" sz="2800" smtClean="0"/>
              <a:t>V. Learning history sub-model (User Interests)</a:t>
            </a:r>
          </a:p>
        </p:txBody>
      </p:sp>
      <p:pic>
        <p:nvPicPr>
          <p:cNvPr id="107526" name="Picture 3"/>
          <p:cNvPicPr>
            <a:picLocks noChangeAspect="1" noChangeArrowheads="1"/>
          </p:cNvPicPr>
          <p:nvPr/>
        </p:nvPicPr>
        <p:blipFill>
          <a:blip r:embed="rId2" cstate="print"/>
          <a:srcRect/>
          <a:stretch>
            <a:fillRect/>
          </a:stretch>
        </p:blipFill>
        <p:spPr bwMode="auto">
          <a:xfrm>
            <a:off x="2514600" y="914400"/>
            <a:ext cx="3667125" cy="1590675"/>
          </a:xfrm>
          <a:prstGeom prst="rect">
            <a:avLst/>
          </a:prstGeom>
          <a:noFill/>
          <a:ln w="9525">
            <a:noFill/>
            <a:miter lim="800000"/>
            <a:headEnd/>
            <a:tailEnd/>
          </a:ln>
        </p:spPr>
      </p:pic>
      <p:pic>
        <p:nvPicPr>
          <p:cNvPr id="107527" name="Picture 4"/>
          <p:cNvPicPr>
            <a:picLocks noChangeAspect="1" noChangeArrowheads="1"/>
          </p:cNvPicPr>
          <p:nvPr/>
        </p:nvPicPr>
        <p:blipFill>
          <a:blip r:embed="rId3" cstate="print"/>
          <a:srcRect/>
          <a:stretch>
            <a:fillRect/>
          </a:stretch>
        </p:blipFill>
        <p:spPr bwMode="auto">
          <a:xfrm>
            <a:off x="1295400" y="2590800"/>
            <a:ext cx="6553200" cy="742950"/>
          </a:xfrm>
          <a:prstGeom prst="rect">
            <a:avLst/>
          </a:prstGeom>
          <a:noFill/>
          <a:ln w="9525">
            <a:noFill/>
            <a:miter lim="800000"/>
            <a:headEnd/>
            <a:tailEnd/>
          </a:ln>
        </p:spPr>
      </p:pic>
      <p:pic>
        <p:nvPicPr>
          <p:cNvPr id="107528" name="Picture 5"/>
          <p:cNvPicPr>
            <a:picLocks noChangeAspect="1" noChangeArrowheads="1"/>
          </p:cNvPicPr>
          <p:nvPr/>
        </p:nvPicPr>
        <p:blipFill>
          <a:blip r:embed="rId4" cstate="print"/>
          <a:srcRect/>
          <a:stretch>
            <a:fillRect/>
          </a:stretch>
        </p:blipFill>
        <p:spPr bwMode="auto">
          <a:xfrm>
            <a:off x="1066800" y="3505200"/>
            <a:ext cx="7810500" cy="685800"/>
          </a:xfrm>
          <a:prstGeom prst="rect">
            <a:avLst/>
          </a:prstGeom>
          <a:noFill/>
          <a:ln w="9525">
            <a:noFill/>
            <a:miter lim="800000"/>
            <a:headEnd/>
            <a:tailEnd/>
          </a:ln>
        </p:spPr>
      </p:pic>
      <p:pic>
        <p:nvPicPr>
          <p:cNvPr id="107529" name="Picture 6"/>
          <p:cNvPicPr>
            <a:picLocks noChangeAspect="1" noChangeArrowheads="1"/>
          </p:cNvPicPr>
          <p:nvPr/>
        </p:nvPicPr>
        <p:blipFill>
          <a:blip r:embed="rId5" cstate="print"/>
          <a:srcRect/>
          <a:stretch>
            <a:fillRect/>
          </a:stretch>
        </p:blipFill>
        <p:spPr bwMode="auto">
          <a:xfrm>
            <a:off x="323850" y="4419600"/>
            <a:ext cx="8496300" cy="962025"/>
          </a:xfrm>
          <a:prstGeom prst="rect">
            <a:avLst/>
          </a:prstGeom>
          <a:noFill/>
          <a:ln w="9525">
            <a:noFill/>
            <a:miter lim="800000"/>
            <a:headEnd/>
            <a:tailEnd/>
          </a:ln>
        </p:spPr>
      </p:pic>
      <p:sp>
        <p:nvSpPr>
          <p:cNvPr id="107530" name="Text Box 7"/>
          <p:cNvSpPr txBox="1">
            <a:spLocks noChangeArrowheads="1"/>
          </p:cNvSpPr>
          <p:nvPr/>
        </p:nvSpPr>
        <p:spPr bwMode="auto">
          <a:xfrm>
            <a:off x="1822450" y="5486400"/>
            <a:ext cx="6254750" cy="366713"/>
          </a:xfrm>
          <a:prstGeom prst="rect">
            <a:avLst/>
          </a:prstGeom>
          <a:noFill/>
          <a:ln w="9525">
            <a:noFill/>
            <a:miter lim="800000"/>
            <a:headEnd/>
            <a:tailEnd/>
          </a:ln>
        </p:spPr>
        <p:txBody>
          <a:bodyPr wrap="none">
            <a:spAutoFit/>
          </a:bodyPr>
          <a:lstStyle/>
          <a:p>
            <a:r>
              <a:rPr lang="en-US" b="1">
                <a:solidFill>
                  <a:srgbClr val="40458C"/>
                </a:solidFill>
              </a:rPr>
              <a:t>Using SVM, ANN or Decision Tree to classify this vector</a:t>
            </a:r>
          </a:p>
        </p:txBody>
      </p:sp>
      <p:sp>
        <p:nvSpPr>
          <p:cNvPr id="107531" name="Text Box 8"/>
          <p:cNvSpPr txBox="1">
            <a:spLocks noChangeArrowheads="1"/>
          </p:cNvSpPr>
          <p:nvPr/>
        </p:nvSpPr>
        <p:spPr bwMode="auto">
          <a:xfrm>
            <a:off x="152400" y="5943600"/>
            <a:ext cx="9023350" cy="366713"/>
          </a:xfrm>
          <a:prstGeom prst="rect">
            <a:avLst/>
          </a:prstGeom>
          <a:noFill/>
          <a:ln w="9525">
            <a:noFill/>
            <a:miter lim="800000"/>
            <a:headEnd/>
            <a:tailEnd/>
          </a:ln>
        </p:spPr>
        <p:txBody>
          <a:bodyPr wrap="none">
            <a:spAutoFit/>
          </a:bodyPr>
          <a:lstStyle/>
          <a:p>
            <a:r>
              <a:rPr lang="en-US" b="1">
                <a:solidFill>
                  <a:srgbClr val="CC00CC"/>
                </a:solidFill>
              </a:rPr>
              <a:t>This vector belongs to class </a:t>
            </a:r>
            <a:r>
              <a:rPr lang="en-US" b="1" i="1">
                <a:solidFill>
                  <a:srgbClr val="CC00CC"/>
                </a:solidFill>
              </a:rPr>
              <a:t>compute science</a:t>
            </a:r>
            <a:r>
              <a:rPr lang="en-US">
                <a:solidFill>
                  <a:srgbClr val="CC00CC"/>
                </a:solidFill>
              </a:rPr>
              <a:t> </a:t>
            </a:r>
            <a:r>
              <a:rPr lang="en-US">
                <a:solidFill>
                  <a:srgbClr val="CC00CC"/>
                </a:solidFill>
                <a:cs typeface="Arial" charset="0"/>
              </a:rPr>
              <a:t>→ user interest is </a:t>
            </a:r>
            <a:r>
              <a:rPr lang="en-US" b="1">
                <a:solidFill>
                  <a:srgbClr val="CC00CC"/>
                </a:solidFill>
                <a:cs typeface="Arial" charset="0"/>
              </a:rPr>
              <a:t>computer science</a:t>
            </a:r>
          </a:p>
        </p:txBody>
      </p:sp>
      <p:sp>
        <p:nvSpPr>
          <p:cNvPr id="107532" name="AutoShape 9"/>
          <p:cNvSpPr>
            <a:spLocks noChangeArrowheads="1"/>
          </p:cNvSpPr>
          <p:nvPr/>
        </p:nvSpPr>
        <p:spPr bwMode="auto">
          <a:xfrm>
            <a:off x="4267200" y="25146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3" name="AutoShape 10"/>
          <p:cNvSpPr>
            <a:spLocks noChangeArrowheads="1"/>
          </p:cNvSpPr>
          <p:nvPr/>
        </p:nvSpPr>
        <p:spPr bwMode="auto">
          <a:xfrm>
            <a:off x="4267200" y="33528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4" name="AutoShape 11"/>
          <p:cNvSpPr>
            <a:spLocks noChangeArrowheads="1"/>
          </p:cNvSpPr>
          <p:nvPr/>
        </p:nvSpPr>
        <p:spPr bwMode="auto">
          <a:xfrm>
            <a:off x="4343400" y="41910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5" name="AutoShape 12"/>
          <p:cNvSpPr>
            <a:spLocks noChangeArrowheads="1"/>
          </p:cNvSpPr>
          <p:nvPr/>
        </p:nvSpPr>
        <p:spPr bwMode="auto">
          <a:xfrm>
            <a:off x="4495800" y="54102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6" name="AutoShape 13"/>
          <p:cNvSpPr>
            <a:spLocks noChangeArrowheads="1"/>
          </p:cNvSpPr>
          <p:nvPr/>
        </p:nvSpPr>
        <p:spPr bwMode="auto">
          <a:xfrm>
            <a:off x="4495800" y="58674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dt" sz="quarter" idx="10"/>
          </p:nvPr>
        </p:nvSpPr>
        <p:spPr>
          <a:noFill/>
        </p:spPr>
        <p:txBody>
          <a:bodyPr/>
          <a:lstStyle/>
          <a:p>
            <a:fld id="{7D0B66D6-88AE-48DF-B63C-E16AA789EC19}" type="datetime1">
              <a:rPr lang="en-US" smtClean="0"/>
              <a:pPr/>
              <a:t>3/9/2016</a:t>
            </a:fld>
            <a:endParaRPr lang="en-US" smtClean="0"/>
          </a:p>
        </p:txBody>
      </p:sp>
      <p:sp>
        <p:nvSpPr>
          <p:cNvPr id="108547" name="Rectangle 5"/>
          <p:cNvSpPr>
            <a:spLocks noGrp="1" noChangeArrowheads="1"/>
          </p:cNvSpPr>
          <p:nvPr>
            <p:ph type="ftr" sz="quarter" idx="11"/>
          </p:nvPr>
        </p:nvSpPr>
        <p:spPr>
          <a:noFill/>
        </p:spPr>
        <p:txBody>
          <a:bodyPr/>
          <a:lstStyle/>
          <a:p>
            <a:r>
              <a:rPr lang="en-US" smtClean="0"/>
              <a:t>Thesis report</a:t>
            </a:r>
          </a:p>
        </p:txBody>
      </p:sp>
      <p:sp>
        <p:nvSpPr>
          <p:cNvPr id="108548" name="Rectangle 6"/>
          <p:cNvSpPr>
            <a:spLocks noGrp="1" noChangeArrowheads="1"/>
          </p:cNvSpPr>
          <p:nvPr>
            <p:ph type="sldNum" sz="quarter" idx="12"/>
          </p:nvPr>
        </p:nvSpPr>
        <p:spPr>
          <a:noFill/>
        </p:spPr>
        <p:txBody>
          <a:bodyPr/>
          <a:lstStyle/>
          <a:p>
            <a:fld id="{59A0C096-C560-4896-BADC-F48D227BE6FA}" type="slidenum">
              <a:rPr lang="en-US" smtClean="0"/>
              <a:pPr/>
              <a:t>105</a:t>
            </a:fld>
            <a:endParaRPr lang="en-US" smtClean="0"/>
          </a:p>
        </p:txBody>
      </p:sp>
      <p:sp>
        <p:nvSpPr>
          <p:cNvPr id="108549" name="Rectangle 2"/>
          <p:cNvSpPr>
            <a:spLocks noGrp="1" noChangeArrowheads="1"/>
          </p:cNvSpPr>
          <p:nvPr>
            <p:ph type="title"/>
          </p:nvPr>
        </p:nvSpPr>
        <p:spPr/>
        <p:txBody>
          <a:bodyPr/>
          <a:lstStyle/>
          <a:p>
            <a:r>
              <a:rPr lang="en-US" sz="2800" smtClean="0"/>
              <a:t>V. Learning history sub-model (User Interests)</a:t>
            </a:r>
          </a:p>
        </p:txBody>
      </p:sp>
      <p:sp>
        <p:nvSpPr>
          <p:cNvPr id="108550" name="Rectangle 3"/>
          <p:cNvSpPr>
            <a:spLocks noGrp="1" noChangeArrowheads="1"/>
          </p:cNvSpPr>
          <p:nvPr>
            <p:ph type="body" idx="1"/>
          </p:nvPr>
        </p:nvSpPr>
        <p:spPr>
          <a:xfrm>
            <a:off x="685800" y="1676400"/>
            <a:ext cx="7966075" cy="3048000"/>
          </a:xfrm>
        </p:spPr>
        <p:txBody>
          <a:bodyPr/>
          <a:lstStyle/>
          <a:p>
            <a:pPr algn="just"/>
            <a:r>
              <a:rPr lang="en-US" smtClean="0"/>
              <a:t>The series of user access in his/her history are modeled as documents. So user is referred indirectly to as document </a:t>
            </a:r>
          </a:p>
          <a:p>
            <a:pPr algn="just"/>
            <a:r>
              <a:rPr lang="en-US" smtClean="0"/>
              <a:t>User interests are classes that such documents are belong to </a:t>
            </a:r>
          </a:p>
        </p:txBody>
      </p:sp>
      <p:sp>
        <p:nvSpPr>
          <p:cNvPr id="108551" name="Text Box 5"/>
          <p:cNvSpPr txBox="1">
            <a:spLocks noChangeArrowheads="1"/>
          </p:cNvSpPr>
          <p:nvPr/>
        </p:nvSpPr>
        <p:spPr bwMode="auto">
          <a:xfrm>
            <a:off x="3200400" y="1066800"/>
            <a:ext cx="2209800" cy="488950"/>
          </a:xfrm>
          <a:prstGeom prst="rect">
            <a:avLst/>
          </a:prstGeom>
          <a:noFill/>
          <a:ln w="9525">
            <a:noFill/>
            <a:miter lim="800000"/>
            <a:headEnd/>
            <a:tailEnd/>
          </a:ln>
        </p:spPr>
        <p:txBody>
          <a:bodyPr>
            <a:spAutoFit/>
          </a:bodyPr>
          <a:lstStyle/>
          <a:p>
            <a:r>
              <a:rPr lang="en-US" sz="2600" b="1">
                <a:solidFill>
                  <a:srgbClr val="CC00CC"/>
                </a:solidFill>
              </a:rPr>
              <a:t>Conclusion</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dt" sz="quarter" idx="10"/>
          </p:nvPr>
        </p:nvSpPr>
        <p:spPr>
          <a:noFill/>
        </p:spPr>
        <p:txBody>
          <a:bodyPr/>
          <a:lstStyle/>
          <a:p>
            <a:fld id="{BA7E417D-2CFC-4156-A270-58C94FBE0691}" type="datetime1">
              <a:rPr lang="en-US" smtClean="0"/>
              <a:pPr/>
              <a:t>3/9/2016</a:t>
            </a:fld>
            <a:endParaRPr lang="en-US" smtClean="0"/>
          </a:p>
        </p:txBody>
      </p:sp>
      <p:sp>
        <p:nvSpPr>
          <p:cNvPr id="109571" name="Rectangle 5"/>
          <p:cNvSpPr>
            <a:spLocks noGrp="1" noChangeArrowheads="1"/>
          </p:cNvSpPr>
          <p:nvPr>
            <p:ph type="ftr" sz="quarter" idx="11"/>
          </p:nvPr>
        </p:nvSpPr>
        <p:spPr>
          <a:noFill/>
        </p:spPr>
        <p:txBody>
          <a:bodyPr/>
          <a:lstStyle/>
          <a:p>
            <a:r>
              <a:rPr lang="en-US" smtClean="0"/>
              <a:t>Thesis report</a:t>
            </a:r>
          </a:p>
        </p:txBody>
      </p:sp>
      <p:sp>
        <p:nvSpPr>
          <p:cNvPr id="109572" name="Rectangle 6"/>
          <p:cNvSpPr>
            <a:spLocks noGrp="1" noChangeArrowheads="1"/>
          </p:cNvSpPr>
          <p:nvPr>
            <p:ph type="sldNum" sz="quarter" idx="12"/>
          </p:nvPr>
        </p:nvSpPr>
        <p:spPr>
          <a:noFill/>
        </p:spPr>
        <p:txBody>
          <a:bodyPr/>
          <a:lstStyle/>
          <a:p>
            <a:fld id="{0FA2D5B1-C7D1-489C-8B2D-6B1F61699885}" type="slidenum">
              <a:rPr lang="en-US" smtClean="0"/>
              <a:pPr/>
              <a:t>106</a:t>
            </a:fld>
            <a:endParaRPr lang="en-US" smtClean="0"/>
          </a:p>
        </p:txBody>
      </p:sp>
      <p:sp>
        <p:nvSpPr>
          <p:cNvPr id="109573" name="Rectangle 2"/>
          <p:cNvSpPr>
            <a:spLocks noGrp="1" noChangeArrowheads="1"/>
          </p:cNvSpPr>
          <p:nvPr>
            <p:ph type="title"/>
          </p:nvPr>
        </p:nvSpPr>
        <p:spPr/>
        <p:txBody>
          <a:bodyPr/>
          <a:lstStyle/>
          <a:p>
            <a:r>
              <a:rPr lang="en-US" sz="2800" smtClean="0"/>
              <a:t>V. Learning history sub-model (User Interests)</a:t>
            </a:r>
          </a:p>
        </p:txBody>
      </p:sp>
      <p:sp>
        <p:nvSpPr>
          <p:cNvPr id="109574" name="Rectangle 3"/>
          <p:cNvSpPr>
            <a:spLocks noGrp="1" noChangeArrowheads="1"/>
          </p:cNvSpPr>
          <p:nvPr>
            <p:ph type="body" idx="1"/>
          </p:nvPr>
        </p:nvSpPr>
        <p:spPr>
          <a:xfrm>
            <a:off x="685800" y="1676400"/>
            <a:ext cx="7966075" cy="3962400"/>
          </a:xfrm>
        </p:spPr>
        <p:txBody>
          <a:bodyPr/>
          <a:lstStyle/>
          <a:p>
            <a:pPr algn="just"/>
            <a:r>
              <a:rPr lang="en-US" sz="2800" smtClean="0"/>
              <a:t>The training corpus must be classified before any task of discovering interests</a:t>
            </a:r>
          </a:p>
          <a:p>
            <a:pPr algn="just"/>
            <a:r>
              <a:rPr lang="en-US" sz="2800" smtClean="0"/>
              <a:t>If SVM is applied in case of many classes, the solution is to use multi-classifiers.</a:t>
            </a:r>
          </a:p>
          <a:p>
            <a:pPr algn="just"/>
            <a:r>
              <a:rPr lang="en-US" sz="2800" smtClean="0"/>
              <a:t>If decision tree is applied, term frequencies should be nominal </a:t>
            </a:r>
          </a:p>
          <a:p>
            <a:pPr algn="just"/>
            <a:r>
              <a:rPr lang="en-US" sz="2800" smtClean="0"/>
              <a:t>If neural network is applied, document vector should be Boolean vector</a:t>
            </a:r>
          </a:p>
        </p:txBody>
      </p:sp>
      <p:sp>
        <p:nvSpPr>
          <p:cNvPr id="109575" name="Text Box 5"/>
          <p:cNvSpPr txBox="1">
            <a:spLocks noChangeArrowheads="1"/>
          </p:cNvSpPr>
          <p:nvPr/>
        </p:nvSpPr>
        <p:spPr bwMode="auto">
          <a:xfrm>
            <a:off x="1676400" y="1066800"/>
            <a:ext cx="5715000" cy="488950"/>
          </a:xfrm>
          <a:prstGeom prst="rect">
            <a:avLst/>
          </a:prstGeom>
          <a:noFill/>
          <a:ln w="9525">
            <a:noFill/>
            <a:miter lim="800000"/>
            <a:headEnd/>
            <a:tailEnd/>
          </a:ln>
        </p:spPr>
        <p:txBody>
          <a:bodyPr>
            <a:spAutoFit/>
          </a:bodyPr>
          <a:lstStyle/>
          <a:p>
            <a:r>
              <a:rPr lang="en-US" sz="2600" b="1">
                <a:solidFill>
                  <a:srgbClr val="CC00CC"/>
                </a:solidFill>
              </a:rPr>
              <a:t>Note about classification methods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dt" sz="quarter" idx="10"/>
          </p:nvPr>
        </p:nvSpPr>
        <p:spPr>
          <a:noFill/>
        </p:spPr>
        <p:txBody>
          <a:bodyPr/>
          <a:lstStyle/>
          <a:p>
            <a:fld id="{21054C8C-607B-4F0A-8492-79CE4C775086}" type="datetime1">
              <a:rPr lang="en-US" smtClean="0"/>
              <a:pPr/>
              <a:t>3/9/2016</a:t>
            </a:fld>
            <a:endParaRPr lang="en-US" smtClean="0"/>
          </a:p>
        </p:txBody>
      </p:sp>
      <p:sp>
        <p:nvSpPr>
          <p:cNvPr id="110595" name="Rectangle 5"/>
          <p:cNvSpPr>
            <a:spLocks noGrp="1" noChangeArrowheads="1"/>
          </p:cNvSpPr>
          <p:nvPr>
            <p:ph type="ftr" sz="quarter" idx="11"/>
          </p:nvPr>
        </p:nvSpPr>
        <p:spPr>
          <a:noFill/>
        </p:spPr>
        <p:txBody>
          <a:bodyPr/>
          <a:lstStyle/>
          <a:p>
            <a:r>
              <a:rPr lang="en-US" smtClean="0"/>
              <a:t>Thesis report</a:t>
            </a:r>
          </a:p>
        </p:txBody>
      </p:sp>
      <p:sp>
        <p:nvSpPr>
          <p:cNvPr id="110596" name="Rectangle 6"/>
          <p:cNvSpPr>
            <a:spLocks noGrp="1" noChangeArrowheads="1"/>
          </p:cNvSpPr>
          <p:nvPr>
            <p:ph type="sldNum" sz="quarter" idx="12"/>
          </p:nvPr>
        </p:nvSpPr>
        <p:spPr>
          <a:noFill/>
        </p:spPr>
        <p:txBody>
          <a:bodyPr/>
          <a:lstStyle/>
          <a:p>
            <a:fld id="{E8A0E361-0399-498E-BF12-6D9B01431351}" type="slidenum">
              <a:rPr lang="en-US" smtClean="0"/>
              <a:pPr/>
              <a:t>107</a:t>
            </a:fld>
            <a:endParaRPr lang="en-US" smtClean="0"/>
          </a:p>
        </p:txBody>
      </p:sp>
      <p:sp>
        <p:nvSpPr>
          <p:cNvPr id="110597" name="Rectangle 2"/>
          <p:cNvSpPr>
            <a:spLocks noGrp="1" noChangeArrowheads="1"/>
          </p:cNvSpPr>
          <p:nvPr>
            <p:ph type="title"/>
          </p:nvPr>
        </p:nvSpPr>
        <p:spPr/>
        <p:txBody>
          <a:bodyPr/>
          <a:lstStyle/>
          <a:p>
            <a:r>
              <a:rPr lang="en-US" sz="2800" smtClean="0"/>
              <a:t>V. Learning history sub-model (User Interests)</a:t>
            </a:r>
          </a:p>
        </p:txBody>
      </p:sp>
      <p:pic>
        <p:nvPicPr>
          <p:cNvPr id="110598" name="Picture 3"/>
          <p:cNvPicPr>
            <a:picLocks noChangeAspect="1" noChangeArrowheads="1"/>
          </p:cNvPicPr>
          <p:nvPr/>
        </p:nvPicPr>
        <p:blipFill>
          <a:blip r:embed="rId2" cstate="print"/>
          <a:srcRect/>
          <a:stretch>
            <a:fillRect/>
          </a:stretch>
        </p:blipFill>
        <p:spPr bwMode="auto">
          <a:xfrm>
            <a:off x="2743200" y="2105025"/>
            <a:ext cx="6069013" cy="2009775"/>
          </a:xfrm>
          <a:prstGeom prst="rect">
            <a:avLst/>
          </a:prstGeom>
          <a:noFill/>
          <a:ln w="9525">
            <a:noFill/>
            <a:miter lim="800000"/>
            <a:headEnd/>
            <a:tailEnd/>
          </a:ln>
        </p:spPr>
      </p:pic>
      <p:pic>
        <p:nvPicPr>
          <p:cNvPr id="110599" name="Picture 4"/>
          <p:cNvPicPr>
            <a:picLocks noChangeAspect="1" noChangeArrowheads="1"/>
          </p:cNvPicPr>
          <p:nvPr/>
        </p:nvPicPr>
        <p:blipFill>
          <a:blip r:embed="rId3" cstate="print"/>
          <a:srcRect/>
          <a:stretch>
            <a:fillRect/>
          </a:stretch>
        </p:blipFill>
        <p:spPr bwMode="auto">
          <a:xfrm>
            <a:off x="2743200" y="4256088"/>
            <a:ext cx="6069013" cy="1992312"/>
          </a:xfrm>
          <a:prstGeom prst="rect">
            <a:avLst/>
          </a:prstGeom>
          <a:noFill/>
          <a:ln w="9525">
            <a:noFill/>
            <a:miter lim="800000"/>
            <a:headEnd/>
            <a:tailEnd/>
          </a:ln>
        </p:spPr>
      </p:pic>
      <p:sp>
        <p:nvSpPr>
          <p:cNvPr id="110600" name="Text Box 5"/>
          <p:cNvSpPr txBox="1">
            <a:spLocks noChangeArrowheads="1"/>
          </p:cNvSpPr>
          <p:nvPr/>
        </p:nvSpPr>
        <p:spPr bwMode="auto">
          <a:xfrm>
            <a:off x="609600" y="2606675"/>
            <a:ext cx="2133600" cy="641350"/>
          </a:xfrm>
          <a:prstGeom prst="rect">
            <a:avLst/>
          </a:prstGeom>
          <a:noFill/>
          <a:ln w="9525">
            <a:noFill/>
            <a:miter lim="800000"/>
            <a:headEnd/>
            <a:tailEnd/>
          </a:ln>
        </p:spPr>
        <p:txBody>
          <a:bodyPr>
            <a:spAutoFit/>
          </a:bodyPr>
          <a:lstStyle/>
          <a:p>
            <a:r>
              <a:rPr lang="en-US" b="1">
                <a:solidFill>
                  <a:srgbClr val="CC00CC"/>
                </a:solidFill>
              </a:rPr>
              <a:t>Term frequencies of documents</a:t>
            </a:r>
            <a:r>
              <a:rPr lang="en-US">
                <a:solidFill>
                  <a:srgbClr val="CC00CC"/>
                </a:solidFill>
              </a:rPr>
              <a:t> </a:t>
            </a:r>
          </a:p>
        </p:txBody>
      </p:sp>
      <p:sp>
        <p:nvSpPr>
          <p:cNvPr id="110601" name="Text Box 6"/>
          <p:cNvSpPr txBox="1">
            <a:spLocks noChangeArrowheads="1"/>
          </p:cNvSpPr>
          <p:nvPr/>
        </p:nvSpPr>
        <p:spPr bwMode="auto">
          <a:xfrm>
            <a:off x="609600" y="4833938"/>
            <a:ext cx="2133600" cy="641350"/>
          </a:xfrm>
          <a:prstGeom prst="rect">
            <a:avLst/>
          </a:prstGeom>
          <a:noFill/>
          <a:ln w="9525">
            <a:noFill/>
            <a:miter lim="800000"/>
            <a:headEnd/>
            <a:tailEnd/>
          </a:ln>
        </p:spPr>
        <p:txBody>
          <a:bodyPr>
            <a:spAutoFit/>
          </a:bodyPr>
          <a:lstStyle/>
          <a:p>
            <a:r>
              <a:rPr lang="en-US" b="1">
                <a:solidFill>
                  <a:srgbClr val="CC00CC"/>
                </a:solidFill>
              </a:rPr>
              <a:t>Normalized term frequencies</a:t>
            </a:r>
            <a:r>
              <a:rPr lang="en-US">
                <a:solidFill>
                  <a:srgbClr val="CC00CC"/>
                </a:solidFill>
              </a:rPr>
              <a:t> </a:t>
            </a:r>
          </a:p>
        </p:txBody>
      </p:sp>
      <p:sp>
        <p:nvSpPr>
          <p:cNvPr id="110602" name="Text Box 5"/>
          <p:cNvSpPr txBox="1">
            <a:spLocks noChangeArrowheads="1"/>
          </p:cNvSpPr>
          <p:nvPr/>
        </p:nvSpPr>
        <p:spPr bwMode="auto">
          <a:xfrm>
            <a:off x="685800" y="1524000"/>
            <a:ext cx="8077200" cy="523875"/>
          </a:xfrm>
          <a:prstGeom prst="rect">
            <a:avLst/>
          </a:prstGeom>
          <a:noFill/>
          <a:ln w="9525">
            <a:noFill/>
            <a:miter lim="800000"/>
            <a:headEnd/>
            <a:tailEnd/>
          </a:ln>
        </p:spPr>
        <p:txBody>
          <a:bodyPr>
            <a:spAutoFit/>
          </a:bodyPr>
          <a:lstStyle/>
          <a:p>
            <a:pPr algn="just"/>
            <a:r>
              <a:rPr lang="en-US" sz="1400">
                <a:solidFill>
                  <a:srgbClr val="40458C"/>
                </a:solidFill>
              </a:rPr>
              <a:t>Given a set of classes C = {</a:t>
            </a:r>
            <a:r>
              <a:rPr lang="en-US" sz="1400" i="1">
                <a:solidFill>
                  <a:srgbClr val="40458C"/>
                </a:solidFill>
              </a:rPr>
              <a:t>computer science, math</a:t>
            </a:r>
            <a:r>
              <a:rPr lang="en-US" sz="1400">
                <a:solidFill>
                  <a:srgbClr val="40458C"/>
                </a:solidFill>
              </a:rPr>
              <a:t>}, a set of terms T = {</a:t>
            </a:r>
            <a:r>
              <a:rPr lang="en-US" sz="1400" i="1">
                <a:solidFill>
                  <a:srgbClr val="40458C"/>
                </a:solidFill>
              </a:rPr>
              <a:t>computer, programming language, algorithm, derivative</a:t>
            </a:r>
            <a:r>
              <a:rPr lang="en-US" sz="1400">
                <a:solidFill>
                  <a:srgbClr val="40458C"/>
                </a:solidFill>
              </a:rPr>
              <a:t>} and the corpus D = {</a:t>
            </a:r>
            <a:r>
              <a:rPr lang="en-US" sz="1400" i="1">
                <a:solidFill>
                  <a:srgbClr val="40458C"/>
                </a:solidFill>
              </a:rPr>
              <a:t>doc1.txt, doc2.txt, doc3.txt, doc4.txt, doc5.txt</a:t>
            </a:r>
            <a:r>
              <a:rPr lang="en-US" sz="1400">
                <a:solidFill>
                  <a:srgbClr val="40458C"/>
                </a:solidFill>
              </a:rPr>
              <a:t>} </a:t>
            </a:r>
          </a:p>
        </p:txBody>
      </p:sp>
      <p:sp>
        <p:nvSpPr>
          <p:cNvPr id="110603" name="Text Box 5"/>
          <p:cNvSpPr txBox="1">
            <a:spLocks noChangeArrowheads="1"/>
          </p:cNvSpPr>
          <p:nvPr/>
        </p:nvSpPr>
        <p:spPr bwMode="auto">
          <a:xfrm>
            <a:off x="2209800" y="914400"/>
            <a:ext cx="4343400" cy="488950"/>
          </a:xfrm>
          <a:prstGeom prst="rect">
            <a:avLst/>
          </a:prstGeom>
          <a:noFill/>
          <a:ln w="9525">
            <a:noFill/>
            <a:miter lim="800000"/>
            <a:headEnd/>
            <a:tailEnd/>
          </a:ln>
        </p:spPr>
        <p:txBody>
          <a:bodyPr>
            <a:spAutoFit/>
          </a:bodyPr>
          <a:lstStyle/>
          <a:p>
            <a:r>
              <a:rPr lang="en-US" sz="2600" b="1">
                <a:solidFill>
                  <a:srgbClr val="CC00CC"/>
                </a:solidFill>
              </a:rPr>
              <a:t>An example about corpus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dt" sz="quarter" idx="10"/>
          </p:nvPr>
        </p:nvSpPr>
        <p:spPr>
          <a:noFill/>
        </p:spPr>
        <p:txBody>
          <a:bodyPr/>
          <a:lstStyle/>
          <a:p>
            <a:fld id="{5CF789D9-26A5-436B-9D5C-B54D18CFB198}" type="datetime1">
              <a:rPr lang="en-US" smtClean="0"/>
              <a:pPr/>
              <a:t>3/9/2016</a:t>
            </a:fld>
            <a:endParaRPr lang="en-US" smtClean="0"/>
          </a:p>
        </p:txBody>
      </p:sp>
      <p:sp>
        <p:nvSpPr>
          <p:cNvPr id="111619" name="Rectangle 5"/>
          <p:cNvSpPr>
            <a:spLocks noGrp="1" noChangeArrowheads="1"/>
          </p:cNvSpPr>
          <p:nvPr>
            <p:ph type="ftr" sz="quarter" idx="11"/>
          </p:nvPr>
        </p:nvSpPr>
        <p:spPr>
          <a:noFill/>
        </p:spPr>
        <p:txBody>
          <a:bodyPr/>
          <a:lstStyle/>
          <a:p>
            <a:r>
              <a:rPr lang="en-US" smtClean="0"/>
              <a:t>Thesis report</a:t>
            </a:r>
          </a:p>
        </p:txBody>
      </p:sp>
      <p:sp>
        <p:nvSpPr>
          <p:cNvPr id="111620" name="Rectangle 6"/>
          <p:cNvSpPr>
            <a:spLocks noGrp="1" noChangeArrowheads="1"/>
          </p:cNvSpPr>
          <p:nvPr>
            <p:ph type="sldNum" sz="quarter" idx="12"/>
          </p:nvPr>
        </p:nvSpPr>
        <p:spPr>
          <a:noFill/>
        </p:spPr>
        <p:txBody>
          <a:bodyPr/>
          <a:lstStyle/>
          <a:p>
            <a:fld id="{B250088B-4E6C-4C17-9179-EAE16E9CD9FD}" type="slidenum">
              <a:rPr lang="en-US" smtClean="0"/>
              <a:pPr/>
              <a:t>108</a:t>
            </a:fld>
            <a:endParaRPr lang="en-US" smtClean="0"/>
          </a:p>
        </p:txBody>
      </p:sp>
      <p:sp>
        <p:nvSpPr>
          <p:cNvPr id="111621" name="Rectangle 2"/>
          <p:cNvSpPr>
            <a:spLocks noGrp="1" noChangeArrowheads="1"/>
          </p:cNvSpPr>
          <p:nvPr>
            <p:ph type="title"/>
          </p:nvPr>
        </p:nvSpPr>
        <p:spPr>
          <a:xfrm>
            <a:off x="381000" y="76200"/>
            <a:ext cx="8388350" cy="838200"/>
          </a:xfrm>
        </p:spPr>
        <p:txBody>
          <a:bodyPr/>
          <a:lstStyle/>
          <a:p>
            <a:r>
              <a:rPr lang="en-US" sz="2800" smtClean="0"/>
              <a:t>V. Learning history sub-model (User Clustering)</a:t>
            </a:r>
          </a:p>
        </p:txBody>
      </p:sp>
      <p:sp>
        <p:nvSpPr>
          <p:cNvPr id="111622" name="Rectangle 3"/>
          <p:cNvSpPr>
            <a:spLocks noGrp="1" noChangeArrowheads="1"/>
          </p:cNvSpPr>
          <p:nvPr>
            <p:ph type="body" idx="1"/>
          </p:nvPr>
        </p:nvSpPr>
        <p:spPr>
          <a:xfrm>
            <a:off x="685800" y="2057400"/>
            <a:ext cx="7966075" cy="1752600"/>
          </a:xfrm>
        </p:spPr>
        <p:txBody>
          <a:bodyPr/>
          <a:lstStyle/>
          <a:p>
            <a:pPr algn="just"/>
            <a:r>
              <a:rPr lang="en-US" sz="3000" i="1" smtClean="0"/>
              <a:t>Individual adaptation</a:t>
            </a:r>
            <a:r>
              <a:rPr lang="en-US" sz="3000" smtClean="0"/>
              <a:t> regards to each user </a:t>
            </a:r>
          </a:p>
          <a:p>
            <a:pPr algn="just"/>
            <a:r>
              <a:rPr lang="en-US" sz="3000" i="1" smtClean="0"/>
              <a:t>Community (or group) adaptation</a:t>
            </a:r>
            <a:r>
              <a:rPr lang="en-US" sz="3000" smtClean="0"/>
              <a:t> focuses on a community (or group) of users </a:t>
            </a:r>
          </a:p>
        </p:txBody>
      </p:sp>
      <p:sp>
        <p:nvSpPr>
          <p:cNvPr id="111623" name="Text Box 5"/>
          <p:cNvSpPr txBox="1">
            <a:spLocks noChangeArrowheads="1"/>
          </p:cNvSpPr>
          <p:nvPr/>
        </p:nvSpPr>
        <p:spPr bwMode="auto">
          <a:xfrm>
            <a:off x="2209800" y="1263650"/>
            <a:ext cx="4343400" cy="488950"/>
          </a:xfrm>
          <a:prstGeom prst="rect">
            <a:avLst/>
          </a:prstGeom>
          <a:noFill/>
          <a:ln w="9525">
            <a:noFill/>
            <a:miter lim="800000"/>
            <a:headEnd/>
            <a:tailEnd/>
          </a:ln>
        </p:spPr>
        <p:txBody>
          <a:bodyPr>
            <a:spAutoFit/>
          </a:bodyPr>
          <a:lstStyle/>
          <a:p>
            <a:r>
              <a:rPr lang="en-US" sz="2600" b="1">
                <a:solidFill>
                  <a:srgbClr val="CC00CC"/>
                </a:solidFill>
              </a:rPr>
              <a:t>Two kinds of adaptations</a:t>
            </a:r>
            <a:endParaRPr lang="en-US" sz="2600">
              <a:solidFill>
                <a:srgbClr val="CC00CC"/>
              </a:solidFill>
            </a:endParaRPr>
          </a:p>
        </p:txBody>
      </p:sp>
      <p:pic>
        <p:nvPicPr>
          <p:cNvPr id="111624" name="Picture 5" descr="groupLearning"/>
          <p:cNvPicPr>
            <a:picLocks noChangeAspect="1" noChangeArrowheads="1"/>
          </p:cNvPicPr>
          <p:nvPr/>
        </p:nvPicPr>
        <p:blipFill>
          <a:blip r:embed="rId2" cstate="print"/>
          <a:srcRect/>
          <a:stretch>
            <a:fillRect/>
          </a:stretch>
        </p:blipFill>
        <p:spPr bwMode="auto">
          <a:xfrm>
            <a:off x="3276600" y="3556000"/>
            <a:ext cx="2794000" cy="25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Grp="1" noChangeArrowheads="1"/>
          </p:cNvSpPr>
          <p:nvPr>
            <p:ph type="dt" sz="quarter" idx="10"/>
          </p:nvPr>
        </p:nvSpPr>
        <p:spPr>
          <a:noFill/>
        </p:spPr>
        <p:txBody>
          <a:bodyPr/>
          <a:lstStyle/>
          <a:p>
            <a:fld id="{BF079846-8E61-41F0-A66C-C78B7D8119F3}" type="datetime1">
              <a:rPr lang="en-US" smtClean="0"/>
              <a:pPr/>
              <a:t>3/9/2016</a:t>
            </a:fld>
            <a:endParaRPr lang="en-US" smtClean="0"/>
          </a:p>
        </p:txBody>
      </p:sp>
      <p:sp>
        <p:nvSpPr>
          <p:cNvPr id="112643" name="Rectangle 5"/>
          <p:cNvSpPr>
            <a:spLocks noGrp="1" noChangeArrowheads="1"/>
          </p:cNvSpPr>
          <p:nvPr>
            <p:ph type="ftr" sz="quarter" idx="11"/>
          </p:nvPr>
        </p:nvSpPr>
        <p:spPr>
          <a:noFill/>
        </p:spPr>
        <p:txBody>
          <a:bodyPr/>
          <a:lstStyle/>
          <a:p>
            <a:r>
              <a:rPr lang="en-US" smtClean="0"/>
              <a:t>Thesis report</a:t>
            </a:r>
          </a:p>
        </p:txBody>
      </p:sp>
      <p:sp>
        <p:nvSpPr>
          <p:cNvPr id="112644" name="Rectangle 6"/>
          <p:cNvSpPr>
            <a:spLocks noGrp="1" noChangeArrowheads="1"/>
          </p:cNvSpPr>
          <p:nvPr>
            <p:ph type="sldNum" sz="quarter" idx="12"/>
          </p:nvPr>
        </p:nvSpPr>
        <p:spPr>
          <a:noFill/>
        </p:spPr>
        <p:txBody>
          <a:bodyPr/>
          <a:lstStyle/>
          <a:p>
            <a:fld id="{65A32572-EA76-4987-AE1E-1F1139AE85EA}" type="slidenum">
              <a:rPr lang="en-US" smtClean="0"/>
              <a:pPr/>
              <a:t>109</a:t>
            </a:fld>
            <a:endParaRPr lang="en-US" smtClean="0"/>
          </a:p>
        </p:txBody>
      </p:sp>
      <p:sp>
        <p:nvSpPr>
          <p:cNvPr id="112645" name="Rectangle 2"/>
          <p:cNvSpPr>
            <a:spLocks noGrp="1" noChangeArrowheads="1"/>
          </p:cNvSpPr>
          <p:nvPr>
            <p:ph type="title"/>
          </p:nvPr>
        </p:nvSpPr>
        <p:spPr>
          <a:xfrm>
            <a:off x="450850" y="76200"/>
            <a:ext cx="8464550" cy="838200"/>
          </a:xfrm>
        </p:spPr>
        <p:txBody>
          <a:bodyPr/>
          <a:lstStyle/>
          <a:p>
            <a:r>
              <a:rPr lang="en-US" sz="2800" smtClean="0"/>
              <a:t>V. Learning history sub-model (User Clustering)</a:t>
            </a:r>
          </a:p>
        </p:txBody>
      </p:sp>
      <p:sp>
        <p:nvSpPr>
          <p:cNvPr id="112646" name="Rectangle 3"/>
          <p:cNvSpPr>
            <a:spLocks noGrp="1" noChangeArrowheads="1"/>
          </p:cNvSpPr>
          <p:nvPr>
            <p:ph type="body" idx="1"/>
          </p:nvPr>
        </p:nvSpPr>
        <p:spPr>
          <a:xfrm>
            <a:off x="685800" y="1219200"/>
            <a:ext cx="7966075" cy="3124200"/>
          </a:xfrm>
        </p:spPr>
        <p:txBody>
          <a:bodyPr/>
          <a:lstStyle/>
          <a:p>
            <a:pPr algn="just"/>
            <a:r>
              <a:rPr lang="en-US" sz="2200" smtClean="0"/>
              <a:t>Common features in a group which are the common information of all members in such group are relatively stable </a:t>
            </a:r>
          </a:p>
          <a:p>
            <a:pPr algn="just"/>
            <a:r>
              <a:rPr lang="en-US" sz="2200" smtClean="0"/>
              <a:t>If a new user logins system, she/he will be classified into a group and initial information of his model is assigned to common features in such group </a:t>
            </a:r>
          </a:p>
          <a:p>
            <a:pPr algn="just"/>
            <a:r>
              <a:rPr lang="en-US" sz="2200" smtClean="0"/>
              <a:t>In the collaborative learning, users need to learn or discuss together </a:t>
            </a:r>
          </a:p>
        </p:txBody>
      </p:sp>
      <p:sp>
        <p:nvSpPr>
          <p:cNvPr id="112647" name="Rectangle 4"/>
          <p:cNvSpPr>
            <a:spLocks noChangeArrowheads="1"/>
          </p:cNvSpPr>
          <p:nvPr/>
        </p:nvSpPr>
        <p:spPr bwMode="auto">
          <a:xfrm>
            <a:off x="838200" y="5105400"/>
            <a:ext cx="7826375" cy="762000"/>
          </a:xfrm>
          <a:prstGeom prst="rect">
            <a:avLst/>
          </a:prstGeom>
          <a:noFill/>
          <a:ln w="9525">
            <a:noFill/>
            <a:miter lim="800000"/>
            <a:headEnd/>
            <a:tailEnd/>
          </a:ln>
        </p:spPr>
        <p:txBody>
          <a:bodyPr anchor="ctr">
            <a:spAutoFit/>
          </a:bodyPr>
          <a:lstStyle/>
          <a:p>
            <a:pPr algn="just" eaLnBrk="0" hangingPunct="0"/>
            <a:r>
              <a:rPr lang="en-US" sz="2200">
                <a:solidFill>
                  <a:srgbClr val="CC00CC"/>
                </a:solidFill>
              </a:rPr>
              <a:t>The problem that needs to be solved now is how to determine user groups. This relates to cluster user model</a:t>
            </a:r>
          </a:p>
        </p:txBody>
      </p:sp>
      <p:sp>
        <p:nvSpPr>
          <p:cNvPr id="112648" name="AutoShape 5"/>
          <p:cNvSpPr>
            <a:spLocks noChangeArrowheads="1"/>
          </p:cNvSpPr>
          <p:nvPr/>
        </p:nvSpPr>
        <p:spPr bwMode="auto">
          <a:xfrm>
            <a:off x="4038600" y="4419600"/>
            <a:ext cx="6858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p:spPr>
        <p:txBody>
          <a:bodyPr/>
          <a:lstStyle/>
          <a:p>
            <a:fld id="{F526D058-41F3-4460-9637-3A551D3507E8}" type="datetime1">
              <a:rPr lang="en-US" smtClean="0"/>
              <a:pPr/>
              <a:t>3/9/2016</a:t>
            </a:fld>
            <a:endParaRPr lang="en-US" smtClean="0"/>
          </a:p>
        </p:txBody>
      </p:sp>
      <p:sp>
        <p:nvSpPr>
          <p:cNvPr id="19459" name="Rectangle 5"/>
          <p:cNvSpPr>
            <a:spLocks noGrp="1" noChangeArrowheads="1"/>
          </p:cNvSpPr>
          <p:nvPr>
            <p:ph type="ftr" sz="quarter" idx="11"/>
          </p:nvPr>
        </p:nvSpPr>
        <p:spPr>
          <a:noFill/>
        </p:spPr>
        <p:txBody>
          <a:bodyPr/>
          <a:lstStyle/>
          <a:p>
            <a:r>
              <a:rPr lang="en-US" smtClean="0"/>
              <a:t>Thesis report</a:t>
            </a:r>
          </a:p>
        </p:txBody>
      </p:sp>
      <p:sp>
        <p:nvSpPr>
          <p:cNvPr id="19460" name="Rectangle 6"/>
          <p:cNvSpPr>
            <a:spLocks noGrp="1" noChangeArrowheads="1"/>
          </p:cNvSpPr>
          <p:nvPr>
            <p:ph type="sldNum" sz="quarter" idx="12"/>
          </p:nvPr>
        </p:nvSpPr>
        <p:spPr>
          <a:noFill/>
        </p:spPr>
        <p:txBody>
          <a:bodyPr/>
          <a:lstStyle/>
          <a:p>
            <a:fld id="{CBC283C2-F8F5-452C-B6D8-C3955158A7E3}" type="slidenum">
              <a:rPr lang="en-US" smtClean="0"/>
              <a:pPr/>
              <a:t>11</a:t>
            </a:fld>
            <a:endParaRPr lang="en-US" smtClean="0"/>
          </a:p>
        </p:txBody>
      </p:sp>
      <p:sp>
        <p:nvSpPr>
          <p:cNvPr id="19461" name="Rectangle 2"/>
          <p:cNvSpPr>
            <a:spLocks noGrp="1" noChangeArrowheads="1"/>
          </p:cNvSpPr>
          <p:nvPr>
            <p:ph type="title"/>
          </p:nvPr>
        </p:nvSpPr>
        <p:spPr/>
        <p:txBody>
          <a:bodyPr/>
          <a:lstStyle/>
          <a:p>
            <a:r>
              <a:rPr lang="en-US" sz="3200" smtClean="0"/>
              <a:t>II. A user modeling system for TLM</a:t>
            </a:r>
          </a:p>
        </p:txBody>
      </p:sp>
      <p:pic>
        <p:nvPicPr>
          <p:cNvPr id="19462" name="Picture 4"/>
          <p:cNvPicPr>
            <a:picLocks noChangeAspect="1" noChangeArrowheads="1"/>
          </p:cNvPicPr>
          <p:nvPr/>
        </p:nvPicPr>
        <p:blipFill>
          <a:blip r:embed="rId3" cstate="print"/>
          <a:srcRect/>
          <a:stretch>
            <a:fillRect/>
          </a:stretch>
        </p:blipFill>
        <p:spPr bwMode="auto">
          <a:xfrm>
            <a:off x="609600" y="1143000"/>
            <a:ext cx="4733925" cy="4933950"/>
          </a:xfrm>
          <a:prstGeom prst="rect">
            <a:avLst/>
          </a:prstGeom>
          <a:noFill/>
          <a:ln w="9525">
            <a:noFill/>
            <a:miter lim="800000"/>
            <a:headEnd/>
            <a:tailEnd/>
          </a:ln>
        </p:spPr>
      </p:pic>
      <p:sp>
        <p:nvSpPr>
          <p:cNvPr id="19463" name="Rectangle 6"/>
          <p:cNvSpPr>
            <a:spLocks noGrp="1" noChangeArrowheads="1"/>
          </p:cNvSpPr>
          <p:nvPr>
            <p:ph type="body" idx="1"/>
          </p:nvPr>
        </p:nvSpPr>
        <p:spPr>
          <a:xfrm>
            <a:off x="5334000" y="1371600"/>
            <a:ext cx="3352800" cy="3657600"/>
          </a:xfrm>
          <a:noFill/>
        </p:spPr>
        <p:txBody>
          <a:bodyPr/>
          <a:lstStyle/>
          <a:p>
            <a:r>
              <a:rPr lang="en-US" sz="1600" b="1" smtClean="0"/>
              <a:t>Mining Engine (ME)</a:t>
            </a:r>
            <a:r>
              <a:rPr lang="en-US" sz="1600" smtClean="0"/>
              <a:t> manages learning history sub-model of TLM</a:t>
            </a:r>
          </a:p>
          <a:p>
            <a:pPr algn="just"/>
            <a:r>
              <a:rPr lang="en-US" sz="1600" b="1" smtClean="0"/>
              <a:t>Belief Network Engine (BNE)</a:t>
            </a:r>
            <a:r>
              <a:rPr lang="en-US" sz="1600" smtClean="0"/>
              <a:t> manages knowledge sub-model and learning style sub-model of TLM</a:t>
            </a:r>
          </a:p>
          <a:p>
            <a:pPr algn="just"/>
            <a:r>
              <a:rPr lang="en-US" sz="1600" b="1" smtClean="0"/>
              <a:t>Communication Interfaces</a:t>
            </a:r>
            <a:r>
              <a:rPr lang="en-US" sz="1600" smtClean="0"/>
              <a:t> (</a:t>
            </a:r>
            <a:r>
              <a:rPr lang="en-US" sz="1600" b="1" smtClean="0"/>
              <a:t>CI</a:t>
            </a:r>
            <a:r>
              <a:rPr lang="en-US" sz="1600" smtClean="0"/>
              <a:t>) allows users and adaptive systems to see or modify restrictedly TLM </a:t>
            </a:r>
          </a:p>
        </p:txBody>
      </p:sp>
      <p:sp>
        <p:nvSpPr>
          <p:cNvPr id="19464" name="TextBox 7"/>
          <p:cNvSpPr txBox="1">
            <a:spLocks noChangeArrowheads="1"/>
          </p:cNvSpPr>
          <p:nvPr/>
        </p:nvSpPr>
        <p:spPr bwMode="auto">
          <a:xfrm>
            <a:off x="6019800" y="4876800"/>
            <a:ext cx="2871788" cy="461963"/>
          </a:xfrm>
          <a:prstGeom prst="rect">
            <a:avLst/>
          </a:prstGeom>
          <a:noFill/>
          <a:ln w="9525">
            <a:noFill/>
            <a:miter lim="800000"/>
            <a:headEnd/>
            <a:tailEnd/>
          </a:ln>
        </p:spPr>
        <p:txBody>
          <a:bodyPr wrap="none">
            <a:spAutoFit/>
          </a:bodyPr>
          <a:lstStyle/>
          <a:p>
            <a:r>
              <a:rPr lang="en-US" sz="2400" b="1">
                <a:solidFill>
                  <a:srgbClr val="FF0000"/>
                </a:solidFill>
              </a:rPr>
              <a:t>Zebra architecture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dt" sz="quarter" idx="10"/>
          </p:nvPr>
        </p:nvSpPr>
        <p:spPr>
          <a:noFill/>
        </p:spPr>
        <p:txBody>
          <a:bodyPr/>
          <a:lstStyle/>
          <a:p>
            <a:fld id="{0DA20D4D-8F67-449E-917E-06CCC218C4DF}" type="datetime1">
              <a:rPr lang="en-US" smtClean="0"/>
              <a:pPr/>
              <a:t>3/9/2016</a:t>
            </a:fld>
            <a:endParaRPr lang="en-US" smtClean="0"/>
          </a:p>
        </p:txBody>
      </p:sp>
      <p:sp>
        <p:nvSpPr>
          <p:cNvPr id="113667" name="Rectangle 5"/>
          <p:cNvSpPr>
            <a:spLocks noGrp="1" noChangeArrowheads="1"/>
          </p:cNvSpPr>
          <p:nvPr>
            <p:ph type="ftr" sz="quarter" idx="11"/>
          </p:nvPr>
        </p:nvSpPr>
        <p:spPr>
          <a:noFill/>
        </p:spPr>
        <p:txBody>
          <a:bodyPr/>
          <a:lstStyle/>
          <a:p>
            <a:r>
              <a:rPr lang="en-US" smtClean="0"/>
              <a:t>Thesis report</a:t>
            </a:r>
          </a:p>
        </p:txBody>
      </p:sp>
      <p:sp>
        <p:nvSpPr>
          <p:cNvPr id="113668" name="Rectangle 6"/>
          <p:cNvSpPr>
            <a:spLocks noGrp="1" noChangeArrowheads="1"/>
          </p:cNvSpPr>
          <p:nvPr>
            <p:ph type="sldNum" sz="quarter" idx="12"/>
          </p:nvPr>
        </p:nvSpPr>
        <p:spPr>
          <a:noFill/>
        </p:spPr>
        <p:txBody>
          <a:bodyPr/>
          <a:lstStyle/>
          <a:p>
            <a:fld id="{4567C8D2-7B71-4859-A5FB-59D7CC3E97CB}" type="slidenum">
              <a:rPr lang="en-US" smtClean="0"/>
              <a:pPr/>
              <a:t>110</a:t>
            </a:fld>
            <a:endParaRPr lang="en-US" smtClean="0"/>
          </a:p>
        </p:txBody>
      </p:sp>
      <p:sp>
        <p:nvSpPr>
          <p:cNvPr id="113669" name="Rectangle 2"/>
          <p:cNvSpPr>
            <a:spLocks noGrp="1" noChangeArrowheads="1"/>
          </p:cNvSpPr>
          <p:nvPr>
            <p:ph type="title"/>
          </p:nvPr>
        </p:nvSpPr>
        <p:spPr>
          <a:xfrm>
            <a:off x="450850" y="76200"/>
            <a:ext cx="8388350" cy="838200"/>
          </a:xfrm>
        </p:spPr>
        <p:txBody>
          <a:bodyPr/>
          <a:lstStyle/>
          <a:p>
            <a:r>
              <a:rPr lang="en-US" sz="2800" smtClean="0"/>
              <a:t>V. Learning history sub-model (User Clustering)</a:t>
            </a:r>
          </a:p>
        </p:txBody>
      </p:sp>
      <p:sp>
        <p:nvSpPr>
          <p:cNvPr id="113670" name="Rectangle 3"/>
          <p:cNvSpPr>
            <a:spLocks noGrp="1" noChangeArrowheads="1"/>
          </p:cNvSpPr>
          <p:nvPr>
            <p:ph type="body" idx="1"/>
          </p:nvPr>
        </p:nvSpPr>
        <p:spPr>
          <a:xfrm>
            <a:off x="685800" y="2362200"/>
            <a:ext cx="7966075" cy="2133600"/>
          </a:xfrm>
        </p:spPr>
        <p:txBody>
          <a:bodyPr/>
          <a:lstStyle/>
          <a:p>
            <a:pPr algn="just"/>
            <a:r>
              <a:rPr lang="en-US" smtClean="0"/>
              <a:t>Clustering vector model</a:t>
            </a:r>
          </a:p>
          <a:p>
            <a:pPr algn="just"/>
            <a:r>
              <a:rPr lang="en-US" smtClean="0"/>
              <a:t>Clustering overlay model</a:t>
            </a:r>
          </a:p>
          <a:p>
            <a:pPr algn="just"/>
            <a:r>
              <a:rPr lang="en-US" smtClean="0"/>
              <a:t>Clustering Bayesian network model</a:t>
            </a:r>
          </a:p>
        </p:txBody>
      </p:sp>
      <p:sp>
        <p:nvSpPr>
          <p:cNvPr id="113671" name="Text Box 4"/>
          <p:cNvSpPr txBox="1">
            <a:spLocks noChangeArrowheads="1"/>
          </p:cNvSpPr>
          <p:nvPr/>
        </p:nvSpPr>
        <p:spPr bwMode="auto">
          <a:xfrm>
            <a:off x="1066800" y="1160463"/>
            <a:ext cx="6934200" cy="822325"/>
          </a:xfrm>
          <a:prstGeom prst="rect">
            <a:avLst/>
          </a:prstGeom>
          <a:noFill/>
          <a:ln w="9525">
            <a:noFill/>
            <a:miter lim="800000"/>
            <a:headEnd/>
            <a:tailEnd/>
          </a:ln>
        </p:spPr>
        <p:txBody>
          <a:bodyPr>
            <a:spAutoFit/>
          </a:bodyPr>
          <a:lstStyle/>
          <a:p>
            <a:r>
              <a:rPr lang="en-US" sz="2400">
                <a:solidFill>
                  <a:srgbClr val="CC00CC"/>
                </a:solidFill>
              </a:rPr>
              <a:t>Three clustering model methods according to the form of user model</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dt" sz="quarter" idx="10"/>
          </p:nvPr>
        </p:nvSpPr>
        <p:spPr>
          <a:noFill/>
        </p:spPr>
        <p:txBody>
          <a:bodyPr/>
          <a:lstStyle/>
          <a:p>
            <a:fld id="{8B01705B-41B0-43B1-9756-AF7D6129BA60}" type="datetime1">
              <a:rPr lang="en-US" smtClean="0"/>
              <a:pPr/>
              <a:t>3/9/2016</a:t>
            </a:fld>
            <a:endParaRPr lang="en-US" smtClean="0"/>
          </a:p>
        </p:txBody>
      </p:sp>
      <p:sp>
        <p:nvSpPr>
          <p:cNvPr id="114691" name="Rectangle 5"/>
          <p:cNvSpPr>
            <a:spLocks noGrp="1" noChangeArrowheads="1"/>
          </p:cNvSpPr>
          <p:nvPr>
            <p:ph type="ftr" sz="quarter" idx="11"/>
          </p:nvPr>
        </p:nvSpPr>
        <p:spPr>
          <a:noFill/>
        </p:spPr>
        <p:txBody>
          <a:bodyPr/>
          <a:lstStyle/>
          <a:p>
            <a:r>
              <a:rPr lang="en-US" smtClean="0"/>
              <a:t>Thesis report</a:t>
            </a:r>
          </a:p>
        </p:txBody>
      </p:sp>
      <p:sp>
        <p:nvSpPr>
          <p:cNvPr id="114692" name="Rectangle 6"/>
          <p:cNvSpPr>
            <a:spLocks noGrp="1" noChangeArrowheads="1"/>
          </p:cNvSpPr>
          <p:nvPr>
            <p:ph type="sldNum" sz="quarter" idx="12"/>
          </p:nvPr>
        </p:nvSpPr>
        <p:spPr>
          <a:noFill/>
        </p:spPr>
        <p:txBody>
          <a:bodyPr/>
          <a:lstStyle/>
          <a:p>
            <a:fld id="{E656FC5B-BE7B-4446-ADD3-1DBDE0CF499A}" type="slidenum">
              <a:rPr lang="en-US" smtClean="0"/>
              <a:pPr/>
              <a:t>111</a:t>
            </a:fld>
            <a:endParaRPr lang="en-US" smtClean="0"/>
          </a:p>
        </p:txBody>
      </p:sp>
      <p:sp>
        <p:nvSpPr>
          <p:cNvPr id="114693" name="Rectangle 2"/>
          <p:cNvSpPr>
            <a:spLocks noGrp="1" noChangeArrowheads="1"/>
          </p:cNvSpPr>
          <p:nvPr>
            <p:ph type="title"/>
          </p:nvPr>
        </p:nvSpPr>
        <p:spPr>
          <a:xfrm>
            <a:off x="527050" y="76200"/>
            <a:ext cx="8464550" cy="838200"/>
          </a:xfrm>
        </p:spPr>
        <p:txBody>
          <a:bodyPr/>
          <a:lstStyle/>
          <a:p>
            <a:r>
              <a:rPr lang="en-US" sz="2800" smtClean="0"/>
              <a:t>V. Learning history sub-model (User Clustering)</a:t>
            </a:r>
          </a:p>
        </p:txBody>
      </p:sp>
      <p:sp>
        <p:nvSpPr>
          <p:cNvPr id="114694" name="Rectangle 3"/>
          <p:cNvSpPr>
            <a:spLocks noGrp="1" noChangeArrowheads="1"/>
          </p:cNvSpPr>
          <p:nvPr>
            <p:ph type="body" idx="1"/>
          </p:nvPr>
        </p:nvSpPr>
        <p:spPr>
          <a:xfrm>
            <a:off x="685800" y="2895600"/>
            <a:ext cx="7966075" cy="2209800"/>
          </a:xfrm>
        </p:spPr>
        <p:txBody>
          <a:bodyPr/>
          <a:lstStyle/>
          <a:p>
            <a:pPr algn="just">
              <a:lnSpc>
                <a:spcPct val="90000"/>
              </a:lnSpc>
            </a:pPr>
            <a:r>
              <a:rPr lang="en-US" sz="2800" smtClean="0"/>
              <a:t>If user model is in form of vector </a:t>
            </a:r>
            <a:r>
              <a:rPr lang="en-US" sz="2800" i="1" smtClean="0"/>
              <a:t>U</a:t>
            </a:r>
            <a:r>
              <a:rPr lang="en-US" sz="2800" i="1" baseline="-25000" smtClean="0"/>
              <a:t>i</a:t>
            </a:r>
            <a:r>
              <a:rPr lang="en-US" sz="2800" i="1" smtClean="0"/>
              <a:t>=</a:t>
            </a:r>
            <a:r>
              <a:rPr lang="en-US" sz="2800" smtClean="0"/>
              <a:t>(</a:t>
            </a:r>
            <a:r>
              <a:rPr lang="en-US" sz="2800" i="1" smtClean="0"/>
              <a:t>u</a:t>
            </a:r>
            <a:r>
              <a:rPr lang="en-US" sz="2800" i="1" baseline="-25000" smtClean="0"/>
              <a:t>i1</a:t>
            </a:r>
            <a:r>
              <a:rPr lang="en-US" sz="2800" i="1" smtClean="0"/>
              <a:t>, u</a:t>
            </a:r>
            <a:r>
              <a:rPr lang="en-US" sz="2800" i="1" baseline="-25000" smtClean="0"/>
              <a:t>i2</a:t>
            </a:r>
            <a:r>
              <a:rPr lang="en-US" sz="2800" i="1" smtClean="0"/>
              <a:t>,…, u</a:t>
            </a:r>
            <a:r>
              <a:rPr lang="en-US" sz="2800" i="1" baseline="-25000" smtClean="0"/>
              <a:t>in</a:t>
            </a:r>
            <a:r>
              <a:rPr lang="en-US" sz="2800" smtClean="0"/>
              <a:t>). It is possible to apply traditional clustering methods such as K-means, K-centroids.</a:t>
            </a:r>
          </a:p>
          <a:p>
            <a:pPr algn="just">
              <a:lnSpc>
                <a:spcPct val="90000"/>
              </a:lnSpc>
            </a:pPr>
            <a:r>
              <a:rPr lang="en-US" sz="2800" smtClean="0"/>
              <a:t>The dissimilarity of two user models is often defined as Euclidean distance between them </a:t>
            </a:r>
          </a:p>
        </p:txBody>
      </p:sp>
      <p:pic>
        <p:nvPicPr>
          <p:cNvPr id="114695" name="Picture 4"/>
          <p:cNvPicPr>
            <a:picLocks noChangeAspect="1" noChangeArrowheads="1"/>
          </p:cNvPicPr>
          <p:nvPr/>
        </p:nvPicPr>
        <p:blipFill>
          <a:blip r:embed="rId2" cstate="print"/>
          <a:srcRect/>
          <a:stretch>
            <a:fillRect/>
          </a:stretch>
        </p:blipFill>
        <p:spPr bwMode="auto">
          <a:xfrm>
            <a:off x="1143000" y="5257800"/>
            <a:ext cx="7239000" cy="657225"/>
          </a:xfrm>
          <a:prstGeom prst="rect">
            <a:avLst/>
          </a:prstGeom>
          <a:noFill/>
          <a:ln w="9525">
            <a:noFill/>
            <a:miter lim="800000"/>
            <a:headEnd/>
            <a:tailEnd/>
          </a:ln>
        </p:spPr>
      </p:pic>
      <p:sp>
        <p:nvSpPr>
          <p:cNvPr id="114696" name="Text Box 5"/>
          <p:cNvSpPr txBox="1">
            <a:spLocks noChangeArrowheads="1"/>
          </p:cNvSpPr>
          <p:nvPr/>
        </p:nvSpPr>
        <p:spPr bwMode="auto">
          <a:xfrm>
            <a:off x="1295400" y="1524000"/>
            <a:ext cx="2667000" cy="885825"/>
          </a:xfrm>
          <a:prstGeom prst="rect">
            <a:avLst/>
          </a:prstGeom>
          <a:noFill/>
          <a:ln w="9525">
            <a:noFill/>
            <a:miter lim="800000"/>
            <a:headEnd/>
            <a:tailEnd/>
          </a:ln>
        </p:spPr>
        <p:txBody>
          <a:bodyPr>
            <a:spAutoFit/>
          </a:bodyPr>
          <a:lstStyle/>
          <a:p>
            <a:r>
              <a:rPr lang="en-US" sz="2600" b="1">
                <a:solidFill>
                  <a:srgbClr val="CC00CC"/>
                </a:solidFill>
              </a:rPr>
              <a:t>Clustering user vector model</a:t>
            </a:r>
            <a:endParaRPr lang="en-US" sz="2600">
              <a:solidFill>
                <a:srgbClr val="CC00CC"/>
              </a:solidFill>
            </a:endParaRPr>
          </a:p>
        </p:txBody>
      </p:sp>
      <p:pic>
        <p:nvPicPr>
          <p:cNvPr id="114697" name="Picture 6"/>
          <p:cNvPicPr>
            <a:picLocks noChangeAspect="1" noChangeArrowheads="1"/>
          </p:cNvPicPr>
          <p:nvPr/>
        </p:nvPicPr>
        <p:blipFill>
          <a:blip r:embed="rId3" cstate="print"/>
          <a:srcRect/>
          <a:stretch>
            <a:fillRect/>
          </a:stretch>
        </p:blipFill>
        <p:spPr bwMode="auto">
          <a:xfrm>
            <a:off x="5257800" y="990600"/>
            <a:ext cx="215265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ChangeArrowheads="1"/>
          </p:cNvSpPr>
          <p:nvPr>
            <p:ph type="dt" sz="quarter" idx="10"/>
          </p:nvPr>
        </p:nvSpPr>
        <p:spPr>
          <a:noFill/>
        </p:spPr>
        <p:txBody>
          <a:bodyPr/>
          <a:lstStyle/>
          <a:p>
            <a:fld id="{46459EAF-4F46-4945-956A-BDC419F00BCA}" type="datetime1">
              <a:rPr lang="en-US" smtClean="0"/>
              <a:pPr/>
              <a:t>3/9/2016</a:t>
            </a:fld>
            <a:endParaRPr lang="en-US" smtClean="0"/>
          </a:p>
        </p:txBody>
      </p:sp>
      <p:sp>
        <p:nvSpPr>
          <p:cNvPr id="115715" name="Rectangle 5"/>
          <p:cNvSpPr>
            <a:spLocks noGrp="1" noChangeArrowheads="1"/>
          </p:cNvSpPr>
          <p:nvPr>
            <p:ph type="ftr" sz="quarter" idx="11"/>
          </p:nvPr>
        </p:nvSpPr>
        <p:spPr>
          <a:noFill/>
        </p:spPr>
        <p:txBody>
          <a:bodyPr/>
          <a:lstStyle/>
          <a:p>
            <a:r>
              <a:rPr lang="en-US" smtClean="0"/>
              <a:t>Thesis report</a:t>
            </a:r>
          </a:p>
        </p:txBody>
      </p:sp>
      <p:sp>
        <p:nvSpPr>
          <p:cNvPr id="115716" name="Rectangle 6"/>
          <p:cNvSpPr>
            <a:spLocks noGrp="1" noChangeArrowheads="1"/>
          </p:cNvSpPr>
          <p:nvPr>
            <p:ph type="sldNum" sz="quarter" idx="12"/>
          </p:nvPr>
        </p:nvSpPr>
        <p:spPr>
          <a:noFill/>
        </p:spPr>
        <p:txBody>
          <a:bodyPr/>
          <a:lstStyle/>
          <a:p>
            <a:fld id="{6DDAE439-52AB-4BFE-83D5-4A72F8901AFC}" type="slidenum">
              <a:rPr lang="en-US" smtClean="0"/>
              <a:pPr/>
              <a:t>112</a:t>
            </a:fld>
            <a:endParaRPr lang="en-US" smtClean="0"/>
          </a:p>
        </p:txBody>
      </p:sp>
      <p:sp>
        <p:nvSpPr>
          <p:cNvPr id="115717"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sp>
        <p:nvSpPr>
          <p:cNvPr id="115718" name="Rectangle 3"/>
          <p:cNvSpPr>
            <a:spLocks noGrp="1" noChangeArrowheads="1"/>
          </p:cNvSpPr>
          <p:nvPr>
            <p:ph type="body" idx="1"/>
          </p:nvPr>
        </p:nvSpPr>
        <p:spPr>
          <a:xfrm>
            <a:off x="685800" y="1676400"/>
            <a:ext cx="7966075" cy="4419600"/>
          </a:xfrm>
        </p:spPr>
        <p:txBody>
          <a:bodyPr/>
          <a:lstStyle/>
          <a:p>
            <a:pPr algn="just"/>
            <a:r>
              <a:rPr lang="en-US" sz="2800" smtClean="0"/>
              <a:t>Suppose two user overlay models </a:t>
            </a:r>
            <a:r>
              <a:rPr lang="en-US" sz="2800" i="1" smtClean="0"/>
              <a:t>U</a:t>
            </a:r>
            <a:r>
              <a:rPr lang="en-US" sz="2800" i="1" baseline="-25000" smtClean="0"/>
              <a:t>1</a:t>
            </a:r>
            <a:r>
              <a:rPr lang="en-US" sz="2800" smtClean="0"/>
              <a:t> and </a:t>
            </a:r>
            <a:r>
              <a:rPr lang="en-US" sz="2800" i="1" smtClean="0"/>
              <a:t>U</a:t>
            </a:r>
            <a:r>
              <a:rPr lang="en-US" sz="2800" i="1" baseline="-25000" smtClean="0"/>
              <a:t>2</a:t>
            </a:r>
            <a:r>
              <a:rPr lang="en-US" sz="2800" smtClean="0"/>
              <a:t> are denoted  as </a:t>
            </a:r>
          </a:p>
          <a:p>
            <a:pPr algn="just">
              <a:buFontTx/>
              <a:buNone/>
            </a:pPr>
            <a:r>
              <a:rPr lang="pt-BR" sz="2800" i="1" smtClean="0"/>
              <a:t>	U</a:t>
            </a:r>
            <a:r>
              <a:rPr lang="pt-BR" sz="2800" i="1" baseline="-25000" smtClean="0"/>
              <a:t>1</a:t>
            </a:r>
            <a:r>
              <a:rPr lang="pt-BR" sz="2800" i="1" smtClean="0"/>
              <a:t>=G</a:t>
            </a:r>
            <a:r>
              <a:rPr lang="pt-BR" sz="2800" i="1" baseline="-25000" smtClean="0"/>
              <a:t>1</a:t>
            </a:r>
            <a:r>
              <a:rPr lang="pt-BR" sz="2800" i="1" smtClean="0"/>
              <a:t>=</a:t>
            </a:r>
            <a:r>
              <a:rPr lang="pt-BR" sz="2800" smtClean="0"/>
              <a:t>&lt;</a:t>
            </a:r>
            <a:r>
              <a:rPr lang="pt-BR" sz="2800" i="1" smtClean="0"/>
              <a:t>V</a:t>
            </a:r>
            <a:r>
              <a:rPr lang="pt-BR" sz="2800" i="1" baseline="-25000" smtClean="0"/>
              <a:t>1</a:t>
            </a:r>
            <a:r>
              <a:rPr lang="pt-BR" sz="2800" i="1" smtClean="0"/>
              <a:t>,E</a:t>
            </a:r>
            <a:r>
              <a:rPr lang="pt-BR" sz="2800" i="1" baseline="-25000" smtClean="0"/>
              <a:t>1</a:t>
            </a:r>
            <a:r>
              <a:rPr lang="pt-BR" sz="2800" smtClean="0"/>
              <a:t>&gt; and </a:t>
            </a:r>
            <a:r>
              <a:rPr lang="pt-BR" sz="2800" i="1" smtClean="0"/>
              <a:t>U</a:t>
            </a:r>
            <a:r>
              <a:rPr lang="pt-BR" sz="2800" i="1" baseline="-25000" smtClean="0"/>
              <a:t>2</a:t>
            </a:r>
            <a:r>
              <a:rPr lang="pt-BR" sz="2800" i="1" smtClean="0"/>
              <a:t>=G</a:t>
            </a:r>
            <a:r>
              <a:rPr lang="pt-BR" sz="2800" i="1" baseline="-25000" smtClean="0"/>
              <a:t>2</a:t>
            </a:r>
            <a:r>
              <a:rPr lang="pt-BR" sz="2800" i="1" smtClean="0"/>
              <a:t>=</a:t>
            </a:r>
            <a:r>
              <a:rPr lang="pt-BR" sz="2800" smtClean="0"/>
              <a:t>&lt;</a:t>
            </a:r>
            <a:r>
              <a:rPr lang="pt-BR" sz="2800" i="1" smtClean="0"/>
              <a:t>V</a:t>
            </a:r>
            <a:r>
              <a:rPr lang="pt-BR" sz="2800" i="1" baseline="-25000" smtClean="0"/>
              <a:t>2</a:t>
            </a:r>
            <a:r>
              <a:rPr lang="pt-BR" sz="2800" i="1" smtClean="0"/>
              <a:t>,E</a:t>
            </a:r>
            <a:r>
              <a:rPr lang="pt-BR" sz="2800" i="1" baseline="-25000" smtClean="0"/>
              <a:t>2</a:t>
            </a:r>
            <a:r>
              <a:rPr lang="pt-BR" sz="2800" smtClean="0"/>
              <a:t>&gt;</a:t>
            </a:r>
            <a:endParaRPr lang="en-US" sz="2800" smtClean="0"/>
          </a:p>
          <a:p>
            <a:pPr algn="just"/>
            <a:r>
              <a:rPr lang="en-US" sz="2800" smtClean="0"/>
              <a:t>Where </a:t>
            </a:r>
            <a:r>
              <a:rPr lang="en-US" sz="2800" i="1" smtClean="0"/>
              <a:t>V</a:t>
            </a:r>
            <a:r>
              <a:rPr lang="en-US" sz="2800" i="1" baseline="-25000" smtClean="0"/>
              <a:t>i</a:t>
            </a:r>
            <a:r>
              <a:rPr lang="en-US" sz="2800" smtClean="0"/>
              <a:t> and </a:t>
            </a:r>
            <a:r>
              <a:rPr lang="en-US" sz="2800" i="1" smtClean="0"/>
              <a:t>E</a:t>
            </a:r>
            <a:r>
              <a:rPr lang="en-US" sz="2800" i="1" baseline="-25000" smtClean="0"/>
              <a:t>i</a:t>
            </a:r>
            <a:r>
              <a:rPr lang="en-US" sz="2800" smtClean="0"/>
              <a:t> are set of nodes and set of arcs, respectively</a:t>
            </a:r>
          </a:p>
          <a:p>
            <a:pPr algn="just"/>
            <a:r>
              <a:rPr lang="en-US" sz="2800" i="1" smtClean="0"/>
              <a:t>V</a:t>
            </a:r>
            <a:r>
              <a:rPr lang="en-US" sz="2800" i="1" baseline="-25000" smtClean="0"/>
              <a:t>i</a:t>
            </a:r>
            <a:r>
              <a:rPr lang="en-US" sz="2800" smtClean="0"/>
              <a:t> is also considered as a vector whose elements are numbers representing user’s masteries of knowledge items:</a:t>
            </a:r>
          </a:p>
          <a:p>
            <a:pPr algn="just">
              <a:buFontTx/>
              <a:buNone/>
            </a:pPr>
            <a:r>
              <a:rPr lang="en-US" sz="2800" i="1" smtClean="0"/>
              <a:t>	V</a:t>
            </a:r>
            <a:r>
              <a:rPr lang="en-US" sz="2800" i="1" baseline="-25000" smtClean="0"/>
              <a:t>2</a:t>
            </a:r>
            <a:r>
              <a:rPr lang="en-US" sz="2800" i="1" smtClean="0"/>
              <a:t> = </a:t>
            </a:r>
            <a:r>
              <a:rPr lang="en-US" sz="2800" smtClean="0"/>
              <a:t>(</a:t>
            </a:r>
            <a:r>
              <a:rPr lang="en-US" sz="2800" i="1" smtClean="0"/>
              <a:t>v</a:t>
            </a:r>
            <a:r>
              <a:rPr lang="en-US" sz="2800" i="1" baseline="-25000" smtClean="0"/>
              <a:t>i1</a:t>
            </a:r>
            <a:r>
              <a:rPr lang="en-US" sz="2800" i="1" smtClean="0"/>
              <a:t>, v</a:t>
            </a:r>
            <a:r>
              <a:rPr lang="en-US" sz="2800" i="1" baseline="-25000" smtClean="0"/>
              <a:t>i2</a:t>
            </a:r>
            <a:r>
              <a:rPr lang="en-US" sz="2800" i="1" smtClean="0"/>
              <a:t>,…, v</a:t>
            </a:r>
            <a:r>
              <a:rPr lang="en-US" sz="2800" i="1" baseline="-25000" smtClean="0"/>
              <a:t>in</a:t>
            </a:r>
            <a:r>
              <a:rPr lang="en-US" sz="2800" smtClean="0"/>
              <a:t>)</a:t>
            </a:r>
          </a:p>
        </p:txBody>
      </p:sp>
      <p:sp>
        <p:nvSpPr>
          <p:cNvPr id="115719" name="Text Box 5"/>
          <p:cNvSpPr txBox="1">
            <a:spLocks noChangeArrowheads="1"/>
          </p:cNvSpPr>
          <p:nvPr/>
        </p:nvSpPr>
        <p:spPr bwMode="auto">
          <a:xfrm>
            <a:off x="2209800" y="1143000"/>
            <a:ext cx="4267200" cy="488950"/>
          </a:xfrm>
          <a:prstGeom prst="rect">
            <a:avLst/>
          </a:prstGeom>
          <a:noFill/>
          <a:ln w="9525">
            <a:noFill/>
            <a:miter lim="800000"/>
            <a:headEnd/>
            <a:tailEnd/>
          </a:ln>
        </p:spPr>
        <p:txBody>
          <a:bodyPr>
            <a:spAutoFit/>
          </a:bodyPr>
          <a:lstStyle/>
          <a:p>
            <a:r>
              <a:rPr lang="en-US" sz="2600" b="1">
                <a:solidFill>
                  <a:srgbClr val="CC00CC"/>
                </a:solidFill>
              </a:rPr>
              <a:t>Clustering overlay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dt" sz="quarter" idx="10"/>
          </p:nvPr>
        </p:nvSpPr>
        <p:spPr>
          <a:noFill/>
        </p:spPr>
        <p:txBody>
          <a:bodyPr/>
          <a:lstStyle/>
          <a:p>
            <a:fld id="{2E9F030F-4710-480D-B2E6-A4F4B1AB36F8}" type="datetime1">
              <a:rPr lang="en-US" smtClean="0"/>
              <a:pPr/>
              <a:t>3/9/2016</a:t>
            </a:fld>
            <a:endParaRPr lang="en-US" smtClean="0"/>
          </a:p>
        </p:txBody>
      </p:sp>
      <p:sp>
        <p:nvSpPr>
          <p:cNvPr id="116739" name="Rectangle 5"/>
          <p:cNvSpPr>
            <a:spLocks noGrp="1" noChangeArrowheads="1"/>
          </p:cNvSpPr>
          <p:nvPr>
            <p:ph type="ftr" sz="quarter" idx="11"/>
          </p:nvPr>
        </p:nvSpPr>
        <p:spPr>
          <a:noFill/>
        </p:spPr>
        <p:txBody>
          <a:bodyPr/>
          <a:lstStyle/>
          <a:p>
            <a:r>
              <a:rPr lang="en-US" smtClean="0"/>
              <a:t>Thesis report</a:t>
            </a:r>
          </a:p>
        </p:txBody>
      </p:sp>
      <p:sp>
        <p:nvSpPr>
          <p:cNvPr id="116740" name="Rectangle 6"/>
          <p:cNvSpPr>
            <a:spLocks noGrp="1" noChangeArrowheads="1"/>
          </p:cNvSpPr>
          <p:nvPr>
            <p:ph type="sldNum" sz="quarter" idx="12"/>
          </p:nvPr>
        </p:nvSpPr>
        <p:spPr>
          <a:noFill/>
        </p:spPr>
        <p:txBody>
          <a:bodyPr/>
          <a:lstStyle/>
          <a:p>
            <a:fld id="{CC6FB445-62AB-40A6-BDB2-622F2CAACBC3}" type="slidenum">
              <a:rPr lang="en-US" smtClean="0"/>
              <a:pPr/>
              <a:t>113</a:t>
            </a:fld>
            <a:endParaRPr lang="en-US" smtClean="0"/>
          </a:p>
        </p:txBody>
      </p:sp>
      <p:sp>
        <p:nvSpPr>
          <p:cNvPr id="116741"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sp>
        <p:nvSpPr>
          <p:cNvPr id="116742" name="Rectangle 3"/>
          <p:cNvSpPr>
            <a:spLocks noGrp="1" noChangeArrowheads="1"/>
          </p:cNvSpPr>
          <p:nvPr>
            <p:ph type="body" idx="1"/>
          </p:nvPr>
        </p:nvSpPr>
        <p:spPr>
          <a:xfrm>
            <a:off x="685800" y="1447800"/>
            <a:ext cx="7966075" cy="1524000"/>
          </a:xfrm>
        </p:spPr>
        <p:txBody>
          <a:bodyPr/>
          <a:lstStyle/>
          <a:p>
            <a:pPr algn="just"/>
            <a:r>
              <a:rPr lang="en-US" sz="2000" smtClean="0"/>
              <a:t>Suppose graph model is in form of tree</a:t>
            </a:r>
          </a:p>
          <a:p>
            <a:pPr algn="just"/>
            <a:r>
              <a:rPr lang="en-US" sz="2000" smtClean="0"/>
              <a:t>Let </a:t>
            </a:r>
            <a:r>
              <a:rPr lang="en-US" sz="2000" b="1" smtClean="0"/>
              <a:t>depth(v</a:t>
            </a:r>
            <a:r>
              <a:rPr lang="en-US" sz="2000" b="1" baseline="-25000" smtClean="0"/>
              <a:t>ij</a:t>
            </a:r>
            <a:r>
              <a:rPr lang="en-US" sz="2000" b="1" smtClean="0"/>
              <a:t>)</a:t>
            </a:r>
            <a:r>
              <a:rPr lang="en-US" sz="2000" smtClean="0"/>
              <a:t> is the depth level of node </a:t>
            </a:r>
            <a:r>
              <a:rPr lang="en-US" sz="2000" i="1" smtClean="0"/>
              <a:t>j</a:t>
            </a:r>
            <a:r>
              <a:rPr lang="en-US" sz="2000" smtClean="0"/>
              <a:t> of graph model </a:t>
            </a:r>
            <a:r>
              <a:rPr lang="en-US" sz="2000" i="1" smtClean="0"/>
              <a:t>G</a:t>
            </a:r>
            <a:r>
              <a:rPr lang="en-US" sz="2000" i="1" baseline="-25000" smtClean="0"/>
              <a:t>i</a:t>
            </a:r>
            <a:r>
              <a:rPr lang="en-US" sz="2000" smtClean="0"/>
              <a:t> </a:t>
            </a:r>
          </a:p>
          <a:p>
            <a:pPr algn="just"/>
            <a:r>
              <a:rPr lang="en-US" sz="2000" smtClean="0"/>
              <a:t>The most important thing is </a:t>
            </a:r>
            <a:r>
              <a:rPr lang="en-US" sz="2000" b="1" smtClean="0"/>
              <a:t>how to determine the dissimilarity (distance) between two graph</a:t>
            </a:r>
            <a:r>
              <a:rPr lang="en-US" sz="2000" smtClean="0"/>
              <a:t>.</a:t>
            </a:r>
          </a:p>
        </p:txBody>
      </p:sp>
      <p:pic>
        <p:nvPicPr>
          <p:cNvPr id="116743" name="Picture 4"/>
          <p:cNvPicPr>
            <a:picLocks noChangeAspect="1" noChangeArrowheads="1"/>
          </p:cNvPicPr>
          <p:nvPr/>
        </p:nvPicPr>
        <p:blipFill>
          <a:blip r:embed="rId2" cstate="print"/>
          <a:srcRect/>
          <a:stretch>
            <a:fillRect/>
          </a:stretch>
        </p:blipFill>
        <p:spPr bwMode="auto">
          <a:xfrm>
            <a:off x="457200" y="3038475"/>
            <a:ext cx="5591175" cy="3057525"/>
          </a:xfrm>
          <a:prstGeom prst="rect">
            <a:avLst/>
          </a:prstGeom>
          <a:noFill/>
          <a:ln w="9525">
            <a:noFill/>
            <a:miter lim="800000"/>
            <a:headEnd/>
            <a:tailEnd/>
          </a:ln>
        </p:spPr>
      </p:pic>
      <p:sp>
        <p:nvSpPr>
          <p:cNvPr id="116744" name="Text Box 5"/>
          <p:cNvSpPr txBox="1">
            <a:spLocks noChangeArrowheads="1"/>
          </p:cNvSpPr>
          <p:nvPr/>
        </p:nvSpPr>
        <p:spPr bwMode="auto">
          <a:xfrm>
            <a:off x="2209800" y="914400"/>
            <a:ext cx="4267200" cy="488950"/>
          </a:xfrm>
          <a:prstGeom prst="rect">
            <a:avLst/>
          </a:prstGeom>
          <a:noFill/>
          <a:ln w="9525">
            <a:noFill/>
            <a:miter lim="800000"/>
            <a:headEnd/>
            <a:tailEnd/>
          </a:ln>
        </p:spPr>
        <p:txBody>
          <a:bodyPr>
            <a:spAutoFit/>
          </a:bodyPr>
          <a:lstStyle/>
          <a:p>
            <a:r>
              <a:rPr lang="en-US" sz="2600" b="1">
                <a:solidFill>
                  <a:srgbClr val="CC00CC"/>
                </a:solidFill>
              </a:rPr>
              <a:t>Clustering overlay model</a:t>
            </a:r>
            <a:endParaRPr lang="en-US" sz="2600">
              <a:solidFill>
                <a:srgbClr val="CC00CC"/>
              </a:solidFill>
            </a:endParaRPr>
          </a:p>
        </p:txBody>
      </p:sp>
      <p:pic>
        <p:nvPicPr>
          <p:cNvPr id="116745" name="Picture 6"/>
          <p:cNvPicPr>
            <a:picLocks noChangeAspect="1" noChangeArrowheads="1"/>
          </p:cNvPicPr>
          <p:nvPr/>
        </p:nvPicPr>
        <p:blipFill>
          <a:blip r:embed="rId3" cstate="print"/>
          <a:srcRect/>
          <a:stretch>
            <a:fillRect/>
          </a:stretch>
        </p:blipFill>
        <p:spPr bwMode="auto">
          <a:xfrm>
            <a:off x="6477000" y="3790950"/>
            <a:ext cx="2533650" cy="304800"/>
          </a:xfrm>
          <a:prstGeom prst="rect">
            <a:avLst/>
          </a:prstGeom>
          <a:noFill/>
          <a:ln w="9525">
            <a:noFill/>
            <a:miter lim="800000"/>
            <a:headEnd/>
            <a:tailEnd/>
          </a:ln>
        </p:spPr>
      </p:pic>
      <p:pic>
        <p:nvPicPr>
          <p:cNvPr id="116746" name="Picture 7"/>
          <p:cNvPicPr>
            <a:picLocks noChangeAspect="1" noChangeArrowheads="1"/>
          </p:cNvPicPr>
          <p:nvPr/>
        </p:nvPicPr>
        <p:blipFill>
          <a:blip r:embed="rId4" cstate="print"/>
          <a:srcRect/>
          <a:stretch>
            <a:fillRect/>
          </a:stretch>
        </p:blipFill>
        <p:spPr bwMode="auto">
          <a:xfrm>
            <a:off x="6496050" y="4324350"/>
            <a:ext cx="1143000"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dt" sz="quarter" idx="10"/>
          </p:nvPr>
        </p:nvSpPr>
        <p:spPr>
          <a:noFill/>
        </p:spPr>
        <p:txBody>
          <a:bodyPr/>
          <a:lstStyle/>
          <a:p>
            <a:fld id="{9FE8B275-1A4F-48F7-AF1A-6930474DFCBA}" type="datetime1">
              <a:rPr lang="en-US" smtClean="0"/>
              <a:pPr/>
              <a:t>3/9/2016</a:t>
            </a:fld>
            <a:endParaRPr lang="en-US" smtClean="0"/>
          </a:p>
        </p:txBody>
      </p:sp>
      <p:sp>
        <p:nvSpPr>
          <p:cNvPr id="117763" name="Rectangle 5"/>
          <p:cNvSpPr>
            <a:spLocks noGrp="1" noChangeArrowheads="1"/>
          </p:cNvSpPr>
          <p:nvPr>
            <p:ph type="ftr" sz="quarter" idx="11"/>
          </p:nvPr>
        </p:nvSpPr>
        <p:spPr>
          <a:noFill/>
        </p:spPr>
        <p:txBody>
          <a:bodyPr/>
          <a:lstStyle/>
          <a:p>
            <a:r>
              <a:rPr lang="en-US" smtClean="0"/>
              <a:t>Thesis report</a:t>
            </a:r>
          </a:p>
        </p:txBody>
      </p:sp>
      <p:sp>
        <p:nvSpPr>
          <p:cNvPr id="117764" name="Rectangle 6"/>
          <p:cNvSpPr>
            <a:spLocks noGrp="1" noChangeArrowheads="1"/>
          </p:cNvSpPr>
          <p:nvPr>
            <p:ph type="sldNum" sz="quarter" idx="12"/>
          </p:nvPr>
        </p:nvSpPr>
        <p:spPr>
          <a:noFill/>
        </p:spPr>
        <p:txBody>
          <a:bodyPr/>
          <a:lstStyle/>
          <a:p>
            <a:fld id="{83F84A0D-8B8D-4FBD-B741-3D1833B68631}" type="slidenum">
              <a:rPr lang="en-US" smtClean="0"/>
              <a:pPr/>
              <a:t>114</a:t>
            </a:fld>
            <a:endParaRPr lang="en-US" smtClean="0"/>
          </a:p>
        </p:txBody>
      </p:sp>
      <p:sp>
        <p:nvSpPr>
          <p:cNvPr id="117765"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7766" name="Picture 4"/>
          <p:cNvPicPr>
            <a:picLocks noChangeAspect="1" noChangeArrowheads="1"/>
          </p:cNvPicPr>
          <p:nvPr/>
        </p:nvPicPr>
        <p:blipFill>
          <a:blip r:embed="rId2" cstate="print"/>
          <a:srcRect/>
          <a:stretch>
            <a:fillRect/>
          </a:stretch>
        </p:blipFill>
        <p:spPr bwMode="auto">
          <a:xfrm>
            <a:off x="1219200" y="1447800"/>
            <a:ext cx="6553200" cy="1143000"/>
          </a:xfrm>
          <a:prstGeom prst="rect">
            <a:avLst/>
          </a:prstGeom>
          <a:noFill/>
          <a:ln w="9525">
            <a:noFill/>
            <a:miter lim="800000"/>
            <a:headEnd/>
            <a:tailEnd/>
          </a:ln>
        </p:spPr>
      </p:pic>
      <p:sp>
        <p:nvSpPr>
          <p:cNvPr id="117767" name="Text Box 5"/>
          <p:cNvSpPr txBox="1">
            <a:spLocks noChangeArrowheads="1"/>
          </p:cNvSpPr>
          <p:nvPr/>
        </p:nvSpPr>
        <p:spPr bwMode="auto">
          <a:xfrm>
            <a:off x="838200" y="1066800"/>
            <a:ext cx="7848600" cy="396875"/>
          </a:xfrm>
          <a:prstGeom prst="rect">
            <a:avLst/>
          </a:prstGeom>
          <a:noFill/>
          <a:ln w="9525">
            <a:noFill/>
            <a:miter lim="800000"/>
            <a:headEnd/>
            <a:tailEnd/>
          </a:ln>
        </p:spPr>
        <p:txBody>
          <a:bodyPr>
            <a:spAutoFit/>
          </a:bodyPr>
          <a:lstStyle/>
          <a:p>
            <a:r>
              <a:rPr lang="en-US" sz="2000" b="1">
                <a:solidFill>
                  <a:srgbClr val="CC00CC"/>
                </a:solidFill>
              </a:rPr>
              <a:t>Clustering overlay model: dissimilarity of two graphs G</a:t>
            </a:r>
            <a:r>
              <a:rPr lang="en-US" sz="2000" b="1" baseline="-25000">
                <a:solidFill>
                  <a:srgbClr val="CC00CC"/>
                </a:solidFill>
              </a:rPr>
              <a:t>1</a:t>
            </a:r>
            <a:r>
              <a:rPr lang="en-US" sz="2000" b="1">
                <a:solidFill>
                  <a:srgbClr val="CC00CC"/>
                </a:solidFill>
              </a:rPr>
              <a:t> and G</a:t>
            </a:r>
            <a:r>
              <a:rPr lang="en-US" sz="2000" b="1" baseline="-25000">
                <a:solidFill>
                  <a:srgbClr val="CC00CC"/>
                </a:solidFill>
              </a:rPr>
              <a:t>2</a:t>
            </a:r>
            <a:endParaRPr lang="en-US" sz="2000" b="1">
              <a:solidFill>
                <a:srgbClr val="CC00CC"/>
              </a:solidFill>
            </a:endParaRPr>
          </a:p>
        </p:txBody>
      </p:sp>
      <p:pic>
        <p:nvPicPr>
          <p:cNvPr id="117768" name="Picture 6"/>
          <p:cNvPicPr>
            <a:picLocks noChangeAspect="1" noChangeArrowheads="1"/>
          </p:cNvPicPr>
          <p:nvPr/>
        </p:nvPicPr>
        <p:blipFill>
          <a:blip r:embed="rId3" cstate="print"/>
          <a:srcRect/>
          <a:stretch>
            <a:fillRect/>
          </a:stretch>
        </p:blipFill>
        <p:spPr bwMode="auto">
          <a:xfrm>
            <a:off x="2971800" y="3352800"/>
            <a:ext cx="2895600" cy="990600"/>
          </a:xfrm>
          <a:prstGeom prst="rect">
            <a:avLst/>
          </a:prstGeom>
          <a:noFill/>
          <a:ln w="9525">
            <a:noFill/>
            <a:miter lim="800000"/>
            <a:headEnd/>
            <a:tailEnd/>
          </a:ln>
        </p:spPr>
      </p:pic>
      <p:pic>
        <p:nvPicPr>
          <p:cNvPr id="117769" name="Picture 7"/>
          <p:cNvPicPr>
            <a:picLocks noChangeAspect="1" noChangeArrowheads="1"/>
          </p:cNvPicPr>
          <p:nvPr/>
        </p:nvPicPr>
        <p:blipFill>
          <a:blip r:embed="rId4" cstate="print"/>
          <a:srcRect/>
          <a:stretch>
            <a:fillRect/>
          </a:stretch>
        </p:blipFill>
        <p:spPr bwMode="auto">
          <a:xfrm>
            <a:off x="1295400" y="4552950"/>
            <a:ext cx="7210425" cy="1695450"/>
          </a:xfrm>
          <a:prstGeom prst="rect">
            <a:avLst/>
          </a:prstGeom>
          <a:noFill/>
          <a:ln w="9525">
            <a:noFill/>
            <a:miter lim="800000"/>
            <a:headEnd/>
            <a:tailEnd/>
          </a:ln>
        </p:spPr>
      </p:pic>
      <p:sp>
        <p:nvSpPr>
          <p:cNvPr id="117770" name="Text Box 8"/>
          <p:cNvSpPr txBox="1">
            <a:spLocks noChangeArrowheads="1"/>
          </p:cNvSpPr>
          <p:nvPr/>
        </p:nvSpPr>
        <p:spPr bwMode="auto">
          <a:xfrm>
            <a:off x="609600" y="2940050"/>
            <a:ext cx="8229600" cy="336550"/>
          </a:xfrm>
          <a:prstGeom prst="rect">
            <a:avLst/>
          </a:prstGeom>
          <a:noFill/>
          <a:ln w="9525">
            <a:noFill/>
            <a:miter lim="800000"/>
            <a:headEnd/>
            <a:tailEnd/>
          </a:ln>
        </p:spPr>
        <p:txBody>
          <a:bodyPr wrap="none">
            <a:spAutoFit/>
          </a:bodyPr>
          <a:lstStyle/>
          <a:p>
            <a:r>
              <a:rPr lang="en-US" sz="1600">
                <a:solidFill>
                  <a:srgbClr val="40458C"/>
                </a:solidFill>
              </a:rPr>
              <a:t>For example, there are three graph models G</a:t>
            </a:r>
            <a:r>
              <a:rPr lang="en-US" sz="1600" baseline="-25000">
                <a:solidFill>
                  <a:srgbClr val="40458C"/>
                </a:solidFill>
              </a:rPr>
              <a:t>1</a:t>
            </a:r>
            <a:r>
              <a:rPr lang="en-US" sz="1600">
                <a:solidFill>
                  <a:srgbClr val="40458C"/>
                </a:solidFill>
              </a:rPr>
              <a:t>, G</a:t>
            </a:r>
            <a:r>
              <a:rPr lang="en-US" sz="1600" baseline="-25000">
                <a:solidFill>
                  <a:srgbClr val="40458C"/>
                </a:solidFill>
              </a:rPr>
              <a:t>2</a:t>
            </a:r>
            <a:r>
              <a:rPr lang="en-US" sz="1600">
                <a:solidFill>
                  <a:srgbClr val="40458C"/>
                </a:solidFill>
              </a:rPr>
              <a:t>, G</a:t>
            </a:r>
            <a:r>
              <a:rPr lang="en-US" sz="1600" baseline="-25000">
                <a:solidFill>
                  <a:srgbClr val="40458C"/>
                </a:solidFill>
              </a:rPr>
              <a:t>3</a:t>
            </a:r>
            <a:r>
              <a:rPr lang="en-US" sz="1600">
                <a:solidFill>
                  <a:srgbClr val="40458C"/>
                </a:solidFill>
              </a:rPr>
              <a:t> and their node values, respectively</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ChangeArrowheads="1"/>
          </p:cNvSpPr>
          <p:nvPr>
            <p:ph type="dt" sz="quarter" idx="10"/>
          </p:nvPr>
        </p:nvSpPr>
        <p:spPr>
          <a:noFill/>
        </p:spPr>
        <p:txBody>
          <a:bodyPr/>
          <a:lstStyle/>
          <a:p>
            <a:fld id="{A84DDF09-546D-40F1-8B5E-80B871715BD3}" type="datetime1">
              <a:rPr lang="en-US" smtClean="0"/>
              <a:pPr/>
              <a:t>3/9/2016</a:t>
            </a:fld>
            <a:endParaRPr lang="en-US" smtClean="0"/>
          </a:p>
        </p:txBody>
      </p:sp>
      <p:sp>
        <p:nvSpPr>
          <p:cNvPr id="118787" name="Rectangle 5"/>
          <p:cNvSpPr>
            <a:spLocks noGrp="1" noChangeArrowheads="1"/>
          </p:cNvSpPr>
          <p:nvPr>
            <p:ph type="ftr" sz="quarter" idx="11"/>
          </p:nvPr>
        </p:nvSpPr>
        <p:spPr>
          <a:noFill/>
        </p:spPr>
        <p:txBody>
          <a:bodyPr/>
          <a:lstStyle/>
          <a:p>
            <a:r>
              <a:rPr lang="en-US" smtClean="0"/>
              <a:t>Thesis report</a:t>
            </a:r>
          </a:p>
        </p:txBody>
      </p:sp>
      <p:sp>
        <p:nvSpPr>
          <p:cNvPr id="118788" name="Rectangle 6"/>
          <p:cNvSpPr>
            <a:spLocks noGrp="1" noChangeArrowheads="1"/>
          </p:cNvSpPr>
          <p:nvPr>
            <p:ph type="sldNum" sz="quarter" idx="12"/>
          </p:nvPr>
        </p:nvSpPr>
        <p:spPr>
          <a:noFill/>
        </p:spPr>
        <p:txBody>
          <a:bodyPr/>
          <a:lstStyle/>
          <a:p>
            <a:fld id="{0E61F3F3-69FD-4E52-B7F8-78BF2BC76383}" type="slidenum">
              <a:rPr lang="en-US" smtClean="0"/>
              <a:pPr/>
              <a:t>115</a:t>
            </a:fld>
            <a:endParaRPr lang="en-US" smtClean="0"/>
          </a:p>
        </p:txBody>
      </p:sp>
      <p:sp>
        <p:nvSpPr>
          <p:cNvPr id="118789"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8790" name="Picture 4"/>
          <p:cNvPicPr>
            <a:picLocks noChangeAspect="1" noChangeArrowheads="1"/>
          </p:cNvPicPr>
          <p:nvPr/>
        </p:nvPicPr>
        <p:blipFill>
          <a:blip r:embed="rId2" cstate="print"/>
          <a:srcRect/>
          <a:stretch>
            <a:fillRect/>
          </a:stretch>
        </p:blipFill>
        <p:spPr bwMode="auto">
          <a:xfrm>
            <a:off x="762000" y="1447800"/>
            <a:ext cx="5543550" cy="3324225"/>
          </a:xfrm>
          <a:prstGeom prst="rect">
            <a:avLst/>
          </a:prstGeom>
          <a:noFill/>
          <a:ln w="9525">
            <a:noFill/>
            <a:miter lim="800000"/>
            <a:headEnd/>
            <a:tailEnd/>
          </a:ln>
        </p:spPr>
      </p:pic>
      <p:sp>
        <p:nvSpPr>
          <p:cNvPr id="118791" name="Text Box 5"/>
          <p:cNvSpPr txBox="1">
            <a:spLocks noChangeArrowheads="1"/>
          </p:cNvSpPr>
          <p:nvPr/>
        </p:nvSpPr>
        <p:spPr bwMode="auto">
          <a:xfrm>
            <a:off x="2209800" y="1066800"/>
            <a:ext cx="4953000" cy="457200"/>
          </a:xfrm>
          <a:prstGeom prst="rect">
            <a:avLst/>
          </a:prstGeom>
          <a:noFill/>
          <a:ln w="9525">
            <a:noFill/>
            <a:miter lim="800000"/>
            <a:headEnd/>
            <a:tailEnd/>
          </a:ln>
        </p:spPr>
        <p:txBody>
          <a:bodyPr>
            <a:spAutoFit/>
          </a:bodyPr>
          <a:lstStyle/>
          <a:p>
            <a:r>
              <a:rPr lang="en-US" sz="2400" b="1">
                <a:solidFill>
                  <a:srgbClr val="CC00CC"/>
                </a:solidFill>
              </a:rPr>
              <a:t>In case that graph is weighted</a:t>
            </a:r>
            <a:endParaRPr lang="en-US" sz="2400">
              <a:solidFill>
                <a:srgbClr val="CC00CC"/>
              </a:solidFill>
            </a:endParaRPr>
          </a:p>
        </p:txBody>
      </p:sp>
      <p:pic>
        <p:nvPicPr>
          <p:cNvPr id="118792" name="Picture 6"/>
          <p:cNvPicPr>
            <a:picLocks noChangeAspect="1" noChangeArrowheads="1"/>
          </p:cNvPicPr>
          <p:nvPr/>
        </p:nvPicPr>
        <p:blipFill>
          <a:blip r:embed="rId3" cstate="print"/>
          <a:srcRect/>
          <a:stretch>
            <a:fillRect/>
          </a:stretch>
        </p:blipFill>
        <p:spPr bwMode="auto">
          <a:xfrm>
            <a:off x="1600200" y="5105400"/>
            <a:ext cx="5486400" cy="990600"/>
          </a:xfrm>
          <a:prstGeom prst="rect">
            <a:avLst/>
          </a:prstGeom>
          <a:noFill/>
          <a:ln w="9525">
            <a:noFill/>
            <a:miter lim="800000"/>
            <a:headEnd/>
            <a:tailEnd/>
          </a:ln>
        </p:spPr>
      </p:pic>
      <p:pic>
        <p:nvPicPr>
          <p:cNvPr id="118793" name="Picture 8"/>
          <p:cNvPicPr>
            <a:picLocks noChangeAspect="1" noChangeArrowheads="1"/>
          </p:cNvPicPr>
          <p:nvPr/>
        </p:nvPicPr>
        <p:blipFill>
          <a:blip r:embed="rId4" cstate="print"/>
          <a:srcRect/>
          <a:stretch>
            <a:fillRect/>
          </a:stretch>
        </p:blipFill>
        <p:spPr bwMode="auto">
          <a:xfrm>
            <a:off x="6457950" y="3678238"/>
            <a:ext cx="2686050" cy="295275"/>
          </a:xfrm>
          <a:prstGeom prst="rect">
            <a:avLst/>
          </a:prstGeom>
          <a:noFill/>
          <a:ln w="9525">
            <a:noFill/>
            <a:miter lim="800000"/>
            <a:headEnd/>
            <a:tailEnd/>
          </a:ln>
        </p:spPr>
      </p:pic>
      <p:pic>
        <p:nvPicPr>
          <p:cNvPr id="118794" name="Picture 9"/>
          <p:cNvPicPr>
            <a:picLocks noChangeAspect="1" noChangeArrowheads="1"/>
          </p:cNvPicPr>
          <p:nvPr/>
        </p:nvPicPr>
        <p:blipFill>
          <a:blip r:embed="rId5" cstate="print"/>
          <a:srcRect/>
          <a:stretch>
            <a:fillRect/>
          </a:stretch>
        </p:blipFill>
        <p:spPr bwMode="auto">
          <a:xfrm>
            <a:off x="7324725" y="2590800"/>
            <a:ext cx="1743075" cy="390525"/>
          </a:xfrm>
          <a:prstGeom prst="rect">
            <a:avLst/>
          </a:prstGeom>
          <a:noFill/>
          <a:ln w="9525">
            <a:noFill/>
            <a:miter lim="800000"/>
            <a:headEnd/>
            <a:tailEnd/>
          </a:ln>
        </p:spPr>
      </p:pic>
      <p:pic>
        <p:nvPicPr>
          <p:cNvPr id="118795" name="Picture 10"/>
          <p:cNvPicPr>
            <a:picLocks noChangeAspect="1" noChangeArrowheads="1"/>
          </p:cNvPicPr>
          <p:nvPr/>
        </p:nvPicPr>
        <p:blipFill>
          <a:blip r:embed="rId6" cstate="print"/>
          <a:srcRect/>
          <a:stretch>
            <a:fillRect/>
          </a:stretch>
        </p:blipFill>
        <p:spPr bwMode="auto">
          <a:xfrm>
            <a:off x="7848600" y="3200400"/>
            <a:ext cx="1228725" cy="20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Grp="1" noChangeArrowheads="1"/>
          </p:cNvSpPr>
          <p:nvPr>
            <p:ph type="dt" sz="quarter" idx="10"/>
          </p:nvPr>
        </p:nvSpPr>
        <p:spPr>
          <a:noFill/>
        </p:spPr>
        <p:txBody>
          <a:bodyPr/>
          <a:lstStyle/>
          <a:p>
            <a:fld id="{DEE4BDFC-E884-4C32-BEC2-CEA9EBD3FA89}" type="datetime1">
              <a:rPr lang="en-US" smtClean="0"/>
              <a:pPr/>
              <a:t>3/9/2016</a:t>
            </a:fld>
            <a:endParaRPr lang="en-US" smtClean="0"/>
          </a:p>
        </p:txBody>
      </p:sp>
      <p:sp>
        <p:nvSpPr>
          <p:cNvPr id="119811" name="Rectangle 5"/>
          <p:cNvSpPr>
            <a:spLocks noGrp="1" noChangeArrowheads="1"/>
          </p:cNvSpPr>
          <p:nvPr>
            <p:ph type="ftr" sz="quarter" idx="11"/>
          </p:nvPr>
        </p:nvSpPr>
        <p:spPr>
          <a:noFill/>
        </p:spPr>
        <p:txBody>
          <a:bodyPr/>
          <a:lstStyle/>
          <a:p>
            <a:r>
              <a:rPr lang="en-US" smtClean="0"/>
              <a:t>Thesis report</a:t>
            </a:r>
          </a:p>
        </p:txBody>
      </p:sp>
      <p:sp>
        <p:nvSpPr>
          <p:cNvPr id="119812" name="Rectangle 6"/>
          <p:cNvSpPr>
            <a:spLocks noGrp="1" noChangeArrowheads="1"/>
          </p:cNvSpPr>
          <p:nvPr>
            <p:ph type="sldNum" sz="quarter" idx="12"/>
          </p:nvPr>
        </p:nvSpPr>
        <p:spPr>
          <a:noFill/>
        </p:spPr>
        <p:txBody>
          <a:bodyPr/>
          <a:lstStyle/>
          <a:p>
            <a:fld id="{CE7CE97B-1A79-4C70-BFA5-B80C31E9F717}" type="slidenum">
              <a:rPr lang="en-US" smtClean="0"/>
              <a:pPr/>
              <a:t>116</a:t>
            </a:fld>
            <a:endParaRPr lang="en-US" smtClean="0"/>
          </a:p>
        </p:txBody>
      </p:sp>
      <p:sp>
        <p:nvSpPr>
          <p:cNvPr id="119813"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9814" name="Picture 4"/>
          <p:cNvPicPr>
            <a:picLocks noChangeAspect="1" noChangeArrowheads="1"/>
          </p:cNvPicPr>
          <p:nvPr/>
        </p:nvPicPr>
        <p:blipFill>
          <a:blip r:embed="rId2" cstate="print"/>
          <a:srcRect/>
          <a:stretch>
            <a:fillRect/>
          </a:stretch>
        </p:blipFill>
        <p:spPr bwMode="auto">
          <a:xfrm>
            <a:off x="2133600" y="1905000"/>
            <a:ext cx="5010150" cy="2600325"/>
          </a:xfrm>
          <a:prstGeom prst="rect">
            <a:avLst/>
          </a:prstGeom>
          <a:noFill/>
          <a:ln w="9525">
            <a:noFill/>
            <a:miter lim="800000"/>
            <a:headEnd/>
            <a:tailEnd/>
          </a:ln>
        </p:spPr>
      </p:pic>
      <p:pic>
        <p:nvPicPr>
          <p:cNvPr id="119815" name="Picture 5"/>
          <p:cNvPicPr>
            <a:picLocks noChangeAspect="1" noChangeArrowheads="1"/>
          </p:cNvPicPr>
          <p:nvPr/>
        </p:nvPicPr>
        <p:blipFill>
          <a:blip r:embed="rId3" cstate="print"/>
          <a:srcRect/>
          <a:stretch>
            <a:fillRect/>
          </a:stretch>
        </p:blipFill>
        <p:spPr bwMode="auto">
          <a:xfrm>
            <a:off x="1600200" y="4514850"/>
            <a:ext cx="6096000" cy="971550"/>
          </a:xfrm>
          <a:prstGeom prst="rect">
            <a:avLst/>
          </a:prstGeom>
          <a:noFill/>
          <a:ln w="9525">
            <a:noFill/>
            <a:miter lim="800000"/>
            <a:headEnd/>
            <a:tailEnd/>
          </a:ln>
        </p:spPr>
      </p:pic>
      <p:sp>
        <p:nvSpPr>
          <p:cNvPr id="119816" name="Text Box 6"/>
          <p:cNvSpPr txBox="1">
            <a:spLocks noChangeArrowheads="1"/>
          </p:cNvSpPr>
          <p:nvPr/>
        </p:nvSpPr>
        <p:spPr bwMode="auto">
          <a:xfrm>
            <a:off x="1203325" y="5751513"/>
            <a:ext cx="7102475" cy="366712"/>
          </a:xfrm>
          <a:prstGeom prst="rect">
            <a:avLst/>
          </a:prstGeom>
          <a:noFill/>
          <a:ln w="9525">
            <a:noFill/>
            <a:miter lim="800000"/>
            <a:headEnd/>
            <a:tailEnd/>
          </a:ln>
        </p:spPr>
        <p:txBody>
          <a:bodyPr wrap="none">
            <a:spAutoFit/>
          </a:bodyPr>
          <a:lstStyle/>
          <a:p>
            <a:r>
              <a:rPr lang="en-US" b="1">
                <a:solidFill>
                  <a:srgbClr val="40458C"/>
                </a:solidFill>
              </a:rPr>
              <a:t>Note that Pr(v</a:t>
            </a:r>
            <a:r>
              <a:rPr lang="en-US" b="1" baseline="-25000">
                <a:solidFill>
                  <a:srgbClr val="40458C"/>
                </a:solidFill>
              </a:rPr>
              <a:t>ij</a:t>
            </a:r>
            <a:r>
              <a:rPr lang="en-US" b="1">
                <a:solidFill>
                  <a:srgbClr val="40458C"/>
                </a:solidFill>
              </a:rPr>
              <a:t>) is the marginal probability of node </a:t>
            </a:r>
            <a:r>
              <a:rPr lang="en-US" b="1" i="1">
                <a:solidFill>
                  <a:srgbClr val="40458C"/>
                </a:solidFill>
              </a:rPr>
              <a:t>j</a:t>
            </a:r>
            <a:r>
              <a:rPr lang="en-US" b="1">
                <a:solidFill>
                  <a:srgbClr val="40458C"/>
                </a:solidFill>
              </a:rPr>
              <a:t> in network </a:t>
            </a:r>
            <a:r>
              <a:rPr lang="en-US" b="1" i="1">
                <a:solidFill>
                  <a:srgbClr val="40458C"/>
                </a:solidFill>
              </a:rPr>
              <a:t>i</a:t>
            </a:r>
          </a:p>
        </p:txBody>
      </p:sp>
      <p:sp>
        <p:nvSpPr>
          <p:cNvPr id="119817" name="Text Box 5"/>
          <p:cNvSpPr txBox="1">
            <a:spLocks noChangeArrowheads="1"/>
          </p:cNvSpPr>
          <p:nvPr/>
        </p:nvSpPr>
        <p:spPr bwMode="auto">
          <a:xfrm>
            <a:off x="2209800" y="1143000"/>
            <a:ext cx="4953000" cy="488950"/>
          </a:xfrm>
          <a:prstGeom prst="rect">
            <a:avLst/>
          </a:prstGeom>
          <a:noFill/>
          <a:ln w="9525">
            <a:noFill/>
            <a:miter lim="800000"/>
            <a:headEnd/>
            <a:tailEnd/>
          </a:ln>
        </p:spPr>
        <p:txBody>
          <a:bodyPr>
            <a:spAutoFit/>
          </a:bodyPr>
          <a:lstStyle/>
          <a:p>
            <a:r>
              <a:rPr lang="en-US" sz="2600" b="1">
                <a:solidFill>
                  <a:srgbClr val="CC00CC"/>
                </a:solidFill>
              </a:rPr>
              <a:t>Clustering Bayesian network</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p:txBody>
          <a:bodyPr/>
          <a:lstStyle/>
          <a:p>
            <a:pPr algn="just"/>
            <a:r>
              <a:rPr lang="en-US" sz="2400" smtClean="0"/>
              <a:t>There are a lot of theories and practical methods to build up adaptive system and user modeling system. Each method has strong points and drawbacks and so it is very useful to evaluate these methods in order to determine which model is appropriate to which situation</a:t>
            </a:r>
          </a:p>
          <a:p>
            <a:pPr algn="just"/>
            <a:r>
              <a:rPr lang="en-US" sz="2400" smtClean="0"/>
              <a:t>This evaluation section has two goals:</a:t>
            </a:r>
          </a:p>
          <a:p>
            <a:pPr lvl="1" algn="just"/>
            <a:r>
              <a:rPr lang="en-US" sz="2000" b="1" smtClean="0"/>
              <a:t>Proposing criterions to evaluate adaptive learning model</a:t>
            </a:r>
          </a:p>
          <a:p>
            <a:pPr lvl="1" algn="just"/>
            <a:r>
              <a:rPr lang="en-US" sz="2000" b="1" smtClean="0"/>
              <a:t>Giving some scenarios as an example that applies criterions above into performing evaluation task in concrete situations</a:t>
            </a:r>
            <a:endParaRPr lang="en-US" sz="2000" b="1"/>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724400"/>
          </a:xfrm>
        </p:spPr>
        <p:txBody>
          <a:bodyPr/>
          <a:lstStyle/>
          <a:p>
            <a:pPr algn="just"/>
            <a:r>
              <a:rPr lang="en-US" sz="2400" b="1" smtClean="0"/>
              <a:t>Criterion </a:t>
            </a:r>
            <a:r>
              <a:rPr lang="en-US" sz="2400" b="1" i="1" smtClean="0"/>
              <a:t>α</a:t>
            </a:r>
            <a:r>
              <a:rPr lang="en-US" sz="2400" smtClean="0"/>
              <a:t> so-called system criterion tells us how adaptive learning system works with/without user modeling system. The larger the measure </a:t>
            </a:r>
            <a:r>
              <a:rPr lang="en-US" sz="2400" i="1" smtClean="0"/>
              <a:t>α</a:t>
            </a:r>
            <a:r>
              <a:rPr lang="en-US" sz="2400" smtClean="0"/>
              <a:t> is, the better the level of precision of inference method is.</a:t>
            </a:r>
          </a:p>
          <a:p>
            <a:pPr lvl="0" algn="just"/>
            <a:r>
              <a:rPr lang="en-US" sz="2400" b="1" smtClean="0"/>
              <a:t>Criterion </a:t>
            </a:r>
            <a:r>
              <a:rPr lang="en-US" sz="2400" b="1" i="1" smtClean="0"/>
              <a:t>β</a:t>
            </a:r>
            <a:r>
              <a:rPr lang="en-US" sz="2400" smtClean="0"/>
              <a:t> so-called academic criterion tells us how well modeling server help users to study. The higher criterion </a:t>
            </a:r>
            <a:r>
              <a:rPr lang="en-US" sz="2400" i="1" smtClean="0"/>
              <a:t>β</a:t>
            </a:r>
            <a:r>
              <a:rPr lang="en-US" sz="2400" smtClean="0"/>
              <a:t> is, the better study result is.</a:t>
            </a:r>
          </a:p>
          <a:p>
            <a:pPr lvl="0" algn="just"/>
            <a:r>
              <a:rPr lang="en-US" sz="2400" b="1" smtClean="0"/>
              <a:t>Criterion </a:t>
            </a:r>
            <a:r>
              <a:rPr lang="en-US" sz="2400" b="1" i="1" smtClean="0"/>
              <a:t>γ</a:t>
            </a:r>
            <a:r>
              <a:rPr lang="en-US" sz="2400" smtClean="0"/>
              <a:t> so-called adaptation criterion or satisfaction criterion measures the quality of adaptation function of learning system with the support of modeling server. The higher criterion </a:t>
            </a:r>
            <a:r>
              <a:rPr lang="en-US" sz="2400" i="1" smtClean="0"/>
              <a:t>γ</a:t>
            </a:r>
            <a:r>
              <a:rPr lang="en-US" sz="2400" smtClean="0"/>
              <a:t> is, the better quality of adaptation is.</a:t>
            </a:r>
          </a:p>
          <a:p>
            <a:pPr algn="just"/>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118</a:t>
            </a:fld>
            <a:endParaRPr lang="en-US"/>
          </a:p>
        </p:txBody>
      </p:sp>
      <p:sp>
        <p:nvSpPr>
          <p:cNvPr id="7" name="Text Box 5"/>
          <p:cNvSpPr txBox="1">
            <a:spLocks noChangeArrowheads="1"/>
          </p:cNvSpPr>
          <p:nvPr/>
        </p:nvSpPr>
        <p:spPr bwMode="auto">
          <a:xfrm>
            <a:off x="1447800" y="990600"/>
            <a:ext cx="6629400" cy="492443"/>
          </a:xfrm>
          <a:prstGeom prst="rect">
            <a:avLst/>
          </a:prstGeom>
          <a:noFill/>
          <a:ln w="9525">
            <a:noFill/>
            <a:miter lim="800000"/>
            <a:headEnd/>
            <a:tailEnd/>
          </a:ln>
        </p:spPr>
        <p:txBody>
          <a:bodyPr wrap="square">
            <a:spAutoFit/>
          </a:bodyPr>
          <a:lstStyle/>
          <a:p>
            <a:r>
              <a:rPr lang="en-US" sz="2600" b="1" smtClean="0">
                <a:solidFill>
                  <a:srgbClr val="CC00CC"/>
                </a:solidFill>
              </a:rPr>
              <a:t>There are three criterions of evaluation</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2819400"/>
            <a:ext cx="7966075" cy="1981200"/>
          </a:xfrm>
        </p:spPr>
        <p:txBody>
          <a:bodyPr/>
          <a:lstStyle/>
          <a:p>
            <a:pPr algn="just"/>
            <a:r>
              <a:rPr lang="en-US" smtClean="0"/>
              <a:t>Using hypothesis testing</a:t>
            </a:r>
          </a:p>
          <a:p>
            <a:pPr algn="just"/>
            <a:r>
              <a:rPr lang="en-US" smtClean="0"/>
              <a:t>Using regression model</a:t>
            </a:r>
            <a:endParaRPr lang="en-US"/>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119</a:t>
            </a:fld>
            <a:endParaRPr lang="en-US"/>
          </a:p>
        </p:txBody>
      </p:sp>
      <p:sp>
        <p:nvSpPr>
          <p:cNvPr id="7" name="Text Box 5"/>
          <p:cNvSpPr txBox="1">
            <a:spLocks noChangeArrowheads="1"/>
          </p:cNvSpPr>
          <p:nvPr/>
        </p:nvSpPr>
        <p:spPr bwMode="auto">
          <a:xfrm>
            <a:off x="1295400" y="1641157"/>
            <a:ext cx="7010400" cy="492443"/>
          </a:xfrm>
          <a:prstGeom prst="rect">
            <a:avLst/>
          </a:prstGeom>
          <a:noFill/>
          <a:ln w="9525">
            <a:noFill/>
            <a:miter lim="800000"/>
            <a:headEnd/>
            <a:tailEnd/>
          </a:ln>
        </p:spPr>
        <p:txBody>
          <a:bodyPr wrap="square">
            <a:spAutoFit/>
          </a:bodyPr>
          <a:lstStyle/>
          <a:p>
            <a:r>
              <a:rPr lang="en-US" sz="2600" b="1" smtClean="0">
                <a:solidFill>
                  <a:srgbClr val="CC00CC"/>
                </a:solidFill>
              </a:rPr>
              <a:t>There are two ways to calculate criterion </a:t>
            </a:r>
            <a:r>
              <a:rPr lang="el-GR" sz="2600" b="1" i="1" smtClean="0">
                <a:solidFill>
                  <a:srgbClr val="CC00CC"/>
                </a:solidFill>
              </a:rPr>
              <a:t>α</a:t>
            </a:r>
            <a:r>
              <a:rPr lang="en-US" sz="2600" b="1" smtClean="0">
                <a:solidFill>
                  <a:srgbClr val="CC00CC"/>
                </a:solidFill>
              </a:rPr>
              <a:t>:</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p:spPr>
        <p:txBody>
          <a:bodyPr/>
          <a:lstStyle/>
          <a:p>
            <a:fld id="{38B1B6C3-9B73-4397-92FF-3142040B123A}" type="datetime1">
              <a:rPr lang="en-US" smtClean="0"/>
              <a:pPr/>
              <a:t>3/9/2016</a:t>
            </a:fld>
            <a:endParaRPr lang="en-US" smtClean="0"/>
          </a:p>
        </p:txBody>
      </p:sp>
      <p:sp>
        <p:nvSpPr>
          <p:cNvPr id="20483" name="Rectangle 5"/>
          <p:cNvSpPr>
            <a:spLocks noGrp="1" noChangeArrowheads="1"/>
          </p:cNvSpPr>
          <p:nvPr>
            <p:ph type="ftr" sz="quarter" idx="11"/>
          </p:nvPr>
        </p:nvSpPr>
        <p:spPr>
          <a:noFill/>
        </p:spPr>
        <p:txBody>
          <a:bodyPr/>
          <a:lstStyle/>
          <a:p>
            <a:r>
              <a:rPr lang="en-US" smtClean="0"/>
              <a:t>Thesis report</a:t>
            </a:r>
          </a:p>
        </p:txBody>
      </p:sp>
      <p:sp>
        <p:nvSpPr>
          <p:cNvPr id="20484" name="Rectangle 6"/>
          <p:cNvSpPr>
            <a:spLocks noGrp="1" noChangeArrowheads="1"/>
          </p:cNvSpPr>
          <p:nvPr>
            <p:ph type="sldNum" sz="quarter" idx="12"/>
          </p:nvPr>
        </p:nvSpPr>
        <p:spPr>
          <a:noFill/>
        </p:spPr>
        <p:txBody>
          <a:bodyPr/>
          <a:lstStyle/>
          <a:p>
            <a:fld id="{DD7D4D16-3E4C-46ED-9532-C13F988EB6E9}" type="slidenum">
              <a:rPr lang="en-US" smtClean="0"/>
              <a:pPr/>
              <a:t>12</a:t>
            </a:fld>
            <a:endParaRPr lang="en-US" smtClean="0"/>
          </a:p>
        </p:txBody>
      </p:sp>
      <p:sp>
        <p:nvSpPr>
          <p:cNvPr id="20485" name="Rectangle 2"/>
          <p:cNvSpPr>
            <a:spLocks noGrp="1" noChangeArrowheads="1"/>
          </p:cNvSpPr>
          <p:nvPr>
            <p:ph type="title"/>
          </p:nvPr>
        </p:nvSpPr>
        <p:spPr/>
        <p:txBody>
          <a:bodyPr/>
          <a:lstStyle/>
          <a:p>
            <a:r>
              <a:rPr lang="en-US" sz="3200" smtClean="0"/>
              <a:t>II. A user modeling system for TLM</a:t>
            </a:r>
          </a:p>
        </p:txBody>
      </p:sp>
      <p:sp>
        <p:nvSpPr>
          <p:cNvPr id="20486" name="Rectangle 3"/>
          <p:cNvSpPr>
            <a:spLocks noGrp="1" noChangeArrowheads="1"/>
          </p:cNvSpPr>
          <p:nvPr>
            <p:ph type="body" idx="1"/>
          </p:nvPr>
        </p:nvSpPr>
        <p:spPr>
          <a:xfrm>
            <a:off x="533400" y="1600200"/>
            <a:ext cx="8305800" cy="4648200"/>
          </a:xfrm>
        </p:spPr>
        <p:txBody>
          <a:bodyPr/>
          <a:lstStyle/>
          <a:p>
            <a:pPr algn="just">
              <a:lnSpc>
                <a:spcPct val="90000"/>
              </a:lnSpc>
            </a:pPr>
            <a:r>
              <a:rPr lang="en-US" sz="3000" smtClean="0"/>
              <a:t>Collecting learners’ data, monitoring their actions, structuring and updating TLM.</a:t>
            </a:r>
          </a:p>
          <a:p>
            <a:pPr algn="just">
              <a:lnSpc>
                <a:spcPct val="90000"/>
              </a:lnSpc>
            </a:pPr>
            <a:r>
              <a:rPr lang="en-US" sz="3000" smtClean="0"/>
              <a:t>Providing important information to belief network engine</a:t>
            </a:r>
          </a:p>
          <a:p>
            <a:pPr algn="just">
              <a:lnSpc>
                <a:spcPct val="90000"/>
              </a:lnSpc>
            </a:pPr>
            <a:r>
              <a:rPr lang="en-US" sz="3000" smtClean="0"/>
              <a:t>Supporting learning concept recommendation</a:t>
            </a:r>
          </a:p>
          <a:p>
            <a:pPr algn="just">
              <a:lnSpc>
                <a:spcPct val="90000"/>
              </a:lnSpc>
            </a:pPr>
            <a:r>
              <a:rPr lang="en-US" sz="3000" smtClean="0"/>
              <a:t>Discovering some other characteristics (beyond knowledge and learning styles) such as interests, goals, etc</a:t>
            </a:r>
          </a:p>
          <a:p>
            <a:pPr algn="just">
              <a:lnSpc>
                <a:spcPct val="90000"/>
              </a:lnSpc>
            </a:pPr>
            <a:r>
              <a:rPr lang="en-US" sz="3000" smtClean="0"/>
              <a:t>Supporting collaborative learning through constructing learner groups (communities)</a:t>
            </a:r>
          </a:p>
        </p:txBody>
      </p:sp>
      <p:sp>
        <p:nvSpPr>
          <p:cNvPr id="20487" name="Text Box 5"/>
          <p:cNvSpPr txBox="1">
            <a:spLocks noChangeArrowheads="1"/>
          </p:cNvSpPr>
          <p:nvPr/>
        </p:nvSpPr>
        <p:spPr bwMode="auto">
          <a:xfrm>
            <a:off x="3124200" y="990600"/>
            <a:ext cx="3200400" cy="579438"/>
          </a:xfrm>
          <a:prstGeom prst="rect">
            <a:avLst/>
          </a:prstGeom>
          <a:noFill/>
          <a:ln w="9525">
            <a:noFill/>
            <a:miter lim="800000"/>
            <a:headEnd/>
            <a:tailEnd/>
          </a:ln>
        </p:spPr>
        <p:txBody>
          <a:bodyPr>
            <a:spAutoFit/>
          </a:bodyPr>
          <a:lstStyle/>
          <a:p>
            <a:r>
              <a:rPr lang="en-US" sz="3200" b="1">
                <a:solidFill>
                  <a:srgbClr val="CC00CC"/>
                </a:solidFill>
              </a:rPr>
              <a:t>Mining Engine</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4572000"/>
          </a:xfrm>
        </p:spPr>
        <p:txBody>
          <a:bodyPr/>
          <a:lstStyle/>
          <a:p>
            <a:pPr algn="just"/>
            <a:r>
              <a:rPr lang="en-US" sz="2600" smtClean="0"/>
              <a:t>Let </a:t>
            </a:r>
            <a:r>
              <a:rPr lang="en-US" sz="2600" i="1" smtClean="0"/>
              <a:t>K</a:t>
            </a:r>
            <a:r>
              <a:rPr lang="en-US" sz="2600" i="1" baseline="-25000" smtClean="0"/>
              <a:t>U</a:t>
            </a:r>
            <a:r>
              <a:rPr lang="en-US" sz="2600" smtClean="0"/>
              <a:t> = {</a:t>
            </a:r>
            <a:r>
              <a:rPr lang="en-US" sz="2600" i="1" smtClean="0"/>
              <a:t>k</a:t>
            </a:r>
            <a:r>
              <a:rPr lang="en-US" sz="2600" i="1" baseline="-25000" smtClean="0"/>
              <a:t>1</a:t>
            </a:r>
            <a:r>
              <a:rPr lang="en-US" sz="2600" i="1" baseline="30000" smtClean="0"/>
              <a:t>U</a:t>
            </a:r>
            <a:r>
              <a:rPr lang="en-US" sz="2600" i="1" smtClean="0"/>
              <a:t>, k</a:t>
            </a:r>
            <a:r>
              <a:rPr lang="en-US" sz="2600" i="1" baseline="-25000" smtClean="0"/>
              <a:t>2</a:t>
            </a:r>
            <a:r>
              <a:rPr lang="en-US" sz="2600" i="1" baseline="30000" smtClean="0"/>
              <a:t>U</a:t>
            </a:r>
            <a:r>
              <a:rPr lang="en-US" sz="2600" i="1" smtClean="0"/>
              <a:t>,…, k</a:t>
            </a:r>
            <a:r>
              <a:rPr lang="en-US" sz="2600" i="1" baseline="-25000" smtClean="0"/>
              <a:t>n</a:t>
            </a:r>
            <a:r>
              <a:rPr lang="en-US" sz="2600" i="1" baseline="30000" smtClean="0"/>
              <a:t>U</a:t>
            </a:r>
            <a:r>
              <a:rPr lang="en-US" sz="2600" smtClean="0"/>
              <a:t>}  be knowledge vectors of user </a:t>
            </a:r>
            <a:r>
              <a:rPr lang="en-US" sz="2600" i="1" smtClean="0"/>
              <a:t>U</a:t>
            </a:r>
            <a:r>
              <a:rPr lang="en-US" sz="2600" smtClean="0"/>
              <a:t>, where each measure </a:t>
            </a:r>
            <a:r>
              <a:rPr lang="en-US" sz="2600" i="1" smtClean="0"/>
              <a:t>k</a:t>
            </a:r>
            <a:r>
              <a:rPr lang="en-US" sz="2600" i="1" baseline="-25000" smtClean="0"/>
              <a:t>c</a:t>
            </a:r>
            <a:r>
              <a:rPr lang="en-US" sz="2600" i="1" baseline="30000" smtClean="0"/>
              <a:t>U</a:t>
            </a:r>
            <a:r>
              <a:rPr lang="en-US" sz="2600" smtClean="0"/>
              <a:t> represents the mount of knowledge </a:t>
            </a:r>
            <a:r>
              <a:rPr lang="en-US" sz="2600" i="1" smtClean="0"/>
              <a:t>C</a:t>
            </a:r>
            <a:r>
              <a:rPr lang="en-US" sz="2600" smtClean="0"/>
              <a:t> that user </a:t>
            </a:r>
            <a:r>
              <a:rPr lang="en-US" sz="2600" i="1" smtClean="0"/>
              <a:t>U</a:t>
            </a:r>
            <a:r>
              <a:rPr lang="en-US" sz="2600" smtClean="0"/>
              <a:t> mastered</a:t>
            </a:r>
          </a:p>
          <a:p>
            <a:pPr algn="just"/>
            <a:r>
              <a:rPr lang="en-US" sz="2600" smtClean="0"/>
              <a:t>Given group </a:t>
            </a:r>
            <a:r>
              <a:rPr lang="en-US" sz="2600" i="1" smtClean="0"/>
              <a:t>A</a:t>
            </a:r>
            <a:r>
              <a:rPr lang="en-US" sz="2600" smtClean="0"/>
              <a:t> and group </a:t>
            </a:r>
            <a:r>
              <a:rPr lang="en-US" sz="2600" i="1" smtClean="0"/>
              <a:t>B</a:t>
            </a:r>
            <a:r>
              <a:rPr lang="en-US" sz="2600" smtClean="0"/>
              <a:t> are groups of students learning via adaptive system with and without support of user model, respectively</a:t>
            </a:r>
          </a:p>
          <a:p>
            <a:pPr algn="just"/>
            <a:r>
              <a:rPr lang="en-US" sz="2800" smtClean="0"/>
              <a:t>Two users </a:t>
            </a:r>
            <a:r>
              <a:rPr lang="en-US" sz="2800" i="1" smtClean="0"/>
              <a:t>i</a:t>
            </a:r>
            <a:r>
              <a:rPr lang="en-US" sz="2800" smtClean="0"/>
              <a:t> and </a:t>
            </a:r>
            <a:r>
              <a:rPr lang="en-US" sz="2800" i="1" smtClean="0"/>
              <a:t>j</a:t>
            </a:r>
            <a:r>
              <a:rPr lang="en-US" sz="2800" smtClean="0"/>
              <a:t> are picked randomly in group </a:t>
            </a:r>
            <a:r>
              <a:rPr lang="en-US" sz="2800" i="1" smtClean="0"/>
              <a:t>A</a:t>
            </a:r>
            <a:r>
              <a:rPr lang="en-US" sz="2800" smtClean="0"/>
              <a:t> and group </a:t>
            </a:r>
            <a:r>
              <a:rPr lang="en-US" sz="2800" i="1" smtClean="0"/>
              <a:t>B</a:t>
            </a:r>
            <a:r>
              <a:rPr lang="en-US" sz="2800" smtClean="0"/>
              <a:t>, respectively</a:t>
            </a:r>
          </a:p>
          <a:p>
            <a:pPr lvl="1" algn="just"/>
            <a:r>
              <a:rPr lang="en-US" sz="2400" i="1" smtClean="0"/>
              <a:t>K</a:t>
            </a:r>
            <a:r>
              <a:rPr lang="en-US" sz="2400" i="1" baseline="-25000" smtClean="0"/>
              <a:t>i</a:t>
            </a:r>
            <a:r>
              <a:rPr lang="en-US" sz="2400" i="1" smtClean="0"/>
              <a:t> = </a:t>
            </a:r>
            <a:r>
              <a:rPr lang="en-US" sz="2400" smtClean="0"/>
              <a:t>{</a:t>
            </a:r>
            <a:r>
              <a:rPr lang="en-US" sz="2400" i="1" smtClean="0"/>
              <a:t>k</a:t>
            </a:r>
            <a:r>
              <a:rPr lang="en-US" sz="2400" i="1" baseline="-25000" smtClean="0"/>
              <a:t>i</a:t>
            </a:r>
            <a:r>
              <a:rPr lang="en-US" sz="2400" i="1" baseline="30000" smtClean="0"/>
              <a:t>U</a:t>
            </a:r>
            <a:r>
              <a:rPr lang="en-US" sz="2400" i="1" smtClean="0"/>
              <a:t>, k</a:t>
            </a:r>
            <a:r>
              <a:rPr lang="en-US" sz="2400" i="1" baseline="-25000" smtClean="0"/>
              <a:t>i</a:t>
            </a:r>
            <a:r>
              <a:rPr lang="en-US" sz="2400" i="1" baseline="30000" smtClean="0"/>
              <a:t>U</a:t>
            </a:r>
            <a:r>
              <a:rPr lang="en-US" sz="2400" i="1" smtClean="0"/>
              <a:t>,…, k</a:t>
            </a:r>
            <a:r>
              <a:rPr lang="en-US" sz="2400" i="1" baseline="-25000" smtClean="0"/>
              <a:t>i</a:t>
            </a:r>
            <a:r>
              <a:rPr lang="en-US" sz="2400" i="1" baseline="30000" smtClean="0"/>
              <a:t>U</a:t>
            </a:r>
            <a:r>
              <a:rPr lang="en-US" sz="2400" smtClean="0"/>
              <a:t>} has sample variance  </a:t>
            </a:r>
            <a:r>
              <a:rPr lang="en-US" sz="2400" i="1" smtClean="0"/>
              <a:t>s</a:t>
            </a:r>
            <a:r>
              <a:rPr lang="en-US" sz="2400" i="1" baseline="-25000" smtClean="0"/>
              <a:t>i</a:t>
            </a:r>
            <a:r>
              <a:rPr lang="en-US" sz="2400" i="1" baseline="30000" smtClean="0"/>
              <a:t>2</a:t>
            </a:r>
            <a:endParaRPr lang="en-US" sz="2200" smtClean="0"/>
          </a:p>
          <a:p>
            <a:pPr lvl="1" algn="just"/>
            <a:r>
              <a:rPr lang="en-US" sz="2400" i="1" smtClean="0"/>
              <a:t>K</a:t>
            </a:r>
            <a:r>
              <a:rPr lang="en-US" sz="2400" i="1" baseline="-25000" smtClean="0"/>
              <a:t>j</a:t>
            </a:r>
            <a:r>
              <a:rPr lang="en-US" sz="2400" i="1" smtClean="0"/>
              <a:t> = </a:t>
            </a:r>
            <a:r>
              <a:rPr lang="en-US" sz="2400" smtClean="0"/>
              <a:t>{</a:t>
            </a:r>
            <a:r>
              <a:rPr lang="en-US" sz="2400" i="1" smtClean="0"/>
              <a:t>k</a:t>
            </a:r>
            <a:r>
              <a:rPr lang="en-US" sz="2400" i="1" baseline="-25000" smtClean="0"/>
              <a:t>j</a:t>
            </a:r>
            <a:r>
              <a:rPr lang="en-US" sz="2400" i="1" baseline="30000" smtClean="0"/>
              <a:t>U</a:t>
            </a:r>
            <a:r>
              <a:rPr lang="en-US" sz="2400" i="1" smtClean="0"/>
              <a:t>, k</a:t>
            </a:r>
            <a:r>
              <a:rPr lang="en-US" sz="2400" i="1" baseline="-25000" smtClean="0"/>
              <a:t>j</a:t>
            </a:r>
            <a:r>
              <a:rPr lang="en-US" sz="2400" i="1" baseline="30000" smtClean="0"/>
              <a:t>U</a:t>
            </a:r>
            <a:r>
              <a:rPr lang="en-US" sz="2400" i="1" smtClean="0"/>
              <a:t>,…, k</a:t>
            </a:r>
            <a:r>
              <a:rPr lang="en-US" sz="2400" i="1" baseline="-25000" smtClean="0"/>
              <a:t>j</a:t>
            </a:r>
            <a:r>
              <a:rPr lang="en-US" sz="2400" i="1" baseline="30000" smtClean="0"/>
              <a:t>U</a:t>
            </a:r>
            <a:r>
              <a:rPr lang="en-US" sz="2400" smtClean="0"/>
              <a:t>} has sample variance  </a:t>
            </a:r>
            <a:r>
              <a:rPr lang="en-US" sz="2400" i="1" smtClean="0"/>
              <a:t>s</a:t>
            </a:r>
            <a:r>
              <a:rPr lang="en-US" sz="2400" i="1" baseline="-25000" smtClean="0"/>
              <a:t>j</a:t>
            </a:r>
            <a:r>
              <a:rPr lang="en-US" sz="2400" i="1" baseline="30000" smtClean="0"/>
              <a:t>2</a:t>
            </a:r>
            <a:endParaRPr lang="en-US" sz="22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120</a:t>
            </a:fld>
            <a:endParaRPr lang="en-US"/>
          </a:p>
        </p:txBody>
      </p:sp>
      <p:sp>
        <p:nvSpPr>
          <p:cNvPr id="7" name="Text Box 5"/>
          <p:cNvSpPr txBox="1">
            <a:spLocks noChangeArrowheads="1"/>
          </p:cNvSpPr>
          <p:nvPr/>
        </p:nvSpPr>
        <p:spPr bwMode="auto">
          <a:xfrm>
            <a:off x="1600200" y="1066800"/>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hypothesis testing </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724400"/>
          </a:xfrm>
        </p:spPr>
        <p:txBody>
          <a:bodyPr/>
          <a:lstStyle/>
          <a:p>
            <a:pPr algn="just"/>
            <a:r>
              <a:rPr lang="en-US" sz="2400" smtClean="0"/>
              <a:t>Hypothesis test aims to variance test instead of mean test. Null hypothesis is stated that two variances are equal </a:t>
            </a:r>
          </a:p>
          <a:p>
            <a:pPr lvl="1" algn="just"/>
            <a:r>
              <a:rPr lang="en-US" sz="2000" i="1" smtClean="0"/>
              <a:t>H</a:t>
            </a:r>
            <a:r>
              <a:rPr lang="en-US" sz="2000" i="1" baseline="-25000" smtClean="0"/>
              <a:t>0</a:t>
            </a:r>
            <a:r>
              <a:rPr lang="en-US" sz="2000" i="1" smtClean="0"/>
              <a:t> : s</a:t>
            </a:r>
            <a:r>
              <a:rPr lang="en-US" sz="2000" i="1" baseline="-25000" smtClean="0"/>
              <a:t>i</a:t>
            </a:r>
            <a:r>
              <a:rPr lang="en-US" sz="2000" i="1" baseline="30000" smtClean="0"/>
              <a:t>2</a:t>
            </a:r>
            <a:r>
              <a:rPr lang="en-US" sz="2000" i="1" smtClean="0"/>
              <a:t>  =  s</a:t>
            </a:r>
            <a:r>
              <a:rPr lang="en-US" sz="2000" i="1" baseline="-25000" smtClean="0"/>
              <a:t>j</a:t>
            </a:r>
            <a:r>
              <a:rPr lang="en-US" sz="2000" i="1" baseline="30000" smtClean="0"/>
              <a:t>2</a:t>
            </a:r>
            <a:endParaRPr lang="en-US" sz="2000" smtClean="0"/>
          </a:p>
          <a:p>
            <a:pPr lvl="1" algn="just"/>
            <a:r>
              <a:rPr lang="en-US" sz="2000" i="1" smtClean="0"/>
              <a:t>H</a:t>
            </a:r>
            <a:r>
              <a:rPr lang="en-US" sz="2000" i="1" baseline="-25000" smtClean="0"/>
              <a:t>1</a:t>
            </a:r>
            <a:r>
              <a:rPr lang="en-US" sz="2000" i="1" smtClean="0"/>
              <a:t>: s</a:t>
            </a:r>
            <a:r>
              <a:rPr lang="en-US" sz="2000" i="1" baseline="-25000" smtClean="0"/>
              <a:t>i</a:t>
            </a:r>
            <a:r>
              <a:rPr lang="en-US" sz="2000" i="1" baseline="30000" smtClean="0"/>
              <a:t>2</a:t>
            </a:r>
            <a:r>
              <a:rPr lang="en-US" sz="2000" i="1" smtClean="0"/>
              <a:t>  =  s</a:t>
            </a:r>
            <a:r>
              <a:rPr lang="en-US" sz="2000" i="1" baseline="-25000" smtClean="0"/>
              <a:t>j</a:t>
            </a:r>
            <a:r>
              <a:rPr lang="en-US" sz="2000" i="1" baseline="30000" smtClean="0"/>
              <a:t>2</a:t>
            </a:r>
            <a:r>
              <a:rPr lang="en-US" sz="2000" i="1" smtClean="0"/>
              <a:t> </a:t>
            </a:r>
            <a:endParaRPr lang="en-US" sz="2000" smtClean="0"/>
          </a:p>
          <a:p>
            <a:pPr algn="just"/>
            <a:r>
              <a:rPr lang="en-US" sz="2400" smtClean="0"/>
              <a:t>Suppose the significant level is </a:t>
            </a:r>
            <a:r>
              <a:rPr lang="en-US" sz="2400" i="1" smtClean="0"/>
              <a:t>0.05</a:t>
            </a:r>
            <a:r>
              <a:rPr lang="en-US" sz="2400" smtClean="0"/>
              <a:t>, </a:t>
            </a:r>
            <a:r>
              <a:rPr lang="en-US" sz="2400" i="1" smtClean="0"/>
              <a:t>F</a:t>
            </a:r>
            <a:r>
              <a:rPr lang="en-US" sz="2400" smtClean="0"/>
              <a:t>-distribution is used to test two variances: F = </a:t>
            </a:r>
            <a:r>
              <a:rPr lang="en-US" sz="2400" i="1" smtClean="0"/>
              <a:t>s</a:t>
            </a:r>
            <a:r>
              <a:rPr lang="en-US" sz="2400" i="1" baseline="-25000" smtClean="0"/>
              <a:t>i</a:t>
            </a:r>
            <a:r>
              <a:rPr lang="en-US" sz="2400" i="1" baseline="30000" smtClean="0"/>
              <a:t>2</a:t>
            </a:r>
            <a:r>
              <a:rPr lang="en-US" sz="2400" i="1" smtClean="0"/>
              <a:t>  /  s</a:t>
            </a:r>
            <a:r>
              <a:rPr lang="en-US" sz="2400" i="1" baseline="-25000" smtClean="0"/>
              <a:t>j</a:t>
            </a:r>
            <a:r>
              <a:rPr lang="en-US" sz="2400" i="1" baseline="30000" smtClean="0"/>
              <a:t>2</a:t>
            </a:r>
            <a:endParaRPr lang="en-US" sz="2400" smtClean="0"/>
          </a:p>
          <a:p>
            <a:pPr algn="just"/>
            <a:r>
              <a:rPr lang="en-US" sz="2400" smtClean="0"/>
              <a:t>If </a:t>
            </a:r>
            <a:r>
              <a:rPr lang="en-US" sz="2400" i="1" smtClean="0"/>
              <a:t>F</a:t>
            </a:r>
            <a:r>
              <a:rPr lang="en-US" sz="2400" smtClean="0"/>
              <a:t> &lt; </a:t>
            </a:r>
            <a:r>
              <a:rPr lang="en-US" sz="2400" i="1" smtClean="0"/>
              <a:t>f</a:t>
            </a:r>
            <a:r>
              <a:rPr lang="en-US" sz="2400" i="1" baseline="-25000" smtClean="0"/>
              <a:t>0.95, n-1, n-1</a:t>
            </a:r>
            <a:r>
              <a:rPr lang="en-US" sz="2400" smtClean="0"/>
              <a:t> then the null hypothesis is rejected → group </a:t>
            </a:r>
            <a:r>
              <a:rPr lang="en-US" sz="2400" i="1" smtClean="0"/>
              <a:t>A</a:t>
            </a:r>
            <a:r>
              <a:rPr lang="en-US" sz="2400" smtClean="0"/>
              <a:t> with support of user modeling system improve adaptive learning system much more than group </a:t>
            </a:r>
            <a:r>
              <a:rPr lang="en-US" sz="2400" i="1" smtClean="0"/>
              <a:t>B</a:t>
            </a:r>
            <a:r>
              <a:rPr lang="en-US" sz="2400" smtClean="0"/>
              <a:t>. So, criterion </a:t>
            </a:r>
            <a:r>
              <a:rPr lang="en-US" sz="2400" i="1" smtClean="0"/>
              <a:t>α</a:t>
            </a:r>
            <a:r>
              <a:rPr lang="en-US" sz="2400" smtClean="0"/>
              <a:t> get </a:t>
            </a:r>
            <a:r>
              <a:rPr lang="en-US" sz="2400" i="1" smtClean="0"/>
              <a:t>true</a:t>
            </a:r>
            <a:r>
              <a:rPr lang="en-US" sz="2400" smtClean="0"/>
              <a:t>, indicating the preeminence of user modeling system.</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121</a:t>
            </a:fld>
            <a:endParaRPr lang="en-US"/>
          </a:p>
        </p:txBody>
      </p:sp>
      <p:sp>
        <p:nvSpPr>
          <p:cNvPr id="7" name="Text Box 5"/>
          <p:cNvSpPr txBox="1">
            <a:spLocks noChangeArrowheads="1"/>
          </p:cNvSpPr>
          <p:nvPr/>
        </p:nvSpPr>
        <p:spPr bwMode="auto">
          <a:xfrm>
            <a:off x="1600200" y="10315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hypothesis testing</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343400"/>
          </a:xfrm>
        </p:spPr>
        <p:txBody>
          <a:bodyPr/>
          <a:lstStyle/>
          <a:p>
            <a:r>
              <a:rPr lang="en-US" sz="2600" smtClean="0"/>
              <a:t>Suppose that partial user knowledge items like chapters, sessions, etc are represented as a set of random variable are </a:t>
            </a:r>
            <a:r>
              <a:rPr lang="en-US" sz="2600" i="1" smtClean="0"/>
              <a:t>X</a:t>
            </a:r>
            <a:r>
              <a:rPr lang="en-US" sz="2600" i="1" baseline="-25000" smtClean="0"/>
              <a:t>1</a:t>
            </a:r>
            <a:r>
              <a:rPr lang="en-US" sz="2600" i="1" smtClean="0"/>
              <a:t>, X</a:t>
            </a:r>
            <a:r>
              <a:rPr lang="en-US" sz="2600" i="1" baseline="-25000" smtClean="0"/>
              <a:t>2</a:t>
            </a:r>
            <a:r>
              <a:rPr lang="en-US" sz="2600" i="1" smtClean="0"/>
              <a:t>, X</a:t>
            </a:r>
            <a:r>
              <a:rPr lang="en-US" sz="2600" i="1" baseline="-25000" smtClean="0"/>
              <a:t>3</a:t>
            </a:r>
            <a:r>
              <a:rPr lang="en-US" sz="2600" i="1" smtClean="0"/>
              <a:t>,…, X</a:t>
            </a:r>
            <a:r>
              <a:rPr lang="en-US" sz="2600" i="1" baseline="-25000" smtClean="0"/>
              <a:t>n</a:t>
            </a:r>
            <a:endParaRPr lang="en-US" sz="2600" smtClean="0"/>
          </a:p>
          <a:p>
            <a:r>
              <a:rPr lang="en-US" sz="2600" smtClean="0"/>
              <a:t>Let </a:t>
            </a:r>
            <a:r>
              <a:rPr lang="en-US" sz="2600" i="1" smtClean="0"/>
              <a:t>Y</a:t>
            </a:r>
            <a:r>
              <a:rPr lang="en-US" sz="2600" smtClean="0"/>
              <a:t> represents the total knowledge that users gain over whole course like Java course, Oracle course, etc</a:t>
            </a:r>
          </a:p>
          <a:p>
            <a:r>
              <a:rPr lang="en-US" sz="2600" smtClean="0"/>
              <a:t>We try to find out the linear function of random variables </a:t>
            </a:r>
            <a:r>
              <a:rPr lang="en-US" sz="2600" i="1" smtClean="0"/>
              <a:t>X</a:t>
            </a:r>
            <a:r>
              <a:rPr lang="en-US" sz="2600" i="1" baseline="-25000" smtClean="0"/>
              <a:t>i</a:t>
            </a:r>
            <a:r>
              <a:rPr lang="en-US" sz="2600" smtClean="0"/>
              <a:t> (s) so that </a:t>
            </a:r>
            <a:r>
              <a:rPr lang="en-US" sz="2600" i="1" smtClean="0"/>
              <a:t>Y</a:t>
            </a:r>
            <a:r>
              <a:rPr lang="en-US" sz="2600" smtClean="0"/>
              <a:t> is the expected value of such function.</a:t>
            </a:r>
          </a:p>
          <a:p>
            <a:pPr>
              <a:buNone/>
            </a:pPr>
            <a:r>
              <a:rPr lang="pt-BR" sz="2800" i="1" smtClean="0"/>
              <a:t>	Y = a</a:t>
            </a:r>
            <a:r>
              <a:rPr lang="pt-BR" sz="2800" i="1" baseline="-25000" smtClean="0"/>
              <a:t>0</a:t>
            </a:r>
            <a:r>
              <a:rPr lang="pt-BR" sz="2800" i="1" smtClean="0"/>
              <a:t> + a</a:t>
            </a:r>
            <a:r>
              <a:rPr lang="pt-BR" sz="2800" i="1" baseline="-25000" smtClean="0"/>
              <a:t>1</a:t>
            </a:r>
            <a:r>
              <a:rPr lang="pt-BR" sz="2800" i="1" smtClean="0"/>
              <a:t>X</a:t>
            </a:r>
            <a:r>
              <a:rPr lang="pt-BR" sz="2800" i="1" baseline="-25000" smtClean="0"/>
              <a:t>1</a:t>
            </a:r>
            <a:r>
              <a:rPr lang="pt-BR" sz="2800" i="1" smtClean="0"/>
              <a:t> + a</a:t>
            </a:r>
            <a:r>
              <a:rPr lang="pt-BR" sz="2800" i="1" baseline="-25000" smtClean="0"/>
              <a:t>2</a:t>
            </a:r>
            <a:r>
              <a:rPr lang="pt-BR" sz="2800" i="1" smtClean="0"/>
              <a:t>X</a:t>
            </a:r>
            <a:r>
              <a:rPr lang="pt-BR" sz="2800" i="1" baseline="-25000" smtClean="0"/>
              <a:t>2</a:t>
            </a:r>
            <a:r>
              <a:rPr lang="pt-BR" sz="2800" i="1" smtClean="0"/>
              <a:t> + a</a:t>
            </a:r>
            <a:r>
              <a:rPr lang="pt-BR" sz="2800" i="1" baseline="-25000" smtClean="0"/>
              <a:t>3</a:t>
            </a:r>
            <a:r>
              <a:rPr lang="pt-BR" sz="2800" i="1" smtClean="0"/>
              <a:t>X</a:t>
            </a:r>
            <a:r>
              <a:rPr lang="pt-BR" sz="2800" i="1" baseline="-25000" smtClean="0"/>
              <a:t>3</a:t>
            </a:r>
            <a:r>
              <a:rPr lang="pt-BR" sz="2800" i="1" smtClean="0"/>
              <a:t> +…+a</a:t>
            </a:r>
            <a:r>
              <a:rPr lang="pt-BR" sz="2800" i="1" baseline="-25000" smtClean="0"/>
              <a:t>n</a:t>
            </a:r>
            <a:r>
              <a:rPr lang="pt-BR" sz="2800" i="1" smtClean="0"/>
              <a:t>X</a:t>
            </a:r>
            <a:r>
              <a:rPr lang="pt-BR" sz="2800" i="1" baseline="-25000" smtClean="0"/>
              <a:t>n</a:t>
            </a:r>
            <a:r>
              <a:rPr lang="pt-BR" sz="2800" smtClean="0"/>
              <a:t> </a:t>
            </a:r>
            <a:endParaRPr lang="en-US" sz="2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122</a:t>
            </a:fld>
            <a:endParaRPr lang="en-US"/>
          </a:p>
        </p:txBody>
      </p:sp>
      <p:sp>
        <p:nvSpPr>
          <p:cNvPr id="7" name="Text Box 5"/>
          <p:cNvSpPr txBox="1">
            <a:spLocks noChangeArrowheads="1"/>
          </p:cNvSpPr>
          <p:nvPr/>
        </p:nvSpPr>
        <p:spPr bwMode="auto">
          <a:xfrm>
            <a:off x="1600200" y="10315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267200"/>
          </a:xfrm>
        </p:spPr>
        <p:txBody>
          <a:bodyPr/>
          <a:lstStyle/>
          <a:p>
            <a:pPr algn="just"/>
            <a:r>
              <a:rPr lang="en-US" sz="2600" smtClean="0"/>
              <a:t>When linear function is determined, it is applied back to each user in both group </a:t>
            </a:r>
            <a:r>
              <a:rPr lang="en-US" sz="2600" i="1" smtClean="0"/>
              <a:t>A</a:t>
            </a:r>
            <a:r>
              <a:rPr lang="en-US" sz="2600" smtClean="0"/>
              <a:t> and </a:t>
            </a:r>
            <a:r>
              <a:rPr lang="en-US" sz="2600" i="1" smtClean="0"/>
              <a:t>B</a:t>
            </a:r>
            <a:r>
              <a:rPr lang="en-US" sz="2600" smtClean="0"/>
              <a:t> so as to predict her/his knowledge so-called </a:t>
            </a:r>
            <a:r>
              <a:rPr lang="en-US" sz="2600" i="1" smtClean="0"/>
              <a:t>estimated knowledge</a:t>
            </a:r>
            <a:r>
              <a:rPr lang="en-US" sz="2600" smtClean="0"/>
              <a:t>. </a:t>
            </a:r>
          </a:p>
          <a:p>
            <a:pPr algn="just"/>
            <a:r>
              <a:rPr lang="en-US" sz="2600" i="1" smtClean="0"/>
              <a:t>Estimated knowledge</a:t>
            </a:r>
            <a:r>
              <a:rPr lang="en-US" sz="2600" smtClean="0"/>
              <a:t> is compared to </a:t>
            </a:r>
            <a:r>
              <a:rPr lang="en-US" sz="2600" i="1" smtClean="0"/>
              <a:t>real knowledge</a:t>
            </a:r>
            <a:r>
              <a:rPr lang="en-US" sz="2600" smtClean="0"/>
              <a:t> of users. The deviation of </a:t>
            </a:r>
            <a:r>
              <a:rPr lang="en-US" sz="2600" i="1" smtClean="0"/>
              <a:t>estimated knowledge</a:t>
            </a:r>
            <a:r>
              <a:rPr lang="en-US" sz="2600" smtClean="0"/>
              <a:t> and </a:t>
            </a:r>
            <a:r>
              <a:rPr lang="en-US" sz="2600" i="1" smtClean="0"/>
              <a:t>real knowledge</a:t>
            </a:r>
            <a:r>
              <a:rPr lang="en-US" sz="2600" smtClean="0"/>
              <a:t> is called </a:t>
            </a:r>
            <a:r>
              <a:rPr lang="en-US" sz="2600" i="1" smtClean="0"/>
              <a:t>prediction error</a:t>
            </a:r>
            <a:r>
              <a:rPr lang="en-US" sz="2600" smtClean="0"/>
              <a:t>. </a:t>
            </a:r>
          </a:p>
          <a:p>
            <a:pPr algn="just"/>
            <a:r>
              <a:rPr lang="en-US" sz="2600" smtClean="0"/>
              <a:t>The square sum of all </a:t>
            </a:r>
            <a:r>
              <a:rPr lang="en-US" sz="2600" i="1" smtClean="0"/>
              <a:t>prediction error</a:t>
            </a:r>
            <a:r>
              <a:rPr lang="en-US" sz="2600" smtClean="0"/>
              <a:t> reflects the measure </a:t>
            </a:r>
            <a:r>
              <a:rPr lang="en-US" sz="2600" i="1" smtClean="0"/>
              <a:t>α</a:t>
            </a:r>
            <a:endParaRPr lang="en-US" sz="2600" i="1"/>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123</a:t>
            </a:fld>
            <a:endParaRPr lang="en-US"/>
          </a:p>
        </p:txBody>
      </p:sp>
      <p:sp>
        <p:nvSpPr>
          <p:cNvPr id="7" name="Text Box 5"/>
          <p:cNvSpPr txBox="1">
            <a:spLocks noChangeArrowheads="1"/>
          </p:cNvSpPr>
          <p:nvPr/>
        </p:nvSpPr>
        <p:spPr bwMode="auto">
          <a:xfrm>
            <a:off x="1600200" y="11077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4572000"/>
          </a:xfrm>
        </p:spPr>
        <p:txBody>
          <a:bodyPr/>
          <a:lstStyle/>
          <a:p>
            <a:pPr algn="just">
              <a:buFont typeface="+mj-lt"/>
              <a:buAutoNum type="arabicPeriod"/>
            </a:pPr>
            <a:r>
              <a:rPr lang="en-US" sz="1800" smtClean="0"/>
              <a:t>Firstly, the regression coefficients </a:t>
            </a:r>
            <a:r>
              <a:rPr lang="en-US" sz="1800" i="1" smtClean="0"/>
              <a:t>a</a:t>
            </a:r>
            <a:r>
              <a:rPr lang="en-US" sz="1800" i="1" baseline="-25000" smtClean="0"/>
              <a:t>i</a:t>
            </a:r>
            <a:r>
              <a:rPr lang="en-US" sz="1800" smtClean="0"/>
              <a:t> (s) are computed by the method of mean least square. Note that because we have two linear functions for group </a:t>
            </a:r>
            <a:r>
              <a:rPr lang="en-US" sz="1800" i="1" smtClean="0"/>
              <a:t>A</a:t>
            </a:r>
            <a:r>
              <a:rPr lang="en-US" sz="1800" smtClean="0"/>
              <a:t> and </a:t>
            </a:r>
            <a:r>
              <a:rPr lang="en-US" sz="1800" i="1" smtClean="0"/>
              <a:t>B</a:t>
            </a:r>
            <a:r>
              <a:rPr lang="en-US" sz="1800" smtClean="0"/>
              <a:t>, there are two sets of regression coefficients, each set for one group.</a:t>
            </a:r>
          </a:p>
          <a:p>
            <a:pPr lvl="0" algn="just">
              <a:buFont typeface="+mj-lt"/>
              <a:buAutoNum type="arabicPeriod"/>
            </a:pPr>
            <a:r>
              <a:rPr lang="en-US" sz="1800" smtClean="0"/>
              <a:t>Secondly, let </a:t>
            </a:r>
            <a:r>
              <a:rPr lang="en-US" sz="1800" i="1" smtClean="0"/>
              <a:t>ek</a:t>
            </a:r>
            <a:r>
              <a:rPr lang="en-US" sz="1800" i="1" baseline="-25000" smtClean="0"/>
              <a:t>i</a:t>
            </a:r>
            <a:r>
              <a:rPr lang="en-US" sz="1800" i="1" baseline="30000" smtClean="0"/>
              <a:t>A</a:t>
            </a:r>
            <a:r>
              <a:rPr lang="en-US" sz="1800" smtClean="0"/>
              <a:t> and </a:t>
            </a:r>
            <a:r>
              <a:rPr lang="en-US" sz="1800" i="1" smtClean="0"/>
              <a:t>ek</a:t>
            </a:r>
            <a:r>
              <a:rPr lang="en-US" sz="1800" i="1" baseline="-25000" smtClean="0"/>
              <a:t>i</a:t>
            </a:r>
            <a:r>
              <a:rPr lang="en-US" sz="1800" i="1" baseline="30000" smtClean="0"/>
              <a:t>B</a:t>
            </a:r>
            <a:r>
              <a:rPr lang="en-US" sz="1800" i="1" smtClean="0"/>
              <a:t> </a:t>
            </a:r>
            <a:r>
              <a:rPr lang="en-US" sz="1800" smtClean="0"/>
              <a:t>be estimated knowledge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respectively. Note that </a:t>
            </a:r>
            <a:r>
              <a:rPr lang="en-US" sz="1800" i="1" smtClean="0"/>
              <a:t>ek</a:t>
            </a:r>
            <a:r>
              <a:rPr lang="en-US" sz="1800" i="1" baseline="-25000" smtClean="0"/>
              <a:t>i</a:t>
            </a:r>
            <a:r>
              <a:rPr lang="en-US" sz="1800" i="1" baseline="30000" smtClean="0"/>
              <a:t>A</a:t>
            </a:r>
            <a:r>
              <a:rPr lang="en-US" sz="1800" smtClean="0"/>
              <a:t> and </a:t>
            </a:r>
            <a:r>
              <a:rPr lang="en-US" sz="1800" i="1" smtClean="0"/>
              <a:t>ek</a:t>
            </a:r>
            <a:r>
              <a:rPr lang="en-US" sz="1800" i="1" baseline="-25000" smtClean="0"/>
              <a:t>i</a:t>
            </a:r>
            <a:r>
              <a:rPr lang="en-US" sz="1800" i="1" baseline="30000" smtClean="0"/>
              <a:t>B</a:t>
            </a:r>
            <a:r>
              <a:rPr lang="en-US" sz="1800" smtClean="0"/>
              <a:t> are calculated by applying linear function determined in the first step.</a:t>
            </a:r>
          </a:p>
          <a:p>
            <a:pPr lvl="1" algn="just"/>
            <a:r>
              <a:rPr lang="en-US" sz="1800" b="1" i="1" smtClean="0"/>
              <a:t>ek</a:t>
            </a:r>
            <a:r>
              <a:rPr lang="en-US" sz="1800" b="1" i="1" baseline="-25000" smtClean="0"/>
              <a:t>i</a:t>
            </a:r>
            <a:r>
              <a:rPr lang="en-US" sz="1800" b="1" i="1" baseline="30000" smtClean="0"/>
              <a:t>A</a:t>
            </a:r>
            <a:r>
              <a:rPr lang="en-US" sz="1800" b="1" i="1" smtClean="0"/>
              <a:t> = Y</a:t>
            </a:r>
            <a:r>
              <a:rPr lang="en-US" sz="1800" b="1" i="1" baseline="30000" smtClean="0"/>
              <a:t>A</a:t>
            </a:r>
            <a:r>
              <a:rPr lang="en-US" sz="1800" b="1" i="1" smtClean="0"/>
              <a:t> = a</a:t>
            </a:r>
            <a:r>
              <a:rPr lang="en-US" sz="1800" b="1" i="1" baseline="-25000" smtClean="0"/>
              <a:t>0</a:t>
            </a:r>
            <a:r>
              <a:rPr lang="en-US" sz="1800" b="1" i="1" smtClean="0"/>
              <a:t> + a</a:t>
            </a:r>
            <a:r>
              <a:rPr lang="en-US" sz="1800" b="1" i="1" baseline="-25000" smtClean="0"/>
              <a:t>1</a:t>
            </a:r>
            <a:r>
              <a:rPr lang="en-US" sz="1800" b="1" i="1" smtClean="0"/>
              <a:t>X</a:t>
            </a:r>
            <a:r>
              <a:rPr lang="en-US" sz="1800" b="1" i="1" baseline="-25000" smtClean="0"/>
              <a:t>1</a:t>
            </a:r>
            <a:r>
              <a:rPr lang="en-US" sz="1800" b="1" i="1" smtClean="0"/>
              <a:t> + a</a:t>
            </a:r>
            <a:r>
              <a:rPr lang="en-US" sz="1800" b="1" i="1" baseline="-25000" smtClean="0"/>
              <a:t>2</a:t>
            </a:r>
            <a:r>
              <a:rPr lang="en-US" sz="1800" b="1" i="1" smtClean="0"/>
              <a:t>X</a:t>
            </a:r>
            <a:r>
              <a:rPr lang="en-US" sz="1800" b="1" i="1" baseline="-25000" smtClean="0"/>
              <a:t>2</a:t>
            </a:r>
            <a:r>
              <a:rPr lang="en-US" sz="1800" b="1" i="1" smtClean="0"/>
              <a:t> + a</a:t>
            </a:r>
            <a:r>
              <a:rPr lang="en-US" sz="1800" b="1" i="1" baseline="-25000" smtClean="0"/>
              <a:t>3</a:t>
            </a:r>
            <a:r>
              <a:rPr lang="en-US" sz="1800" b="1" i="1" smtClean="0"/>
              <a:t>X</a:t>
            </a:r>
            <a:r>
              <a:rPr lang="en-US" sz="1800" b="1" i="1" baseline="-25000" smtClean="0"/>
              <a:t>3</a:t>
            </a:r>
            <a:r>
              <a:rPr lang="en-US" sz="1800" b="1" i="1" smtClean="0"/>
              <a:t> +…+a</a:t>
            </a:r>
            <a:r>
              <a:rPr lang="en-US" sz="1800" b="1" i="1" baseline="-25000" smtClean="0"/>
              <a:t>n</a:t>
            </a:r>
            <a:r>
              <a:rPr lang="en-US" sz="1800" b="1" i="1" smtClean="0"/>
              <a:t>X</a:t>
            </a:r>
            <a:r>
              <a:rPr lang="en-US" sz="1800" b="1" i="1" baseline="-25000" smtClean="0"/>
              <a:t>n</a:t>
            </a:r>
            <a:r>
              <a:rPr lang="en-US" sz="1800" b="1" smtClean="0"/>
              <a:t> </a:t>
            </a:r>
            <a:r>
              <a:rPr lang="en-US" sz="1800" smtClean="0"/>
              <a:t>  </a:t>
            </a:r>
            <a:r>
              <a:rPr lang="en-US" sz="1800" baseline="-25000" smtClean="0"/>
              <a:t>(in group A)</a:t>
            </a:r>
            <a:endParaRPr lang="en-US" sz="1800" smtClean="0"/>
          </a:p>
          <a:p>
            <a:pPr lvl="1" algn="just"/>
            <a:r>
              <a:rPr lang="en-US" sz="1800" b="1" i="1" smtClean="0"/>
              <a:t>ek</a:t>
            </a:r>
            <a:r>
              <a:rPr lang="en-US" sz="1800" b="1" i="1" baseline="-25000" smtClean="0"/>
              <a:t>i</a:t>
            </a:r>
            <a:r>
              <a:rPr lang="en-US" sz="1800" b="1" i="1" baseline="30000" smtClean="0"/>
              <a:t>B</a:t>
            </a:r>
            <a:r>
              <a:rPr lang="en-US" sz="1800" b="1" i="1" smtClean="0"/>
              <a:t> = Y</a:t>
            </a:r>
            <a:r>
              <a:rPr lang="en-US" sz="1800" b="1" i="1" baseline="30000" smtClean="0"/>
              <a:t>B</a:t>
            </a:r>
            <a:r>
              <a:rPr lang="en-US" sz="1800" b="1" i="1" smtClean="0"/>
              <a:t> = a</a:t>
            </a:r>
            <a:r>
              <a:rPr lang="en-US" sz="1800" b="1" i="1" baseline="-25000" smtClean="0"/>
              <a:t>0</a:t>
            </a:r>
            <a:r>
              <a:rPr lang="en-US" sz="1800" b="1" i="1" smtClean="0"/>
              <a:t> + a</a:t>
            </a:r>
            <a:r>
              <a:rPr lang="en-US" sz="1800" b="1" i="1" baseline="-25000" smtClean="0"/>
              <a:t>1</a:t>
            </a:r>
            <a:r>
              <a:rPr lang="en-US" sz="1800" b="1" i="1" smtClean="0"/>
              <a:t>X</a:t>
            </a:r>
            <a:r>
              <a:rPr lang="en-US" sz="1800" b="1" i="1" baseline="-25000" smtClean="0"/>
              <a:t>1</a:t>
            </a:r>
            <a:r>
              <a:rPr lang="en-US" sz="1800" b="1" i="1" smtClean="0"/>
              <a:t> + a</a:t>
            </a:r>
            <a:r>
              <a:rPr lang="en-US" sz="1800" b="1" i="1" baseline="-25000" smtClean="0"/>
              <a:t>2</a:t>
            </a:r>
            <a:r>
              <a:rPr lang="en-US" sz="1800" b="1" i="1" smtClean="0"/>
              <a:t>X</a:t>
            </a:r>
            <a:r>
              <a:rPr lang="en-US" sz="1800" b="1" i="1" baseline="-25000" smtClean="0"/>
              <a:t>2</a:t>
            </a:r>
            <a:r>
              <a:rPr lang="en-US" sz="1800" b="1" i="1" smtClean="0"/>
              <a:t> + a</a:t>
            </a:r>
            <a:r>
              <a:rPr lang="en-US" sz="1800" b="1" i="1" baseline="-25000" smtClean="0"/>
              <a:t>3</a:t>
            </a:r>
            <a:r>
              <a:rPr lang="en-US" sz="1800" b="1" i="1" smtClean="0"/>
              <a:t>X</a:t>
            </a:r>
            <a:r>
              <a:rPr lang="en-US" sz="1800" b="1" i="1" baseline="-25000" smtClean="0"/>
              <a:t>3</a:t>
            </a:r>
            <a:r>
              <a:rPr lang="en-US" sz="1800" b="1" i="1" smtClean="0"/>
              <a:t> +…+a</a:t>
            </a:r>
            <a:r>
              <a:rPr lang="en-US" sz="1800" b="1" i="1" baseline="-25000" smtClean="0"/>
              <a:t>n</a:t>
            </a:r>
            <a:r>
              <a:rPr lang="en-US" sz="1800" b="1" i="1" smtClean="0"/>
              <a:t>X</a:t>
            </a:r>
            <a:r>
              <a:rPr lang="en-US" sz="1800" b="1" i="1" baseline="-25000" smtClean="0"/>
              <a:t>n</a:t>
            </a:r>
            <a:r>
              <a:rPr lang="en-US" sz="1800" smtClean="0"/>
              <a:t>   </a:t>
            </a:r>
            <a:r>
              <a:rPr lang="en-US" sz="1800" baseline="-25000" smtClean="0"/>
              <a:t>(in group B)</a:t>
            </a:r>
            <a:endParaRPr lang="en-US" sz="1800" smtClean="0"/>
          </a:p>
          <a:p>
            <a:pPr lvl="0" algn="just">
              <a:buFont typeface="+mj-lt"/>
              <a:buAutoNum type="arabicPeriod"/>
            </a:pPr>
            <a:r>
              <a:rPr lang="en-US" sz="1800" smtClean="0"/>
              <a:t>Thirdly, let </a:t>
            </a:r>
            <a:r>
              <a:rPr lang="en-US" sz="1800" i="1" smtClean="0"/>
              <a:t>k</a:t>
            </a:r>
            <a:r>
              <a:rPr lang="en-US" sz="1800" i="1" baseline="-25000" smtClean="0"/>
              <a:t>i</a:t>
            </a:r>
            <a:r>
              <a:rPr lang="en-US" sz="1800" i="1" baseline="30000" smtClean="0"/>
              <a:t>A</a:t>
            </a:r>
            <a:r>
              <a:rPr lang="en-US" sz="1800" smtClean="0"/>
              <a:t> and </a:t>
            </a:r>
            <a:r>
              <a:rPr lang="en-US" sz="1800" i="1" smtClean="0"/>
              <a:t>k</a:t>
            </a:r>
            <a:r>
              <a:rPr lang="en-US" sz="1800" i="1" baseline="-25000" smtClean="0"/>
              <a:t>i</a:t>
            </a:r>
            <a:r>
              <a:rPr lang="en-US" sz="1800" i="1" baseline="30000" smtClean="0"/>
              <a:t>B</a:t>
            </a:r>
            <a:r>
              <a:rPr lang="en-US" sz="1800" smtClean="0"/>
              <a:t> be the real knowledge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from database, respectively. Let </a:t>
            </a:r>
            <a:r>
              <a:rPr lang="en-US" sz="1800" i="1" smtClean="0"/>
              <a:t>err</a:t>
            </a:r>
            <a:r>
              <a:rPr lang="en-US" sz="1800" i="1" baseline="-25000" smtClean="0"/>
              <a:t>i</a:t>
            </a:r>
            <a:r>
              <a:rPr lang="en-US" sz="1800" i="1" baseline="30000" smtClean="0"/>
              <a:t>A</a:t>
            </a:r>
            <a:r>
              <a:rPr lang="en-US" sz="1800" smtClean="0"/>
              <a:t> and </a:t>
            </a:r>
            <a:r>
              <a:rPr lang="en-US" sz="1800" i="1" smtClean="0"/>
              <a:t>err</a:t>
            </a:r>
            <a:r>
              <a:rPr lang="en-US" sz="1800" i="1" baseline="-25000" smtClean="0"/>
              <a:t>i</a:t>
            </a:r>
            <a:r>
              <a:rPr lang="en-US" sz="1800" i="1" baseline="30000" smtClean="0"/>
              <a:t>B</a:t>
            </a:r>
            <a:r>
              <a:rPr lang="en-US" sz="1800" smtClean="0"/>
              <a:t> be the prediction error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respectively. We have </a:t>
            </a:r>
            <a:r>
              <a:rPr lang="en-US" sz="1800" b="1" i="1" smtClean="0"/>
              <a:t>err</a:t>
            </a:r>
            <a:r>
              <a:rPr lang="en-US" sz="1800" b="1" i="1" baseline="-25000" smtClean="0"/>
              <a:t>i</a:t>
            </a:r>
            <a:r>
              <a:rPr lang="en-US" sz="1800" b="1" i="1" baseline="30000" smtClean="0"/>
              <a:t>A</a:t>
            </a:r>
            <a:r>
              <a:rPr lang="en-US" sz="1800" b="1" i="1" smtClean="0"/>
              <a:t> = | ek</a:t>
            </a:r>
            <a:r>
              <a:rPr lang="en-US" sz="1800" b="1" i="1" baseline="-25000" smtClean="0"/>
              <a:t>i</a:t>
            </a:r>
            <a:r>
              <a:rPr lang="en-US" sz="1800" b="1" i="1" baseline="30000" smtClean="0"/>
              <a:t>A</a:t>
            </a:r>
            <a:r>
              <a:rPr lang="en-US" sz="1800" b="1" smtClean="0"/>
              <a:t> – </a:t>
            </a:r>
            <a:r>
              <a:rPr lang="en-US" sz="1800" b="1" i="1" smtClean="0"/>
              <a:t>k</a:t>
            </a:r>
            <a:r>
              <a:rPr lang="en-US" sz="1800" b="1" i="1" baseline="-25000" smtClean="0"/>
              <a:t>i</a:t>
            </a:r>
            <a:r>
              <a:rPr lang="en-US" sz="1800" b="1" i="1" baseline="30000" smtClean="0"/>
              <a:t>A</a:t>
            </a:r>
            <a:r>
              <a:rPr lang="en-US" sz="1800" b="1" i="1" smtClean="0"/>
              <a:t>|</a:t>
            </a:r>
            <a:r>
              <a:rPr lang="en-US" sz="1800" i="1" smtClean="0"/>
              <a:t> </a:t>
            </a:r>
            <a:r>
              <a:rPr lang="en-US" sz="1800" smtClean="0"/>
              <a:t>and</a:t>
            </a:r>
            <a:r>
              <a:rPr lang="en-US" sz="1800" i="1" smtClean="0"/>
              <a:t> </a:t>
            </a:r>
            <a:r>
              <a:rPr lang="en-US" sz="1800" b="1" i="1" smtClean="0"/>
              <a:t>err</a:t>
            </a:r>
            <a:r>
              <a:rPr lang="en-US" sz="1800" b="1" i="1" baseline="-25000" smtClean="0"/>
              <a:t>i</a:t>
            </a:r>
            <a:r>
              <a:rPr lang="en-US" sz="1800" b="1" i="1" baseline="30000" smtClean="0"/>
              <a:t>B</a:t>
            </a:r>
            <a:r>
              <a:rPr lang="en-US" sz="1800" b="1" i="1" smtClean="0"/>
              <a:t> = | ek</a:t>
            </a:r>
            <a:r>
              <a:rPr lang="en-US" sz="1800" b="1" i="1" baseline="-25000" smtClean="0"/>
              <a:t>i</a:t>
            </a:r>
            <a:r>
              <a:rPr lang="en-US" sz="1800" b="1" i="1" baseline="30000" smtClean="0"/>
              <a:t>B</a:t>
            </a:r>
            <a:r>
              <a:rPr lang="en-US" sz="1800" b="1" smtClean="0"/>
              <a:t> – </a:t>
            </a:r>
            <a:r>
              <a:rPr lang="en-US" sz="1800" b="1" i="1" smtClean="0"/>
              <a:t>k</a:t>
            </a:r>
            <a:r>
              <a:rPr lang="en-US" sz="1800" b="1" i="1" baseline="-25000" smtClean="0"/>
              <a:t>i</a:t>
            </a:r>
            <a:r>
              <a:rPr lang="en-US" sz="1800" b="1" i="1" baseline="30000" smtClean="0"/>
              <a:t>B</a:t>
            </a:r>
            <a:r>
              <a:rPr lang="en-US" sz="1800" b="1" i="1" smtClean="0"/>
              <a:t>|</a:t>
            </a:r>
            <a:endParaRPr lang="en-US" sz="1800" b="1" smtClean="0"/>
          </a:p>
          <a:p>
            <a:pPr lvl="0" algn="just">
              <a:buFont typeface="+mj-lt"/>
              <a:buAutoNum type="arabicPeriod"/>
            </a:pPr>
            <a:r>
              <a:rPr lang="en-US" sz="1800" smtClean="0"/>
              <a:t>Finally, the measure </a:t>
            </a:r>
            <a:r>
              <a:rPr lang="en-US" sz="1800" i="1" smtClean="0"/>
              <a:t>α</a:t>
            </a:r>
            <a:r>
              <a:rPr lang="en-US" sz="1800" smtClean="0"/>
              <a:t> is simple inverse of square sum of all prediction errors. We have </a:t>
            </a:r>
            <a:r>
              <a:rPr lang="en-US" sz="1800" b="1" i="1" smtClean="0"/>
              <a:t>α</a:t>
            </a:r>
            <a:r>
              <a:rPr lang="en-US" sz="1800" b="1" baseline="-25000" smtClean="0"/>
              <a:t>A</a:t>
            </a:r>
            <a:r>
              <a:rPr lang="en-US" sz="1800" b="1" smtClean="0"/>
              <a:t> = 1 / Sigma((</a:t>
            </a:r>
            <a:r>
              <a:rPr lang="en-US" sz="1800" b="1" i="1" smtClean="0"/>
              <a:t>err</a:t>
            </a:r>
            <a:r>
              <a:rPr lang="en-US" sz="1800" b="1" i="1" baseline="-25000" smtClean="0"/>
              <a:t>i</a:t>
            </a:r>
            <a:r>
              <a:rPr lang="en-US" sz="1800" b="1" i="1" baseline="30000" smtClean="0"/>
              <a:t>A</a:t>
            </a:r>
            <a:r>
              <a:rPr lang="en-US" sz="1800" b="1" smtClean="0"/>
              <a:t>)</a:t>
            </a:r>
            <a:r>
              <a:rPr lang="en-US" sz="1800" b="1" baseline="30000" smtClean="0"/>
              <a:t>2</a:t>
            </a:r>
            <a:r>
              <a:rPr lang="en-US" sz="1800" b="1" smtClean="0"/>
              <a:t>)</a:t>
            </a:r>
            <a:r>
              <a:rPr lang="en-US" sz="1800" smtClean="0"/>
              <a:t> and </a:t>
            </a:r>
            <a:r>
              <a:rPr lang="en-US" sz="1800" b="1" i="1" smtClean="0"/>
              <a:t>α</a:t>
            </a:r>
            <a:r>
              <a:rPr lang="en-US" sz="1800" b="1" baseline="-25000" smtClean="0"/>
              <a:t>B</a:t>
            </a:r>
            <a:r>
              <a:rPr lang="en-US" sz="1800" b="1" smtClean="0"/>
              <a:t> = 1 / Sigma((</a:t>
            </a:r>
            <a:r>
              <a:rPr lang="en-US" sz="1800" b="1" i="1" smtClean="0"/>
              <a:t>err</a:t>
            </a:r>
            <a:r>
              <a:rPr lang="en-US" sz="1800" b="1" i="1" baseline="-25000" smtClean="0"/>
              <a:t>i</a:t>
            </a:r>
            <a:r>
              <a:rPr lang="en-US" sz="1800" b="1" i="1" baseline="30000" smtClean="0"/>
              <a:t>B</a:t>
            </a:r>
            <a:r>
              <a:rPr lang="en-US" sz="1800" b="1" smtClean="0"/>
              <a:t>)</a:t>
            </a:r>
            <a:r>
              <a:rPr lang="en-US" sz="1800" b="1" baseline="30000" smtClean="0"/>
              <a:t>2</a:t>
            </a:r>
            <a:r>
              <a:rPr lang="en-US" sz="1800" b="1" smtClean="0"/>
              <a:t>)</a:t>
            </a:r>
            <a:r>
              <a:rPr lang="en-US" sz="1800" smtClean="0"/>
              <a:t>.</a:t>
            </a:r>
          </a:p>
          <a:p>
            <a:pPr lvl="1" algn="just"/>
            <a:endParaRPr lang="en-US" sz="1400" smtClean="0"/>
          </a:p>
          <a:p>
            <a:pPr algn="just"/>
            <a:endParaRPr lang="en-US" sz="18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124</a:t>
            </a:fld>
            <a:endParaRPr lang="en-US"/>
          </a:p>
        </p:txBody>
      </p:sp>
      <p:sp>
        <p:nvSpPr>
          <p:cNvPr id="10" name="Text Box 5"/>
          <p:cNvSpPr txBox="1">
            <a:spLocks noChangeArrowheads="1"/>
          </p:cNvSpPr>
          <p:nvPr/>
        </p:nvSpPr>
        <p:spPr bwMode="auto">
          <a:xfrm>
            <a:off x="990600" y="1107757"/>
            <a:ext cx="75438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 – 4 steps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3733800"/>
          </a:xfrm>
        </p:spPr>
        <p:txBody>
          <a:bodyPr/>
          <a:lstStyle/>
          <a:p>
            <a:pPr algn="just"/>
            <a:r>
              <a:rPr lang="en-US" sz="2200" smtClean="0"/>
              <a:t>Let </a:t>
            </a:r>
            <a:r>
              <a:rPr lang="en-US" sz="2200" i="1" smtClean="0"/>
              <a:t>K</a:t>
            </a:r>
            <a:r>
              <a:rPr lang="en-US" sz="2200" i="1" baseline="-25000" smtClean="0"/>
              <a:t>A</a:t>
            </a:r>
            <a:r>
              <a:rPr lang="en-US" sz="2200" i="1" smtClean="0"/>
              <a:t>, K</a:t>
            </a:r>
            <a:r>
              <a:rPr lang="en-US" sz="2200" i="1" baseline="-25000" smtClean="0"/>
              <a:t>B</a:t>
            </a:r>
            <a:r>
              <a:rPr lang="en-US" sz="2200" smtClean="0"/>
              <a:t> be the knowledge vectors of group </a:t>
            </a:r>
            <a:r>
              <a:rPr lang="en-US" sz="2200" i="1" smtClean="0"/>
              <a:t>A</a:t>
            </a:r>
            <a:r>
              <a:rPr lang="en-US" sz="2200" smtClean="0"/>
              <a:t> and </a:t>
            </a:r>
            <a:r>
              <a:rPr lang="en-US" sz="2200" i="1" smtClean="0"/>
              <a:t>B</a:t>
            </a:r>
            <a:r>
              <a:rPr lang="en-US" sz="2200" smtClean="0"/>
              <a:t>, respectively where </a:t>
            </a:r>
            <a:r>
              <a:rPr lang="en-US" sz="2200" i="1" smtClean="0"/>
              <a:t>k</a:t>
            </a:r>
            <a:r>
              <a:rPr lang="en-US" sz="2200" i="1" baseline="-25000" smtClean="0"/>
              <a:t>i</a:t>
            </a:r>
            <a:r>
              <a:rPr lang="en-US" sz="2200" i="1" baseline="30000" smtClean="0"/>
              <a:t>A</a:t>
            </a:r>
            <a:r>
              <a:rPr lang="en-US" sz="2200" smtClean="0"/>
              <a:t> and </a:t>
            </a:r>
            <a:r>
              <a:rPr lang="en-US" sz="2200" i="1" smtClean="0"/>
              <a:t>k</a:t>
            </a:r>
            <a:r>
              <a:rPr lang="en-US" sz="2200" i="1" baseline="-25000" smtClean="0"/>
              <a:t>i</a:t>
            </a:r>
            <a:r>
              <a:rPr lang="en-US" sz="2200" i="1" baseline="30000" smtClean="0"/>
              <a:t>B</a:t>
            </a:r>
            <a:r>
              <a:rPr lang="en-US" sz="2200" smtClean="0"/>
              <a:t> is the average grades of students in group </a:t>
            </a:r>
            <a:r>
              <a:rPr lang="en-US" sz="2200" i="1" smtClean="0"/>
              <a:t>A</a:t>
            </a:r>
            <a:r>
              <a:rPr lang="en-US" sz="2200" smtClean="0"/>
              <a:t> and </a:t>
            </a:r>
            <a:r>
              <a:rPr lang="en-US" sz="2200" i="1" smtClean="0"/>
              <a:t>B</a:t>
            </a:r>
            <a:r>
              <a:rPr lang="en-US" sz="2200" smtClean="0"/>
              <a:t> over concept </a:t>
            </a:r>
            <a:r>
              <a:rPr lang="en-US" sz="2200" i="1" smtClean="0"/>
              <a:t>i</a:t>
            </a:r>
            <a:r>
              <a:rPr lang="en-US" sz="2200" smtClean="0"/>
              <a:t>, respectively.</a:t>
            </a:r>
          </a:p>
          <a:p>
            <a:pPr lvl="1" algn="just"/>
            <a:r>
              <a:rPr lang="en-US" sz="2200" i="1" smtClean="0"/>
              <a:t>K</a:t>
            </a:r>
            <a:r>
              <a:rPr lang="en-US" sz="2200" i="1" baseline="-25000" smtClean="0"/>
              <a:t>A</a:t>
            </a:r>
            <a:r>
              <a:rPr lang="en-US" sz="2200" baseline="-25000" smtClean="0"/>
              <a:t> </a:t>
            </a:r>
            <a:r>
              <a:rPr lang="en-US" sz="2200" smtClean="0"/>
              <a:t>= (</a:t>
            </a:r>
            <a:r>
              <a:rPr lang="en-US" sz="2200" i="1" smtClean="0"/>
              <a:t>k</a:t>
            </a:r>
            <a:r>
              <a:rPr lang="en-US" sz="2200" i="1" baseline="-25000" smtClean="0"/>
              <a:t>1</a:t>
            </a:r>
            <a:r>
              <a:rPr lang="en-US" sz="2200" i="1" baseline="30000" smtClean="0"/>
              <a:t>A</a:t>
            </a:r>
            <a:r>
              <a:rPr lang="en-US" sz="2200" i="1" smtClean="0"/>
              <a:t>, k</a:t>
            </a:r>
            <a:r>
              <a:rPr lang="en-US" sz="2200" i="1" baseline="-25000" smtClean="0"/>
              <a:t>2</a:t>
            </a:r>
            <a:r>
              <a:rPr lang="en-US" sz="2200" i="1" baseline="30000" smtClean="0"/>
              <a:t>A</a:t>
            </a:r>
            <a:r>
              <a:rPr lang="en-US" sz="2200" i="1" smtClean="0"/>
              <a:t>,…, k</a:t>
            </a:r>
            <a:r>
              <a:rPr lang="en-US" sz="2200" i="1" baseline="-25000" smtClean="0"/>
              <a:t>n</a:t>
            </a:r>
            <a:r>
              <a:rPr lang="en-US" sz="2200" i="1" baseline="30000" smtClean="0"/>
              <a:t>A</a:t>
            </a:r>
            <a:r>
              <a:rPr lang="en-US" sz="2200" smtClean="0"/>
              <a:t>) has sample variance  </a:t>
            </a:r>
            <a:r>
              <a:rPr lang="en-US" sz="2200" i="1" smtClean="0"/>
              <a:t>s</a:t>
            </a:r>
            <a:r>
              <a:rPr lang="en-US" sz="2200" i="1" baseline="-25000" smtClean="0"/>
              <a:t>A</a:t>
            </a:r>
            <a:r>
              <a:rPr lang="en-US" sz="2200" i="1" baseline="30000" smtClean="0"/>
              <a:t>2</a:t>
            </a:r>
            <a:r>
              <a:rPr lang="en-US" sz="2200" smtClean="0"/>
              <a:t> and sample mean </a:t>
            </a:r>
          </a:p>
          <a:p>
            <a:pPr lvl="1" algn="just"/>
            <a:r>
              <a:rPr lang="en-US" sz="2200" i="1" smtClean="0"/>
              <a:t>K</a:t>
            </a:r>
            <a:r>
              <a:rPr lang="en-US" sz="2200" i="1" baseline="-25000" smtClean="0"/>
              <a:t>B</a:t>
            </a:r>
            <a:r>
              <a:rPr lang="en-US" sz="2200" baseline="-25000" smtClean="0"/>
              <a:t> </a:t>
            </a:r>
            <a:r>
              <a:rPr lang="en-US" sz="2200" smtClean="0"/>
              <a:t>= (</a:t>
            </a:r>
            <a:r>
              <a:rPr lang="en-US" sz="2200" i="1" smtClean="0"/>
              <a:t>k</a:t>
            </a:r>
            <a:r>
              <a:rPr lang="en-US" sz="2200" i="1" baseline="-25000" smtClean="0"/>
              <a:t>1</a:t>
            </a:r>
            <a:r>
              <a:rPr lang="en-US" sz="2200" i="1" baseline="30000" smtClean="0"/>
              <a:t>B</a:t>
            </a:r>
            <a:r>
              <a:rPr lang="en-US" sz="2200" i="1" smtClean="0"/>
              <a:t>, k</a:t>
            </a:r>
            <a:r>
              <a:rPr lang="en-US" sz="2200" i="1" baseline="-25000" smtClean="0"/>
              <a:t>2</a:t>
            </a:r>
            <a:r>
              <a:rPr lang="en-US" sz="2200" i="1" baseline="30000" smtClean="0"/>
              <a:t>B</a:t>
            </a:r>
            <a:r>
              <a:rPr lang="en-US" sz="2200" i="1" smtClean="0"/>
              <a:t>,…, k</a:t>
            </a:r>
            <a:r>
              <a:rPr lang="en-US" sz="2200" i="1" baseline="-25000" smtClean="0"/>
              <a:t>n</a:t>
            </a:r>
            <a:r>
              <a:rPr lang="en-US" sz="2200" i="1" baseline="30000" smtClean="0"/>
              <a:t>B</a:t>
            </a:r>
            <a:r>
              <a:rPr lang="en-US" sz="2200" smtClean="0"/>
              <a:t>) has sample variance </a:t>
            </a:r>
            <a:r>
              <a:rPr lang="en-US" sz="2200" i="1" smtClean="0"/>
              <a:t>s</a:t>
            </a:r>
            <a:r>
              <a:rPr lang="en-US" sz="2200" i="1" baseline="-25000" smtClean="0"/>
              <a:t>B</a:t>
            </a:r>
            <a:r>
              <a:rPr lang="en-US" sz="2200" i="1" baseline="30000" smtClean="0"/>
              <a:t>2</a:t>
            </a:r>
            <a:r>
              <a:rPr lang="en-US" sz="2200" smtClean="0"/>
              <a:t> and sample mean </a:t>
            </a:r>
          </a:p>
          <a:p>
            <a:pPr algn="just"/>
            <a:r>
              <a:rPr lang="en-US" sz="2200" smtClean="0"/>
              <a:t>The measure </a:t>
            </a:r>
            <a:r>
              <a:rPr lang="en-US" sz="2200" i="1" smtClean="0"/>
              <a:t>β</a:t>
            </a:r>
            <a:r>
              <a:rPr lang="en-US" sz="2200" smtClean="0"/>
              <a:t> for each group is computed as accumulative probability of assumption user in such group has mastered over course.</a:t>
            </a:r>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125</a:t>
            </a:fld>
            <a:endParaRPr lang="en-US"/>
          </a:p>
        </p:txBody>
      </p:sp>
      <p:sp>
        <p:nvSpPr>
          <p:cNvPr id="2088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8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5410200"/>
            <a:ext cx="2361904" cy="742858"/>
          </a:xfrm>
          <a:prstGeom prst="rect">
            <a:avLst/>
          </a:prstGeom>
          <a:noFill/>
        </p:spPr>
      </p:pic>
      <p:sp>
        <p:nvSpPr>
          <p:cNvPr id="208899"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8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24400" y="5334000"/>
            <a:ext cx="2380952" cy="742858"/>
          </a:xfrm>
          <a:prstGeom prst="rect">
            <a:avLst/>
          </a:prstGeom>
          <a:noFill/>
        </p:spPr>
      </p:pic>
      <p:sp>
        <p:nvSpPr>
          <p:cNvPr id="208902" name="Rectangle 6"/>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8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57572" y="3162342"/>
            <a:ext cx="171428" cy="342858"/>
          </a:xfrm>
          <a:prstGeom prst="rect">
            <a:avLst/>
          </a:prstGeom>
          <a:noFill/>
        </p:spPr>
      </p:pic>
      <p:sp>
        <p:nvSpPr>
          <p:cNvPr id="208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57572" y="3886200"/>
            <a:ext cx="171428" cy="342858"/>
          </a:xfrm>
          <a:prstGeom prst="rect">
            <a:avLst/>
          </a:prstGeom>
          <a:noFill/>
        </p:spPr>
      </p:pic>
      <p:sp>
        <p:nvSpPr>
          <p:cNvPr id="17"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β</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3505200"/>
          </a:xfrm>
        </p:spPr>
        <p:txBody>
          <a:bodyPr/>
          <a:lstStyle/>
          <a:p>
            <a:pPr algn="just"/>
            <a:r>
              <a:rPr lang="en-US" sz="2600" smtClean="0"/>
              <a:t>Suppose a questionnaire is built up by expert and it is composed of </a:t>
            </a:r>
            <a:r>
              <a:rPr lang="en-US" sz="2600" i="1" smtClean="0"/>
              <a:t>n</a:t>
            </a:r>
            <a:r>
              <a:rPr lang="en-US" sz="2600" smtClean="0"/>
              <a:t> questions </a:t>
            </a:r>
            <a:r>
              <a:rPr lang="en-US" sz="2600" i="1" smtClean="0"/>
              <a:t>Q = </a:t>
            </a:r>
            <a:r>
              <a:rPr lang="en-US" sz="2600" smtClean="0"/>
              <a:t>(</a:t>
            </a:r>
            <a:r>
              <a:rPr lang="en-US" sz="2600" i="1" smtClean="0"/>
              <a:t>q</a:t>
            </a:r>
            <a:r>
              <a:rPr lang="en-US" sz="2600" i="1" baseline="-25000" smtClean="0"/>
              <a:t>1</a:t>
            </a:r>
            <a:r>
              <a:rPr lang="en-US" sz="2600" i="1" smtClean="0"/>
              <a:t>, q</a:t>
            </a:r>
            <a:r>
              <a:rPr lang="en-US" sz="2600" i="1" baseline="-25000" smtClean="0"/>
              <a:t>2</a:t>
            </a:r>
            <a:r>
              <a:rPr lang="en-US" sz="2600" i="1" smtClean="0"/>
              <a:t>,…, q</a:t>
            </a:r>
            <a:r>
              <a:rPr lang="en-US" sz="2600" i="1" baseline="-25000" smtClean="0"/>
              <a:t>n</a:t>
            </a:r>
            <a:r>
              <a:rPr lang="en-US" sz="2600" smtClean="0"/>
              <a:t>).</a:t>
            </a:r>
          </a:p>
          <a:p>
            <a:pPr algn="just"/>
            <a:r>
              <a:rPr lang="en-US" sz="2600" smtClean="0"/>
              <a:t>Users in each group rate on each question where rating value may be binary satisfied and unsatisfied.</a:t>
            </a:r>
          </a:p>
          <a:p>
            <a:pPr algn="just"/>
            <a:r>
              <a:rPr lang="en-US" sz="2600" smtClean="0"/>
              <a:t>By the simplest way, criterion γ is defined as the ratio of the number of satisfied users to the whole number of users.</a:t>
            </a:r>
            <a:endParaRPr lang="en-US" sz="2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126</a:t>
            </a:fld>
            <a:endParaRPr lang="en-US"/>
          </a:p>
        </p:txBody>
      </p:sp>
      <p:sp>
        <p:nvSpPr>
          <p:cNvPr id="2099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99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5410200"/>
            <a:ext cx="4000000" cy="685714"/>
          </a:xfrm>
          <a:prstGeom prst="rect">
            <a:avLst/>
          </a:prstGeom>
          <a:noFill/>
        </p:spPr>
      </p:pic>
      <p:sp>
        <p:nvSpPr>
          <p:cNvPr id="209923"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γ</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038600"/>
          </a:xfrm>
        </p:spPr>
        <p:txBody>
          <a:bodyPr/>
          <a:lstStyle/>
          <a:p>
            <a:pPr algn="just"/>
            <a:r>
              <a:rPr lang="en-US" sz="2400" smtClean="0"/>
              <a:t>In enhance method, the rating values range in an interval, for example [0…5], where value </a:t>
            </a:r>
            <a:r>
              <a:rPr lang="en-US" sz="2400" i="1" smtClean="0"/>
              <a:t>0</a:t>
            </a:r>
            <a:r>
              <a:rPr lang="en-US" sz="2400" smtClean="0"/>
              <a:t> and </a:t>
            </a:r>
            <a:r>
              <a:rPr lang="en-US" sz="2400" i="1" smtClean="0"/>
              <a:t>5</a:t>
            </a:r>
            <a:r>
              <a:rPr lang="en-US" sz="2400" smtClean="0"/>
              <a:t> indicates least and most satisfied.</a:t>
            </a:r>
          </a:p>
          <a:p>
            <a:pPr algn="just"/>
            <a:r>
              <a:rPr lang="en-US" sz="2400" smtClean="0"/>
              <a:t>Therefore, we have two rating matrices </a:t>
            </a:r>
            <a:r>
              <a:rPr lang="en-US" sz="2400" i="1" smtClean="0"/>
              <a:t>A</a:t>
            </a:r>
            <a:r>
              <a:rPr lang="en-US" sz="2400" smtClean="0"/>
              <a:t> and </a:t>
            </a:r>
            <a:r>
              <a:rPr lang="en-US" sz="2400" i="1" smtClean="0"/>
              <a:t>B</a:t>
            </a:r>
            <a:r>
              <a:rPr lang="en-US" sz="2400" smtClean="0"/>
              <a:t> for two groups</a:t>
            </a:r>
          </a:p>
          <a:p>
            <a:pPr algn="just"/>
            <a:r>
              <a:rPr lang="en-US" sz="2400" smtClean="0"/>
              <a:t>Each row in rating matrix is composed of rating values of a user; in other words, each cell represents a rating that a user gives to a question.</a:t>
            </a:r>
          </a:p>
          <a:p>
            <a:pPr algn="just"/>
            <a:r>
              <a:rPr lang="en-US" sz="2400" smtClean="0"/>
              <a:t>The criterion </a:t>
            </a:r>
            <a:r>
              <a:rPr lang="el-GR" sz="2400" smtClean="0"/>
              <a:t>γ</a:t>
            </a:r>
            <a:r>
              <a:rPr lang="en-US" sz="2400" smtClean="0"/>
              <a:t> is calculated by compressing these rating matrices</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127</a:t>
            </a:fld>
            <a:endParaRPr lang="en-US"/>
          </a:p>
        </p:txBody>
      </p:sp>
      <p:sp>
        <p:nvSpPr>
          <p:cNvPr id="7"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γ</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447800"/>
            <a:ext cx="7966075" cy="4953000"/>
          </a:xfrm>
        </p:spPr>
        <p:txBody>
          <a:bodyPr/>
          <a:lstStyle/>
          <a:p>
            <a:pPr marL="457200" indent="-457200" algn="just">
              <a:buFont typeface="+mj-lt"/>
              <a:buAutoNum type="arabicPeriod"/>
            </a:pPr>
            <a:r>
              <a:rPr lang="en-US" sz="2000" smtClean="0"/>
              <a:t>Firstly, rating matrix is “shrunk” by projecting it onto its eigenvectors. The number of columns is </a:t>
            </a:r>
            <a:r>
              <a:rPr lang="en-US" sz="2000" i="1" smtClean="0"/>
              <a:t>k &lt;&lt; n</a:t>
            </a:r>
            <a:r>
              <a:rPr lang="en-US" sz="2000" smtClean="0"/>
              <a:t>. These columns represent essential questions.</a:t>
            </a:r>
          </a:p>
          <a:p>
            <a:pPr marL="457200" indent="-457200" algn="just">
              <a:buFont typeface="+mj-lt"/>
              <a:buAutoNum type="arabicPeriod"/>
            </a:pPr>
            <a:endParaRPr lang="en-US" sz="2000" smtClean="0"/>
          </a:p>
          <a:p>
            <a:pPr marL="457200" indent="-457200" algn="just">
              <a:buFont typeface="+mj-lt"/>
              <a:buAutoNum type="arabicPeriod"/>
            </a:pPr>
            <a:endParaRPr lang="en-US" sz="2000" smtClean="0"/>
          </a:p>
          <a:p>
            <a:pPr marL="457200" indent="-457200" algn="just">
              <a:buFont typeface="+mj-lt"/>
              <a:buAutoNum type="arabicPeriod"/>
            </a:pPr>
            <a:endParaRPr lang="en-US" sz="2000" smtClean="0"/>
          </a:p>
          <a:p>
            <a:pPr marL="457200" indent="-457200" algn="just">
              <a:buFont typeface="+mj-lt"/>
              <a:buAutoNum type="arabicPeriod"/>
            </a:pPr>
            <a:r>
              <a:rPr lang="en-US" sz="2000" smtClean="0"/>
              <a:t>Secondly, each column of matrix corresponding to each question is assumed as a statistical distribution </a:t>
            </a:r>
            <a:r>
              <a:rPr lang="en-US" sz="2000" i="1" smtClean="0"/>
              <a:t>F</a:t>
            </a:r>
            <a:r>
              <a:rPr lang="en-US" sz="2000" baseline="-25000" smtClean="0"/>
              <a:t>i</a:t>
            </a:r>
            <a:r>
              <a:rPr lang="en-US" sz="2000" smtClean="0"/>
              <a:t>. Thus the mean of </a:t>
            </a:r>
            <a:r>
              <a:rPr lang="en-US" sz="2000" i="1" smtClean="0"/>
              <a:t>F</a:t>
            </a:r>
            <a:r>
              <a:rPr lang="en-US" sz="2000" baseline="-25000" smtClean="0"/>
              <a:t>i</a:t>
            </a:r>
            <a:r>
              <a:rPr lang="en-US" sz="2000" smtClean="0"/>
              <a:t> is estimated by </a:t>
            </a:r>
            <a:r>
              <a:rPr lang="en-US" sz="2000" i="1" smtClean="0"/>
              <a:t>μ</a:t>
            </a:r>
            <a:r>
              <a:rPr lang="en-US" sz="2000" i="1" baseline="-25000" smtClean="0"/>
              <a:t>i</a:t>
            </a:r>
            <a:r>
              <a:rPr lang="en-US" sz="2000" smtClean="0"/>
              <a:t>.</a:t>
            </a:r>
          </a:p>
          <a:p>
            <a:pPr marL="457200" indent="-457200" algn="just">
              <a:buFont typeface="+mj-lt"/>
              <a:buAutoNum type="arabicPeriod"/>
            </a:pPr>
            <a:endParaRPr lang="en-US" sz="2000" smtClean="0"/>
          </a:p>
          <a:p>
            <a:pPr marL="457200" indent="-457200" algn="just">
              <a:buFont typeface="+mj-lt"/>
              <a:buAutoNum type="arabicPeriod"/>
            </a:pPr>
            <a:r>
              <a:rPr lang="en-US" sz="2000" smtClean="0"/>
              <a:t>Finally, the mean vector of this matrix is composed of all estimates </a:t>
            </a:r>
            <a:r>
              <a:rPr lang="en-US" sz="2000" i="1" smtClean="0"/>
              <a:t>μ</a:t>
            </a:r>
            <a:r>
              <a:rPr lang="en-US" sz="2000" i="1" baseline="-25000" smtClean="0"/>
              <a:t>i</a:t>
            </a:r>
            <a:r>
              <a:rPr lang="en-US" sz="2000" smtClean="0"/>
              <a:t> and the criterion γ is the module of such mean vector.</a:t>
            </a:r>
            <a:endParaRPr lang="en-US" sz="20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128</a:t>
            </a:fld>
            <a:endParaRPr lang="en-US"/>
          </a:p>
        </p:txBody>
      </p:sp>
      <p:sp>
        <p:nvSpPr>
          <p:cNvPr id="7" name="Text Box 5"/>
          <p:cNvSpPr txBox="1">
            <a:spLocks noChangeArrowheads="1"/>
          </p:cNvSpPr>
          <p:nvPr/>
        </p:nvSpPr>
        <p:spPr bwMode="auto">
          <a:xfrm>
            <a:off x="2971800" y="1016913"/>
            <a:ext cx="4267200" cy="430887"/>
          </a:xfrm>
          <a:prstGeom prst="rect">
            <a:avLst/>
          </a:prstGeom>
          <a:noFill/>
          <a:ln w="9525">
            <a:noFill/>
            <a:miter lim="800000"/>
            <a:headEnd/>
            <a:tailEnd/>
          </a:ln>
        </p:spPr>
        <p:txBody>
          <a:bodyPr wrap="square">
            <a:spAutoFit/>
          </a:bodyPr>
          <a:lstStyle/>
          <a:p>
            <a:r>
              <a:rPr lang="en-US" sz="2200" b="1" smtClean="0">
                <a:solidFill>
                  <a:srgbClr val="CC00CC"/>
                </a:solidFill>
              </a:rPr>
              <a:t>Criterion </a:t>
            </a:r>
            <a:r>
              <a:rPr lang="el-GR" sz="2200" b="1" smtClean="0">
                <a:solidFill>
                  <a:srgbClr val="CC00CC"/>
                </a:solidFill>
              </a:rPr>
              <a:t>γ</a:t>
            </a:r>
            <a:r>
              <a:rPr lang="en-US" sz="2200" b="1" smtClean="0">
                <a:solidFill>
                  <a:srgbClr val="CC00CC"/>
                </a:solidFill>
              </a:rPr>
              <a:t> – three steps</a:t>
            </a:r>
            <a:endParaRPr lang="en-US" sz="2200" b="1">
              <a:solidFill>
                <a:srgbClr val="CC00CC"/>
              </a:solidFill>
            </a:endParaRPr>
          </a:p>
        </p:txBody>
      </p:sp>
      <p:pic>
        <p:nvPicPr>
          <p:cNvPr id="210946" name="Picture 2"/>
          <p:cNvPicPr>
            <a:picLocks noChangeAspect="1" noChangeArrowheads="1"/>
          </p:cNvPicPr>
          <p:nvPr/>
        </p:nvPicPr>
        <p:blipFill>
          <a:blip r:embed="rId2" cstate="print"/>
          <a:srcRect/>
          <a:stretch>
            <a:fillRect/>
          </a:stretch>
        </p:blipFill>
        <p:spPr bwMode="auto">
          <a:xfrm>
            <a:off x="2971800" y="2562225"/>
            <a:ext cx="1571625" cy="866775"/>
          </a:xfrm>
          <a:prstGeom prst="rect">
            <a:avLst/>
          </a:prstGeom>
          <a:noFill/>
          <a:ln w="9525">
            <a:noFill/>
            <a:miter lim="800000"/>
            <a:headEnd/>
            <a:tailEnd/>
          </a:ln>
        </p:spPr>
      </p:pic>
      <p:pic>
        <p:nvPicPr>
          <p:cNvPr id="210947" name="Picture 3"/>
          <p:cNvPicPr>
            <a:picLocks noChangeAspect="1" noChangeArrowheads="1"/>
          </p:cNvPicPr>
          <p:nvPr/>
        </p:nvPicPr>
        <p:blipFill>
          <a:blip r:embed="rId3" cstate="print"/>
          <a:srcRect/>
          <a:stretch>
            <a:fillRect/>
          </a:stretch>
        </p:blipFill>
        <p:spPr bwMode="auto">
          <a:xfrm>
            <a:off x="5486400" y="2562225"/>
            <a:ext cx="962025" cy="866775"/>
          </a:xfrm>
          <a:prstGeom prst="rect">
            <a:avLst/>
          </a:prstGeom>
          <a:noFill/>
          <a:ln w="9525">
            <a:noFill/>
            <a:miter lim="800000"/>
            <a:headEnd/>
            <a:tailEnd/>
          </a:ln>
        </p:spPr>
      </p:pic>
      <p:sp>
        <p:nvSpPr>
          <p:cNvPr id="2109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094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4191000"/>
            <a:ext cx="1485714" cy="762000"/>
          </a:xfrm>
          <a:prstGeom prst="rect">
            <a:avLst/>
          </a:prstGeom>
          <a:noFill/>
        </p:spPr>
      </p:pic>
      <p:pic>
        <p:nvPicPr>
          <p:cNvPr id="21095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86000" y="5867400"/>
            <a:ext cx="1961904" cy="342858"/>
          </a:xfrm>
          <a:prstGeom prst="rect">
            <a:avLst/>
          </a:prstGeom>
          <a:noFill/>
        </p:spPr>
      </p:pic>
      <p:pic>
        <p:nvPicPr>
          <p:cNvPr id="21095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76801" y="5715000"/>
            <a:ext cx="3200000" cy="666666"/>
          </a:xfrm>
          <a:prstGeom prst="rect">
            <a:avLst/>
          </a:prstGeom>
          <a:noFill/>
        </p:spPr>
      </p:pic>
      <p:sp>
        <p:nvSpPr>
          <p:cNvPr id="21095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0953" name="Rectangle 9"/>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0954" name="Rectangle 10"/>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ight Arrow 16"/>
          <p:cNvSpPr/>
          <p:nvPr/>
        </p:nvSpPr>
        <p:spPr>
          <a:xfrm>
            <a:off x="4800600" y="28956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44525" y="1828800"/>
            <a:ext cx="8118475" cy="4495800"/>
          </a:xfrm>
        </p:spPr>
        <p:txBody>
          <a:bodyPr/>
          <a:lstStyle/>
          <a:p>
            <a:pPr marL="457200" indent="-457200" algn="just">
              <a:buFont typeface="+mj-lt"/>
              <a:buAutoNum type="arabicPeriod"/>
            </a:pPr>
            <a:r>
              <a:rPr lang="en-US" sz="2300" b="1" smtClean="0"/>
              <a:t>Study act</a:t>
            </a:r>
            <a:r>
              <a:rPr lang="en-US" sz="2300" smtClean="0"/>
              <a:t>: Teacher teaches and students learn in both face-to-face manner and e-learning manner via website. Suppose students are classified into three groups: represent face-to-face manner (A), e-learning manner via website (B), and  e-learning manner with support of user model (C)</a:t>
            </a:r>
          </a:p>
          <a:p>
            <a:pPr marL="457200" indent="-457200" algn="just">
              <a:buFont typeface="+mj-lt"/>
              <a:buAutoNum type="arabicPeriod"/>
            </a:pPr>
            <a:r>
              <a:rPr lang="en-US" sz="2300" b="1" smtClean="0"/>
              <a:t>Feedback act</a:t>
            </a:r>
            <a:r>
              <a:rPr lang="en-US" sz="2300" smtClean="0"/>
              <a:t>: Students give feedbacks to teacher and teacher collects and analyzes them.</a:t>
            </a:r>
          </a:p>
          <a:p>
            <a:pPr marL="457200" indent="-457200" algn="just">
              <a:buFont typeface="+mj-lt"/>
              <a:buAutoNum type="arabicPeriod"/>
            </a:pPr>
            <a:r>
              <a:rPr lang="en-US" sz="2300" b="1" smtClean="0"/>
              <a:t>Evaluation act</a:t>
            </a:r>
            <a:r>
              <a:rPr lang="en-US" sz="2300" smtClean="0"/>
              <a:t> is done by teacher; thus, criterions </a:t>
            </a:r>
            <a:r>
              <a:rPr lang="en-US" sz="2300" i="1" smtClean="0"/>
              <a:t>α, β</a:t>
            </a:r>
            <a:r>
              <a:rPr lang="en-US" sz="2300" smtClean="0"/>
              <a:t> and </a:t>
            </a:r>
            <a:r>
              <a:rPr lang="en-US" sz="2300" i="1" smtClean="0"/>
              <a:t>γ</a:t>
            </a:r>
            <a:r>
              <a:rPr lang="en-US" sz="2300" smtClean="0"/>
              <a:t> are calculated according to data collected from two above acts. The quality of adaptive learning in groups </a:t>
            </a:r>
            <a:r>
              <a:rPr lang="en-US" sz="2300" i="1" smtClean="0"/>
              <a:t>A</a:t>
            </a:r>
            <a:r>
              <a:rPr lang="en-US" sz="2300" smtClean="0"/>
              <a:t>, </a:t>
            </a:r>
            <a:r>
              <a:rPr lang="en-US" sz="2300" i="1" smtClean="0"/>
              <a:t>B</a:t>
            </a:r>
            <a:r>
              <a:rPr lang="en-US" sz="2300" smtClean="0"/>
              <a:t> and </a:t>
            </a:r>
            <a:r>
              <a:rPr lang="en-US" sz="2300" i="1" smtClean="0"/>
              <a:t>C</a:t>
            </a:r>
            <a:r>
              <a:rPr lang="en-US" sz="2300" smtClean="0"/>
              <a:t> are determined based on such criterions.</a:t>
            </a:r>
            <a:endParaRPr lang="en-US" sz="23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129</a:t>
            </a:fld>
            <a:endParaRPr lang="en-US"/>
          </a:p>
        </p:txBody>
      </p:sp>
      <p:sp>
        <p:nvSpPr>
          <p:cNvPr id="7" name="Text Box 5"/>
          <p:cNvSpPr txBox="1">
            <a:spLocks noChangeArrowheads="1"/>
          </p:cNvSpPr>
          <p:nvPr/>
        </p:nvSpPr>
        <p:spPr bwMode="auto">
          <a:xfrm>
            <a:off x="838200" y="914400"/>
            <a:ext cx="7924800" cy="830997"/>
          </a:xfrm>
          <a:prstGeom prst="rect">
            <a:avLst/>
          </a:prstGeom>
          <a:noFill/>
          <a:ln w="9525">
            <a:noFill/>
            <a:miter lim="800000"/>
            <a:headEnd/>
            <a:tailEnd/>
          </a:ln>
        </p:spPr>
        <p:txBody>
          <a:bodyPr wrap="square">
            <a:spAutoFit/>
          </a:bodyPr>
          <a:lstStyle/>
          <a:p>
            <a:r>
              <a:rPr lang="en-US" sz="2400" b="1">
                <a:solidFill>
                  <a:srgbClr val="CC00CC"/>
                </a:solidFill>
              </a:rPr>
              <a:t>E</a:t>
            </a:r>
            <a:r>
              <a:rPr lang="en-US" sz="2400" b="1" smtClean="0">
                <a:solidFill>
                  <a:srgbClr val="CC00CC"/>
                </a:solidFill>
              </a:rPr>
              <a:t>valuation </a:t>
            </a:r>
            <a:r>
              <a:rPr lang="en-US" sz="2400" b="1">
                <a:solidFill>
                  <a:srgbClr val="CC00CC"/>
                </a:solidFill>
              </a:rPr>
              <a:t>scenario is divided into three main acts in which students and teacher play the roles of actors</a:t>
            </a:r>
            <a:endParaRPr lang="en-US" sz="2200" b="1">
              <a:solidFill>
                <a:srgbClr val="CC00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p:spPr>
        <p:txBody>
          <a:bodyPr/>
          <a:lstStyle/>
          <a:p>
            <a:fld id="{A2523C84-048E-4B37-920D-98C416B487A7}" type="datetime1">
              <a:rPr lang="en-US" smtClean="0"/>
              <a:pPr/>
              <a:t>3/9/2016</a:t>
            </a:fld>
            <a:endParaRPr lang="en-US" smtClean="0"/>
          </a:p>
        </p:txBody>
      </p:sp>
      <p:sp>
        <p:nvSpPr>
          <p:cNvPr id="21507" name="Rectangle 5"/>
          <p:cNvSpPr>
            <a:spLocks noGrp="1" noChangeArrowheads="1"/>
          </p:cNvSpPr>
          <p:nvPr>
            <p:ph type="ftr" sz="quarter" idx="11"/>
          </p:nvPr>
        </p:nvSpPr>
        <p:spPr>
          <a:noFill/>
        </p:spPr>
        <p:txBody>
          <a:bodyPr/>
          <a:lstStyle/>
          <a:p>
            <a:r>
              <a:rPr lang="en-US" smtClean="0"/>
              <a:t>Thesis report</a:t>
            </a:r>
          </a:p>
        </p:txBody>
      </p:sp>
      <p:sp>
        <p:nvSpPr>
          <p:cNvPr id="21508" name="Rectangle 6"/>
          <p:cNvSpPr>
            <a:spLocks noGrp="1" noChangeArrowheads="1"/>
          </p:cNvSpPr>
          <p:nvPr>
            <p:ph type="sldNum" sz="quarter" idx="12"/>
          </p:nvPr>
        </p:nvSpPr>
        <p:spPr>
          <a:noFill/>
        </p:spPr>
        <p:txBody>
          <a:bodyPr/>
          <a:lstStyle/>
          <a:p>
            <a:fld id="{3F0C5BD5-97E0-4080-BCE2-2F870F9CD9A7}" type="slidenum">
              <a:rPr lang="en-US" smtClean="0"/>
              <a:pPr/>
              <a:t>13</a:t>
            </a:fld>
            <a:endParaRPr lang="en-US" smtClean="0"/>
          </a:p>
        </p:txBody>
      </p:sp>
      <p:sp>
        <p:nvSpPr>
          <p:cNvPr id="21509" name="Rectangle 2"/>
          <p:cNvSpPr>
            <a:spLocks noGrp="1" noChangeArrowheads="1"/>
          </p:cNvSpPr>
          <p:nvPr>
            <p:ph type="title"/>
          </p:nvPr>
        </p:nvSpPr>
        <p:spPr/>
        <p:txBody>
          <a:bodyPr/>
          <a:lstStyle/>
          <a:p>
            <a:r>
              <a:rPr lang="en-US" sz="3200" smtClean="0"/>
              <a:t>II. A user modeling system for TLM</a:t>
            </a:r>
          </a:p>
        </p:txBody>
      </p:sp>
      <p:sp>
        <p:nvSpPr>
          <p:cNvPr id="21510" name="Rectangle 3"/>
          <p:cNvSpPr>
            <a:spLocks noGrp="1" noChangeArrowheads="1"/>
          </p:cNvSpPr>
          <p:nvPr>
            <p:ph type="body" idx="1"/>
          </p:nvPr>
        </p:nvSpPr>
        <p:spPr>
          <a:xfrm>
            <a:off x="685800" y="1600200"/>
            <a:ext cx="7966075" cy="4343400"/>
          </a:xfrm>
        </p:spPr>
        <p:txBody>
          <a:bodyPr/>
          <a:lstStyle/>
          <a:p>
            <a:pPr algn="just"/>
            <a:r>
              <a:rPr lang="en-US" smtClean="0"/>
              <a:t>Inferring new personal traits from TLM by using deduction mechanism available in belief network</a:t>
            </a:r>
          </a:p>
          <a:p>
            <a:pPr algn="just"/>
            <a:r>
              <a:rPr lang="en-US" smtClean="0"/>
              <a:t>This engine applies Bayesian network and hidden Markov model into inference mechanism.</a:t>
            </a:r>
          </a:p>
          <a:p>
            <a:r>
              <a:rPr lang="en-US" smtClean="0"/>
              <a:t>Two sub-models: knowledge &amp; learning style are managed by this engine </a:t>
            </a:r>
          </a:p>
        </p:txBody>
      </p:sp>
      <p:sp>
        <p:nvSpPr>
          <p:cNvPr id="21511" name="Text Box 5"/>
          <p:cNvSpPr txBox="1">
            <a:spLocks noChangeArrowheads="1"/>
          </p:cNvSpPr>
          <p:nvPr/>
        </p:nvSpPr>
        <p:spPr bwMode="auto">
          <a:xfrm>
            <a:off x="2438400" y="990600"/>
            <a:ext cx="4724400" cy="579438"/>
          </a:xfrm>
          <a:prstGeom prst="rect">
            <a:avLst/>
          </a:prstGeom>
          <a:noFill/>
          <a:ln w="9525">
            <a:noFill/>
            <a:miter lim="800000"/>
            <a:headEnd/>
            <a:tailEnd/>
          </a:ln>
        </p:spPr>
        <p:txBody>
          <a:bodyPr>
            <a:spAutoFit/>
          </a:bodyPr>
          <a:lstStyle/>
          <a:p>
            <a:r>
              <a:rPr lang="en-US" sz="3200" b="1">
                <a:solidFill>
                  <a:srgbClr val="CC00CC"/>
                </a:solidFill>
              </a:rPr>
              <a:t>Belief Network Engine</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419600"/>
          </a:xfrm>
        </p:spPr>
        <p:txBody>
          <a:bodyPr/>
          <a:lstStyle/>
          <a:p>
            <a:pPr algn="just"/>
            <a:r>
              <a:rPr lang="en-US" sz="2400" smtClean="0"/>
              <a:t>Teacher builds up school’s curriculums and set up adaptive e-learning website with/without the support of user modeling system.</a:t>
            </a:r>
          </a:p>
          <a:p>
            <a:pPr algn="just"/>
            <a:r>
              <a:rPr lang="en-US" sz="2400" smtClean="0"/>
              <a:t>Teacher teaches and students in group </a:t>
            </a:r>
            <a:r>
              <a:rPr lang="en-US" sz="2400" i="1" smtClean="0"/>
              <a:t>A, B </a:t>
            </a:r>
            <a:r>
              <a:rPr lang="en-US" sz="2400" smtClean="0"/>
              <a:t>and</a:t>
            </a:r>
            <a:r>
              <a:rPr lang="en-US" sz="2400" i="1" smtClean="0"/>
              <a:t> C</a:t>
            </a:r>
            <a:r>
              <a:rPr lang="en-US" sz="2400" smtClean="0"/>
              <a:t> learn by face-to-face manner.</a:t>
            </a:r>
          </a:p>
          <a:p>
            <a:pPr algn="just"/>
            <a:r>
              <a:rPr lang="en-US" sz="2400" smtClean="0"/>
              <a:t>Students in group </a:t>
            </a:r>
            <a:r>
              <a:rPr lang="en-US" sz="2400" i="1" smtClean="0"/>
              <a:t>B</a:t>
            </a:r>
            <a:r>
              <a:rPr lang="en-US" sz="2400" smtClean="0"/>
              <a:t> and </a:t>
            </a:r>
            <a:r>
              <a:rPr lang="en-US" sz="2400" i="1" smtClean="0"/>
              <a:t>C</a:t>
            </a:r>
            <a:r>
              <a:rPr lang="en-US" sz="2400" smtClean="0"/>
              <a:t> go on website and study by themselves. Teacher monitors them and put up important notice.</a:t>
            </a:r>
          </a:p>
          <a:p>
            <a:pPr algn="just"/>
            <a:r>
              <a:rPr lang="en-US" sz="2400" smtClean="0"/>
              <a:t>Students in group </a:t>
            </a:r>
            <a:r>
              <a:rPr lang="en-US" sz="2400" i="1" smtClean="0"/>
              <a:t>A, B </a:t>
            </a:r>
            <a:r>
              <a:rPr lang="en-US" sz="2400" smtClean="0"/>
              <a:t>and</a:t>
            </a:r>
            <a:r>
              <a:rPr lang="en-US" sz="2400" i="1" smtClean="0"/>
              <a:t> C</a:t>
            </a:r>
            <a:r>
              <a:rPr lang="en-US" sz="2400" smtClean="0"/>
              <a:t> do tests and exercises via website.</a:t>
            </a:r>
          </a:p>
          <a:p>
            <a:pPr algn="just"/>
            <a:r>
              <a:rPr lang="en-US" sz="2400" smtClean="0"/>
              <a:t>Teacher evaluates students based on their test results.</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130</a:t>
            </a:fld>
            <a:endParaRPr lang="en-US"/>
          </a:p>
        </p:txBody>
      </p:sp>
      <p:sp>
        <p:nvSpPr>
          <p:cNvPr id="7" name="Rectangle 6"/>
          <p:cNvSpPr/>
          <p:nvPr/>
        </p:nvSpPr>
        <p:spPr>
          <a:xfrm>
            <a:off x="2895600" y="1066800"/>
            <a:ext cx="3571812" cy="461665"/>
          </a:xfrm>
          <a:prstGeom prst="rect">
            <a:avLst/>
          </a:prstGeom>
        </p:spPr>
        <p:txBody>
          <a:bodyPr wrap="none">
            <a:spAutoFit/>
          </a:bodyPr>
          <a:lstStyle/>
          <a:p>
            <a:r>
              <a:rPr lang="en-US" sz="2400" b="1">
                <a:solidFill>
                  <a:srgbClr val="CC00CC"/>
                </a:solidFill>
              </a:rPr>
              <a:t>Study act has </a:t>
            </a:r>
            <a:r>
              <a:rPr lang="en-US" sz="2400" b="1" i="1">
                <a:solidFill>
                  <a:srgbClr val="CC00CC"/>
                </a:solidFill>
              </a:rPr>
              <a:t>5</a:t>
            </a:r>
            <a:r>
              <a:rPr lang="en-US" sz="2400" b="1">
                <a:solidFill>
                  <a:srgbClr val="CC00CC"/>
                </a:solidFill>
              </a:rPr>
              <a:t> scenes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191000"/>
          </a:xfrm>
        </p:spPr>
        <p:txBody>
          <a:bodyPr/>
          <a:lstStyle/>
          <a:p>
            <a:pPr algn="just"/>
            <a:r>
              <a:rPr lang="en-US" sz="2400" smtClean="0"/>
              <a:t>Teaching face-to-face in traditional manner.</a:t>
            </a:r>
          </a:p>
          <a:p>
            <a:pPr algn="just"/>
            <a:r>
              <a:rPr lang="en-US" sz="2400" smtClean="0"/>
              <a:t>Building up knowledge domain and creating web resources for this domain such as defining html lesions, tests, exercises, etc. </a:t>
            </a:r>
          </a:p>
          <a:p>
            <a:pPr algn="just"/>
            <a:r>
              <a:rPr lang="en-US" sz="2400" smtClean="0"/>
              <a:t>Creating user model, for example, creating Bayesian network and its weights for knowledge domain.</a:t>
            </a:r>
          </a:p>
          <a:p>
            <a:pPr algn="just"/>
            <a:r>
              <a:rPr lang="en-US" sz="2400" smtClean="0"/>
              <a:t>Setting up user modeling system and e-learning adaptive website.</a:t>
            </a:r>
          </a:p>
          <a:p>
            <a:pPr algn="just"/>
            <a:r>
              <a:rPr lang="en-US" sz="2400" smtClean="0"/>
              <a:t>Monitoring students’ learning process.</a:t>
            </a:r>
          </a:p>
          <a:p>
            <a:pPr algn="just"/>
            <a:r>
              <a:rPr lang="en-US" sz="2400" smtClean="0"/>
              <a:t>Sending test results and school report to students.</a:t>
            </a:r>
          </a:p>
          <a:p>
            <a:pPr algn="just"/>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131</a:t>
            </a:fld>
            <a:endParaRPr lang="en-US"/>
          </a:p>
        </p:txBody>
      </p:sp>
      <p:sp>
        <p:nvSpPr>
          <p:cNvPr id="7" name="Rectangle 6"/>
          <p:cNvSpPr/>
          <p:nvPr/>
        </p:nvSpPr>
        <p:spPr>
          <a:xfrm>
            <a:off x="2895600" y="1143000"/>
            <a:ext cx="4042710" cy="461665"/>
          </a:xfrm>
          <a:prstGeom prst="rect">
            <a:avLst/>
          </a:prstGeom>
        </p:spPr>
        <p:txBody>
          <a:bodyPr wrap="none">
            <a:spAutoFit/>
          </a:bodyPr>
          <a:lstStyle/>
          <a:p>
            <a:r>
              <a:rPr lang="en-US" sz="2400" b="1">
                <a:solidFill>
                  <a:srgbClr val="CC00CC"/>
                </a:solidFill>
              </a:rPr>
              <a:t>Teacher’s role in study act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905000"/>
            <a:ext cx="7966075" cy="4191000"/>
          </a:xfrm>
        </p:spPr>
        <p:txBody>
          <a:bodyPr/>
          <a:lstStyle/>
          <a:p>
            <a:pPr algn="just"/>
            <a:r>
              <a:rPr lang="en-US" sz="2800" smtClean="0"/>
              <a:t>Students in group </a:t>
            </a:r>
            <a:r>
              <a:rPr lang="en-US" sz="2800" i="1" smtClean="0"/>
              <a:t>A, B</a:t>
            </a:r>
            <a:r>
              <a:rPr lang="en-US" sz="2800" smtClean="0"/>
              <a:t> and </a:t>
            </a:r>
            <a:r>
              <a:rPr lang="en-US" sz="2800" i="1" smtClean="0"/>
              <a:t>C</a:t>
            </a:r>
            <a:r>
              <a:rPr lang="en-US" sz="2800" smtClean="0"/>
              <a:t> go to class to study in face-to-face manner.</a:t>
            </a:r>
          </a:p>
          <a:p>
            <a:pPr algn="just"/>
            <a:r>
              <a:rPr lang="en-US" sz="2800" smtClean="0"/>
              <a:t>Students in group </a:t>
            </a:r>
            <a:r>
              <a:rPr lang="en-US" sz="2800" i="1" smtClean="0"/>
              <a:t>B</a:t>
            </a:r>
            <a:r>
              <a:rPr lang="en-US" sz="2800" smtClean="0"/>
              <a:t> and </a:t>
            </a:r>
            <a:r>
              <a:rPr lang="en-US" sz="2800" i="1" smtClean="0"/>
              <a:t>C</a:t>
            </a:r>
            <a:r>
              <a:rPr lang="en-US" sz="2800" smtClean="0"/>
              <a:t> learn themselves on adaptive learning web sites. Note that website / learning materials are adapted to each student based on their knowledge and characteristics.</a:t>
            </a:r>
          </a:p>
          <a:p>
            <a:pPr algn="just"/>
            <a:r>
              <a:rPr lang="en-US" sz="2800" smtClean="0"/>
              <a:t>Students in group A, B and C do tests / exercise via website.</a:t>
            </a:r>
            <a:endParaRPr lang="en-US" sz="28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132</a:t>
            </a:fld>
            <a:endParaRPr lang="en-US"/>
          </a:p>
        </p:txBody>
      </p:sp>
      <p:sp>
        <p:nvSpPr>
          <p:cNvPr id="7" name="Rectangle 6"/>
          <p:cNvSpPr/>
          <p:nvPr/>
        </p:nvSpPr>
        <p:spPr>
          <a:xfrm>
            <a:off x="2743200" y="1066800"/>
            <a:ext cx="4659674" cy="523220"/>
          </a:xfrm>
          <a:prstGeom prst="rect">
            <a:avLst/>
          </a:prstGeom>
        </p:spPr>
        <p:txBody>
          <a:bodyPr wrap="none">
            <a:spAutoFit/>
          </a:bodyPr>
          <a:lstStyle/>
          <a:p>
            <a:r>
              <a:rPr lang="en-US" sz="2800" b="1">
                <a:solidFill>
                  <a:srgbClr val="CC00CC"/>
                </a:solidFill>
              </a:rPr>
              <a:t>Students’ role in study act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419600"/>
          </a:xfrm>
        </p:spPr>
        <p:txBody>
          <a:bodyPr/>
          <a:lstStyle/>
          <a:p>
            <a:pPr marL="514350" indent="-514350" algn="just">
              <a:buFont typeface="+mj-lt"/>
              <a:buAutoNum type="arabicPeriod"/>
            </a:pPr>
            <a:r>
              <a:rPr lang="en-US" sz="3000" smtClean="0"/>
              <a:t>Teacher creates the questionnaire to survey students’ feeling about both adaptive learning website and curriculum such as very satisfied, satisfied and not satisfied.</a:t>
            </a:r>
          </a:p>
          <a:p>
            <a:pPr marL="514350" indent="-514350" algn="just">
              <a:buFont typeface="+mj-lt"/>
              <a:buAutoNum type="arabicPeriod"/>
            </a:pPr>
            <a:r>
              <a:rPr lang="en-US" sz="3000" smtClean="0"/>
              <a:t>Students answer or rate on such questions online.</a:t>
            </a:r>
          </a:p>
          <a:p>
            <a:pPr marL="514350" indent="-514350" algn="just">
              <a:buFont typeface="+mj-lt"/>
              <a:buAutoNum type="arabicPeriod"/>
            </a:pPr>
            <a:r>
              <a:rPr lang="en-US" sz="3000" smtClean="0"/>
              <a:t>Teacher collects students’ feedbacks and analyzes them.</a:t>
            </a:r>
            <a:endParaRPr lang="en-US" sz="30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133</a:t>
            </a:fld>
            <a:endParaRPr lang="en-US"/>
          </a:p>
        </p:txBody>
      </p:sp>
      <p:sp>
        <p:nvSpPr>
          <p:cNvPr id="7" name="Rectangle 6"/>
          <p:cNvSpPr/>
          <p:nvPr/>
        </p:nvSpPr>
        <p:spPr>
          <a:xfrm>
            <a:off x="2971800" y="1143000"/>
            <a:ext cx="4137671" cy="461665"/>
          </a:xfrm>
          <a:prstGeom prst="rect">
            <a:avLst/>
          </a:prstGeom>
        </p:spPr>
        <p:txBody>
          <a:bodyPr wrap="none">
            <a:spAutoFit/>
          </a:bodyPr>
          <a:lstStyle/>
          <a:p>
            <a:r>
              <a:rPr lang="en-US" sz="2400" b="1">
                <a:solidFill>
                  <a:srgbClr val="CC00CC"/>
                </a:solidFill>
              </a:rPr>
              <a:t>Feedback act has </a:t>
            </a:r>
            <a:r>
              <a:rPr lang="en-US" sz="2400" b="1" i="1">
                <a:solidFill>
                  <a:srgbClr val="CC00CC"/>
                </a:solidFill>
              </a:rPr>
              <a:t>3</a:t>
            </a:r>
            <a:r>
              <a:rPr lang="en-US" sz="2400" b="1">
                <a:solidFill>
                  <a:srgbClr val="CC00CC"/>
                </a:solidFill>
              </a:rPr>
              <a:t> scenes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2057400"/>
            <a:ext cx="7966075" cy="3657600"/>
          </a:xfrm>
        </p:spPr>
        <p:txBody>
          <a:bodyPr/>
          <a:lstStyle/>
          <a:p>
            <a:pPr marL="514350" lvl="0" indent="-514350" algn="just">
              <a:buFont typeface="+mj-lt"/>
              <a:buAutoNum type="arabicPeriod"/>
            </a:pPr>
            <a:r>
              <a:rPr lang="en-US" smtClean="0"/>
              <a:t>Teacher calculates three criterions based on students’ feedback and test results.</a:t>
            </a:r>
          </a:p>
          <a:p>
            <a:pPr marL="514350" lvl="0" indent="-514350" algn="just">
              <a:buFont typeface="+mj-lt"/>
              <a:buAutoNum type="arabicPeriod"/>
            </a:pPr>
            <a:r>
              <a:rPr lang="en-US" smtClean="0"/>
              <a:t>Teacher makes the decision about the quality of face-to-face teaching manner and e-learning manner with/without support of user modeling system.</a:t>
            </a:r>
          </a:p>
          <a:p>
            <a:pPr marL="514350" indent="-514350" algn="just">
              <a:buFont typeface="+mj-lt"/>
              <a:buAutoNum type="arabicPeriod"/>
            </a:pPr>
            <a:endParaRPr lang="en-US"/>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134</a:t>
            </a:fld>
            <a:endParaRPr lang="en-US"/>
          </a:p>
        </p:txBody>
      </p:sp>
      <p:sp>
        <p:nvSpPr>
          <p:cNvPr id="7" name="Rectangle 6"/>
          <p:cNvSpPr/>
          <p:nvPr/>
        </p:nvSpPr>
        <p:spPr>
          <a:xfrm>
            <a:off x="2057400" y="1143000"/>
            <a:ext cx="5623655" cy="584775"/>
          </a:xfrm>
          <a:prstGeom prst="rect">
            <a:avLst/>
          </a:prstGeom>
        </p:spPr>
        <p:txBody>
          <a:bodyPr wrap="none">
            <a:spAutoFit/>
          </a:bodyPr>
          <a:lstStyle/>
          <a:p>
            <a:r>
              <a:rPr lang="en-US" sz="3200" b="1" smtClean="0">
                <a:solidFill>
                  <a:srgbClr val="CC00CC"/>
                </a:solidFill>
              </a:rPr>
              <a:t>Evaluation act </a:t>
            </a:r>
            <a:r>
              <a:rPr lang="en-US" sz="3200" b="1">
                <a:solidFill>
                  <a:srgbClr val="CC00CC"/>
                </a:solidFill>
              </a:rPr>
              <a:t>has </a:t>
            </a:r>
            <a:r>
              <a:rPr lang="en-US" sz="3200" b="1" smtClean="0">
                <a:solidFill>
                  <a:srgbClr val="CC00CC"/>
                </a:solidFill>
              </a:rPr>
              <a:t>2 </a:t>
            </a:r>
            <a:r>
              <a:rPr lang="en-US" sz="3200" b="1">
                <a:solidFill>
                  <a:srgbClr val="CC00CC"/>
                </a:solidFill>
              </a:rPr>
              <a:t>scenes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421487"/>
            <a:ext cx="8077200" cy="4953000"/>
          </a:xfrm>
        </p:spPr>
        <p:txBody>
          <a:bodyPr/>
          <a:lstStyle/>
          <a:p>
            <a:pPr algn="just"/>
            <a:r>
              <a:rPr lang="en-US" sz="1600" smtClean="0"/>
              <a:t>Class </a:t>
            </a:r>
            <a:r>
              <a:rPr lang="en-US" sz="1600" i="1" smtClean="0"/>
              <a:t>A</a:t>
            </a:r>
            <a:r>
              <a:rPr lang="en-US" sz="1600" smtClean="0"/>
              <a:t> is only taught in face-to-face manner. Class </a:t>
            </a:r>
            <a:r>
              <a:rPr lang="en-US" sz="1600" i="1" smtClean="0"/>
              <a:t>B</a:t>
            </a:r>
            <a:r>
              <a:rPr lang="en-US" sz="1600" smtClean="0"/>
              <a:t> is taught both in face-to-face manner and adaptive learning environment</a:t>
            </a:r>
          </a:p>
          <a:p>
            <a:pPr algn="just"/>
            <a:r>
              <a:rPr lang="en-US" sz="1600" smtClean="0"/>
              <a:t>Suppose there are </a:t>
            </a:r>
            <a:r>
              <a:rPr lang="en-US" sz="1600" i="1" smtClean="0"/>
              <a:t>4</a:t>
            </a:r>
            <a:r>
              <a:rPr lang="en-US" sz="1600" smtClean="0"/>
              <a:t> students in class </a:t>
            </a:r>
            <a:r>
              <a:rPr lang="en-US" sz="1600" i="1" smtClean="0"/>
              <a:t>A</a:t>
            </a:r>
            <a:r>
              <a:rPr lang="en-US" sz="1600" smtClean="0"/>
              <a:t> and </a:t>
            </a:r>
            <a:r>
              <a:rPr lang="en-US" sz="1600" i="1" smtClean="0"/>
              <a:t>2</a:t>
            </a:r>
            <a:r>
              <a:rPr lang="en-US" sz="1600" smtClean="0"/>
              <a:t> students in class </a:t>
            </a:r>
            <a:r>
              <a:rPr lang="en-US" sz="1600" i="1" smtClean="0"/>
              <a:t>B</a:t>
            </a:r>
            <a:r>
              <a:rPr lang="en-US" sz="1600" smtClean="0"/>
              <a:t> who don’t satisfy teaching curriculum. Sample mean and deviation of class </a:t>
            </a:r>
            <a:r>
              <a:rPr lang="en-US" sz="1600" i="1" smtClean="0"/>
              <a:t>A</a:t>
            </a:r>
            <a:r>
              <a:rPr lang="en-US" sz="1600" smtClean="0"/>
              <a:t> are </a:t>
            </a:r>
            <a:r>
              <a:rPr lang="en-US" sz="1600" i="1" smtClean="0"/>
              <a:t>G</a:t>
            </a:r>
            <a:r>
              <a:rPr lang="en-US" sz="1600" i="1" baseline="-25000" smtClean="0"/>
              <a:t>A</a:t>
            </a:r>
            <a:r>
              <a:rPr lang="en-US" sz="1600" i="1" smtClean="0"/>
              <a:t> </a:t>
            </a:r>
            <a:r>
              <a:rPr lang="en-US" sz="1600" smtClean="0"/>
              <a:t>= </a:t>
            </a:r>
            <a:r>
              <a:rPr lang="en-US" sz="1600" i="1" smtClean="0"/>
              <a:t>5.0</a:t>
            </a:r>
            <a:r>
              <a:rPr lang="en-US" sz="1600" smtClean="0"/>
              <a:t> and </a:t>
            </a:r>
            <a:r>
              <a:rPr lang="en-US" sz="1600" i="1" smtClean="0"/>
              <a:t>s</a:t>
            </a:r>
            <a:r>
              <a:rPr lang="en-US" sz="1600" i="1" baseline="-25000" smtClean="0"/>
              <a:t>A</a:t>
            </a:r>
            <a:r>
              <a:rPr lang="en-US" sz="1600" smtClean="0"/>
              <a:t> = </a:t>
            </a:r>
            <a:r>
              <a:rPr lang="en-US" sz="1600" i="1" smtClean="0"/>
              <a:t>2.05</a:t>
            </a:r>
            <a:r>
              <a:rPr lang="en-US" sz="1600" smtClean="0"/>
              <a:t>. Sample mean and deviation of class </a:t>
            </a:r>
            <a:r>
              <a:rPr lang="en-US" sz="1600" i="1" smtClean="0"/>
              <a:t>B</a:t>
            </a:r>
            <a:r>
              <a:rPr lang="en-US" sz="1600" smtClean="0"/>
              <a:t> are </a:t>
            </a:r>
            <a:r>
              <a:rPr lang="en-US" sz="1600" i="1" smtClean="0"/>
              <a:t>G</a:t>
            </a:r>
            <a:r>
              <a:rPr lang="en-US" sz="1600" i="1" baseline="-25000" smtClean="0"/>
              <a:t>B</a:t>
            </a:r>
            <a:r>
              <a:rPr lang="en-US" sz="1600" i="1" smtClean="0"/>
              <a:t> = 7.0</a:t>
            </a:r>
            <a:r>
              <a:rPr lang="en-US" sz="1600" smtClean="0"/>
              <a:t> and </a:t>
            </a:r>
            <a:r>
              <a:rPr lang="en-US" sz="1600" i="1" smtClean="0"/>
              <a:t>s</a:t>
            </a:r>
            <a:r>
              <a:rPr lang="en-US" sz="1600" i="1" baseline="-25000" smtClean="0"/>
              <a:t>B</a:t>
            </a:r>
            <a:r>
              <a:rPr lang="en-US" sz="1600" smtClean="0"/>
              <a:t> = </a:t>
            </a:r>
            <a:r>
              <a:rPr lang="en-US" sz="1600" i="1" smtClean="0"/>
              <a:t>1.66. We have:</a:t>
            </a:r>
          </a:p>
          <a:p>
            <a:pPr algn="just"/>
            <a:endParaRPr lang="en-US" sz="1600" i="1" smtClean="0"/>
          </a:p>
          <a:p>
            <a:pPr algn="just"/>
            <a:endParaRPr lang="en-US" sz="1600" i="1" smtClean="0"/>
          </a:p>
          <a:p>
            <a:pPr algn="just"/>
            <a:endParaRPr lang="en-US" sz="1600" i="1" smtClean="0"/>
          </a:p>
          <a:p>
            <a:pPr algn="just"/>
            <a:endParaRPr lang="en-US" sz="1600" i="1" smtClean="0"/>
          </a:p>
          <a:p>
            <a:pPr algn="just"/>
            <a:endParaRPr lang="en-US" sz="1600" i="1" smtClean="0"/>
          </a:p>
          <a:p>
            <a:pPr algn="just"/>
            <a:r>
              <a:rPr lang="en-US" sz="1600" smtClean="0"/>
              <a:t>Suppose the weights of criterion </a:t>
            </a:r>
            <a:r>
              <a:rPr lang="en-US" sz="1600" i="1" smtClean="0"/>
              <a:t>α</a:t>
            </a:r>
            <a:r>
              <a:rPr lang="en-US" sz="1600" smtClean="0"/>
              <a:t> and criterion </a:t>
            </a:r>
            <a:r>
              <a:rPr lang="en-US" sz="1600" i="1" smtClean="0"/>
              <a:t>β</a:t>
            </a:r>
            <a:r>
              <a:rPr lang="en-US" sz="1600" smtClean="0"/>
              <a:t> are </a:t>
            </a:r>
            <a:r>
              <a:rPr lang="en-US" sz="1600" i="1" smtClean="0"/>
              <a:t>0.7</a:t>
            </a:r>
            <a:r>
              <a:rPr lang="en-US" sz="1600" smtClean="0"/>
              <a:t> and </a:t>
            </a:r>
            <a:r>
              <a:rPr lang="en-US" sz="1600" i="1" smtClean="0"/>
              <a:t>0.3</a:t>
            </a:r>
            <a:r>
              <a:rPr lang="en-US" sz="1600" smtClean="0"/>
              <a:t>, respectively. Let </a:t>
            </a:r>
            <a:r>
              <a:rPr lang="en-US" sz="1600" i="1" smtClean="0"/>
              <a:t>eval</a:t>
            </a:r>
            <a:r>
              <a:rPr lang="en-US" sz="1600" i="1" baseline="-25000" smtClean="0"/>
              <a:t>A</a:t>
            </a:r>
            <a:r>
              <a:rPr lang="en-US" sz="1600" smtClean="0"/>
              <a:t> and </a:t>
            </a:r>
            <a:r>
              <a:rPr lang="en-US" sz="1600" i="1" smtClean="0"/>
              <a:t>eval</a:t>
            </a:r>
            <a:r>
              <a:rPr lang="en-US" sz="1600" i="1" baseline="-25000" smtClean="0"/>
              <a:t>B</a:t>
            </a:r>
            <a:r>
              <a:rPr lang="en-US" sz="1600" smtClean="0"/>
              <a:t> be the total evaluations on group A and group B, respectively. We have:</a:t>
            </a:r>
          </a:p>
          <a:p>
            <a:pPr lvl="1" algn="just"/>
            <a:r>
              <a:rPr lang="en-US" sz="1600" i="1" smtClean="0"/>
              <a:t>eval</a:t>
            </a:r>
            <a:r>
              <a:rPr lang="en-US" sz="1600" i="1" baseline="-25000" smtClean="0"/>
              <a:t>A</a:t>
            </a:r>
            <a:r>
              <a:rPr lang="en-US" sz="1600" i="1" smtClean="0"/>
              <a:t> = 0.7*0.5 + 0.3*0.6 = 0.53 </a:t>
            </a:r>
          </a:p>
          <a:p>
            <a:pPr lvl="1" algn="just"/>
            <a:r>
              <a:rPr lang="en-US" sz="1600" i="1" smtClean="0"/>
              <a:t>eval</a:t>
            </a:r>
            <a:r>
              <a:rPr lang="en-US" sz="1600" i="1" baseline="-25000" smtClean="0"/>
              <a:t>B</a:t>
            </a:r>
            <a:r>
              <a:rPr lang="en-US" sz="1600" i="1" smtClean="0"/>
              <a:t> = 0.7*0.99 + 0.3*0.8 = 0.93</a:t>
            </a:r>
            <a:endParaRPr lang="en-US" sz="1600" smtClean="0"/>
          </a:p>
          <a:p>
            <a:pPr algn="just"/>
            <a:r>
              <a:rPr lang="en-US" sz="1600" smtClean="0"/>
              <a:t>When</a:t>
            </a:r>
            <a:r>
              <a:rPr lang="en-US" sz="1600" i="1" smtClean="0"/>
              <a:t> eval</a:t>
            </a:r>
            <a:r>
              <a:rPr lang="en-US" sz="1600" i="1" baseline="-25000" smtClean="0"/>
              <a:t>A</a:t>
            </a:r>
            <a:r>
              <a:rPr lang="en-US" sz="1600" smtClean="0"/>
              <a:t> is greater than </a:t>
            </a:r>
            <a:r>
              <a:rPr lang="en-US" sz="1600" i="1" smtClean="0"/>
              <a:t>eval</a:t>
            </a:r>
            <a:r>
              <a:rPr lang="en-US" sz="1600" i="1" baseline="-25000" smtClean="0"/>
              <a:t>B</a:t>
            </a:r>
            <a:r>
              <a:rPr lang="en-US" sz="1600" smtClean="0"/>
              <a:t>, it is possible to conclude that the teaching method in class </a:t>
            </a:r>
            <a:r>
              <a:rPr lang="en-US" sz="1600" i="1" smtClean="0"/>
              <a:t>B</a:t>
            </a:r>
            <a:r>
              <a:rPr lang="en-US" sz="1600" smtClean="0"/>
              <a:t> is more effective than the one in class </a:t>
            </a:r>
            <a:r>
              <a:rPr lang="en-US" sz="1600" i="1" smtClean="0"/>
              <a:t>A</a:t>
            </a:r>
            <a:r>
              <a:rPr lang="en-US" sz="1600" smtClean="0"/>
              <a:t> because class </a:t>
            </a:r>
            <a:r>
              <a:rPr lang="en-US" sz="1600" i="1" smtClean="0"/>
              <a:t>B</a:t>
            </a:r>
            <a:r>
              <a:rPr lang="en-US" sz="1600" smtClean="0"/>
              <a:t> takes advantages of adaptive learning method</a:t>
            </a:r>
          </a:p>
          <a:p>
            <a:pPr algn="just"/>
            <a:endParaRPr lang="en-US" sz="1600" i="1" smtClean="0"/>
          </a:p>
          <a:p>
            <a:pPr algn="just"/>
            <a:endParaRPr lang="en-US" sz="1600" smtClean="0"/>
          </a:p>
          <a:p>
            <a:pPr algn="just"/>
            <a:endParaRPr lang="en-US" sz="1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135</a:t>
            </a:fld>
            <a:endParaRPr lang="en-US"/>
          </a:p>
        </p:txBody>
      </p:sp>
      <p:pic>
        <p:nvPicPr>
          <p:cNvPr id="2129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9657" y="2743200"/>
            <a:ext cx="3500000" cy="914286"/>
          </a:xfrm>
          <a:prstGeom prst="rect">
            <a:avLst/>
          </a:prstGeom>
          <a:noFill/>
        </p:spPr>
      </p:pic>
      <p:pic>
        <p:nvPicPr>
          <p:cNvPr id="2129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77257" y="2716876"/>
            <a:ext cx="3757143" cy="900000"/>
          </a:xfrm>
          <a:prstGeom prst="rect">
            <a:avLst/>
          </a:prstGeom>
          <a:noFill/>
        </p:spPr>
      </p:pic>
      <p:sp>
        <p:nvSpPr>
          <p:cNvPr id="2129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2996" name="Rectangle 4"/>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2997" name="Rectangle 5"/>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1299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3733800"/>
            <a:ext cx="1485714" cy="457143"/>
          </a:xfrm>
          <a:prstGeom prst="rect">
            <a:avLst/>
          </a:prstGeom>
          <a:noFill/>
        </p:spPr>
      </p:pic>
      <p:pic>
        <p:nvPicPr>
          <p:cNvPr id="21299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648200" y="3733857"/>
            <a:ext cx="1500000" cy="457143"/>
          </a:xfrm>
          <a:prstGeom prst="rect">
            <a:avLst/>
          </a:prstGeom>
          <a:noFill/>
        </p:spPr>
      </p:pic>
      <p:sp>
        <p:nvSpPr>
          <p:cNvPr id="2130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3001" name="Rectangle 9"/>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3002" name="Rectangle 10"/>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3716364" y="990600"/>
            <a:ext cx="1770036" cy="430887"/>
          </a:xfrm>
          <a:prstGeom prst="rect">
            <a:avLst/>
          </a:prstGeom>
        </p:spPr>
        <p:txBody>
          <a:bodyPr wrap="none">
            <a:spAutoFit/>
          </a:bodyPr>
          <a:lstStyle/>
          <a:p>
            <a:r>
              <a:rPr lang="en-US" sz="2200" b="1" smtClean="0">
                <a:solidFill>
                  <a:srgbClr val="CC00CC"/>
                </a:solidFill>
              </a:rPr>
              <a:t>An example</a:t>
            </a:r>
            <a:endParaRPr lang="en-US" sz="2200" b="1">
              <a:solidFill>
                <a:srgbClr val="CC00CC"/>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VI. Evaluating adaptive learning model (conclusion)</a:t>
            </a:r>
            <a:endParaRPr lang="en-US" sz="2400"/>
          </a:p>
        </p:txBody>
      </p:sp>
      <p:sp>
        <p:nvSpPr>
          <p:cNvPr id="3" name="Content Placeholder 2"/>
          <p:cNvSpPr>
            <a:spLocks noGrp="1"/>
          </p:cNvSpPr>
          <p:nvPr>
            <p:ph idx="1"/>
          </p:nvPr>
        </p:nvSpPr>
        <p:spPr>
          <a:xfrm>
            <a:off x="685800" y="1143000"/>
            <a:ext cx="7966075" cy="5029200"/>
          </a:xfrm>
        </p:spPr>
        <p:txBody>
          <a:bodyPr/>
          <a:lstStyle/>
          <a:p>
            <a:pPr algn="just"/>
            <a:r>
              <a:rPr lang="en-US" sz="2200" dirty="0" smtClean="0"/>
              <a:t>As aforementioned, there are three criterions such as system criterion </a:t>
            </a:r>
            <a:r>
              <a:rPr lang="en-US" sz="2200" i="1" dirty="0" smtClean="0"/>
              <a:t>α</a:t>
            </a:r>
            <a:r>
              <a:rPr lang="en-US" sz="2200" dirty="0" smtClean="0"/>
              <a:t>, academy criterion </a:t>
            </a:r>
            <a:r>
              <a:rPr lang="en-US" sz="2200" i="1" dirty="0" smtClean="0"/>
              <a:t>β</a:t>
            </a:r>
            <a:r>
              <a:rPr lang="en-US" sz="2200" dirty="0" smtClean="0"/>
              <a:t> and adaptation criterion </a:t>
            </a:r>
            <a:r>
              <a:rPr lang="en-US" sz="2200" i="1" dirty="0" smtClean="0"/>
              <a:t>γ</a:t>
            </a:r>
            <a:r>
              <a:rPr lang="en-US" sz="2200" dirty="0" smtClean="0"/>
              <a:t>.</a:t>
            </a:r>
          </a:p>
          <a:p>
            <a:pPr algn="just"/>
            <a:r>
              <a:rPr lang="en-US" sz="2200" dirty="0" smtClean="0"/>
              <a:t>That two of three criterions, concretely </a:t>
            </a:r>
            <a:r>
              <a:rPr lang="en-US" sz="2200" i="1" dirty="0" smtClean="0"/>
              <a:t>α</a:t>
            </a:r>
            <a:r>
              <a:rPr lang="en-US" sz="2200" dirty="0" smtClean="0"/>
              <a:t> and </a:t>
            </a:r>
            <a:r>
              <a:rPr lang="en-US" sz="2200" i="1" dirty="0" smtClean="0"/>
              <a:t>β</a:t>
            </a:r>
            <a:r>
              <a:rPr lang="en-US" sz="2200" dirty="0" smtClean="0"/>
              <a:t>, assessing user knowledge implicates that evaluation of adaptive learning model focuses on the effect of education which is ability to help student to improve their knowledge although adaptation and personalization is significant topic in adaptive learning.</a:t>
            </a:r>
          </a:p>
          <a:p>
            <a:pPr algn="just"/>
            <a:r>
              <a:rPr lang="en-US" sz="2200" dirty="0" smtClean="0"/>
              <a:t>Evaluation scenario indicates that study is lifelong process for everyone.</a:t>
            </a:r>
          </a:p>
          <a:p>
            <a:pPr algn="just"/>
            <a:r>
              <a:rPr lang="en-US" sz="2200" dirty="0" smtClean="0"/>
              <a:t>Both students and teachers are actors and their roles can mutually interchange, for example, teaching is the best way to learn and student is the best teacher of teacher.</a:t>
            </a:r>
          </a:p>
          <a:p>
            <a:pPr algn="just"/>
            <a:endParaRPr lang="en-US" sz="2200" dirty="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3/9/2016</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dt" sz="quarter" idx="10"/>
          </p:nvPr>
        </p:nvSpPr>
        <p:spPr>
          <a:noFill/>
        </p:spPr>
        <p:txBody>
          <a:bodyPr/>
          <a:lstStyle/>
          <a:p>
            <a:fld id="{1A91BC74-85D6-4E9A-A245-9C1E7BFC4EF8}" type="datetime1">
              <a:rPr lang="en-US" smtClean="0"/>
              <a:pPr/>
              <a:t>3/9/2016</a:t>
            </a:fld>
            <a:endParaRPr lang="en-US" smtClean="0"/>
          </a:p>
        </p:txBody>
      </p:sp>
      <p:sp>
        <p:nvSpPr>
          <p:cNvPr id="120835" name="Rectangle 5"/>
          <p:cNvSpPr>
            <a:spLocks noGrp="1" noChangeArrowheads="1"/>
          </p:cNvSpPr>
          <p:nvPr>
            <p:ph type="ftr" sz="quarter" idx="11"/>
          </p:nvPr>
        </p:nvSpPr>
        <p:spPr>
          <a:noFill/>
        </p:spPr>
        <p:txBody>
          <a:bodyPr/>
          <a:lstStyle/>
          <a:p>
            <a:r>
              <a:rPr lang="en-US" smtClean="0"/>
              <a:t>Thesis report</a:t>
            </a:r>
          </a:p>
        </p:txBody>
      </p:sp>
      <p:sp>
        <p:nvSpPr>
          <p:cNvPr id="120836" name="Rectangle 6"/>
          <p:cNvSpPr>
            <a:spLocks noGrp="1" noChangeArrowheads="1"/>
          </p:cNvSpPr>
          <p:nvPr>
            <p:ph type="sldNum" sz="quarter" idx="12"/>
          </p:nvPr>
        </p:nvSpPr>
        <p:spPr>
          <a:noFill/>
        </p:spPr>
        <p:txBody>
          <a:bodyPr/>
          <a:lstStyle/>
          <a:p>
            <a:fld id="{1FF9A0E0-74E1-49FF-B263-BEABCC90E2FC}" type="slidenum">
              <a:rPr lang="en-US" smtClean="0"/>
              <a:pPr/>
              <a:t>137</a:t>
            </a:fld>
            <a:endParaRPr lang="en-US" smtClean="0"/>
          </a:p>
        </p:txBody>
      </p:sp>
      <p:sp>
        <p:nvSpPr>
          <p:cNvPr id="120837" name="Rectangle 2"/>
          <p:cNvSpPr>
            <a:spLocks noGrp="1" noChangeArrowheads="1"/>
          </p:cNvSpPr>
          <p:nvPr>
            <p:ph type="title"/>
          </p:nvPr>
        </p:nvSpPr>
        <p:spPr/>
        <p:txBody>
          <a:bodyPr/>
          <a:lstStyle/>
          <a:p>
            <a:r>
              <a:rPr lang="en-US" smtClean="0"/>
              <a:t>Conclusion</a:t>
            </a:r>
          </a:p>
        </p:txBody>
      </p:sp>
      <p:sp>
        <p:nvSpPr>
          <p:cNvPr id="120838" name="Rectangle 3"/>
          <p:cNvSpPr>
            <a:spLocks noGrp="1" noChangeArrowheads="1"/>
          </p:cNvSpPr>
          <p:nvPr>
            <p:ph type="body" idx="1"/>
          </p:nvPr>
        </p:nvSpPr>
        <p:spPr>
          <a:xfrm>
            <a:off x="685800" y="1219200"/>
            <a:ext cx="7966075" cy="4648200"/>
          </a:xfrm>
        </p:spPr>
        <p:txBody>
          <a:bodyPr/>
          <a:lstStyle/>
          <a:p>
            <a:pPr algn="just">
              <a:lnSpc>
                <a:spcPct val="80000"/>
              </a:lnSpc>
            </a:pPr>
            <a:r>
              <a:rPr lang="en-US" sz="2400" smtClean="0"/>
              <a:t>The “Triangular Learner Model (TLM)” composed by three underlying characteristics: knowledge, learning style and learning history aims to cover the whole of learner’s information required by learning adaptation process.</a:t>
            </a:r>
          </a:p>
          <a:p>
            <a:pPr algn="just">
              <a:lnSpc>
                <a:spcPct val="80000"/>
              </a:lnSpc>
            </a:pPr>
            <a:r>
              <a:rPr lang="en-US" sz="2400" smtClean="0"/>
              <a:t>UMS which builds up and manipulates TLM so-called Zebra includes the core engine and a set of communication interfaces</a:t>
            </a:r>
          </a:p>
          <a:p>
            <a:pPr algn="just">
              <a:lnSpc>
                <a:spcPct val="80000"/>
              </a:lnSpc>
            </a:pPr>
            <a:r>
              <a:rPr lang="en-US" sz="2400" smtClean="0"/>
              <a:t>The core engine is the composition of two sub-engines: mining engine and belief network engine. </a:t>
            </a:r>
          </a:p>
          <a:p>
            <a:pPr lvl="1" algn="just">
              <a:lnSpc>
                <a:spcPct val="80000"/>
              </a:lnSpc>
            </a:pPr>
            <a:r>
              <a:rPr lang="en-US" sz="2000" smtClean="0"/>
              <a:t>Mining engine applies data mining algorithms into discovering and structuring TLM </a:t>
            </a:r>
          </a:p>
          <a:p>
            <a:pPr lvl="1" algn="just">
              <a:lnSpc>
                <a:spcPct val="80000"/>
              </a:lnSpc>
            </a:pPr>
            <a:r>
              <a:rPr lang="en-US" sz="2000" smtClean="0"/>
              <a:t>Belief network engine is responsible for inferring new personal traits from TLM by using deduction mechanism available in belief network</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dt" sz="quarter" idx="10"/>
          </p:nvPr>
        </p:nvSpPr>
        <p:spPr>
          <a:noFill/>
        </p:spPr>
        <p:txBody>
          <a:bodyPr/>
          <a:lstStyle/>
          <a:p>
            <a:fld id="{C58A62E3-98BA-4B19-8B53-6D3F789AE431}" type="datetime1">
              <a:rPr lang="en-US" smtClean="0"/>
              <a:pPr/>
              <a:t>3/9/2016</a:t>
            </a:fld>
            <a:endParaRPr lang="en-US" smtClean="0"/>
          </a:p>
        </p:txBody>
      </p:sp>
      <p:sp>
        <p:nvSpPr>
          <p:cNvPr id="121859" name="Rectangle 5"/>
          <p:cNvSpPr>
            <a:spLocks noGrp="1" noChangeArrowheads="1"/>
          </p:cNvSpPr>
          <p:nvPr>
            <p:ph type="ftr" sz="quarter" idx="11"/>
          </p:nvPr>
        </p:nvSpPr>
        <p:spPr>
          <a:noFill/>
        </p:spPr>
        <p:txBody>
          <a:bodyPr/>
          <a:lstStyle/>
          <a:p>
            <a:r>
              <a:rPr lang="en-US" smtClean="0"/>
              <a:t>Thesis report</a:t>
            </a:r>
          </a:p>
        </p:txBody>
      </p:sp>
      <p:sp>
        <p:nvSpPr>
          <p:cNvPr id="121860" name="Rectangle 6"/>
          <p:cNvSpPr>
            <a:spLocks noGrp="1" noChangeArrowheads="1"/>
          </p:cNvSpPr>
          <p:nvPr>
            <p:ph type="sldNum" sz="quarter" idx="12"/>
          </p:nvPr>
        </p:nvSpPr>
        <p:spPr>
          <a:noFill/>
        </p:spPr>
        <p:txBody>
          <a:bodyPr/>
          <a:lstStyle/>
          <a:p>
            <a:fld id="{83B7F69C-9DA2-4A76-B255-B256973F25C1}" type="slidenum">
              <a:rPr lang="en-US" smtClean="0"/>
              <a:pPr/>
              <a:t>138</a:t>
            </a:fld>
            <a:endParaRPr lang="en-US" smtClean="0"/>
          </a:p>
        </p:txBody>
      </p:sp>
      <p:sp>
        <p:nvSpPr>
          <p:cNvPr id="121861"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44A6F826-B9FE-45DD-BD59-7F396241388C}" type="slidenum">
              <a:rPr lang="en-US" sz="1200"/>
              <a:pPr algn="r"/>
              <a:t>138</a:t>
            </a:fld>
            <a:endParaRPr lang="en-US" sz="1200"/>
          </a:p>
        </p:txBody>
      </p:sp>
      <p:sp>
        <p:nvSpPr>
          <p:cNvPr id="121862" name="Date Placeholder 3"/>
          <p:cNvSpPr txBox="1">
            <a:spLocks noGrp="1"/>
          </p:cNvSpPr>
          <p:nvPr/>
        </p:nvSpPr>
        <p:spPr bwMode="auto">
          <a:xfrm>
            <a:off x="1050925" y="6432550"/>
            <a:ext cx="2133600" cy="476250"/>
          </a:xfrm>
          <a:prstGeom prst="rect">
            <a:avLst/>
          </a:prstGeom>
          <a:noFill/>
          <a:ln w="9525">
            <a:noFill/>
            <a:miter lim="800000"/>
            <a:headEnd/>
            <a:tailEnd/>
          </a:ln>
        </p:spPr>
        <p:txBody>
          <a:bodyPr/>
          <a:lstStyle/>
          <a:p>
            <a:fld id="{8AA7E98E-C629-43AB-AF94-20DDF70CFE22}" type="datetime1">
              <a:rPr lang="en-US" sz="1200"/>
              <a:pPr/>
              <a:t>3/9/2016</a:t>
            </a:fld>
            <a:endParaRPr lang="en-US" sz="1200"/>
          </a:p>
        </p:txBody>
      </p:sp>
      <p:sp>
        <p:nvSpPr>
          <p:cNvPr id="121863" name="Slide Number Placeholder 5"/>
          <p:cNvSpPr txBox="1">
            <a:spLocks noGrp="1"/>
          </p:cNvSpPr>
          <p:nvPr/>
        </p:nvSpPr>
        <p:spPr bwMode="auto">
          <a:xfrm>
            <a:off x="6477000" y="6416675"/>
            <a:ext cx="2133600" cy="476250"/>
          </a:xfrm>
          <a:prstGeom prst="rect">
            <a:avLst/>
          </a:prstGeom>
          <a:noFill/>
          <a:ln w="9525">
            <a:noFill/>
            <a:miter lim="800000"/>
            <a:headEnd/>
            <a:tailEnd/>
          </a:ln>
        </p:spPr>
        <p:txBody>
          <a:bodyPr/>
          <a:lstStyle/>
          <a:p>
            <a:pPr algn="r"/>
            <a:fld id="{BC88D151-07A8-4F7B-A8B2-BE725B30752B}" type="slidenum">
              <a:rPr lang="en-US" sz="1200"/>
              <a:pPr algn="r"/>
              <a:t>138</a:t>
            </a:fld>
            <a:endParaRPr lang="en-US" sz="1200"/>
          </a:p>
        </p:txBody>
      </p:sp>
      <p:sp>
        <p:nvSpPr>
          <p:cNvPr id="121864" name="Rectangle 2"/>
          <p:cNvSpPr>
            <a:spLocks noGrp="1" noChangeArrowheads="1"/>
          </p:cNvSpPr>
          <p:nvPr>
            <p:ph type="title" idx="4294967295"/>
          </p:nvPr>
        </p:nvSpPr>
        <p:spPr/>
        <p:txBody>
          <a:bodyPr/>
          <a:lstStyle/>
          <a:p>
            <a:pPr eaLnBrk="1" hangingPunct="1"/>
            <a:r>
              <a:rPr lang="en-US" smtClean="0"/>
              <a:t>Reference</a:t>
            </a:r>
          </a:p>
        </p:txBody>
      </p:sp>
      <p:sp>
        <p:nvSpPr>
          <p:cNvPr id="121865" name="Rectangle 3"/>
          <p:cNvSpPr>
            <a:spLocks noGrp="1" noChangeArrowheads="1"/>
          </p:cNvSpPr>
          <p:nvPr>
            <p:ph type="body" idx="4294967295"/>
          </p:nvPr>
        </p:nvSpPr>
        <p:spPr>
          <a:xfrm>
            <a:off x="609600" y="990600"/>
            <a:ext cx="8229600" cy="5029200"/>
          </a:xfrm>
        </p:spPr>
        <p:txBody>
          <a:bodyPr/>
          <a:lstStyle/>
          <a:p>
            <a:pPr marL="609600" indent="-609600" algn="just" eaLnBrk="1" hangingPunct="1">
              <a:lnSpc>
                <a:spcPct val="90000"/>
              </a:lnSpc>
              <a:buFontTx/>
              <a:buAutoNum type="arabicPeriod"/>
            </a:pPr>
            <a:r>
              <a:rPr lang="en-US" sz="2000" smtClean="0"/>
              <a:t>David Heckerman. A Tutorial on Learning With Bayesian Networks. Technical Report MSR-TR-95-06. Microsoft Research Advanced Technology Division, Microsoft Corporation.</a:t>
            </a:r>
          </a:p>
          <a:p>
            <a:pPr marL="609600" indent="-609600" algn="just" eaLnBrk="1" hangingPunct="1">
              <a:lnSpc>
                <a:spcPct val="90000"/>
              </a:lnSpc>
              <a:buFontTx/>
              <a:buAutoNum type="arabicPeriod"/>
            </a:pPr>
            <a:r>
              <a:rPr lang="en-US" sz="2000" smtClean="0"/>
              <a:t>Richard E. Neapolitan. Learning Bayesian Networks. Northeastern Illinois University Chicago, Illinois 2003</a:t>
            </a:r>
          </a:p>
          <a:p>
            <a:pPr marL="609600" indent="-609600" algn="just" eaLnBrk="1" hangingPunct="1">
              <a:lnSpc>
                <a:spcPct val="90000"/>
              </a:lnSpc>
              <a:buFontTx/>
              <a:buAutoNum type="arabicPeriod"/>
            </a:pPr>
            <a:r>
              <a:rPr lang="en-US" sz="2000" smtClean="0"/>
              <a:t>Scott M. Lynch. Maximum Likelihood Estimation. Soc. 504, February 2003</a:t>
            </a:r>
          </a:p>
          <a:p>
            <a:pPr marL="609600" indent="-609600" algn="just" eaLnBrk="1" hangingPunct="1">
              <a:lnSpc>
                <a:spcPct val="90000"/>
              </a:lnSpc>
              <a:buFontTx/>
              <a:buAutoNum type="arabicPeriod"/>
            </a:pPr>
            <a:r>
              <a:rPr lang="en-US" sz="2000" smtClean="0"/>
              <a:t>Alfred Kobsa. Generic User Modeling Systems. User Modeling and User-Adapted Interaction 2006 (UMUAI-2006).</a:t>
            </a:r>
          </a:p>
          <a:p>
            <a:pPr marL="609600" indent="-609600" algn="just" eaLnBrk="1" hangingPunct="1">
              <a:lnSpc>
                <a:spcPct val="90000"/>
              </a:lnSpc>
              <a:buFontTx/>
              <a:buAutoNum type="arabicPeriod"/>
            </a:pPr>
            <a:r>
              <a:rPr lang="en-US" sz="2000" smtClean="0"/>
              <a:t>Frank Dellaert. The Expectation Maximization Algorithm. College of Computing, Georgia Institute of Technology. Technical Report number GIT-GVU-02-20. February 2002</a:t>
            </a:r>
          </a:p>
          <a:p>
            <a:pPr marL="609600" indent="-609600" algn="just">
              <a:lnSpc>
                <a:spcPct val="90000"/>
              </a:lnSpc>
              <a:buFontTx/>
              <a:buAutoNum type="arabicPeriod"/>
            </a:pPr>
            <a:r>
              <a:rPr lang="en-US" sz="2000" smtClean="0"/>
              <a:t>R. Riding, S. Rayner. Cognitive Styles and Learning Strategies: Understanding Style Differences in Learning Behaviour. London: David Fulton Publishers Ltd, 1998. </a:t>
            </a:r>
          </a:p>
          <a:p>
            <a:pPr marL="609600" indent="-609600" algn="just" eaLnBrk="1" hangingPunct="1">
              <a:lnSpc>
                <a:spcPct val="90000"/>
              </a:lnSpc>
              <a:buFontTx/>
              <a:buAutoNum type="arabicPeriod"/>
            </a:pPr>
            <a:endParaRPr lang="en-US" sz="200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ChangeArrowheads="1"/>
          </p:cNvSpPr>
          <p:nvPr>
            <p:ph type="dt" sz="quarter" idx="10"/>
          </p:nvPr>
        </p:nvSpPr>
        <p:spPr>
          <a:noFill/>
        </p:spPr>
        <p:txBody>
          <a:bodyPr/>
          <a:lstStyle/>
          <a:p>
            <a:fld id="{3A887066-62AD-4311-8DC9-9D9A6EB6B56D}" type="datetime1">
              <a:rPr lang="en-US" smtClean="0"/>
              <a:pPr/>
              <a:t>3/9/2016</a:t>
            </a:fld>
            <a:endParaRPr lang="en-US" smtClean="0"/>
          </a:p>
        </p:txBody>
      </p:sp>
      <p:sp>
        <p:nvSpPr>
          <p:cNvPr id="122883" name="Rectangle 5"/>
          <p:cNvSpPr>
            <a:spLocks noGrp="1" noChangeArrowheads="1"/>
          </p:cNvSpPr>
          <p:nvPr>
            <p:ph type="ftr" sz="quarter" idx="11"/>
          </p:nvPr>
        </p:nvSpPr>
        <p:spPr>
          <a:noFill/>
        </p:spPr>
        <p:txBody>
          <a:bodyPr/>
          <a:lstStyle/>
          <a:p>
            <a:r>
              <a:rPr lang="en-US" smtClean="0"/>
              <a:t>Thesis report</a:t>
            </a:r>
          </a:p>
        </p:txBody>
      </p:sp>
      <p:sp>
        <p:nvSpPr>
          <p:cNvPr id="122884" name="Rectangle 6"/>
          <p:cNvSpPr>
            <a:spLocks noGrp="1" noChangeArrowheads="1"/>
          </p:cNvSpPr>
          <p:nvPr>
            <p:ph type="sldNum" sz="quarter" idx="12"/>
          </p:nvPr>
        </p:nvSpPr>
        <p:spPr>
          <a:noFill/>
        </p:spPr>
        <p:txBody>
          <a:bodyPr/>
          <a:lstStyle/>
          <a:p>
            <a:fld id="{E6FB66A9-7906-4B8A-BC5A-C94CB45D40C6}" type="slidenum">
              <a:rPr lang="en-US" smtClean="0"/>
              <a:pPr/>
              <a:t>139</a:t>
            </a:fld>
            <a:endParaRPr lang="en-US" smtClean="0"/>
          </a:p>
        </p:txBody>
      </p:sp>
      <p:sp>
        <p:nvSpPr>
          <p:cNvPr id="122885" name="Rectangle 2"/>
          <p:cNvSpPr>
            <a:spLocks noGrp="1" noChangeArrowheads="1"/>
          </p:cNvSpPr>
          <p:nvPr>
            <p:ph type="title"/>
          </p:nvPr>
        </p:nvSpPr>
        <p:spPr/>
        <p:txBody>
          <a:bodyPr/>
          <a:lstStyle/>
          <a:p>
            <a:endParaRPr lang="en-US" smtClean="0"/>
          </a:p>
        </p:txBody>
      </p:sp>
      <p:sp>
        <p:nvSpPr>
          <p:cNvPr id="122886" name="Rectangle 3"/>
          <p:cNvSpPr>
            <a:spLocks noGrp="1" noChangeArrowheads="1"/>
          </p:cNvSpPr>
          <p:nvPr>
            <p:ph type="body" idx="1"/>
          </p:nvPr>
        </p:nvSpPr>
        <p:spPr>
          <a:xfrm>
            <a:off x="685800" y="990600"/>
            <a:ext cx="7966075" cy="5486400"/>
          </a:xfrm>
        </p:spPr>
        <p:txBody>
          <a:bodyPr/>
          <a:lstStyle/>
          <a:p>
            <a:pPr marL="609600" indent="-609600" algn="just">
              <a:lnSpc>
                <a:spcPct val="90000"/>
              </a:lnSpc>
              <a:buFontTx/>
              <a:buAutoNum type="arabicPeriod" startAt="7"/>
            </a:pPr>
            <a:r>
              <a:rPr lang="pt-BR" sz="2000" smtClean="0"/>
              <a:t>Natalia Stash, Alexandra Cristea, Paul De Bra. </a:t>
            </a:r>
            <a:r>
              <a:rPr lang="en-US" sz="2000" smtClean="0"/>
              <a:t>Explicit Intelligence in Adaptive Hypermedia: Generic Adaptation Languages for Learning Preferences and Styles. In Proceedings of HT2005 CIAH Workshop, Salzburg, Austria, 2005.</a:t>
            </a:r>
          </a:p>
          <a:p>
            <a:pPr marL="609600" indent="-609600" algn="just">
              <a:lnSpc>
                <a:spcPct val="90000"/>
              </a:lnSpc>
              <a:buFontTx/>
              <a:buAutoNum type="arabicPeriod" startAt="7"/>
            </a:pPr>
            <a:r>
              <a:rPr lang="en-US" sz="2000" smtClean="0"/>
              <a:t>Christian Wolf. iWeaver: Towards Learning Style-based e-Learning in Computer Science Education. Australasian Computing Education Conference (ACE2003), Adelaide, Australia.</a:t>
            </a:r>
          </a:p>
          <a:p>
            <a:pPr marL="609600" indent="-609600" algn="just">
              <a:lnSpc>
                <a:spcPct val="90000"/>
              </a:lnSpc>
              <a:buFontTx/>
              <a:buAutoNum type="arabicPeriod" startAt="7"/>
            </a:pPr>
            <a:r>
              <a:rPr lang="pt-BR" sz="2000" smtClean="0"/>
              <a:t>R. Dugad, U. B. Desai. </a:t>
            </a:r>
            <a:r>
              <a:rPr lang="en-US" sz="2000" smtClean="0"/>
              <a:t>A tutorial on Hidden Markov models. Signal Processing and Artificial Neural Networks Laboratory, Dept of Electrical Engineering, Indian Institute of Technology, Bombay Technical Report No.: SPANN-96.1, 1996</a:t>
            </a:r>
          </a:p>
          <a:p>
            <a:pPr marL="609600" indent="-609600" algn="just">
              <a:lnSpc>
                <a:spcPct val="90000"/>
              </a:lnSpc>
              <a:buFontTx/>
              <a:buAutoNum type="arabicPeriod" startAt="7"/>
            </a:pPr>
            <a:r>
              <a:rPr lang="en-US" sz="2000" smtClean="0"/>
              <a:t>R. Agrawal and R. Srikant. Mining sequential patterns. In Proc. 1995 Int. Conf.  Data Engineering (ICDE95), pp.314, Taipei, Taiwan, Mar.1995.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p:spPr>
        <p:txBody>
          <a:bodyPr/>
          <a:lstStyle/>
          <a:p>
            <a:fld id="{8FECF743-B59B-429D-8D99-4E959734347F}" type="datetime1">
              <a:rPr lang="en-US" smtClean="0"/>
              <a:pPr/>
              <a:t>3/9/2016</a:t>
            </a:fld>
            <a:endParaRPr lang="en-US" smtClean="0"/>
          </a:p>
        </p:txBody>
      </p:sp>
      <p:sp>
        <p:nvSpPr>
          <p:cNvPr id="22531" name="Rectangle 5"/>
          <p:cNvSpPr>
            <a:spLocks noGrp="1" noChangeArrowheads="1"/>
          </p:cNvSpPr>
          <p:nvPr>
            <p:ph type="ftr" sz="quarter" idx="11"/>
          </p:nvPr>
        </p:nvSpPr>
        <p:spPr>
          <a:noFill/>
        </p:spPr>
        <p:txBody>
          <a:bodyPr/>
          <a:lstStyle/>
          <a:p>
            <a:r>
              <a:rPr lang="en-US" smtClean="0"/>
              <a:t>Thesis report</a:t>
            </a:r>
          </a:p>
        </p:txBody>
      </p:sp>
      <p:sp>
        <p:nvSpPr>
          <p:cNvPr id="22532" name="Rectangle 6"/>
          <p:cNvSpPr>
            <a:spLocks noGrp="1" noChangeArrowheads="1"/>
          </p:cNvSpPr>
          <p:nvPr>
            <p:ph type="sldNum" sz="quarter" idx="12"/>
          </p:nvPr>
        </p:nvSpPr>
        <p:spPr>
          <a:noFill/>
        </p:spPr>
        <p:txBody>
          <a:bodyPr/>
          <a:lstStyle/>
          <a:p>
            <a:fld id="{A2EF8785-430E-49AB-81D7-6440C57A852C}" type="slidenum">
              <a:rPr lang="en-US" smtClean="0"/>
              <a:pPr/>
              <a:t>14</a:t>
            </a:fld>
            <a:endParaRPr lang="en-US" smtClean="0"/>
          </a:p>
        </p:txBody>
      </p:sp>
      <p:sp>
        <p:nvSpPr>
          <p:cNvPr id="22533" name="Rectangle 2"/>
          <p:cNvSpPr>
            <a:spLocks noGrp="1" noChangeArrowheads="1"/>
          </p:cNvSpPr>
          <p:nvPr>
            <p:ph type="title"/>
          </p:nvPr>
        </p:nvSpPr>
        <p:spPr/>
        <p:txBody>
          <a:bodyPr/>
          <a:lstStyle/>
          <a:p>
            <a:r>
              <a:rPr lang="en-US" sz="3200" smtClean="0"/>
              <a:t>II. A user modeling system for TLM</a:t>
            </a:r>
          </a:p>
        </p:txBody>
      </p:sp>
      <p:pic>
        <p:nvPicPr>
          <p:cNvPr id="22534" name="Picture 3"/>
          <p:cNvPicPr>
            <a:picLocks noChangeAspect="1" noChangeArrowheads="1"/>
          </p:cNvPicPr>
          <p:nvPr/>
        </p:nvPicPr>
        <p:blipFill>
          <a:blip r:embed="rId3" cstate="print"/>
          <a:srcRect/>
          <a:stretch>
            <a:fillRect/>
          </a:stretch>
        </p:blipFill>
        <p:spPr bwMode="auto">
          <a:xfrm>
            <a:off x="3581400" y="782638"/>
            <a:ext cx="4360863" cy="5618162"/>
          </a:xfrm>
          <a:prstGeom prst="rect">
            <a:avLst/>
          </a:prstGeom>
          <a:noFill/>
          <a:ln w="9525">
            <a:noFill/>
            <a:miter lim="800000"/>
            <a:headEnd/>
            <a:tailEnd/>
          </a:ln>
        </p:spPr>
      </p:pic>
      <p:sp>
        <p:nvSpPr>
          <p:cNvPr id="22535" name="Rectangle 5"/>
          <p:cNvSpPr>
            <a:spLocks noChangeArrowheads="1"/>
          </p:cNvSpPr>
          <p:nvPr/>
        </p:nvSpPr>
        <p:spPr bwMode="auto">
          <a:xfrm>
            <a:off x="685800" y="1981200"/>
            <a:ext cx="2438400" cy="1190625"/>
          </a:xfrm>
          <a:prstGeom prst="rect">
            <a:avLst/>
          </a:prstGeom>
          <a:noFill/>
          <a:ln w="9525">
            <a:noFill/>
            <a:miter lim="800000"/>
            <a:headEnd/>
            <a:tailEnd/>
          </a:ln>
        </p:spPr>
        <p:txBody>
          <a:bodyPr>
            <a:spAutoFit/>
          </a:bodyPr>
          <a:lstStyle/>
          <a:p>
            <a:r>
              <a:rPr lang="en-US" b="1">
                <a:solidFill>
                  <a:srgbClr val="CC00CC"/>
                </a:solidFill>
              </a:rPr>
              <a:t>The extended architecture of Zebra when interacting with AES</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dt" sz="quarter" idx="10"/>
          </p:nvPr>
        </p:nvSpPr>
        <p:spPr>
          <a:noFill/>
        </p:spPr>
        <p:txBody>
          <a:bodyPr/>
          <a:lstStyle/>
          <a:p>
            <a:fld id="{1D01E368-DF41-400F-89C2-2AD04BC30675}" type="datetime1">
              <a:rPr lang="en-US" smtClean="0"/>
              <a:pPr/>
              <a:t>3/9/2016</a:t>
            </a:fld>
            <a:endParaRPr lang="en-US" smtClean="0"/>
          </a:p>
        </p:txBody>
      </p:sp>
      <p:sp>
        <p:nvSpPr>
          <p:cNvPr id="123907" name="Rectangle 5"/>
          <p:cNvSpPr>
            <a:spLocks noGrp="1" noChangeArrowheads="1"/>
          </p:cNvSpPr>
          <p:nvPr>
            <p:ph type="ftr" sz="quarter" idx="11"/>
          </p:nvPr>
        </p:nvSpPr>
        <p:spPr>
          <a:noFill/>
        </p:spPr>
        <p:txBody>
          <a:bodyPr/>
          <a:lstStyle/>
          <a:p>
            <a:r>
              <a:rPr lang="en-US" smtClean="0"/>
              <a:t>Thesis report</a:t>
            </a:r>
          </a:p>
        </p:txBody>
      </p:sp>
      <p:sp>
        <p:nvSpPr>
          <p:cNvPr id="123908" name="Rectangle 6"/>
          <p:cNvSpPr>
            <a:spLocks noGrp="1" noChangeArrowheads="1"/>
          </p:cNvSpPr>
          <p:nvPr>
            <p:ph type="sldNum" sz="quarter" idx="12"/>
          </p:nvPr>
        </p:nvSpPr>
        <p:spPr>
          <a:noFill/>
        </p:spPr>
        <p:txBody>
          <a:bodyPr/>
          <a:lstStyle/>
          <a:p>
            <a:fld id="{944FC265-FA7C-415D-9724-7DCDFB111150}" type="slidenum">
              <a:rPr lang="en-US" smtClean="0"/>
              <a:pPr/>
              <a:t>140</a:t>
            </a:fld>
            <a:endParaRPr lang="en-US" smtClean="0"/>
          </a:p>
        </p:txBody>
      </p:sp>
      <p:sp>
        <p:nvSpPr>
          <p:cNvPr id="123909"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78105B51-BA0A-43D1-AC39-DEA233535BAA}" type="slidenum">
              <a:rPr lang="en-US" sz="1200"/>
              <a:pPr algn="r"/>
              <a:t>140</a:t>
            </a:fld>
            <a:endParaRPr lang="en-US" sz="1200"/>
          </a:p>
        </p:txBody>
      </p:sp>
      <p:sp>
        <p:nvSpPr>
          <p:cNvPr id="123910" name="Rectangle 3"/>
          <p:cNvSpPr>
            <a:spLocks noGrp="1" noChangeArrowheads="1"/>
          </p:cNvSpPr>
          <p:nvPr>
            <p:ph type="body" idx="1"/>
          </p:nvPr>
        </p:nvSpPr>
        <p:spPr>
          <a:xfrm>
            <a:off x="838200" y="2895600"/>
            <a:ext cx="7620000" cy="762000"/>
          </a:xfrm>
        </p:spPr>
        <p:txBody>
          <a:bodyPr/>
          <a:lstStyle/>
          <a:p>
            <a:pPr>
              <a:buFontTx/>
              <a:buNone/>
            </a:pPr>
            <a:r>
              <a:rPr lang="en-US" sz="3600" b="1" smtClean="0"/>
              <a:t>THANK FOR YOUR ATTENTION</a:t>
            </a:r>
          </a:p>
        </p:txBody>
      </p:sp>
      <p:sp>
        <p:nvSpPr>
          <p:cNvPr id="123911" name="Date Placeholder 4"/>
          <p:cNvSpPr txBox="1">
            <a:spLocks noGrp="1"/>
          </p:cNvSpPr>
          <p:nvPr/>
        </p:nvSpPr>
        <p:spPr bwMode="auto">
          <a:xfrm>
            <a:off x="1050925" y="6432550"/>
            <a:ext cx="2133600" cy="476250"/>
          </a:xfrm>
          <a:prstGeom prst="rect">
            <a:avLst/>
          </a:prstGeom>
          <a:noFill/>
          <a:ln w="9525">
            <a:noFill/>
            <a:miter lim="800000"/>
            <a:headEnd/>
            <a:tailEnd/>
          </a:ln>
        </p:spPr>
        <p:txBody>
          <a:bodyPr/>
          <a:lstStyle/>
          <a:p>
            <a:fld id="{4A38900E-7490-4116-8127-036B23D60862}" type="datetime1">
              <a:rPr lang="en-US" sz="1200"/>
              <a:pPr/>
              <a:t>3/9/2016</a:t>
            </a:fld>
            <a:endParaRPr lang="en-US"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smtClean="0"/>
              <a:t>II. A user modeling system for TLM</a:t>
            </a:r>
          </a:p>
        </p:txBody>
      </p:sp>
      <p:sp>
        <p:nvSpPr>
          <p:cNvPr id="23555" name="Date Placeholder 3"/>
          <p:cNvSpPr>
            <a:spLocks noGrp="1"/>
          </p:cNvSpPr>
          <p:nvPr>
            <p:ph type="dt" sz="quarter" idx="10"/>
          </p:nvPr>
        </p:nvSpPr>
        <p:spPr>
          <a:noFill/>
        </p:spPr>
        <p:txBody>
          <a:bodyPr/>
          <a:lstStyle/>
          <a:p>
            <a:fld id="{B283855F-60E6-467C-811D-1B3FAF84EB4A}" type="datetime1">
              <a:rPr lang="en-US" smtClean="0"/>
              <a:pPr/>
              <a:t>3/9/2016</a:t>
            </a:fld>
            <a:endParaRPr lang="en-US" smtClean="0"/>
          </a:p>
        </p:txBody>
      </p:sp>
      <p:sp>
        <p:nvSpPr>
          <p:cNvPr id="23556" name="Footer Placeholder 4"/>
          <p:cNvSpPr>
            <a:spLocks noGrp="1"/>
          </p:cNvSpPr>
          <p:nvPr>
            <p:ph type="ftr" sz="quarter" idx="11"/>
          </p:nvPr>
        </p:nvSpPr>
        <p:spPr>
          <a:noFill/>
        </p:spPr>
        <p:txBody>
          <a:bodyPr/>
          <a:lstStyle/>
          <a:p>
            <a:r>
              <a:rPr lang="en-US" smtClean="0"/>
              <a:t>Thesis report</a:t>
            </a:r>
          </a:p>
        </p:txBody>
      </p:sp>
      <p:sp>
        <p:nvSpPr>
          <p:cNvPr id="23557" name="Slide Number Placeholder 5"/>
          <p:cNvSpPr>
            <a:spLocks noGrp="1"/>
          </p:cNvSpPr>
          <p:nvPr>
            <p:ph type="sldNum" sz="quarter" idx="12"/>
          </p:nvPr>
        </p:nvSpPr>
        <p:spPr>
          <a:noFill/>
        </p:spPr>
        <p:txBody>
          <a:bodyPr/>
          <a:lstStyle/>
          <a:p>
            <a:fld id="{FDDDBCCD-A044-45B0-8335-AA1CA3F0E53D}" type="slidenum">
              <a:rPr lang="en-US" smtClean="0"/>
              <a:pPr/>
              <a:t>15</a:t>
            </a:fld>
            <a:endParaRPr lang="en-US" smtClean="0"/>
          </a:p>
        </p:txBody>
      </p:sp>
      <p:pic>
        <p:nvPicPr>
          <p:cNvPr id="23558" name="Picture 59"/>
          <p:cNvPicPr>
            <a:picLocks noChangeAspect="1" noChangeArrowheads="1"/>
          </p:cNvPicPr>
          <p:nvPr/>
        </p:nvPicPr>
        <p:blipFill>
          <a:blip r:embed="rId3" cstate="print"/>
          <a:srcRect/>
          <a:stretch>
            <a:fillRect/>
          </a:stretch>
        </p:blipFill>
        <p:spPr bwMode="auto">
          <a:xfrm>
            <a:off x="3352800" y="819150"/>
            <a:ext cx="3752850" cy="5581650"/>
          </a:xfrm>
          <a:prstGeom prst="rect">
            <a:avLst/>
          </a:prstGeom>
          <a:noFill/>
          <a:ln w="9525">
            <a:noFill/>
            <a:miter lim="800000"/>
            <a:headEnd/>
            <a:tailEnd/>
          </a:ln>
        </p:spPr>
      </p:pic>
      <p:sp>
        <p:nvSpPr>
          <p:cNvPr id="23559" name="Rectangle 44"/>
          <p:cNvSpPr>
            <a:spLocks noChangeArrowheads="1"/>
          </p:cNvSpPr>
          <p:nvPr/>
        </p:nvSpPr>
        <p:spPr bwMode="auto">
          <a:xfrm>
            <a:off x="76200" y="3810000"/>
            <a:ext cx="3276600" cy="369888"/>
          </a:xfrm>
          <a:prstGeom prst="rect">
            <a:avLst/>
          </a:prstGeom>
          <a:noFill/>
          <a:ln w="9525">
            <a:noFill/>
            <a:miter lim="800000"/>
            <a:headEnd/>
            <a:tailEnd/>
          </a:ln>
        </p:spPr>
        <p:txBody>
          <a:bodyPr>
            <a:spAutoFit/>
          </a:bodyPr>
          <a:lstStyle/>
          <a:p>
            <a:r>
              <a:rPr lang="en-US" b="1">
                <a:solidFill>
                  <a:srgbClr val="CC00CC"/>
                </a:solidFill>
              </a:rPr>
              <a:t>Adaptation process in Zebra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txBox="1">
            <a:spLocks noGrp="1" noChangeArrowheads="1"/>
          </p:cNvSpPr>
          <p:nvPr/>
        </p:nvSpPr>
        <p:spPr bwMode="auto">
          <a:xfrm>
            <a:off x="3124200" y="6415088"/>
            <a:ext cx="2895600" cy="476250"/>
          </a:xfrm>
          <a:prstGeom prst="rect">
            <a:avLst/>
          </a:prstGeom>
          <a:noFill/>
          <a:ln w="9525">
            <a:noFill/>
            <a:miter lim="800000"/>
            <a:headEnd/>
            <a:tailEnd/>
          </a:ln>
        </p:spPr>
        <p:txBody>
          <a:bodyPr/>
          <a:lstStyle/>
          <a:p>
            <a:pPr algn="ctr"/>
            <a:r>
              <a:rPr lang="en-US" sz="1200"/>
              <a:t>IT@EDU 2008</a:t>
            </a:r>
          </a:p>
        </p:txBody>
      </p:sp>
      <p:sp>
        <p:nvSpPr>
          <p:cNvPr id="24579"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7C615FF9-A8D6-416F-A19E-B4967D91F718}" type="slidenum">
              <a:rPr lang="en-US" sz="1200"/>
              <a:pPr algn="r"/>
              <a:t>16</a:t>
            </a:fld>
            <a:endParaRPr lang="en-US" sz="1200"/>
          </a:p>
        </p:txBody>
      </p:sp>
      <p:sp>
        <p:nvSpPr>
          <p:cNvPr id="24580" name="Date Placeholder 3"/>
          <p:cNvSpPr txBox="1">
            <a:spLocks noGrp="1"/>
          </p:cNvSpPr>
          <p:nvPr/>
        </p:nvSpPr>
        <p:spPr bwMode="auto">
          <a:xfrm>
            <a:off x="1050925" y="6432550"/>
            <a:ext cx="2133600" cy="476250"/>
          </a:xfrm>
          <a:prstGeom prst="rect">
            <a:avLst/>
          </a:prstGeom>
          <a:noFill/>
          <a:ln w="9525">
            <a:noFill/>
            <a:miter lim="800000"/>
            <a:headEnd/>
            <a:tailEnd/>
          </a:ln>
        </p:spPr>
        <p:txBody>
          <a:bodyPr/>
          <a:lstStyle/>
          <a:p>
            <a:fld id="{FBBF43F9-329F-422E-8EB0-C63DF609BC36}" type="datetime1">
              <a:rPr lang="en-US" sz="1200"/>
              <a:pPr/>
              <a:t>3/9/2016</a:t>
            </a:fld>
            <a:endParaRPr lang="en-US" sz="1200"/>
          </a:p>
        </p:txBody>
      </p:sp>
      <p:sp>
        <p:nvSpPr>
          <p:cNvPr id="24581" name="Footer Placeholder 4"/>
          <p:cNvSpPr txBox="1">
            <a:spLocks noGrp="1"/>
          </p:cNvSpPr>
          <p:nvPr/>
        </p:nvSpPr>
        <p:spPr bwMode="auto">
          <a:xfrm>
            <a:off x="3124200" y="6415088"/>
            <a:ext cx="2895600" cy="476250"/>
          </a:xfrm>
          <a:prstGeom prst="rect">
            <a:avLst/>
          </a:prstGeom>
          <a:noFill/>
          <a:ln w="9525">
            <a:noFill/>
            <a:miter lim="800000"/>
            <a:headEnd/>
            <a:tailEnd/>
          </a:ln>
        </p:spPr>
        <p:txBody>
          <a:bodyPr/>
          <a:lstStyle/>
          <a:p>
            <a:pPr algn="ctr"/>
            <a:endParaRPr lang="en-US" sz="1200"/>
          </a:p>
        </p:txBody>
      </p:sp>
      <p:sp>
        <p:nvSpPr>
          <p:cNvPr id="24582" name="Slide Number Placeholder 5"/>
          <p:cNvSpPr txBox="1">
            <a:spLocks noGrp="1"/>
          </p:cNvSpPr>
          <p:nvPr/>
        </p:nvSpPr>
        <p:spPr bwMode="auto">
          <a:xfrm>
            <a:off x="6477000" y="6416675"/>
            <a:ext cx="2133600" cy="476250"/>
          </a:xfrm>
          <a:prstGeom prst="rect">
            <a:avLst/>
          </a:prstGeom>
          <a:noFill/>
          <a:ln w="9525">
            <a:noFill/>
            <a:miter lim="800000"/>
            <a:headEnd/>
            <a:tailEnd/>
          </a:ln>
        </p:spPr>
        <p:txBody>
          <a:bodyPr/>
          <a:lstStyle/>
          <a:p>
            <a:pPr algn="r"/>
            <a:fld id="{F5C941B5-4BE1-4561-948B-CF7ECF70752A}" type="slidenum">
              <a:rPr lang="en-US" sz="1200"/>
              <a:pPr algn="r"/>
              <a:t>16</a:t>
            </a:fld>
            <a:endParaRPr lang="en-US" sz="1200"/>
          </a:p>
        </p:txBody>
      </p:sp>
      <p:sp>
        <p:nvSpPr>
          <p:cNvPr id="24583" name="Rectangle 2"/>
          <p:cNvSpPr>
            <a:spLocks noGrp="1" noChangeArrowheads="1"/>
          </p:cNvSpPr>
          <p:nvPr>
            <p:ph type="title" idx="4294967295"/>
          </p:nvPr>
        </p:nvSpPr>
        <p:spPr/>
        <p:txBody>
          <a:bodyPr/>
          <a:lstStyle/>
          <a:p>
            <a:pPr eaLnBrk="1" hangingPunct="1"/>
            <a:r>
              <a:rPr lang="en-US" sz="3200" smtClean="0"/>
              <a:t>III. Knowledge sub-model</a:t>
            </a:r>
          </a:p>
        </p:txBody>
      </p:sp>
      <p:sp>
        <p:nvSpPr>
          <p:cNvPr id="24584" name="Text Box 5"/>
          <p:cNvSpPr txBox="1">
            <a:spLocks noChangeArrowheads="1"/>
          </p:cNvSpPr>
          <p:nvPr/>
        </p:nvSpPr>
        <p:spPr bwMode="auto">
          <a:xfrm>
            <a:off x="3124200" y="838200"/>
            <a:ext cx="3276600" cy="523875"/>
          </a:xfrm>
          <a:prstGeom prst="rect">
            <a:avLst/>
          </a:prstGeom>
          <a:noFill/>
          <a:ln w="9525">
            <a:noFill/>
            <a:miter lim="800000"/>
            <a:headEnd/>
            <a:tailEnd/>
          </a:ln>
        </p:spPr>
        <p:txBody>
          <a:bodyPr>
            <a:spAutoFit/>
          </a:bodyPr>
          <a:lstStyle/>
          <a:p>
            <a:r>
              <a:rPr lang="en-US" sz="2800" b="1">
                <a:solidFill>
                  <a:srgbClr val="CC00CC"/>
                </a:solidFill>
              </a:rPr>
              <a:t>Overlay Model</a:t>
            </a:r>
          </a:p>
        </p:txBody>
      </p:sp>
      <p:sp>
        <p:nvSpPr>
          <p:cNvPr id="24585" name="Content Placeholder 22"/>
          <p:cNvSpPr>
            <a:spLocks noGrp="1"/>
          </p:cNvSpPr>
          <p:nvPr>
            <p:ph idx="4294967295"/>
          </p:nvPr>
        </p:nvSpPr>
        <p:spPr>
          <a:xfrm>
            <a:off x="685800" y="1371600"/>
            <a:ext cx="7966075" cy="2133600"/>
          </a:xfrm>
        </p:spPr>
        <p:txBody>
          <a:bodyPr/>
          <a:lstStyle/>
          <a:p>
            <a:pPr algn="just" eaLnBrk="1" hangingPunct="1"/>
            <a:r>
              <a:rPr lang="en-US" sz="2000" dirty="0" smtClean="0"/>
              <a:t>Essential idea: The learner model is the subset of domain model</a:t>
            </a:r>
          </a:p>
          <a:p>
            <a:pPr algn="just" eaLnBrk="1" hangingPunct="1"/>
            <a:r>
              <a:rPr lang="en-US" sz="2000" dirty="0" smtClean="0"/>
              <a:t>The domain is decomposed into a set of elements and the overlay model is simply a set of masteries over those elements.</a:t>
            </a:r>
          </a:p>
          <a:p>
            <a:pPr algn="just" eaLnBrk="1" hangingPunct="1"/>
            <a:r>
              <a:rPr lang="en-US" sz="2000" dirty="0" smtClean="0"/>
              <a:t>Expert model is the overlay with 1</a:t>
            </a:r>
            <a:r>
              <a:rPr lang="en-US" sz="2000" i="1" dirty="0" smtClean="0"/>
              <a:t> (mastered)</a:t>
            </a:r>
            <a:r>
              <a:rPr lang="en-US" sz="2000" dirty="0" smtClean="0"/>
              <a:t> for each element and the learner model is the overlay with at most </a:t>
            </a:r>
            <a:r>
              <a:rPr lang="en-US" sz="2000" i="1" dirty="0" smtClean="0"/>
              <a:t>1</a:t>
            </a:r>
            <a:r>
              <a:rPr lang="en-US" sz="2000" dirty="0" smtClean="0"/>
              <a:t> for each element</a:t>
            </a:r>
          </a:p>
        </p:txBody>
      </p:sp>
      <p:pic>
        <p:nvPicPr>
          <p:cNvPr id="24586" name="Picture 9" descr="overlay.JPG"/>
          <p:cNvPicPr>
            <a:picLocks noChangeAspect="1"/>
          </p:cNvPicPr>
          <p:nvPr/>
        </p:nvPicPr>
        <p:blipFill>
          <a:blip r:embed="rId2" cstate="print"/>
          <a:srcRect/>
          <a:stretch>
            <a:fillRect/>
          </a:stretch>
        </p:blipFill>
        <p:spPr bwMode="auto">
          <a:xfrm>
            <a:off x="1905000" y="3429000"/>
            <a:ext cx="57150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smtClean="0"/>
              <a:t>III. Knowledge sub-model</a:t>
            </a:r>
          </a:p>
        </p:txBody>
      </p:sp>
      <p:sp>
        <p:nvSpPr>
          <p:cNvPr id="25603" name="Rectangle 3"/>
          <p:cNvSpPr>
            <a:spLocks noGrp="1" noChangeArrowheads="1"/>
          </p:cNvSpPr>
          <p:nvPr>
            <p:ph type="body" idx="1"/>
          </p:nvPr>
        </p:nvSpPr>
        <p:spPr>
          <a:xfrm>
            <a:off x="685800" y="1447800"/>
            <a:ext cx="7966075" cy="2133600"/>
          </a:xfrm>
        </p:spPr>
        <p:txBody>
          <a:bodyPr/>
          <a:lstStyle/>
          <a:p>
            <a:pPr marL="457200" indent="-457200" algn="just">
              <a:lnSpc>
                <a:spcPct val="80000"/>
              </a:lnSpc>
              <a:buFontTx/>
              <a:buAutoNum type="arabicPeriod"/>
            </a:pPr>
            <a:r>
              <a:rPr lang="en-US" sz="1700" dirty="0" smtClean="0"/>
              <a:t>The structure of overlay model is considered as Bayesian network (BN). Thus, knowledge elements in domain become variables (or nodes) in BN</a:t>
            </a:r>
          </a:p>
          <a:p>
            <a:pPr marL="457200" indent="-457200" algn="just">
              <a:lnSpc>
                <a:spcPct val="80000"/>
              </a:lnSpc>
              <a:buFontTx/>
              <a:buAutoNum type="arabicPeriod"/>
            </a:pPr>
            <a:r>
              <a:rPr lang="en-US" sz="1700" dirty="0" smtClean="0"/>
              <a:t>The </a:t>
            </a:r>
            <a:r>
              <a:rPr lang="en-US" sz="1700" dirty="0" smtClean="0"/>
              <a:t>aggregation relationships </a:t>
            </a:r>
            <a:r>
              <a:rPr lang="en-US" sz="1700" dirty="0" smtClean="0"/>
              <a:t>between knowledge elements are known as the conditional dependence assertions in BN. Accordingly, each node has a conditional probability table (</a:t>
            </a:r>
            <a:r>
              <a:rPr lang="en-US" sz="1700" b="1" dirty="0" smtClean="0"/>
              <a:t>CPT</a:t>
            </a:r>
            <a:r>
              <a:rPr lang="en-US" sz="1700" dirty="0" smtClean="0"/>
              <a:t>)</a:t>
            </a:r>
          </a:p>
          <a:p>
            <a:pPr marL="457200" indent="-457200" algn="just">
              <a:lnSpc>
                <a:spcPct val="80000"/>
              </a:lnSpc>
              <a:buFontTx/>
              <a:buAutoNum type="arabicPeriod"/>
            </a:pPr>
            <a:r>
              <a:rPr lang="en-US" sz="1700" dirty="0" smtClean="0"/>
              <a:t>All knowledge elements are defined as hidden variables (hypothesis). Other learning objects or events (such as: tests, exams, exercises, user’s feedback, user’s activities) which are used to assess or evaluate user’s performance in learning process are consider as evidence variables  </a:t>
            </a:r>
          </a:p>
        </p:txBody>
      </p:sp>
      <p:pic>
        <p:nvPicPr>
          <p:cNvPr id="25604" name="Picture 4" descr="fig2"/>
          <p:cNvPicPr>
            <a:picLocks noChangeAspect="1" noChangeArrowheads="1"/>
          </p:cNvPicPr>
          <p:nvPr/>
        </p:nvPicPr>
        <p:blipFill>
          <a:blip r:embed="rId3" cstate="print"/>
          <a:srcRect/>
          <a:stretch>
            <a:fillRect/>
          </a:stretch>
        </p:blipFill>
        <p:spPr bwMode="auto">
          <a:xfrm>
            <a:off x="2379663" y="3581400"/>
            <a:ext cx="4706937" cy="2970213"/>
          </a:xfrm>
          <a:prstGeom prst="rect">
            <a:avLst/>
          </a:prstGeom>
          <a:noFill/>
          <a:ln w="9525">
            <a:noFill/>
            <a:miter lim="800000"/>
            <a:headEnd/>
            <a:tailEnd/>
          </a:ln>
        </p:spPr>
      </p:pic>
      <p:sp>
        <p:nvSpPr>
          <p:cNvPr id="25605" name="Text Box 5"/>
          <p:cNvSpPr txBox="1">
            <a:spLocks noChangeArrowheads="1"/>
          </p:cNvSpPr>
          <p:nvPr/>
        </p:nvSpPr>
        <p:spPr bwMode="auto">
          <a:xfrm>
            <a:off x="685800" y="914400"/>
            <a:ext cx="8077200" cy="430213"/>
          </a:xfrm>
          <a:prstGeom prst="rect">
            <a:avLst/>
          </a:prstGeom>
          <a:noFill/>
          <a:ln w="9525">
            <a:noFill/>
            <a:miter lim="800000"/>
            <a:headEnd/>
            <a:tailEnd/>
          </a:ln>
        </p:spPr>
        <p:txBody>
          <a:bodyPr>
            <a:spAutoFit/>
          </a:bodyPr>
          <a:lstStyle/>
          <a:p>
            <a:r>
              <a:rPr lang="en-US" sz="2200" b="1">
                <a:solidFill>
                  <a:srgbClr val="CC00CC"/>
                </a:solidFill>
              </a:rPr>
              <a:t>Knowledge sub-model = overlay model + Bayesian network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smtClean="0"/>
              <a:t>III. Knowledge sub-model</a:t>
            </a:r>
          </a:p>
        </p:txBody>
      </p:sp>
      <p:sp>
        <p:nvSpPr>
          <p:cNvPr id="26627" name="Rectangle 3"/>
          <p:cNvSpPr>
            <a:spLocks noGrp="1" noChangeArrowheads="1"/>
          </p:cNvSpPr>
          <p:nvPr>
            <p:ph type="body" idx="1"/>
          </p:nvPr>
        </p:nvSpPr>
        <p:spPr>
          <a:xfrm>
            <a:off x="685800" y="4419600"/>
            <a:ext cx="8153400" cy="1752600"/>
          </a:xfrm>
        </p:spPr>
        <p:txBody>
          <a:bodyPr/>
          <a:lstStyle/>
          <a:p>
            <a:r>
              <a:rPr lang="en-US" sz="2000" dirty="0" smtClean="0"/>
              <a:t>The number (in range 0…1 ) that measures the relative importance of each prerequisite or evidence is defined as the weight of arc from parent node to child node</a:t>
            </a:r>
          </a:p>
          <a:p>
            <a:r>
              <a:rPr lang="en-US" sz="2000" i="1" dirty="0" smtClean="0"/>
              <a:t>Aggregation relationships</a:t>
            </a:r>
            <a:r>
              <a:rPr lang="en-US" sz="2000" dirty="0" smtClean="0"/>
              <a:t> </a:t>
            </a:r>
            <a:r>
              <a:rPr lang="en-US" sz="2000" dirty="0" smtClean="0"/>
              <a:t>among hidden variables</a:t>
            </a:r>
          </a:p>
          <a:p>
            <a:r>
              <a:rPr lang="en-US" sz="2000" i="1" dirty="0" smtClean="0"/>
              <a:t>Diagnostic relationships</a:t>
            </a:r>
            <a:r>
              <a:rPr lang="en-US" sz="2000" dirty="0" smtClean="0"/>
              <a:t> of hidden variables to evidences </a:t>
            </a:r>
          </a:p>
        </p:txBody>
      </p:sp>
      <p:sp>
        <p:nvSpPr>
          <p:cNvPr id="26629" name="Text Box 5"/>
          <p:cNvSpPr txBox="1">
            <a:spLocks noChangeArrowheads="1"/>
          </p:cNvSpPr>
          <p:nvPr/>
        </p:nvSpPr>
        <p:spPr bwMode="auto">
          <a:xfrm>
            <a:off x="2514600" y="838200"/>
            <a:ext cx="3962400" cy="427038"/>
          </a:xfrm>
          <a:prstGeom prst="rect">
            <a:avLst/>
          </a:prstGeom>
          <a:noFill/>
          <a:ln w="9525">
            <a:noFill/>
            <a:miter lim="800000"/>
            <a:headEnd/>
            <a:tailEnd/>
          </a:ln>
        </p:spPr>
        <p:txBody>
          <a:bodyPr>
            <a:spAutoFit/>
          </a:bodyPr>
          <a:lstStyle/>
          <a:p>
            <a:r>
              <a:rPr lang="en-US" sz="2200" b="1">
                <a:solidFill>
                  <a:srgbClr val="CC00CC"/>
                </a:solidFill>
              </a:rPr>
              <a:t>Defining the weights of arcs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800" y="1300419"/>
            <a:ext cx="2826000" cy="3084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47"/>
          <p:cNvSpPr>
            <a:spLocks noGrp="1" noChangeArrowheads="1"/>
          </p:cNvSpPr>
          <p:nvPr>
            <p:ph type="title"/>
          </p:nvPr>
        </p:nvSpPr>
        <p:spPr/>
        <p:txBody>
          <a:bodyPr/>
          <a:lstStyle/>
          <a:p>
            <a:r>
              <a:rPr lang="en-US" sz="3200" smtClean="0"/>
              <a:t>III. Knowledge sub-model</a:t>
            </a:r>
          </a:p>
        </p:txBody>
      </p:sp>
      <p:graphicFrame>
        <p:nvGraphicFramePr>
          <p:cNvPr id="54622" name="Group 350"/>
          <p:cNvGraphicFramePr>
            <a:graphicFrameLocks noGrp="1"/>
          </p:cNvGraphicFramePr>
          <p:nvPr>
            <p:ph sz="half" idx="1"/>
            <p:extLst>
              <p:ext uri="{D42A27DB-BD31-4B8C-83A1-F6EECF244321}">
                <p14:modId xmlns:p14="http://schemas.microsoft.com/office/powerpoint/2010/main" val="2003083225"/>
              </p:ext>
            </p:extLst>
          </p:nvPr>
        </p:nvGraphicFramePr>
        <p:xfrm>
          <a:off x="1219200" y="2743200"/>
          <a:ext cx="3906838" cy="3322320"/>
        </p:xfrm>
        <a:graphic>
          <a:graphicData uri="http://schemas.openxmlformats.org/drawingml/2006/table">
            <a:tbl>
              <a:tblPr/>
              <a:tblGrid>
                <a:gridCol w="735013"/>
                <a:gridCol w="2227262"/>
                <a:gridCol w="944563"/>
              </a:tblGrid>
              <a:tr h="4524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C  O   I</a:t>
                      </a:r>
                      <a:endParaRPr kumimoji="0" lang="en-US" sz="1800" b="0" i="1"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J </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J =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1-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J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1   1   1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1.0</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   (0.1*1 + 0.5*1 + 0.4*1)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1   1   0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0.6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(0.1*1 + 0.5*1 + 0.4*0)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0.4</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1   0   1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0.5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(0.1*1 + 0.5*0 + 0.4*1)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1   0   0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0.1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(0.1*1 + 0.5*0 + 0.4*0)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0.9</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0   1   1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0.9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(0.1*0 + 0.5*1 + 0.4*1)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0   1   0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(0.1*0 + 0.5*1 + 0.4*0)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0.5</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0   0   1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0.4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(0.1*0 + 0.5*0 + 0.4*1)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0.4</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0   0   0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(0.1*0 + 0.5*0 + 0.4*0)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4630" name="Group 358"/>
          <p:cNvGraphicFramePr>
            <a:graphicFrameLocks noGrp="1"/>
          </p:cNvGraphicFramePr>
          <p:nvPr>
            <p:ph sz="quarter" idx="2"/>
            <p:extLst>
              <p:ext uri="{D42A27DB-BD31-4B8C-83A1-F6EECF244321}">
                <p14:modId xmlns:p14="http://schemas.microsoft.com/office/powerpoint/2010/main" val="143591914"/>
              </p:ext>
            </p:extLst>
          </p:nvPr>
        </p:nvGraphicFramePr>
        <p:xfrm>
          <a:off x="5278438" y="2743200"/>
          <a:ext cx="2646362" cy="1584960"/>
        </p:xfrm>
        <a:graphic>
          <a:graphicData uri="http://schemas.openxmlformats.org/drawingml/2006/table">
            <a:tbl>
              <a:tblPr/>
              <a:tblGrid>
                <a:gridCol w="538162"/>
                <a:gridCol w="1041400"/>
                <a:gridCol w="1066800"/>
              </a:tblGrid>
              <a:tr h="268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1800" b="0" i="1"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E </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E </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1-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E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0.8</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   (0.8*1)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0.2</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(0.8*0)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6" name="Object 4"/>
          <p:cNvGraphicFramePr>
            <a:graphicFrameLocks noChangeAspect="1"/>
          </p:cNvGraphicFramePr>
          <p:nvPr/>
        </p:nvGraphicFramePr>
        <p:xfrm>
          <a:off x="838200" y="1860550"/>
          <a:ext cx="4140200" cy="766763"/>
        </p:xfrm>
        <a:graphic>
          <a:graphicData uri="http://schemas.openxmlformats.org/presentationml/2006/ole">
            <mc:AlternateContent xmlns:mc="http://schemas.openxmlformats.org/markup-compatibility/2006">
              <mc:Choice xmlns:v="urn:schemas-microsoft-com:vml" Requires="v">
                <p:oleObj spid="_x0000_s1042" name="Equation" r:id="rId4" imgW="2057400" imgH="381000" progId="Equation.3">
                  <p:embed/>
                </p:oleObj>
              </mc:Choice>
              <mc:Fallback>
                <p:oleObj name="Equation" r:id="rId4" imgW="2057400" imgH="38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60550"/>
                        <a:ext cx="41402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6200775" y="1784350"/>
          <a:ext cx="2257425" cy="958850"/>
        </p:xfrm>
        <a:graphic>
          <a:graphicData uri="http://schemas.openxmlformats.org/presentationml/2006/ole">
            <mc:AlternateContent xmlns:mc="http://schemas.openxmlformats.org/markup-compatibility/2006">
              <mc:Choice xmlns:v="urn:schemas-microsoft-com:vml" Requires="v">
                <p:oleObj spid="_x0000_s1043" name="Equation" r:id="rId6" imgW="1143000" imgH="482600" progId="Equation.3">
                  <p:embed/>
                </p:oleObj>
              </mc:Choice>
              <mc:Fallback>
                <p:oleObj name="Equation" r:id="rId6" imgW="1143000" imgH="482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5" y="1784350"/>
                        <a:ext cx="22574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33" name="Group 361"/>
          <p:cNvGraphicFramePr>
            <a:graphicFrameLocks noGrp="1"/>
          </p:cNvGraphicFramePr>
          <p:nvPr>
            <p:ph sz="quarter" idx="3"/>
            <p:extLst>
              <p:ext uri="{D42A27DB-BD31-4B8C-83A1-F6EECF244321}">
                <p14:modId xmlns:p14="http://schemas.microsoft.com/office/powerpoint/2010/main" val="3828591401"/>
              </p:ext>
            </p:extLst>
          </p:nvPr>
        </p:nvGraphicFramePr>
        <p:xfrm>
          <a:off x="5278438" y="4419600"/>
          <a:ext cx="2646362" cy="1584960"/>
        </p:xfrm>
        <a:graphic>
          <a:graphicData uri="http://schemas.openxmlformats.org/drawingml/2006/table">
            <a:tbl>
              <a:tblPr/>
              <a:tblGrid>
                <a:gridCol w="550862"/>
                <a:gridCol w="1028700"/>
                <a:gridCol w="1066800"/>
              </a:tblGrid>
              <a:tr h="3429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Q</a:t>
                      </a:r>
                      <a:endParaRPr kumimoji="0" lang="en-US" sz="1800" b="0" i="1"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 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3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 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1-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US" sz="1300" b="0" i="1"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0.2</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   (0.2*1)</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0.8</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dirty="0" smtClean="0">
                          <a:ln>
                            <a:noFill/>
                          </a:ln>
                          <a:solidFill>
                            <a:schemeClr val="tx1"/>
                          </a:solidFill>
                          <a:effectLst/>
                          <a:latin typeface="Times New Roman" pitchFamily="18" charset="0"/>
                          <a:cs typeface="Times New Roman" pitchFamily="18" charset="0"/>
                        </a:rPr>
                        <a:t>(0.2*0)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19" name="Text Box 5"/>
          <p:cNvSpPr txBox="1">
            <a:spLocks noChangeArrowheads="1"/>
          </p:cNvSpPr>
          <p:nvPr/>
        </p:nvSpPr>
        <p:spPr bwMode="auto">
          <a:xfrm>
            <a:off x="1600200" y="1066800"/>
            <a:ext cx="6019800" cy="427038"/>
          </a:xfrm>
          <a:prstGeom prst="rect">
            <a:avLst/>
          </a:prstGeom>
          <a:noFill/>
          <a:ln w="9525">
            <a:noFill/>
            <a:miter lim="800000"/>
            <a:headEnd/>
            <a:tailEnd/>
          </a:ln>
        </p:spPr>
        <p:txBody>
          <a:bodyPr>
            <a:spAutoFit/>
          </a:bodyPr>
          <a:lstStyle/>
          <a:p>
            <a:r>
              <a:rPr lang="en-US" sz="2200" b="1">
                <a:solidFill>
                  <a:srgbClr val="CC00CC"/>
                </a:solidFill>
              </a:rPr>
              <a:t>Specifying CPT from the weights of arcs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p:spPr>
        <p:txBody>
          <a:bodyPr/>
          <a:lstStyle/>
          <a:p>
            <a:fld id="{3F21C562-6C4B-4C2B-9A1E-2774397C5BB9}" type="datetime1">
              <a:rPr lang="en-US" smtClean="0"/>
              <a:pPr/>
              <a:t>3/9/2016</a:t>
            </a:fld>
            <a:endParaRPr lang="en-US" smtClean="0"/>
          </a:p>
        </p:txBody>
      </p:sp>
      <p:sp>
        <p:nvSpPr>
          <p:cNvPr id="10243" name="Rectangle 5"/>
          <p:cNvSpPr>
            <a:spLocks noGrp="1" noChangeArrowheads="1"/>
          </p:cNvSpPr>
          <p:nvPr>
            <p:ph type="ftr" sz="quarter" idx="11"/>
          </p:nvPr>
        </p:nvSpPr>
        <p:spPr>
          <a:noFill/>
        </p:spPr>
        <p:txBody>
          <a:bodyPr/>
          <a:lstStyle/>
          <a:p>
            <a:r>
              <a:rPr lang="en-US" smtClean="0"/>
              <a:t>Thesis report</a:t>
            </a:r>
          </a:p>
        </p:txBody>
      </p:sp>
      <p:sp>
        <p:nvSpPr>
          <p:cNvPr id="10244" name="Rectangle 6"/>
          <p:cNvSpPr>
            <a:spLocks noGrp="1" noChangeArrowheads="1"/>
          </p:cNvSpPr>
          <p:nvPr>
            <p:ph type="sldNum" sz="quarter" idx="12"/>
          </p:nvPr>
        </p:nvSpPr>
        <p:spPr>
          <a:noFill/>
        </p:spPr>
        <p:txBody>
          <a:bodyPr/>
          <a:lstStyle/>
          <a:p>
            <a:fld id="{C458C18A-AC85-4903-9602-2627BE570474}" type="slidenum">
              <a:rPr lang="en-US" smtClean="0"/>
              <a:pPr/>
              <a:t>2</a:t>
            </a:fld>
            <a:endParaRPr lang="en-US" smtClean="0"/>
          </a:p>
        </p:txBody>
      </p:sp>
      <p:sp>
        <p:nvSpPr>
          <p:cNvPr id="10245" name="Rectangle 2"/>
          <p:cNvSpPr>
            <a:spLocks noGrp="1" noChangeArrowheads="1"/>
          </p:cNvSpPr>
          <p:nvPr>
            <p:ph type="title"/>
          </p:nvPr>
        </p:nvSpPr>
        <p:spPr/>
        <p:txBody>
          <a:bodyPr/>
          <a:lstStyle/>
          <a:p>
            <a:r>
              <a:rPr lang="en-US" sz="3200" smtClean="0"/>
              <a:t>I. Triangular Leaner Model</a:t>
            </a:r>
          </a:p>
        </p:txBody>
      </p:sp>
      <p:sp>
        <p:nvSpPr>
          <p:cNvPr id="10246" name="Rectangle 4"/>
          <p:cNvSpPr>
            <a:spLocks noChangeArrowheads="1"/>
          </p:cNvSpPr>
          <p:nvPr/>
        </p:nvSpPr>
        <p:spPr bwMode="auto">
          <a:xfrm>
            <a:off x="1219200" y="1600200"/>
            <a:ext cx="2590800" cy="24384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CC00CC"/>
                </a:solidFill>
              </a:rPr>
              <a:t>Adaptive System</a:t>
            </a:r>
          </a:p>
          <a:p>
            <a:pPr algn="ctr"/>
            <a:endParaRPr lang="en-US" b="1">
              <a:solidFill>
                <a:srgbClr val="CC00CC"/>
              </a:solidFill>
            </a:endParaRPr>
          </a:p>
          <a:p>
            <a:pPr algn="ctr"/>
            <a:endParaRPr lang="en-US" b="1">
              <a:solidFill>
                <a:srgbClr val="CC00CC"/>
              </a:solidFill>
            </a:endParaRPr>
          </a:p>
          <a:p>
            <a:pPr algn="ctr"/>
            <a:endParaRPr lang="en-US"/>
          </a:p>
          <a:p>
            <a:pPr algn="ctr"/>
            <a:endParaRPr lang="en-US"/>
          </a:p>
          <a:p>
            <a:pPr algn="ctr"/>
            <a:endParaRPr lang="en-US"/>
          </a:p>
          <a:p>
            <a:pPr algn="ctr"/>
            <a:endParaRPr lang="en-US"/>
          </a:p>
        </p:txBody>
      </p:sp>
      <p:sp>
        <p:nvSpPr>
          <p:cNvPr id="10247" name="AutoShape 5"/>
          <p:cNvSpPr>
            <a:spLocks noChangeArrowheads="1"/>
          </p:cNvSpPr>
          <p:nvPr/>
        </p:nvSpPr>
        <p:spPr bwMode="auto">
          <a:xfrm>
            <a:off x="1600200" y="2286000"/>
            <a:ext cx="1828800" cy="685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a:t>Selection Rules</a:t>
            </a:r>
          </a:p>
        </p:txBody>
      </p:sp>
      <p:sp>
        <p:nvSpPr>
          <p:cNvPr id="10248" name="Rectangle 6"/>
          <p:cNvSpPr>
            <a:spLocks noChangeArrowheads="1"/>
          </p:cNvSpPr>
          <p:nvPr/>
        </p:nvSpPr>
        <p:spPr bwMode="auto">
          <a:xfrm>
            <a:off x="5257800" y="1600200"/>
            <a:ext cx="2590800" cy="24384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CC00CC"/>
                </a:solidFill>
              </a:rPr>
              <a:t>User Modeling System</a:t>
            </a:r>
          </a:p>
          <a:p>
            <a:pPr algn="ctr"/>
            <a:endParaRPr lang="en-US"/>
          </a:p>
          <a:p>
            <a:pPr algn="ctr"/>
            <a:endParaRPr lang="en-US"/>
          </a:p>
          <a:p>
            <a:pPr algn="ctr"/>
            <a:endParaRPr lang="en-US"/>
          </a:p>
          <a:p>
            <a:pPr algn="ctr"/>
            <a:endParaRPr lang="en-US"/>
          </a:p>
          <a:p>
            <a:pPr algn="ctr"/>
            <a:endParaRPr lang="en-US"/>
          </a:p>
          <a:p>
            <a:pPr algn="ctr"/>
            <a:endParaRPr lang="en-US"/>
          </a:p>
        </p:txBody>
      </p:sp>
      <p:sp>
        <p:nvSpPr>
          <p:cNvPr id="10249" name="AutoShape 7"/>
          <p:cNvSpPr>
            <a:spLocks noChangeArrowheads="1"/>
          </p:cNvSpPr>
          <p:nvPr/>
        </p:nvSpPr>
        <p:spPr bwMode="auto">
          <a:xfrm>
            <a:off x="5715000" y="2514600"/>
            <a:ext cx="1828800" cy="9906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600"/>
              <a:t>User Model</a:t>
            </a:r>
          </a:p>
        </p:txBody>
      </p:sp>
      <p:sp>
        <p:nvSpPr>
          <p:cNvPr id="10250" name="AutoShape 8"/>
          <p:cNvSpPr>
            <a:spLocks noChangeArrowheads="1"/>
          </p:cNvSpPr>
          <p:nvPr/>
        </p:nvSpPr>
        <p:spPr bwMode="auto">
          <a:xfrm flipV="1">
            <a:off x="3810000" y="2590800"/>
            <a:ext cx="1447800" cy="1752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rgbClr val="FFFF66"/>
          </a:solidFill>
          <a:ln w="9525">
            <a:solidFill>
              <a:schemeClr val="tx1"/>
            </a:solidFill>
            <a:miter lim="800000"/>
            <a:headEnd/>
            <a:tailEnd/>
          </a:ln>
        </p:spPr>
        <p:txBody>
          <a:bodyPr wrap="none" anchor="ctr"/>
          <a:lstStyle/>
          <a:p>
            <a:endParaRPr lang="en-US"/>
          </a:p>
        </p:txBody>
      </p:sp>
      <p:sp>
        <p:nvSpPr>
          <p:cNvPr id="10251" name="Oval 10"/>
          <p:cNvSpPr>
            <a:spLocks noChangeArrowheads="1"/>
          </p:cNvSpPr>
          <p:nvPr/>
        </p:nvSpPr>
        <p:spPr bwMode="auto">
          <a:xfrm>
            <a:off x="1676400" y="4343400"/>
            <a:ext cx="5715000" cy="1905000"/>
          </a:xfrm>
          <a:prstGeom prst="ellipse">
            <a:avLst/>
          </a:prstGeom>
          <a:solidFill>
            <a:srgbClr val="FFE8D1"/>
          </a:solidFill>
          <a:ln w="9525">
            <a:solidFill>
              <a:schemeClr val="tx1"/>
            </a:solidFill>
            <a:round/>
            <a:headEnd/>
            <a:tailEnd/>
          </a:ln>
        </p:spPr>
        <p:txBody>
          <a:bodyPr anchor="ctr"/>
          <a:lstStyle/>
          <a:p>
            <a:pPr algn="ctr"/>
            <a:r>
              <a:rPr lang="en-US" b="1"/>
              <a:t>TARGET: Adaptive System changes its action to provide learning materials for every student in accordance with her/his model</a:t>
            </a:r>
          </a:p>
        </p:txBody>
      </p:sp>
      <p:sp>
        <p:nvSpPr>
          <p:cNvPr id="10252" name="AutoShape 11"/>
          <p:cNvSpPr>
            <a:spLocks noChangeArrowheads="1"/>
          </p:cNvSpPr>
          <p:nvPr/>
        </p:nvSpPr>
        <p:spPr bwMode="auto">
          <a:xfrm>
            <a:off x="1600200" y="3200400"/>
            <a:ext cx="1828800" cy="685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a:t>Learning Materials</a:t>
            </a:r>
          </a:p>
        </p:txBody>
      </p:sp>
      <p:cxnSp>
        <p:nvCxnSpPr>
          <p:cNvPr id="10253" name="AutoShape 12"/>
          <p:cNvCxnSpPr>
            <a:cxnSpLocks noChangeShapeType="1"/>
            <a:stCxn id="10247" idx="3"/>
            <a:endCxn id="10252" idx="1"/>
          </p:cNvCxnSpPr>
          <p:nvPr/>
        </p:nvCxnSpPr>
        <p:spPr bwMode="auto">
          <a:xfrm>
            <a:off x="2514600" y="2971800"/>
            <a:ext cx="0" cy="228600"/>
          </a:xfrm>
          <a:prstGeom prst="straightConnector1">
            <a:avLst/>
          </a:prstGeom>
          <a:noFill/>
          <a:ln w="9525">
            <a:solidFill>
              <a:schemeClr val="tx1"/>
            </a:solidFill>
            <a:round/>
            <a:headEnd type="triangle" w="med" len="med"/>
            <a:tailEnd type="triangle" w="med" len="med"/>
          </a:ln>
        </p:spPr>
      </p:cxnSp>
      <p:sp>
        <p:nvSpPr>
          <p:cNvPr id="10254" name="Text Box 13"/>
          <p:cNvSpPr txBox="1">
            <a:spLocks noChangeArrowheads="1"/>
          </p:cNvSpPr>
          <p:nvPr/>
        </p:nvSpPr>
        <p:spPr bwMode="auto">
          <a:xfrm>
            <a:off x="7639050" y="4075113"/>
            <a:ext cx="438150" cy="366712"/>
          </a:xfrm>
          <a:prstGeom prst="rect">
            <a:avLst/>
          </a:prstGeom>
          <a:noFill/>
          <a:ln w="9525">
            <a:noFill/>
            <a:miter lim="800000"/>
            <a:headEnd/>
            <a:tailEnd/>
          </a:ln>
        </p:spPr>
        <p:txBody>
          <a:bodyPr wrap="none">
            <a:spAutoFit/>
          </a:bodyPr>
          <a:lstStyle/>
          <a:p>
            <a:r>
              <a:rPr lang="en-US">
                <a:solidFill>
                  <a:srgbClr val="40458C"/>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p:spPr>
        <p:txBody>
          <a:bodyPr/>
          <a:lstStyle/>
          <a:p>
            <a:fld id="{8153E7A9-4B34-48A7-8FBC-5C7918BED886}" type="datetime1">
              <a:rPr lang="en-US" smtClean="0"/>
              <a:pPr/>
              <a:t>3/9/2016</a:t>
            </a:fld>
            <a:endParaRPr lang="en-US" smtClean="0"/>
          </a:p>
        </p:txBody>
      </p:sp>
      <p:sp>
        <p:nvSpPr>
          <p:cNvPr id="27651" name="Rectangle 5"/>
          <p:cNvSpPr>
            <a:spLocks noGrp="1" noChangeArrowheads="1"/>
          </p:cNvSpPr>
          <p:nvPr>
            <p:ph type="ftr" sz="quarter" idx="11"/>
          </p:nvPr>
        </p:nvSpPr>
        <p:spPr>
          <a:noFill/>
        </p:spPr>
        <p:txBody>
          <a:bodyPr/>
          <a:lstStyle/>
          <a:p>
            <a:r>
              <a:rPr lang="en-US" smtClean="0"/>
              <a:t>Thesis report</a:t>
            </a:r>
          </a:p>
        </p:txBody>
      </p:sp>
      <p:sp>
        <p:nvSpPr>
          <p:cNvPr id="27652" name="Rectangle 6"/>
          <p:cNvSpPr>
            <a:spLocks noGrp="1" noChangeArrowheads="1"/>
          </p:cNvSpPr>
          <p:nvPr>
            <p:ph type="sldNum" sz="quarter" idx="12"/>
          </p:nvPr>
        </p:nvSpPr>
        <p:spPr>
          <a:noFill/>
        </p:spPr>
        <p:txBody>
          <a:bodyPr/>
          <a:lstStyle/>
          <a:p>
            <a:fld id="{EA506892-902C-46F6-A5EF-57BC09BD336F}" type="slidenum">
              <a:rPr lang="en-US" smtClean="0"/>
              <a:pPr/>
              <a:t>20</a:t>
            </a:fld>
            <a:endParaRPr lang="en-US" smtClean="0"/>
          </a:p>
        </p:txBody>
      </p:sp>
      <p:sp>
        <p:nvSpPr>
          <p:cNvPr id="27653" name="Rectangle 2"/>
          <p:cNvSpPr>
            <a:spLocks noGrp="1" noChangeArrowheads="1"/>
          </p:cNvSpPr>
          <p:nvPr>
            <p:ph type="title"/>
          </p:nvPr>
        </p:nvSpPr>
        <p:spPr/>
        <p:txBody>
          <a:bodyPr/>
          <a:lstStyle/>
          <a:p>
            <a:r>
              <a:rPr lang="en-US" sz="3200" smtClean="0"/>
              <a:t>III. Knowledge sub-model</a:t>
            </a:r>
          </a:p>
        </p:txBody>
      </p:sp>
      <p:sp>
        <p:nvSpPr>
          <p:cNvPr id="27654" name="Rectangle 3"/>
          <p:cNvSpPr>
            <a:spLocks noGrp="1" noChangeArrowheads="1"/>
          </p:cNvSpPr>
          <p:nvPr>
            <p:ph type="body" idx="1"/>
          </p:nvPr>
        </p:nvSpPr>
        <p:spPr/>
        <p:txBody>
          <a:bodyPr/>
          <a:lstStyle/>
          <a:p>
            <a:pPr algn="just"/>
            <a:r>
              <a:rPr lang="en-US" dirty="0" smtClean="0"/>
              <a:t>The basic idea to construct knowledge sub-model is translate weights of arcs into respective CPT (s) </a:t>
            </a:r>
          </a:p>
          <a:p>
            <a:pPr algn="just"/>
            <a:r>
              <a:rPr lang="en-US" dirty="0" smtClean="0"/>
              <a:t>The translation formulation mentioned is based on the law of total probability in form of </a:t>
            </a:r>
            <a:r>
              <a:rPr lang="en-US" dirty="0" smtClean="0"/>
              <a:t>SIGMA-gate </a:t>
            </a:r>
            <a:r>
              <a:rPr lang="en-US" dirty="0" smtClean="0"/>
              <a:t>inference which is proofed in next slides.</a:t>
            </a:r>
          </a:p>
          <a:p>
            <a:pPr algn="just"/>
            <a:r>
              <a:rPr lang="en-US" dirty="0" smtClean="0"/>
              <a:t>SIGMA-gate </a:t>
            </a:r>
            <a:r>
              <a:rPr lang="en-US" dirty="0" smtClean="0"/>
              <a:t>inference is inspired from OR-gate inference in Bayesian network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p:spPr>
        <p:txBody>
          <a:bodyPr/>
          <a:lstStyle/>
          <a:p>
            <a:fld id="{41D334AB-69A4-4D7C-934C-3000FE0748BD}" type="datetime1">
              <a:rPr lang="en-US" smtClean="0"/>
              <a:pPr/>
              <a:t>3/9/2016</a:t>
            </a:fld>
            <a:endParaRPr lang="en-US" smtClean="0"/>
          </a:p>
        </p:txBody>
      </p:sp>
      <p:sp>
        <p:nvSpPr>
          <p:cNvPr id="28675" name="Rectangle 5"/>
          <p:cNvSpPr>
            <a:spLocks noGrp="1" noChangeArrowheads="1"/>
          </p:cNvSpPr>
          <p:nvPr>
            <p:ph type="ftr" sz="quarter" idx="11"/>
          </p:nvPr>
        </p:nvSpPr>
        <p:spPr>
          <a:noFill/>
        </p:spPr>
        <p:txBody>
          <a:bodyPr/>
          <a:lstStyle/>
          <a:p>
            <a:r>
              <a:rPr lang="en-US" smtClean="0"/>
              <a:t>Thesis report</a:t>
            </a:r>
          </a:p>
        </p:txBody>
      </p:sp>
      <p:sp>
        <p:nvSpPr>
          <p:cNvPr id="28676" name="Rectangle 6"/>
          <p:cNvSpPr>
            <a:spLocks noGrp="1" noChangeArrowheads="1"/>
          </p:cNvSpPr>
          <p:nvPr>
            <p:ph type="sldNum" sz="quarter" idx="12"/>
          </p:nvPr>
        </p:nvSpPr>
        <p:spPr>
          <a:noFill/>
        </p:spPr>
        <p:txBody>
          <a:bodyPr/>
          <a:lstStyle/>
          <a:p>
            <a:fld id="{CF3EA327-3174-438F-A3AE-48D82AF7B286}" type="slidenum">
              <a:rPr lang="en-US" smtClean="0"/>
              <a:pPr/>
              <a:t>21</a:t>
            </a:fld>
            <a:endParaRPr lang="en-US" smtClean="0"/>
          </a:p>
        </p:txBody>
      </p:sp>
      <p:sp>
        <p:nvSpPr>
          <p:cNvPr id="28677" name="Rectangle 2"/>
          <p:cNvSpPr>
            <a:spLocks noGrp="1" noChangeArrowheads="1"/>
          </p:cNvSpPr>
          <p:nvPr>
            <p:ph type="title"/>
          </p:nvPr>
        </p:nvSpPr>
        <p:spPr/>
        <p:txBody>
          <a:bodyPr/>
          <a:lstStyle/>
          <a:p>
            <a:r>
              <a:rPr lang="en-US" sz="3200" smtClean="0"/>
              <a:t>III. Knowledge sub-model</a:t>
            </a:r>
          </a:p>
        </p:txBody>
      </p:sp>
      <p:sp>
        <p:nvSpPr>
          <p:cNvPr id="28678" name="Rectangle 3"/>
          <p:cNvSpPr>
            <a:spLocks noGrp="1" noChangeArrowheads="1"/>
          </p:cNvSpPr>
          <p:nvPr>
            <p:ph type="body" idx="1"/>
          </p:nvPr>
        </p:nvSpPr>
        <p:spPr>
          <a:xfrm>
            <a:off x="685800" y="1752600"/>
            <a:ext cx="7966075" cy="3733800"/>
          </a:xfrm>
        </p:spPr>
        <p:txBody>
          <a:bodyPr/>
          <a:lstStyle/>
          <a:p>
            <a:pPr algn="just"/>
            <a:r>
              <a:rPr lang="en-US" sz="2600" b="1" dirty="0" smtClean="0"/>
              <a:t>Cause inhibition</a:t>
            </a:r>
            <a:r>
              <a:rPr lang="en-US" sz="2600" dirty="0" smtClean="0"/>
              <a:t>: given cause-effect </a:t>
            </a:r>
            <a:r>
              <a:rPr lang="en-US" sz="2600" i="1" dirty="0" smtClean="0"/>
              <a:t>X</a:t>
            </a:r>
            <a:r>
              <a:rPr lang="en-US" sz="2600" i="1" dirty="0" smtClean="0">
                <a:cs typeface="Arial" charset="0"/>
              </a:rPr>
              <a:t>→Y</a:t>
            </a:r>
            <a:r>
              <a:rPr lang="en-US" sz="2600" dirty="0" smtClean="0">
                <a:cs typeface="Arial" charset="0"/>
              </a:rPr>
              <a:t>, the factor </a:t>
            </a:r>
            <a:r>
              <a:rPr lang="en-US" sz="2600" i="1" dirty="0" smtClean="0">
                <a:cs typeface="Arial" charset="0"/>
              </a:rPr>
              <a:t>I</a:t>
            </a:r>
            <a:r>
              <a:rPr lang="en-US" sz="2600" dirty="0" smtClean="0">
                <a:cs typeface="Arial" charset="0"/>
              </a:rPr>
              <a:t> is called inhibition of </a:t>
            </a:r>
            <a:r>
              <a:rPr lang="en-US" sz="2600" i="1" dirty="0" smtClean="0">
                <a:cs typeface="Arial" charset="0"/>
              </a:rPr>
              <a:t>X</a:t>
            </a:r>
            <a:r>
              <a:rPr lang="en-US" sz="2600" dirty="0" smtClean="0">
                <a:cs typeface="Arial" charset="0"/>
              </a:rPr>
              <a:t> if it inhibits </a:t>
            </a:r>
            <a:r>
              <a:rPr lang="en-US" sz="2600" i="1" dirty="0" smtClean="0">
                <a:cs typeface="Arial" charset="0"/>
              </a:rPr>
              <a:t>X</a:t>
            </a:r>
            <a:r>
              <a:rPr lang="en-US" sz="2600" dirty="0" smtClean="0">
                <a:cs typeface="Arial" charset="0"/>
              </a:rPr>
              <a:t> from causing </a:t>
            </a:r>
            <a:r>
              <a:rPr lang="en-US" sz="2600" i="1" dirty="0" smtClean="0">
                <a:cs typeface="Arial" charset="0"/>
              </a:rPr>
              <a:t>Y</a:t>
            </a:r>
            <a:r>
              <a:rPr lang="en-US" sz="2600" dirty="0" smtClean="0">
                <a:cs typeface="Arial" charset="0"/>
              </a:rPr>
              <a:t>.</a:t>
            </a:r>
          </a:p>
          <a:p>
            <a:pPr algn="just"/>
            <a:r>
              <a:rPr lang="en-US" sz="2600" b="1" dirty="0" smtClean="0">
                <a:cs typeface="Arial" charset="0"/>
              </a:rPr>
              <a:t>Inhibition independency</a:t>
            </a:r>
            <a:r>
              <a:rPr lang="en-US" sz="2600" dirty="0" smtClean="0">
                <a:cs typeface="Arial" charset="0"/>
              </a:rPr>
              <a:t>: </a:t>
            </a:r>
            <a:r>
              <a:rPr lang="en-US" sz="2600" dirty="0" smtClean="0"/>
              <a:t>Inhibitions are mutually independent</a:t>
            </a:r>
          </a:p>
          <a:p>
            <a:pPr algn="just"/>
            <a:r>
              <a:rPr lang="en-US" sz="2600" b="1" dirty="0" smtClean="0"/>
              <a:t>SIGMA condition</a:t>
            </a:r>
            <a:r>
              <a:rPr lang="en-US" sz="2600" dirty="0" smtClean="0"/>
              <a:t>: Suppose </a:t>
            </a:r>
            <a:r>
              <a:rPr lang="en-US" sz="2600" i="1" dirty="0" smtClean="0"/>
              <a:t>Y</a:t>
            </a:r>
            <a:r>
              <a:rPr lang="en-US" sz="2600" dirty="0" smtClean="0"/>
              <a:t> is the effect of many causes </a:t>
            </a:r>
            <a:r>
              <a:rPr lang="en-US" sz="2600" i="1" dirty="0" smtClean="0"/>
              <a:t>X</a:t>
            </a:r>
            <a:r>
              <a:rPr lang="en-US" sz="2600" i="1" baseline="-25000" dirty="0" smtClean="0"/>
              <a:t>1</a:t>
            </a:r>
            <a:r>
              <a:rPr lang="en-US" sz="2600" i="1" dirty="0" smtClean="0"/>
              <a:t>, X</a:t>
            </a:r>
            <a:r>
              <a:rPr lang="en-US" sz="2600" i="1" baseline="-25000" dirty="0" smtClean="0"/>
              <a:t>2</a:t>
            </a:r>
            <a:r>
              <a:rPr lang="en-US" sz="2600" i="1" dirty="0" smtClean="0"/>
              <a:t>,…, </a:t>
            </a:r>
            <a:r>
              <a:rPr lang="en-US" sz="2600" i="1" dirty="0" err="1" smtClean="0"/>
              <a:t>X</a:t>
            </a:r>
            <a:r>
              <a:rPr lang="en-US" sz="2600" i="1" baseline="-25000" dirty="0" err="1" smtClean="0"/>
              <a:t>n</a:t>
            </a:r>
            <a:r>
              <a:rPr lang="en-US" sz="2600" dirty="0" smtClean="0"/>
              <a:t>. Let </a:t>
            </a:r>
            <a:r>
              <a:rPr lang="en-US" sz="2600" i="1" dirty="0" smtClean="0"/>
              <a:t>I</a:t>
            </a:r>
            <a:r>
              <a:rPr lang="en-US" sz="2600" i="1" baseline="-25000" dirty="0" smtClean="0"/>
              <a:t>i</a:t>
            </a:r>
            <a:r>
              <a:rPr lang="en-US" sz="2600" dirty="0" smtClean="0"/>
              <a:t> be the inhibition of </a:t>
            </a:r>
            <a:r>
              <a:rPr lang="en-US" sz="2600" i="1" dirty="0" smtClean="0"/>
              <a:t>X</a:t>
            </a:r>
            <a:r>
              <a:rPr lang="en-US" sz="2600" i="1" baseline="-25000" dirty="0" smtClean="0"/>
              <a:t>i</a:t>
            </a:r>
            <a:r>
              <a:rPr lang="en-US" sz="2600" dirty="0" smtClean="0"/>
              <a:t>. The effect </a:t>
            </a:r>
            <a:r>
              <a:rPr lang="en-US" sz="2600" i="1" dirty="0" smtClean="0"/>
              <a:t>Y</a:t>
            </a:r>
            <a:r>
              <a:rPr lang="en-US" sz="2600" dirty="0" smtClean="0"/>
              <a:t> is the union of all causes </a:t>
            </a:r>
            <a:r>
              <a:rPr lang="en-US" sz="2600" i="1" dirty="0" smtClean="0"/>
              <a:t>X</a:t>
            </a:r>
            <a:r>
              <a:rPr lang="en-US" sz="2600" i="1" baseline="-25000" dirty="0" smtClean="0"/>
              <a:t>i</a:t>
            </a:r>
            <a:r>
              <a:rPr lang="en-US" sz="2600" i="1" dirty="0" smtClean="0"/>
              <a:t> </a:t>
            </a:r>
            <a:r>
              <a:rPr lang="en-US" sz="2600" dirty="0" smtClean="0"/>
              <a:t>(s).</a:t>
            </a:r>
            <a:r>
              <a:rPr lang="en-US" sz="2600" dirty="0" smtClean="0">
                <a:cs typeface="Arial" charset="0"/>
              </a:rPr>
              <a:t> </a:t>
            </a:r>
          </a:p>
        </p:txBody>
      </p:sp>
      <p:pic>
        <p:nvPicPr>
          <p:cNvPr id="28679" name="Picture 4"/>
          <p:cNvPicPr>
            <a:picLocks noChangeAspect="1" noChangeArrowheads="1"/>
          </p:cNvPicPr>
          <p:nvPr/>
        </p:nvPicPr>
        <p:blipFill>
          <a:blip r:embed="rId2" cstate="print"/>
          <a:srcRect/>
          <a:stretch>
            <a:fillRect/>
          </a:stretch>
        </p:blipFill>
        <p:spPr bwMode="auto">
          <a:xfrm>
            <a:off x="2819400" y="5334000"/>
            <a:ext cx="3733800" cy="685800"/>
          </a:xfrm>
          <a:prstGeom prst="rect">
            <a:avLst/>
          </a:prstGeom>
          <a:noFill/>
          <a:ln w="9525">
            <a:noFill/>
            <a:miter lim="800000"/>
            <a:headEnd/>
            <a:tailEnd/>
          </a:ln>
        </p:spPr>
      </p:pic>
      <p:sp>
        <p:nvSpPr>
          <p:cNvPr id="28680" name="Text Box 5"/>
          <p:cNvSpPr txBox="1">
            <a:spLocks noChangeArrowheads="1"/>
          </p:cNvSpPr>
          <p:nvPr/>
        </p:nvSpPr>
        <p:spPr bwMode="auto">
          <a:xfrm>
            <a:off x="1990725" y="1143000"/>
            <a:ext cx="4852610" cy="461665"/>
          </a:xfrm>
          <a:prstGeom prst="rect">
            <a:avLst/>
          </a:prstGeom>
          <a:noFill/>
          <a:ln w="9525">
            <a:noFill/>
            <a:miter lim="800000"/>
            <a:headEnd/>
            <a:tailEnd/>
          </a:ln>
        </p:spPr>
        <p:txBody>
          <a:bodyPr wrap="none">
            <a:spAutoFit/>
          </a:bodyPr>
          <a:lstStyle/>
          <a:p>
            <a:r>
              <a:rPr lang="en-US" sz="2400" b="1" dirty="0" smtClean="0">
                <a:solidFill>
                  <a:srgbClr val="CC00CC"/>
                </a:solidFill>
              </a:rPr>
              <a:t>SIGMA-gate</a:t>
            </a:r>
            <a:r>
              <a:rPr lang="en-US" sz="2400" b="1" dirty="0">
                <a:solidFill>
                  <a:srgbClr val="CC00CC"/>
                </a:solidFill>
              </a:rPr>
              <a:t>: three assumptions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p:spPr>
        <p:txBody>
          <a:bodyPr/>
          <a:lstStyle/>
          <a:p>
            <a:fld id="{B7D49546-8DAB-4DCA-B4FE-E70A0BA57B7D}" type="datetime1">
              <a:rPr lang="en-US" smtClean="0"/>
              <a:pPr/>
              <a:t>3/9/2016</a:t>
            </a:fld>
            <a:endParaRPr lang="en-US" smtClean="0"/>
          </a:p>
        </p:txBody>
      </p:sp>
      <p:sp>
        <p:nvSpPr>
          <p:cNvPr id="29699" name="Rectangle 5"/>
          <p:cNvSpPr>
            <a:spLocks noGrp="1" noChangeArrowheads="1"/>
          </p:cNvSpPr>
          <p:nvPr>
            <p:ph type="ftr" sz="quarter" idx="11"/>
          </p:nvPr>
        </p:nvSpPr>
        <p:spPr>
          <a:noFill/>
        </p:spPr>
        <p:txBody>
          <a:bodyPr/>
          <a:lstStyle/>
          <a:p>
            <a:r>
              <a:rPr lang="en-US" smtClean="0"/>
              <a:t>Thesis report</a:t>
            </a:r>
          </a:p>
        </p:txBody>
      </p:sp>
      <p:sp>
        <p:nvSpPr>
          <p:cNvPr id="29700" name="Rectangle 6"/>
          <p:cNvSpPr>
            <a:spLocks noGrp="1" noChangeArrowheads="1"/>
          </p:cNvSpPr>
          <p:nvPr>
            <p:ph type="sldNum" sz="quarter" idx="12"/>
          </p:nvPr>
        </p:nvSpPr>
        <p:spPr>
          <a:noFill/>
        </p:spPr>
        <p:txBody>
          <a:bodyPr/>
          <a:lstStyle/>
          <a:p>
            <a:fld id="{BD274074-9ED8-4BBF-81DC-0E0A59FD4F60}" type="slidenum">
              <a:rPr lang="en-US" smtClean="0"/>
              <a:pPr/>
              <a:t>22</a:t>
            </a:fld>
            <a:endParaRPr lang="en-US" smtClean="0"/>
          </a:p>
        </p:txBody>
      </p:sp>
      <p:sp>
        <p:nvSpPr>
          <p:cNvPr id="29701" name="Rectangle 2"/>
          <p:cNvSpPr>
            <a:spLocks noGrp="1" noChangeArrowheads="1"/>
          </p:cNvSpPr>
          <p:nvPr>
            <p:ph type="title"/>
          </p:nvPr>
        </p:nvSpPr>
        <p:spPr/>
        <p:txBody>
          <a:bodyPr/>
          <a:lstStyle/>
          <a:p>
            <a:r>
              <a:rPr lang="en-US" sz="3200" smtClean="0"/>
              <a:t>III. Knowledge sub-model</a:t>
            </a:r>
          </a:p>
        </p:txBody>
      </p:sp>
      <p:sp>
        <p:nvSpPr>
          <p:cNvPr id="29702" name="Rectangle 3"/>
          <p:cNvSpPr>
            <a:spLocks noGrp="1" noChangeArrowheads="1"/>
          </p:cNvSpPr>
          <p:nvPr>
            <p:ph type="body" idx="1"/>
          </p:nvPr>
        </p:nvSpPr>
        <p:spPr>
          <a:xfrm>
            <a:off x="685800" y="1676400"/>
            <a:ext cx="7966075" cy="2514600"/>
          </a:xfrm>
        </p:spPr>
        <p:txBody>
          <a:bodyPr/>
          <a:lstStyle/>
          <a:p>
            <a:pPr algn="just"/>
            <a:r>
              <a:rPr lang="en-US" sz="3000" dirty="0" smtClean="0"/>
              <a:t>Let </a:t>
            </a:r>
            <a:r>
              <a:rPr lang="en-US" sz="3000" i="1" dirty="0" smtClean="0"/>
              <a:t>A</a:t>
            </a:r>
            <a:r>
              <a:rPr lang="en-US" sz="3000" i="1" baseline="-25000" dirty="0" smtClean="0"/>
              <a:t>i</a:t>
            </a:r>
            <a:r>
              <a:rPr lang="en-US" sz="3000" dirty="0" smtClean="0"/>
              <a:t> be dummy variable so that </a:t>
            </a:r>
            <a:r>
              <a:rPr lang="en-US" sz="3000" i="1" dirty="0" smtClean="0"/>
              <a:t>A</a:t>
            </a:r>
            <a:r>
              <a:rPr lang="en-US" sz="3000" i="1" baseline="-25000" dirty="0" smtClean="0"/>
              <a:t>i</a:t>
            </a:r>
            <a:r>
              <a:rPr lang="en-US" sz="3000" dirty="0" smtClean="0"/>
              <a:t> is </a:t>
            </a:r>
            <a:r>
              <a:rPr lang="en-US" sz="3000" i="1" dirty="0" smtClean="0"/>
              <a:t>ON</a:t>
            </a:r>
            <a:r>
              <a:rPr lang="en-US" sz="3000" dirty="0" smtClean="0"/>
              <a:t> (</a:t>
            </a:r>
            <a:r>
              <a:rPr lang="en-US" sz="3000" i="1" dirty="0" smtClean="0"/>
              <a:t>=</a:t>
            </a:r>
            <a:r>
              <a:rPr lang="en-US" sz="3000" dirty="0" smtClean="0"/>
              <a:t>1) if </a:t>
            </a:r>
            <a:r>
              <a:rPr lang="en-US" sz="3000" i="1" dirty="0" smtClean="0"/>
              <a:t>X</a:t>
            </a:r>
            <a:r>
              <a:rPr lang="en-US" sz="3000" i="1" baseline="-25000" dirty="0" smtClean="0"/>
              <a:t>i</a:t>
            </a:r>
            <a:r>
              <a:rPr lang="en-US" sz="3000" dirty="0" smtClean="0"/>
              <a:t> is equal to 1 and </a:t>
            </a:r>
            <a:r>
              <a:rPr lang="en-US" sz="3000" i="1" dirty="0" smtClean="0"/>
              <a:t>I</a:t>
            </a:r>
            <a:r>
              <a:rPr lang="en-US" sz="3000" i="1" baseline="-25000" dirty="0" smtClean="0"/>
              <a:t>i</a:t>
            </a:r>
            <a:r>
              <a:rPr lang="en-US" sz="3000" dirty="0" smtClean="0"/>
              <a:t> is </a:t>
            </a:r>
            <a:r>
              <a:rPr lang="en-US" sz="3000" i="1" dirty="0" smtClean="0"/>
              <a:t>OFF</a:t>
            </a:r>
            <a:r>
              <a:rPr lang="en-US" sz="3000" dirty="0" smtClean="0"/>
              <a:t> (=0) </a:t>
            </a:r>
          </a:p>
          <a:p>
            <a:pPr algn="just"/>
            <a:r>
              <a:rPr lang="en-US" sz="3000" dirty="0" smtClean="0"/>
              <a:t>Applying </a:t>
            </a:r>
            <a:r>
              <a:rPr lang="en-US" sz="3000" dirty="0" smtClean="0"/>
              <a:t>“</a:t>
            </a:r>
            <a:r>
              <a:rPr lang="en-US" sz="3000" i="1" dirty="0" smtClean="0"/>
              <a:t>SIGMA </a:t>
            </a:r>
            <a:r>
              <a:rPr lang="en-US" sz="3000" i="1" dirty="0" smtClean="0"/>
              <a:t>condition</a:t>
            </a:r>
            <a:r>
              <a:rPr lang="en-US" sz="3000" dirty="0" smtClean="0"/>
              <a:t>”, the condition probability of </a:t>
            </a:r>
            <a:r>
              <a:rPr lang="en-US" sz="3000" i="1" dirty="0" smtClean="0"/>
              <a:t>Y</a:t>
            </a:r>
            <a:r>
              <a:rPr lang="en-US" sz="3000" dirty="0" smtClean="0"/>
              <a:t> is the probability of union of all </a:t>
            </a:r>
            <a:r>
              <a:rPr lang="en-US" sz="3000" i="1" dirty="0" smtClean="0"/>
              <a:t>A</a:t>
            </a:r>
            <a:r>
              <a:rPr lang="en-US" sz="3000" i="1" baseline="-25000" dirty="0" smtClean="0"/>
              <a:t>i</a:t>
            </a:r>
            <a:r>
              <a:rPr lang="en-US" sz="3000" dirty="0" smtClean="0"/>
              <a:t> (s).</a:t>
            </a:r>
          </a:p>
        </p:txBody>
      </p:sp>
      <p:pic>
        <p:nvPicPr>
          <p:cNvPr id="29703" name="Picture 4"/>
          <p:cNvPicPr>
            <a:picLocks noChangeAspect="1" noChangeArrowheads="1"/>
          </p:cNvPicPr>
          <p:nvPr/>
        </p:nvPicPr>
        <p:blipFill>
          <a:blip r:embed="rId2" cstate="print"/>
          <a:srcRect/>
          <a:stretch>
            <a:fillRect/>
          </a:stretch>
        </p:blipFill>
        <p:spPr bwMode="auto">
          <a:xfrm>
            <a:off x="838200" y="4362450"/>
            <a:ext cx="2438400" cy="1885950"/>
          </a:xfrm>
          <a:prstGeom prst="rect">
            <a:avLst/>
          </a:prstGeom>
          <a:noFill/>
          <a:ln w="9525">
            <a:noFill/>
            <a:miter lim="800000"/>
            <a:headEnd/>
            <a:tailEnd/>
          </a:ln>
        </p:spPr>
      </p:pic>
      <p:pic>
        <p:nvPicPr>
          <p:cNvPr id="29704" name="Picture 5"/>
          <p:cNvPicPr>
            <a:picLocks noChangeAspect="1" noChangeArrowheads="1"/>
          </p:cNvPicPr>
          <p:nvPr/>
        </p:nvPicPr>
        <p:blipFill>
          <a:blip r:embed="rId3" cstate="print"/>
          <a:srcRect/>
          <a:stretch>
            <a:fillRect/>
          </a:stretch>
        </p:blipFill>
        <p:spPr bwMode="auto">
          <a:xfrm>
            <a:off x="4876800" y="4648200"/>
            <a:ext cx="2514600" cy="857250"/>
          </a:xfrm>
          <a:prstGeom prst="rect">
            <a:avLst/>
          </a:prstGeom>
          <a:noFill/>
          <a:ln w="9525">
            <a:noFill/>
            <a:miter lim="800000"/>
            <a:headEnd/>
            <a:tailEnd/>
          </a:ln>
        </p:spPr>
      </p:pic>
      <p:sp>
        <p:nvSpPr>
          <p:cNvPr id="29705" name="Text Box 6"/>
          <p:cNvSpPr txBox="1">
            <a:spLocks noChangeArrowheads="1"/>
          </p:cNvSpPr>
          <p:nvPr/>
        </p:nvSpPr>
        <p:spPr bwMode="auto">
          <a:xfrm>
            <a:off x="1990725" y="1143000"/>
            <a:ext cx="4631396" cy="461665"/>
          </a:xfrm>
          <a:prstGeom prst="rect">
            <a:avLst/>
          </a:prstGeom>
          <a:noFill/>
          <a:ln w="9525">
            <a:noFill/>
            <a:miter lim="800000"/>
            <a:headEnd/>
            <a:tailEnd/>
          </a:ln>
        </p:spPr>
        <p:txBody>
          <a:bodyPr wrap="none">
            <a:spAutoFit/>
          </a:bodyPr>
          <a:lstStyle/>
          <a:p>
            <a:r>
              <a:rPr lang="en-US" sz="2400" b="1" dirty="0" smtClean="0">
                <a:solidFill>
                  <a:srgbClr val="CC00CC"/>
                </a:solidFill>
              </a:rPr>
              <a:t>SIGMA-gate</a:t>
            </a:r>
            <a:r>
              <a:rPr lang="en-US" sz="2400" b="1" dirty="0">
                <a:solidFill>
                  <a:srgbClr val="CC00CC"/>
                </a:solidFill>
              </a:rPr>
              <a:t>: dummy variables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dt" sz="quarter" idx="10"/>
          </p:nvPr>
        </p:nvSpPr>
        <p:spPr>
          <a:noFill/>
        </p:spPr>
        <p:txBody>
          <a:bodyPr/>
          <a:lstStyle/>
          <a:p>
            <a:fld id="{F394B3CB-C059-4A04-9002-60E061852EB1}" type="datetime1">
              <a:rPr lang="en-US" smtClean="0"/>
              <a:pPr/>
              <a:t>3/9/2016</a:t>
            </a:fld>
            <a:endParaRPr lang="en-US" smtClean="0"/>
          </a:p>
        </p:txBody>
      </p:sp>
      <p:sp>
        <p:nvSpPr>
          <p:cNvPr id="30723" name="Rectangle 5"/>
          <p:cNvSpPr>
            <a:spLocks noGrp="1" noChangeArrowheads="1"/>
          </p:cNvSpPr>
          <p:nvPr>
            <p:ph type="ftr" sz="quarter" idx="11"/>
          </p:nvPr>
        </p:nvSpPr>
        <p:spPr>
          <a:noFill/>
        </p:spPr>
        <p:txBody>
          <a:bodyPr/>
          <a:lstStyle/>
          <a:p>
            <a:r>
              <a:rPr lang="en-US" smtClean="0"/>
              <a:t>Thesis report</a:t>
            </a:r>
          </a:p>
        </p:txBody>
      </p:sp>
      <p:sp>
        <p:nvSpPr>
          <p:cNvPr id="30724" name="Rectangle 6"/>
          <p:cNvSpPr>
            <a:spLocks noGrp="1" noChangeArrowheads="1"/>
          </p:cNvSpPr>
          <p:nvPr>
            <p:ph type="sldNum" sz="quarter" idx="12"/>
          </p:nvPr>
        </p:nvSpPr>
        <p:spPr>
          <a:noFill/>
        </p:spPr>
        <p:txBody>
          <a:bodyPr/>
          <a:lstStyle/>
          <a:p>
            <a:fld id="{0E752B86-3D6D-40A5-9545-70A702EA7095}" type="slidenum">
              <a:rPr lang="en-US" smtClean="0"/>
              <a:pPr/>
              <a:t>23</a:t>
            </a:fld>
            <a:endParaRPr lang="en-US" smtClean="0"/>
          </a:p>
        </p:txBody>
      </p:sp>
      <p:sp>
        <p:nvSpPr>
          <p:cNvPr id="30725" name="Rectangle 2"/>
          <p:cNvSpPr>
            <a:spLocks noGrp="1" noChangeArrowheads="1"/>
          </p:cNvSpPr>
          <p:nvPr>
            <p:ph type="title"/>
          </p:nvPr>
        </p:nvSpPr>
        <p:spPr/>
        <p:txBody>
          <a:bodyPr/>
          <a:lstStyle/>
          <a:p>
            <a:r>
              <a:rPr lang="en-US" sz="3200" smtClean="0"/>
              <a:t>III. Knowledge sub-model</a:t>
            </a:r>
          </a:p>
        </p:txBody>
      </p:sp>
      <p:pic>
        <p:nvPicPr>
          <p:cNvPr id="30726" name="Picture 4"/>
          <p:cNvPicPr>
            <a:picLocks noChangeAspect="1" noChangeArrowheads="1"/>
          </p:cNvPicPr>
          <p:nvPr/>
        </p:nvPicPr>
        <p:blipFill>
          <a:blip r:embed="rId3" cstate="print"/>
          <a:srcRect/>
          <a:stretch>
            <a:fillRect/>
          </a:stretch>
        </p:blipFill>
        <p:spPr bwMode="auto">
          <a:xfrm>
            <a:off x="914400" y="1828800"/>
            <a:ext cx="7386638" cy="4430713"/>
          </a:xfrm>
          <a:prstGeom prst="rect">
            <a:avLst/>
          </a:prstGeom>
          <a:noFill/>
          <a:ln w="9525">
            <a:noFill/>
            <a:miter lim="800000"/>
            <a:headEnd/>
            <a:tailEnd/>
          </a:ln>
        </p:spPr>
      </p:pic>
      <p:sp>
        <p:nvSpPr>
          <p:cNvPr id="30727" name="Text Box 5"/>
          <p:cNvSpPr txBox="1">
            <a:spLocks noChangeArrowheads="1"/>
          </p:cNvSpPr>
          <p:nvPr/>
        </p:nvSpPr>
        <p:spPr bwMode="auto">
          <a:xfrm>
            <a:off x="3590925" y="1143000"/>
            <a:ext cx="1928733" cy="461665"/>
          </a:xfrm>
          <a:prstGeom prst="rect">
            <a:avLst/>
          </a:prstGeom>
          <a:noFill/>
          <a:ln w="9525">
            <a:noFill/>
            <a:miter lim="800000"/>
            <a:headEnd/>
            <a:tailEnd/>
          </a:ln>
        </p:spPr>
        <p:txBody>
          <a:bodyPr wrap="none">
            <a:spAutoFit/>
          </a:bodyPr>
          <a:lstStyle/>
          <a:p>
            <a:r>
              <a:rPr lang="en-US" sz="2400" b="1" dirty="0" smtClean="0">
                <a:solidFill>
                  <a:srgbClr val="CC00CC"/>
                </a:solidFill>
              </a:rPr>
              <a:t>SIGMA-gate</a:t>
            </a:r>
            <a:endParaRPr lang="en-US" sz="2400" b="1" dirty="0">
              <a:solidFill>
                <a:srgbClr val="CC00CC"/>
              </a:solidFill>
            </a:endParaRPr>
          </a:p>
        </p:txBody>
      </p:sp>
      <p:sp>
        <p:nvSpPr>
          <p:cNvPr id="30728" name="Text Box 7"/>
          <p:cNvSpPr txBox="1">
            <a:spLocks noChangeArrowheads="1"/>
          </p:cNvSpPr>
          <p:nvPr/>
        </p:nvSpPr>
        <p:spPr bwMode="auto">
          <a:xfrm>
            <a:off x="4876800" y="5729288"/>
            <a:ext cx="401638" cy="519112"/>
          </a:xfrm>
          <a:prstGeom prst="rect">
            <a:avLst/>
          </a:prstGeom>
          <a:noFill/>
          <a:ln w="9525">
            <a:noFill/>
            <a:miter lim="800000"/>
            <a:headEnd/>
            <a:tailEnd/>
          </a:ln>
        </p:spPr>
        <p:txBody>
          <a:bodyPr wrap="none">
            <a:spAutoFit/>
          </a:bodyPr>
          <a:lstStyle/>
          <a:p>
            <a:r>
              <a:rPr lang="en-US" sz="2800" b="1">
                <a:solidFill>
                  <a:srgbClr val="CC00CC"/>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p:spPr>
        <p:txBody>
          <a:bodyPr/>
          <a:lstStyle/>
          <a:p>
            <a:fld id="{52DF952A-1621-487C-A25E-04AFD4435788}" type="datetime1">
              <a:rPr lang="en-US" smtClean="0"/>
              <a:pPr/>
              <a:t>3/9/2016</a:t>
            </a:fld>
            <a:endParaRPr lang="en-US" smtClean="0"/>
          </a:p>
        </p:txBody>
      </p:sp>
      <p:sp>
        <p:nvSpPr>
          <p:cNvPr id="31747" name="Rectangle 5"/>
          <p:cNvSpPr>
            <a:spLocks noGrp="1" noChangeArrowheads="1"/>
          </p:cNvSpPr>
          <p:nvPr>
            <p:ph type="ftr" sz="quarter" idx="11"/>
          </p:nvPr>
        </p:nvSpPr>
        <p:spPr>
          <a:noFill/>
        </p:spPr>
        <p:txBody>
          <a:bodyPr/>
          <a:lstStyle/>
          <a:p>
            <a:r>
              <a:rPr lang="en-US" smtClean="0"/>
              <a:t>Thesis report</a:t>
            </a:r>
          </a:p>
        </p:txBody>
      </p:sp>
      <p:sp>
        <p:nvSpPr>
          <p:cNvPr id="31748" name="Rectangle 6"/>
          <p:cNvSpPr>
            <a:spLocks noGrp="1" noChangeArrowheads="1"/>
          </p:cNvSpPr>
          <p:nvPr>
            <p:ph type="sldNum" sz="quarter" idx="12"/>
          </p:nvPr>
        </p:nvSpPr>
        <p:spPr>
          <a:noFill/>
        </p:spPr>
        <p:txBody>
          <a:bodyPr/>
          <a:lstStyle/>
          <a:p>
            <a:fld id="{9A419598-5851-4C71-B951-8EFC3EEE932D}" type="slidenum">
              <a:rPr lang="en-US" smtClean="0"/>
              <a:pPr/>
              <a:t>24</a:t>
            </a:fld>
            <a:endParaRPr lang="en-US" smtClean="0"/>
          </a:p>
        </p:txBody>
      </p:sp>
      <p:sp>
        <p:nvSpPr>
          <p:cNvPr id="31749" name="Rectangle 2"/>
          <p:cNvSpPr>
            <a:spLocks noGrp="1" noChangeArrowheads="1"/>
          </p:cNvSpPr>
          <p:nvPr>
            <p:ph type="title"/>
          </p:nvPr>
        </p:nvSpPr>
        <p:spPr/>
        <p:txBody>
          <a:bodyPr/>
          <a:lstStyle/>
          <a:p>
            <a:r>
              <a:rPr lang="en-US" sz="3200" smtClean="0"/>
              <a:t>III. Knowledge sub-model</a:t>
            </a:r>
          </a:p>
        </p:txBody>
      </p:sp>
      <p:pic>
        <p:nvPicPr>
          <p:cNvPr id="31750" name="Picture 6"/>
          <p:cNvPicPr>
            <a:picLocks noChangeAspect="1" noChangeArrowheads="1"/>
          </p:cNvPicPr>
          <p:nvPr/>
        </p:nvPicPr>
        <p:blipFill>
          <a:blip r:embed="rId2" cstate="print"/>
          <a:srcRect/>
          <a:stretch>
            <a:fillRect/>
          </a:stretch>
        </p:blipFill>
        <p:spPr bwMode="auto">
          <a:xfrm>
            <a:off x="609600" y="1143000"/>
            <a:ext cx="8229600" cy="5057775"/>
          </a:xfrm>
          <a:prstGeom prst="rect">
            <a:avLst/>
          </a:prstGeom>
          <a:noFill/>
          <a:ln w="9525">
            <a:noFill/>
            <a:miter lim="800000"/>
            <a:headEnd/>
            <a:tailEnd/>
          </a:ln>
        </p:spPr>
      </p:pic>
      <p:sp>
        <p:nvSpPr>
          <p:cNvPr id="31751" name="Text Box 7"/>
          <p:cNvSpPr txBox="1">
            <a:spLocks noChangeArrowheads="1"/>
          </p:cNvSpPr>
          <p:nvPr/>
        </p:nvSpPr>
        <p:spPr bwMode="auto">
          <a:xfrm>
            <a:off x="5278438" y="5551488"/>
            <a:ext cx="1617662" cy="336550"/>
          </a:xfrm>
          <a:prstGeom prst="rect">
            <a:avLst/>
          </a:prstGeom>
          <a:noFill/>
          <a:ln w="9525">
            <a:noFill/>
            <a:miter lim="800000"/>
            <a:headEnd/>
            <a:tailEnd/>
          </a:ln>
        </p:spPr>
        <p:txBody>
          <a:bodyPr wrap="none">
            <a:spAutoFit/>
          </a:bodyPr>
          <a:lstStyle/>
          <a:p>
            <a:r>
              <a:rPr lang="en-US" sz="1600" b="1">
                <a:solidFill>
                  <a:srgbClr val="40458C"/>
                </a:solidFill>
              </a:rPr>
              <a:t>Let </a:t>
            </a:r>
            <a:r>
              <a:rPr lang="en-US" sz="1600" b="1" i="1">
                <a:solidFill>
                  <a:srgbClr val="40458C"/>
                </a:solidFill>
              </a:rPr>
              <a:t>P</a:t>
            </a:r>
            <a:r>
              <a:rPr lang="en-US" sz="1600" b="1">
                <a:solidFill>
                  <a:srgbClr val="40458C"/>
                </a:solidFill>
              </a:rPr>
              <a:t>(</a:t>
            </a:r>
            <a:r>
              <a:rPr lang="en-US" sz="1600" b="1" i="1">
                <a:solidFill>
                  <a:srgbClr val="40458C"/>
                </a:solidFill>
              </a:rPr>
              <a:t>X</a:t>
            </a:r>
            <a:r>
              <a:rPr lang="en-US" sz="1600" b="1" i="1" baseline="-25000">
                <a:solidFill>
                  <a:srgbClr val="40458C"/>
                </a:solidFill>
              </a:rPr>
              <a:t>i</a:t>
            </a:r>
            <a:r>
              <a:rPr lang="en-US" sz="1600" b="1" i="1">
                <a:solidFill>
                  <a:srgbClr val="40458C"/>
                </a:solidFill>
              </a:rPr>
              <a:t>=1</a:t>
            </a:r>
            <a:r>
              <a:rPr lang="en-US" sz="1600" b="1">
                <a:solidFill>
                  <a:srgbClr val="40458C"/>
                </a:solidFill>
              </a:rPr>
              <a:t>) = </a:t>
            </a:r>
            <a:r>
              <a:rPr lang="en-US" sz="1600" b="1" i="1">
                <a:solidFill>
                  <a:srgbClr val="40458C"/>
                </a:solidFill>
              </a:rPr>
              <a:t>p</a:t>
            </a:r>
            <a:r>
              <a:rPr lang="en-US" sz="1600" b="1" i="1" baseline="-25000">
                <a:solidFill>
                  <a:srgbClr val="40458C"/>
                </a:solidFill>
              </a:rPr>
              <a:t>i</a:t>
            </a:r>
            <a:endParaRPr lang="en-US" sz="1600" b="1" i="1">
              <a:solidFill>
                <a:srgbClr val="40458C"/>
              </a:solidFill>
            </a:endParaRPr>
          </a:p>
        </p:txBody>
      </p:sp>
      <p:sp>
        <p:nvSpPr>
          <p:cNvPr id="31752" name="Text Box 8"/>
          <p:cNvSpPr txBox="1">
            <a:spLocks noChangeArrowheads="1"/>
          </p:cNvSpPr>
          <p:nvPr/>
        </p:nvSpPr>
        <p:spPr bwMode="auto">
          <a:xfrm>
            <a:off x="5278438" y="5911850"/>
            <a:ext cx="3484562" cy="336550"/>
          </a:xfrm>
          <a:prstGeom prst="rect">
            <a:avLst/>
          </a:prstGeom>
          <a:noFill/>
          <a:ln w="9525">
            <a:noFill/>
            <a:miter lim="800000"/>
            <a:headEnd/>
            <a:tailEnd/>
          </a:ln>
        </p:spPr>
        <p:txBody>
          <a:bodyPr wrap="none">
            <a:spAutoFit/>
          </a:bodyPr>
          <a:lstStyle/>
          <a:p>
            <a:r>
              <a:rPr lang="en-US" sz="1600" b="1">
                <a:solidFill>
                  <a:srgbClr val="40458C"/>
                </a:solidFill>
              </a:rPr>
              <a:t>Let </a:t>
            </a:r>
            <a:r>
              <a:rPr lang="en-US" sz="1600" b="1" i="1">
                <a:solidFill>
                  <a:srgbClr val="40458C"/>
                </a:solidFill>
              </a:rPr>
              <a:t>K</a:t>
            </a:r>
            <a:r>
              <a:rPr lang="en-US" sz="1600" b="1">
                <a:solidFill>
                  <a:srgbClr val="40458C"/>
                </a:solidFill>
              </a:rPr>
              <a:t> be the set of such </a:t>
            </a:r>
            <a:r>
              <a:rPr lang="en-US" sz="1600" b="1" i="1">
                <a:solidFill>
                  <a:srgbClr val="40458C"/>
                </a:solidFill>
              </a:rPr>
              <a:t>i</a:t>
            </a:r>
            <a:r>
              <a:rPr lang="en-US" sz="1600" b="1">
                <a:solidFill>
                  <a:srgbClr val="40458C"/>
                </a:solidFill>
              </a:rPr>
              <a:t> that </a:t>
            </a:r>
            <a:r>
              <a:rPr lang="en-US" sz="1600" b="1" i="1">
                <a:solidFill>
                  <a:srgbClr val="40458C"/>
                </a:solidFill>
              </a:rPr>
              <a:t>X</a:t>
            </a:r>
            <a:r>
              <a:rPr lang="en-US" sz="1600" b="1" i="1" baseline="-25000">
                <a:solidFill>
                  <a:srgbClr val="40458C"/>
                </a:solidFill>
              </a:rPr>
              <a:t>i</a:t>
            </a:r>
            <a:r>
              <a:rPr lang="en-US" sz="1600" b="1" i="1">
                <a:solidFill>
                  <a:srgbClr val="40458C"/>
                </a:solidFill>
              </a:rPr>
              <a:t>=1</a:t>
            </a:r>
          </a:p>
        </p:txBody>
      </p:sp>
      <p:sp>
        <p:nvSpPr>
          <p:cNvPr id="31753" name="Text Box 9"/>
          <p:cNvSpPr txBox="1">
            <a:spLocks noChangeArrowheads="1"/>
          </p:cNvSpPr>
          <p:nvPr/>
        </p:nvSpPr>
        <p:spPr bwMode="auto">
          <a:xfrm>
            <a:off x="6181725" y="2743200"/>
            <a:ext cx="1928733" cy="461665"/>
          </a:xfrm>
          <a:prstGeom prst="rect">
            <a:avLst/>
          </a:prstGeom>
          <a:noFill/>
          <a:ln w="9525">
            <a:noFill/>
            <a:miter lim="800000"/>
            <a:headEnd/>
            <a:tailEnd/>
          </a:ln>
        </p:spPr>
        <p:txBody>
          <a:bodyPr wrap="none">
            <a:spAutoFit/>
          </a:bodyPr>
          <a:lstStyle/>
          <a:p>
            <a:r>
              <a:rPr lang="en-US" sz="2400" b="1" dirty="0" smtClean="0">
                <a:solidFill>
                  <a:srgbClr val="CC00CC"/>
                </a:solidFill>
              </a:rPr>
              <a:t>SIGMA-gate</a:t>
            </a:r>
            <a:endParaRPr lang="en-US" sz="2400" b="1" dirty="0">
              <a:solidFill>
                <a:srgbClr val="CC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0"/>
          </p:nvPr>
        </p:nvSpPr>
        <p:spPr>
          <a:noFill/>
        </p:spPr>
        <p:txBody>
          <a:bodyPr/>
          <a:lstStyle/>
          <a:p>
            <a:fld id="{654F979D-B797-489C-A823-20C233056C23}" type="datetime1">
              <a:rPr lang="en-US" smtClean="0"/>
              <a:pPr/>
              <a:t>3/9/2016</a:t>
            </a:fld>
            <a:endParaRPr lang="en-US" smtClean="0"/>
          </a:p>
        </p:txBody>
      </p:sp>
      <p:sp>
        <p:nvSpPr>
          <p:cNvPr id="32771" name="Rectangle 5"/>
          <p:cNvSpPr>
            <a:spLocks noGrp="1" noChangeArrowheads="1"/>
          </p:cNvSpPr>
          <p:nvPr>
            <p:ph type="ftr" sz="quarter" idx="11"/>
          </p:nvPr>
        </p:nvSpPr>
        <p:spPr>
          <a:noFill/>
        </p:spPr>
        <p:txBody>
          <a:bodyPr/>
          <a:lstStyle/>
          <a:p>
            <a:r>
              <a:rPr lang="en-US" smtClean="0"/>
              <a:t>Thesis report</a:t>
            </a:r>
          </a:p>
        </p:txBody>
      </p:sp>
      <p:sp>
        <p:nvSpPr>
          <p:cNvPr id="32772" name="Rectangle 6"/>
          <p:cNvSpPr>
            <a:spLocks noGrp="1" noChangeArrowheads="1"/>
          </p:cNvSpPr>
          <p:nvPr>
            <p:ph type="sldNum" sz="quarter" idx="12"/>
          </p:nvPr>
        </p:nvSpPr>
        <p:spPr>
          <a:noFill/>
        </p:spPr>
        <p:txBody>
          <a:bodyPr/>
          <a:lstStyle/>
          <a:p>
            <a:fld id="{534D6962-4896-42EA-A6AF-298C4E509233}" type="slidenum">
              <a:rPr lang="en-US" smtClean="0"/>
              <a:pPr/>
              <a:t>25</a:t>
            </a:fld>
            <a:endParaRPr lang="en-US" smtClean="0"/>
          </a:p>
        </p:txBody>
      </p:sp>
      <p:sp>
        <p:nvSpPr>
          <p:cNvPr id="32773" name="Rectangle 2"/>
          <p:cNvSpPr>
            <a:spLocks noGrp="1" noChangeArrowheads="1"/>
          </p:cNvSpPr>
          <p:nvPr>
            <p:ph type="title"/>
          </p:nvPr>
        </p:nvSpPr>
        <p:spPr/>
        <p:txBody>
          <a:bodyPr/>
          <a:lstStyle/>
          <a:p>
            <a:r>
              <a:rPr lang="en-US" sz="3200" smtClean="0"/>
              <a:t>III. Knowledge sub-model</a:t>
            </a:r>
          </a:p>
        </p:txBody>
      </p:sp>
      <p:pic>
        <p:nvPicPr>
          <p:cNvPr id="32774" name="Picture 7"/>
          <p:cNvPicPr>
            <a:picLocks noChangeAspect="1" noChangeArrowheads="1"/>
          </p:cNvPicPr>
          <p:nvPr/>
        </p:nvPicPr>
        <p:blipFill>
          <a:blip r:embed="rId2" cstate="print"/>
          <a:srcRect/>
          <a:stretch>
            <a:fillRect/>
          </a:stretch>
        </p:blipFill>
        <p:spPr bwMode="auto">
          <a:xfrm>
            <a:off x="1143000" y="2057400"/>
            <a:ext cx="7239000" cy="3490913"/>
          </a:xfrm>
          <a:prstGeom prst="rect">
            <a:avLst/>
          </a:prstGeom>
          <a:noFill/>
          <a:ln w="9525">
            <a:noFill/>
            <a:miter lim="800000"/>
            <a:headEnd/>
            <a:tailEnd/>
          </a:ln>
        </p:spPr>
      </p:pic>
      <p:sp>
        <p:nvSpPr>
          <p:cNvPr id="32775" name="Text Box 8"/>
          <p:cNvSpPr txBox="1">
            <a:spLocks noChangeArrowheads="1"/>
          </p:cNvSpPr>
          <p:nvPr/>
        </p:nvSpPr>
        <p:spPr bwMode="auto">
          <a:xfrm>
            <a:off x="3429000" y="1295400"/>
            <a:ext cx="3704860" cy="461665"/>
          </a:xfrm>
          <a:prstGeom prst="rect">
            <a:avLst/>
          </a:prstGeom>
          <a:noFill/>
          <a:ln w="9525">
            <a:noFill/>
            <a:miter lim="800000"/>
            <a:headEnd/>
            <a:tailEnd/>
          </a:ln>
        </p:spPr>
        <p:txBody>
          <a:bodyPr wrap="none">
            <a:spAutoFit/>
          </a:bodyPr>
          <a:lstStyle/>
          <a:p>
            <a:r>
              <a:rPr lang="en-US" sz="2400" b="1" dirty="0" smtClean="0">
                <a:solidFill>
                  <a:srgbClr val="CC00CC"/>
                </a:solidFill>
              </a:rPr>
              <a:t>SIGMA-gate </a:t>
            </a:r>
            <a:r>
              <a:rPr lang="en-US" sz="2400" b="1" dirty="0">
                <a:solidFill>
                  <a:srgbClr val="CC00CC"/>
                </a:solidFill>
              </a:rPr>
              <a:t>formulation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III. Knowledge sub-model</a:t>
            </a:r>
          </a:p>
        </p:txBody>
      </p:sp>
      <p:sp>
        <p:nvSpPr>
          <p:cNvPr id="33795" name="Rectangle 3"/>
          <p:cNvSpPr>
            <a:spLocks noGrp="1" noChangeArrowheads="1"/>
          </p:cNvSpPr>
          <p:nvPr>
            <p:ph type="body" idx="1"/>
          </p:nvPr>
        </p:nvSpPr>
        <p:spPr>
          <a:xfrm>
            <a:off x="685800" y="1600200"/>
            <a:ext cx="7966075" cy="4572000"/>
          </a:xfrm>
        </p:spPr>
        <p:txBody>
          <a:bodyPr/>
          <a:lstStyle/>
          <a:p>
            <a:pPr algn="just">
              <a:lnSpc>
                <a:spcPct val="80000"/>
              </a:lnSpc>
            </a:pPr>
            <a:r>
              <a:rPr lang="en-US" sz="2600" dirty="0" smtClean="0"/>
              <a:t>The </a:t>
            </a:r>
            <a:r>
              <a:rPr lang="en-US" sz="2600" b="1" dirty="0" smtClean="0"/>
              <a:t>expense</a:t>
            </a:r>
            <a:r>
              <a:rPr lang="en-US" sz="2600" dirty="0" smtClean="0"/>
              <a:t> of data storage is high. A BN which has </a:t>
            </a:r>
            <a:r>
              <a:rPr lang="en-US" sz="2600" i="1" dirty="0" smtClean="0"/>
              <a:t>n</a:t>
            </a:r>
            <a:r>
              <a:rPr lang="en-US" sz="2600" dirty="0" smtClean="0"/>
              <a:t> variables together </a:t>
            </a:r>
            <a:r>
              <a:rPr lang="en-US" sz="2600" i="1" dirty="0" smtClean="0"/>
              <a:t>n</a:t>
            </a:r>
            <a:r>
              <a:rPr lang="en-US" sz="2600" dirty="0" smtClean="0"/>
              <a:t> CPT</a:t>
            </a:r>
            <a:r>
              <a:rPr lang="en-US" sz="2600" baseline="-25000" dirty="0" smtClean="0"/>
              <a:t>(s)</a:t>
            </a:r>
            <a:r>
              <a:rPr lang="en-US" sz="2600" dirty="0" smtClean="0"/>
              <a:t> with 2</a:t>
            </a:r>
            <a:r>
              <a:rPr lang="en-US" sz="2600" i="1" baseline="30000" dirty="0" smtClean="0"/>
              <a:t>n</a:t>
            </a:r>
            <a:r>
              <a:rPr lang="en-US" sz="2600" dirty="0" smtClean="0"/>
              <a:t> parameters (values in CPT</a:t>
            </a:r>
            <a:r>
              <a:rPr lang="en-US" sz="2600" baseline="-25000" dirty="0" smtClean="0"/>
              <a:t>(s)</a:t>
            </a:r>
            <a:r>
              <a:rPr lang="en-US" sz="2600" dirty="0" smtClean="0"/>
              <a:t>) under constraint: “each variable is binary (0 and 1)”</a:t>
            </a:r>
          </a:p>
          <a:p>
            <a:pPr algn="just">
              <a:lnSpc>
                <a:spcPct val="80000"/>
              </a:lnSpc>
              <a:buFontTx/>
              <a:buNone/>
            </a:pPr>
            <a:r>
              <a:rPr lang="en-US" sz="2600" dirty="0" smtClean="0"/>
              <a:t>	</a:t>
            </a:r>
            <a:r>
              <a:rPr lang="en-US" sz="2600" dirty="0" smtClean="0">
                <a:cs typeface="Arial" charset="0"/>
              </a:rPr>
              <a:t>→ </a:t>
            </a:r>
            <a:r>
              <a:rPr lang="en-US" sz="2600" dirty="0" smtClean="0"/>
              <a:t>be only restricted by programming technique when implementing network and it would be best to declare binary variables </a:t>
            </a:r>
          </a:p>
          <a:p>
            <a:pPr algn="just">
              <a:lnSpc>
                <a:spcPct val="80000"/>
              </a:lnSpc>
              <a:buFontTx/>
              <a:buNone/>
            </a:pPr>
            <a:endParaRPr lang="en-US" sz="2600" dirty="0" smtClean="0">
              <a:cs typeface="Arial" charset="0"/>
            </a:endParaRPr>
          </a:p>
          <a:p>
            <a:pPr algn="just">
              <a:lnSpc>
                <a:spcPct val="80000"/>
              </a:lnSpc>
            </a:pPr>
            <a:r>
              <a:rPr lang="en-US" sz="2600" dirty="0" smtClean="0"/>
              <a:t>The </a:t>
            </a:r>
            <a:r>
              <a:rPr lang="en-US" sz="2600" b="1" dirty="0" smtClean="0"/>
              <a:t>computation</a:t>
            </a:r>
            <a:r>
              <a:rPr lang="en-US" sz="2600" dirty="0" smtClean="0"/>
              <a:t> of posterior probability which is basis of inference consumes much time when executing in runtime because it is rather complex</a:t>
            </a:r>
          </a:p>
          <a:p>
            <a:pPr algn="just">
              <a:lnSpc>
                <a:spcPct val="80000"/>
              </a:lnSpc>
              <a:buFontTx/>
              <a:buNone/>
            </a:pPr>
            <a:r>
              <a:rPr lang="en-US" sz="2600" dirty="0" smtClean="0">
                <a:cs typeface="Arial" charset="0"/>
              </a:rPr>
              <a:t>	→ </a:t>
            </a:r>
            <a:r>
              <a:rPr lang="en-US" sz="2600" dirty="0" smtClean="0"/>
              <a:t>use CPT instead of continuous probability density/distribution function for solving </a:t>
            </a:r>
          </a:p>
        </p:txBody>
      </p:sp>
      <p:sp>
        <p:nvSpPr>
          <p:cNvPr id="33796" name="Text Box 5"/>
          <p:cNvSpPr txBox="1">
            <a:spLocks noChangeArrowheads="1"/>
          </p:cNvSpPr>
          <p:nvPr/>
        </p:nvSpPr>
        <p:spPr bwMode="auto">
          <a:xfrm>
            <a:off x="3429000" y="914400"/>
            <a:ext cx="20574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smtClean="0"/>
              <a:t>III. Knowledge sub-model</a:t>
            </a:r>
          </a:p>
        </p:txBody>
      </p:sp>
      <p:sp>
        <p:nvSpPr>
          <p:cNvPr id="34819" name="Rectangle 3"/>
          <p:cNvSpPr>
            <a:spLocks noGrp="1" noChangeArrowheads="1"/>
          </p:cNvSpPr>
          <p:nvPr>
            <p:ph type="body" idx="1"/>
          </p:nvPr>
        </p:nvSpPr>
        <p:spPr>
          <a:xfrm>
            <a:off x="685800" y="1600200"/>
            <a:ext cx="8001000" cy="4495800"/>
          </a:xfrm>
        </p:spPr>
        <p:txBody>
          <a:bodyPr/>
          <a:lstStyle/>
          <a:p>
            <a:pPr algn="just">
              <a:lnSpc>
                <a:spcPct val="90000"/>
              </a:lnSpc>
            </a:pPr>
            <a:r>
              <a:rPr lang="en-US" sz="2400" dirty="0" smtClean="0"/>
              <a:t>Our technique, a kind of efficiency-centric method, is simple to implemented. It is not required complex learning algorithm like data-centric method and the performance of inference tasks in run time is kept stable and fast </a:t>
            </a:r>
          </a:p>
          <a:p>
            <a:pPr algn="just">
              <a:lnSpc>
                <a:spcPct val="90000"/>
              </a:lnSpc>
            </a:pPr>
            <a:r>
              <a:rPr lang="en-US" sz="2400" dirty="0" smtClean="0"/>
              <a:t>But the structure and parameter of Bayesian network is assured quality because the experts who design network are teachers and they comprehend over the curriculum. </a:t>
            </a:r>
          </a:p>
          <a:p>
            <a:pPr algn="just">
              <a:lnSpc>
                <a:spcPct val="90000"/>
              </a:lnSpc>
            </a:pPr>
            <a:r>
              <a:rPr lang="en-US" sz="2400" dirty="0" smtClean="0"/>
              <a:t>Moreover this thesis also introduces two other techniques to improve the conditional probability tables (or parameters) and the structure of Bayesian network: EM algorithm and dynamic Bayesian network </a:t>
            </a:r>
          </a:p>
          <a:p>
            <a:pPr algn="just">
              <a:lnSpc>
                <a:spcPct val="90000"/>
              </a:lnSpc>
            </a:pPr>
            <a:endParaRPr lang="en-US" sz="2400" dirty="0" smtClean="0"/>
          </a:p>
        </p:txBody>
      </p:sp>
      <p:sp>
        <p:nvSpPr>
          <p:cNvPr id="34820" name="Text Box 5"/>
          <p:cNvSpPr txBox="1">
            <a:spLocks noChangeArrowheads="1"/>
          </p:cNvSpPr>
          <p:nvPr/>
        </p:nvSpPr>
        <p:spPr bwMode="auto">
          <a:xfrm>
            <a:off x="3429000" y="990600"/>
            <a:ext cx="20574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smtClean="0"/>
              <a:t>III. Knowledge sub-model (improvement)</a:t>
            </a:r>
          </a:p>
        </p:txBody>
      </p:sp>
      <p:sp>
        <p:nvSpPr>
          <p:cNvPr id="35843" name="Rectangle 3"/>
          <p:cNvSpPr>
            <a:spLocks noGrp="1" noChangeArrowheads="1"/>
          </p:cNvSpPr>
          <p:nvPr>
            <p:ph type="body" idx="1"/>
          </p:nvPr>
        </p:nvSpPr>
        <p:spPr>
          <a:xfrm>
            <a:off x="609600" y="1752600"/>
            <a:ext cx="8229600" cy="4572000"/>
          </a:xfrm>
        </p:spPr>
        <p:txBody>
          <a:bodyPr/>
          <a:lstStyle/>
          <a:p>
            <a:pPr marL="609600" indent="-609600" algn="just">
              <a:buFontTx/>
              <a:buAutoNum type="arabicPeriod"/>
            </a:pPr>
            <a:r>
              <a:rPr lang="en-US" dirty="0" smtClean="0"/>
              <a:t>Using EM (expectation maximization) algorithm and MLE (maximum likelihood estimation) algorithm to improve CPT. This process is called parameter learning</a:t>
            </a:r>
          </a:p>
          <a:p>
            <a:pPr marL="609600" indent="-609600" algn="just">
              <a:buFontTx/>
              <a:buAutoNum type="arabicPeriod"/>
            </a:pPr>
            <a:r>
              <a:rPr lang="en-US" dirty="0" smtClean="0"/>
              <a:t>Using Dynamic Bayesian Network (DBN) to monitor user’s learning process. This process is called structure learning</a:t>
            </a:r>
          </a:p>
        </p:txBody>
      </p:sp>
      <p:sp>
        <p:nvSpPr>
          <p:cNvPr id="35844" name="Text Box 5"/>
          <p:cNvSpPr txBox="1">
            <a:spLocks noChangeArrowheads="1"/>
          </p:cNvSpPr>
          <p:nvPr/>
        </p:nvSpPr>
        <p:spPr bwMode="auto">
          <a:xfrm>
            <a:off x="838200" y="1066800"/>
            <a:ext cx="7772400" cy="519113"/>
          </a:xfrm>
          <a:prstGeom prst="rect">
            <a:avLst/>
          </a:prstGeom>
          <a:noFill/>
          <a:ln w="9525">
            <a:noFill/>
            <a:miter lim="800000"/>
            <a:headEnd/>
            <a:tailEnd/>
          </a:ln>
        </p:spPr>
        <p:txBody>
          <a:bodyPr>
            <a:spAutoFit/>
          </a:bodyPr>
          <a:lstStyle/>
          <a:p>
            <a:r>
              <a:rPr lang="en-US" sz="2800" b="1" dirty="0">
                <a:solidFill>
                  <a:srgbClr val="CC00CC"/>
                </a:solidFill>
              </a:rPr>
              <a:t>Two proposed techniques of improvement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0"/>
          </p:nvPr>
        </p:nvSpPr>
        <p:spPr>
          <a:noFill/>
        </p:spPr>
        <p:txBody>
          <a:bodyPr/>
          <a:lstStyle/>
          <a:p>
            <a:fld id="{EFA14DC0-3F7E-4AB2-A0D3-F84D307C45AE}" type="datetime1">
              <a:rPr lang="en-US" smtClean="0"/>
              <a:pPr/>
              <a:t>3/9/2016</a:t>
            </a:fld>
            <a:endParaRPr lang="en-US" smtClean="0"/>
          </a:p>
        </p:txBody>
      </p:sp>
      <p:sp>
        <p:nvSpPr>
          <p:cNvPr id="36867" name="Rectangle 5"/>
          <p:cNvSpPr>
            <a:spLocks noGrp="1" noChangeArrowheads="1"/>
          </p:cNvSpPr>
          <p:nvPr>
            <p:ph type="ftr" sz="quarter" idx="11"/>
          </p:nvPr>
        </p:nvSpPr>
        <p:spPr>
          <a:noFill/>
        </p:spPr>
        <p:txBody>
          <a:bodyPr/>
          <a:lstStyle/>
          <a:p>
            <a:r>
              <a:rPr lang="en-US" smtClean="0"/>
              <a:t>Thesis report</a:t>
            </a:r>
          </a:p>
        </p:txBody>
      </p:sp>
      <p:sp>
        <p:nvSpPr>
          <p:cNvPr id="36868" name="Rectangle 6"/>
          <p:cNvSpPr>
            <a:spLocks noGrp="1" noChangeArrowheads="1"/>
          </p:cNvSpPr>
          <p:nvPr>
            <p:ph type="sldNum" sz="quarter" idx="12"/>
          </p:nvPr>
        </p:nvSpPr>
        <p:spPr>
          <a:noFill/>
        </p:spPr>
        <p:txBody>
          <a:bodyPr/>
          <a:lstStyle/>
          <a:p>
            <a:fld id="{2F8A935C-39D5-4EA3-9DA9-65FB333EEFE4}" type="slidenum">
              <a:rPr lang="en-US" smtClean="0"/>
              <a:pPr/>
              <a:t>29</a:t>
            </a:fld>
            <a:endParaRPr lang="en-US" smtClean="0"/>
          </a:p>
        </p:txBody>
      </p:sp>
      <p:sp>
        <p:nvSpPr>
          <p:cNvPr id="36869" name="Rectangle 2"/>
          <p:cNvSpPr>
            <a:spLocks noGrp="1" noChangeArrowheads="1"/>
          </p:cNvSpPr>
          <p:nvPr>
            <p:ph type="title"/>
          </p:nvPr>
        </p:nvSpPr>
        <p:spPr/>
        <p:txBody>
          <a:bodyPr/>
          <a:lstStyle/>
          <a:p>
            <a:r>
              <a:rPr lang="en-US" sz="3200" smtClean="0"/>
              <a:t>III. Knowledge sub-model (EM)</a:t>
            </a:r>
          </a:p>
        </p:txBody>
      </p:sp>
      <p:pic>
        <p:nvPicPr>
          <p:cNvPr id="36870" name="Picture 3"/>
          <p:cNvPicPr>
            <a:picLocks noChangeAspect="1" noChangeArrowheads="1"/>
          </p:cNvPicPr>
          <p:nvPr/>
        </p:nvPicPr>
        <p:blipFill>
          <a:blip r:embed="rId3" cstate="print"/>
          <a:srcRect/>
          <a:stretch>
            <a:fillRect/>
          </a:stretch>
        </p:blipFill>
        <p:spPr bwMode="auto">
          <a:xfrm>
            <a:off x="1905000" y="1676400"/>
            <a:ext cx="5362575" cy="2247900"/>
          </a:xfrm>
          <a:prstGeom prst="rect">
            <a:avLst/>
          </a:prstGeom>
          <a:noFill/>
          <a:ln w="9525">
            <a:noFill/>
            <a:miter lim="800000"/>
            <a:headEnd/>
            <a:tailEnd/>
          </a:ln>
        </p:spPr>
      </p:pic>
      <p:pic>
        <p:nvPicPr>
          <p:cNvPr id="36871" name="Picture 4"/>
          <p:cNvPicPr>
            <a:picLocks noChangeAspect="1" noChangeArrowheads="1"/>
          </p:cNvPicPr>
          <p:nvPr/>
        </p:nvPicPr>
        <p:blipFill>
          <a:blip r:embed="rId4" cstate="print"/>
          <a:srcRect/>
          <a:stretch>
            <a:fillRect/>
          </a:stretch>
        </p:blipFill>
        <p:spPr bwMode="auto">
          <a:xfrm>
            <a:off x="838200" y="4324350"/>
            <a:ext cx="3019425" cy="628650"/>
          </a:xfrm>
          <a:prstGeom prst="rect">
            <a:avLst/>
          </a:prstGeom>
          <a:noFill/>
          <a:ln w="9525">
            <a:noFill/>
            <a:miter lim="800000"/>
            <a:headEnd/>
            <a:tailEnd/>
          </a:ln>
        </p:spPr>
      </p:pic>
      <p:sp>
        <p:nvSpPr>
          <p:cNvPr id="36872" name="Text Box 5"/>
          <p:cNvSpPr txBox="1">
            <a:spLocks noChangeArrowheads="1"/>
          </p:cNvSpPr>
          <p:nvPr/>
        </p:nvSpPr>
        <p:spPr bwMode="auto">
          <a:xfrm>
            <a:off x="2057400" y="1143000"/>
            <a:ext cx="4648200" cy="519113"/>
          </a:xfrm>
          <a:prstGeom prst="rect">
            <a:avLst/>
          </a:prstGeom>
          <a:noFill/>
          <a:ln w="9525">
            <a:noFill/>
            <a:miter lim="800000"/>
            <a:headEnd/>
            <a:tailEnd/>
          </a:ln>
        </p:spPr>
        <p:txBody>
          <a:bodyPr>
            <a:spAutoFit/>
          </a:bodyPr>
          <a:lstStyle/>
          <a:p>
            <a:r>
              <a:rPr lang="en-US" sz="2800" b="1">
                <a:solidFill>
                  <a:srgbClr val="CC00CC"/>
                </a:solidFill>
              </a:rPr>
              <a:t>Beta density function</a:t>
            </a:r>
            <a:endParaRPr lang="en-US" sz="3000" b="1">
              <a:solidFill>
                <a:srgbClr val="CC00CC"/>
              </a:solidFill>
            </a:endParaRPr>
          </a:p>
        </p:txBody>
      </p:sp>
      <p:pic>
        <p:nvPicPr>
          <p:cNvPr id="36873" name="Picture 6"/>
          <p:cNvPicPr>
            <a:picLocks noChangeAspect="1" noChangeArrowheads="1"/>
          </p:cNvPicPr>
          <p:nvPr/>
        </p:nvPicPr>
        <p:blipFill>
          <a:blip r:embed="rId5" cstate="print"/>
          <a:srcRect/>
          <a:stretch>
            <a:fillRect/>
          </a:stretch>
        </p:blipFill>
        <p:spPr bwMode="auto">
          <a:xfrm>
            <a:off x="4267200" y="4324350"/>
            <a:ext cx="2457450" cy="514350"/>
          </a:xfrm>
          <a:prstGeom prst="rect">
            <a:avLst/>
          </a:prstGeom>
          <a:noFill/>
          <a:ln w="9525">
            <a:noFill/>
            <a:miter lim="800000"/>
            <a:headEnd/>
            <a:tailEnd/>
          </a:ln>
        </p:spPr>
      </p:pic>
      <p:pic>
        <p:nvPicPr>
          <p:cNvPr id="36874" name="Picture 7"/>
          <p:cNvPicPr>
            <a:picLocks noChangeAspect="1" noChangeArrowheads="1"/>
          </p:cNvPicPr>
          <p:nvPr/>
        </p:nvPicPr>
        <p:blipFill>
          <a:blip r:embed="rId6" cstate="print"/>
          <a:srcRect/>
          <a:stretch>
            <a:fillRect/>
          </a:stretch>
        </p:blipFill>
        <p:spPr bwMode="auto">
          <a:xfrm>
            <a:off x="838200" y="5114925"/>
            <a:ext cx="4686300" cy="52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dt" sz="quarter" idx="10"/>
          </p:nvPr>
        </p:nvSpPr>
        <p:spPr>
          <a:noFill/>
        </p:spPr>
        <p:txBody>
          <a:bodyPr/>
          <a:lstStyle/>
          <a:p>
            <a:fld id="{68D612B5-B855-4CF0-899E-4DFB4E0EC100}" type="datetime1">
              <a:rPr lang="en-US" smtClean="0"/>
              <a:pPr/>
              <a:t>3/9/2016</a:t>
            </a:fld>
            <a:endParaRPr lang="en-US" smtClean="0"/>
          </a:p>
        </p:txBody>
      </p:sp>
      <p:sp>
        <p:nvSpPr>
          <p:cNvPr id="11267" name="Rectangle 5"/>
          <p:cNvSpPr>
            <a:spLocks noGrp="1" noChangeArrowheads="1"/>
          </p:cNvSpPr>
          <p:nvPr>
            <p:ph type="ftr" sz="quarter" idx="11"/>
          </p:nvPr>
        </p:nvSpPr>
        <p:spPr>
          <a:noFill/>
        </p:spPr>
        <p:txBody>
          <a:bodyPr/>
          <a:lstStyle/>
          <a:p>
            <a:r>
              <a:rPr lang="en-US" smtClean="0"/>
              <a:t>Thesis report</a:t>
            </a:r>
          </a:p>
        </p:txBody>
      </p:sp>
      <p:sp>
        <p:nvSpPr>
          <p:cNvPr id="11268" name="Rectangle 6"/>
          <p:cNvSpPr>
            <a:spLocks noGrp="1" noChangeArrowheads="1"/>
          </p:cNvSpPr>
          <p:nvPr>
            <p:ph type="sldNum" sz="quarter" idx="12"/>
          </p:nvPr>
        </p:nvSpPr>
        <p:spPr>
          <a:noFill/>
        </p:spPr>
        <p:txBody>
          <a:bodyPr/>
          <a:lstStyle/>
          <a:p>
            <a:fld id="{9A6501C9-BF91-49AC-B23A-896216F8D883}" type="slidenum">
              <a:rPr lang="en-US" smtClean="0"/>
              <a:pPr/>
              <a:t>3</a:t>
            </a:fld>
            <a:endParaRPr lang="en-US" smtClean="0"/>
          </a:p>
        </p:txBody>
      </p:sp>
      <p:sp>
        <p:nvSpPr>
          <p:cNvPr id="11269" name="Rectangle 2"/>
          <p:cNvSpPr>
            <a:spLocks noGrp="1" noChangeArrowheads="1"/>
          </p:cNvSpPr>
          <p:nvPr>
            <p:ph type="title"/>
          </p:nvPr>
        </p:nvSpPr>
        <p:spPr/>
        <p:txBody>
          <a:bodyPr/>
          <a:lstStyle/>
          <a:p>
            <a:r>
              <a:rPr lang="en-US" sz="3200" smtClean="0"/>
              <a:t>I. Triangular Leaner Model</a:t>
            </a:r>
          </a:p>
        </p:txBody>
      </p:sp>
      <p:sp>
        <p:nvSpPr>
          <p:cNvPr id="11270" name="Rectangle 3"/>
          <p:cNvSpPr>
            <a:spLocks noGrp="1" noChangeArrowheads="1"/>
          </p:cNvSpPr>
          <p:nvPr>
            <p:ph type="body" idx="1"/>
          </p:nvPr>
        </p:nvSpPr>
        <p:spPr>
          <a:xfrm>
            <a:off x="685800" y="1752600"/>
            <a:ext cx="7966075" cy="4419600"/>
          </a:xfrm>
        </p:spPr>
        <p:txBody>
          <a:bodyPr/>
          <a:lstStyle/>
          <a:p>
            <a:pPr algn="just">
              <a:lnSpc>
                <a:spcPct val="90000"/>
              </a:lnSpc>
            </a:pPr>
            <a:r>
              <a:rPr lang="en-US" sz="2400" b="1" dirty="0" smtClean="0"/>
              <a:t>User profile</a:t>
            </a:r>
            <a:r>
              <a:rPr lang="en-US" sz="2400" dirty="0" smtClean="0"/>
              <a:t> is the representation of information / characteristics about user such as demography, knowledge, rating, interests, goal, personal traits… User profile is collected through two ways:</a:t>
            </a:r>
          </a:p>
          <a:p>
            <a:pPr lvl="1" algn="just">
              <a:lnSpc>
                <a:spcPct val="90000"/>
              </a:lnSpc>
            </a:pPr>
            <a:r>
              <a:rPr lang="en-US" sz="2000" dirty="0" smtClean="0"/>
              <a:t>Explicit via questionnaires </a:t>
            </a:r>
          </a:p>
          <a:p>
            <a:pPr lvl="1" algn="just">
              <a:lnSpc>
                <a:spcPct val="90000"/>
              </a:lnSpc>
            </a:pPr>
            <a:r>
              <a:rPr lang="en-US" sz="2000" dirty="0" smtClean="0"/>
              <a:t>Implicit via observations</a:t>
            </a:r>
          </a:p>
          <a:p>
            <a:pPr algn="just">
              <a:lnSpc>
                <a:spcPct val="90000"/>
              </a:lnSpc>
            </a:pPr>
            <a:r>
              <a:rPr lang="en-US" sz="2400" b="1" dirty="0" smtClean="0"/>
              <a:t>User model</a:t>
            </a:r>
            <a:r>
              <a:rPr lang="en-US" sz="2400" dirty="0" smtClean="0"/>
              <a:t> is built up on user profile, which is organized (modeled) more normatively. Ability of inference is the most important in user model.</a:t>
            </a:r>
          </a:p>
          <a:p>
            <a:pPr algn="just">
              <a:lnSpc>
                <a:spcPct val="90000"/>
              </a:lnSpc>
            </a:pPr>
            <a:r>
              <a:rPr lang="en-US" sz="2400" dirty="0" smtClean="0"/>
              <a:t>User model is managed by user modeling system (UMS) and retrieved by adaptive system for adaptations </a:t>
            </a:r>
          </a:p>
        </p:txBody>
      </p:sp>
      <p:sp>
        <p:nvSpPr>
          <p:cNvPr id="11271" name="Text Box 5"/>
          <p:cNvSpPr txBox="1">
            <a:spLocks noChangeArrowheads="1"/>
          </p:cNvSpPr>
          <p:nvPr/>
        </p:nvSpPr>
        <p:spPr bwMode="auto">
          <a:xfrm>
            <a:off x="2514600" y="990600"/>
            <a:ext cx="3810000" cy="519113"/>
          </a:xfrm>
          <a:prstGeom prst="rect">
            <a:avLst/>
          </a:prstGeom>
          <a:noFill/>
          <a:ln w="9525">
            <a:noFill/>
            <a:miter lim="800000"/>
            <a:headEnd/>
            <a:tailEnd/>
          </a:ln>
        </p:spPr>
        <p:txBody>
          <a:bodyPr>
            <a:spAutoFit/>
          </a:bodyPr>
          <a:lstStyle/>
          <a:p>
            <a:r>
              <a:rPr lang="en-US" sz="2800" b="1">
                <a:solidFill>
                  <a:srgbClr val="CC00CC"/>
                </a:solidFill>
              </a:rPr>
              <a:t>What is user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smtClean="0"/>
              <a:t>III. Knowledge sub-model (EM)</a:t>
            </a:r>
          </a:p>
        </p:txBody>
      </p:sp>
      <p:sp>
        <p:nvSpPr>
          <p:cNvPr id="37891" name="Rectangle 3"/>
          <p:cNvSpPr>
            <a:spLocks noGrp="1" noChangeArrowheads="1"/>
          </p:cNvSpPr>
          <p:nvPr>
            <p:ph type="body" idx="1"/>
          </p:nvPr>
        </p:nvSpPr>
        <p:spPr>
          <a:xfrm>
            <a:off x="685800" y="1676400"/>
            <a:ext cx="8001000" cy="4572000"/>
          </a:xfrm>
        </p:spPr>
        <p:txBody>
          <a:bodyPr/>
          <a:lstStyle/>
          <a:p>
            <a:pPr algn="just">
              <a:lnSpc>
                <a:spcPct val="90000"/>
              </a:lnSpc>
            </a:pPr>
            <a:r>
              <a:rPr lang="en-US" sz="3000" dirty="0" smtClean="0"/>
              <a:t>Suppose the density function is the beta function </a:t>
            </a:r>
            <a:r>
              <a:rPr lang="en-US" sz="3000" i="1" dirty="0" smtClean="0"/>
              <a:t>β</a:t>
            </a:r>
            <a:r>
              <a:rPr lang="en-US" sz="3000" dirty="0" smtClean="0"/>
              <a:t>(</a:t>
            </a:r>
            <a:r>
              <a:rPr lang="en-US" sz="3000" i="1" dirty="0" err="1" smtClean="0"/>
              <a:t>f</a:t>
            </a:r>
            <a:r>
              <a:rPr lang="en-US" sz="3000" i="1" baseline="-25000" dirty="0" err="1" smtClean="0"/>
              <a:t>ij</a:t>
            </a:r>
            <a:r>
              <a:rPr lang="en-US" sz="3000" i="1" dirty="0" smtClean="0"/>
              <a:t>; </a:t>
            </a:r>
            <a:r>
              <a:rPr lang="en-US" sz="3000" i="1" dirty="0" err="1" smtClean="0"/>
              <a:t>a</a:t>
            </a:r>
            <a:r>
              <a:rPr lang="en-US" sz="3000" i="1" baseline="-25000" dirty="0" err="1" smtClean="0"/>
              <a:t>ij</a:t>
            </a:r>
            <a:r>
              <a:rPr lang="en-US" sz="3000" i="1" dirty="0" smtClean="0"/>
              <a:t>, </a:t>
            </a:r>
            <a:r>
              <a:rPr lang="en-US" sz="3000" i="1" dirty="0" err="1" smtClean="0"/>
              <a:t>b</a:t>
            </a:r>
            <a:r>
              <a:rPr lang="en-US" sz="3000" i="1" baseline="-25000" dirty="0" err="1" smtClean="0"/>
              <a:t>ij</a:t>
            </a:r>
            <a:r>
              <a:rPr lang="en-US" sz="3000" dirty="0" smtClean="0"/>
              <a:t>)</a:t>
            </a:r>
          </a:p>
          <a:p>
            <a:pPr algn="just">
              <a:lnSpc>
                <a:spcPct val="90000"/>
              </a:lnSpc>
            </a:pPr>
            <a:r>
              <a:rPr lang="en-US" sz="3000" dirty="0" smtClean="0"/>
              <a:t>Variable </a:t>
            </a:r>
            <a:r>
              <a:rPr lang="en-US" sz="3000" i="1" dirty="0" smtClean="0"/>
              <a:t>X</a:t>
            </a:r>
            <a:r>
              <a:rPr lang="en-US" sz="3000" i="1" baseline="-25000" dirty="0" smtClean="0"/>
              <a:t>i</a:t>
            </a:r>
            <a:r>
              <a:rPr lang="en-US" sz="3000" dirty="0" smtClean="0"/>
              <a:t> has the prior conditional probability </a:t>
            </a:r>
            <a:r>
              <a:rPr lang="en-US" sz="3000" i="1" dirty="0" smtClean="0"/>
              <a:t>Pr</a:t>
            </a:r>
            <a:r>
              <a:rPr lang="en-US" sz="3000" dirty="0" smtClean="0"/>
              <a:t>(</a:t>
            </a:r>
            <a:r>
              <a:rPr lang="en-US" sz="3000" i="1" dirty="0" smtClean="0"/>
              <a:t>X</a:t>
            </a:r>
            <a:r>
              <a:rPr lang="en-US" sz="3000" i="1" baseline="-25000" dirty="0" smtClean="0"/>
              <a:t>i</a:t>
            </a:r>
            <a:r>
              <a:rPr lang="en-US" sz="3000" i="1" dirty="0" smtClean="0"/>
              <a:t>=</a:t>
            </a:r>
            <a:r>
              <a:rPr lang="en-US" sz="3000" dirty="0" smtClean="0"/>
              <a:t>1</a:t>
            </a:r>
            <a:r>
              <a:rPr lang="en-US" sz="3000" i="1" dirty="0" smtClean="0"/>
              <a:t> | </a:t>
            </a:r>
            <a:r>
              <a:rPr lang="en-US" sz="3000" i="1" dirty="0" err="1" smtClean="0"/>
              <a:t>pa</a:t>
            </a:r>
            <a:r>
              <a:rPr lang="en-US" sz="3000" i="1" baseline="-25000" dirty="0" err="1" smtClean="0"/>
              <a:t>ij</a:t>
            </a:r>
            <a:r>
              <a:rPr lang="en-US" sz="3000" i="1" dirty="0" smtClean="0"/>
              <a:t>=</a:t>
            </a:r>
            <a:r>
              <a:rPr lang="en-US" sz="3000" dirty="0" smtClean="0"/>
              <a:t>1)</a:t>
            </a:r>
            <a:r>
              <a:rPr lang="en-US" sz="3000" i="1" dirty="0" smtClean="0"/>
              <a:t>=E</a:t>
            </a:r>
            <a:r>
              <a:rPr lang="en-US" sz="3000" dirty="0" smtClean="0"/>
              <a:t>(</a:t>
            </a:r>
            <a:r>
              <a:rPr lang="en-US" sz="3000" i="1" dirty="0" smtClean="0"/>
              <a:t>β</a:t>
            </a:r>
            <a:r>
              <a:rPr lang="en-US" sz="3000" dirty="0" smtClean="0"/>
              <a:t>(</a:t>
            </a:r>
            <a:r>
              <a:rPr lang="en-US" sz="3000" i="1" dirty="0" err="1" smtClean="0"/>
              <a:t>f</a:t>
            </a:r>
            <a:r>
              <a:rPr lang="en-US" sz="3000" i="1" baseline="-25000" dirty="0" err="1" smtClean="0"/>
              <a:t>ij</a:t>
            </a:r>
            <a:r>
              <a:rPr lang="en-US" sz="3000" dirty="0" smtClean="0"/>
              <a:t>))</a:t>
            </a:r>
            <a:r>
              <a:rPr lang="en-US" sz="3000" i="1" dirty="0" smtClean="0"/>
              <a:t>=</a:t>
            </a:r>
            <a:r>
              <a:rPr lang="en-US" sz="3000" dirty="0" smtClean="0"/>
              <a:t> </a:t>
            </a:r>
            <a:r>
              <a:rPr lang="en-US" sz="3000" i="1" dirty="0" err="1" smtClean="0"/>
              <a:t>a</a:t>
            </a:r>
            <a:r>
              <a:rPr lang="en-US" sz="3000" i="1" baseline="-25000" dirty="0" err="1" smtClean="0"/>
              <a:t>ij</a:t>
            </a:r>
            <a:r>
              <a:rPr lang="en-US" sz="3000" i="1" dirty="0" smtClean="0"/>
              <a:t> / </a:t>
            </a:r>
            <a:r>
              <a:rPr lang="en-US" sz="3000" i="1" dirty="0" err="1" smtClean="0"/>
              <a:t>N</a:t>
            </a:r>
            <a:r>
              <a:rPr lang="en-US" sz="3000" i="1" baseline="-25000" dirty="0" err="1" smtClean="0"/>
              <a:t>ij</a:t>
            </a:r>
            <a:endParaRPr lang="en-US" sz="3000" i="1" dirty="0" smtClean="0"/>
          </a:p>
          <a:p>
            <a:pPr algn="just">
              <a:lnSpc>
                <a:spcPct val="90000"/>
              </a:lnSpc>
            </a:pPr>
            <a:r>
              <a:rPr lang="en-US" sz="3000" dirty="0" smtClean="0"/>
              <a:t>The parameter learning process based on a set of evidences is to update the posterior density function </a:t>
            </a:r>
            <a:r>
              <a:rPr lang="en-US" sz="3000" i="1" dirty="0" smtClean="0"/>
              <a:t>β(</a:t>
            </a:r>
            <a:r>
              <a:rPr lang="en-US" sz="3000" i="1" dirty="0" err="1" smtClean="0"/>
              <a:t>f</a:t>
            </a:r>
            <a:r>
              <a:rPr lang="en-US" sz="3000" i="1" baseline="-25000" dirty="0" err="1" smtClean="0"/>
              <a:t>ij</a:t>
            </a:r>
            <a:r>
              <a:rPr lang="en-US" sz="3000" i="1" dirty="0" err="1" smtClean="0"/>
              <a:t>|E</a:t>
            </a:r>
            <a:r>
              <a:rPr lang="en-US" sz="3000" i="1" dirty="0" smtClean="0"/>
              <a:t>). It means that:</a:t>
            </a:r>
            <a:endParaRPr lang="en-US" sz="3000" dirty="0" smtClean="0"/>
          </a:p>
          <a:p>
            <a:pPr algn="just">
              <a:lnSpc>
                <a:spcPct val="90000"/>
              </a:lnSpc>
              <a:buFontTx/>
              <a:buNone/>
            </a:pPr>
            <a:r>
              <a:rPr lang="en-US" sz="3000" i="1" dirty="0" smtClean="0"/>
              <a:t>	Pr</a:t>
            </a:r>
            <a:r>
              <a:rPr lang="en-US" sz="3000" dirty="0" smtClean="0"/>
              <a:t>(</a:t>
            </a:r>
            <a:r>
              <a:rPr lang="en-US" sz="3000" i="1" dirty="0" smtClean="0"/>
              <a:t>X</a:t>
            </a:r>
            <a:r>
              <a:rPr lang="en-US" sz="3000" i="1" baseline="-25000" dirty="0" smtClean="0"/>
              <a:t>i</a:t>
            </a:r>
            <a:r>
              <a:rPr lang="en-US" sz="3000" i="1" dirty="0" smtClean="0"/>
              <a:t>=</a:t>
            </a:r>
            <a:r>
              <a:rPr lang="en-US" sz="3000" dirty="0" smtClean="0"/>
              <a:t>1</a:t>
            </a:r>
            <a:r>
              <a:rPr lang="en-US" sz="3000" i="1" dirty="0" smtClean="0"/>
              <a:t>|pa</a:t>
            </a:r>
            <a:r>
              <a:rPr lang="en-US" sz="3000" i="1" baseline="-25000" dirty="0" smtClean="0"/>
              <a:t>ij</a:t>
            </a:r>
            <a:r>
              <a:rPr lang="en-US" sz="3000" i="1" dirty="0" smtClean="0"/>
              <a:t>=</a:t>
            </a:r>
            <a:r>
              <a:rPr lang="en-US" sz="3000" dirty="0" smtClean="0"/>
              <a:t>1</a:t>
            </a:r>
            <a:r>
              <a:rPr lang="en-US" sz="3000" i="1" dirty="0" smtClean="0"/>
              <a:t>, E</a:t>
            </a:r>
            <a:r>
              <a:rPr lang="en-US" sz="3000" dirty="0" smtClean="0"/>
              <a:t>)</a:t>
            </a:r>
            <a:r>
              <a:rPr lang="en-US" sz="3000" i="1" dirty="0" smtClean="0"/>
              <a:t>=</a:t>
            </a:r>
            <a:r>
              <a:rPr lang="en-US" sz="3000" dirty="0" smtClean="0"/>
              <a:t>(</a:t>
            </a:r>
            <a:r>
              <a:rPr lang="en-US" sz="3000" i="1" dirty="0" err="1" smtClean="0"/>
              <a:t>a</a:t>
            </a:r>
            <a:r>
              <a:rPr lang="en-US" sz="3000" i="1" baseline="-25000" dirty="0" err="1" smtClean="0"/>
              <a:t>ij</a:t>
            </a:r>
            <a:r>
              <a:rPr lang="en-US" sz="3000" i="1" dirty="0" err="1" smtClean="0"/>
              <a:t>+s</a:t>
            </a:r>
            <a:r>
              <a:rPr lang="en-US" sz="3000" i="1" baseline="-25000" dirty="0" err="1" smtClean="0"/>
              <a:t>ij</a:t>
            </a:r>
            <a:r>
              <a:rPr lang="en-US" sz="3000" dirty="0" smtClean="0"/>
              <a:t>)</a:t>
            </a:r>
            <a:r>
              <a:rPr lang="en-US" sz="3000" i="1" dirty="0" smtClean="0"/>
              <a:t>/</a:t>
            </a:r>
            <a:r>
              <a:rPr lang="en-US" sz="3000" dirty="0" smtClean="0"/>
              <a:t>(</a:t>
            </a:r>
            <a:r>
              <a:rPr lang="en-US" sz="3000" i="1" dirty="0" err="1" smtClean="0"/>
              <a:t>N</a:t>
            </a:r>
            <a:r>
              <a:rPr lang="en-US" sz="3000" i="1" baseline="-25000" dirty="0" err="1" smtClean="0"/>
              <a:t>ij</a:t>
            </a:r>
            <a:r>
              <a:rPr lang="en-US" sz="3000" i="1" dirty="0" err="1" smtClean="0"/>
              <a:t>+M</a:t>
            </a:r>
            <a:r>
              <a:rPr lang="en-US" sz="3000" i="1" baseline="-25000" dirty="0" err="1" smtClean="0"/>
              <a:t>ij</a:t>
            </a:r>
            <a:r>
              <a:rPr lang="en-US" sz="3000" dirty="0" smtClean="0"/>
              <a:t>)	</a:t>
            </a:r>
          </a:p>
          <a:p>
            <a:pPr algn="just">
              <a:lnSpc>
                <a:spcPct val="90000"/>
              </a:lnSpc>
              <a:buFontTx/>
              <a:buNone/>
            </a:pPr>
            <a:r>
              <a:rPr lang="en-US" sz="1800" dirty="0" smtClean="0"/>
              <a:t>	</a:t>
            </a:r>
          </a:p>
          <a:p>
            <a:pPr algn="just">
              <a:lnSpc>
                <a:spcPct val="90000"/>
              </a:lnSpc>
              <a:buFontTx/>
              <a:buNone/>
            </a:pPr>
            <a:r>
              <a:rPr lang="en-US" sz="1800" dirty="0" smtClean="0"/>
              <a:t>	</a:t>
            </a:r>
            <a:r>
              <a:rPr lang="en-US" sz="2000" dirty="0" smtClean="0"/>
              <a:t>Where </a:t>
            </a:r>
            <a:r>
              <a:rPr lang="en-US" sz="2000" i="1" dirty="0" smtClean="0"/>
              <a:t>s</a:t>
            </a:r>
            <a:r>
              <a:rPr lang="en-US" sz="2000" dirty="0" smtClean="0"/>
              <a:t> is the number of all evidences having value </a:t>
            </a:r>
            <a:r>
              <a:rPr lang="en-US" sz="2000" i="1" dirty="0" smtClean="0"/>
              <a:t>1</a:t>
            </a:r>
            <a:r>
              <a:rPr lang="en-US" sz="2000" dirty="0" smtClean="0"/>
              <a:t> (success), otherwise, </a:t>
            </a:r>
            <a:r>
              <a:rPr lang="en-US" sz="2000" i="1" dirty="0" smtClean="0"/>
              <a:t>t</a:t>
            </a:r>
            <a:r>
              <a:rPr lang="en-US" sz="2000" dirty="0" smtClean="0"/>
              <a:t> is the number of all evidences having value </a:t>
            </a:r>
            <a:r>
              <a:rPr lang="en-US" sz="2000" i="1" dirty="0" smtClean="0"/>
              <a:t>0</a:t>
            </a:r>
            <a:r>
              <a:rPr lang="en-US" sz="2000" dirty="0" smtClean="0"/>
              <a:t> (failed). </a:t>
            </a:r>
          </a:p>
        </p:txBody>
      </p:sp>
      <p:sp>
        <p:nvSpPr>
          <p:cNvPr id="37892" name="Text Box 5"/>
          <p:cNvSpPr txBox="1">
            <a:spLocks noChangeArrowheads="1"/>
          </p:cNvSpPr>
          <p:nvPr/>
        </p:nvSpPr>
        <p:spPr bwMode="auto">
          <a:xfrm>
            <a:off x="2514600" y="1050925"/>
            <a:ext cx="4648200" cy="523875"/>
          </a:xfrm>
          <a:prstGeom prst="rect">
            <a:avLst/>
          </a:prstGeom>
          <a:noFill/>
          <a:ln w="9525">
            <a:noFill/>
            <a:miter lim="800000"/>
            <a:headEnd/>
            <a:tailEnd/>
          </a:ln>
        </p:spPr>
        <p:txBody>
          <a:bodyPr>
            <a:spAutoFit/>
          </a:bodyPr>
          <a:lstStyle/>
          <a:p>
            <a:r>
              <a:rPr lang="en-US" sz="2800" b="1">
                <a:solidFill>
                  <a:srgbClr val="CC00CC"/>
                </a:solidFill>
              </a:rPr>
              <a:t>The basic of EM algorithm</a:t>
            </a:r>
            <a:endParaRPr lang="en-US" sz="3000" b="1">
              <a:solidFill>
                <a:srgbClr val="CC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3B6F0548-890D-4C79-A402-FE47A8892920}" type="datetime1">
              <a:rPr lang="en-US" smtClean="0"/>
              <a:pPr/>
              <a:t>3/9/2016</a:t>
            </a:fld>
            <a:endParaRPr lang="en-US" smtClean="0"/>
          </a:p>
        </p:txBody>
      </p:sp>
      <p:sp>
        <p:nvSpPr>
          <p:cNvPr id="38915" name="Footer Placeholder 4"/>
          <p:cNvSpPr>
            <a:spLocks noGrp="1"/>
          </p:cNvSpPr>
          <p:nvPr>
            <p:ph type="ftr" sz="quarter" idx="11"/>
          </p:nvPr>
        </p:nvSpPr>
        <p:spPr>
          <a:noFill/>
        </p:spPr>
        <p:txBody>
          <a:bodyPr/>
          <a:lstStyle/>
          <a:p>
            <a:r>
              <a:rPr lang="en-US" smtClean="0"/>
              <a:t>Thesis report</a:t>
            </a:r>
          </a:p>
        </p:txBody>
      </p:sp>
      <p:sp>
        <p:nvSpPr>
          <p:cNvPr id="38916" name="Slide Number Placeholder 5"/>
          <p:cNvSpPr>
            <a:spLocks noGrp="1"/>
          </p:cNvSpPr>
          <p:nvPr>
            <p:ph type="sldNum" sz="quarter" idx="12"/>
          </p:nvPr>
        </p:nvSpPr>
        <p:spPr>
          <a:noFill/>
        </p:spPr>
        <p:txBody>
          <a:bodyPr/>
          <a:lstStyle/>
          <a:p>
            <a:fld id="{3951AB48-FEA1-4B20-AA4F-DF9514DD6CC8}" type="slidenum">
              <a:rPr lang="en-US" smtClean="0"/>
              <a:pPr/>
              <a:t>31</a:t>
            </a:fld>
            <a:endParaRPr lang="en-US" smtClean="0"/>
          </a:p>
        </p:txBody>
      </p:sp>
      <p:sp>
        <p:nvSpPr>
          <p:cNvPr id="38917" name="Rectangle 2"/>
          <p:cNvSpPr>
            <a:spLocks noGrp="1" noChangeArrowheads="1"/>
          </p:cNvSpPr>
          <p:nvPr>
            <p:ph type="title"/>
          </p:nvPr>
        </p:nvSpPr>
        <p:spPr/>
        <p:txBody>
          <a:bodyPr/>
          <a:lstStyle/>
          <a:p>
            <a:r>
              <a:rPr lang="en-US" sz="3200" smtClean="0"/>
              <a:t>III. Knowledge sub-model (EM)</a:t>
            </a:r>
          </a:p>
        </p:txBody>
      </p:sp>
      <p:pic>
        <p:nvPicPr>
          <p:cNvPr id="38918" name="Picture 3"/>
          <p:cNvPicPr>
            <a:picLocks noChangeAspect="1" noChangeArrowheads="1"/>
          </p:cNvPicPr>
          <p:nvPr/>
        </p:nvPicPr>
        <p:blipFill>
          <a:blip r:embed="rId3" cstate="print"/>
          <a:srcRect/>
          <a:stretch>
            <a:fillRect/>
          </a:stretch>
        </p:blipFill>
        <p:spPr bwMode="auto">
          <a:xfrm>
            <a:off x="1524000" y="1600200"/>
            <a:ext cx="6105525" cy="3114675"/>
          </a:xfrm>
          <a:prstGeom prst="rect">
            <a:avLst/>
          </a:prstGeom>
          <a:noFill/>
          <a:ln w="9525">
            <a:noFill/>
            <a:miter lim="800000"/>
            <a:headEnd/>
            <a:tailEnd/>
          </a:ln>
        </p:spPr>
      </p:pic>
      <p:pic>
        <p:nvPicPr>
          <p:cNvPr id="38919" name="Picture 4"/>
          <p:cNvPicPr>
            <a:picLocks noChangeAspect="1" noChangeArrowheads="1"/>
          </p:cNvPicPr>
          <p:nvPr/>
        </p:nvPicPr>
        <p:blipFill>
          <a:blip r:embed="rId4" cstate="print"/>
          <a:srcRect/>
          <a:stretch>
            <a:fillRect/>
          </a:stretch>
        </p:blipFill>
        <p:spPr bwMode="auto">
          <a:xfrm>
            <a:off x="533400" y="4953000"/>
            <a:ext cx="1809750" cy="1228725"/>
          </a:xfrm>
          <a:prstGeom prst="rect">
            <a:avLst/>
          </a:prstGeom>
          <a:noFill/>
          <a:ln w="9525">
            <a:noFill/>
            <a:miter lim="800000"/>
            <a:headEnd/>
            <a:tailEnd/>
          </a:ln>
        </p:spPr>
      </p:pic>
      <p:pic>
        <p:nvPicPr>
          <p:cNvPr id="38920" name="Picture 5"/>
          <p:cNvPicPr>
            <a:picLocks noChangeAspect="1" noChangeArrowheads="1"/>
          </p:cNvPicPr>
          <p:nvPr/>
        </p:nvPicPr>
        <p:blipFill>
          <a:blip r:embed="rId5" cstate="print"/>
          <a:srcRect/>
          <a:stretch>
            <a:fillRect/>
          </a:stretch>
        </p:blipFill>
        <p:spPr bwMode="auto">
          <a:xfrm>
            <a:off x="3657600" y="5181600"/>
            <a:ext cx="4410075" cy="819150"/>
          </a:xfrm>
          <a:prstGeom prst="rect">
            <a:avLst/>
          </a:prstGeom>
          <a:noFill/>
          <a:ln w="9525">
            <a:noFill/>
            <a:miter lim="800000"/>
            <a:headEnd/>
            <a:tailEnd/>
          </a:ln>
        </p:spPr>
      </p:pic>
      <p:sp>
        <p:nvSpPr>
          <p:cNvPr id="38921" name="Text Box 5"/>
          <p:cNvSpPr txBox="1">
            <a:spLocks noChangeArrowheads="1"/>
          </p:cNvSpPr>
          <p:nvPr/>
        </p:nvSpPr>
        <p:spPr bwMode="auto">
          <a:xfrm>
            <a:off x="3124200" y="990600"/>
            <a:ext cx="2438400" cy="519113"/>
          </a:xfrm>
          <a:prstGeom prst="rect">
            <a:avLst/>
          </a:prstGeom>
          <a:noFill/>
          <a:ln w="9525">
            <a:noFill/>
            <a:miter lim="800000"/>
            <a:headEnd/>
            <a:tailEnd/>
          </a:ln>
        </p:spPr>
        <p:txBody>
          <a:bodyPr>
            <a:spAutoFit/>
          </a:bodyPr>
          <a:lstStyle/>
          <a:p>
            <a:r>
              <a:rPr lang="en-US" sz="2800" b="1">
                <a:solidFill>
                  <a:srgbClr val="CC00CC"/>
                </a:solidFill>
              </a:rPr>
              <a:t>EM algorithm</a:t>
            </a:r>
            <a:endParaRPr lang="en-US" sz="3000" b="1">
              <a:solidFill>
                <a:srgbClr val="CC00CC"/>
              </a:solidFill>
            </a:endParaRPr>
          </a:p>
        </p:txBody>
      </p:sp>
      <p:sp>
        <p:nvSpPr>
          <p:cNvPr id="38922" name="AutoShape 7"/>
          <p:cNvSpPr>
            <a:spLocks noChangeArrowheads="1"/>
          </p:cNvSpPr>
          <p:nvPr/>
        </p:nvSpPr>
        <p:spPr bwMode="auto">
          <a:xfrm>
            <a:off x="2743200" y="5486400"/>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p:spPr>
        <p:txBody>
          <a:bodyPr/>
          <a:lstStyle/>
          <a:p>
            <a:fld id="{F5A4475C-2F17-4158-95D5-5DAE10B832C4}" type="datetime1">
              <a:rPr lang="en-US" smtClean="0"/>
              <a:pPr/>
              <a:t>3/9/2016</a:t>
            </a:fld>
            <a:endParaRPr lang="en-US" smtClean="0"/>
          </a:p>
        </p:txBody>
      </p:sp>
      <p:sp>
        <p:nvSpPr>
          <p:cNvPr id="39939" name="Rectangle 5"/>
          <p:cNvSpPr>
            <a:spLocks noGrp="1" noChangeArrowheads="1"/>
          </p:cNvSpPr>
          <p:nvPr>
            <p:ph type="ftr" sz="quarter" idx="11"/>
          </p:nvPr>
        </p:nvSpPr>
        <p:spPr>
          <a:noFill/>
        </p:spPr>
        <p:txBody>
          <a:bodyPr/>
          <a:lstStyle/>
          <a:p>
            <a:r>
              <a:rPr lang="en-US" smtClean="0"/>
              <a:t>Thesis report</a:t>
            </a:r>
          </a:p>
        </p:txBody>
      </p:sp>
      <p:sp>
        <p:nvSpPr>
          <p:cNvPr id="39940" name="Rectangle 6"/>
          <p:cNvSpPr>
            <a:spLocks noGrp="1" noChangeArrowheads="1"/>
          </p:cNvSpPr>
          <p:nvPr>
            <p:ph type="sldNum" sz="quarter" idx="12"/>
          </p:nvPr>
        </p:nvSpPr>
        <p:spPr>
          <a:noFill/>
        </p:spPr>
        <p:txBody>
          <a:bodyPr/>
          <a:lstStyle/>
          <a:p>
            <a:fld id="{679F2E96-A7A4-4087-8B1D-08F84ADE3B31}" type="slidenum">
              <a:rPr lang="en-US" smtClean="0"/>
              <a:pPr/>
              <a:t>32</a:t>
            </a:fld>
            <a:endParaRPr lang="en-US" smtClean="0"/>
          </a:p>
        </p:txBody>
      </p:sp>
      <p:sp>
        <p:nvSpPr>
          <p:cNvPr id="39941" name="Rectangle 2"/>
          <p:cNvSpPr>
            <a:spLocks noGrp="1" noChangeArrowheads="1"/>
          </p:cNvSpPr>
          <p:nvPr>
            <p:ph type="title"/>
          </p:nvPr>
        </p:nvSpPr>
        <p:spPr/>
        <p:txBody>
          <a:bodyPr/>
          <a:lstStyle/>
          <a:p>
            <a:r>
              <a:rPr lang="en-US" sz="3200" smtClean="0"/>
              <a:t>III. Knowledge sub-model (EM)</a:t>
            </a:r>
          </a:p>
        </p:txBody>
      </p:sp>
      <p:pic>
        <p:nvPicPr>
          <p:cNvPr id="39942" name="Picture 3"/>
          <p:cNvPicPr>
            <a:picLocks noChangeAspect="1" noChangeArrowheads="1"/>
          </p:cNvPicPr>
          <p:nvPr/>
        </p:nvPicPr>
        <p:blipFill>
          <a:blip r:embed="rId3" cstate="print"/>
          <a:srcRect/>
          <a:stretch>
            <a:fillRect/>
          </a:stretch>
        </p:blipFill>
        <p:spPr bwMode="auto">
          <a:xfrm>
            <a:off x="1524000" y="1524000"/>
            <a:ext cx="6096000" cy="2667000"/>
          </a:xfrm>
          <a:prstGeom prst="rect">
            <a:avLst/>
          </a:prstGeom>
          <a:noFill/>
          <a:ln w="9525">
            <a:noFill/>
            <a:miter lim="800000"/>
            <a:headEnd/>
            <a:tailEnd/>
          </a:ln>
        </p:spPr>
      </p:pic>
      <p:pic>
        <p:nvPicPr>
          <p:cNvPr id="39943" name="Picture 4"/>
          <p:cNvPicPr>
            <a:picLocks noChangeAspect="1" noChangeArrowheads="1"/>
          </p:cNvPicPr>
          <p:nvPr/>
        </p:nvPicPr>
        <p:blipFill>
          <a:blip r:embed="rId4" cstate="print"/>
          <a:srcRect/>
          <a:stretch>
            <a:fillRect/>
          </a:stretch>
        </p:blipFill>
        <p:spPr bwMode="auto">
          <a:xfrm>
            <a:off x="1981200" y="5334000"/>
            <a:ext cx="6553200" cy="904875"/>
          </a:xfrm>
          <a:prstGeom prst="rect">
            <a:avLst/>
          </a:prstGeom>
          <a:noFill/>
          <a:ln w="9525">
            <a:noFill/>
            <a:miter lim="800000"/>
            <a:headEnd/>
            <a:tailEnd/>
          </a:ln>
        </p:spPr>
      </p:pic>
      <p:pic>
        <p:nvPicPr>
          <p:cNvPr id="39944" name="Picture 5"/>
          <p:cNvPicPr>
            <a:picLocks noChangeAspect="1" noChangeArrowheads="1"/>
          </p:cNvPicPr>
          <p:nvPr/>
        </p:nvPicPr>
        <p:blipFill>
          <a:blip r:embed="rId5" cstate="print"/>
          <a:srcRect/>
          <a:stretch>
            <a:fillRect/>
          </a:stretch>
        </p:blipFill>
        <p:spPr bwMode="auto">
          <a:xfrm>
            <a:off x="314325" y="4343400"/>
            <a:ext cx="4410075" cy="819150"/>
          </a:xfrm>
          <a:prstGeom prst="rect">
            <a:avLst/>
          </a:prstGeom>
          <a:noFill/>
          <a:ln w="9525">
            <a:noFill/>
            <a:miter lim="800000"/>
            <a:headEnd/>
            <a:tailEnd/>
          </a:ln>
        </p:spPr>
      </p:pic>
      <p:sp>
        <p:nvSpPr>
          <p:cNvPr id="39945" name="Text Box 5"/>
          <p:cNvSpPr txBox="1">
            <a:spLocks noChangeArrowheads="1"/>
          </p:cNvSpPr>
          <p:nvPr/>
        </p:nvSpPr>
        <p:spPr bwMode="auto">
          <a:xfrm>
            <a:off x="3276600" y="928688"/>
            <a:ext cx="2438400" cy="519112"/>
          </a:xfrm>
          <a:prstGeom prst="rect">
            <a:avLst/>
          </a:prstGeom>
          <a:noFill/>
          <a:ln w="9525">
            <a:noFill/>
            <a:miter lim="800000"/>
            <a:headEnd/>
            <a:tailEnd/>
          </a:ln>
        </p:spPr>
        <p:txBody>
          <a:bodyPr>
            <a:spAutoFit/>
          </a:bodyPr>
          <a:lstStyle/>
          <a:p>
            <a:r>
              <a:rPr lang="en-US" sz="2800" b="1">
                <a:solidFill>
                  <a:srgbClr val="CC00CC"/>
                </a:solidFill>
              </a:rPr>
              <a:t>EM algorithm</a:t>
            </a:r>
            <a:endParaRPr lang="en-US" sz="3000" b="1">
              <a:solidFill>
                <a:srgbClr val="CC00CC"/>
              </a:solidFill>
            </a:endParaRPr>
          </a:p>
        </p:txBody>
      </p:sp>
      <p:sp>
        <p:nvSpPr>
          <p:cNvPr id="39946" name="AutoShape 7"/>
          <p:cNvSpPr>
            <a:spLocks noChangeArrowheads="1"/>
          </p:cNvSpPr>
          <p:nvPr/>
        </p:nvSpPr>
        <p:spPr bwMode="auto">
          <a:xfrm rot="5400000">
            <a:off x="1143000" y="5486400"/>
            <a:ext cx="457200" cy="457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3250 h 21600"/>
              <a:gd name="T20" fmla="*/ 1912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9257"/>
                </a:lnTo>
                <a:lnTo>
                  <a:pt x="11732" y="9257"/>
                </a:lnTo>
                <a:lnTo>
                  <a:pt x="11732" y="13250"/>
                </a:lnTo>
                <a:lnTo>
                  <a:pt x="0" y="13250"/>
                </a:lnTo>
                <a:lnTo>
                  <a:pt x="0" y="21600"/>
                </a:lnTo>
                <a:lnTo>
                  <a:pt x="19125" y="21600"/>
                </a:lnTo>
                <a:lnTo>
                  <a:pt x="19125" y="9257"/>
                </a:lnTo>
                <a:lnTo>
                  <a:pt x="21600" y="9257"/>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z="3200" smtClean="0"/>
              <a:t>III. Knowledge sub-model (EM)</a:t>
            </a:r>
          </a:p>
        </p:txBody>
      </p:sp>
      <p:sp>
        <p:nvSpPr>
          <p:cNvPr id="2052" name="Rectangle 3"/>
          <p:cNvSpPr>
            <a:spLocks noGrp="1" noChangeArrowheads="1"/>
          </p:cNvSpPr>
          <p:nvPr>
            <p:ph type="body" idx="1"/>
          </p:nvPr>
        </p:nvSpPr>
        <p:spPr>
          <a:xfrm>
            <a:off x="609600" y="1828800"/>
            <a:ext cx="8229600" cy="3386138"/>
          </a:xfrm>
          <a:noFill/>
        </p:spPr>
        <p:txBody>
          <a:bodyPr>
            <a:spAutoFit/>
          </a:bodyPr>
          <a:lstStyle/>
          <a:p>
            <a:pPr algn="just">
              <a:lnSpc>
                <a:spcPct val="90000"/>
              </a:lnSpc>
            </a:pPr>
            <a:r>
              <a:rPr lang="en-US" sz="2600" b="1" dirty="0" smtClean="0"/>
              <a:t>Step 1</a:t>
            </a:r>
            <a:r>
              <a:rPr lang="en-US" sz="2600" dirty="0" smtClean="0"/>
              <a:t>. We compute </a:t>
            </a:r>
            <a:r>
              <a:rPr lang="en-US" sz="2600" i="1" dirty="0" err="1" smtClean="0"/>
              <a:t>s’</a:t>
            </a:r>
            <a:r>
              <a:rPr lang="en-US" sz="2600" i="1" baseline="-25000" dirty="0" err="1" smtClean="0"/>
              <a:t>ij</a:t>
            </a:r>
            <a:r>
              <a:rPr lang="en-US" sz="2600" dirty="0" smtClean="0"/>
              <a:t> and </a:t>
            </a:r>
            <a:r>
              <a:rPr lang="en-US" sz="2600" i="1" dirty="0" err="1" smtClean="0"/>
              <a:t>t’</a:t>
            </a:r>
            <a:r>
              <a:rPr lang="en-US" sz="2600" i="1" baseline="-25000" dirty="0" err="1" smtClean="0"/>
              <a:t>ij</a:t>
            </a:r>
            <a:r>
              <a:rPr lang="en-US" sz="2600" dirty="0" smtClean="0"/>
              <a:t> based on the expected value of given </a:t>
            </a:r>
            <a:r>
              <a:rPr lang="en-US" sz="2600" i="1" dirty="0" smtClean="0"/>
              <a:t>β(</a:t>
            </a:r>
            <a:r>
              <a:rPr lang="en-US" sz="2600" i="1" dirty="0" err="1" smtClean="0"/>
              <a:t>f</a:t>
            </a:r>
            <a:r>
              <a:rPr lang="en-US" sz="2600" i="1" baseline="-25000" dirty="0" err="1" smtClean="0"/>
              <a:t>ij</a:t>
            </a:r>
            <a:r>
              <a:rPr lang="en-US" sz="2600" i="1" dirty="0" smtClean="0"/>
              <a:t>)</a:t>
            </a:r>
            <a:r>
              <a:rPr lang="en-US" sz="2600" dirty="0" smtClean="0"/>
              <a:t>, </a:t>
            </a:r>
            <a:r>
              <a:rPr lang="en-US" sz="2600" i="1" dirty="0" err="1" smtClean="0"/>
              <a:t>s’</a:t>
            </a:r>
            <a:r>
              <a:rPr lang="en-US" sz="2600" i="1" baseline="-25000" dirty="0" err="1" smtClean="0"/>
              <a:t>ij</a:t>
            </a:r>
            <a:r>
              <a:rPr lang="en-US" sz="2600" i="1" dirty="0" smtClean="0"/>
              <a:t>=E(β(</a:t>
            </a:r>
            <a:r>
              <a:rPr lang="en-US" sz="2600" i="1" dirty="0" err="1" smtClean="0"/>
              <a:t>f</a:t>
            </a:r>
            <a:r>
              <a:rPr lang="en-US" sz="2600" i="1" baseline="-25000" dirty="0" err="1" smtClean="0"/>
              <a:t>ij</a:t>
            </a:r>
            <a:r>
              <a:rPr lang="en-US" sz="2600" i="1" dirty="0" smtClean="0"/>
              <a:t>))</a:t>
            </a:r>
            <a:r>
              <a:rPr lang="en-US" sz="2600" dirty="0" smtClean="0"/>
              <a:t> and </a:t>
            </a:r>
            <a:r>
              <a:rPr lang="en-US" sz="2600" i="1" dirty="0" err="1" smtClean="0"/>
              <a:t>t’</a:t>
            </a:r>
            <a:r>
              <a:rPr lang="en-US" sz="2600" i="1" baseline="-25000" dirty="0" err="1" smtClean="0"/>
              <a:t>ij</a:t>
            </a:r>
            <a:r>
              <a:rPr lang="en-US" sz="2600" i="1" dirty="0" smtClean="0"/>
              <a:t>=1- E(β(</a:t>
            </a:r>
            <a:r>
              <a:rPr lang="en-US" sz="2600" i="1" dirty="0" err="1" smtClean="0"/>
              <a:t>f</a:t>
            </a:r>
            <a:r>
              <a:rPr lang="en-US" sz="2600" i="1" baseline="-25000" dirty="0" err="1" smtClean="0"/>
              <a:t>ij</a:t>
            </a:r>
            <a:r>
              <a:rPr lang="en-US" sz="2600" i="1" dirty="0" smtClean="0"/>
              <a:t>))</a:t>
            </a:r>
            <a:r>
              <a:rPr lang="en-US" sz="2600" dirty="0" smtClean="0"/>
              <a:t>. Next, replacing missing data by </a:t>
            </a:r>
            <a:r>
              <a:rPr lang="en-US" sz="2600" i="1" dirty="0" err="1" smtClean="0"/>
              <a:t>s’</a:t>
            </a:r>
            <a:r>
              <a:rPr lang="en-US" sz="2600" i="1" baseline="-25000" dirty="0" err="1" smtClean="0"/>
              <a:t>ij</a:t>
            </a:r>
            <a:r>
              <a:rPr lang="en-US" sz="2600" dirty="0" smtClean="0"/>
              <a:t> and </a:t>
            </a:r>
            <a:r>
              <a:rPr lang="en-US" sz="2600" i="1" dirty="0" err="1" smtClean="0"/>
              <a:t>t’</a:t>
            </a:r>
            <a:r>
              <a:rPr lang="en-US" sz="2600" i="1" baseline="-25000" dirty="0" err="1" smtClean="0"/>
              <a:t>ij</a:t>
            </a:r>
            <a:r>
              <a:rPr lang="en-US" sz="2600" dirty="0" smtClean="0"/>
              <a:t> . This step is called </a:t>
            </a:r>
            <a:r>
              <a:rPr lang="en-US" sz="2600" b="1" dirty="0" smtClean="0"/>
              <a:t>E</a:t>
            </a:r>
            <a:r>
              <a:rPr lang="en-US" sz="2600" dirty="0" smtClean="0"/>
              <a:t>xpectation step</a:t>
            </a:r>
          </a:p>
          <a:p>
            <a:pPr algn="just">
              <a:lnSpc>
                <a:spcPct val="90000"/>
              </a:lnSpc>
            </a:pPr>
            <a:r>
              <a:rPr lang="en-US" sz="2600" b="1" dirty="0" smtClean="0"/>
              <a:t>Step 2</a:t>
            </a:r>
            <a:r>
              <a:rPr lang="en-US" sz="2600" dirty="0" smtClean="0"/>
              <a:t>. We determine the posterior density function </a:t>
            </a:r>
            <a:r>
              <a:rPr lang="en-US" sz="2600" i="1" dirty="0" err="1" smtClean="0"/>
              <a:t>f</a:t>
            </a:r>
            <a:r>
              <a:rPr lang="en-US" sz="2600" i="1" baseline="-25000" dirty="0" err="1" smtClean="0"/>
              <a:t>ij</a:t>
            </a:r>
            <a:r>
              <a:rPr lang="en-US" sz="2600" dirty="0" smtClean="0"/>
              <a:t> by computing its parameters </a:t>
            </a:r>
            <a:r>
              <a:rPr lang="en-US" sz="2600" i="1" dirty="0" err="1" smtClean="0"/>
              <a:t>a</a:t>
            </a:r>
            <a:r>
              <a:rPr lang="en-US" sz="2600" i="1" baseline="-25000" dirty="0" err="1" smtClean="0"/>
              <a:t>ij</a:t>
            </a:r>
            <a:r>
              <a:rPr lang="en-US" sz="2600" i="1" dirty="0" smtClean="0"/>
              <a:t>=</a:t>
            </a:r>
            <a:r>
              <a:rPr lang="en-US" sz="2600" i="1" dirty="0" err="1" smtClean="0"/>
              <a:t>a</a:t>
            </a:r>
            <a:r>
              <a:rPr lang="en-US" sz="2600" i="1" baseline="-25000" dirty="0" err="1" smtClean="0"/>
              <a:t>ij</a:t>
            </a:r>
            <a:r>
              <a:rPr lang="en-US" sz="2600" i="1" dirty="0" err="1" smtClean="0"/>
              <a:t>+s</a:t>
            </a:r>
            <a:r>
              <a:rPr lang="en-US" sz="2600" i="1" baseline="-25000" dirty="0" err="1" smtClean="0"/>
              <a:t>ij</a:t>
            </a:r>
            <a:r>
              <a:rPr lang="en-US" sz="2600" dirty="0" smtClean="0"/>
              <a:t> and </a:t>
            </a:r>
            <a:r>
              <a:rPr lang="en-US" sz="2600" i="1" dirty="0" err="1" smtClean="0"/>
              <a:t>b</a:t>
            </a:r>
            <a:r>
              <a:rPr lang="en-US" sz="2600" i="1" baseline="-25000" dirty="0" err="1" smtClean="0"/>
              <a:t>ij</a:t>
            </a:r>
            <a:r>
              <a:rPr lang="en-US" sz="2600" i="1" dirty="0" smtClean="0"/>
              <a:t>=</a:t>
            </a:r>
            <a:r>
              <a:rPr lang="en-US" sz="2600" i="1" dirty="0" err="1" smtClean="0"/>
              <a:t>b</a:t>
            </a:r>
            <a:r>
              <a:rPr lang="en-US" sz="2600" i="1" baseline="-25000" dirty="0" err="1" smtClean="0"/>
              <a:t>ij</a:t>
            </a:r>
            <a:r>
              <a:rPr lang="en-US" sz="2600" i="1" dirty="0" err="1" smtClean="0"/>
              <a:t>+t</a:t>
            </a:r>
            <a:r>
              <a:rPr lang="en-US" sz="2600" i="1" baseline="-25000" dirty="0" err="1" smtClean="0"/>
              <a:t>ij</a:t>
            </a:r>
            <a:r>
              <a:rPr lang="en-US" sz="2600" dirty="0" smtClean="0"/>
              <a:t>. Terminating algorithm if the stop condition becomes true, otherwise, reiterating step 1. This step is called the </a:t>
            </a:r>
            <a:r>
              <a:rPr lang="en-US" sz="2600" b="1" dirty="0" smtClean="0"/>
              <a:t>M</a:t>
            </a:r>
            <a:r>
              <a:rPr lang="en-US" sz="2600" dirty="0" smtClean="0"/>
              <a:t>aximization step. </a:t>
            </a:r>
          </a:p>
        </p:txBody>
      </p:sp>
      <p:sp>
        <p:nvSpPr>
          <p:cNvPr id="2053" name="Text Box 5"/>
          <p:cNvSpPr txBox="1">
            <a:spLocks noChangeArrowheads="1"/>
          </p:cNvSpPr>
          <p:nvPr/>
        </p:nvSpPr>
        <p:spPr bwMode="auto">
          <a:xfrm>
            <a:off x="1447800" y="1066800"/>
            <a:ext cx="7086600" cy="554038"/>
          </a:xfrm>
          <a:prstGeom prst="rect">
            <a:avLst/>
          </a:prstGeom>
          <a:noFill/>
          <a:ln w="9525">
            <a:noFill/>
            <a:miter lim="800000"/>
            <a:headEnd/>
            <a:tailEnd/>
          </a:ln>
        </p:spPr>
        <p:txBody>
          <a:bodyPr>
            <a:spAutoFit/>
          </a:bodyPr>
          <a:lstStyle/>
          <a:p>
            <a:r>
              <a:rPr lang="en-US" sz="2800" b="1">
                <a:solidFill>
                  <a:srgbClr val="CC00CC"/>
                </a:solidFill>
              </a:rPr>
              <a:t>EM algorithm </a:t>
            </a:r>
            <a:r>
              <a:rPr lang="en-US" sz="3000" b="1">
                <a:solidFill>
                  <a:srgbClr val="CC00CC"/>
                </a:solidFill>
              </a:rPr>
              <a:t>in case of data missing</a:t>
            </a:r>
          </a:p>
        </p:txBody>
      </p:sp>
      <p:graphicFrame>
        <p:nvGraphicFramePr>
          <p:cNvPr id="2050" name="Object 6"/>
          <p:cNvGraphicFramePr>
            <a:graphicFrameLocks noChangeAspect="1"/>
          </p:cNvGraphicFramePr>
          <p:nvPr/>
        </p:nvGraphicFramePr>
        <p:xfrm>
          <a:off x="2362200" y="5486400"/>
          <a:ext cx="3276600" cy="657225"/>
        </p:xfrm>
        <a:graphic>
          <a:graphicData uri="http://schemas.openxmlformats.org/presentationml/2006/ole">
            <mc:AlternateContent xmlns:mc="http://schemas.openxmlformats.org/markup-compatibility/2006">
              <mc:Choice xmlns:v="urn:schemas-microsoft-com:vml" Requires="v">
                <p:oleObj spid="_x0000_s2058" name="Equation" r:id="rId4" imgW="2654300" imgH="508000" progId="Equation.3">
                  <p:embed/>
                </p:oleObj>
              </mc:Choice>
              <mc:Fallback>
                <p:oleObj name="Equation" r:id="rId4" imgW="2654300" imgH="508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486400"/>
                        <a:ext cx="32766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7"/>
          <p:cNvSpPr>
            <a:spLocks noChangeArrowheads="1"/>
          </p:cNvSpPr>
          <p:nvPr/>
        </p:nvSpPr>
        <p:spPr bwMode="auto">
          <a:xfrm>
            <a:off x="533400" y="5607050"/>
            <a:ext cx="8382000" cy="641350"/>
          </a:xfrm>
          <a:prstGeom prst="rect">
            <a:avLst/>
          </a:prstGeom>
          <a:noFill/>
          <a:ln w="9525">
            <a:noFill/>
            <a:miter lim="800000"/>
            <a:headEnd/>
            <a:tailEnd/>
          </a:ln>
        </p:spPr>
        <p:txBody>
          <a:bodyPr anchor="ctr">
            <a:spAutoFit/>
          </a:bodyPr>
          <a:lstStyle/>
          <a:p>
            <a:pPr eaLnBrk="0" hangingPunct="0"/>
            <a:r>
              <a:rPr lang="en-US" dirty="0">
                <a:solidFill>
                  <a:srgbClr val="40458C"/>
                </a:solidFill>
                <a:cs typeface="Times New Roman" pitchFamily="18" charset="0"/>
              </a:rPr>
              <a:t>After </a:t>
            </a:r>
            <a:r>
              <a:rPr lang="en-US" i="1" dirty="0" err="1">
                <a:solidFill>
                  <a:srgbClr val="40458C"/>
                </a:solidFill>
                <a:cs typeface="Times New Roman" pitchFamily="18" charset="0"/>
              </a:rPr>
              <a:t>k</a:t>
            </a:r>
            <a:r>
              <a:rPr lang="en-US" i="1" baseline="30000" dirty="0" err="1">
                <a:solidFill>
                  <a:srgbClr val="40458C"/>
                </a:solidFill>
                <a:cs typeface="Times New Roman" pitchFamily="18" charset="0"/>
              </a:rPr>
              <a:t>th</a:t>
            </a:r>
            <a:r>
              <a:rPr lang="en-US" dirty="0">
                <a:solidFill>
                  <a:srgbClr val="40458C"/>
                </a:solidFill>
                <a:cs typeface="Times New Roman" pitchFamily="18" charset="0"/>
              </a:rPr>
              <a:t> iteration,                                                    </a:t>
            </a:r>
            <a:r>
              <a:rPr lang="en-US" dirty="0">
                <a:solidFill>
                  <a:srgbClr val="40458C"/>
                </a:solidFill>
              </a:rPr>
              <a:t>will approach </a:t>
            </a:r>
            <a:r>
              <a:rPr lang="en-US" dirty="0" smtClean="0">
                <a:solidFill>
                  <a:srgbClr val="40458C"/>
                </a:solidFill>
              </a:rPr>
              <a:t>a </a:t>
            </a:r>
            <a:r>
              <a:rPr lang="en-US" dirty="0">
                <a:solidFill>
                  <a:srgbClr val="40458C"/>
                </a:solidFill>
              </a:rPr>
              <a:t>certain limit </a:t>
            </a:r>
          </a:p>
          <a:p>
            <a:pPr eaLnBrk="0" hangingPunct="0"/>
            <a:r>
              <a:rPr lang="en-US" dirty="0">
                <a:solidFill>
                  <a:srgbClr val="40458C"/>
                </a:solidFill>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smtClean="0"/>
              <a:t>III. Knowledge sub-model (EM)</a:t>
            </a:r>
          </a:p>
        </p:txBody>
      </p:sp>
      <p:pic>
        <p:nvPicPr>
          <p:cNvPr id="40963" name="Picture 4"/>
          <p:cNvPicPr>
            <a:picLocks noChangeAspect="1" noChangeArrowheads="1"/>
          </p:cNvPicPr>
          <p:nvPr/>
        </p:nvPicPr>
        <p:blipFill>
          <a:blip r:embed="rId2" cstate="print"/>
          <a:srcRect/>
          <a:stretch>
            <a:fillRect/>
          </a:stretch>
        </p:blipFill>
        <p:spPr bwMode="auto">
          <a:xfrm>
            <a:off x="1066800" y="1447800"/>
            <a:ext cx="3009900" cy="1885950"/>
          </a:xfrm>
          <a:prstGeom prst="rect">
            <a:avLst/>
          </a:prstGeom>
          <a:noFill/>
          <a:ln w="9525">
            <a:noFill/>
            <a:miter lim="800000"/>
            <a:headEnd/>
            <a:tailEnd/>
          </a:ln>
        </p:spPr>
      </p:pic>
      <p:pic>
        <p:nvPicPr>
          <p:cNvPr id="40964" name="Picture 5"/>
          <p:cNvPicPr>
            <a:picLocks noChangeAspect="1" noChangeArrowheads="1"/>
          </p:cNvPicPr>
          <p:nvPr/>
        </p:nvPicPr>
        <p:blipFill>
          <a:blip r:embed="rId3" cstate="print"/>
          <a:srcRect/>
          <a:stretch>
            <a:fillRect/>
          </a:stretch>
        </p:blipFill>
        <p:spPr bwMode="auto">
          <a:xfrm>
            <a:off x="5181600" y="1466850"/>
            <a:ext cx="3200400" cy="2495550"/>
          </a:xfrm>
          <a:prstGeom prst="rect">
            <a:avLst/>
          </a:prstGeom>
          <a:noFill/>
          <a:ln w="9525">
            <a:noFill/>
            <a:miter lim="800000"/>
            <a:headEnd/>
            <a:tailEnd/>
          </a:ln>
        </p:spPr>
      </p:pic>
      <p:sp>
        <p:nvSpPr>
          <p:cNvPr id="40965" name="AutoShape 6"/>
          <p:cNvSpPr>
            <a:spLocks noChangeArrowheads="1"/>
          </p:cNvSpPr>
          <p:nvPr/>
        </p:nvSpPr>
        <p:spPr bwMode="auto">
          <a:xfrm>
            <a:off x="4267200" y="2533650"/>
            <a:ext cx="609600" cy="4572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p>
        </p:txBody>
      </p:sp>
      <p:pic>
        <p:nvPicPr>
          <p:cNvPr id="40966" name="Picture 7"/>
          <p:cNvPicPr>
            <a:picLocks noChangeAspect="1" noChangeArrowheads="1"/>
          </p:cNvPicPr>
          <p:nvPr/>
        </p:nvPicPr>
        <p:blipFill>
          <a:blip r:embed="rId4" cstate="print"/>
          <a:srcRect/>
          <a:stretch>
            <a:fillRect/>
          </a:stretch>
        </p:blipFill>
        <p:spPr bwMode="auto">
          <a:xfrm>
            <a:off x="1143000" y="4572000"/>
            <a:ext cx="7448550" cy="628650"/>
          </a:xfrm>
          <a:prstGeom prst="rect">
            <a:avLst/>
          </a:prstGeom>
          <a:noFill/>
          <a:ln w="9525">
            <a:noFill/>
            <a:miter lim="800000"/>
            <a:headEnd/>
            <a:tailEnd/>
          </a:ln>
        </p:spPr>
      </p:pic>
      <p:sp>
        <p:nvSpPr>
          <p:cNvPr id="40967" name="AutoShape 8"/>
          <p:cNvSpPr>
            <a:spLocks noChangeArrowheads="1"/>
          </p:cNvSpPr>
          <p:nvPr/>
        </p:nvSpPr>
        <p:spPr bwMode="auto">
          <a:xfrm>
            <a:off x="6248400" y="4191000"/>
            <a:ext cx="4572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pic>
        <p:nvPicPr>
          <p:cNvPr id="40968" name="Picture 9"/>
          <p:cNvPicPr>
            <a:picLocks noChangeAspect="1" noChangeArrowheads="1"/>
          </p:cNvPicPr>
          <p:nvPr/>
        </p:nvPicPr>
        <p:blipFill>
          <a:blip r:embed="rId5" cstate="print"/>
          <a:srcRect/>
          <a:stretch>
            <a:fillRect/>
          </a:stretch>
        </p:blipFill>
        <p:spPr bwMode="auto">
          <a:xfrm>
            <a:off x="2438400" y="5334000"/>
            <a:ext cx="4686300" cy="990600"/>
          </a:xfrm>
          <a:prstGeom prst="rect">
            <a:avLst/>
          </a:prstGeom>
          <a:noFill/>
          <a:ln w="9525">
            <a:noFill/>
            <a:miter lim="800000"/>
            <a:headEnd/>
            <a:tailEnd/>
          </a:ln>
        </p:spPr>
      </p:pic>
      <p:sp>
        <p:nvSpPr>
          <p:cNvPr id="40969" name="AutoShape 10"/>
          <p:cNvSpPr>
            <a:spLocks noChangeArrowheads="1"/>
          </p:cNvSpPr>
          <p:nvPr/>
        </p:nvSpPr>
        <p:spPr bwMode="auto">
          <a:xfrm>
            <a:off x="4572000" y="5181600"/>
            <a:ext cx="3810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pic>
        <p:nvPicPr>
          <p:cNvPr id="40970" name="Picture 11"/>
          <p:cNvPicPr>
            <a:picLocks noChangeAspect="1" noChangeArrowheads="1"/>
          </p:cNvPicPr>
          <p:nvPr/>
        </p:nvPicPr>
        <p:blipFill>
          <a:blip r:embed="rId6" cstate="print"/>
          <a:srcRect/>
          <a:stretch>
            <a:fillRect/>
          </a:stretch>
        </p:blipFill>
        <p:spPr bwMode="auto">
          <a:xfrm>
            <a:off x="1066800" y="3352800"/>
            <a:ext cx="3492500" cy="449263"/>
          </a:xfrm>
          <a:prstGeom prst="rect">
            <a:avLst/>
          </a:prstGeom>
          <a:noFill/>
          <a:ln w="9525">
            <a:noFill/>
            <a:miter lim="800000"/>
            <a:headEnd/>
            <a:tailEnd/>
          </a:ln>
        </p:spPr>
      </p:pic>
      <p:pic>
        <p:nvPicPr>
          <p:cNvPr id="40971" name="Picture 12"/>
          <p:cNvPicPr>
            <a:picLocks noChangeAspect="1" noChangeArrowheads="1"/>
          </p:cNvPicPr>
          <p:nvPr/>
        </p:nvPicPr>
        <p:blipFill>
          <a:blip r:embed="rId7" cstate="print"/>
          <a:srcRect/>
          <a:stretch>
            <a:fillRect/>
          </a:stretch>
        </p:blipFill>
        <p:spPr bwMode="auto">
          <a:xfrm>
            <a:off x="1066800" y="3886200"/>
            <a:ext cx="3429000" cy="404813"/>
          </a:xfrm>
          <a:prstGeom prst="rect">
            <a:avLst/>
          </a:prstGeom>
          <a:noFill/>
          <a:ln w="9525">
            <a:noFill/>
            <a:miter lim="800000"/>
            <a:headEnd/>
            <a:tailEnd/>
          </a:ln>
        </p:spPr>
      </p:pic>
      <p:sp>
        <p:nvSpPr>
          <p:cNvPr id="40972" name="Text Box 5"/>
          <p:cNvSpPr txBox="1">
            <a:spLocks noChangeArrowheads="1"/>
          </p:cNvSpPr>
          <p:nvPr/>
        </p:nvSpPr>
        <p:spPr bwMode="auto">
          <a:xfrm>
            <a:off x="2057400" y="990600"/>
            <a:ext cx="5181600" cy="427038"/>
          </a:xfrm>
          <a:prstGeom prst="rect">
            <a:avLst/>
          </a:prstGeom>
          <a:noFill/>
          <a:ln w="9525">
            <a:noFill/>
            <a:miter lim="800000"/>
            <a:headEnd/>
            <a:tailEnd/>
          </a:ln>
        </p:spPr>
        <p:txBody>
          <a:bodyPr>
            <a:spAutoFit/>
          </a:bodyPr>
          <a:lstStyle/>
          <a:p>
            <a:r>
              <a:rPr lang="en-US" sz="2200" b="1">
                <a:solidFill>
                  <a:srgbClr val="CC00CC"/>
                </a:solidFill>
              </a:rPr>
              <a:t>EM algorithm in case of data missing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4"/>
          <p:cNvSpPr>
            <a:spLocks noGrp="1"/>
          </p:cNvSpPr>
          <p:nvPr>
            <p:ph type="dt" sz="quarter" idx="10"/>
          </p:nvPr>
        </p:nvSpPr>
        <p:spPr>
          <a:noFill/>
        </p:spPr>
        <p:txBody>
          <a:bodyPr/>
          <a:lstStyle/>
          <a:p>
            <a:fld id="{E8288D6F-3228-4504-A6B2-71148391B12B}" type="datetime1">
              <a:rPr lang="en-US" smtClean="0"/>
              <a:pPr/>
              <a:t>3/9/2016</a:t>
            </a:fld>
            <a:endParaRPr lang="en-US" smtClean="0"/>
          </a:p>
        </p:txBody>
      </p:sp>
      <p:sp>
        <p:nvSpPr>
          <p:cNvPr id="3076" name="Footer Placeholder 5"/>
          <p:cNvSpPr>
            <a:spLocks noGrp="1"/>
          </p:cNvSpPr>
          <p:nvPr>
            <p:ph type="ftr" sz="quarter" idx="11"/>
          </p:nvPr>
        </p:nvSpPr>
        <p:spPr>
          <a:noFill/>
        </p:spPr>
        <p:txBody>
          <a:bodyPr/>
          <a:lstStyle/>
          <a:p>
            <a:r>
              <a:rPr lang="en-US" smtClean="0"/>
              <a:t>Thesis report</a:t>
            </a:r>
          </a:p>
        </p:txBody>
      </p:sp>
      <p:sp>
        <p:nvSpPr>
          <p:cNvPr id="3077" name="Slide Number Placeholder 6"/>
          <p:cNvSpPr>
            <a:spLocks noGrp="1"/>
          </p:cNvSpPr>
          <p:nvPr>
            <p:ph type="sldNum" sz="quarter" idx="12"/>
          </p:nvPr>
        </p:nvSpPr>
        <p:spPr>
          <a:noFill/>
        </p:spPr>
        <p:txBody>
          <a:bodyPr/>
          <a:lstStyle/>
          <a:p>
            <a:fld id="{0F62B7FB-86EC-4073-9637-046EEF38639D}" type="slidenum">
              <a:rPr lang="en-US" smtClean="0"/>
              <a:pPr/>
              <a:t>35</a:t>
            </a:fld>
            <a:endParaRPr lang="en-US" smtClean="0"/>
          </a:p>
        </p:txBody>
      </p:sp>
      <p:sp>
        <p:nvSpPr>
          <p:cNvPr id="3078" name="Rectangle 5"/>
          <p:cNvSpPr>
            <a:spLocks noGrp="1" noChangeArrowheads="1"/>
          </p:cNvSpPr>
          <p:nvPr>
            <p:ph type="title"/>
          </p:nvPr>
        </p:nvSpPr>
        <p:spPr/>
        <p:txBody>
          <a:bodyPr/>
          <a:lstStyle/>
          <a:p>
            <a:r>
              <a:rPr lang="en-US" sz="3200" smtClean="0"/>
              <a:t>III. Knowledge sub-model (MLE)</a:t>
            </a:r>
          </a:p>
        </p:txBody>
      </p:sp>
      <p:sp>
        <p:nvSpPr>
          <p:cNvPr id="3079" name="Rectangle 3"/>
          <p:cNvSpPr>
            <a:spLocks noGrp="1" noChangeArrowheads="1"/>
          </p:cNvSpPr>
          <p:nvPr>
            <p:ph type="body" sz="half" idx="1"/>
          </p:nvPr>
        </p:nvSpPr>
        <p:spPr>
          <a:xfrm>
            <a:off x="609600" y="1752600"/>
            <a:ext cx="8229600" cy="3429000"/>
          </a:xfrm>
        </p:spPr>
        <p:txBody>
          <a:bodyPr/>
          <a:lstStyle/>
          <a:p>
            <a:r>
              <a:rPr lang="en-US" sz="2800" dirty="0" smtClean="0"/>
              <a:t>The essence of maximizing the likelihood function is to find the peak of the curve of parameter log-likelihood </a:t>
            </a:r>
            <a:r>
              <a:rPr lang="en-US" sz="2800" i="1" dirty="0" err="1" smtClean="0"/>
              <a:t>LnL</a:t>
            </a:r>
            <a:r>
              <a:rPr lang="en-US" sz="2800" dirty="0" smtClean="0"/>
              <a:t>(</a:t>
            </a:r>
            <a:r>
              <a:rPr lang="en-US" sz="2800" i="1" dirty="0" smtClean="0"/>
              <a:t>θ</a:t>
            </a:r>
            <a:r>
              <a:rPr lang="en-US" sz="2800" dirty="0" smtClean="0"/>
              <a:t>). </a:t>
            </a:r>
          </a:p>
          <a:p>
            <a:pPr algn="just"/>
            <a:r>
              <a:rPr lang="en-US" sz="2800" dirty="0" smtClean="0"/>
              <a:t>This can be done by setting the first-order partial derivative of </a:t>
            </a:r>
            <a:r>
              <a:rPr lang="en-US" sz="2800" i="1" dirty="0" err="1" smtClean="0"/>
              <a:t>LnL</a:t>
            </a:r>
            <a:r>
              <a:rPr lang="en-US" sz="2800" dirty="0" smtClean="0"/>
              <a:t>(</a:t>
            </a:r>
            <a:r>
              <a:rPr lang="en-US" sz="2800" i="1" dirty="0" smtClean="0"/>
              <a:t>θ</a:t>
            </a:r>
            <a:r>
              <a:rPr lang="en-US" sz="2800" dirty="0" smtClean="0"/>
              <a:t>) with respect to each parameter </a:t>
            </a:r>
            <a:r>
              <a:rPr lang="en-US" sz="2800" i="1" dirty="0" err="1" smtClean="0"/>
              <a:t>θ</a:t>
            </a:r>
            <a:r>
              <a:rPr lang="en-US" sz="2800" i="1" baseline="-25000" dirty="0" err="1" smtClean="0"/>
              <a:t>i</a:t>
            </a:r>
            <a:r>
              <a:rPr lang="en-US" sz="2800" i="1" dirty="0" smtClean="0"/>
              <a:t> </a:t>
            </a:r>
            <a:r>
              <a:rPr lang="en-US" sz="2800" dirty="0" smtClean="0"/>
              <a:t>to </a:t>
            </a:r>
            <a:r>
              <a:rPr lang="en-US" sz="2800" i="1" dirty="0" smtClean="0"/>
              <a:t>0</a:t>
            </a:r>
            <a:r>
              <a:rPr lang="en-US" sz="2800" dirty="0" smtClean="0"/>
              <a:t> and solving this equation to find parameter </a:t>
            </a:r>
            <a:r>
              <a:rPr lang="en-US" sz="2800" i="1" dirty="0" err="1" smtClean="0"/>
              <a:t>θ</a:t>
            </a:r>
            <a:r>
              <a:rPr lang="en-US" sz="2800" i="1" baseline="-25000" dirty="0" err="1" smtClean="0"/>
              <a:t>i</a:t>
            </a:r>
            <a:r>
              <a:rPr lang="en-US" sz="2800" i="1" baseline="-25000" dirty="0" smtClean="0"/>
              <a:t> </a:t>
            </a:r>
            <a:r>
              <a:rPr lang="en-US" sz="2800" i="1" dirty="0" smtClean="0"/>
              <a:t>, </a:t>
            </a:r>
            <a:r>
              <a:rPr lang="en-US" sz="2800" dirty="0" smtClean="0"/>
              <a:t>namely </a:t>
            </a:r>
            <a:r>
              <a:rPr lang="en-US" sz="2800" i="1" dirty="0" smtClean="0"/>
              <a:t>a</a:t>
            </a:r>
            <a:r>
              <a:rPr lang="en-US" sz="2800" dirty="0" smtClean="0"/>
              <a:t> and </a:t>
            </a:r>
            <a:r>
              <a:rPr lang="en-US" sz="2800" i="1" dirty="0" smtClean="0"/>
              <a:t>b.</a:t>
            </a:r>
            <a:r>
              <a:rPr lang="en-US" sz="2800" dirty="0" smtClean="0"/>
              <a:t> </a:t>
            </a:r>
          </a:p>
        </p:txBody>
      </p:sp>
      <p:graphicFrame>
        <p:nvGraphicFramePr>
          <p:cNvPr id="3074" name="Object 4"/>
          <p:cNvGraphicFramePr>
            <a:graphicFrameLocks noGrp="1" noChangeAspect="1"/>
          </p:cNvGraphicFramePr>
          <p:nvPr>
            <p:ph sz="half" idx="2"/>
          </p:nvPr>
        </p:nvGraphicFramePr>
        <p:xfrm>
          <a:off x="990600" y="5175250"/>
          <a:ext cx="7620000" cy="723900"/>
        </p:xfrm>
        <a:graphic>
          <a:graphicData uri="http://schemas.openxmlformats.org/presentationml/2006/ole">
            <mc:AlternateContent xmlns:mc="http://schemas.openxmlformats.org/markup-compatibility/2006">
              <mc:Choice xmlns:v="urn:schemas-microsoft-com:vml" Requires="v">
                <p:oleObj spid="_x0000_s3082" name="Equation" r:id="rId4" imgW="4012920" imgH="380880" progId="Equation.3">
                  <p:embed/>
                </p:oleObj>
              </mc:Choice>
              <mc:Fallback>
                <p:oleObj name="Equation" r:id="rId4" imgW="4012920" imgH="380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75250"/>
                        <a:ext cx="76200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 Box 5"/>
          <p:cNvSpPr txBox="1">
            <a:spLocks noChangeArrowheads="1"/>
          </p:cNvSpPr>
          <p:nvPr/>
        </p:nvSpPr>
        <p:spPr bwMode="auto">
          <a:xfrm>
            <a:off x="609600" y="1157288"/>
            <a:ext cx="8610600" cy="492443"/>
          </a:xfrm>
          <a:prstGeom prst="rect">
            <a:avLst/>
          </a:prstGeom>
          <a:noFill/>
          <a:ln w="9525">
            <a:noFill/>
            <a:miter lim="800000"/>
            <a:headEnd/>
            <a:tailEnd/>
          </a:ln>
        </p:spPr>
        <p:txBody>
          <a:bodyPr wrap="square">
            <a:spAutoFit/>
          </a:bodyPr>
          <a:lstStyle/>
          <a:p>
            <a:r>
              <a:rPr lang="en-US" sz="2600" b="1" dirty="0" smtClean="0">
                <a:solidFill>
                  <a:srgbClr val="CC00CC"/>
                </a:solidFill>
              </a:rPr>
              <a:t>Maximizing Likelihood Estimation (MLE)  </a:t>
            </a:r>
            <a:r>
              <a:rPr lang="en-US" sz="2600" b="1" dirty="0">
                <a:solidFill>
                  <a:srgbClr val="CC00CC"/>
                </a:solidFill>
              </a:rPr>
              <a:t>technique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dt" sz="quarter" idx="10"/>
          </p:nvPr>
        </p:nvSpPr>
        <p:spPr>
          <a:noFill/>
        </p:spPr>
        <p:txBody>
          <a:bodyPr/>
          <a:lstStyle/>
          <a:p>
            <a:fld id="{1820B786-0B81-4099-B37E-0CF9D67FE753}" type="datetime1">
              <a:rPr lang="en-US" smtClean="0"/>
              <a:pPr/>
              <a:t>3/9/2016</a:t>
            </a:fld>
            <a:endParaRPr lang="en-US" smtClean="0"/>
          </a:p>
        </p:txBody>
      </p:sp>
      <p:sp>
        <p:nvSpPr>
          <p:cNvPr id="41987" name="Rectangle 5"/>
          <p:cNvSpPr>
            <a:spLocks noGrp="1" noChangeArrowheads="1"/>
          </p:cNvSpPr>
          <p:nvPr>
            <p:ph type="ftr" sz="quarter" idx="11"/>
          </p:nvPr>
        </p:nvSpPr>
        <p:spPr>
          <a:noFill/>
        </p:spPr>
        <p:txBody>
          <a:bodyPr/>
          <a:lstStyle/>
          <a:p>
            <a:r>
              <a:rPr lang="en-US" smtClean="0"/>
              <a:t>Thesis report</a:t>
            </a:r>
          </a:p>
        </p:txBody>
      </p:sp>
      <p:sp>
        <p:nvSpPr>
          <p:cNvPr id="41988" name="Rectangle 6"/>
          <p:cNvSpPr>
            <a:spLocks noGrp="1" noChangeArrowheads="1"/>
          </p:cNvSpPr>
          <p:nvPr>
            <p:ph type="sldNum" sz="quarter" idx="12"/>
          </p:nvPr>
        </p:nvSpPr>
        <p:spPr>
          <a:noFill/>
        </p:spPr>
        <p:txBody>
          <a:bodyPr/>
          <a:lstStyle/>
          <a:p>
            <a:fld id="{AFC7051D-6E87-4940-87F8-B394DE072285}" type="slidenum">
              <a:rPr lang="en-US" smtClean="0"/>
              <a:pPr/>
              <a:t>36</a:t>
            </a:fld>
            <a:endParaRPr lang="en-US" smtClean="0"/>
          </a:p>
        </p:txBody>
      </p:sp>
      <p:sp>
        <p:nvSpPr>
          <p:cNvPr id="41989" name="Rectangle 2"/>
          <p:cNvSpPr>
            <a:spLocks noGrp="1" noChangeArrowheads="1"/>
          </p:cNvSpPr>
          <p:nvPr>
            <p:ph type="title"/>
          </p:nvPr>
        </p:nvSpPr>
        <p:spPr/>
        <p:txBody>
          <a:bodyPr/>
          <a:lstStyle/>
          <a:p>
            <a:r>
              <a:rPr lang="en-US" sz="3200" smtClean="0"/>
              <a:t>III. Knowledge sub-model (MLE)</a:t>
            </a:r>
          </a:p>
        </p:txBody>
      </p:sp>
      <p:pic>
        <p:nvPicPr>
          <p:cNvPr id="41990" name="Picture 4"/>
          <p:cNvPicPr>
            <a:picLocks noChangeAspect="1" noChangeArrowheads="1"/>
          </p:cNvPicPr>
          <p:nvPr/>
        </p:nvPicPr>
        <p:blipFill>
          <a:blip r:embed="rId2" cstate="print"/>
          <a:srcRect/>
          <a:stretch>
            <a:fillRect/>
          </a:stretch>
        </p:blipFill>
        <p:spPr bwMode="auto">
          <a:xfrm>
            <a:off x="1852613" y="1971675"/>
            <a:ext cx="5438775" cy="1914525"/>
          </a:xfrm>
          <a:prstGeom prst="rect">
            <a:avLst/>
          </a:prstGeom>
          <a:noFill/>
          <a:ln w="9525">
            <a:noFill/>
            <a:miter lim="800000"/>
            <a:headEnd/>
            <a:tailEnd/>
          </a:ln>
        </p:spPr>
      </p:pic>
      <p:pic>
        <p:nvPicPr>
          <p:cNvPr id="41991" name="Picture 5"/>
          <p:cNvPicPr>
            <a:picLocks noChangeAspect="1" noChangeArrowheads="1"/>
          </p:cNvPicPr>
          <p:nvPr/>
        </p:nvPicPr>
        <p:blipFill>
          <a:blip r:embed="rId3" cstate="print"/>
          <a:srcRect/>
          <a:stretch>
            <a:fillRect/>
          </a:stretch>
        </p:blipFill>
        <p:spPr bwMode="auto">
          <a:xfrm>
            <a:off x="1219200" y="4191000"/>
            <a:ext cx="6619875" cy="628650"/>
          </a:xfrm>
          <a:prstGeom prst="rect">
            <a:avLst/>
          </a:prstGeom>
          <a:noFill/>
          <a:ln w="9525">
            <a:noFill/>
            <a:miter lim="800000"/>
            <a:headEnd/>
            <a:tailEnd/>
          </a:ln>
        </p:spPr>
      </p:pic>
      <p:pic>
        <p:nvPicPr>
          <p:cNvPr id="41992" name="Picture 6"/>
          <p:cNvPicPr>
            <a:picLocks noChangeAspect="1" noChangeArrowheads="1"/>
          </p:cNvPicPr>
          <p:nvPr/>
        </p:nvPicPr>
        <p:blipFill>
          <a:blip r:embed="rId4" cstate="print"/>
          <a:srcRect/>
          <a:stretch>
            <a:fillRect/>
          </a:stretch>
        </p:blipFill>
        <p:spPr bwMode="auto">
          <a:xfrm>
            <a:off x="1219200" y="4953000"/>
            <a:ext cx="7496175" cy="666750"/>
          </a:xfrm>
          <a:prstGeom prst="rect">
            <a:avLst/>
          </a:prstGeom>
          <a:noFill/>
          <a:ln w="9525">
            <a:noFill/>
            <a:miter lim="800000"/>
            <a:headEnd/>
            <a:tailEnd/>
          </a:ln>
        </p:spPr>
      </p:pic>
      <p:sp>
        <p:nvSpPr>
          <p:cNvPr id="41993" name="Text Box 5"/>
          <p:cNvSpPr txBox="1">
            <a:spLocks noChangeArrowheads="1"/>
          </p:cNvSpPr>
          <p:nvPr/>
        </p:nvSpPr>
        <p:spPr bwMode="auto">
          <a:xfrm>
            <a:off x="762000" y="1157288"/>
            <a:ext cx="8077200" cy="488950"/>
          </a:xfrm>
          <a:prstGeom prst="rect">
            <a:avLst/>
          </a:prstGeom>
          <a:noFill/>
          <a:ln w="9525">
            <a:noFill/>
            <a:miter lim="800000"/>
            <a:headEnd/>
            <a:tailEnd/>
          </a:ln>
        </p:spPr>
        <p:txBody>
          <a:bodyPr>
            <a:spAutoFit/>
          </a:bodyPr>
          <a:lstStyle/>
          <a:p>
            <a:r>
              <a:rPr lang="en-US" sz="2600" b="1">
                <a:solidFill>
                  <a:srgbClr val="CC00CC"/>
                </a:solidFill>
              </a:rPr>
              <a:t>Log-likelihood function and its partial derivatives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dt" sz="quarter" idx="10"/>
          </p:nvPr>
        </p:nvSpPr>
        <p:spPr>
          <a:noFill/>
        </p:spPr>
        <p:txBody>
          <a:bodyPr/>
          <a:lstStyle/>
          <a:p>
            <a:fld id="{870F0CA0-67A8-4B31-BB3B-A3298BCDF6A9}" type="datetime1">
              <a:rPr lang="en-US" smtClean="0"/>
              <a:pPr/>
              <a:t>3/9/2016</a:t>
            </a:fld>
            <a:endParaRPr lang="en-US" smtClean="0"/>
          </a:p>
        </p:txBody>
      </p:sp>
      <p:sp>
        <p:nvSpPr>
          <p:cNvPr id="4100" name="Rectangle 5"/>
          <p:cNvSpPr>
            <a:spLocks noGrp="1" noChangeArrowheads="1"/>
          </p:cNvSpPr>
          <p:nvPr>
            <p:ph type="ftr" sz="quarter" idx="11"/>
          </p:nvPr>
        </p:nvSpPr>
        <p:spPr>
          <a:noFill/>
        </p:spPr>
        <p:txBody>
          <a:bodyPr/>
          <a:lstStyle/>
          <a:p>
            <a:r>
              <a:rPr lang="en-US" smtClean="0"/>
              <a:t>Thesis report</a:t>
            </a:r>
          </a:p>
        </p:txBody>
      </p:sp>
      <p:sp>
        <p:nvSpPr>
          <p:cNvPr id="4101" name="Rectangle 6"/>
          <p:cNvSpPr>
            <a:spLocks noGrp="1" noChangeArrowheads="1"/>
          </p:cNvSpPr>
          <p:nvPr>
            <p:ph type="sldNum" sz="quarter" idx="12"/>
          </p:nvPr>
        </p:nvSpPr>
        <p:spPr>
          <a:noFill/>
        </p:spPr>
        <p:txBody>
          <a:bodyPr/>
          <a:lstStyle/>
          <a:p>
            <a:fld id="{8A7542C9-15E6-461B-96D9-2862CB969737}" type="slidenum">
              <a:rPr lang="en-US" smtClean="0"/>
              <a:pPr/>
              <a:t>37</a:t>
            </a:fld>
            <a:endParaRPr lang="en-US" smtClean="0"/>
          </a:p>
        </p:txBody>
      </p:sp>
      <p:sp>
        <p:nvSpPr>
          <p:cNvPr id="4102" name="Rectangle 2"/>
          <p:cNvSpPr>
            <a:spLocks noGrp="1" noChangeArrowheads="1"/>
          </p:cNvSpPr>
          <p:nvPr>
            <p:ph type="title"/>
          </p:nvPr>
        </p:nvSpPr>
        <p:spPr/>
        <p:txBody>
          <a:bodyPr/>
          <a:lstStyle/>
          <a:p>
            <a:r>
              <a:rPr lang="en-US" sz="3200" smtClean="0"/>
              <a:t>III. Knowledge sub-model (MLE)</a:t>
            </a:r>
          </a:p>
        </p:txBody>
      </p:sp>
      <p:sp>
        <p:nvSpPr>
          <p:cNvPr id="4103" name="Text Box 5"/>
          <p:cNvSpPr txBox="1">
            <a:spLocks noChangeArrowheads="1"/>
          </p:cNvSpPr>
          <p:nvPr/>
        </p:nvSpPr>
        <p:spPr bwMode="auto">
          <a:xfrm>
            <a:off x="762000" y="1157288"/>
            <a:ext cx="8077200" cy="885825"/>
          </a:xfrm>
          <a:prstGeom prst="rect">
            <a:avLst/>
          </a:prstGeom>
          <a:noFill/>
          <a:ln w="9525">
            <a:noFill/>
            <a:miter lim="800000"/>
            <a:headEnd/>
            <a:tailEnd/>
          </a:ln>
        </p:spPr>
        <p:txBody>
          <a:bodyPr>
            <a:spAutoFit/>
          </a:bodyPr>
          <a:lstStyle/>
          <a:p>
            <a:r>
              <a:rPr lang="en-US" sz="2600" b="1">
                <a:solidFill>
                  <a:srgbClr val="CC00CC"/>
                </a:solidFill>
              </a:rPr>
              <a:t>Two partial derivatives are set to be equal 0 so as to find out respective parameters, namely </a:t>
            </a:r>
            <a:r>
              <a:rPr lang="en-US" sz="2600" b="1" i="1">
                <a:solidFill>
                  <a:srgbClr val="CC00CC"/>
                </a:solidFill>
              </a:rPr>
              <a:t>a</a:t>
            </a:r>
            <a:r>
              <a:rPr lang="en-US" sz="2600" b="1">
                <a:solidFill>
                  <a:srgbClr val="CC00CC"/>
                </a:solidFill>
              </a:rPr>
              <a:t> and </a:t>
            </a:r>
            <a:r>
              <a:rPr lang="en-US" sz="2600" b="1" i="1">
                <a:solidFill>
                  <a:srgbClr val="CC00CC"/>
                </a:solidFill>
              </a:rPr>
              <a:t>b</a:t>
            </a:r>
          </a:p>
        </p:txBody>
      </p:sp>
      <p:pic>
        <p:nvPicPr>
          <p:cNvPr id="4104" name="Picture 7"/>
          <p:cNvPicPr>
            <a:picLocks noChangeAspect="1" noChangeArrowheads="1"/>
          </p:cNvPicPr>
          <p:nvPr/>
        </p:nvPicPr>
        <p:blipFill>
          <a:blip r:embed="rId2" cstate="print"/>
          <a:srcRect/>
          <a:stretch>
            <a:fillRect/>
          </a:stretch>
        </p:blipFill>
        <p:spPr bwMode="auto">
          <a:xfrm>
            <a:off x="838200" y="2124075"/>
            <a:ext cx="6553200" cy="3057525"/>
          </a:xfrm>
          <a:prstGeom prst="rect">
            <a:avLst/>
          </a:prstGeom>
          <a:noFill/>
          <a:ln w="9525">
            <a:noFill/>
            <a:miter lim="800000"/>
            <a:headEnd/>
            <a:tailEnd/>
          </a:ln>
        </p:spPr>
      </p:pic>
      <p:sp>
        <p:nvSpPr>
          <p:cNvPr id="4105" name="Text Box 8"/>
          <p:cNvSpPr txBox="1">
            <a:spLocks noChangeArrowheads="1"/>
          </p:cNvSpPr>
          <p:nvPr/>
        </p:nvSpPr>
        <p:spPr bwMode="auto">
          <a:xfrm>
            <a:off x="304800" y="5500688"/>
            <a:ext cx="6159500" cy="366712"/>
          </a:xfrm>
          <a:prstGeom prst="rect">
            <a:avLst/>
          </a:prstGeom>
          <a:noFill/>
          <a:ln w="9525">
            <a:noFill/>
            <a:miter lim="800000"/>
            <a:headEnd/>
            <a:tailEnd/>
          </a:ln>
        </p:spPr>
        <p:txBody>
          <a:bodyPr wrap="none">
            <a:spAutoFit/>
          </a:bodyPr>
          <a:lstStyle/>
          <a:p>
            <a:r>
              <a:rPr lang="en-US" b="1">
                <a:solidFill>
                  <a:srgbClr val="40458C"/>
                </a:solidFill>
              </a:rPr>
              <a:t>Now we need to compute </a:t>
            </a:r>
            <a:r>
              <a:rPr lang="el-GR" b="1">
                <a:solidFill>
                  <a:srgbClr val="40458C"/>
                </a:solidFill>
                <a:cs typeface="Arial" charset="0"/>
              </a:rPr>
              <a:t>Ψ</a:t>
            </a:r>
            <a:r>
              <a:rPr lang="en-US" b="1">
                <a:solidFill>
                  <a:srgbClr val="40458C"/>
                </a:solidFill>
                <a:cs typeface="Arial" charset="0"/>
              </a:rPr>
              <a:t>(a)-</a:t>
            </a:r>
            <a:r>
              <a:rPr lang="el-GR" b="1">
                <a:solidFill>
                  <a:srgbClr val="40458C"/>
                </a:solidFill>
              </a:rPr>
              <a:t>Ψ</a:t>
            </a:r>
            <a:r>
              <a:rPr lang="en-US" b="1">
                <a:solidFill>
                  <a:srgbClr val="40458C"/>
                </a:solidFill>
              </a:rPr>
              <a:t>(a+b) and </a:t>
            </a:r>
            <a:r>
              <a:rPr lang="el-GR" b="1">
                <a:solidFill>
                  <a:srgbClr val="40458C"/>
                </a:solidFill>
              </a:rPr>
              <a:t>Ψ</a:t>
            </a:r>
            <a:r>
              <a:rPr lang="en-US" b="1">
                <a:solidFill>
                  <a:srgbClr val="40458C"/>
                </a:solidFill>
              </a:rPr>
              <a:t>(b)-</a:t>
            </a:r>
            <a:r>
              <a:rPr lang="el-GR" b="1">
                <a:solidFill>
                  <a:srgbClr val="40458C"/>
                </a:solidFill>
              </a:rPr>
              <a:t>Ψ</a:t>
            </a:r>
            <a:r>
              <a:rPr lang="en-US" b="1">
                <a:solidFill>
                  <a:srgbClr val="40458C"/>
                </a:solidFill>
              </a:rPr>
              <a:t>(a+b) </a:t>
            </a:r>
            <a:endParaRPr lang="el-GR" b="1">
              <a:solidFill>
                <a:srgbClr val="40458C"/>
              </a:solidFill>
            </a:endParaRPr>
          </a:p>
        </p:txBody>
      </p:sp>
      <p:pic>
        <p:nvPicPr>
          <p:cNvPr id="4106" name="Picture 9"/>
          <p:cNvPicPr>
            <a:picLocks noChangeAspect="1" noChangeArrowheads="1"/>
          </p:cNvPicPr>
          <p:nvPr/>
        </p:nvPicPr>
        <p:blipFill>
          <a:blip r:embed="rId3" cstate="print"/>
          <a:srcRect/>
          <a:stretch>
            <a:fillRect/>
          </a:stretch>
        </p:blipFill>
        <p:spPr bwMode="auto">
          <a:xfrm>
            <a:off x="7010400" y="4038600"/>
            <a:ext cx="1419225" cy="619125"/>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4098" name="Ink 11"/>
              <p14:cNvContentPartPr>
                <a14:cpLocks xmlns:a14="http://schemas.microsoft.com/office/drawing/2010/main" noRot="1" noChangeAspect="1" noEditPoints="1" noChangeArrowheads="1" noChangeShapeType="1"/>
              </p14:cNvContentPartPr>
              <p14:nvPr/>
            </p14:nvContentPartPr>
            <p14:xfrm>
              <a:off x="652463" y="3679825"/>
              <a:ext cx="4768850" cy="1731963"/>
            </p14:xfrm>
          </p:contentPart>
        </mc:Choice>
        <mc:Fallback>
          <p:pic>
            <p:nvPicPr>
              <p:cNvPr id="4098" name="Ink 11"/>
              <p:cNvPicPr>
                <a:picLocks noRot="1" noChangeAspect="1" noEditPoints="1" noChangeArrowheads="1" noChangeShapeType="1"/>
              </p:cNvPicPr>
              <p:nvPr/>
            </p:nvPicPr>
            <p:blipFill>
              <a:blip r:embed="rId5"/>
              <a:stretch>
                <a:fillRect/>
              </a:stretch>
            </p:blipFill>
            <p:spPr>
              <a:xfrm>
                <a:off x="643103" y="3670465"/>
                <a:ext cx="4787570" cy="1750683"/>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dt" sz="quarter" idx="10"/>
          </p:nvPr>
        </p:nvSpPr>
        <p:spPr>
          <a:noFill/>
        </p:spPr>
        <p:txBody>
          <a:bodyPr/>
          <a:lstStyle/>
          <a:p>
            <a:fld id="{1DB7C96F-D598-4B5A-A1B4-E4DCA9D4E430}" type="datetime1">
              <a:rPr lang="en-US" smtClean="0"/>
              <a:pPr/>
              <a:t>3/9/2016</a:t>
            </a:fld>
            <a:endParaRPr lang="en-US" smtClean="0"/>
          </a:p>
        </p:txBody>
      </p:sp>
      <p:sp>
        <p:nvSpPr>
          <p:cNvPr id="5125" name="Rectangle 5"/>
          <p:cNvSpPr>
            <a:spLocks noGrp="1" noChangeArrowheads="1"/>
          </p:cNvSpPr>
          <p:nvPr>
            <p:ph type="ftr" sz="quarter" idx="11"/>
          </p:nvPr>
        </p:nvSpPr>
        <p:spPr>
          <a:noFill/>
        </p:spPr>
        <p:txBody>
          <a:bodyPr/>
          <a:lstStyle/>
          <a:p>
            <a:r>
              <a:rPr lang="en-US" smtClean="0"/>
              <a:t>Thesis report</a:t>
            </a:r>
          </a:p>
        </p:txBody>
      </p:sp>
      <p:sp>
        <p:nvSpPr>
          <p:cNvPr id="5126" name="Rectangle 6"/>
          <p:cNvSpPr>
            <a:spLocks noGrp="1" noChangeArrowheads="1"/>
          </p:cNvSpPr>
          <p:nvPr>
            <p:ph type="sldNum" sz="quarter" idx="12"/>
          </p:nvPr>
        </p:nvSpPr>
        <p:spPr>
          <a:noFill/>
        </p:spPr>
        <p:txBody>
          <a:bodyPr/>
          <a:lstStyle/>
          <a:p>
            <a:fld id="{CA40F7B8-D38E-4DC8-BF77-033C2AF98FA6}" type="slidenum">
              <a:rPr lang="en-US" smtClean="0"/>
              <a:pPr/>
              <a:t>38</a:t>
            </a:fld>
            <a:endParaRPr lang="en-US" smtClean="0"/>
          </a:p>
        </p:txBody>
      </p:sp>
      <p:sp>
        <p:nvSpPr>
          <p:cNvPr id="5127" name="Rectangle 2"/>
          <p:cNvSpPr>
            <a:spLocks noGrp="1" noChangeArrowheads="1"/>
          </p:cNvSpPr>
          <p:nvPr>
            <p:ph type="title"/>
          </p:nvPr>
        </p:nvSpPr>
        <p:spPr/>
        <p:txBody>
          <a:bodyPr/>
          <a:lstStyle/>
          <a:p>
            <a:r>
              <a:rPr lang="en-US" sz="3200" smtClean="0"/>
              <a:t>III. Knowledge sub-model (MLE)</a:t>
            </a:r>
          </a:p>
        </p:txBody>
      </p:sp>
      <p:pic>
        <p:nvPicPr>
          <p:cNvPr id="5128" name="Picture 4"/>
          <p:cNvPicPr>
            <a:picLocks noChangeAspect="1" noChangeArrowheads="1"/>
          </p:cNvPicPr>
          <p:nvPr/>
        </p:nvPicPr>
        <p:blipFill>
          <a:blip r:embed="rId2" cstate="print"/>
          <a:srcRect/>
          <a:stretch>
            <a:fillRect/>
          </a:stretch>
        </p:blipFill>
        <p:spPr bwMode="auto">
          <a:xfrm>
            <a:off x="2667000" y="990600"/>
            <a:ext cx="3609975" cy="838200"/>
          </a:xfrm>
          <a:prstGeom prst="rect">
            <a:avLst/>
          </a:prstGeom>
          <a:noFill/>
          <a:ln w="9525">
            <a:noFill/>
            <a:miter lim="800000"/>
            <a:headEnd/>
            <a:tailEnd/>
          </a:ln>
        </p:spPr>
      </p:pic>
      <p:sp>
        <p:nvSpPr>
          <p:cNvPr id="5129" name="AutoShape 5"/>
          <p:cNvSpPr>
            <a:spLocks noChangeArrowheads="1"/>
          </p:cNvSpPr>
          <p:nvPr/>
        </p:nvSpPr>
        <p:spPr bwMode="auto">
          <a:xfrm>
            <a:off x="4343400" y="19812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pic>
        <p:nvPicPr>
          <p:cNvPr id="5130" name="Picture 6"/>
          <p:cNvPicPr>
            <a:picLocks noChangeAspect="1" noChangeArrowheads="1"/>
          </p:cNvPicPr>
          <p:nvPr/>
        </p:nvPicPr>
        <p:blipFill>
          <a:blip r:embed="rId3" cstate="print"/>
          <a:srcRect/>
          <a:stretch>
            <a:fillRect/>
          </a:stretch>
        </p:blipFill>
        <p:spPr bwMode="auto">
          <a:xfrm>
            <a:off x="1371600" y="2438400"/>
            <a:ext cx="6553200" cy="36576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5122" name="Ink 10"/>
              <p14:cNvContentPartPr>
                <a14:cpLocks xmlns:a14="http://schemas.microsoft.com/office/drawing/2010/main" noRot="1" noChangeAspect="1" noEditPoints="1" noChangeArrowheads="1" noChangeShapeType="1"/>
              </p14:cNvContentPartPr>
              <p14:nvPr/>
            </p14:nvContentPartPr>
            <p14:xfrm>
              <a:off x="1625600" y="3938588"/>
              <a:ext cx="2366963" cy="687387"/>
            </p14:xfrm>
          </p:contentPart>
        </mc:Choice>
        <mc:Fallback>
          <p:pic>
            <p:nvPicPr>
              <p:cNvPr id="5122" name="Ink 10"/>
              <p:cNvPicPr>
                <a:picLocks noRot="1" noChangeAspect="1" noEditPoints="1" noChangeArrowheads="1" noChangeShapeType="1"/>
              </p:cNvPicPr>
              <p:nvPr/>
            </p:nvPicPr>
            <p:blipFill>
              <a:blip r:embed="rId5"/>
              <a:stretch>
                <a:fillRect/>
              </a:stretch>
            </p:blipFill>
            <p:spPr>
              <a:xfrm>
                <a:off x="1616240" y="3929231"/>
                <a:ext cx="2385683" cy="70610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23" name="Ink 11"/>
              <p14:cNvContentPartPr>
                <a14:cpLocks xmlns:a14="http://schemas.microsoft.com/office/drawing/2010/main" noRot="1" noChangeAspect="1" noEditPoints="1" noChangeArrowheads="1" noChangeShapeType="1"/>
              </p14:cNvContentPartPr>
              <p14:nvPr/>
            </p14:nvContentPartPr>
            <p14:xfrm>
              <a:off x="1608138" y="5429250"/>
              <a:ext cx="1687512" cy="687388"/>
            </p14:xfrm>
          </p:contentPart>
        </mc:Choice>
        <mc:Fallback>
          <p:pic>
            <p:nvPicPr>
              <p:cNvPr id="5123" name="Ink 11"/>
              <p:cNvPicPr>
                <a:picLocks noRot="1" noChangeAspect="1" noEditPoints="1" noChangeArrowheads="1" noChangeShapeType="1"/>
              </p:cNvPicPr>
              <p:nvPr/>
            </p:nvPicPr>
            <p:blipFill>
              <a:blip r:embed="rId7"/>
              <a:stretch>
                <a:fillRect/>
              </a:stretch>
            </p:blipFill>
            <p:spPr>
              <a:xfrm>
                <a:off x="1598779" y="5420080"/>
                <a:ext cx="1706230" cy="705728"/>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dt" sz="quarter" idx="10"/>
          </p:nvPr>
        </p:nvSpPr>
        <p:spPr>
          <a:noFill/>
        </p:spPr>
        <p:txBody>
          <a:bodyPr/>
          <a:lstStyle/>
          <a:p>
            <a:fld id="{0A24CAC1-7F30-4E5F-9E1F-8A4EDB23C921}" type="datetime1">
              <a:rPr lang="en-US" smtClean="0"/>
              <a:pPr/>
              <a:t>3/9/2016</a:t>
            </a:fld>
            <a:endParaRPr lang="en-US" smtClean="0"/>
          </a:p>
        </p:txBody>
      </p:sp>
      <p:sp>
        <p:nvSpPr>
          <p:cNvPr id="6148" name="Rectangle 5"/>
          <p:cNvSpPr>
            <a:spLocks noGrp="1" noChangeArrowheads="1"/>
          </p:cNvSpPr>
          <p:nvPr>
            <p:ph type="ftr" sz="quarter" idx="11"/>
          </p:nvPr>
        </p:nvSpPr>
        <p:spPr>
          <a:noFill/>
        </p:spPr>
        <p:txBody>
          <a:bodyPr/>
          <a:lstStyle/>
          <a:p>
            <a:r>
              <a:rPr lang="en-US" smtClean="0"/>
              <a:t>Thesis report</a:t>
            </a:r>
          </a:p>
        </p:txBody>
      </p:sp>
      <p:sp>
        <p:nvSpPr>
          <p:cNvPr id="6149" name="Rectangle 6"/>
          <p:cNvSpPr>
            <a:spLocks noGrp="1" noChangeArrowheads="1"/>
          </p:cNvSpPr>
          <p:nvPr>
            <p:ph type="sldNum" sz="quarter" idx="12"/>
          </p:nvPr>
        </p:nvSpPr>
        <p:spPr>
          <a:noFill/>
        </p:spPr>
        <p:txBody>
          <a:bodyPr/>
          <a:lstStyle/>
          <a:p>
            <a:fld id="{0FAA326A-46D8-4136-852F-5A75F54BA82F}" type="slidenum">
              <a:rPr lang="en-US" smtClean="0"/>
              <a:pPr/>
              <a:t>39</a:t>
            </a:fld>
            <a:endParaRPr lang="en-US" smtClean="0"/>
          </a:p>
        </p:txBody>
      </p:sp>
      <p:sp>
        <p:nvSpPr>
          <p:cNvPr id="6150" name="Rectangle 2"/>
          <p:cNvSpPr>
            <a:spLocks noGrp="1" noChangeArrowheads="1"/>
          </p:cNvSpPr>
          <p:nvPr>
            <p:ph type="title"/>
          </p:nvPr>
        </p:nvSpPr>
        <p:spPr/>
        <p:txBody>
          <a:bodyPr/>
          <a:lstStyle/>
          <a:p>
            <a:r>
              <a:rPr lang="en-US" sz="3200" smtClean="0"/>
              <a:t>III. Knowledge sub-model (MLE)</a:t>
            </a:r>
          </a:p>
        </p:txBody>
      </p:sp>
      <p:sp>
        <p:nvSpPr>
          <p:cNvPr id="6151" name="Rectangle 3"/>
          <p:cNvSpPr>
            <a:spLocks noChangeArrowheads="1"/>
          </p:cNvSpPr>
          <p:nvPr/>
        </p:nvSpPr>
        <p:spPr bwMode="auto">
          <a:xfrm>
            <a:off x="0" y="2986088"/>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6" name="Object 4"/>
          <p:cNvGraphicFramePr>
            <a:graphicFrameLocks noChangeAspect="1"/>
          </p:cNvGraphicFramePr>
          <p:nvPr/>
        </p:nvGraphicFramePr>
        <p:xfrm>
          <a:off x="685800" y="2057400"/>
          <a:ext cx="8153400" cy="2971800"/>
        </p:xfrm>
        <a:graphic>
          <a:graphicData uri="http://schemas.openxmlformats.org/presentationml/2006/ole">
            <mc:AlternateContent xmlns:mc="http://schemas.openxmlformats.org/markup-compatibility/2006">
              <mc:Choice xmlns:v="urn:schemas-microsoft-com:vml" Requires="v">
                <p:oleObj spid="_x0000_s6154" name="Equation" r:id="rId4" imgW="3073400" imgH="889000" progId="Equation.3">
                  <p:embed/>
                </p:oleObj>
              </mc:Choice>
              <mc:Fallback>
                <p:oleObj name="Equation" r:id="rId4" imgW="3073400" imgH="889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57400"/>
                        <a:ext cx="81534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2" name="Rectangle 5"/>
          <p:cNvSpPr>
            <a:spLocks noChangeArrowheads="1"/>
          </p:cNvSpPr>
          <p:nvPr/>
        </p:nvSpPr>
        <p:spPr bwMode="auto">
          <a:xfrm>
            <a:off x="1066800" y="1066800"/>
            <a:ext cx="7543800" cy="822325"/>
          </a:xfrm>
          <a:prstGeom prst="rect">
            <a:avLst/>
          </a:prstGeom>
          <a:noFill/>
          <a:ln w="9525">
            <a:noFill/>
            <a:miter lim="800000"/>
            <a:headEnd/>
            <a:tailEnd/>
          </a:ln>
        </p:spPr>
        <p:txBody>
          <a:bodyPr anchor="ctr">
            <a:spAutoFit/>
          </a:bodyPr>
          <a:lstStyle/>
          <a:p>
            <a:pPr algn="just" eaLnBrk="0" hangingPunct="0"/>
            <a:r>
              <a:rPr lang="en-US" sz="2400" b="1">
                <a:solidFill>
                  <a:srgbClr val="CC00CC"/>
                </a:solidFill>
              </a:rPr>
              <a:t>Finally, the set of equations whose solutions are </a:t>
            </a:r>
          </a:p>
          <a:p>
            <a:pPr algn="just" eaLnBrk="0" hangingPunct="0"/>
            <a:r>
              <a:rPr lang="en-US" sz="2400" b="1">
                <a:solidFill>
                  <a:srgbClr val="CC00CC"/>
                </a:solidFill>
              </a:rPr>
              <a:t>parameter estimators, namely </a:t>
            </a:r>
            <a:r>
              <a:rPr lang="en-US" sz="2400" b="1" i="1">
                <a:solidFill>
                  <a:srgbClr val="CC00CC"/>
                </a:solidFill>
              </a:rPr>
              <a:t>a</a:t>
            </a:r>
            <a:r>
              <a:rPr lang="en-US" sz="2400" b="1">
                <a:solidFill>
                  <a:srgbClr val="CC00CC"/>
                </a:solidFill>
              </a:rPr>
              <a:t> and </a:t>
            </a:r>
            <a:r>
              <a:rPr lang="en-US" sz="2400" b="1" i="1">
                <a:solidFill>
                  <a:srgbClr val="CC00CC"/>
                </a:solidFill>
              </a:rPr>
              <a:t>b</a:t>
            </a:r>
            <a:r>
              <a:rPr lang="en-US" sz="2400" b="1">
                <a:solidFill>
                  <a:srgbClr val="CC00CC"/>
                </a:solidFill>
              </a:rPr>
              <a:t>.</a:t>
            </a:r>
          </a:p>
        </p:txBody>
      </p:sp>
      <p:sp>
        <p:nvSpPr>
          <p:cNvPr id="6153" name="Rectangle 6"/>
          <p:cNvSpPr>
            <a:spLocks noChangeArrowheads="1"/>
          </p:cNvSpPr>
          <p:nvPr/>
        </p:nvSpPr>
        <p:spPr bwMode="auto">
          <a:xfrm>
            <a:off x="533400" y="5334000"/>
            <a:ext cx="8458200" cy="641350"/>
          </a:xfrm>
          <a:prstGeom prst="rect">
            <a:avLst/>
          </a:prstGeom>
          <a:noFill/>
          <a:ln w="9525">
            <a:noFill/>
            <a:miter lim="800000"/>
            <a:headEnd/>
            <a:tailEnd/>
          </a:ln>
        </p:spPr>
        <p:txBody>
          <a:bodyPr>
            <a:spAutoFit/>
          </a:bodyPr>
          <a:lstStyle/>
          <a:p>
            <a:pPr eaLnBrk="0" hangingPunct="0">
              <a:spcBef>
                <a:spcPct val="30000"/>
              </a:spcBef>
            </a:pPr>
            <a:r>
              <a:rPr lang="en-US" dirty="0">
                <a:solidFill>
                  <a:srgbClr val="40458C"/>
                </a:solidFill>
              </a:rPr>
              <a:t>Conclude: This set of equations is find out by taking the integration of </a:t>
            </a:r>
            <a:r>
              <a:rPr lang="en-US" i="1" dirty="0">
                <a:solidFill>
                  <a:srgbClr val="40458C"/>
                </a:solidFill>
              </a:rPr>
              <a:t>L</a:t>
            </a:r>
            <a:r>
              <a:rPr lang="en-US" dirty="0">
                <a:solidFill>
                  <a:srgbClr val="40458C"/>
                </a:solidFill>
              </a:rPr>
              <a:t>(</a:t>
            </a:r>
            <a:r>
              <a:rPr lang="el-GR" dirty="0">
                <a:solidFill>
                  <a:srgbClr val="40458C"/>
                </a:solidFill>
              </a:rPr>
              <a:t>θ</a:t>
            </a:r>
            <a:r>
              <a:rPr lang="en-US" dirty="0">
                <a:solidFill>
                  <a:srgbClr val="40458C"/>
                </a:solidFill>
              </a:rPr>
              <a:t>) based on the assumption that </a:t>
            </a:r>
            <a:r>
              <a:rPr lang="en-US" i="1" dirty="0">
                <a:solidFill>
                  <a:srgbClr val="40458C"/>
                </a:solidFill>
              </a:rPr>
              <a:t>a</a:t>
            </a:r>
            <a:r>
              <a:rPr lang="en-US" dirty="0">
                <a:solidFill>
                  <a:srgbClr val="40458C"/>
                </a:solidFill>
              </a:rPr>
              <a:t> and </a:t>
            </a:r>
            <a:r>
              <a:rPr lang="en-US" i="1" dirty="0">
                <a:solidFill>
                  <a:srgbClr val="40458C"/>
                </a:solidFill>
              </a:rPr>
              <a:t>b </a:t>
            </a:r>
            <a:r>
              <a:rPr lang="en-US" dirty="0">
                <a:solidFill>
                  <a:srgbClr val="40458C"/>
                </a:solidFill>
              </a:rPr>
              <a:t>in beta function are positive whole number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p:spPr>
        <p:txBody>
          <a:bodyPr/>
          <a:lstStyle/>
          <a:p>
            <a:fld id="{34D25092-77F6-42EC-9062-55E1EA501402}" type="datetime1">
              <a:rPr lang="en-US" smtClean="0"/>
              <a:pPr/>
              <a:t>3/9/2016</a:t>
            </a:fld>
            <a:endParaRPr lang="en-US" smtClean="0"/>
          </a:p>
        </p:txBody>
      </p:sp>
      <p:sp>
        <p:nvSpPr>
          <p:cNvPr id="12291" name="Rectangle 5"/>
          <p:cNvSpPr>
            <a:spLocks noGrp="1" noChangeArrowheads="1"/>
          </p:cNvSpPr>
          <p:nvPr>
            <p:ph type="ftr" sz="quarter" idx="11"/>
          </p:nvPr>
        </p:nvSpPr>
        <p:spPr>
          <a:noFill/>
        </p:spPr>
        <p:txBody>
          <a:bodyPr/>
          <a:lstStyle/>
          <a:p>
            <a:r>
              <a:rPr lang="en-US" smtClean="0"/>
              <a:t>Thesis report</a:t>
            </a:r>
          </a:p>
        </p:txBody>
      </p:sp>
      <p:sp>
        <p:nvSpPr>
          <p:cNvPr id="12292" name="Rectangle 6"/>
          <p:cNvSpPr>
            <a:spLocks noGrp="1" noChangeArrowheads="1"/>
          </p:cNvSpPr>
          <p:nvPr>
            <p:ph type="sldNum" sz="quarter" idx="12"/>
          </p:nvPr>
        </p:nvSpPr>
        <p:spPr>
          <a:noFill/>
        </p:spPr>
        <p:txBody>
          <a:bodyPr/>
          <a:lstStyle/>
          <a:p>
            <a:fld id="{F3F3EA93-FC43-42DD-B734-D8D94AF16C1A}" type="slidenum">
              <a:rPr lang="en-US" smtClean="0"/>
              <a:pPr/>
              <a:t>4</a:t>
            </a:fld>
            <a:endParaRPr lang="en-US" smtClean="0"/>
          </a:p>
        </p:txBody>
      </p:sp>
      <p:sp>
        <p:nvSpPr>
          <p:cNvPr id="12293" name="Rectangle 2"/>
          <p:cNvSpPr>
            <a:spLocks noGrp="1" noChangeArrowheads="1"/>
          </p:cNvSpPr>
          <p:nvPr>
            <p:ph type="title"/>
          </p:nvPr>
        </p:nvSpPr>
        <p:spPr/>
        <p:txBody>
          <a:bodyPr/>
          <a:lstStyle/>
          <a:p>
            <a:r>
              <a:rPr lang="en-US" sz="3200" smtClean="0"/>
              <a:t>I. Triangular Leaner Model</a:t>
            </a:r>
          </a:p>
        </p:txBody>
      </p:sp>
      <p:sp>
        <p:nvSpPr>
          <p:cNvPr id="12294" name="Rectangle 4"/>
          <p:cNvSpPr>
            <a:spLocks noChangeArrowheads="1"/>
          </p:cNvSpPr>
          <p:nvPr/>
        </p:nvSpPr>
        <p:spPr bwMode="auto">
          <a:xfrm>
            <a:off x="2743200" y="12192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40458C"/>
                </a:solidFill>
              </a:rPr>
              <a:t>User Profile</a:t>
            </a:r>
          </a:p>
        </p:txBody>
      </p:sp>
      <p:sp>
        <p:nvSpPr>
          <p:cNvPr id="12295" name="Rectangle 5"/>
          <p:cNvSpPr>
            <a:spLocks noChangeArrowheads="1"/>
          </p:cNvSpPr>
          <p:nvPr/>
        </p:nvSpPr>
        <p:spPr bwMode="auto">
          <a:xfrm>
            <a:off x="2743200" y="31242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40458C"/>
                </a:solidFill>
              </a:rPr>
              <a:t>User Model</a:t>
            </a:r>
          </a:p>
        </p:txBody>
      </p:sp>
      <p:sp>
        <p:nvSpPr>
          <p:cNvPr id="12296" name="Rectangle 6"/>
          <p:cNvSpPr>
            <a:spLocks noChangeArrowheads="1"/>
          </p:cNvSpPr>
          <p:nvPr/>
        </p:nvSpPr>
        <p:spPr bwMode="auto">
          <a:xfrm>
            <a:off x="2743200" y="5181600"/>
            <a:ext cx="2667000" cy="914400"/>
          </a:xfrm>
          <a:prstGeom prst="rect">
            <a:avLst/>
          </a:prstGeom>
          <a:noFill/>
          <a:ln w="9525">
            <a:noFill/>
            <a:miter lim="800000"/>
            <a:headEnd/>
            <a:tailEnd/>
          </a:ln>
        </p:spPr>
        <p:txBody>
          <a:bodyPr wrap="none" anchor="ctr"/>
          <a:lstStyle/>
          <a:p>
            <a:pPr algn="ctr"/>
            <a:r>
              <a:rPr lang="en-US" sz="2400" b="1">
                <a:solidFill>
                  <a:srgbClr val="40458C"/>
                </a:solidFill>
              </a:rPr>
              <a:t>Adaptive Effects</a:t>
            </a:r>
          </a:p>
        </p:txBody>
      </p:sp>
      <p:cxnSp>
        <p:nvCxnSpPr>
          <p:cNvPr id="12297" name="AutoShape 7"/>
          <p:cNvCxnSpPr>
            <a:cxnSpLocks noChangeShapeType="1"/>
            <a:stCxn id="12294" idx="2"/>
            <a:endCxn id="12295" idx="0"/>
          </p:cNvCxnSpPr>
          <p:nvPr/>
        </p:nvCxnSpPr>
        <p:spPr bwMode="auto">
          <a:xfrm>
            <a:off x="4076700" y="2133600"/>
            <a:ext cx="0" cy="990600"/>
          </a:xfrm>
          <a:prstGeom prst="straightConnector1">
            <a:avLst/>
          </a:prstGeom>
          <a:noFill/>
          <a:ln w="50800">
            <a:solidFill>
              <a:schemeClr val="tx1"/>
            </a:solidFill>
            <a:round/>
            <a:headEnd/>
            <a:tailEnd type="triangle" w="med" len="med"/>
          </a:ln>
        </p:spPr>
      </p:cxnSp>
      <p:cxnSp>
        <p:nvCxnSpPr>
          <p:cNvPr id="12298" name="AutoShape 8"/>
          <p:cNvCxnSpPr>
            <a:cxnSpLocks noChangeShapeType="1"/>
            <a:stCxn id="12295" idx="2"/>
            <a:endCxn id="12296" idx="0"/>
          </p:cNvCxnSpPr>
          <p:nvPr/>
        </p:nvCxnSpPr>
        <p:spPr bwMode="auto">
          <a:xfrm>
            <a:off x="4076700" y="4038600"/>
            <a:ext cx="0" cy="1143000"/>
          </a:xfrm>
          <a:prstGeom prst="straightConnector1">
            <a:avLst/>
          </a:prstGeom>
          <a:noFill/>
          <a:ln w="50800">
            <a:solidFill>
              <a:schemeClr val="tx1"/>
            </a:solidFill>
            <a:round/>
            <a:headEnd/>
            <a:tailEnd type="triangle" w="med" len="med"/>
          </a:ln>
        </p:spPr>
      </p:cxnSp>
      <p:sp>
        <p:nvSpPr>
          <p:cNvPr id="12299" name="Text Box 9"/>
          <p:cNvSpPr txBox="1">
            <a:spLocks noChangeArrowheads="1"/>
          </p:cNvSpPr>
          <p:nvPr/>
        </p:nvSpPr>
        <p:spPr bwMode="auto">
          <a:xfrm>
            <a:off x="6705600" y="2220913"/>
            <a:ext cx="1947863" cy="396875"/>
          </a:xfrm>
          <a:prstGeom prst="rect">
            <a:avLst/>
          </a:prstGeom>
          <a:noFill/>
          <a:ln w="9525">
            <a:noFill/>
            <a:miter lim="800000"/>
            <a:headEnd/>
            <a:tailEnd/>
          </a:ln>
        </p:spPr>
        <p:txBody>
          <a:bodyPr wrap="none">
            <a:spAutoFit/>
          </a:bodyPr>
          <a:lstStyle/>
          <a:p>
            <a:r>
              <a:rPr lang="en-US" sz="2000" b="1">
                <a:solidFill>
                  <a:srgbClr val="CC00CC"/>
                </a:solidFill>
              </a:rPr>
              <a:t>User modeling</a:t>
            </a:r>
          </a:p>
        </p:txBody>
      </p:sp>
      <p:sp>
        <p:nvSpPr>
          <p:cNvPr id="12300" name="Text Box 10"/>
          <p:cNvSpPr txBox="1">
            <a:spLocks noChangeArrowheads="1"/>
          </p:cNvSpPr>
          <p:nvPr/>
        </p:nvSpPr>
        <p:spPr bwMode="auto">
          <a:xfrm>
            <a:off x="6705600" y="4343400"/>
            <a:ext cx="1285875" cy="396875"/>
          </a:xfrm>
          <a:prstGeom prst="rect">
            <a:avLst/>
          </a:prstGeom>
          <a:noFill/>
          <a:ln w="9525">
            <a:noFill/>
            <a:miter lim="800000"/>
            <a:headEnd/>
            <a:tailEnd/>
          </a:ln>
        </p:spPr>
        <p:txBody>
          <a:bodyPr wrap="none">
            <a:spAutoFit/>
          </a:bodyPr>
          <a:lstStyle/>
          <a:p>
            <a:r>
              <a:rPr lang="en-US" sz="2000" b="1">
                <a:solidFill>
                  <a:srgbClr val="CC00CC"/>
                </a:solidFill>
              </a:rPr>
              <a:t>Adapting</a:t>
            </a:r>
          </a:p>
        </p:txBody>
      </p:sp>
      <p:cxnSp>
        <p:nvCxnSpPr>
          <p:cNvPr id="12301" name="AutoShape 11"/>
          <p:cNvCxnSpPr>
            <a:cxnSpLocks noChangeShapeType="1"/>
            <a:stCxn id="12299" idx="1"/>
          </p:cNvCxnSpPr>
          <p:nvPr/>
        </p:nvCxnSpPr>
        <p:spPr bwMode="auto">
          <a:xfrm flipH="1">
            <a:off x="4114800" y="2419350"/>
            <a:ext cx="2590800" cy="19050"/>
          </a:xfrm>
          <a:prstGeom prst="straightConnector1">
            <a:avLst/>
          </a:prstGeom>
          <a:noFill/>
          <a:ln w="9525">
            <a:solidFill>
              <a:schemeClr val="tx1"/>
            </a:solidFill>
            <a:round/>
            <a:headEnd/>
            <a:tailEnd type="triangle" w="med" len="med"/>
          </a:ln>
        </p:spPr>
      </p:cxnSp>
      <p:cxnSp>
        <p:nvCxnSpPr>
          <p:cNvPr id="12302" name="AutoShape 12"/>
          <p:cNvCxnSpPr>
            <a:cxnSpLocks noChangeShapeType="1"/>
            <a:stCxn id="12300" idx="1"/>
          </p:cNvCxnSpPr>
          <p:nvPr/>
        </p:nvCxnSpPr>
        <p:spPr bwMode="auto">
          <a:xfrm flipH="1" flipV="1">
            <a:off x="4114800" y="4514850"/>
            <a:ext cx="2590800" cy="26988"/>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p:spPr>
        <p:txBody>
          <a:bodyPr/>
          <a:lstStyle/>
          <a:p>
            <a:fld id="{36E83DDF-2466-40CC-959E-944F4F66768E}" type="datetime1">
              <a:rPr lang="en-US" smtClean="0"/>
              <a:pPr/>
              <a:t>3/9/2016</a:t>
            </a:fld>
            <a:endParaRPr lang="en-US" smtClean="0"/>
          </a:p>
        </p:txBody>
      </p:sp>
      <p:sp>
        <p:nvSpPr>
          <p:cNvPr id="43011" name="Rectangle 5"/>
          <p:cNvSpPr>
            <a:spLocks noGrp="1" noChangeArrowheads="1"/>
          </p:cNvSpPr>
          <p:nvPr>
            <p:ph type="ftr" sz="quarter" idx="11"/>
          </p:nvPr>
        </p:nvSpPr>
        <p:spPr>
          <a:noFill/>
        </p:spPr>
        <p:txBody>
          <a:bodyPr/>
          <a:lstStyle/>
          <a:p>
            <a:r>
              <a:rPr lang="en-US" smtClean="0"/>
              <a:t>Thesis report</a:t>
            </a:r>
          </a:p>
        </p:txBody>
      </p:sp>
      <p:sp>
        <p:nvSpPr>
          <p:cNvPr id="43012" name="Rectangle 6"/>
          <p:cNvSpPr>
            <a:spLocks noGrp="1" noChangeArrowheads="1"/>
          </p:cNvSpPr>
          <p:nvPr>
            <p:ph type="sldNum" sz="quarter" idx="12"/>
          </p:nvPr>
        </p:nvSpPr>
        <p:spPr>
          <a:noFill/>
        </p:spPr>
        <p:txBody>
          <a:bodyPr/>
          <a:lstStyle/>
          <a:p>
            <a:fld id="{7F3085BB-CA14-4237-9C97-A8E9B2C4E221}" type="slidenum">
              <a:rPr lang="en-US" smtClean="0"/>
              <a:pPr/>
              <a:t>40</a:t>
            </a:fld>
            <a:endParaRPr lang="en-US" smtClean="0"/>
          </a:p>
        </p:txBody>
      </p:sp>
      <p:sp>
        <p:nvSpPr>
          <p:cNvPr id="43013" name="Rectangle 2"/>
          <p:cNvSpPr>
            <a:spLocks noGrp="1" noChangeArrowheads="1"/>
          </p:cNvSpPr>
          <p:nvPr>
            <p:ph type="title"/>
          </p:nvPr>
        </p:nvSpPr>
        <p:spPr/>
        <p:txBody>
          <a:bodyPr/>
          <a:lstStyle/>
          <a:p>
            <a:r>
              <a:rPr lang="en-US" sz="3200" smtClean="0"/>
              <a:t>III. Knowledge sub-model (MLE)</a:t>
            </a:r>
          </a:p>
        </p:txBody>
      </p:sp>
      <p:pic>
        <p:nvPicPr>
          <p:cNvPr id="43014" name="Picture 4"/>
          <p:cNvPicPr>
            <a:picLocks noChangeAspect="1" noChangeArrowheads="1"/>
          </p:cNvPicPr>
          <p:nvPr/>
        </p:nvPicPr>
        <p:blipFill>
          <a:blip r:embed="rId3" cstate="print"/>
          <a:srcRect/>
          <a:stretch>
            <a:fillRect/>
          </a:stretch>
        </p:blipFill>
        <p:spPr bwMode="auto">
          <a:xfrm>
            <a:off x="1371600" y="1524000"/>
            <a:ext cx="4219575" cy="4752975"/>
          </a:xfrm>
          <a:prstGeom prst="rect">
            <a:avLst/>
          </a:prstGeom>
          <a:noFill/>
          <a:ln w="9525">
            <a:noFill/>
            <a:miter lim="800000"/>
            <a:headEnd/>
            <a:tailEnd/>
          </a:ln>
        </p:spPr>
      </p:pic>
      <p:sp>
        <p:nvSpPr>
          <p:cNvPr id="43015" name="Rectangle 5"/>
          <p:cNvSpPr>
            <a:spLocks noChangeArrowheads="1"/>
          </p:cNvSpPr>
          <p:nvPr/>
        </p:nvSpPr>
        <p:spPr bwMode="auto">
          <a:xfrm>
            <a:off x="2362200" y="914400"/>
            <a:ext cx="4516438"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Iterative Algorithm for MLE </a:t>
            </a:r>
          </a:p>
        </p:txBody>
      </p:sp>
      <p:pic>
        <p:nvPicPr>
          <p:cNvPr id="43016" name="Picture 6"/>
          <p:cNvPicPr>
            <a:picLocks noChangeAspect="1" noChangeArrowheads="1"/>
          </p:cNvPicPr>
          <p:nvPr/>
        </p:nvPicPr>
        <p:blipFill>
          <a:blip r:embed="rId4" cstate="print"/>
          <a:srcRect/>
          <a:stretch>
            <a:fillRect/>
          </a:stretch>
        </p:blipFill>
        <p:spPr bwMode="auto">
          <a:xfrm>
            <a:off x="5791200" y="2286000"/>
            <a:ext cx="3048000" cy="533400"/>
          </a:xfrm>
          <a:prstGeom prst="rect">
            <a:avLst/>
          </a:prstGeom>
          <a:noFill/>
          <a:ln w="9525">
            <a:noFill/>
            <a:miter lim="800000"/>
            <a:headEnd/>
            <a:tailEnd/>
          </a:ln>
        </p:spPr>
      </p:pic>
      <p:pic>
        <p:nvPicPr>
          <p:cNvPr id="43017" name="Picture 7"/>
          <p:cNvPicPr>
            <a:picLocks noChangeAspect="1" noChangeArrowheads="1"/>
          </p:cNvPicPr>
          <p:nvPr/>
        </p:nvPicPr>
        <p:blipFill>
          <a:blip r:embed="rId5" cstate="print"/>
          <a:srcRect/>
          <a:stretch>
            <a:fillRect/>
          </a:stretch>
        </p:blipFill>
        <p:spPr bwMode="auto">
          <a:xfrm>
            <a:off x="5791200" y="3048000"/>
            <a:ext cx="1905000" cy="457200"/>
          </a:xfrm>
          <a:prstGeom prst="rect">
            <a:avLst/>
          </a:prstGeom>
          <a:noFill/>
          <a:ln w="9525">
            <a:noFill/>
            <a:miter lim="800000"/>
            <a:headEnd/>
            <a:tailEnd/>
          </a:ln>
        </p:spPr>
      </p:pic>
      <p:sp>
        <p:nvSpPr>
          <p:cNvPr id="43018" name="Text Box 8"/>
          <p:cNvSpPr txBox="1">
            <a:spLocks noChangeArrowheads="1"/>
          </p:cNvSpPr>
          <p:nvPr/>
        </p:nvSpPr>
        <p:spPr bwMode="auto">
          <a:xfrm>
            <a:off x="5867400" y="4921250"/>
            <a:ext cx="3124200" cy="641350"/>
          </a:xfrm>
          <a:prstGeom prst="rect">
            <a:avLst/>
          </a:prstGeom>
          <a:noFill/>
          <a:ln w="9525">
            <a:noFill/>
            <a:miter lim="800000"/>
            <a:headEnd/>
            <a:tailEnd/>
          </a:ln>
        </p:spPr>
        <p:txBody>
          <a:bodyPr>
            <a:spAutoFit/>
          </a:bodyPr>
          <a:lstStyle/>
          <a:p>
            <a:r>
              <a:rPr lang="en-US">
                <a:solidFill>
                  <a:srgbClr val="40458C"/>
                </a:solidFill>
              </a:rPr>
              <a:t>The basic idea is to find out the approximate solutions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dt" sz="quarter" idx="10"/>
          </p:nvPr>
        </p:nvSpPr>
        <p:spPr>
          <a:noFill/>
        </p:spPr>
        <p:txBody>
          <a:bodyPr/>
          <a:lstStyle/>
          <a:p>
            <a:fld id="{C4AB0061-A2A7-4253-ADC9-86AD57E141CC}" type="datetime1">
              <a:rPr lang="en-US" smtClean="0"/>
              <a:pPr/>
              <a:t>3/9/2016</a:t>
            </a:fld>
            <a:endParaRPr lang="en-US" smtClean="0"/>
          </a:p>
        </p:txBody>
      </p:sp>
      <p:sp>
        <p:nvSpPr>
          <p:cNvPr id="44035" name="Rectangle 5"/>
          <p:cNvSpPr>
            <a:spLocks noGrp="1" noChangeArrowheads="1"/>
          </p:cNvSpPr>
          <p:nvPr>
            <p:ph type="ftr" sz="quarter" idx="11"/>
          </p:nvPr>
        </p:nvSpPr>
        <p:spPr>
          <a:noFill/>
        </p:spPr>
        <p:txBody>
          <a:bodyPr/>
          <a:lstStyle/>
          <a:p>
            <a:r>
              <a:rPr lang="en-US" smtClean="0"/>
              <a:t>Thesis report</a:t>
            </a:r>
          </a:p>
        </p:txBody>
      </p:sp>
      <p:sp>
        <p:nvSpPr>
          <p:cNvPr id="44036" name="Rectangle 6"/>
          <p:cNvSpPr>
            <a:spLocks noGrp="1" noChangeArrowheads="1"/>
          </p:cNvSpPr>
          <p:nvPr>
            <p:ph type="sldNum" sz="quarter" idx="12"/>
          </p:nvPr>
        </p:nvSpPr>
        <p:spPr>
          <a:noFill/>
        </p:spPr>
        <p:txBody>
          <a:bodyPr/>
          <a:lstStyle/>
          <a:p>
            <a:fld id="{D6EA5925-0D2B-48B1-9759-27DA8D977FE5}" type="slidenum">
              <a:rPr lang="en-US" smtClean="0"/>
              <a:pPr/>
              <a:t>41</a:t>
            </a:fld>
            <a:endParaRPr lang="en-US" smtClean="0"/>
          </a:p>
        </p:txBody>
      </p:sp>
      <p:sp>
        <p:nvSpPr>
          <p:cNvPr id="44037" name="Rectangle 2"/>
          <p:cNvSpPr>
            <a:spLocks noGrp="1" noChangeArrowheads="1"/>
          </p:cNvSpPr>
          <p:nvPr>
            <p:ph type="title"/>
          </p:nvPr>
        </p:nvSpPr>
        <p:spPr/>
        <p:txBody>
          <a:bodyPr/>
          <a:lstStyle/>
          <a:p>
            <a:r>
              <a:rPr lang="en-US" sz="3200" smtClean="0"/>
              <a:t>III. Knowledge sub-model (DBN)</a:t>
            </a:r>
          </a:p>
        </p:txBody>
      </p:sp>
      <p:sp>
        <p:nvSpPr>
          <p:cNvPr id="44038" name="Rectangle 3"/>
          <p:cNvSpPr>
            <a:spLocks noGrp="1" noChangeArrowheads="1"/>
          </p:cNvSpPr>
          <p:nvPr>
            <p:ph type="body" idx="1"/>
          </p:nvPr>
        </p:nvSpPr>
        <p:spPr>
          <a:xfrm>
            <a:off x="685800" y="1905000"/>
            <a:ext cx="7966075" cy="3352800"/>
          </a:xfrm>
        </p:spPr>
        <p:txBody>
          <a:bodyPr/>
          <a:lstStyle/>
          <a:p>
            <a:r>
              <a:rPr lang="en-US" smtClean="0"/>
              <a:t>Given finite number </a:t>
            </a:r>
            <a:r>
              <a:rPr lang="en-US" i="1" smtClean="0"/>
              <a:t>T</a:t>
            </a:r>
            <a:r>
              <a:rPr lang="en-US" smtClean="0"/>
              <a:t> of time points </a:t>
            </a:r>
          </a:p>
          <a:p>
            <a:r>
              <a:rPr lang="en-US" smtClean="0"/>
              <a:t>Let </a:t>
            </a:r>
            <a:r>
              <a:rPr lang="en-US" i="1" smtClean="0"/>
              <a:t>x</a:t>
            </a:r>
            <a:r>
              <a:rPr lang="en-US" i="1" baseline="-25000" smtClean="0"/>
              <a:t>i</a:t>
            </a:r>
            <a:r>
              <a:rPr lang="en-US" smtClean="0"/>
              <a:t>[</a:t>
            </a:r>
            <a:r>
              <a:rPr lang="en-US" i="1" smtClean="0"/>
              <a:t>t</a:t>
            </a:r>
            <a:r>
              <a:rPr lang="en-US" smtClean="0"/>
              <a:t>] be the variable representing the value of </a:t>
            </a:r>
            <a:r>
              <a:rPr lang="en-US" i="1" smtClean="0"/>
              <a:t>x</a:t>
            </a:r>
            <a:r>
              <a:rPr lang="en-US" i="1" baseline="-25000" smtClean="0"/>
              <a:t>i</a:t>
            </a:r>
            <a:r>
              <a:rPr lang="en-US" smtClean="0"/>
              <a:t> at time </a:t>
            </a:r>
            <a:r>
              <a:rPr lang="en-US" i="1" smtClean="0"/>
              <a:t>t</a:t>
            </a:r>
            <a:r>
              <a:rPr lang="en-US" smtClean="0"/>
              <a:t> where </a:t>
            </a:r>
            <a:r>
              <a:rPr lang="en-US" i="1" smtClean="0"/>
              <a:t>0&lt;= t &lt;= T</a:t>
            </a:r>
            <a:endParaRPr lang="en-US" smtClean="0"/>
          </a:p>
          <a:p>
            <a:pPr algn="just"/>
            <a:r>
              <a:rPr lang="en-US" smtClean="0"/>
              <a:t>Let </a:t>
            </a:r>
            <a:r>
              <a:rPr lang="en-US" i="1" smtClean="0"/>
              <a:t>X</a:t>
            </a:r>
            <a:r>
              <a:rPr lang="en-US" smtClean="0"/>
              <a:t>[</a:t>
            </a:r>
            <a:r>
              <a:rPr lang="en-US" i="1" smtClean="0"/>
              <a:t>t</a:t>
            </a:r>
            <a:r>
              <a:rPr lang="en-US" smtClean="0"/>
              <a:t>] be the temporal random vector denoting the random vector </a:t>
            </a:r>
            <a:r>
              <a:rPr lang="en-US" i="1" smtClean="0"/>
              <a:t>X</a:t>
            </a:r>
            <a:r>
              <a:rPr lang="en-US" smtClean="0"/>
              <a:t> at time </a:t>
            </a:r>
            <a:r>
              <a:rPr lang="en-US" i="1" smtClean="0"/>
              <a:t>t</a:t>
            </a:r>
            <a:r>
              <a:rPr lang="en-US" smtClean="0"/>
              <a:t>, </a:t>
            </a:r>
            <a:r>
              <a:rPr lang="en-US" i="1" smtClean="0"/>
              <a:t>X</a:t>
            </a:r>
            <a:r>
              <a:rPr lang="en-US" smtClean="0"/>
              <a:t>[</a:t>
            </a:r>
            <a:r>
              <a:rPr lang="en-US" i="1" smtClean="0"/>
              <a:t>t</a:t>
            </a:r>
            <a:r>
              <a:rPr lang="en-US" smtClean="0"/>
              <a:t>] = {</a:t>
            </a:r>
            <a:r>
              <a:rPr lang="en-US" i="1" smtClean="0"/>
              <a:t>x</a:t>
            </a:r>
            <a:r>
              <a:rPr lang="en-US" i="1" baseline="-25000" smtClean="0"/>
              <a:t>1</a:t>
            </a:r>
            <a:r>
              <a:rPr lang="en-US" smtClean="0"/>
              <a:t>[</a:t>
            </a:r>
            <a:r>
              <a:rPr lang="en-US" i="1" smtClean="0"/>
              <a:t>t</a:t>
            </a:r>
            <a:r>
              <a:rPr lang="en-US" smtClean="0"/>
              <a:t>], </a:t>
            </a:r>
            <a:r>
              <a:rPr lang="en-US" i="1" smtClean="0"/>
              <a:t>x</a:t>
            </a:r>
            <a:r>
              <a:rPr lang="en-US" i="1" baseline="-25000" smtClean="0"/>
              <a:t>2</a:t>
            </a:r>
            <a:r>
              <a:rPr lang="en-US" smtClean="0"/>
              <a:t>[</a:t>
            </a:r>
            <a:r>
              <a:rPr lang="en-US" i="1" smtClean="0"/>
              <a:t>t</a:t>
            </a:r>
            <a:r>
              <a:rPr lang="en-US" smtClean="0"/>
              <a:t>],…, </a:t>
            </a:r>
            <a:r>
              <a:rPr lang="en-US" i="1" smtClean="0"/>
              <a:t>x</a:t>
            </a:r>
            <a:r>
              <a:rPr lang="en-US" i="1" baseline="-25000" smtClean="0"/>
              <a:t>n</a:t>
            </a:r>
            <a:r>
              <a:rPr lang="en-US" smtClean="0"/>
              <a:t>[</a:t>
            </a:r>
            <a:r>
              <a:rPr lang="en-US" i="1" smtClean="0"/>
              <a:t>t</a:t>
            </a:r>
            <a:r>
              <a:rPr lang="en-US" smtClean="0"/>
              <a:t>]} </a:t>
            </a:r>
          </a:p>
        </p:txBody>
      </p:sp>
      <p:sp>
        <p:nvSpPr>
          <p:cNvPr id="44039" name="Rectangle 4"/>
          <p:cNvSpPr>
            <a:spLocks noChangeArrowheads="1"/>
          </p:cNvSpPr>
          <p:nvPr/>
        </p:nvSpPr>
        <p:spPr bwMode="auto">
          <a:xfrm>
            <a:off x="2057400" y="1111250"/>
            <a:ext cx="552767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Dynamic Bayesian Network (DBN)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p:spPr>
        <p:txBody>
          <a:bodyPr/>
          <a:lstStyle/>
          <a:p>
            <a:fld id="{955094FB-73B5-45AF-836B-71288FEEA99D}" type="datetime1">
              <a:rPr lang="en-US" smtClean="0"/>
              <a:pPr/>
              <a:t>3/9/2016</a:t>
            </a:fld>
            <a:endParaRPr lang="en-US" smtClean="0"/>
          </a:p>
        </p:txBody>
      </p:sp>
      <p:sp>
        <p:nvSpPr>
          <p:cNvPr id="45059" name="Rectangle 5"/>
          <p:cNvSpPr>
            <a:spLocks noGrp="1" noChangeArrowheads="1"/>
          </p:cNvSpPr>
          <p:nvPr>
            <p:ph type="ftr" sz="quarter" idx="11"/>
          </p:nvPr>
        </p:nvSpPr>
        <p:spPr>
          <a:noFill/>
        </p:spPr>
        <p:txBody>
          <a:bodyPr/>
          <a:lstStyle/>
          <a:p>
            <a:r>
              <a:rPr lang="en-US" smtClean="0"/>
              <a:t>Thesis report</a:t>
            </a:r>
          </a:p>
        </p:txBody>
      </p:sp>
      <p:sp>
        <p:nvSpPr>
          <p:cNvPr id="45060" name="Rectangle 6"/>
          <p:cNvSpPr>
            <a:spLocks noGrp="1" noChangeArrowheads="1"/>
          </p:cNvSpPr>
          <p:nvPr>
            <p:ph type="sldNum" sz="quarter" idx="12"/>
          </p:nvPr>
        </p:nvSpPr>
        <p:spPr>
          <a:noFill/>
        </p:spPr>
        <p:txBody>
          <a:bodyPr/>
          <a:lstStyle/>
          <a:p>
            <a:fld id="{816DCC93-7A26-4841-A0C9-4FEB2EF94BFA}" type="slidenum">
              <a:rPr lang="en-US" smtClean="0"/>
              <a:pPr/>
              <a:t>42</a:t>
            </a:fld>
            <a:endParaRPr lang="en-US" smtClean="0"/>
          </a:p>
        </p:txBody>
      </p:sp>
      <p:sp>
        <p:nvSpPr>
          <p:cNvPr id="45061" name="Rectangle 2"/>
          <p:cNvSpPr>
            <a:spLocks noGrp="1" noChangeArrowheads="1"/>
          </p:cNvSpPr>
          <p:nvPr>
            <p:ph type="title"/>
          </p:nvPr>
        </p:nvSpPr>
        <p:spPr/>
        <p:txBody>
          <a:bodyPr/>
          <a:lstStyle/>
          <a:p>
            <a:r>
              <a:rPr lang="en-US" sz="3200" smtClean="0"/>
              <a:t>III. Knowledge sub-model (DBN)</a:t>
            </a:r>
          </a:p>
        </p:txBody>
      </p:sp>
      <p:sp>
        <p:nvSpPr>
          <p:cNvPr id="45062" name="Rectangle 3"/>
          <p:cNvSpPr>
            <a:spLocks noGrp="1" noChangeArrowheads="1"/>
          </p:cNvSpPr>
          <p:nvPr>
            <p:ph type="body" idx="1"/>
          </p:nvPr>
        </p:nvSpPr>
        <p:spPr>
          <a:xfrm>
            <a:off x="685800" y="1524000"/>
            <a:ext cx="7966075" cy="1600200"/>
          </a:xfrm>
        </p:spPr>
        <p:txBody>
          <a:bodyPr/>
          <a:lstStyle/>
          <a:p>
            <a:r>
              <a:rPr lang="en-US" sz="2000" dirty="0" smtClean="0"/>
              <a:t>An initial BN </a:t>
            </a:r>
            <a:r>
              <a:rPr lang="en-US" sz="2000" i="1" dirty="0" smtClean="0"/>
              <a:t>G</a:t>
            </a:r>
            <a:r>
              <a:rPr lang="en-US" sz="2000" baseline="-25000" dirty="0" smtClean="0"/>
              <a:t>0</a:t>
            </a:r>
            <a:r>
              <a:rPr lang="en-US" sz="2000" dirty="0" smtClean="0"/>
              <a:t> = {</a:t>
            </a:r>
            <a:r>
              <a:rPr lang="en-US" sz="2000" i="1" dirty="0" smtClean="0"/>
              <a:t>X</a:t>
            </a:r>
            <a:r>
              <a:rPr lang="en-US" sz="2000" dirty="0" smtClean="0"/>
              <a:t>[0], </a:t>
            </a:r>
            <a:r>
              <a:rPr lang="en-US" sz="2000" i="1" dirty="0" smtClean="0"/>
              <a:t>Pr</a:t>
            </a:r>
            <a:r>
              <a:rPr lang="en-US" sz="2000" dirty="0" smtClean="0"/>
              <a:t>(</a:t>
            </a:r>
            <a:r>
              <a:rPr lang="en-US" sz="2000" i="1" dirty="0" smtClean="0"/>
              <a:t>X</a:t>
            </a:r>
            <a:r>
              <a:rPr lang="en-US" sz="2000" dirty="0" smtClean="0"/>
              <a:t>[0]} at first time </a:t>
            </a:r>
            <a:r>
              <a:rPr lang="en-US" sz="2000" i="1" dirty="0" smtClean="0"/>
              <a:t>t</a:t>
            </a:r>
            <a:r>
              <a:rPr lang="en-US" sz="2000" dirty="0" smtClean="0"/>
              <a:t> = 0</a:t>
            </a:r>
          </a:p>
          <a:p>
            <a:pPr algn="just"/>
            <a:r>
              <a:rPr lang="en-US" sz="2000" dirty="0" smtClean="0"/>
              <a:t>A transition BN is a template consisting of a transition directed acyclic graph (DAG) </a:t>
            </a:r>
            <a:r>
              <a:rPr lang="en-US" sz="2000" i="1" dirty="0" smtClean="0"/>
              <a:t>G</a:t>
            </a:r>
            <a:r>
              <a:rPr lang="en-US" sz="2000" i="1" baseline="-25000" dirty="0" smtClean="0"/>
              <a:t>→</a:t>
            </a:r>
            <a:r>
              <a:rPr lang="en-US" sz="2000" dirty="0" smtClean="0"/>
              <a:t> containing variables in </a:t>
            </a:r>
            <a:r>
              <a:rPr lang="en-US" sz="2000" i="1" dirty="0" smtClean="0"/>
              <a:t>X</a:t>
            </a:r>
            <a:r>
              <a:rPr lang="en-US" sz="2000" dirty="0" smtClean="0"/>
              <a:t>[</a:t>
            </a:r>
            <a:r>
              <a:rPr lang="en-US" sz="2000" i="1" dirty="0" smtClean="0"/>
              <a:t>t</a:t>
            </a:r>
            <a:r>
              <a:rPr lang="en-US" sz="2000" dirty="0" smtClean="0"/>
              <a:t>], </a:t>
            </a:r>
            <a:r>
              <a:rPr lang="en-US" sz="2000" i="1" dirty="0" smtClean="0"/>
              <a:t>X</a:t>
            </a:r>
            <a:r>
              <a:rPr lang="en-US" sz="2000" dirty="0" smtClean="0"/>
              <a:t>[</a:t>
            </a:r>
            <a:r>
              <a:rPr lang="en-US" sz="2000" i="1" dirty="0" smtClean="0"/>
              <a:t>t+</a:t>
            </a:r>
            <a:r>
              <a:rPr lang="en-US" sz="2000" dirty="0" smtClean="0"/>
              <a:t>1] and a transition probability distribution </a:t>
            </a:r>
            <a:r>
              <a:rPr lang="en-US" sz="2000" i="1" dirty="0" smtClean="0"/>
              <a:t>Pr</a:t>
            </a:r>
            <a:r>
              <a:rPr lang="en-US" sz="2000" i="1" baseline="-25000" dirty="0" smtClean="0"/>
              <a:t>→</a:t>
            </a:r>
            <a:r>
              <a:rPr lang="en-US" sz="2000" dirty="0" smtClean="0"/>
              <a:t> (</a:t>
            </a:r>
            <a:r>
              <a:rPr lang="en-US" sz="2000" i="1" dirty="0" smtClean="0"/>
              <a:t>X</a:t>
            </a:r>
            <a:r>
              <a:rPr lang="en-US" sz="2000" dirty="0" smtClean="0"/>
              <a:t>[</a:t>
            </a:r>
            <a:r>
              <a:rPr lang="en-US" sz="2000" i="1" dirty="0" smtClean="0"/>
              <a:t>t+</a:t>
            </a:r>
            <a:r>
              <a:rPr lang="en-US" sz="2000" dirty="0" smtClean="0"/>
              <a:t>1] | </a:t>
            </a:r>
            <a:r>
              <a:rPr lang="en-US" sz="2000" i="1" dirty="0" smtClean="0"/>
              <a:t>X</a:t>
            </a:r>
            <a:r>
              <a:rPr lang="en-US" sz="2000" dirty="0" smtClean="0"/>
              <a:t>[</a:t>
            </a:r>
            <a:r>
              <a:rPr lang="en-US" sz="2000" i="1" dirty="0" smtClean="0"/>
              <a:t>t</a:t>
            </a:r>
            <a:r>
              <a:rPr lang="en-US" sz="2000" dirty="0" smtClean="0"/>
              <a:t>]) </a:t>
            </a:r>
          </a:p>
        </p:txBody>
      </p:sp>
      <p:pic>
        <p:nvPicPr>
          <p:cNvPr id="45063" name="Picture 4"/>
          <p:cNvPicPr>
            <a:picLocks noChangeAspect="1" noChangeArrowheads="1"/>
          </p:cNvPicPr>
          <p:nvPr/>
        </p:nvPicPr>
        <p:blipFill>
          <a:blip r:embed="rId3" cstate="print"/>
          <a:srcRect/>
          <a:stretch>
            <a:fillRect/>
          </a:stretch>
        </p:blipFill>
        <p:spPr bwMode="auto">
          <a:xfrm>
            <a:off x="2055813" y="3124200"/>
            <a:ext cx="4497387" cy="3071813"/>
          </a:xfrm>
          <a:prstGeom prst="rect">
            <a:avLst/>
          </a:prstGeom>
          <a:noFill/>
          <a:ln w="9525">
            <a:noFill/>
            <a:miter lim="800000"/>
            <a:headEnd/>
            <a:tailEnd/>
          </a:ln>
        </p:spPr>
      </p:pic>
      <p:sp>
        <p:nvSpPr>
          <p:cNvPr id="45064" name="Rectangle 5"/>
          <p:cNvSpPr>
            <a:spLocks noChangeArrowheads="1"/>
          </p:cNvSpPr>
          <p:nvPr/>
        </p:nvSpPr>
        <p:spPr bwMode="auto">
          <a:xfrm>
            <a:off x="857250" y="1066800"/>
            <a:ext cx="7905750" cy="366713"/>
          </a:xfrm>
          <a:prstGeom prst="rect">
            <a:avLst/>
          </a:prstGeom>
          <a:noFill/>
          <a:ln w="9525">
            <a:noFill/>
            <a:miter lim="800000"/>
            <a:headEnd/>
            <a:tailEnd/>
          </a:ln>
        </p:spPr>
        <p:txBody>
          <a:bodyPr wrap="none">
            <a:spAutoFit/>
          </a:bodyPr>
          <a:lstStyle/>
          <a:p>
            <a:r>
              <a:rPr lang="en-US" b="1">
                <a:solidFill>
                  <a:srgbClr val="CC00CC"/>
                </a:solidFill>
              </a:rPr>
              <a:t>A DBN is BN containing variables that comprise </a:t>
            </a:r>
            <a:r>
              <a:rPr lang="en-US" b="1" i="1">
                <a:solidFill>
                  <a:srgbClr val="CC00CC"/>
                </a:solidFill>
              </a:rPr>
              <a:t>T</a:t>
            </a:r>
            <a:r>
              <a:rPr lang="en-US" b="1">
                <a:solidFill>
                  <a:srgbClr val="CC00CC"/>
                </a:solidFill>
              </a:rPr>
              <a:t> variable vectors </a:t>
            </a:r>
            <a:r>
              <a:rPr lang="en-US" b="1" i="1">
                <a:solidFill>
                  <a:srgbClr val="CC00CC"/>
                </a:solidFill>
              </a:rPr>
              <a:t>X</a:t>
            </a:r>
            <a:r>
              <a:rPr lang="en-US" b="1">
                <a:solidFill>
                  <a:srgbClr val="CC00CC"/>
                </a:solidFill>
              </a:rPr>
              <a:t>[</a:t>
            </a:r>
            <a:r>
              <a:rPr lang="en-US" b="1" i="1">
                <a:solidFill>
                  <a:srgbClr val="CC00CC"/>
                </a:solidFill>
              </a:rPr>
              <a:t>t</a:t>
            </a:r>
            <a:r>
              <a:rPr lang="en-US" b="1">
                <a:solidFill>
                  <a:srgbClr val="CC00CC"/>
                </a:solidFill>
              </a:rPr>
              <a:t>]</a:t>
            </a:r>
            <a:r>
              <a:rPr lang="en-US">
                <a:solidFill>
                  <a:srgbClr val="CC00CC"/>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0"/>
          </p:nvPr>
        </p:nvSpPr>
        <p:spPr>
          <a:noFill/>
        </p:spPr>
        <p:txBody>
          <a:bodyPr/>
          <a:lstStyle/>
          <a:p>
            <a:fld id="{E1EACE47-1706-4558-B67B-9D58A9E4B241}" type="datetime1">
              <a:rPr lang="en-US" smtClean="0"/>
              <a:pPr/>
              <a:t>3/9/2016</a:t>
            </a:fld>
            <a:endParaRPr lang="en-US" smtClean="0"/>
          </a:p>
        </p:txBody>
      </p:sp>
      <p:sp>
        <p:nvSpPr>
          <p:cNvPr id="46083" name="Rectangle 5"/>
          <p:cNvSpPr>
            <a:spLocks noGrp="1" noChangeArrowheads="1"/>
          </p:cNvSpPr>
          <p:nvPr>
            <p:ph type="ftr" sz="quarter" idx="11"/>
          </p:nvPr>
        </p:nvSpPr>
        <p:spPr>
          <a:noFill/>
        </p:spPr>
        <p:txBody>
          <a:bodyPr/>
          <a:lstStyle/>
          <a:p>
            <a:r>
              <a:rPr lang="en-US" smtClean="0"/>
              <a:t>Thesis report</a:t>
            </a:r>
          </a:p>
        </p:txBody>
      </p:sp>
      <p:sp>
        <p:nvSpPr>
          <p:cNvPr id="46084" name="Rectangle 6"/>
          <p:cNvSpPr>
            <a:spLocks noGrp="1" noChangeArrowheads="1"/>
          </p:cNvSpPr>
          <p:nvPr>
            <p:ph type="sldNum" sz="quarter" idx="12"/>
          </p:nvPr>
        </p:nvSpPr>
        <p:spPr>
          <a:noFill/>
        </p:spPr>
        <p:txBody>
          <a:bodyPr/>
          <a:lstStyle/>
          <a:p>
            <a:fld id="{5F9DEB40-D789-4ABE-A5D3-655D5CDF3F44}" type="slidenum">
              <a:rPr lang="en-US" smtClean="0"/>
              <a:pPr/>
              <a:t>43</a:t>
            </a:fld>
            <a:endParaRPr lang="en-US" smtClean="0"/>
          </a:p>
        </p:txBody>
      </p:sp>
      <p:sp>
        <p:nvSpPr>
          <p:cNvPr id="46085" name="Rectangle 2"/>
          <p:cNvSpPr>
            <a:spLocks noGrp="1" noChangeArrowheads="1"/>
          </p:cNvSpPr>
          <p:nvPr>
            <p:ph type="title"/>
          </p:nvPr>
        </p:nvSpPr>
        <p:spPr/>
        <p:txBody>
          <a:bodyPr/>
          <a:lstStyle/>
          <a:p>
            <a:r>
              <a:rPr lang="en-US" sz="3200" smtClean="0"/>
              <a:t>III. Knowledge sub-model (DBN)</a:t>
            </a:r>
          </a:p>
        </p:txBody>
      </p:sp>
      <p:sp>
        <p:nvSpPr>
          <p:cNvPr id="46086" name="Rectangle 3"/>
          <p:cNvSpPr>
            <a:spLocks noGrp="1" noChangeArrowheads="1"/>
          </p:cNvSpPr>
          <p:nvPr>
            <p:ph type="body" idx="1"/>
          </p:nvPr>
        </p:nvSpPr>
        <p:spPr>
          <a:xfrm>
            <a:off x="685800" y="1371600"/>
            <a:ext cx="7966075" cy="2209800"/>
          </a:xfrm>
        </p:spPr>
        <p:txBody>
          <a:bodyPr/>
          <a:lstStyle/>
          <a:p>
            <a:pPr algn="just"/>
            <a:r>
              <a:rPr lang="en-US" sz="2600" smtClean="0"/>
              <a:t>DBN can model the temporal relationships among variables. It can capture the dynamic aspect</a:t>
            </a:r>
          </a:p>
          <a:p>
            <a:pPr algn="just"/>
            <a:r>
              <a:rPr lang="en-US" sz="2600" smtClean="0"/>
              <a:t>So DBN allows monitoring user’s process of gaining knowledge and evaluating her/his knowledge</a:t>
            </a:r>
          </a:p>
        </p:txBody>
      </p:sp>
      <p:sp>
        <p:nvSpPr>
          <p:cNvPr id="46087" name="Rectangle 4"/>
          <p:cNvSpPr>
            <a:spLocks noChangeArrowheads="1"/>
          </p:cNvSpPr>
          <p:nvPr/>
        </p:nvSpPr>
        <p:spPr bwMode="auto">
          <a:xfrm>
            <a:off x="838200" y="4191000"/>
            <a:ext cx="7966075" cy="2209800"/>
          </a:xfrm>
          <a:prstGeom prst="rect">
            <a:avLst/>
          </a:prstGeom>
          <a:noFill/>
          <a:ln w="9525">
            <a:noFill/>
            <a:miter lim="800000"/>
            <a:headEnd/>
            <a:tailEnd/>
          </a:ln>
        </p:spPr>
        <p:txBody>
          <a:bodyPr/>
          <a:lstStyle/>
          <a:p>
            <a:pPr marL="342900" indent="-342900" algn="just" eaLnBrk="0" hangingPunct="0">
              <a:spcBef>
                <a:spcPct val="20000"/>
              </a:spcBef>
              <a:buFontTx/>
              <a:buChar char="•"/>
            </a:pPr>
            <a:r>
              <a:rPr lang="en-US" sz="2600">
                <a:solidFill>
                  <a:srgbClr val="40458C"/>
                </a:solidFill>
              </a:rPr>
              <a:t>The size of DBN becomes numerous when the process continues for a long time</a:t>
            </a:r>
          </a:p>
          <a:p>
            <a:pPr marL="342900" indent="-342900" algn="just" eaLnBrk="0" hangingPunct="0">
              <a:spcBef>
                <a:spcPct val="20000"/>
              </a:spcBef>
              <a:buFontTx/>
              <a:buChar char="•"/>
            </a:pPr>
            <a:r>
              <a:rPr lang="en-US" sz="2600">
                <a:solidFill>
                  <a:srgbClr val="40458C"/>
                </a:solidFill>
              </a:rPr>
              <a:t>The number of transition dependencies among points in time is too large to compute posterior marginal probabilities</a:t>
            </a:r>
          </a:p>
        </p:txBody>
      </p:sp>
      <p:sp>
        <p:nvSpPr>
          <p:cNvPr id="46088" name="Rectangle 5"/>
          <p:cNvSpPr>
            <a:spLocks noChangeArrowheads="1"/>
          </p:cNvSpPr>
          <p:nvPr/>
        </p:nvSpPr>
        <p:spPr bwMode="auto">
          <a:xfrm>
            <a:off x="2362200" y="958850"/>
            <a:ext cx="354012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Strong points of DBN</a:t>
            </a:r>
          </a:p>
        </p:txBody>
      </p:sp>
      <p:sp>
        <p:nvSpPr>
          <p:cNvPr id="46089" name="Rectangle 6"/>
          <p:cNvSpPr>
            <a:spLocks noChangeArrowheads="1"/>
          </p:cNvSpPr>
          <p:nvPr/>
        </p:nvSpPr>
        <p:spPr bwMode="auto">
          <a:xfrm>
            <a:off x="2438400" y="3778250"/>
            <a:ext cx="314007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Drawbacks of DBN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dt" sz="quarter" idx="10"/>
          </p:nvPr>
        </p:nvSpPr>
        <p:spPr>
          <a:noFill/>
        </p:spPr>
        <p:txBody>
          <a:bodyPr/>
          <a:lstStyle/>
          <a:p>
            <a:fld id="{0B0EC138-E263-49F7-946B-DE154B703AE3}" type="datetime1">
              <a:rPr lang="en-US" smtClean="0"/>
              <a:pPr/>
              <a:t>3/9/2016</a:t>
            </a:fld>
            <a:endParaRPr lang="en-US" smtClean="0"/>
          </a:p>
        </p:txBody>
      </p:sp>
      <p:sp>
        <p:nvSpPr>
          <p:cNvPr id="47107" name="Rectangle 5"/>
          <p:cNvSpPr>
            <a:spLocks noGrp="1" noChangeArrowheads="1"/>
          </p:cNvSpPr>
          <p:nvPr>
            <p:ph type="ftr" sz="quarter" idx="11"/>
          </p:nvPr>
        </p:nvSpPr>
        <p:spPr>
          <a:noFill/>
        </p:spPr>
        <p:txBody>
          <a:bodyPr/>
          <a:lstStyle/>
          <a:p>
            <a:r>
              <a:rPr lang="en-US" smtClean="0"/>
              <a:t>Thesis report</a:t>
            </a:r>
          </a:p>
        </p:txBody>
      </p:sp>
      <p:sp>
        <p:nvSpPr>
          <p:cNvPr id="47108" name="Rectangle 6"/>
          <p:cNvSpPr>
            <a:spLocks noGrp="1" noChangeArrowheads="1"/>
          </p:cNvSpPr>
          <p:nvPr>
            <p:ph type="sldNum" sz="quarter" idx="12"/>
          </p:nvPr>
        </p:nvSpPr>
        <p:spPr>
          <a:noFill/>
        </p:spPr>
        <p:txBody>
          <a:bodyPr/>
          <a:lstStyle/>
          <a:p>
            <a:fld id="{0B846CE1-0522-4CE5-8472-8F67F6B63A97}" type="slidenum">
              <a:rPr lang="en-US" smtClean="0"/>
              <a:pPr/>
              <a:t>44</a:t>
            </a:fld>
            <a:endParaRPr lang="en-US" smtClean="0"/>
          </a:p>
        </p:txBody>
      </p:sp>
      <p:sp>
        <p:nvSpPr>
          <p:cNvPr id="47109" name="Rectangle 2"/>
          <p:cNvSpPr>
            <a:spLocks noGrp="1" noChangeArrowheads="1"/>
          </p:cNvSpPr>
          <p:nvPr>
            <p:ph type="title"/>
          </p:nvPr>
        </p:nvSpPr>
        <p:spPr/>
        <p:txBody>
          <a:bodyPr/>
          <a:lstStyle/>
          <a:p>
            <a:r>
              <a:rPr lang="en-US" sz="3200" smtClean="0"/>
              <a:t>III. Knowledge sub-model (DBN)</a:t>
            </a:r>
          </a:p>
        </p:txBody>
      </p:sp>
      <p:sp>
        <p:nvSpPr>
          <p:cNvPr id="47110" name="Rectangle 3"/>
          <p:cNvSpPr>
            <a:spLocks noGrp="1" noChangeArrowheads="1"/>
          </p:cNvSpPr>
          <p:nvPr>
            <p:ph type="body" idx="1"/>
          </p:nvPr>
        </p:nvSpPr>
        <p:spPr>
          <a:xfrm>
            <a:off x="685800" y="1676400"/>
            <a:ext cx="7966075" cy="4267200"/>
          </a:xfrm>
        </p:spPr>
        <p:txBody>
          <a:bodyPr/>
          <a:lstStyle/>
          <a:p>
            <a:pPr algn="just"/>
            <a:r>
              <a:rPr lang="en-US" sz="2600" smtClean="0"/>
              <a:t>To overcome these drawbacks, the new algorithm that both the size of DBN and the number of Conditional Probability Tables (CPT) in DBN are kept intact when the process continues for a long time</a:t>
            </a:r>
          </a:p>
          <a:p>
            <a:pPr algn="just"/>
            <a:r>
              <a:rPr lang="en-US" sz="2600" smtClean="0"/>
              <a:t>To solves the problem of temporary slip and lucky guess: “learner does (doesn’t) know a particular subject but there is solid evidence convincing that she/he doesn’t (does) understand it; this evidence just reflects a temporary slip (or lucky guess)”. </a:t>
            </a:r>
          </a:p>
        </p:txBody>
      </p:sp>
      <p:sp>
        <p:nvSpPr>
          <p:cNvPr id="47111" name="Text Box 5"/>
          <p:cNvSpPr txBox="1">
            <a:spLocks noChangeArrowheads="1"/>
          </p:cNvSpPr>
          <p:nvPr/>
        </p:nvSpPr>
        <p:spPr bwMode="auto">
          <a:xfrm>
            <a:off x="609600" y="1066800"/>
            <a:ext cx="8229600" cy="488950"/>
          </a:xfrm>
          <a:prstGeom prst="rect">
            <a:avLst/>
          </a:prstGeom>
          <a:noFill/>
          <a:ln w="9525">
            <a:noFill/>
            <a:miter lim="800000"/>
            <a:headEnd/>
            <a:tailEnd/>
          </a:ln>
        </p:spPr>
        <p:txBody>
          <a:bodyPr>
            <a:spAutoFit/>
          </a:bodyPr>
          <a:lstStyle/>
          <a:p>
            <a:r>
              <a:rPr lang="en-US" sz="2600" b="1">
                <a:solidFill>
                  <a:srgbClr val="CC00CC"/>
                </a:solidFill>
              </a:rPr>
              <a:t>Purposes of suggested algorithm to improve DBN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smtClean="0"/>
              <a:t>III. Knowledge sub-model (DBN)</a:t>
            </a:r>
          </a:p>
        </p:txBody>
      </p:sp>
      <p:sp>
        <p:nvSpPr>
          <p:cNvPr id="48131" name="Rectangle 3"/>
          <p:cNvSpPr>
            <a:spLocks noGrp="1" noChangeArrowheads="1"/>
          </p:cNvSpPr>
          <p:nvPr>
            <p:ph type="body" idx="1"/>
          </p:nvPr>
        </p:nvSpPr>
        <p:spPr>
          <a:xfrm>
            <a:off x="685800" y="1981200"/>
            <a:ext cx="7966075" cy="3048000"/>
          </a:xfrm>
        </p:spPr>
        <p:txBody>
          <a:bodyPr/>
          <a:lstStyle/>
          <a:p>
            <a:pPr>
              <a:lnSpc>
                <a:spcPct val="90000"/>
              </a:lnSpc>
            </a:pPr>
            <a:r>
              <a:rPr lang="en-US" sz="2600" b="1" dirty="0" smtClean="0"/>
              <a:t>Markov property</a:t>
            </a:r>
            <a:r>
              <a:rPr lang="en-US" sz="2600" dirty="0" smtClean="0"/>
              <a:t>: given the current time point </a:t>
            </a:r>
            <a:r>
              <a:rPr lang="en-US" sz="2600" i="1" dirty="0" smtClean="0"/>
              <a:t>t</a:t>
            </a:r>
            <a:r>
              <a:rPr lang="en-US" sz="2600" dirty="0" smtClean="0"/>
              <a:t>, the conditional probability of next time point </a:t>
            </a:r>
            <a:r>
              <a:rPr lang="en-US" sz="2600" i="1" dirty="0" smtClean="0"/>
              <a:t>t+</a:t>
            </a:r>
            <a:r>
              <a:rPr lang="en-US" sz="2600" dirty="0" smtClean="0"/>
              <a:t>1</a:t>
            </a:r>
            <a:r>
              <a:rPr lang="en-US" sz="2600" i="1" dirty="0" smtClean="0"/>
              <a:t> </a:t>
            </a:r>
            <a:r>
              <a:rPr lang="en-US" sz="2600" dirty="0" smtClean="0"/>
              <a:t>is only relevant to the current time point </a:t>
            </a:r>
            <a:r>
              <a:rPr lang="en-US" sz="2600" i="1" dirty="0" smtClean="0"/>
              <a:t>t</a:t>
            </a:r>
            <a:r>
              <a:rPr lang="en-US" sz="2600" dirty="0" smtClean="0"/>
              <a:t>, not relevant to any past time point (</a:t>
            </a:r>
            <a:r>
              <a:rPr lang="en-US" sz="2600" i="1" dirty="0" smtClean="0"/>
              <a:t>t-</a:t>
            </a:r>
            <a:r>
              <a:rPr lang="en-US" sz="2600" dirty="0" smtClean="0"/>
              <a:t>1</a:t>
            </a:r>
            <a:r>
              <a:rPr lang="en-US" sz="2600" i="1" dirty="0" smtClean="0"/>
              <a:t>, t-</a:t>
            </a:r>
            <a:r>
              <a:rPr lang="en-US" sz="2600" dirty="0" smtClean="0"/>
              <a:t>2</a:t>
            </a:r>
            <a:r>
              <a:rPr lang="en-US" sz="2600" i="1" dirty="0" smtClean="0"/>
              <a:t>,…,</a:t>
            </a:r>
            <a:r>
              <a:rPr lang="en-US" sz="2600" dirty="0" smtClean="0"/>
              <a:t>0) .</a:t>
            </a:r>
          </a:p>
          <a:p>
            <a:pPr>
              <a:lnSpc>
                <a:spcPct val="90000"/>
              </a:lnSpc>
              <a:buFontTx/>
              <a:buNone/>
            </a:pPr>
            <a:r>
              <a:rPr lang="en-US" sz="2600" i="1" dirty="0" smtClean="0"/>
              <a:t>	Pr</a:t>
            </a:r>
            <a:r>
              <a:rPr lang="en-US" sz="2600" i="1" baseline="-25000" dirty="0" smtClean="0"/>
              <a:t>→</a:t>
            </a:r>
            <a:r>
              <a:rPr lang="en-US" sz="2600" dirty="0" smtClean="0"/>
              <a:t>(</a:t>
            </a:r>
            <a:r>
              <a:rPr lang="en-US" sz="2600" i="1" dirty="0" smtClean="0"/>
              <a:t>X</a:t>
            </a:r>
            <a:r>
              <a:rPr lang="en-US" sz="2600" dirty="0" smtClean="0"/>
              <a:t>[</a:t>
            </a:r>
            <a:r>
              <a:rPr lang="en-US" sz="2600" i="1" dirty="0" smtClean="0"/>
              <a:t>t+</a:t>
            </a:r>
            <a:r>
              <a:rPr lang="en-US" sz="2600" dirty="0" smtClean="0"/>
              <a:t>1] | </a:t>
            </a:r>
            <a:r>
              <a:rPr lang="en-US" sz="2600" i="1" dirty="0" smtClean="0"/>
              <a:t>X</a:t>
            </a:r>
            <a:r>
              <a:rPr lang="en-US" sz="2600" dirty="0" smtClean="0"/>
              <a:t>[0], </a:t>
            </a:r>
            <a:r>
              <a:rPr lang="en-US" sz="2600" i="1" dirty="0" smtClean="0"/>
              <a:t>X</a:t>
            </a:r>
            <a:r>
              <a:rPr lang="en-US" sz="2600" dirty="0" smtClean="0"/>
              <a:t>[1],…, </a:t>
            </a:r>
            <a:r>
              <a:rPr lang="en-US" sz="2600" i="1" dirty="0" smtClean="0"/>
              <a:t>X</a:t>
            </a:r>
            <a:r>
              <a:rPr lang="en-US" sz="2600" dirty="0" smtClean="0"/>
              <a:t>[</a:t>
            </a:r>
            <a:r>
              <a:rPr lang="en-US" sz="2600" i="1" dirty="0" smtClean="0"/>
              <a:t>t</a:t>
            </a:r>
            <a:r>
              <a:rPr lang="en-US" sz="2600" dirty="0" smtClean="0"/>
              <a:t>])=</a:t>
            </a:r>
            <a:r>
              <a:rPr lang="en-US" sz="2600" i="1" dirty="0" smtClean="0"/>
              <a:t>Pr</a:t>
            </a:r>
            <a:r>
              <a:rPr lang="en-US" sz="2600" i="1" baseline="-25000" dirty="0" smtClean="0"/>
              <a:t>→</a:t>
            </a:r>
            <a:r>
              <a:rPr lang="en-US" sz="2600" dirty="0" smtClean="0"/>
              <a:t>(</a:t>
            </a:r>
            <a:r>
              <a:rPr lang="en-US" sz="2600" i="1" dirty="0" smtClean="0"/>
              <a:t>X</a:t>
            </a:r>
            <a:r>
              <a:rPr lang="en-US" sz="2600" dirty="0" smtClean="0"/>
              <a:t>[</a:t>
            </a:r>
            <a:r>
              <a:rPr lang="en-US" sz="2600" i="1" dirty="0" smtClean="0"/>
              <a:t>t+</a:t>
            </a:r>
            <a:r>
              <a:rPr lang="en-US" sz="2600" dirty="0" smtClean="0"/>
              <a:t>1] | </a:t>
            </a:r>
            <a:r>
              <a:rPr lang="en-US" sz="2600" i="1" dirty="0" smtClean="0"/>
              <a:t>X</a:t>
            </a:r>
            <a:r>
              <a:rPr lang="en-US" sz="2600" dirty="0" smtClean="0"/>
              <a:t>[</a:t>
            </a:r>
            <a:r>
              <a:rPr lang="en-US" sz="2600" i="1" dirty="0" smtClean="0"/>
              <a:t>t</a:t>
            </a:r>
            <a:r>
              <a:rPr lang="en-US" sz="2600" dirty="0" smtClean="0"/>
              <a:t>]) </a:t>
            </a:r>
          </a:p>
          <a:p>
            <a:pPr>
              <a:lnSpc>
                <a:spcPct val="90000"/>
              </a:lnSpc>
              <a:buFontTx/>
              <a:buNone/>
            </a:pPr>
            <a:endParaRPr lang="en-US" sz="2600" dirty="0" smtClean="0"/>
          </a:p>
          <a:p>
            <a:pPr>
              <a:lnSpc>
                <a:spcPct val="90000"/>
              </a:lnSpc>
            </a:pPr>
            <a:r>
              <a:rPr lang="en-US" sz="2600" b="1" dirty="0" smtClean="0"/>
              <a:t>Stationary</a:t>
            </a:r>
            <a:r>
              <a:rPr lang="en-US" sz="2600" dirty="0" smtClean="0"/>
              <a:t>: </a:t>
            </a:r>
            <a:r>
              <a:rPr lang="en-US" sz="2600" i="1" dirty="0" smtClean="0"/>
              <a:t>Pr</a:t>
            </a:r>
            <a:r>
              <a:rPr lang="en-US" sz="2600" i="1" baseline="-25000" dirty="0" smtClean="0"/>
              <a:t>→</a:t>
            </a:r>
            <a:r>
              <a:rPr lang="en-US" sz="2600" dirty="0" smtClean="0"/>
              <a:t>(</a:t>
            </a:r>
            <a:r>
              <a:rPr lang="en-US" sz="2600" i="1" dirty="0" smtClean="0"/>
              <a:t>X</a:t>
            </a:r>
            <a:r>
              <a:rPr lang="en-US" sz="2600" dirty="0" smtClean="0"/>
              <a:t>[</a:t>
            </a:r>
            <a:r>
              <a:rPr lang="en-US" sz="2600" i="1" dirty="0" smtClean="0"/>
              <a:t>t+</a:t>
            </a:r>
            <a:r>
              <a:rPr lang="en-US" sz="2600" dirty="0" smtClean="0"/>
              <a:t>1] | </a:t>
            </a:r>
            <a:r>
              <a:rPr lang="en-US" sz="2600" i="1" dirty="0" smtClean="0"/>
              <a:t>X</a:t>
            </a:r>
            <a:r>
              <a:rPr lang="en-US" sz="2600" dirty="0" smtClean="0"/>
              <a:t>[</a:t>
            </a:r>
            <a:r>
              <a:rPr lang="en-US" sz="2600" i="1" dirty="0" smtClean="0"/>
              <a:t>t</a:t>
            </a:r>
            <a:r>
              <a:rPr lang="en-US" sz="2600" dirty="0" smtClean="0"/>
              <a:t>]) is the same for all </a:t>
            </a:r>
            <a:r>
              <a:rPr lang="en-US" sz="2600" i="1" dirty="0" smtClean="0"/>
              <a:t>t</a:t>
            </a:r>
            <a:r>
              <a:rPr lang="en-US" sz="2600" dirty="0" smtClean="0"/>
              <a:t> </a:t>
            </a:r>
          </a:p>
        </p:txBody>
      </p:sp>
      <p:sp>
        <p:nvSpPr>
          <p:cNvPr id="48132" name="Text Box 5"/>
          <p:cNvSpPr txBox="1">
            <a:spLocks noChangeArrowheads="1"/>
          </p:cNvSpPr>
          <p:nvPr/>
        </p:nvSpPr>
        <p:spPr bwMode="auto">
          <a:xfrm>
            <a:off x="3048000" y="1081088"/>
            <a:ext cx="2971800" cy="519112"/>
          </a:xfrm>
          <a:prstGeom prst="rect">
            <a:avLst/>
          </a:prstGeom>
          <a:noFill/>
          <a:ln w="9525">
            <a:noFill/>
            <a:miter lim="800000"/>
            <a:headEnd/>
            <a:tailEnd/>
          </a:ln>
        </p:spPr>
        <p:txBody>
          <a:bodyPr>
            <a:spAutoFit/>
          </a:bodyPr>
          <a:lstStyle/>
          <a:p>
            <a:r>
              <a:rPr lang="en-US" sz="2800" b="1">
                <a:solidFill>
                  <a:srgbClr val="CC00CC"/>
                </a:solidFill>
              </a:rPr>
              <a:t>Two constraints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dt" sz="quarter" idx="10"/>
          </p:nvPr>
        </p:nvSpPr>
        <p:spPr>
          <a:noFill/>
        </p:spPr>
        <p:txBody>
          <a:bodyPr/>
          <a:lstStyle/>
          <a:p>
            <a:fld id="{B0BBD725-5E31-451F-B156-01B72598B875}" type="datetime1">
              <a:rPr lang="en-US" smtClean="0"/>
              <a:pPr/>
              <a:t>3/9/2016</a:t>
            </a:fld>
            <a:endParaRPr lang="en-US" smtClean="0"/>
          </a:p>
        </p:txBody>
      </p:sp>
      <p:sp>
        <p:nvSpPr>
          <p:cNvPr id="49155" name="Rectangle 5"/>
          <p:cNvSpPr>
            <a:spLocks noGrp="1" noChangeArrowheads="1"/>
          </p:cNvSpPr>
          <p:nvPr>
            <p:ph type="ftr" sz="quarter" idx="11"/>
          </p:nvPr>
        </p:nvSpPr>
        <p:spPr>
          <a:noFill/>
        </p:spPr>
        <p:txBody>
          <a:bodyPr/>
          <a:lstStyle/>
          <a:p>
            <a:r>
              <a:rPr lang="en-US" smtClean="0"/>
              <a:t>Thesis report</a:t>
            </a:r>
          </a:p>
        </p:txBody>
      </p:sp>
      <p:sp>
        <p:nvSpPr>
          <p:cNvPr id="49156" name="Rectangle 6"/>
          <p:cNvSpPr>
            <a:spLocks noGrp="1" noChangeArrowheads="1"/>
          </p:cNvSpPr>
          <p:nvPr>
            <p:ph type="sldNum" sz="quarter" idx="12"/>
          </p:nvPr>
        </p:nvSpPr>
        <p:spPr>
          <a:noFill/>
        </p:spPr>
        <p:txBody>
          <a:bodyPr/>
          <a:lstStyle/>
          <a:p>
            <a:fld id="{BD1D3C79-6981-4712-8C24-72319353657F}" type="slidenum">
              <a:rPr lang="en-US" smtClean="0"/>
              <a:pPr/>
              <a:t>46</a:t>
            </a:fld>
            <a:endParaRPr lang="en-US" smtClean="0"/>
          </a:p>
        </p:txBody>
      </p:sp>
      <p:sp>
        <p:nvSpPr>
          <p:cNvPr id="49157" name="Rectangle 2"/>
          <p:cNvSpPr>
            <a:spLocks noGrp="1" noChangeArrowheads="1"/>
          </p:cNvSpPr>
          <p:nvPr>
            <p:ph type="title"/>
          </p:nvPr>
        </p:nvSpPr>
        <p:spPr/>
        <p:txBody>
          <a:bodyPr/>
          <a:lstStyle/>
          <a:p>
            <a:r>
              <a:rPr lang="en-US" sz="3200" smtClean="0"/>
              <a:t>III. Knowledge sub-model (DBN)</a:t>
            </a:r>
          </a:p>
        </p:txBody>
      </p:sp>
      <p:sp>
        <p:nvSpPr>
          <p:cNvPr id="49158" name="Rectangle 3"/>
          <p:cNvSpPr>
            <a:spLocks noGrp="1" noChangeArrowheads="1"/>
          </p:cNvSpPr>
          <p:nvPr>
            <p:ph type="body" idx="1"/>
          </p:nvPr>
        </p:nvSpPr>
        <p:spPr>
          <a:xfrm>
            <a:off x="685800" y="2286000"/>
            <a:ext cx="7966075" cy="3581400"/>
          </a:xfrm>
        </p:spPr>
        <p:txBody>
          <a:bodyPr/>
          <a:lstStyle/>
          <a:p>
            <a:pPr marL="609600" indent="-609600">
              <a:buFontTx/>
              <a:buAutoNum type="arabicPeriod"/>
            </a:pPr>
            <a:r>
              <a:rPr lang="en-US" smtClean="0"/>
              <a:t>Initializing DBN</a:t>
            </a:r>
          </a:p>
          <a:p>
            <a:pPr marL="609600" indent="-609600">
              <a:buFontTx/>
              <a:buAutoNum type="arabicPeriod"/>
            </a:pPr>
            <a:r>
              <a:rPr lang="en-US" smtClean="0"/>
              <a:t>Specifying transition weights </a:t>
            </a:r>
          </a:p>
          <a:p>
            <a:pPr marL="609600" indent="-609600" algn="just">
              <a:buFontTx/>
              <a:buAutoNum type="arabicPeriod"/>
            </a:pPr>
            <a:r>
              <a:rPr lang="en-US" smtClean="0"/>
              <a:t>Re-constructing DBN</a:t>
            </a:r>
          </a:p>
          <a:p>
            <a:pPr marL="609600" indent="-609600">
              <a:buFontTx/>
              <a:buAutoNum type="arabicPeriod"/>
            </a:pPr>
            <a:r>
              <a:rPr lang="en-US" smtClean="0"/>
              <a:t>Normalizing weights of dependencies </a:t>
            </a:r>
          </a:p>
          <a:p>
            <a:pPr marL="609600" indent="-609600">
              <a:buFontTx/>
              <a:buAutoNum type="arabicPeriod"/>
            </a:pPr>
            <a:r>
              <a:rPr lang="en-US" smtClean="0"/>
              <a:t>Re-defining CPT (s) </a:t>
            </a:r>
          </a:p>
          <a:p>
            <a:pPr marL="609600" indent="-609600">
              <a:buFontTx/>
              <a:buAutoNum type="arabicPeriod"/>
            </a:pPr>
            <a:r>
              <a:rPr lang="en-US" smtClean="0"/>
              <a:t>Probabilistic inference </a:t>
            </a:r>
          </a:p>
        </p:txBody>
      </p:sp>
      <p:sp>
        <p:nvSpPr>
          <p:cNvPr id="49159" name="Text Box 5"/>
          <p:cNvSpPr txBox="1">
            <a:spLocks noChangeArrowheads="1"/>
          </p:cNvSpPr>
          <p:nvPr/>
        </p:nvSpPr>
        <p:spPr bwMode="auto">
          <a:xfrm>
            <a:off x="838200" y="1127125"/>
            <a:ext cx="7772400" cy="854075"/>
          </a:xfrm>
          <a:prstGeom prst="rect">
            <a:avLst/>
          </a:prstGeom>
          <a:noFill/>
          <a:ln w="9525">
            <a:noFill/>
            <a:miter lim="800000"/>
            <a:headEnd/>
            <a:tailEnd/>
          </a:ln>
        </p:spPr>
        <p:txBody>
          <a:bodyPr>
            <a:spAutoFit/>
          </a:bodyPr>
          <a:lstStyle/>
          <a:p>
            <a:r>
              <a:rPr lang="en-US" sz="2500" b="1">
                <a:solidFill>
                  <a:srgbClr val="CC00CC"/>
                </a:solidFill>
              </a:rPr>
              <a:t>The algorithm for DBN includes 6 steps for each iteration that repeated whenever evidences occur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dt" sz="quarter" idx="10"/>
          </p:nvPr>
        </p:nvSpPr>
        <p:spPr>
          <a:noFill/>
        </p:spPr>
        <p:txBody>
          <a:bodyPr/>
          <a:lstStyle/>
          <a:p>
            <a:fld id="{E90B54BA-98FF-4D51-BB4C-484DAF3E0B94}" type="datetime1">
              <a:rPr lang="en-US" smtClean="0"/>
              <a:pPr/>
              <a:t>3/9/2016</a:t>
            </a:fld>
            <a:endParaRPr lang="en-US" smtClean="0"/>
          </a:p>
        </p:txBody>
      </p:sp>
      <p:sp>
        <p:nvSpPr>
          <p:cNvPr id="50179" name="Rectangle 5"/>
          <p:cNvSpPr>
            <a:spLocks noGrp="1" noChangeArrowheads="1"/>
          </p:cNvSpPr>
          <p:nvPr>
            <p:ph type="ftr" sz="quarter" idx="11"/>
          </p:nvPr>
        </p:nvSpPr>
        <p:spPr>
          <a:noFill/>
        </p:spPr>
        <p:txBody>
          <a:bodyPr/>
          <a:lstStyle/>
          <a:p>
            <a:r>
              <a:rPr lang="en-US" smtClean="0"/>
              <a:t>Thesis report</a:t>
            </a:r>
          </a:p>
        </p:txBody>
      </p:sp>
      <p:sp>
        <p:nvSpPr>
          <p:cNvPr id="50180" name="Rectangle 6"/>
          <p:cNvSpPr>
            <a:spLocks noGrp="1" noChangeArrowheads="1"/>
          </p:cNvSpPr>
          <p:nvPr>
            <p:ph type="sldNum" sz="quarter" idx="12"/>
          </p:nvPr>
        </p:nvSpPr>
        <p:spPr>
          <a:noFill/>
        </p:spPr>
        <p:txBody>
          <a:bodyPr/>
          <a:lstStyle/>
          <a:p>
            <a:fld id="{354ADAFD-B5E5-4BC3-B720-1B0378E05D53}" type="slidenum">
              <a:rPr lang="en-US" smtClean="0"/>
              <a:pPr/>
              <a:t>47</a:t>
            </a:fld>
            <a:endParaRPr lang="en-US" smtClean="0"/>
          </a:p>
        </p:txBody>
      </p:sp>
      <p:sp>
        <p:nvSpPr>
          <p:cNvPr id="50181" name="Rectangle 2"/>
          <p:cNvSpPr>
            <a:spLocks noGrp="1" noChangeArrowheads="1"/>
          </p:cNvSpPr>
          <p:nvPr>
            <p:ph type="title"/>
          </p:nvPr>
        </p:nvSpPr>
        <p:spPr/>
        <p:txBody>
          <a:bodyPr/>
          <a:lstStyle/>
          <a:p>
            <a:r>
              <a:rPr lang="en-US" sz="3200" smtClean="0"/>
              <a:t>III. Knowledge sub-model (DBN)</a:t>
            </a:r>
          </a:p>
        </p:txBody>
      </p:sp>
      <p:pic>
        <p:nvPicPr>
          <p:cNvPr id="50182" name="Picture 4"/>
          <p:cNvPicPr>
            <a:picLocks noChangeAspect="1" noChangeArrowheads="1"/>
          </p:cNvPicPr>
          <p:nvPr/>
        </p:nvPicPr>
        <p:blipFill>
          <a:blip r:embed="rId3" cstate="print"/>
          <a:srcRect/>
          <a:stretch>
            <a:fillRect/>
          </a:stretch>
        </p:blipFill>
        <p:spPr bwMode="auto">
          <a:xfrm>
            <a:off x="152400" y="1371600"/>
            <a:ext cx="2133600" cy="1905000"/>
          </a:xfrm>
          <a:prstGeom prst="rect">
            <a:avLst/>
          </a:prstGeom>
          <a:noFill/>
          <a:ln w="9525">
            <a:noFill/>
            <a:miter lim="800000"/>
            <a:headEnd/>
            <a:tailEnd/>
          </a:ln>
        </p:spPr>
      </p:pic>
      <p:pic>
        <p:nvPicPr>
          <p:cNvPr id="50183" name="Picture 6"/>
          <p:cNvPicPr>
            <a:picLocks noChangeAspect="1" noChangeArrowheads="1"/>
          </p:cNvPicPr>
          <p:nvPr/>
        </p:nvPicPr>
        <p:blipFill>
          <a:blip r:embed="rId4" cstate="print"/>
          <a:srcRect/>
          <a:stretch>
            <a:fillRect/>
          </a:stretch>
        </p:blipFill>
        <p:spPr bwMode="auto">
          <a:xfrm>
            <a:off x="3048000" y="1371600"/>
            <a:ext cx="2438400" cy="1905000"/>
          </a:xfrm>
          <a:prstGeom prst="rect">
            <a:avLst/>
          </a:prstGeom>
          <a:noFill/>
          <a:ln w="9525">
            <a:noFill/>
            <a:miter lim="800000"/>
            <a:headEnd/>
            <a:tailEnd/>
          </a:ln>
        </p:spPr>
      </p:pic>
      <p:pic>
        <p:nvPicPr>
          <p:cNvPr id="50184" name="Picture 7"/>
          <p:cNvPicPr>
            <a:picLocks noChangeAspect="1" noChangeArrowheads="1"/>
          </p:cNvPicPr>
          <p:nvPr/>
        </p:nvPicPr>
        <p:blipFill>
          <a:blip r:embed="rId5" cstate="print"/>
          <a:srcRect/>
          <a:stretch>
            <a:fillRect/>
          </a:stretch>
        </p:blipFill>
        <p:spPr bwMode="auto">
          <a:xfrm>
            <a:off x="6553200" y="1371600"/>
            <a:ext cx="2057400" cy="2057400"/>
          </a:xfrm>
          <a:prstGeom prst="rect">
            <a:avLst/>
          </a:prstGeom>
          <a:noFill/>
          <a:ln w="9525">
            <a:noFill/>
            <a:miter lim="800000"/>
            <a:headEnd/>
            <a:tailEnd/>
          </a:ln>
        </p:spPr>
      </p:pic>
      <p:pic>
        <p:nvPicPr>
          <p:cNvPr id="50185" name="Picture 8"/>
          <p:cNvPicPr>
            <a:picLocks noChangeAspect="1" noChangeArrowheads="1"/>
          </p:cNvPicPr>
          <p:nvPr/>
        </p:nvPicPr>
        <p:blipFill>
          <a:blip r:embed="rId6" cstate="print"/>
          <a:srcRect/>
          <a:stretch>
            <a:fillRect/>
          </a:stretch>
        </p:blipFill>
        <p:spPr bwMode="auto">
          <a:xfrm>
            <a:off x="6629400" y="3886200"/>
            <a:ext cx="2286000" cy="2133600"/>
          </a:xfrm>
          <a:prstGeom prst="rect">
            <a:avLst/>
          </a:prstGeom>
          <a:noFill/>
          <a:ln w="9525">
            <a:noFill/>
            <a:miter lim="800000"/>
            <a:headEnd/>
            <a:tailEnd/>
          </a:ln>
        </p:spPr>
      </p:pic>
      <p:pic>
        <p:nvPicPr>
          <p:cNvPr id="50186" name="Picture 9"/>
          <p:cNvPicPr>
            <a:picLocks noChangeAspect="1" noChangeArrowheads="1"/>
          </p:cNvPicPr>
          <p:nvPr/>
        </p:nvPicPr>
        <p:blipFill>
          <a:blip r:embed="rId7" cstate="print"/>
          <a:srcRect/>
          <a:stretch>
            <a:fillRect/>
          </a:stretch>
        </p:blipFill>
        <p:spPr bwMode="auto">
          <a:xfrm>
            <a:off x="2971800" y="3810000"/>
            <a:ext cx="3124200" cy="2133600"/>
          </a:xfrm>
          <a:prstGeom prst="rect">
            <a:avLst/>
          </a:prstGeom>
          <a:noFill/>
          <a:ln w="9525">
            <a:noFill/>
            <a:miter lim="800000"/>
            <a:headEnd/>
            <a:tailEnd/>
          </a:ln>
        </p:spPr>
      </p:pic>
      <p:pic>
        <p:nvPicPr>
          <p:cNvPr id="50187" name="Picture 10"/>
          <p:cNvPicPr>
            <a:picLocks noChangeAspect="1" noChangeArrowheads="1"/>
          </p:cNvPicPr>
          <p:nvPr/>
        </p:nvPicPr>
        <p:blipFill>
          <a:blip r:embed="rId8" cstate="print"/>
          <a:srcRect/>
          <a:stretch>
            <a:fillRect/>
          </a:stretch>
        </p:blipFill>
        <p:spPr bwMode="auto">
          <a:xfrm>
            <a:off x="57150" y="4400550"/>
            <a:ext cx="2533650" cy="1390650"/>
          </a:xfrm>
          <a:prstGeom prst="rect">
            <a:avLst/>
          </a:prstGeom>
          <a:noFill/>
          <a:ln w="9525">
            <a:noFill/>
            <a:miter lim="800000"/>
            <a:headEnd/>
            <a:tailEnd/>
          </a:ln>
        </p:spPr>
      </p:pic>
      <p:sp>
        <p:nvSpPr>
          <p:cNvPr id="50188" name="Text Box 11"/>
          <p:cNvSpPr txBox="1">
            <a:spLocks noChangeArrowheads="1"/>
          </p:cNvSpPr>
          <p:nvPr/>
        </p:nvSpPr>
        <p:spPr bwMode="auto">
          <a:xfrm>
            <a:off x="381000" y="1066800"/>
            <a:ext cx="1681163" cy="304800"/>
          </a:xfrm>
          <a:prstGeom prst="rect">
            <a:avLst/>
          </a:prstGeom>
          <a:noFill/>
          <a:ln w="9525">
            <a:noFill/>
            <a:miter lim="800000"/>
            <a:headEnd/>
            <a:tailEnd/>
          </a:ln>
        </p:spPr>
        <p:txBody>
          <a:bodyPr wrap="none">
            <a:spAutoFit/>
          </a:bodyPr>
          <a:lstStyle/>
          <a:p>
            <a:r>
              <a:rPr lang="en-US" sz="1400" b="1"/>
              <a:t>1. Initializing DBN</a:t>
            </a:r>
          </a:p>
        </p:txBody>
      </p:sp>
      <p:sp>
        <p:nvSpPr>
          <p:cNvPr id="50189" name="Text Box 12"/>
          <p:cNvSpPr txBox="1">
            <a:spLocks noChangeArrowheads="1"/>
          </p:cNvSpPr>
          <p:nvPr/>
        </p:nvSpPr>
        <p:spPr bwMode="auto">
          <a:xfrm>
            <a:off x="2971800" y="1066800"/>
            <a:ext cx="2840038" cy="304800"/>
          </a:xfrm>
          <a:prstGeom prst="rect">
            <a:avLst/>
          </a:prstGeom>
          <a:noFill/>
          <a:ln w="9525">
            <a:noFill/>
            <a:miter lim="800000"/>
            <a:headEnd/>
            <a:tailEnd/>
          </a:ln>
        </p:spPr>
        <p:txBody>
          <a:bodyPr wrap="none">
            <a:spAutoFit/>
          </a:bodyPr>
          <a:lstStyle/>
          <a:p>
            <a:r>
              <a:rPr lang="en-US" sz="1400" b="1"/>
              <a:t>2. Specifying transition weights</a:t>
            </a:r>
          </a:p>
        </p:txBody>
      </p:sp>
      <p:sp>
        <p:nvSpPr>
          <p:cNvPr id="50190" name="Text Box 13"/>
          <p:cNvSpPr txBox="1">
            <a:spLocks noChangeArrowheads="1"/>
          </p:cNvSpPr>
          <p:nvPr/>
        </p:nvSpPr>
        <p:spPr bwMode="auto">
          <a:xfrm>
            <a:off x="6643688" y="1066800"/>
            <a:ext cx="1738312" cy="304800"/>
          </a:xfrm>
          <a:prstGeom prst="rect">
            <a:avLst/>
          </a:prstGeom>
          <a:noFill/>
          <a:ln w="9525">
            <a:noFill/>
            <a:miter lim="800000"/>
            <a:headEnd/>
            <a:tailEnd/>
          </a:ln>
        </p:spPr>
        <p:txBody>
          <a:bodyPr wrap="none">
            <a:spAutoFit/>
          </a:bodyPr>
          <a:lstStyle/>
          <a:p>
            <a:r>
              <a:rPr lang="en-US" sz="1400" b="1"/>
              <a:t>3. Re-constructing</a:t>
            </a:r>
          </a:p>
        </p:txBody>
      </p:sp>
      <p:sp>
        <p:nvSpPr>
          <p:cNvPr id="50191" name="Text Box 14"/>
          <p:cNvSpPr txBox="1">
            <a:spLocks noChangeArrowheads="1"/>
          </p:cNvSpPr>
          <p:nvPr/>
        </p:nvSpPr>
        <p:spPr bwMode="auto">
          <a:xfrm>
            <a:off x="6934200" y="6019800"/>
            <a:ext cx="2105025" cy="304800"/>
          </a:xfrm>
          <a:prstGeom prst="rect">
            <a:avLst/>
          </a:prstGeom>
          <a:noFill/>
          <a:ln w="9525">
            <a:noFill/>
            <a:miter lim="800000"/>
            <a:headEnd/>
            <a:tailEnd/>
          </a:ln>
        </p:spPr>
        <p:txBody>
          <a:bodyPr wrap="none">
            <a:spAutoFit/>
          </a:bodyPr>
          <a:lstStyle/>
          <a:p>
            <a:r>
              <a:rPr lang="en-US" sz="1400" b="1"/>
              <a:t>4. Normalizing weights</a:t>
            </a:r>
          </a:p>
        </p:txBody>
      </p:sp>
      <p:sp>
        <p:nvSpPr>
          <p:cNvPr id="50192" name="Text Box 15"/>
          <p:cNvSpPr txBox="1">
            <a:spLocks noChangeArrowheads="1"/>
          </p:cNvSpPr>
          <p:nvPr/>
        </p:nvSpPr>
        <p:spPr bwMode="auto">
          <a:xfrm>
            <a:off x="3740150" y="6019800"/>
            <a:ext cx="1974850" cy="304800"/>
          </a:xfrm>
          <a:prstGeom prst="rect">
            <a:avLst/>
          </a:prstGeom>
          <a:noFill/>
          <a:ln w="9525">
            <a:noFill/>
            <a:miter lim="800000"/>
            <a:headEnd/>
            <a:tailEnd/>
          </a:ln>
        </p:spPr>
        <p:txBody>
          <a:bodyPr wrap="none">
            <a:spAutoFit/>
          </a:bodyPr>
          <a:lstStyle/>
          <a:p>
            <a:r>
              <a:rPr lang="en-US" sz="1400" b="1"/>
              <a:t>5. Re-defining CPT(s)</a:t>
            </a:r>
          </a:p>
        </p:txBody>
      </p:sp>
      <p:sp>
        <p:nvSpPr>
          <p:cNvPr id="50193" name="Text Box 16"/>
          <p:cNvSpPr txBox="1">
            <a:spLocks noChangeArrowheads="1"/>
          </p:cNvSpPr>
          <p:nvPr/>
        </p:nvSpPr>
        <p:spPr bwMode="auto">
          <a:xfrm>
            <a:off x="381000" y="5943600"/>
            <a:ext cx="2281238" cy="304800"/>
          </a:xfrm>
          <a:prstGeom prst="rect">
            <a:avLst/>
          </a:prstGeom>
          <a:noFill/>
          <a:ln w="9525">
            <a:noFill/>
            <a:miter lim="800000"/>
            <a:headEnd/>
            <a:tailEnd/>
          </a:ln>
        </p:spPr>
        <p:txBody>
          <a:bodyPr wrap="none">
            <a:spAutoFit/>
          </a:bodyPr>
          <a:lstStyle/>
          <a:p>
            <a:r>
              <a:rPr lang="en-US" sz="1400" b="1"/>
              <a:t>6. Probabilistic inference</a:t>
            </a:r>
          </a:p>
        </p:txBody>
      </p:sp>
      <p:sp>
        <p:nvSpPr>
          <p:cNvPr id="50194" name="AutoShape 17"/>
          <p:cNvSpPr>
            <a:spLocks noChangeArrowheads="1"/>
          </p:cNvSpPr>
          <p:nvPr/>
        </p:nvSpPr>
        <p:spPr bwMode="auto">
          <a:xfrm>
            <a:off x="2438400" y="2057400"/>
            <a:ext cx="381000" cy="2286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50195" name="AutoShape 18"/>
          <p:cNvSpPr>
            <a:spLocks noChangeArrowheads="1"/>
          </p:cNvSpPr>
          <p:nvPr/>
        </p:nvSpPr>
        <p:spPr bwMode="auto">
          <a:xfrm>
            <a:off x="5791200" y="1981200"/>
            <a:ext cx="381000" cy="2286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50196" name="AutoShape 19"/>
          <p:cNvSpPr>
            <a:spLocks noChangeArrowheads="1"/>
          </p:cNvSpPr>
          <p:nvPr/>
        </p:nvSpPr>
        <p:spPr bwMode="auto">
          <a:xfrm>
            <a:off x="7696200" y="3505200"/>
            <a:ext cx="228600" cy="304800"/>
          </a:xfrm>
          <a:prstGeom prst="downArrow">
            <a:avLst>
              <a:gd name="adj1" fmla="val 50000"/>
              <a:gd name="adj2" fmla="val 33333"/>
            </a:avLst>
          </a:prstGeom>
          <a:solidFill>
            <a:srgbClr val="FF0000"/>
          </a:solidFill>
          <a:ln w="9525">
            <a:solidFill>
              <a:schemeClr val="tx1"/>
            </a:solidFill>
            <a:miter lim="800000"/>
            <a:headEnd/>
            <a:tailEnd/>
          </a:ln>
        </p:spPr>
        <p:txBody>
          <a:bodyPr vert="eaVert" wrap="none" anchor="ctr"/>
          <a:lstStyle/>
          <a:p>
            <a:endParaRPr lang="en-US"/>
          </a:p>
        </p:txBody>
      </p:sp>
      <p:sp>
        <p:nvSpPr>
          <p:cNvPr id="50197" name="AutoShape 20"/>
          <p:cNvSpPr>
            <a:spLocks noChangeArrowheads="1"/>
          </p:cNvSpPr>
          <p:nvPr/>
        </p:nvSpPr>
        <p:spPr bwMode="auto">
          <a:xfrm>
            <a:off x="6248400" y="4876800"/>
            <a:ext cx="304800" cy="228600"/>
          </a:xfrm>
          <a:prstGeom prst="leftArrow">
            <a:avLst>
              <a:gd name="adj1" fmla="val 50000"/>
              <a:gd name="adj2" fmla="val 33333"/>
            </a:avLst>
          </a:prstGeom>
          <a:solidFill>
            <a:srgbClr val="FF0000"/>
          </a:solidFill>
          <a:ln w="9525">
            <a:solidFill>
              <a:schemeClr val="tx1"/>
            </a:solidFill>
            <a:miter lim="800000"/>
            <a:headEnd/>
            <a:tailEnd/>
          </a:ln>
        </p:spPr>
        <p:txBody>
          <a:bodyPr wrap="none" anchor="ctr"/>
          <a:lstStyle/>
          <a:p>
            <a:endParaRPr lang="en-US"/>
          </a:p>
        </p:txBody>
      </p:sp>
      <p:sp>
        <p:nvSpPr>
          <p:cNvPr id="50198" name="AutoShape 22"/>
          <p:cNvSpPr>
            <a:spLocks noChangeArrowheads="1"/>
          </p:cNvSpPr>
          <p:nvPr/>
        </p:nvSpPr>
        <p:spPr bwMode="auto">
          <a:xfrm>
            <a:off x="2590800" y="4876800"/>
            <a:ext cx="304800" cy="228600"/>
          </a:xfrm>
          <a:prstGeom prst="leftArrow">
            <a:avLst>
              <a:gd name="adj1" fmla="val 50000"/>
              <a:gd name="adj2" fmla="val 33333"/>
            </a:avLst>
          </a:prstGeom>
          <a:solidFill>
            <a:srgbClr val="FF0000"/>
          </a:solidFill>
          <a:ln w="9525">
            <a:solidFill>
              <a:schemeClr val="tx1"/>
            </a:solidFill>
            <a:miter lim="800000"/>
            <a:headEnd/>
            <a:tailEnd/>
          </a:ln>
        </p:spPr>
        <p:txBody>
          <a:bodyPr wrap="none" anchor="ctr"/>
          <a:lstStyle/>
          <a:p>
            <a:endParaRPr lang="en-US"/>
          </a:p>
        </p:txBody>
      </p:sp>
      <p:sp>
        <p:nvSpPr>
          <p:cNvPr id="50199" name="AutoShape 23"/>
          <p:cNvSpPr>
            <a:spLocks noChangeArrowheads="1"/>
          </p:cNvSpPr>
          <p:nvPr/>
        </p:nvSpPr>
        <p:spPr bwMode="auto">
          <a:xfrm>
            <a:off x="1219200" y="3505200"/>
            <a:ext cx="381000" cy="685800"/>
          </a:xfrm>
          <a:prstGeom prst="upArrow">
            <a:avLst>
              <a:gd name="adj1" fmla="val 50000"/>
              <a:gd name="adj2" fmla="val 45000"/>
            </a:avLst>
          </a:prstGeom>
          <a:solidFill>
            <a:srgbClr val="FF0000"/>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dt" sz="quarter" idx="10"/>
          </p:nvPr>
        </p:nvSpPr>
        <p:spPr>
          <a:noFill/>
        </p:spPr>
        <p:txBody>
          <a:bodyPr/>
          <a:lstStyle/>
          <a:p>
            <a:fld id="{B9828448-B0E1-4A21-B6B6-24DF73269613}" type="datetime1">
              <a:rPr lang="en-US" smtClean="0"/>
              <a:pPr/>
              <a:t>3/9/2016</a:t>
            </a:fld>
            <a:endParaRPr lang="en-US" smtClean="0"/>
          </a:p>
        </p:txBody>
      </p:sp>
      <p:sp>
        <p:nvSpPr>
          <p:cNvPr id="51203" name="Rectangle 5"/>
          <p:cNvSpPr>
            <a:spLocks noGrp="1" noChangeArrowheads="1"/>
          </p:cNvSpPr>
          <p:nvPr>
            <p:ph type="ftr" sz="quarter" idx="11"/>
          </p:nvPr>
        </p:nvSpPr>
        <p:spPr>
          <a:noFill/>
        </p:spPr>
        <p:txBody>
          <a:bodyPr/>
          <a:lstStyle/>
          <a:p>
            <a:r>
              <a:rPr lang="en-US" smtClean="0"/>
              <a:t>Thesis report</a:t>
            </a:r>
          </a:p>
        </p:txBody>
      </p:sp>
      <p:sp>
        <p:nvSpPr>
          <p:cNvPr id="51204" name="Rectangle 6"/>
          <p:cNvSpPr>
            <a:spLocks noGrp="1" noChangeArrowheads="1"/>
          </p:cNvSpPr>
          <p:nvPr>
            <p:ph type="sldNum" sz="quarter" idx="12"/>
          </p:nvPr>
        </p:nvSpPr>
        <p:spPr>
          <a:noFill/>
        </p:spPr>
        <p:txBody>
          <a:bodyPr/>
          <a:lstStyle/>
          <a:p>
            <a:fld id="{772D128D-F39E-4633-A1A3-A541274546E6}" type="slidenum">
              <a:rPr lang="en-US" smtClean="0"/>
              <a:pPr/>
              <a:t>48</a:t>
            </a:fld>
            <a:endParaRPr lang="en-US" smtClean="0"/>
          </a:p>
        </p:txBody>
      </p:sp>
      <p:sp>
        <p:nvSpPr>
          <p:cNvPr id="51205" name="Rectangle 2"/>
          <p:cNvSpPr>
            <a:spLocks noGrp="1" noChangeArrowheads="1"/>
          </p:cNvSpPr>
          <p:nvPr>
            <p:ph type="title"/>
          </p:nvPr>
        </p:nvSpPr>
        <p:spPr/>
        <p:txBody>
          <a:bodyPr/>
          <a:lstStyle/>
          <a:p>
            <a:r>
              <a:rPr lang="en-US" sz="3200" smtClean="0"/>
              <a:t>III. Knowledge sub-model (DBN)</a:t>
            </a:r>
          </a:p>
        </p:txBody>
      </p:sp>
      <p:sp>
        <p:nvSpPr>
          <p:cNvPr id="51206" name="Rectangle 3"/>
          <p:cNvSpPr>
            <a:spLocks noGrp="1" noChangeArrowheads="1"/>
          </p:cNvSpPr>
          <p:nvPr>
            <p:ph type="body" idx="1"/>
          </p:nvPr>
        </p:nvSpPr>
        <p:spPr>
          <a:xfrm>
            <a:off x="685800" y="1524000"/>
            <a:ext cx="8153400" cy="1447800"/>
          </a:xfrm>
        </p:spPr>
        <p:txBody>
          <a:bodyPr/>
          <a:lstStyle/>
          <a:p>
            <a:pPr algn="just"/>
            <a:r>
              <a:rPr lang="en-US" sz="2000" dirty="0" smtClean="0"/>
              <a:t>If </a:t>
            </a:r>
            <a:r>
              <a:rPr lang="en-US" sz="2000" i="1" dirty="0" smtClean="0"/>
              <a:t>t &gt; </a:t>
            </a:r>
            <a:r>
              <a:rPr lang="en-US" sz="2000" dirty="0" smtClean="0"/>
              <a:t>0</a:t>
            </a:r>
            <a:r>
              <a:rPr lang="en-US" sz="2000" i="1" dirty="0" smtClean="0"/>
              <a:t> </a:t>
            </a:r>
            <a:r>
              <a:rPr lang="en-US" sz="2000" dirty="0" smtClean="0"/>
              <a:t>then jumping to step 2</a:t>
            </a:r>
          </a:p>
          <a:p>
            <a:pPr algn="just"/>
            <a:r>
              <a:rPr lang="en-US" sz="2000" dirty="0" smtClean="0"/>
              <a:t>Otherwise, all variables (nodes) and dependencies (arcs) among variables of initial BN </a:t>
            </a:r>
            <a:r>
              <a:rPr lang="en-US" sz="2000" i="1" dirty="0" smtClean="0"/>
              <a:t>G</a:t>
            </a:r>
            <a:r>
              <a:rPr lang="en-US" sz="2000" baseline="-25000" dirty="0" smtClean="0"/>
              <a:t>0</a:t>
            </a:r>
            <a:r>
              <a:rPr lang="en-US" sz="2000" dirty="0" smtClean="0"/>
              <a:t> must be specified. The strength of dependency is considered as weight of arc </a:t>
            </a:r>
          </a:p>
        </p:txBody>
      </p:sp>
      <p:pic>
        <p:nvPicPr>
          <p:cNvPr id="51207" name="Picture 4"/>
          <p:cNvPicPr>
            <a:picLocks noChangeAspect="1" noChangeArrowheads="1"/>
          </p:cNvPicPr>
          <p:nvPr/>
        </p:nvPicPr>
        <p:blipFill>
          <a:blip r:embed="rId2" cstate="print"/>
          <a:srcRect/>
          <a:stretch>
            <a:fillRect/>
          </a:stretch>
        </p:blipFill>
        <p:spPr bwMode="auto">
          <a:xfrm>
            <a:off x="2881313" y="2895600"/>
            <a:ext cx="3381375" cy="3524250"/>
          </a:xfrm>
          <a:prstGeom prst="rect">
            <a:avLst/>
          </a:prstGeom>
          <a:noFill/>
          <a:ln w="9525">
            <a:noFill/>
            <a:miter lim="800000"/>
            <a:headEnd/>
            <a:tailEnd/>
          </a:ln>
        </p:spPr>
      </p:pic>
      <p:sp>
        <p:nvSpPr>
          <p:cNvPr id="51208" name="Text Box 5"/>
          <p:cNvSpPr txBox="1">
            <a:spLocks noChangeArrowheads="1"/>
          </p:cNvSpPr>
          <p:nvPr/>
        </p:nvSpPr>
        <p:spPr bwMode="auto">
          <a:xfrm>
            <a:off x="1981200" y="1004888"/>
            <a:ext cx="4343400" cy="519112"/>
          </a:xfrm>
          <a:prstGeom prst="rect">
            <a:avLst/>
          </a:prstGeom>
          <a:noFill/>
          <a:ln w="9525">
            <a:noFill/>
            <a:miter lim="800000"/>
            <a:headEnd/>
            <a:tailEnd/>
          </a:ln>
        </p:spPr>
        <p:txBody>
          <a:bodyPr>
            <a:spAutoFit/>
          </a:bodyPr>
          <a:lstStyle/>
          <a:p>
            <a:r>
              <a:rPr lang="en-US" sz="2800" b="1">
                <a:solidFill>
                  <a:srgbClr val="CC00CC"/>
                </a:solidFill>
              </a:rPr>
              <a:t>Step 1: Initializing DBN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dt" sz="quarter" idx="10"/>
          </p:nvPr>
        </p:nvSpPr>
        <p:spPr>
          <a:noFill/>
        </p:spPr>
        <p:txBody>
          <a:bodyPr/>
          <a:lstStyle/>
          <a:p>
            <a:fld id="{8D981726-7C26-4106-8D24-6739F10452B7}" type="datetime1">
              <a:rPr lang="en-US" smtClean="0"/>
              <a:pPr/>
              <a:t>3/9/2016</a:t>
            </a:fld>
            <a:endParaRPr lang="en-US" smtClean="0"/>
          </a:p>
        </p:txBody>
      </p:sp>
      <p:sp>
        <p:nvSpPr>
          <p:cNvPr id="52227" name="Rectangle 5"/>
          <p:cNvSpPr>
            <a:spLocks noGrp="1" noChangeArrowheads="1"/>
          </p:cNvSpPr>
          <p:nvPr>
            <p:ph type="ftr" sz="quarter" idx="11"/>
          </p:nvPr>
        </p:nvSpPr>
        <p:spPr>
          <a:noFill/>
        </p:spPr>
        <p:txBody>
          <a:bodyPr/>
          <a:lstStyle/>
          <a:p>
            <a:r>
              <a:rPr lang="en-US" smtClean="0"/>
              <a:t>Thesis report</a:t>
            </a:r>
          </a:p>
        </p:txBody>
      </p:sp>
      <p:sp>
        <p:nvSpPr>
          <p:cNvPr id="52228" name="Rectangle 6"/>
          <p:cNvSpPr>
            <a:spLocks noGrp="1" noChangeArrowheads="1"/>
          </p:cNvSpPr>
          <p:nvPr>
            <p:ph type="sldNum" sz="quarter" idx="12"/>
          </p:nvPr>
        </p:nvSpPr>
        <p:spPr>
          <a:noFill/>
        </p:spPr>
        <p:txBody>
          <a:bodyPr/>
          <a:lstStyle/>
          <a:p>
            <a:fld id="{68D159A2-4C08-4877-B064-BDE9554CF696}" type="slidenum">
              <a:rPr lang="en-US" smtClean="0"/>
              <a:pPr/>
              <a:t>49</a:t>
            </a:fld>
            <a:endParaRPr lang="en-US" smtClean="0"/>
          </a:p>
        </p:txBody>
      </p:sp>
      <p:sp>
        <p:nvSpPr>
          <p:cNvPr id="52229" name="Rectangle 2"/>
          <p:cNvSpPr>
            <a:spLocks noGrp="1" noChangeArrowheads="1"/>
          </p:cNvSpPr>
          <p:nvPr>
            <p:ph type="title"/>
          </p:nvPr>
        </p:nvSpPr>
        <p:spPr/>
        <p:txBody>
          <a:bodyPr/>
          <a:lstStyle/>
          <a:p>
            <a:r>
              <a:rPr lang="en-US" sz="3200" smtClean="0"/>
              <a:t>III. Knowledge sub-model (DBN)</a:t>
            </a:r>
          </a:p>
        </p:txBody>
      </p:sp>
      <p:sp>
        <p:nvSpPr>
          <p:cNvPr id="52230" name="Rectangle 3"/>
          <p:cNvSpPr>
            <a:spLocks noGrp="1" noChangeArrowheads="1"/>
          </p:cNvSpPr>
          <p:nvPr>
            <p:ph type="body" idx="1"/>
          </p:nvPr>
        </p:nvSpPr>
        <p:spPr>
          <a:xfrm>
            <a:off x="685800" y="1676400"/>
            <a:ext cx="7966075" cy="1981200"/>
          </a:xfrm>
        </p:spPr>
        <p:txBody>
          <a:bodyPr/>
          <a:lstStyle/>
          <a:p>
            <a:r>
              <a:rPr lang="en-US" sz="1800" dirty="0" smtClean="0"/>
              <a:t>Given two factors: </a:t>
            </a:r>
            <a:r>
              <a:rPr lang="en-US" sz="1800" b="1" dirty="0" smtClean="0"/>
              <a:t>slip</a:t>
            </a:r>
            <a:r>
              <a:rPr lang="en-US" sz="1800" dirty="0" smtClean="0"/>
              <a:t> and </a:t>
            </a:r>
            <a:r>
              <a:rPr lang="en-US" sz="1800" b="1" dirty="0" smtClean="0"/>
              <a:t>guess</a:t>
            </a:r>
            <a:r>
              <a:rPr lang="en-US" sz="1800" dirty="0" smtClean="0"/>
              <a:t> where </a:t>
            </a:r>
            <a:r>
              <a:rPr lang="en-US" sz="1800" i="1" dirty="0" smtClean="0"/>
              <a:t>slip</a:t>
            </a:r>
            <a:r>
              <a:rPr lang="en-US" sz="1800" dirty="0" smtClean="0"/>
              <a:t> (</a:t>
            </a:r>
            <a:r>
              <a:rPr lang="en-US" sz="1800" i="1" dirty="0" smtClean="0"/>
              <a:t>guess</a:t>
            </a:r>
            <a:r>
              <a:rPr lang="en-US" sz="1800" dirty="0" smtClean="0"/>
              <a:t>) factor expresses the situation that user does (doesn’t) know a particular subject but there is solid evidence convincing that she/he doesn’t (does) understand it; this evidence just reflects a temporary slip (or lucky guess) </a:t>
            </a:r>
          </a:p>
          <a:p>
            <a:pPr algn="just"/>
            <a:r>
              <a:rPr lang="en-US" sz="1800" i="1" dirty="0" smtClean="0"/>
              <a:t>slip = </a:t>
            </a:r>
            <a:r>
              <a:rPr lang="en-US" sz="1800" i="1" dirty="0" err="1" smtClean="0"/>
              <a:t>Pr</a:t>
            </a:r>
            <a:r>
              <a:rPr lang="en-US" sz="1800" dirty="0" smtClean="0"/>
              <a:t>(</a:t>
            </a:r>
            <a:r>
              <a:rPr lang="en-US" sz="1800" i="1" dirty="0" smtClean="0"/>
              <a:t>not</a:t>
            </a:r>
            <a:r>
              <a:rPr lang="en-US" sz="1800" dirty="0" smtClean="0"/>
              <a:t> </a:t>
            </a:r>
            <a:r>
              <a:rPr lang="en-US" sz="1800" i="1" dirty="0" smtClean="0"/>
              <a:t>x</a:t>
            </a:r>
            <a:r>
              <a:rPr lang="en-US" sz="1800" dirty="0" smtClean="0"/>
              <a:t>[</a:t>
            </a:r>
            <a:r>
              <a:rPr lang="en-US" sz="1800" i="1" dirty="0" smtClean="0"/>
              <a:t>t+</a:t>
            </a:r>
            <a:r>
              <a:rPr lang="en-US" sz="1800" dirty="0" smtClean="0"/>
              <a:t>1]</a:t>
            </a:r>
            <a:r>
              <a:rPr lang="en-US" sz="1800" i="1" dirty="0" smtClean="0"/>
              <a:t> | x</a:t>
            </a:r>
            <a:r>
              <a:rPr lang="en-US" sz="1800" dirty="0" smtClean="0"/>
              <a:t>[</a:t>
            </a:r>
            <a:r>
              <a:rPr lang="en-US" sz="1800" i="1" dirty="0" smtClean="0"/>
              <a:t>t</a:t>
            </a:r>
            <a:r>
              <a:rPr lang="en-US" sz="1800" dirty="0" smtClean="0"/>
              <a:t>])</a:t>
            </a:r>
            <a:endParaRPr lang="en-US" sz="1800" i="1" dirty="0" smtClean="0"/>
          </a:p>
          <a:p>
            <a:pPr>
              <a:buFontTx/>
              <a:buNone/>
            </a:pPr>
            <a:r>
              <a:rPr lang="en-US" sz="1800" i="1" dirty="0" smtClean="0"/>
              <a:t>	guess = </a:t>
            </a:r>
            <a:r>
              <a:rPr lang="en-US" sz="1800" i="1" dirty="0" err="1" smtClean="0"/>
              <a:t>Pr</a:t>
            </a:r>
            <a:r>
              <a:rPr lang="en-US" sz="1800" dirty="0" smtClean="0"/>
              <a:t>(</a:t>
            </a:r>
            <a:r>
              <a:rPr lang="en-US" sz="1800" i="1" dirty="0" smtClean="0"/>
              <a:t>x</a:t>
            </a:r>
            <a:r>
              <a:rPr lang="en-US" sz="1800" dirty="0" smtClean="0"/>
              <a:t>[</a:t>
            </a:r>
            <a:r>
              <a:rPr lang="en-US" sz="1800" i="1" dirty="0" smtClean="0"/>
              <a:t>t+</a:t>
            </a:r>
            <a:r>
              <a:rPr lang="en-US" sz="1800" dirty="0" smtClean="0"/>
              <a:t>1]</a:t>
            </a:r>
            <a:r>
              <a:rPr lang="en-US" sz="1800" i="1" dirty="0" smtClean="0"/>
              <a:t> | not x</a:t>
            </a:r>
            <a:r>
              <a:rPr lang="en-US" sz="1800" dirty="0" smtClean="0"/>
              <a:t>[</a:t>
            </a:r>
            <a:r>
              <a:rPr lang="en-US" sz="1800" i="1" dirty="0" smtClean="0"/>
              <a:t>t</a:t>
            </a:r>
            <a:r>
              <a:rPr lang="en-US" sz="1800" dirty="0" smtClean="0"/>
              <a:t>])</a:t>
            </a:r>
          </a:p>
          <a:p>
            <a:endParaRPr lang="en-US" sz="1800" dirty="0" smtClean="0"/>
          </a:p>
          <a:p>
            <a:pPr>
              <a:buFontTx/>
              <a:buNone/>
            </a:pPr>
            <a:endParaRPr lang="en-US" sz="1800" dirty="0" smtClean="0"/>
          </a:p>
        </p:txBody>
      </p:sp>
      <p:pic>
        <p:nvPicPr>
          <p:cNvPr id="52231" name="Picture 4"/>
          <p:cNvPicPr>
            <a:picLocks noChangeAspect="1" noChangeArrowheads="1"/>
          </p:cNvPicPr>
          <p:nvPr/>
        </p:nvPicPr>
        <p:blipFill>
          <a:blip r:embed="rId2" cstate="print"/>
          <a:srcRect/>
          <a:stretch>
            <a:fillRect/>
          </a:stretch>
        </p:blipFill>
        <p:spPr bwMode="auto">
          <a:xfrm>
            <a:off x="749300" y="3810000"/>
            <a:ext cx="7646988" cy="438150"/>
          </a:xfrm>
          <a:prstGeom prst="rect">
            <a:avLst/>
          </a:prstGeom>
          <a:noFill/>
          <a:ln w="9525">
            <a:noFill/>
            <a:miter lim="800000"/>
            <a:headEnd/>
            <a:tailEnd/>
          </a:ln>
        </p:spPr>
      </p:pic>
      <p:pic>
        <p:nvPicPr>
          <p:cNvPr id="52232" name="Picture 5"/>
          <p:cNvPicPr>
            <a:picLocks noChangeAspect="1" noChangeArrowheads="1"/>
          </p:cNvPicPr>
          <p:nvPr/>
        </p:nvPicPr>
        <p:blipFill>
          <a:blip r:embed="rId3" cstate="print"/>
          <a:srcRect/>
          <a:stretch>
            <a:fillRect/>
          </a:stretch>
        </p:blipFill>
        <p:spPr bwMode="auto">
          <a:xfrm>
            <a:off x="895350" y="4324350"/>
            <a:ext cx="4210050" cy="781050"/>
          </a:xfrm>
          <a:prstGeom prst="rect">
            <a:avLst/>
          </a:prstGeom>
          <a:noFill/>
          <a:ln w="9525">
            <a:noFill/>
            <a:miter lim="800000"/>
            <a:headEnd/>
            <a:tailEnd/>
          </a:ln>
        </p:spPr>
      </p:pic>
      <p:pic>
        <p:nvPicPr>
          <p:cNvPr id="52233" name="Picture 6"/>
          <p:cNvPicPr>
            <a:picLocks noChangeAspect="1" noChangeArrowheads="1"/>
          </p:cNvPicPr>
          <p:nvPr/>
        </p:nvPicPr>
        <p:blipFill>
          <a:blip r:embed="rId4" cstate="print"/>
          <a:srcRect/>
          <a:stretch>
            <a:fillRect/>
          </a:stretch>
        </p:blipFill>
        <p:spPr bwMode="auto">
          <a:xfrm>
            <a:off x="800100" y="5162550"/>
            <a:ext cx="3848100" cy="781050"/>
          </a:xfrm>
          <a:prstGeom prst="rect">
            <a:avLst/>
          </a:prstGeom>
          <a:noFill/>
          <a:ln w="9525">
            <a:noFill/>
            <a:miter lim="800000"/>
            <a:headEnd/>
            <a:tailEnd/>
          </a:ln>
        </p:spPr>
      </p:pic>
      <p:sp>
        <p:nvSpPr>
          <p:cNvPr id="52234" name="Text Box 5"/>
          <p:cNvSpPr txBox="1">
            <a:spLocks noChangeArrowheads="1"/>
          </p:cNvSpPr>
          <p:nvPr/>
        </p:nvSpPr>
        <p:spPr bwMode="auto">
          <a:xfrm>
            <a:off x="1981200" y="1004888"/>
            <a:ext cx="6629400" cy="519112"/>
          </a:xfrm>
          <a:prstGeom prst="rect">
            <a:avLst/>
          </a:prstGeom>
          <a:noFill/>
          <a:ln w="9525">
            <a:noFill/>
            <a:miter lim="800000"/>
            <a:headEnd/>
            <a:tailEnd/>
          </a:ln>
        </p:spPr>
        <p:txBody>
          <a:bodyPr>
            <a:spAutoFit/>
          </a:bodyPr>
          <a:lstStyle/>
          <a:p>
            <a:r>
              <a:rPr lang="en-US" sz="2800" b="1">
                <a:solidFill>
                  <a:srgbClr val="CC00CC"/>
                </a:solidFill>
              </a:rPr>
              <a:t>Step 2: Specifying transition weight</a:t>
            </a:r>
            <a:r>
              <a:rPr lang="en-US" sz="2800">
                <a:solidFill>
                  <a:srgbClr val="CC00CC"/>
                </a:solidFill>
              </a:rPr>
              <a:t> </a:t>
            </a:r>
          </a:p>
        </p:txBody>
      </p:sp>
      <p:pic>
        <p:nvPicPr>
          <p:cNvPr id="52235" name="Picture 8"/>
          <p:cNvPicPr>
            <a:picLocks noChangeAspect="1" noChangeArrowheads="1"/>
          </p:cNvPicPr>
          <p:nvPr/>
        </p:nvPicPr>
        <p:blipFill>
          <a:blip r:embed="rId5" cstate="print"/>
          <a:srcRect/>
          <a:stretch>
            <a:fillRect/>
          </a:stretch>
        </p:blipFill>
        <p:spPr bwMode="auto">
          <a:xfrm>
            <a:off x="895350" y="6000750"/>
            <a:ext cx="5886450" cy="32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p:spPr>
        <p:txBody>
          <a:bodyPr/>
          <a:lstStyle/>
          <a:p>
            <a:fld id="{4D093FE5-78F9-4FF1-B636-B14665C167EC}" type="datetime1">
              <a:rPr lang="en-US" smtClean="0"/>
              <a:pPr/>
              <a:t>3/9/2016</a:t>
            </a:fld>
            <a:endParaRPr lang="en-US" smtClean="0"/>
          </a:p>
        </p:txBody>
      </p:sp>
      <p:sp>
        <p:nvSpPr>
          <p:cNvPr id="13315" name="Rectangle 5"/>
          <p:cNvSpPr>
            <a:spLocks noGrp="1" noChangeArrowheads="1"/>
          </p:cNvSpPr>
          <p:nvPr>
            <p:ph type="ftr" sz="quarter" idx="11"/>
          </p:nvPr>
        </p:nvSpPr>
        <p:spPr>
          <a:noFill/>
        </p:spPr>
        <p:txBody>
          <a:bodyPr/>
          <a:lstStyle/>
          <a:p>
            <a:r>
              <a:rPr lang="en-US" smtClean="0"/>
              <a:t>Thesis report</a:t>
            </a:r>
          </a:p>
        </p:txBody>
      </p:sp>
      <p:sp>
        <p:nvSpPr>
          <p:cNvPr id="13316" name="Rectangle 6"/>
          <p:cNvSpPr>
            <a:spLocks noGrp="1" noChangeArrowheads="1"/>
          </p:cNvSpPr>
          <p:nvPr>
            <p:ph type="sldNum" sz="quarter" idx="12"/>
          </p:nvPr>
        </p:nvSpPr>
        <p:spPr>
          <a:noFill/>
        </p:spPr>
        <p:txBody>
          <a:bodyPr/>
          <a:lstStyle/>
          <a:p>
            <a:fld id="{C737C655-0D13-456F-96C5-56D82BC3294B}" type="slidenum">
              <a:rPr lang="en-US" smtClean="0"/>
              <a:pPr/>
              <a:t>5</a:t>
            </a:fld>
            <a:endParaRPr lang="en-US" smtClean="0"/>
          </a:p>
        </p:txBody>
      </p:sp>
      <p:sp>
        <p:nvSpPr>
          <p:cNvPr id="13317" name="Rectangle 2"/>
          <p:cNvSpPr>
            <a:spLocks noGrp="1" noChangeArrowheads="1"/>
          </p:cNvSpPr>
          <p:nvPr>
            <p:ph type="title"/>
          </p:nvPr>
        </p:nvSpPr>
        <p:spPr/>
        <p:txBody>
          <a:bodyPr/>
          <a:lstStyle/>
          <a:p>
            <a:r>
              <a:rPr lang="en-US" sz="3200" smtClean="0"/>
              <a:t>I. Triangular Leaner Model</a:t>
            </a:r>
          </a:p>
        </p:txBody>
      </p:sp>
      <p:sp>
        <p:nvSpPr>
          <p:cNvPr id="13318" name="Rectangle 3"/>
          <p:cNvSpPr>
            <a:spLocks noGrp="1" noChangeArrowheads="1"/>
          </p:cNvSpPr>
          <p:nvPr>
            <p:ph type="body" idx="1"/>
          </p:nvPr>
        </p:nvSpPr>
        <p:spPr>
          <a:xfrm>
            <a:off x="685800" y="2590800"/>
            <a:ext cx="7966075" cy="2514600"/>
          </a:xfrm>
        </p:spPr>
        <p:txBody>
          <a:bodyPr/>
          <a:lstStyle/>
          <a:p>
            <a:pPr algn="just"/>
            <a:r>
              <a:rPr lang="en-US" smtClean="0"/>
              <a:t>User modeling shell</a:t>
            </a:r>
          </a:p>
          <a:p>
            <a:pPr algn="just"/>
            <a:r>
              <a:rPr lang="en-US" smtClean="0"/>
              <a:t>User modeling server</a:t>
            </a:r>
          </a:p>
          <a:p>
            <a:pPr algn="just"/>
            <a:r>
              <a:rPr lang="en-US" smtClean="0"/>
              <a:t>Agent-based user model</a:t>
            </a:r>
          </a:p>
          <a:p>
            <a:pPr algn="just"/>
            <a:r>
              <a:rPr lang="en-US" smtClean="0"/>
              <a:t>Mobile user model</a:t>
            </a:r>
          </a:p>
        </p:txBody>
      </p:sp>
      <p:sp>
        <p:nvSpPr>
          <p:cNvPr id="13319" name="Text Box 5"/>
          <p:cNvSpPr txBox="1">
            <a:spLocks noChangeArrowheads="1"/>
          </p:cNvSpPr>
          <p:nvPr/>
        </p:nvSpPr>
        <p:spPr bwMode="auto">
          <a:xfrm>
            <a:off x="1295400" y="1447800"/>
            <a:ext cx="6934200" cy="519113"/>
          </a:xfrm>
          <a:prstGeom prst="rect">
            <a:avLst/>
          </a:prstGeom>
          <a:noFill/>
          <a:ln w="9525">
            <a:noFill/>
            <a:miter lim="800000"/>
            <a:headEnd/>
            <a:tailEnd/>
          </a:ln>
        </p:spPr>
        <p:txBody>
          <a:bodyPr>
            <a:spAutoFit/>
          </a:bodyPr>
          <a:lstStyle/>
          <a:p>
            <a:r>
              <a:rPr lang="en-US" sz="2800" b="1">
                <a:solidFill>
                  <a:srgbClr val="CC00CC"/>
                </a:solidFill>
              </a:rPr>
              <a:t>Existing user modeling systems (UMS)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dt" sz="quarter" idx="10"/>
          </p:nvPr>
        </p:nvSpPr>
        <p:spPr>
          <a:noFill/>
        </p:spPr>
        <p:txBody>
          <a:bodyPr/>
          <a:lstStyle/>
          <a:p>
            <a:fld id="{0B7E1A28-4545-4FB1-8542-85B2ED838CF9}" type="datetime1">
              <a:rPr lang="en-US" smtClean="0"/>
              <a:pPr/>
              <a:t>3/9/2016</a:t>
            </a:fld>
            <a:endParaRPr lang="en-US" smtClean="0"/>
          </a:p>
        </p:txBody>
      </p:sp>
      <p:sp>
        <p:nvSpPr>
          <p:cNvPr id="53251" name="Rectangle 5"/>
          <p:cNvSpPr>
            <a:spLocks noGrp="1" noChangeArrowheads="1"/>
          </p:cNvSpPr>
          <p:nvPr>
            <p:ph type="ftr" sz="quarter" idx="11"/>
          </p:nvPr>
        </p:nvSpPr>
        <p:spPr>
          <a:noFill/>
        </p:spPr>
        <p:txBody>
          <a:bodyPr/>
          <a:lstStyle/>
          <a:p>
            <a:r>
              <a:rPr lang="en-US" smtClean="0"/>
              <a:t>Thesis report</a:t>
            </a:r>
          </a:p>
        </p:txBody>
      </p:sp>
      <p:sp>
        <p:nvSpPr>
          <p:cNvPr id="53252" name="Rectangle 6"/>
          <p:cNvSpPr>
            <a:spLocks noGrp="1" noChangeArrowheads="1"/>
          </p:cNvSpPr>
          <p:nvPr>
            <p:ph type="sldNum" sz="quarter" idx="12"/>
          </p:nvPr>
        </p:nvSpPr>
        <p:spPr>
          <a:noFill/>
        </p:spPr>
        <p:txBody>
          <a:bodyPr/>
          <a:lstStyle/>
          <a:p>
            <a:fld id="{853B6F82-C6EE-44B0-B9E9-170841F9DDF2}" type="slidenum">
              <a:rPr lang="en-US" smtClean="0"/>
              <a:pPr/>
              <a:t>50</a:t>
            </a:fld>
            <a:endParaRPr lang="en-US" smtClean="0"/>
          </a:p>
        </p:txBody>
      </p:sp>
      <p:sp>
        <p:nvSpPr>
          <p:cNvPr id="53253" name="Rectangle 2"/>
          <p:cNvSpPr>
            <a:spLocks noGrp="1" noChangeArrowheads="1"/>
          </p:cNvSpPr>
          <p:nvPr>
            <p:ph type="title"/>
          </p:nvPr>
        </p:nvSpPr>
        <p:spPr/>
        <p:txBody>
          <a:bodyPr/>
          <a:lstStyle/>
          <a:p>
            <a:r>
              <a:rPr lang="en-US" sz="3200" smtClean="0"/>
              <a:t>III. Knowledge sub-model (DBN)</a:t>
            </a:r>
          </a:p>
        </p:txBody>
      </p:sp>
      <p:sp>
        <p:nvSpPr>
          <p:cNvPr id="53254" name="Rectangle 3"/>
          <p:cNvSpPr>
            <a:spLocks noGrp="1" noChangeArrowheads="1"/>
          </p:cNvSpPr>
          <p:nvPr>
            <p:ph type="body" idx="1"/>
          </p:nvPr>
        </p:nvSpPr>
        <p:spPr>
          <a:xfrm>
            <a:off x="2209800" y="1828800"/>
            <a:ext cx="5105400" cy="457200"/>
          </a:xfrm>
        </p:spPr>
        <p:txBody>
          <a:bodyPr/>
          <a:lstStyle/>
          <a:p>
            <a:pPr>
              <a:buFontTx/>
              <a:buNone/>
            </a:pPr>
            <a:r>
              <a:rPr lang="en-US" sz="2400" dirty="0" smtClean="0"/>
              <a:t>Suppose </a:t>
            </a:r>
            <a:r>
              <a:rPr lang="en-US" sz="2400" i="1" dirty="0" smtClean="0"/>
              <a:t>slip = </a:t>
            </a:r>
            <a:r>
              <a:rPr lang="en-US" sz="2400" dirty="0" smtClean="0"/>
              <a:t>0.3 and </a:t>
            </a:r>
            <a:r>
              <a:rPr lang="en-US" sz="2400" i="1" dirty="0" smtClean="0"/>
              <a:t>guess = </a:t>
            </a:r>
            <a:r>
              <a:rPr lang="en-US" sz="2400" dirty="0" smtClean="0"/>
              <a:t>0.2</a:t>
            </a:r>
          </a:p>
          <a:p>
            <a:endParaRPr lang="en-US" sz="2400" dirty="0" smtClean="0"/>
          </a:p>
        </p:txBody>
      </p:sp>
      <p:pic>
        <p:nvPicPr>
          <p:cNvPr id="53255" name="Picture 4"/>
          <p:cNvPicPr>
            <a:picLocks noChangeAspect="1" noChangeArrowheads="1"/>
          </p:cNvPicPr>
          <p:nvPr/>
        </p:nvPicPr>
        <p:blipFill>
          <a:blip r:embed="rId2" cstate="print"/>
          <a:srcRect/>
          <a:stretch>
            <a:fillRect/>
          </a:stretch>
        </p:blipFill>
        <p:spPr bwMode="auto">
          <a:xfrm>
            <a:off x="2895600" y="2333625"/>
            <a:ext cx="3552825" cy="714375"/>
          </a:xfrm>
          <a:prstGeom prst="rect">
            <a:avLst/>
          </a:prstGeom>
          <a:noFill/>
          <a:ln w="9525">
            <a:noFill/>
            <a:miter lim="800000"/>
            <a:headEnd/>
            <a:tailEnd/>
          </a:ln>
        </p:spPr>
      </p:pic>
      <p:pic>
        <p:nvPicPr>
          <p:cNvPr id="53256" name="Picture 5"/>
          <p:cNvPicPr>
            <a:picLocks noChangeAspect="1" noChangeArrowheads="1"/>
          </p:cNvPicPr>
          <p:nvPr/>
        </p:nvPicPr>
        <p:blipFill>
          <a:blip r:embed="rId3" cstate="print"/>
          <a:srcRect/>
          <a:stretch>
            <a:fillRect/>
          </a:stretch>
        </p:blipFill>
        <p:spPr bwMode="auto">
          <a:xfrm>
            <a:off x="2362200" y="3267075"/>
            <a:ext cx="4219575" cy="2828925"/>
          </a:xfrm>
          <a:prstGeom prst="rect">
            <a:avLst/>
          </a:prstGeom>
          <a:noFill/>
          <a:ln w="9525">
            <a:noFill/>
            <a:miter lim="800000"/>
            <a:headEnd/>
            <a:tailEnd/>
          </a:ln>
        </p:spPr>
      </p:pic>
      <p:sp>
        <p:nvSpPr>
          <p:cNvPr id="53257" name="Text Box 5"/>
          <p:cNvSpPr txBox="1">
            <a:spLocks noChangeArrowheads="1"/>
          </p:cNvSpPr>
          <p:nvPr/>
        </p:nvSpPr>
        <p:spPr bwMode="auto">
          <a:xfrm>
            <a:off x="1676400" y="1157288"/>
            <a:ext cx="6629400" cy="519112"/>
          </a:xfrm>
          <a:prstGeom prst="rect">
            <a:avLst/>
          </a:prstGeom>
          <a:noFill/>
          <a:ln w="9525">
            <a:noFill/>
            <a:miter lim="800000"/>
            <a:headEnd/>
            <a:tailEnd/>
          </a:ln>
        </p:spPr>
        <p:txBody>
          <a:bodyPr>
            <a:spAutoFit/>
          </a:bodyPr>
          <a:lstStyle/>
          <a:p>
            <a:r>
              <a:rPr lang="en-US" sz="2800" b="1">
                <a:solidFill>
                  <a:srgbClr val="CC00CC"/>
                </a:solidFill>
              </a:rPr>
              <a:t>Step 2: Specifying transition weight</a:t>
            </a:r>
            <a:r>
              <a:rPr lang="en-US" sz="2800">
                <a:solidFill>
                  <a:srgbClr val="CC00CC"/>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dt" sz="quarter" idx="10"/>
          </p:nvPr>
        </p:nvSpPr>
        <p:spPr>
          <a:noFill/>
        </p:spPr>
        <p:txBody>
          <a:bodyPr/>
          <a:lstStyle/>
          <a:p>
            <a:fld id="{AF369E7C-6995-4AFB-9DB9-39CD1B16653E}" type="datetime1">
              <a:rPr lang="en-US" smtClean="0"/>
              <a:pPr/>
              <a:t>3/9/2016</a:t>
            </a:fld>
            <a:endParaRPr lang="en-US" smtClean="0"/>
          </a:p>
        </p:txBody>
      </p:sp>
      <p:sp>
        <p:nvSpPr>
          <p:cNvPr id="54275" name="Rectangle 5"/>
          <p:cNvSpPr>
            <a:spLocks noGrp="1" noChangeArrowheads="1"/>
          </p:cNvSpPr>
          <p:nvPr>
            <p:ph type="ftr" sz="quarter" idx="11"/>
          </p:nvPr>
        </p:nvSpPr>
        <p:spPr>
          <a:noFill/>
        </p:spPr>
        <p:txBody>
          <a:bodyPr/>
          <a:lstStyle/>
          <a:p>
            <a:r>
              <a:rPr lang="en-US" smtClean="0"/>
              <a:t>Thesis report</a:t>
            </a:r>
          </a:p>
        </p:txBody>
      </p:sp>
      <p:sp>
        <p:nvSpPr>
          <p:cNvPr id="54276" name="Rectangle 6"/>
          <p:cNvSpPr>
            <a:spLocks noGrp="1" noChangeArrowheads="1"/>
          </p:cNvSpPr>
          <p:nvPr>
            <p:ph type="sldNum" sz="quarter" idx="12"/>
          </p:nvPr>
        </p:nvSpPr>
        <p:spPr>
          <a:noFill/>
        </p:spPr>
        <p:txBody>
          <a:bodyPr/>
          <a:lstStyle/>
          <a:p>
            <a:fld id="{96561A51-E989-45B7-8B90-F1791D651A81}" type="slidenum">
              <a:rPr lang="en-US" smtClean="0"/>
              <a:pPr/>
              <a:t>51</a:t>
            </a:fld>
            <a:endParaRPr lang="en-US" smtClean="0"/>
          </a:p>
        </p:txBody>
      </p:sp>
      <p:sp>
        <p:nvSpPr>
          <p:cNvPr id="54277" name="Rectangle 2"/>
          <p:cNvSpPr>
            <a:spLocks noGrp="1" noChangeArrowheads="1"/>
          </p:cNvSpPr>
          <p:nvPr>
            <p:ph type="title"/>
          </p:nvPr>
        </p:nvSpPr>
        <p:spPr/>
        <p:txBody>
          <a:bodyPr/>
          <a:lstStyle/>
          <a:p>
            <a:r>
              <a:rPr lang="en-US" sz="3200" smtClean="0"/>
              <a:t>III. Knowledge sub-model (DBN)</a:t>
            </a:r>
          </a:p>
        </p:txBody>
      </p:sp>
      <p:sp>
        <p:nvSpPr>
          <p:cNvPr id="54278" name="Rectangle 3"/>
          <p:cNvSpPr>
            <a:spLocks noGrp="1" noChangeArrowheads="1"/>
          </p:cNvSpPr>
          <p:nvPr>
            <p:ph type="body" idx="1"/>
          </p:nvPr>
        </p:nvSpPr>
        <p:spPr>
          <a:xfrm>
            <a:off x="685800" y="1600200"/>
            <a:ext cx="7966075" cy="1600200"/>
          </a:xfrm>
        </p:spPr>
        <p:txBody>
          <a:bodyPr/>
          <a:lstStyle/>
          <a:p>
            <a:pPr algn="just"/>
            <a:r>
              <a:rPr lang="en-US" sz="1800" dirty="0" smtClean="0"/>
              <a:t>For each time point </a:t>
            </a:r>
            <a:r>
              <a:rPr lang="en-US" sz="1800" i="1" dirty="0" smtClean="0"/>
              <a:t>t</a:t>
            </a:r>
            <a:r>
              <a:rPr lang="en-US" sz="1800" dirty="0" smtClean="0"/>
              <a:t>, we create a new BN </a:t>
            </a:r>
            <a:r>
              <a:rPr lang="en-US" sz="1800" i="1" dirty="0" smtClean="0"/>
              <a:t>G’</a:t>
            </a:r>
            <a:r>
              <a:rPr lang="en-US" sz="1800" dirty="0" smtClean="0"/>
              <a:t>[</a:t>
            </a:r>
            <a:r>
              <a:rPr lang="en-US" sz="1800" i="1" dirty="0" smtClean="0"/>
              <a:t>t</a:t>
            </a:r>
            <a:r>
              <a:rPr lang="en-US" sz="1800" dirty="0" smtClean="0"/>
              <a:t>] whose variables include all variables in </a:t>
            </a:r>
            <a:r>
              <a:rPr lang="en-US" sz="1800" i="1" dirty="0" smtClean="0"/>
              <a:t>X</a:t>
            </a:r>
            <a:r>
              <a:rPr lang="en-US" sz="1800" dirty="0" smtClean="0"/>
              <a:t>[</a:t>
            </a:r>
            <a:r>
              <a:rPr lang="en-US" sz="1800" i="1" dirty="0" smtClean="0"/>
              <a:t>t–</a:t>
            </a:r>
            <a:r>
              <a:rPr lang="en-US" sz="1800" dirty="0" smtClean="0"/>
              <a:t>1]</a:t>
            </a:r>
            <a:r>
              <a:rPr lang="en-US" sz="1800" i="1" dirty="0" smtClean="0"/>
              <a:t> </a:t>
            </a:r>
            <a:r>
              <a:rPr lang="en-US" sz="1800" dirty="0" smtClean="0"/>
              <a:t>and</a:t>
            </a:r>
            <a:r>
              <a:rPr lang="en-US" sz="1800" i="1" dirty="0" smtClean="0"/>
              <a:t> X</a:t>
            </a:r>
            <a:r>
              <a:rPr lang="en-US" sz="1800" dirty="0" smtClean="0"/>
              <a:t>[</a:t>
            </a:r>
            <a:r>
              <a:rPr lang="en-US" sz="1800" i="1" dirty="0" smtClean="0"/>
              <a:t>t</a:t>
            </a:r>
            <a:r>
              <a:rPr lang="en-US" sz="1800" dirty="0" smtClean="0"/>
              <a:t>] except evidences in </a:t>
            </a:r>
            <a:r>
              <a:rPr lang="en-US" sz="1800" i="1" dirty="0" smtClean="0"/>
              <a:t>X</a:t>
            </a:r>
            <a:r>
              <a:rPr lang="en-US" sz="1800" dirty="0" smtClean="0"/>
              <a:t>[</a:t>
            </a:r>
            <a:r>
              <a:rPr lang="en-US" sz="1800" i="1" dirty="0" smtClean="0"/>
              <a:t>t–</a:t>
            </a:r>
            <a:r>
              <a:rPr lang="en-US" sz="1800" dirty="0" smtClean="0"/>
              <a:t>1]. </a:t>
            </a:r>
            <a:r>
              <a:rPr lang="en-US" sz="1800" i="1" dirty="0" smtClean="0"/>
              <a:t>G’</a:t>
            </a:r>
            <a:r>
              <a:rPr lang="en-US" sz="1800" dirty="0" smtClean="0"/>
              <a:t>[</a:t>
            </a:r>
            <a:r>
              <a:rPr lang="en-US" sz="1800" i="1" dirty="0" smtClean="0"/>
              <a:t>t</a:t>
            </a:r>
            <a:r>
              <a:rPr lang="en-US" sz="1800" dirty="0" smtClean="0"/>
              <a:t>] is called augmented BN at time point </a:t>
            </a:r>
            <a:r>
              <a:rPr lang="en-US" sz="1800" i="1" dirty="0" smtClean="0"/>
              <a:t>t</a:t>
            </a:r>
            <a:endParaRPr lang="en-US" sz="1800" dirty="0" smtClean="0"/>
          </a:p>
          <a:p>
            <a:pPr algn="just"/>
            <a:r>
              <a:rPr lang="en-US" sz="1800" dirty="0" smtClean="0"/>
              <a:t>All conditional dependencies among variables in </a:t>
            </a:r>
            <a:r>
              <a:rPr lang="en-US" sz="1800" i="1" dirty="0" smtClean="0"/>
              <a:t>X</a:t>
            </a:r>
            <a:r>
              <a:rPr lang="en-US" sz="1800" dirty="0" smtClean="0"/>
              <a:t>[</a:t>
            </a:r>
            <a:r>
              <a:rPr lang="en-US" sz="1800" i="1" dirty="0" smtClean="0"/>
              <a:t>t–</a:t>
            </a:r>
            <a:r>
              <a:rPr lang="en-US" sz="1800" dirty="0" smtClean="0"/>
              <a:t>1] are removed from </a:t>
            </a:r>
            <a:r>
              <a:rPr lang="en-US" sz="1800" i="1" dirty="0" smtClean="0"/>
              <a:t>G’</a:t>
            </a:r>
            <a:r>
              <a:rPr lang="en-US" sz="1800" dirty="0" smtClean="0"/>
              <a:t>[</a:t>
            </a:r>
            <a:r>
              <a:rPr lang="en-US" sz="1800" i="1" dirty="0" smtClean="0"/>
              <a:t>t</a:t>
            </a:r>
            <a:r>
              <a:rPr lang="en-US" sz="1800" dirty="0" smtClean="0"/>
              <a:t>] </a:t>
            </a:r>
          </a:p>
        </p:txBody>
      </p:sp>
      <p:pic>
        <p:nvPicPr>
          <p:cNvPr id="54279" name="Picture 4"/>
          <p:cNvPicPr>
            <a:picLocks noChangeAspect="1" noChangeArrowheads="1"/>
          </p:cNvPicPr>
          <p:nvPr/>
        </p:nvPicPr>
        <p:blipFill>
          <a:blip r:embed="rId2" cstate="print"/>
          <a:srcRect/>
          <a:stretch>
            <a:fillRect/>
          </a:stretch>
        </p:blipFill>
        <p:spPr bwMode="auto">
          <a:xfrm>
            <a:off x="2414588" y="3062288"/>
            <a:ext cx="3986212" cy="3338512"/>
          </a:xfrm>
          <a:prstGeom prst="rect">
            <a:avLst/>
          </a:prstGeom>
          <a:noFill/>
          <a:ln w="9525">
            <a:noFill/>
            <a:miter lim="800000"/>
            <a:headEnd/>
            <a:tailEnd/>
          </a:ln>
        </p:spPr>
      </p:pic>
      <p:sp>
        <p:nvSpPr>
          <p:cNvPr id="54280" name="Text Box 5"/>
          <p:cNvSpPr txBox="1">
            <a:spLocks noChangeArrowheads="1"/>
          </p:cNvSpPr>
          <p:nvPr/>
        </p:nvSpPr>
        <p:spPr bwMode="auto">
          <a:xfrm>
            <a:off x="1676400" y="914400"/>
            <a:ext cx="5105400" cy="519113"/>
          </a:xfrm>
          <a:prstGeom prst="rect">
            <a:avLst/>
          </a:prstGeom>
          <a:noFill/>
          <a:ln w="9525">
            <a:noFill/>
            <a:miter lim="800000"/>
            <a:headEnd/>
            <a:tailEnd/>
          </a:ln>
        </p:spPr>
        <p:txBody>
          <a:bodyPr>
            <a:spAutoFit/>
          </a:bodyPr>
          <a:lstStyle/>
          <a:p>
            <a:r>
              <a:rPr lang="en-US" sz="2800" b="1">
                <a:solidFill>
                  <a:srgbClr val="CC00CC"/>
                </a:solidFill>
              </a:rPr>
              <a:t>Step 3: Re-constructing DBN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p>
            <a:fld id="{58879F19-9D81-4237-873E-5CD49E56DFD2}" type="datetime1">
              <a:rPr lang="en-US" smtClean="0"/>
              <a:pPr/>
              <a:t>3/9/2016</a:t>
            </a:fld>
            <a:endParaRPr lang="en-US" smtClean="0"/>
          </a:p>
        </p:txBody>
      </p:sp>
      <p:sp>
        <p:nvSpPr>
          <p:cNvPr id="55299" name="Footer Placeholder 5"/>
          <p:cNvSpPr>
            <a:spLocks noGrp="1"/>
          </p:cNvSpPr>
          <p:nvPr>
            <p:ph type="ftr" sz="quarter" idx="11"/>
          </p:nvPr>
        </p:nvSpPr>
        <p:spPr>
          <a:noFill/>
        </p:spPr>
        <p:txBody>
          <a:bodyPr/>
          <a:lstStyle/>
          <a:p>
            <a:r>
              <a:rPr lang="en-US" smtClean="0"/>
              <a:t>Thesis report</a:t>
            </a:r>
          </a:p>
        </p:txBody>
      </p:sp>
      <p:sp>
        <p:nvSpPr>
          <p:cNvPr id="55300" name="Slide Number Placeholder 6"/>
          <p:cNvSpPr>
            <a:spLocks noGrp="1"/>
          </p:cNvSpPr>
          <p:nvPr>
            <p:ph type="sldNum" sz="quarter" idx="12"/>
          </p:nvPr>
        </p:nvSpPr>
        <p:spPr>
          <a:noFill/>
        </p:spPr>
        <p:txBody>
          <a:bodyPr/>
          <a:lstStyle/>
          <a:p>
            <a:fld id="{3A485BCF-9F7B-4CCD-A348-ED54ABD66811}" type="slidenum">
              <a:rPr lang="en-US" smtClean="0"/>
              <a:pPr/>
              <a:t>52</a:t>
            </a:fld>
            <a:endParaRPr lang="en-US" smtClean="0"/>
          </a:p>
        </p:txBody>
      </p:sp>
      <p:sp>
        <p:nvSpPr>
          <p:cNvPr id="55301" name="Rectangle 2"/>
          <p:cNvSpPr>
            <a:spLocks noGrp="1" noChangeArrowheads="1"/>
          </p:cNvSpPr>
          <p:nvPr>
            <p:ph type="title"/>
          </p:nvPr>
        </p:nvSpPr>
        <p:spPr/>
        <p:txBody>
          <a:bodyPr/>
          <a:lstStyle/>
          <a:p>
            <a:r>
              <a:rPr lang="en-US" sz="3200" smtClean="0"/>
              <a:t>III. Knowledge sub-model (DBN)</a:t>
            </a:r>
          </a:p>
        </p:txBody>
      </p:sp>
      <p:sp>
        <p:nvSpPr>
          <p:cNvPr id="55302" name="Rectangle 3"/>
          <p:cNvSpPr>
            <a:spLocks noGrp="1" noChangeArrowheads="1"/>
          </p:cNvSpPr>
          <p:nvPr>
            <p:ph type="body" sz="half" idx="1"/>
          </p:nvPr>
        </p:nvSpPr>
        <p:spPr>
          <a:xfrm>
            <a:off x="685800" y="1981200"/>
            <a:ext cx="7772400" cy="1981200"/>
          </a:xfrm>
        </p:spPr>
        <p:txBody>
          <a:bodyPr/>
          <a:lstStyle/>
          <a:p>
            <a:r>
              <a:rPr lang="en-US" sz="2200" dirty="0" smtClean="0"/>
              <a:t>Suppose variable </a:t>
            </a:r>
            <a:r>
              <a:rPr lang="en-US" sz="2200" i="1" dirty="0" smtClean="0"/>
              <a:t>x</a:t>
            </a:r>
            <a:r>
              <a:rPr lang="en-US" sz="2200" i="1" baseline="-25000" dirty="0" smtClean="0"/>
              <a:t>i</a:t>
            </a:r>
            <a:r>
              <a:rPr lang="en-US" sz="2200" dirty="0" smtClean="0"/>
              <a:t>[</a:t>
            </a:r>
            <a:r>
              <a:rPr lang="en-US" sz="2200" i="1" dirty="0" smtClean="0"/>
              <a:t>t</a:t>
            </a:r>
            <a:r>
              <a:rPr lang="en-US" sz="2200" dirty="0" smtClean="0"/>
              <a:t>] has </a:t>
            </a:r>
            <a:r>
              <a:rPr lang="en-US" sz="2200" i="1" dirty="0" smtClean="0"/>
              <a:t>k-</a:t>
            </a:r>
            <a:r>
              <a:rPr lang="en-US" sz="2200" dirty="0" smtClean="0"/>
              <a:t>1 weights </a:t>
            </a:r>
            <a:r>
              <a:rPr lang="en-US" sz="2200" i="1" dirty="0" smtClean="0"/>
              <a:t>w</a:t>
            </a:r>
            <a:r>
              <a:rPr lang="en-US" sz="2200" i="1" baseline="-25000" dirty="0" smtClean="0"/>
              <a:t>i</a:t>
            </a:r>
            <a:r>
              <a:rPr lang="en-US" sz="2200" baseline="-25000" dirty="0" smtClean="0"/>
              <a:t>2</a:t>
            </a:r>
            <a:r>
              <a:rPr lang="en-US" sz="2200" i="1" dirty="0" smtClean="0"/>
              <a:t>, w</a:t>
            </a:r>
            <a:r>
              <a:rPr lang="en-US" sz="2200" i="1" baseline="-25000" dirty="0" smtClean="0"/>
              <a:t>i</a:t>
            </a:r>
            <a:r>
              <a:rPr lang="en-US" sz="2200" baseline="-25000" dirty="0" smtClean="0"/>
              <a:t>3</a:t>
            </a:r>
            <a:r>
              <a:rPr lang="en-US" sz="2200" i="1" dirty="0" smtClean="0"/>
              <a:t>,…, </a:t>
            </a:r>
            <a:r>
              <a:rPr lang="en-US" sz="2200" i="1" dirty="0" err="1" smtClean="0"/>
              <a:t>x</a:t>
            </a:r>
            <a:r>
              <a:rPr lang="en-US" sz="2200" i="1" baseline="-25000" dirty="0" err="1" smtClean="0"/>
              <a:t>ik</a:t>
            </a:r>
            <a:r>
              <a:rPr lang="en-US" sz="2200" dirty="0" smtClean="0"/>
              <a:t> corresponding to </a:t>
            </a:r>
            <a:r>
              <a:rPr lang="en-US" sz="2200" i="1" dirty="0" smtClean="0"/>
              <a:t>k-</a:t>
            </a:r>
            <a:r>
              <a:rPr lang="en-US" sz="2200" dirty="0" smtClean="0"/>
              <a:t>1 parents and a transition weight </a:t>
            </a:r>
            <a:r>
              <a:rPr lang="en-US" sz="2200" i="1" dirty="0" smtClean="0"/>
              <a:t>w</a:t>
            </a:r>
            <a:r>
              <a:rPr lang="en-US" sz="2200" i="1" baseline="-25000" dirty="0" smtClean="0"/>
              <a:t>i</a:t>
            </a:r>
            <a:r>
              <a:rPr lang="en-US" sz="2200" baseline="-25000" dirty="0" smtClean="0"/>
              <a:t>1</a:t>
            </a:r>
            <a:r>
              <a:rPr lang="en-US" sz="2200" dirty="0" smtClean="0"/>
              <a:t> of temporal relationship between </a:t>
            </a:r>
            <a:r>
              <a:rPr lang="en-US" sz="2200" i="1" dirty="0" smtClean="0"/>
              <a:t>x</a:t>
            </a:r>
            <a:r>
              <a:rPr lang="en-US" sz="2200" i="1" baseline="-25000" dirty="0" smtClean="0"/>
              <a:t>i</a:t>
            </a:r>
            <a:r>
              <a:rPr lang="en-US" sz="2200" dirty="0" smtClean="0"/>
              <a:t>[</a:t>
            </a:r>
            <a:r>
              <a:rPr lang="en-US" sz="2200" i="1" dirty="0" smtClean="0"/>
              <a:t>t-</a:t>
            </a:r>
            <a:r>
              <a:rPr lang="en-US" sz="2200" dirty="0" smtClean="0"/>
              <a:t>1] and </a:t>
            </a:r>
            <a:r>
              <a:rPr lang="en-US" sz="2200" i="1" dirty="0" smtClean="0"/>
              <a:t>x</a:t>
            </a:r>
            <a:r>
              <a:rPr lang="en-US" sz="2200" i="1" baseline="-25000" dirty="0" smtClean="0"/>
              <a:t>i</a:t>
            </a:r>
            <a:r>
              <a:rPr lang="en-US" sz="2200" dirty="0" smtClean="0"/>
              <a:t>[</a:t>
            </a:r>
            <a:r>
              <a:rPr lang="en-US" sz="2200" i="1" dirty="0" smtClean="0"/>
              <a:t>t</a:t>
            </a:r>
            <a:r>
              <a:rPr lang="en-US" sz="2200" dirty="0" smtClean="0"/>
              <a:t>]</a:t>
            </a:r>
          </a:p>
          <a:p>
            <a:pPr algn="just"/>
            <a:r>
              <a:rPr lang="en-US" sz="2200" dirty="0" smtClean="0"/>
              <a:t>We have:</a:t>
            </a:r>
          </a:p>
          <a:p>
            <a:pPr>
              <a:buFontTx/>
              <a:buNone/>
            </a:pPr>
            <a:r>
              <a:rPr lang="en-US" sz="2200" dirty="0" smtClean="0"/>
              <a:t>	</a:t>
            </a:r>
            <a:r>
              <a:rPr lang="en-US" sz="2200" i="1" dirty="0" smtClean="0"/>
              <a:t>w</a:t>
            </a:r>
            <a:r>
              <a:rPr lang="en-US" sz="2200" i="1" baseline="-25000" dirty="0" smtClean="0"/>
              <a:t>i</a:t>
            </a:r>
            <a:r>
              <a:rPr lang="en-US" sz="2200" baseline="-25000" dirty="0" smtClean="0"/>
              <a:t>2</a:t>
            </a:r>
            <a:r>
              <a:rPr lang="en-US" sz="2200" i="1" dirty="0" smtClean="0"/>
              <a:t>=w</a:t>
            </a:r>
            <a:r>
              <a:rPr lang="en-US" sz="2200" i="1" baseline="-25000" dirty="0" smtClean="0"/>
              <a:t>i</a:t>
            </a:r>
            <a:r>
              <a:rPr lang="en-US" sz="2200" baseline="-25000" dirty="0" smtClean="0"/>
              <a:t>2</a:t>
            </a:r>
            <a:r>
              <a:rPr lang="en-US" sz="2200" i="1" dirty="0" smtClean="0"/>
              <a:t>*</a:t>
            </a:r>
            <a:r>
              <a:rPr lang="en-US" sz="2200" dirty="0" smtClean="0"/>
              <a:t>(1</a:t>
            </a:r>
            <a:r>
              <a:rPr lang="en-US" sz="2200" i="1" dirty="0" smtClean="0"/>
              <a:t>–w</a:t>
            </a:r>
            <a:r>
              <a:rPr lang="en-US" sz="2200" i="1" baseline="-25000" dirty="0" smtClean="0"/>
              <a:t>i</a:t>
            </a:r>
            <a:r>
              <a:rPr lang="en-US" sz="2200" baseline="-25000" dirty="0" smtClean="0"/>
              <a:t>1</a:t>
            </a:r>
            <a:r>
              <a:rPr lang="en-US" sz="2200" dirty="0" smtClean="0"/>
              <a:t>)</a:t>
            </a:r>
            <a:r>
              <a:rPr lang="en-US" sz="2200" i="1" dirty="0" smtClean="0"/>
              <a:t>, w</a:t>
            </a:r>
            <a:r>
              <a:rPr lang="en-US" sz="2200" i="1" baseline="-25000" dirty="0" smtClean="0"/>
              <a:t>i</a:t>
            </a:r>
            <a:r>
              <a:rPr lang="en-US" sz="2200" baseline="-25000" dirty="0" smtClean="0"/>
              <a:t>3</a:t>
            </a:r>
            <a:r>
              <a:rPr lang="en-US" sz="2200" i="1" dirty="0" smtClean="0"/>
              <a:t>=w</a:t>
            </a:r>
            <a:r>
              <a:rPr lang="en-US" sz="2200" i="1" baseline="-25000" dirty="0" smtClean="0"/>
              <a:t>i</a:t>
            </a:r>
            <a:r>
              <a:rPr lang="en-US" sz="2200" baseline="-25000" dirty="0" smtClean="0"/>
              <a:t>3</a:t>
            </a:r>
            <a:r>
              <a:rPr lang="en-US" sz="2200" i="1" dirty="0" smtClean="0"/>
              <a:t>*</a:t>
            </a:r>
            <a:r>
              <a:rPr lang="en-US" sz="2200" dirty="0" smtClean="0"/>
              <a:t>(1</a:t>
            </a:r>
            <a:r>
              <a:rPr lang="en-US" sz="2200" i="1" dirty="0" smtClean="0"/>
              <a:t>–w</a:t>
            </a:r>
            <a:r>
              <a:rPr lang="en-US" sz="2200" i="1" baseline="-25000" dirty="0" smtClean="0"/>
              <a:t>i</a:t>
            </a:r>
            <a:r>
              <a:rPr lang="en-US" sz="2200" baseline="-25000" dirty="0" smtClean="0"/>
              <a:t>1</a:t>
            </a:r>
            <a:r>
              <a:rPr lang="en-US" sz="2200" dirty="0" smtClean="0"/>
              <a:t>)</a:t>
            </a:r>
            <a:r>
              <a:rPr lang="en-US" sz="2200" i="1" dirty="0" smtClean="0"/>
              <a:t>,…, </a:t>
            </a:r>
            <a:r>
              <a:rPr lang="en-US" sz="2200" i="1" dirty="0" err="1" smtClean="0"/>
              <a:t>w</a:t>
            </a:r>
            <a:r>
              <a:rPr lang="en-US" sz="2200" i="1" baseline="-25000" dirty="0" err="1" smtClean="0"/>
              <a:t>ik</a:t>
            </a:r>
            <a:r>
              <a:rPr lang="en-US" sz="2200" i="1" dirty="0" smtClean="0"/>
              <a:t>=</a:t>
            </a:r>
            <a:r>
              <a:rPr lang="en-US" sz="2200" i="1" dirty="0" err="1" smtClean="0"/>
              <a:t>w</a:t>
            </a:r>
            <a:r>
              <a:rPr lang="en-US" sz="2200" i="1" baseline="-25000" dirty="0" err="1" smtClean="0"/>
              <a:t>ik</a:t>
            </a:r>
            <a:r>
              <a:rPr lang="en-US" sz="2200" i="1" dirty="0" smtClean="0"/>
              <a:t>*</a:t>
            </a:r>
            <a:r>
              <a:rPr lang="en-US" sz="2200" dirty="0" smtClean="0"/>
              <a:t>(1</a:t>
            </a:r>
            <a:r>
              <a:rPr lang="en-US" sz="2200" i="1" dirty="0" smtClean="0"/>
              <a:t>–w</a:t>
            </a:r>
            <a:r>
              <a:rPr lang="en-US" sz="2200" i="1" baseline="-25000" dirty="0" smtClean="0"/>
              <a:t>i</a:t>
            </a:r>
            <a:r>
              <a:rPr lang="en-US" sz="2200" baseline="-25000" dirty="0" smtClean="0"/>
              <a:t>1</a:t>
            </a:r>
            <a:r>
              <a:rPr lang="en-US" sz="2200" dirty="0" smtClean="0"/>
              <a:t>) </a:t>
            </a:r>
          </a:p>
        </p:txBody>
      </p:sp>
      <p:graphicFrame>
        <p:nvGraphicFramePr>
          <p:cNvPr id="293892" name="Group 4"/>
          <p:cNvGraphicFramePr>
            <a:graphicFrameLocks noGrp="1"/>
          </p:cNvGraphicFramePr>
          <p:nvPr>
            <p:ph sz="half" idx="2"/>
            <p:extLst>
              <p:ext uri="{D42A27DB-BD31-4B8C-83A1-F6EECF244321}">
                <p14:modId xmlns:p14="http://schemas.microsoft.com/office/powerpoint/2010/main" val="3979786860"/>
              </p:ext>
            </p:extLst>
          </p:nvPr>
        </p:nvGraphicFramePr>
        <p:xfrm>
          <a:off x="1447800" y="4514850"/>
          <a:ext cx="6400800" cy="1280160"/>
        </p:xfrm>
        <a:graphic>
          <a:graphicData uri="http://schemas.openxmlformats.org/drawingml/2006/table">
            <a:tbl>
              <a:tblPr/>
              <a:tblGrid>
                <a:gridCol w="2532063"/>
                <a:gridCol w="1155700"/>
                <a:gridCol w="1355725"/>
                <a:gridCol w="1357312"/>
              </a:tblGrid>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rgbClr val="40458C"/>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w</a:t>
                      </a:r>
                      <a:r>
                        <a:rPr kumimoji="0" lang="en-US" sz="2200" b="0" i="0" u="none" strike="noStrike" cap="none" normalizeH="0" baseline="-30000" dirty="0" smtClean="0">
                          <a:ln>
                            <a:noFill/>
                          </a:ln>
                          <a:solidFill>
                            <a:schemeClr val="tx1"/>
                          </a:solidFill>
                          <a:effectLst/>
                          <a:latin typeface="Times New Roman" pitchFamily="18" charset="0"/>
                          <a:cs typeface="Times New Roman" pitchFamily="18" charset="0"/>
                        </a:rPr>
                        <a:t>11</a:t>
                      </a:r>
                      <a:endParaRPr kumimoji="0" lang="en-US" sz="2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w</a:t>
                      </a:r>
                      <a:r>
                        <a:rPr kumimoji="0" lang="en-US" sz="2200" b="0" i="0" u="none" strike="noStrike" cap="none" normalizeH="0" baseline="-30000" dirty="0" smtClean="0">
                          <a:ln>
                            <a:noFill/>
                          </a:ln>
                          <a:solidFill>
                            <a:schemeClr val="tx1"/>
                          </a:solidFill>
                          <a:effectLst/>
                          <a:latin typeface="Times New Roman" pitchFamily="18" charset="0"/>
                          <a:cs typeface="Times New Roman" pitchFamily="18" charset="0"/>
                        </a:rPr>
                        <a:t>12</a:t>
                      </a:r>
                      <a:endParaRPr kumimoji="0" lang="en-US" sz="2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w</a:t>
                      </a:r>
                      <a:r>
                        <a:rPr kumimoji="0" lang="en-US" sz="2200" b="0" i="0" u="none" strike="noStrike" cap="none" normalizeH="0" baseline="-30000" dirty="0" smtClean="0">
                          <a:ln>
                            <a:noFill/>
                          </a:ln>
                          <a:solidFill>
                            <a:schemeClr val="tx1"/>
                          </a:solidFill>
                          <a:effectLst/>
                          <a:latin typeface="Times New Roman" pitchFamily="18" charset="0"/>
                          <a:cs typeface="Times New Roman" pitchFamily="18" charset="0"/>
                        </a:rPr>
                        <a:t>13</a:t>
                      </a:r>
                      <a:endParaRPr kumimoji="0" lang="en-US" sz="2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200" b="0" i="0" u="none" strike="noStrike" cap="none" normalizeH="0" baseline="-30000" dirty="0" smtClean="0">
                          <a:ln>
                            <a:noFill/>
                          </a:ln>
                          <a:solidFill>
                            <a:schemeClr val="tx1"/>
                          </a:solidFill>
                          <a:effectLst/>
                          <a:latin typeface="Times New Roman" pitchFamily="18" charset="0"/>
                          <a:cs typeface="Times New Roman" pitchFamily="18" charset="0"/>
                        </a:rPr>
                        <a:t>1</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0.6</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0.4</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200" b="0" i="0" u="none" strike="noStrike" cap="none" normalizeH="0" baseline="-30000" dirty="0" smtClean="0">
                          <a:ln>
                            <a:noFill/>
                          </a:ln>
                          <a:solidFill>
                            <a:schemeClr val="tx1"/>
                          </a:solidFill>
                          <a:effectLst/>
                          <a:latin typeface="Times New Roman" pitchFamily="18" charset="0"/>
                          <a:cs typeface="Times New Roman" pitchFamily="18" charset="0"/>
                        </a:rPr>
                        <a:t>1</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1" u="none" strike="noStrike" cap="none" normalizeH="0" baseline="0" dirty="0" smtClean="0">
                          <a:ln>
                            <a:noFill/>
                          </a:ln>
                          <a:solidFill>
                            <a:schemeClr val="tx1"/>
                          </a:solidFill>
                          <a:effectLst/>
                          <a:latin typeface="Times New Roman" pitchFamily="18" charset="0"/>
                          <a:cs typeface="Times New Roman" pitchFamily="18" charset="0"/>
                        </a:rPr>
                        <a:t>normalized</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0.252</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0.168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25" name="Rectangle 26"/>
          <p:cNvSpPr>
            <a:spLocks noChangeArrowheads="1"/>
          </p:cNvSpPr>
          <p:nvPr/>
        </p:nvSpPr>
        <p:spPr bwMode="auto">
          <a:xfrm>
            <a:off x="914400" y="1233488"/>
            <a:ext cx="7839075" cy="519112"/>
          </a:xfrm>
          <a:prstGeom prst="rect">
            <a:avLst/>
          </a:prstGeom>
          <a:noFill/>
          <a:ln w="9525">
            <a:noFill/>
            <a:miter lim="800000"/>
            <a:headEnd/>
            <a:tailEnd/>
          </a:ln>
        </p:spPr>
        <p:txBody>
          <a:bodyPr wrap="none">
            <a:spAutoFit/>
          </a:bodyPr>
          <a:lstStyle/>
          <a:p>
            <a:r>
              <a:rPr lang="en-US" sz="2800" b="1">
                <a:solidFill>
                  <a:srgbClr val="CC00CC"/>
                </a:solidFill>
              </a:rPr>
              <a:t>Step 4: Normalizing weights of dependencies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dt" sz="quarter" idx="10"/>
          </p:nvPr>
        </p:nvSpPr>
        <p:spPr>
          <a:noFill/>
        </p:spPr>
        <p:txBody>
          <a:bodyPr/>
          <a:lstStyle/>
          <a:p>
            <a:fld id="{3C7AE275-E88B-47B7-9090-58882BD78049}" type="datetime1">
              <a:rPr lang="en-US" smtClean="0"/>
              <a:pPr/>
              <a:t>3/9/2016</a:t>
            </a:fld>
            <a:endParaRPr lang="en-US" smtClean="0"/>
          </a:p>
        </p:txBody>
      </p:sp>
      <p:sp>
        <p:nvSpPr>
          <p:cNvPr id="56323" name="Rectangle 5"/>
          <p:cNvSpPr>
            <a:spLocks noGrp="1" noChangeArrowheads="1"/>
          </p:cNvSpPr>
          <p:nvPr>
            <p:ph type="ftr" sz="quarter" idx="11"/>
          </p:nvPr>
        </p:nvSpPr>
        <p:spPr>
          <a:noFill/>
        </p:spPr>
        <p:txBody>
          <a:bodyPr/>
          <a:lstStyle/>
          <a:p>
            <a:r>
              <a:rPr lang="en-US" smtClean="0"/>
              <a:t>Thesis report</a:t>
            </a:r>
          </a:p>
        </p:txBody>
      </p:sp>
      <p:sp>
        <p:nvSpPr>
          <p:cNvPr id="56324" name="Rectangle 6"/>
          <p:cNvSpPr>
            <a:spLocks noGrp="1" noChangeArrowheads="1"/>
          </p:cNvSpPr>
          <p:nvPr>
            <p:ph type="sldNum" sz="quarter" idx="12"/>
          </p:nvPr>
        </p:nvSpPr>
        <p:spPr>
          <a:noFill/>
        </p:spPr>
        <p:txBody>
          <a:bodyPr/>
          <a:lstStyle/>
          <a:p>
            <a:fld id="{72F63E08-E8C5-40F5-BC21-1955757CCC93}" type="slidenum">
              <a:rPr lang="en-US" smtClean="0"/>
              <a:pPr/>
              <a:t>53</a:t>
            </a:fld>
            <a:endParaRPr lang="en-US" smtClean="0"/>
          </a:p>
        </p:txBody>
      </p:sp>
      <p:sp>
        <p:nvSpPr>
          <p:cNvPr id="56325" name="Rectangle 2"/>
          <p:cNvSpPr>
            <a:spLocks noGrp="1" noChangeArrowheads="1"/>
          </p:cNvSpPr>
          <p:nvPr>
            <p:ph type="title"/>
          </p:nvPr>
        </p:nvSpPr>
        <p:spPr/>
        <p:txBody>
          <a:bodyPr/>
          <a:lstStyle/>
          <a:p>
            <a:r>
              <a:rPr lang="en-US" sz="3200" smtClean="0"/>
              <a:t>III. Knowledge sub-model (DBN)</a:t>
            </a:r>
          </a:p>
        </p:txBody>
      </p:sp>
      <p:pic>
        <p:nvPicPr>
          <p:cNvPr id="56326" name="Picture 3"/>
          <p:cNvPicPr>
            <a:picLocks noChangeAspect="1" noChangeArrowheads="1"/>
          </p:cNvPicPr>
          <p:nvPr/>
        </p:nvPicPr>
        <p:blipFill>
          <a:blip r:embed="rId2" cstate="print"/>
          <a:srcRect/>
          <a:stretch>
            <a:fillRect/>
          </a:stretch>
        </p:blipFill>
        <p:spPr bwMode="auto">
          <a:xfrm>
            <a:off x="2076450" y="2000250"/>
            <a:ext cx="4991100" cy="4171950"/>
          </a:xfrm>
          <a:prstGeom prst="rect">
            <a:avLst/>
          </a:prstGeom>
          <a:noFill/>
          <a:ln w="9525">
            <a:noFill/>
            <a:miter lim="800000"/>
            <a:headEnd/>
            <a:tailEnd/>
          </a:ln>
        </p:spPr>
      </p:pic>
      <p:sp>
        <p:nvSpPr>
          <p:cNvPr id="56327" name="Rectangle 4"/>
          <p:cNvSpPr>
            <a:spLocks noChangeArrowheads="1"/>
          </p:cNvSpPr>
          <p:nvPr/>
        </p:nvSpPr>
        <p:spPr bwMode="auto">
          <a:xfrm>
            <a:off x="914400" y="1143000"/>
            <a:ext cx="7839075" cy="519113"/>
          </a:xfrm>
          <a:prstGeom prst="rect">
            <a:avLst/>
          </a:prstGeom>
          <a:noFill/>
          <a:ln w="9525">
            <a:noFill/>
            <a:miter lim="800000"/>
            <a:headEnd/>
            <a:tailEnd/>
          </a:ln>
        </p:spPr>
        <p:txBody>
          <a:bodyPr wrap="none">
            <a:spAutoFit/>
          </a:bodyPr>
          <a:lstStyle/>
          <a:p>
            <a:r>
              <a:rPr lang="en-US" sz="2800" b="1">
                <a:solidFill>
                  <a:srgbClr val="CC00CC"/>
                </a:solidFill>
              </a:rPr>
              <a:t>Step 4: Normalizing weights of dependencies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dt" sz="quarter" idx="10"/>
          </p:nvPr>
        </p:nvSpPr>
        <p:spPr>
          <a:noFill/>
        </p:spPr>
        <p:txBody>
          <a:bodyPr/>
          <a:lstStyle/>
          <a:p>
            <a:fld id="{2A587669-D499-4422-8E02-1618FB6DD175}" type="datetime1">
              <a:rPr lang="en-US" smtClean="0"/>
              <a:pPr/>
              <a:t>3/9/2016</a:t>
            </a:fld>
            <a:endParaRPr lang="en-US" smtClean="0"/>
          </a:p>
        </p:txBody>
      </p:sp>
      <p:sp>
        <p:nvSpPr>
          <p:cNvPr id="57347" name="Rectangle 5"/>
          <p:cNvSpPr>
            <a:spLocks noGrp="1" noChangeArrowheads="1"/>
          </p:cNvSpPr>
          <p:nvPr>
            <p:ph type="ftr" sz="quarter" idx="11"/>
          </p:nvPr>
        </p:nvSpPr>
        <p:spPr>
          <a:noFill/>
        </p:spPr>
        <p:txBody>
          <a:bodyPr/>
          <a:lstStyle/>
          <a:p>
            <a:r>
              <a:rPr lang="en-US" smtClean="0"/>
              <a:t>Thesis report</a:t>
            </a:r>
          </a:p>
        </p:txBody>
      </p:sp>
      <p:sp>
        <p:nvSpPr>
          <p:cNvPr id="57348" name="Rectangle 6"/>
          <p:cNvSpPr>
            <a:spLocks noGrp="1" noChangeArrowheads="1"/>
          </p:cNvSpPr>
          <p:nvPr>
            <p:ph type="sldNum" sz="quarter" idx="12"/>
          </p:nvPr>
        </p:nvSpPr>
        <p:spPr>
          <a:noFill/>
        </p:spPr>
        <p:txBody>
          <a:bodyPr/>
          <a:lstStyle/>
          <a:p>
            <a:fld id="{D0EEF8A1-FD05-456B-9654-B07EB6558F51}" type="slidenum">
              <a:rPr lang="en-US" smtClean="0"/>
              <a:pPr/>
              <a:t>54</a:t>
            </a:fld>
            <a:endParaRPr lang="en-US" smtClean="0"/>
          </a:p>
        </p:txBody>
      </p:sp>
      <p:sp>
        <p:nvSpPr>
          <p:cNvPr id="57349" name="Rectangle 2"/>
          <p:cNvSpPr>
            <a:spLocks noGrp="1" noChangeArrowheads="1"/>
          </p:cNvSpPr>
          <p:nvPr>
            <p:ph type="title"/>
          </p:nvPr>
        </p:nvSpPr>
        <p:spPr/>
        <p:txBody>
          <a:bodyPr/>
          <a:lstStyle/>
          <a:p>
            <a:r>
              <a:rPr lang="en-US" sz="3200" smtClean="0"/>
              <a:t>III. Knowledge sub-model (DBN)</a:t>
            </a:r>
          </a:p>
        </p:txBody>
      </p:sp>
      <p:sp>
        <p:nvSpPr>
          <p:cNvPr id="57350" name="Rectangle 3"/>
          <p:cNvSpPr>
            <a:spLocks noGrp="1" noChangeArrowheads="1"/>
          </p:cNvSpPr>
          <p:nvPr>
            <p:ph type="body" idx="1"/>
          </p:nvPr>
        </p:nvSpPr>
        <p:spPr>
          <a:xfrm>
            <a:off x="685800" y="2133600"/>
            <a:ext cx="7966075" cy="2286000"/>
          </a:xfrm>
        </p:spPr>
        <p:txBody>
          <a:bodyPr/>
          <a:lstStyle/>
          <a:p>
            <a:pPr marL="609600" indent="-609600">
              <a:buFontTx/>
              <a:buAutoNum type="arabicPeriod"/>
            </a:pPr>
            <a:r>
              <a:rPr lang="en-US" dirty="0" smtClean="0"/>
              <a:t>Determining CPT for each variable   </a:t>
            </a:r>
            <a:r>
              <a:rPr lang="en-US" i="1" dirty="0" smtClean="0"/>
              <a:t>x</a:t>
            </a:r>
            <a:r>
              <a:rPr lang="en-US" i="1" baseline="-25000" dirty="0" smtClean="0"/>
              <a:t>i</a:t>
            </a:r>
            <a:r>
              <a:rPr lang="en-US" dirty="0" smtClean="0"/>
              <a:t>[</a:t>
            </a:r>
            <a:r>
              <a:rPr lang="en-US" i="1" dirty="0" smtClean="0"/>
              <a:t>t-</a:t>
            </a:r>
            <a:r>
              <a:rPr lang="en-US" dirty="0" smtClean="0"/>
              <a:t>1] in </a:t>
            </a:r>
            <a:r>
              <a:rPr lang="en-US" i="1" dirty="0" smtClean="0"/>
              <a:t>X</a:t>
            </a:r>
            <a:r>
              <a:rPr lang="en-US" dirty="0" smtClean="0"/>
              <a:t>[</a:t>
            </a:r>
            <a:r>
              <a:rPr lang="en-US" i="1" dirty="0" smtClean="0"/>
              <a:t>t–</a:t>
            </a:r>
            <a:r>
              <a:rPr lang="en-US" dirty="0" smtClean="0"/>
              <a:t>1]</a:t>
            </a:r>
          </a:p>
          <a:p>
            <a:pPr marL="609600" indent="-609600" algn="just">
              <a:buFontTx/>
              <a:buAutoNum type="arabicPeriod"/>
            </a:pPr>
            <a:r>
              <a:rPr lang="en-US" dirty="0" smtClean="0"/>
              <a:t>Re-defining CPT for each variable </a:t>
            </a:r>
            <a:r>
              <a:rPr lang="en-US" i="1" dirty="0" smtClean="0"/>
              <a:t>x</a:t>
            </a:r>
            <a:r>
              <a:rPr lang="en-US" i="1" baseline="-25000" dirty="0" smtClean="0"/>
              <a:t>i</a:t>
            </a:r>
            <a:r>
              <a:rPr lang="en-US" dirty="0" smtClean="0"/>
              <a:t>[</a:t>
            </a:r>
            <a:r>
              <a:rPr lang="en-US" i="1" dirty="0" smtClean="0"/>
              <a:t>t</a:t>
            </a:r>
            <a:r>
              <a:rPr lang="en-US" dirty="0" smtClean="0"/>
              <a:t>] in</a:t>
            </a:r>
            <a:r>
              <a:rPr lang="en-US" i="1" dirty="0" smtClean="0"/>
              <a:t> X</a:t>
            </a:r>
            <a:r>
              <a:rPr lang="en-US" dirty="0" smtClean="0"/>
              <a:t>[</a:t>
            </a:r>
            <a:r>
              <a:rPr lang="en-US" i="1" dirty="0" smtClean="0"/>
              <a:t>t</a:t>
            </a:r>
            <a:r>
              <a:rPr lang="en-US" dirty="0" smtClean="0"/>
              <a:t>] </a:t>
            </a:r>
          </a:p>
        </p:txBody>
      </p:sp>
      <p:sp>
        <p:nvSpPr>
          <p:cNvPr id="57351" name="Rectangle 4"/>
          <p:cNvSpPr>
            <a:spLocks noChangeArrowheads="1"/>
          </p:cNvSpPr>
          <p:nvPr/>
        </p:nvSpPr>
        <p:spPr bwMode="auto">
          <a:xfrm>
            <a:off x="2246313" y="11430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5"/>
          <p:cNvSpPr>
            <a:spLocks noGrp="1"/>
          </p:cNvSpPr>
          <p:nvPr>
            <p:ph type="dt" sz="quarter" idx="10"/>
          </p:nvPr>
        </p:nvSpPr>
        <p:spPr>
          <a:noFill/>
        </p:spPr>
        <p:txBody>
          <a:bodyPr/>
          <a:lstStyle/>
          <a:p>
            <a:fld id="{43E70CC9-BAA4-48FA-91D7-CC61DA6E3212}" type="datetime1">
              <a:rPr lang="en-US" smtClean="0"/>
              <a:pPr/>
              <a:t>3/9/2016</a:t>
            </a:fld>
            <a:endParaRPr lang="en-US" smtClean="0"/>
          </a:p>
        </p:txBody>
      </p:sp>
      <p:sp>
        <p:nvSpPr>
          <p:cNvPr id="58371" name="Footer Placeholder 6"/>
          <p:cNvSpPr>
            <a:spLocks noGrp="1"/>
          </p:cNvSpPr>
          <p:nvPr>
            <p:ph type="ftr" sz="quarter" idx="11"/>
          </p:nvPr>
        </p:nvSpPr>
        <p:spPr>
          <a:noFill/>
        </p:spPr>
        <p:txBody>
          <a:bodyPr/>
          <a:lstStyle/>
          <a:p>
            <a:r>
              <a:rPr lang="en-US" smtClean="0"/>
              <a:t>Thesis report</a:t>
            </a:r>
          </a:p>
        </p:txBody>
      </p:sp>
      <p:sp>
        <p:nvSpPr>
          <p:cNvPr id="58372" name="Slide Number Placeholder 7"/>
          <p:cNvSpPr>
            <a:spLocks noGrp="1"/>
          </p:cNvSpPr>
          <p:nvPr>
            <p:ph type="sldNum" sz="quarter" idx="12"/>
          </p:nvPr>
        </p:nvSpPr>
        <p:spPr>
          <a:noFill/>
        </p:spPr>
        <p:txBody>
          <a:bodyPr/>
          <a:lstStyle/>
          <a:p>
            <a:fld id="{56D4ACC9-44F3-4597-A908-AE2598D79A63}" type="slidenum">
              <a:rPr lang="en-US" smtClean="0"/>
              <a:pPr/>
              <a:t>55</a:t>
            </a:fld>
            <a:endParaRPr lang="en-US" smtClean="0"/>
          </a:p>
        </p:txBody>
      </p:sp>
      <p:sp>
        <p:nvSpPr>
          <p:cNvPr id="58373" name="Rectangle 2"/>
          <p:cNvSpPr>
            <a:spLocks noGrp="1" noChangeArrowheads="1"/>
          </p:cNvSpPr>
          <p:nvPr>
            <p:ph type="title"/>
          </p:nvPr>
        </p:nvSpPr>
        <p:spPr/>
        <p:txBody>
          <a:bodyPr/>
          <a:lstStyle/>
          <a:p>
            <a:r>
              <a:rPr lang="en-US" sz="3200" smtClean="0"/>
              <a:t>III. Knowledge sub-model (DBN)</a:t>
            </a:r>
          </a:p>
        </p:txBody>
      </p:sp>
      <p:graphicFrame>
        <p:nvGraphicFramePr>
          <p:cNvPr id="296963" name="Group 3"/>
          <p:cNvGraphicFramePr>
            <a:graphicFrameLocks noGrp="1"/>
          </p:cNvGraphicFramePr>
          <p:nvPr>
            <p:ph sz="half" idx="1"/>
          </p:nvPr>
        </p:nvGraphicFramePr>
        <p:xfrm>
          <a:off x="762000" y="2590800"/>
          <a:ext cx="7543800" cy="1097280"/>
        </p:xfrm>
        <a:graphic>
          <a:graphicData uri="http://schemas.openxmlformats.org/drawingml/2006/table">
            <a:tbl>
              <a:tblPr/>
              <a:tblGrid>
                <a:gridCol w="5110163"/>
                <a:gridCol w="2433637"/>
              </a:tblGrid>
              <a:tr h="3032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96974" name="Group 14"/>
          <p:cNvGraphicFramePr>
            <a:graphicFrameLocks noGrp="1"/>
          </p:cNvGraphicFramePr>
          <p:nvPr>
            <p:ph sz="quarter" idx="2"/>
          </p:nvPr>
        </p:nvGraphicFramePr>
        <p:xfrm>
          <a:off x="762000" y="3962400"/>
          <a:ext cx="7543800" cy="1097280"/>
        </p:xfrm>
        <a:graphic>
          <a:graphicData uri="http://schemas.openxmlformats.org/drawingml/2006/table">
            <a:tbl>
              <a:tblPr/>
              <a:tblGrid>
                <a:gridCol w="5110163"/>
                <a:gridCol w="2433637"/>
              </a:tblGrid>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396" name="Text Box 5"/>
          <p:cNvSpPr txBox="1">
            <a:spLocks noChangeArrowheads="1"/>
          </p:cNvSpPr>
          <p:nvPr/>
        </p:nvSpPr>
        <p:spPr bwMode="auto">
          <a:xfrm>
            <a:off x="685800" y="1584325"/>
            <a:ext cx="8077200" cy="701675"/>
          </a:xfrm>
          <a:prstGeom prst="rect">
            <a:avLst/>
          </a:prstGeom>
          <a:noFill/>
          <a:ln w="9525">
            <a:noFill/>
            <a:miter lim="800000"/>
            <a:headEnd/>
            <a:tailEnd/>
          </a:ln>
        </p:spPr>
        <p:txBody>
          <a:bodyPr>
            <a:spAutoFit/>
          </a:bodyPr>
          <a:lstStyle/>
          <a:p>
            <a:r>
              <a:rPr lang="en-US" sz="2000" b="1" dirty="0">
                <a:solidFill>
                  <a:srgbClr val="40458C"/>
                </a:solidFill>
              </a:rPr>
              <a:t>Determining</a:t>
            </a:r>
            <a:r>
              <a:rPr lang="en-US" sz="2000" b="1" i="1" dirty="0">
                <a:solidFill>
                  <a:srgbClr val="40458C"/>
                </a:solidFill>
              </a:rPr>
              <a:t> CPT</a:t>
            </a:r>
            <a:r>
              <a:rPr lang="en-US" sz="2000" b="1" i="1" baseline="-25000" dirty="0">
                <a:solidFill>
                  <a:srgbClr val="40458C"/>
                </a:solidFill>
              </a:rPr>
              <a:t>(s)</a:t>
            </a:r>
            <a:r>
              <a:rPr lang="en-US" sz="2000" b="1" i="1" dirty="0">
                <a:solidFill>
                  <a:srgbClr val="40458C"/>
                </a:solidFill>
              </a:rPr>
              <a:t> of X</a:t>
            </a:r>
            <a:r>
              <a:rPr lang="en-US" sz="2000" b="1" dirty="0">
                <a:solidFill>
                  <a:srgbClr val="40458C"/>
                </a:solidFill>
              </a:rPr>
              <a:t>[</a:t>
            </a:r>
            <a:r>
              <a:rPr lang="en-US" sz="2000" b="1" i="1" dirty="0">
                <a:solidFill>
                  <a:srgbClr val="40458C"/>
                </a:solidFill>
              </a:rPr>
              <a:t>t–</a:t>
            </a:r>
            <a:r>
              <a:rPr lang="en-US" sz="2000" b="1" dirty="0">
                <a:solidFill>
                  <a:srgbClr val="40458C"/>
                </a:solidFill>
              </a:rPr>
              <a:t>1]. The CPT of </a:t>
            </a:r>
            <a:r>
              <a:rPr lang="en-US" sz="2000" b="1" i="1" dirty="0">
                <a:solidFill>
                  <a:srgbClr val="40458C"/>
                </a:solidFill>
              </a:rPr>
              <a:t>x</a:t>
            </a:r>
            <a:r>
              <a:rPr lang="en-US" sz="2000" b="1" i="1" baseline="-25000" dirty="0">
                <a:solidFill>
                  <a:srgbClr val="40458C"/>
                </a:solidFill>
              </a:rPr>
              <a:t>i</a:t>
            </a:r>
            <a:r>
              <a:rPr lang="en-US" sz="2000" b="1" dirty="0">
                <a:solidFill>
                  <a:srgbClr val="40458C"/>
                </a:solidFill>
              </a:rPr>
              <a:t>[</a:t>
            </a:r>
            <a:r>
              <a:rPr lang="en-US" sz="2000" b="1" i="1" dirty="0">
                <a:solidFill>
                  <a:srgbClr val="40458C"/>
                </a:solidFill>
              </a:rPr>
              <a:t>t-</a:t>
            </a:r>
            <a:r>
              <a:rPr lang="en-US" sz="2000" b="1" dirty="0">
                <a:solidFill>
                  <a:srgbClr val="40458C"/>
                </a:solidFill>
              </a:rPr>
              <a:t>1] is the posterior probabilities which were computed in step 6 of previous iteration</a:t>
            </a:r>
            <a:r>
              <a:rPr lang="en-US" sz="2000" dirty="0">
                <a:solidFill>
                  <a:srgbClr val="40458C"/>
                </a:solidFill>
              </a:rPr>
              <a:t> </a:t>
            </a:r>
          </a:p>
        </p:txBody>
      </p:sp>
      <p:graphicFrame>
        <p:nvGraphicFramePr>
          <p:cNvPr id="296986" name="Group 26"/>
          <p:cNvGraphicFramePr>
            <a:graphicFrameLocks noGrp="1"/>
          </p:cNvGraphicFramePr>
          <p:nvPr>
            <p:ph sz="quarter" idx="3"/>
          </p:nvPr>
        </p:nvGraphicFramePr>
        <p:xfrm>
          <a:off x="762000" y="5257800"/>
          <a:ext cx="7543800" cy="1097280"/>
        </p:xfrm>
        <a:graphic>
          <a:graphicData uri="http://schemas.openxmlformats.org/drawingml/2006/table">
            <a:tbl>
              <a:tblPr/>
              <a:tblGrid>
                <a:gridCol w="5110163"/>
                <a:gridCol w="2433637"/>
              </a:tblGrid>
              <a:tr h="2000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08" name="Rectangle 37"/>
          <p:cNvSpPr>
            <a:spLocks noChangeArrowheads="1"/>
          </p:cNvSpPr>
          <p:nvPr/>
        </p:nvSpPr>
        <p:spPr bwMode="auto">
          <a:xfrm>
            <a:off x="2246313" y="9906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fld id="{ABDBF45E-32C9-4D65-9731-D8487C7502F5}" type="datetime1">
              <a:rPr lang="en-US" smtClean="0"/>
              <a:pPr/>
              <a:t>3/9/2016</a:t>
            </a:fld>
            <a:endParaRPr lang="en-US" smtClean="0"/>
          </a:p>
        </p:txBody>
      </p:sp>
      <p:sp>
        <p:nvSpPr>
          <p:cNvPr id="59395" name="Footer Placeholder 4"/>
          <p:cNvSpPr>
            <a:spLocks noGrp="1"/>
          </p:cNvSpPr>
          <p:nvPr>
            <p:ph type="ftr" sz="quarter" idx="11"/>
          </p:nvPr>
        </p:nvSpPr>
        <p:spPr>
          <a:noFill/>
        </p:spPr>
        <p:txBody>
          <a:bodyPr/>
          <a:lstStyle/>
          <a:p>
            <a:r>
              <a:rPr lang="en-US" smtClean="0"/>
              <a:t>Thesis report</a:t>
            </a:r>
          </a:p>
        </p:txBody>
      </p:sp>
      <p:sp>
        <p:nvSpPr>
          <p:cNvPr id="59396" name="Slide Number Placeholder 5"/>
          <p:cNvSpPr>
            <a:spLocks noGrp="1"/>
          </p:cNvSpPr>
          <p:nvPr>
            <p:ph type="sldNum" sz="quarter" idx="12"/>
          </p:nvPr>
        </p:nvSpPr>
        <p:spPr>
          <a:noFill/>
        </p:spPr>
        <p:txBody>
          <a:bodyPr/>
          <a:lstStyle/>
          <a:p>
            <a:fld id="{F5DFC24E-1A37-48E5-B527-690BE7C98C1B}" type="slidenum">
              <a:rPr lang="en-US" smtClean="0"/>
              <a:pPr/>
              <a:t>56</a:t>
            </a:fld>
            <a:endParaRPr lang="en-US" smtClean="0"/>
          </a:p>
        </p:txBody>
      </p:sp>
      <p:sp>
        <p:nvSpPr>
          <p:cNvPr id="59397" name="Rectangle 2"/>
          <p:cNvSpPr>
            <a:spLocks noGrp="1" noChangeArrowheads="1"/>
          </p:cNvSpPr>
          <p:nvPr>
            <p:ph type="title"/>
          </p:nvPr>
        </p:nvSpPr>
        <p:spPr/>
        <p:txBody>
          <a:bodyPr/>
          <a:lstStyle/>
          <a:p>
            <a:r>
              <a:rPr lang="en-US" sz="3200" smtClean="0"/>
              <a:t>III. Knowledge sub-model (DBN)</a:t>
            </a:r>
          </a:p>
        </p:txBody>
      </p:sp>
      <p:pic>
        <p:nvPicPr>
          <p:cNvPr id="59398" name="Picture 3"/>
          <p:cNvPicPr>
            <a:picLocks noChangeAspect="1" noChangeArrowheads="1"/>
          </p:cNvPicPr>
          <p:nvPr/>
        </p:nvPicPr>
        <p:blipFill>
          <a:blip r:embed="rId3" cstate="print"/>
          <a:srcRect/>
          <a:stretch>
            <a:fillRect/>
          </a:stretch>
        </p:blipFill>
        <p:spPr bwMode="auto">
          <a:xfrm>
            <a:off x="687388" y="2095500"/>
            <a:ext cx="7770812" cy="876300"/>
          </a:xfrm>
          <a:prstGeom prst="rect">
            <a:avLst/>
          </a:prstGeom>
          <a:noFill/>
          <a:ln w="9525">
            <a:noFill/>
            <a:miter lim="800000"/>
            <a:headEnd/>
            <a:tailEnd/>
          </a:ln>
        </p:spPr>
      </p:pic>
      <p:graphicFrame>
        <p:nvGraphicFramePr>
          <p:cNvPr id="297988" name="Group 4"/>
          <p:cNvGraphicFramePr>
            <a:graphicFrameLocks noGrp="1"/>
          </p:cNvGraphicFramePr>
          <p:nvPr>
            <p:ph idx="1"/>
            <p:extLst>
              <p:ext uri="{D42A27DB-BD31-4B8C-83A1-F6EECF244321}">
                <p14:modId xmlns:p14="http://schemas.microsoft.com/office/powerpoint/2010/main" val="136144378"/>
              </p:ext>
            </p:extLst>
          </p:nvPr>
        </p:nvGraphicFramePr>
        <p:xfrm>
          <a:off x="914400" y="3038475"/>
          <a:ext cx="7620000" cy="3291840"/>
        </p:xfrm>
        <a:graphic>
          <a:graphicData uri="http://schemas.openxmlformats.org/drawingml/2006/table">
            <a:tbl>
              <a:tblPr/>
              <a:tblGrid>
                <a:gridCol w="2209800"/>
                <a:gridCol w="3810000"/>
                <a:gridCol w="1600200"/>
              </a:tblGrid>
              <a:tr h="1603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1800" b="1" i="0" u="none" strike="noStrike" cap="none" normalizeH="0" baseline="-30000" dirty="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[t-1]   x</a:t>
                      </a:r>
                      <a:r>
                        <a:rPr kumimoji="0" lang="en-US" sz="1800" b="1"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   x</a:t>
                      </a:r>
                      <a:r>
                        <a:rPr kumimoji="0" lang="en-US" sz="1800" b="1" i="0" u="none" strike="noStrike" cap="none" normalizeH="0" baseline="-30000" dirty="0" smtClean="0">
                          <a:ln>
                            <a:noFill/>
                          </a:ln>
                          <a:solidFill>
                            <a:schemeClr val="tx1"/>
                          </a:solidFill>
                          <a:effectLst/>
                          <a:latin typeface="Times New Roman" pitchFamily="18" charset="0"/>
                          <a:cs typeface="Times New Roman" pitchFamily="18" charset="0"/>
                        </a:rPr>
                        <a:t>3</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1         1        1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1.0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(0.58*1+0.252*1+0.168*1)</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1         1        0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0.832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(0.58*1+0.252*1+0.168*0)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0.168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1         0        1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0.748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(0.58*1+0.252*0+0.168*1)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0.252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1         0        0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0.58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(0.58*1+0.252*0+0.168*0)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0.42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0         1        1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0.42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(0.58*0+0.252*1+0.168*1)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0         1        0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0.252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(0.58*0+0.252*1+0.168*0)</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0.748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0         0        1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0.168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(0.58*0+0.252*0+0.168*1)</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0.832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0         0        0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0.0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(0.58*0+0.252*0+0.168*0)</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41" name="Rectangle 46"/>
          <p:cNvSpPr>
            <a:spLocks noChangeArrowheads="1"/>
          </p:cNvSpPr>
          <p:nvPr/>
        </p:nvSpPr>
        <p:spPr bwMode="auto">
          <a:xfrm>
            <a:off x="2246313" y="9906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
        <p:nvSpPr>
          <p:cNvPr id="59442" name="Text Box 5"/>
          <p:cNvSpPr txBox="1">
            <a:spLocks noChangeArrowheads="1"/>
          </p:cNvSpPr>
          <p:nvPr/>
        </p:nvSpPr>
        <p:spPr bwMode="auto">
          <a:xfrm>
            <a:off x="2438400" y="1584325"/>
            <a:ext cx="3505200" cy="396875"/>
          </a:xfrm>
          <a:prstGeom prst="rect">
            <a:avLst/>
          </a:prstGeom>
          <a:noFill/>
          <a:ln w="9525">
            <a:noFill/>
            <a:miter lim="800000"/>
            <a:headEnd/>
            <a:tailEnd/>
          </a:ln>
        </p:spPr>
        <p:txBody>
          <a:bodyPr>
            <a:spAutoFit/>
          </a:bodyPr>
          <a:lstStyle/>
          <a:p>
            <a:r>
              <a:rPr lang="en-US" sz="2000" b="1">
                <a:solidFill>
                  <a:srgbClr val="40458C"/>
                </a:solidFill>
              </a:rPr>
              <a:t>Re-defining CPT(s) of X[t]</a:t>
            </a:r>
            <a:r>
              <a:rPr lang="en-US">
                <a:solidFill>
                  <a:srgbClr val="40458C"/>
                </a:solidFill>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dt" sz="quarter" idx="10"/>
          </p:nvPr>
        </p:nvSpPr>
        <p:spPr>
          <a:noFill/>
        </p:spPr>
        <p:txBody>
          <a:bodyPr/>
          <a:lstStyle/>
          <a:p>
            <a:fld id="{B89A3744-FCA1-400D-A720-2178098F4BD0}" type="datetime1">
              <a:rPr lang="en-US" smtClean="0"/>
              <a:pPr/>
              <a:t>3/9/2016</a:t>
            </a:fld>
            <a:endParaRPr lang="en-US" smtClean="0"/>
          </a:p>
        </p:txBody>
      </p:sp>
      <p:sp>
        <p:nvSpPr>
          <p:cNvPr id="60419" name="Rectangle 5"/>
          <p:cNvSpPr>
            <a:spLocks noGrp="1" noChangeArrowheads="1"/>
          </p:cNvSpPr>
          <p:nvPr>
            <p:ph type="ftr" sz="quarter" idx="11"/>
          </p:nvPr>
        </p:nvSpPr>
        <p:spPr>
          <a:noFill/>
        </p:spPr>
        <p:txBody>
          <a:bodyPr/>
          <a:lstStyle/>
          <a:p>
            <a:r>
              <a:rPr lang="en-US" smtClean="0"/>
              <a:t>Thesis report</a:t>
            </a:r>
          </a:p>
        </p:txBody>
      </p:sp>
      <p:sp>
        <p:nvSpPr>
          <p:cNvPr id="60420" name="Rectangle 6"/>
          <p:cNvSpPr>
            <a:spLocks noGrp="1" noChangeArrowheads="1"/>
          </p:cNvSpPr>
          <p:nvPr>
            <p:ph type="sldNum" sz="quarter" idx="12"/>
          </p:nvPr>
        </p:nvSpPr>
        <p:spPr>
          <a:noFill/>
        </p:spPr>
        <p:txBody>
          <a:bodyPr/>
          <a:lstStyle/>
          <a:p>
            <a:fld id="{93377514-7F26-4430-86B5-A2B72F1B72D0}" type="slidenum">
              <a:rPr lang="en-US" smtClean="0"/>
              <a:pPr/>
              <a:t>57</a:t>
            </a:fld>
            <a:endParaRPr lang="en-US" smtClean="0"/>
          </a:p>
        </p:txBody>
      </p:sp>
      <p:sp>
        <p:nvSpPr>
          <p:cNvPr id="60421" name="Rectangle 2"/>
          <p:cNvSpPr>
            <a:spLocks noGrp="1" noChangeArrowheads="1"/>
          </p:cNvSpPr>
          <p:nvPr>
            <p:ph type="title"/>
          </p:nvPr>
        </p:nvSpPr>
        <p:spPr/>
        <p:txBody>
          <a:bodyPr/>
          <a:lstStyle/>
          <a:p>
            <a:r>
              <a:rPr lang="en-US" sz="3200" smtClean="0"/>
              <a:t>III. Knowledge sub-model (DBN)</a:t>
            </a:r>
          </a:p>
        </p:txBody>
      </p:sp>
      <p:pic>
        <p:nvPicPr>
          <p:cNvPr id="60422" name="Picture 3"/>
          <p:cNvPicPr>
            <a:picLocks noChangeAspect="1" noChangeArrowheads="1"/>
          </p:cNvPicPr>
          <p:nvPr/>
        </p:nvPicPr>
        <p:blipFill>
          <a:blip r:embed="rId2" cstate="print"/>
          <a:srcRect/>
          <a:stretch>
            <a:fillRect/>
          </a:stretch>
        </p:blipFill>
        <p:spPr bwMode="auto">
          <a:xfrm>
            <a:off x="1905000" y="1833563"/>
            <a:ext cx="4799013" cy="4567237"/>
          </a:xfrm>
          <a:prstGeom prst="rect">
            <a:avLst/>
          </a:prstGeom>
          <a:noFill/>
          <a:ln w="9525">
            <a:noFill/>
            <a:miter lim="800000"/>
            <a:headEnd/>
            <a:tailEnd/>
          </a:ln>
        </p:spPr>
      </p:pic>
      <p:sp>
        <p:nvSpPr>
          <p:cNvPr id="60423" name="Rectangle 4"/>
          <p:cNvSpPr>
            <a:spLocks noChangeArrowheads="1"/>
          </p:cNvSpPr>
          <p:nvPr/>
        </p:nvSpPr>
        <p:spPr bwMode="auto">
          <a:xfrm>
            <a:off x="2438400" y="1157288"/>
            <a:ext cx="4675188" cy="519112"/>
          </a:xfrm>
          <a:prstGeom prst="rect">
            <a:avLst/>
          </a:prstGeom>
          <a:noFill/>
          <a:ln w="9525">
            <a:noFill/>
            <a:miter lim="800000"/>
            <a:headEnd/>
            <a:tailEnd/>
          </a:ln>
        </p:spPr>
        <p:txBody>
          <a:bodyPr wrap="none">
            <a:spAutoFit/>
          </a:bodyPr>
          <a:lstStyle/>
          <a:p>
            <a:r>
              <a:rPr lang="en-US" sz="2800" b="1">
                <a:solidFill>
                  <a:srgbClr val="CC00CC"/>
                </a:solidFill>
              </a:rPr>
              <a:t>Step 5: Re-defining CPT(s)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0"/>
          </p:nvPr>
        </p:nvSpPr>
        <p:spPr>
          <a:noFill/>
        </p:spPr>
        <p:txBody>
          <a:bodyPr/>
          <a:lstStyle/>
          <a:p>
            <a:fld id="{365A8FEE-5D9E-40F0-917D-DF46DD51D5EC}" type="datetime1">
              <a:rPr lang="en-US" smtClean="0"/>
              <a:pPr/>
              <a:t>3/9/2016</a:t>
            </a:fld>
            <a:endParaRPr lang="en-US" smtClean="0"/>
          </a:p>
        </p:txBody>
      </p:sp>
      <p:sp>
        <p:nvSpPr>
          <p:cNvPr id="61443" name="Rectangle 5"/>
          <p:cNvSpPr>
            <a:spLocks noGrp="1" noChangeArrowheads="1"/>
          </p:cNvSpPr>
          <p:nvPr>
            <p:ph type="ftr" sz="quarter" idx="11"/>
          </p:nvPr>
        </p:nvSpPr>
        <p:spPr>
          <a:noFill/>
        </p:spPr>
        <p:txBody>
          <a:bodyPr/>
          <a:lstStyle/>
          <a:p>
            <a:r>
              <a:rPr lang="en-US" smtClean="0"/>
              <a:t>Thesis report</a:t>
            </a:r>
          </a:p>
        </p:txBody>
      </p:sp>
      <p:sp>
        <p:nvSpPr>
          <p:cNvPr id="61444" name="Rectangle 6"/>
          <p:cNvSpPr>
            <a:spLocks noGrp="1" noChangeArrowheads="1"/>
          </p:cNvSpPr>
          <p:nvPr>
            <p:ph type="sldNum" sz="quarter" idx="12"/>
          </p:nvPr>
        </p:nvSpPr>
        <p:spPr>
          <a:noFill/>
        </p:spPr>
        <p:txBody>
          <a:bodyPr/>
          <a:lstStyle/>
          <a:p>
            <a:fld id="{CEA7C9CD-0E59-4209-ABDC-9E5F5C0A37EF}" type="slidenum">
              <a:rPr lang="en-US" smtClean="0"/>
              <a:pPr/>
              <a:t>58</a:t>
            </a:fld>
            <a:endParaRPr lang="en-US" smtClean="0"/>
          </a:p>
        </p:txBody>
      </p:sp>
      <p:sp>
        <p:nvSpPr>
          <p:cNvPr id="61445" name="Rectangle 2"/>
          <p:cNvSpPr>
            <a:spLocks noGrp="1" noChangeArrowheads="1"/>
          </p:cNvSpPr>
          <p:nvPr>
            <p:ph type="title"/>
          </p:nvPr>
        </p:nvSpPr>
        <p:spPr/>
        <p:txBody>
          <a:bodyPr/>
          <a:lstStyle/>
          <a:p>
            <a:r>
              <a:rPr lang="en-US" sz="3200" smtClean="0"/>
              <a:t>III. Knowledge sub-model (DBN)</a:t>
            </a:r>
          </a:p>
        </p:txBody>
      </p:sp>
      <p:sp>
        <p:nvSpPr>
          <p:cNvPr id="61446" name="Rectangle 3"/>
          <p:cNvSpPr>
            <a:spLocks noGrp="1" noChangeArrowheads="1"/>
          </p:cNvSpPr>
          <p:nvPr>
            <p:ph type="body" idx="1"/>
          </p:nvPr>
        </p:nvSpPr>
        <p:spPr>
          <a:xfrm>
            <a:off x="685800" y="1676400"/>
            <a:ext cx="7966075" cy="3352800"/>
          </a:xfrm>
        </p:spPr>
        <p:txBody>
          <a:bodyPr/>
          <a:lstStyle/>
          <a:p>
            <a:pPr>
              <a:lnSpc>
                <a:spcPct val="80000"/>
              </a:lnSpc>
            </a:pPr>
            <a:r>
              <a:rPr lang="en-US" sz="2000" dirty="0" smtClean="0"/>
              <a:t>The probabilistic inference in our augmented DBN can be done similarly to normal Bayesian network. It is essential to compute </a:t>
            </a:r>
            <a:r>
              <a:rPr lang="en-US" sz="2000" b="1" dirty="0" smtClean="0"/>
              <a:t>the posterior probabilities</a:t>
            </a:r>
            <a:r>
              <a:rPr lang="en-US" sz="2000" dirty="0" smtClean="0"/>
              <a:t> of non-evidence variable in </a:t>
            </a:r>
            <a:r>
              <a:rPr lang="en-US" sz="2000" i="1" dirty="0" smtClean="0"/>
              <a:t>X</a:t>
            </a:r>
            <a:r>
              <a:rPr lang="en-US" sz="2000" dirty="0" smtClean="0"/>
              <a:t>[</a:t>
            </a:r>
            <a:r>
              <a:rPr lang="en-US" sz="2000" i="1" dirty="0" smtClean="0"/>
              <a:t>t</a:t>
            </a:r>
            <a:r>
              <a:rPr lang="en-US" sz="2000" dirty="0" smtClean="0"/>
              <a:t>]</a:t>
            </a:r>
          </a:p>
          <a:p>
            <a:pPr>
              <a:lnSpc>
                <a:spcPct val="80000"/>
              </a:lnSpc>
            </a:pPr>
            <a:endParaRPr lang="en-US" sz="2000" dirty="0" smtClean="0"/>
          </a:p>
          <a:p>
            <a:pPr>
              <a:lnSpc>
                <a:spcPct val="80000"/>
              </a:lnSpc>
            </a:pPr>
            <a:r>
              <a:rPr lang="en-US" sz="2000" b="1" dirty="0" smtClean="0"/>
              <a:t>Such posterior probabilities are also used for determining</a:t>
            </a:r>
            <a:r>
              <a:rPr lang="en-US" sz="2000" i="1" dirty="0" smtClean="0"/>
              <a:t> </a:t>
            </a:r>
            <a:r>
              <a:rPr lang="en-US" sz="2000" dirty="0" smtClean="0"/>
              <a:t>CPT(s) of DBN in step 5 of next iteration</a:t>
            </a:r>
            <a:r>
              <a:rPr lang="en-US" sz="2000" i="1" dirty="0" smtClean="0"/>
              <a:t>. </a:t>
            </a:r>
            <a:r>
              <a:rPr lang="en-US" sz="2000" dirty="0" smtClean="0"/>
              <a:t>For example, posterior probabilities of </a:t>
            </a:r>
            <a:r>
              <a:rPr lang="en-US" sz="2000" i="1" dirty="0" smtClean="0"/>
              <a:t>x</a:t>
            </a:r>
            <a:r>
              <a:rPr lang="en-US" sz="2000" baseline="-25000" dirty="0" smtClean="0"/>
              <a:t>1</a:t>
            </a:r>
            <a:r>
              <a:rPr lang="en-US" sz="2000" dirty="0" smtClean="0"/>
              <a:t>[</a:t>
            </a:r>
            <a:r>
              <a:rPr lang="en-US" sz="2000" i="1" dirty="0" smtClean="0"/>
              <a:t>t</a:t>
            </a:r>
            <a:r>
              <a:rPr lang="en-US" sz="2000" dirty="0" smtClean="0"/>
              <a:t>], </a:t>
            </a:r>
            <a:r>
              <a:rPr lang="en-US" sz="2000" i="1" dirty="0" smtClean="0"/>
              <a:t>x</a:t>
            </a:r>
            <a:r>
              <a:rPr lang="en-US" sz="2000" baseline="-25000" dirty="0" smtClean="0"/>
              <a:t>2</a:t>
            </a:r>
            <a:r>
              <a:rPr lang="en-US" sz="2000" dirty="0" smtClean="0"/>
              <a:t>[</a:t>
            </a:r>
            <a:r>
              <a:rPr lang="en-US" sz="2000" i="1" dirty="0" smtClean="0"/>
              <a:t>t</a:t>
            </a:r>
            <a:r>
              <a:rPr lang="en-US" sz="2000" dirty="0" smtClean="0"/>
              <a:t>] and </a:t>
            </a:r>
            <a:r>
              <a:rPr lang="en-US" sz="2000" i="1" dirty="0" smtClean="0"/>
              <a:t>x</a:t>
            </a:r>
            <a:r>
              <a:rPr lang="en-US" sz="2000" i="1" baseline="-25000" dirty="0" smtClean="0"/>
              <a:t>3</a:t>
            </a:r>
            <a:r>
              <a:rPr lang="en-US" sz="2000" dirty="0" smtClean="0"/>
              <a:t>[</a:t>
            </a:r>
            <a:r>
              <a:rPr lang="en-US" sz="2000" i="1" dirty="0" smtClean="0"/>
              <a:t>t</a:t>
            </a:r>
            <a:r>
              <a:rPr lang="en-US" sz="2000" dirty="0" smtClean="0"/>
              <a:t>] are </a:t>
            </a:r>
            <a:r>
              <a:rPr lang="en-US" sz="2000" i="1" dirty="0" smtClean="0"/>
              <a:t>α</a:t>
            </a:r>
            <a:r>
              <a:rPr lang="en-US" sz="2000" baseline="-25000" dirty="0" smtClean="0"/>
              <a:t>1</a:t>
            </a:r>
            <a:r>
              <a:rPr lang="en-US" sz="2000" dirty="0" smtClean="0"/>
              <a:t>, </a:t>
            </a:r>
            <a:r>
              <a:rPr lang="en-US" sz="2000" i="1" dirty="0" smtClean="0"/>
              <a:t>α</a:t>
            </a:r>
            <a:r>
              <a:rPr lang="en-US" sz="2000" baseline="-25000" dirty="0" smtClean="0"/>
              <a:t>2</a:t>
            </a:r>
            <a:r>
              <a:rPr lang="en-US" sz="2000" dirty="0" smtClean="0"/>
              <a:t> and </a:t>
            </a:r>
            <a:r>
              <a:rPr lang="en-US" sz="2000" i="1" dirty="0" smtClean="0"/>
              <a:t>α</a:t>
            </a:r>
            <a:r>
              <a:rPr lang="en-US" sz="2000" i="1" baseline="-25000" dirty="0" smtClean="0"/>
              <a:t>3</a:t>
            </a:r>
            <a:r>
              <a:rPr lang="en-US" sz="2000" dirty="0" smtClean="0"/>
              <a:t> respectively</a:t>
            </a:r>
          </a:p>
          <a:p>
            <a:pPr>
              <a:lnSpc>
                <a:spcPct val="80000"/>
              </a:lnSpc>
              <a:buFontTx/>
              <a:buNone/>
            </a:pPr>
            <a:endParaRPr lang="en-US" sz="2000" dirty="0" smtClean="0"/>
          </a:p>
          <a:p>
            <a:pPr algn="just">
              <a:lnSpc>
                <a:spcPct val="80000"/>
              </a:lnSpc>
            </a:pPr>
            <a:r>
              <a:rPr lang="en-US" sz="2000" dirty="0" smtClean="0"/>
              <a:t>If the posterior probabilities are the same as before (previous iteration) then DBN converges when all posterior probabilities of variables </a:t>
            </a:r>
            <a:r>
              <a:rPr lang="en-US" sz="2000" i="1" dirty="0" smtClean="0"/>
              <a:t>x</a:t>
            </a:r>
            <a:r>
              <a:rPr lang="en-US" sz="2000" i="1" baseline="-25000" dirty="0" smtClean="0"/>
              <a:t>i</a:t>
            </a:r>
            <a:r>
              <a:rPr lang="en-US" sz="2000" dirty="0" smtClean="0"/>
              <a:t>[</a:t>
            </a:r>
            <a:r>
              <a:rPr lang="en-US" sz="2000" i="1" dirty="0" smtClean="0"/>
              <a:t>t</a:t>
            </a:r>
            <a:r>
              <a:rPr lang="en-US" sz="2000" dirty="0" smtClean="0"/>
              <a:t>] gain stable values at any time. </a:t>
            </a:r>
            <a:r>
              <a:rPr lang="en-US" sz="2000" b="1" dirty="0" smtClean="0"/>
              <a:t>If so we can stop algorithm; otherwise turning back step 1</a:t>
            </a:r>
            <a:r>
              <a:rPr lang="en-US" sz="2000" dirty="0" smtClean="0"/>
              <a:t> </a:t>
            </a:r>
          </a:p>
        </p:txBody>
      </p:sp>
      <p:pic>
        <p:nvPicPr>
          <p:cNvPr id="61447" name="Picture 4"/>
          <p:cNvPicPr>
            <a:picLocks noChangeAspect="1" noChangeArrowheads="1"/>
          </p:cNvPicPr>
          <p:nvPr/>
        </p:nvPicPr>
        <p:blipFill>
          <a:blip r:embed="rId2" cstate="print"/>
          <a:srcRect/>
          <a:stretch>
            <a:fillRect/>
          </a:stretch>
        </p:blipFill>
        <p:spPr bwMode="auto">
          <a:xfrm>
            <a:off x="1101725" y="5191125"/>
            <a:ext cx="6942138" cy="1209675"/>
          </a:xfrm>
          <a:prstGeom prst="rect">
            <a:avLst/>
          </a:prstGeom>
          <a:noFill/>
          <a:ln w="9525">
            <a:noFill/>
            <a:miter lim="800000"/>
            <a:headEnd/>
            <a:tailEnd/>
          </a:ln>
        </p:spPr>
      </p:pic>
      <p:sp>
        <p:nvSpPr>
          <p:cNvPr id="61448" name="Rectangle 5"/>
          <p:cNvSpPr>
            <a:spLocks noChangeArrowheads="1"/>
          </p:cNvSpPr>
          <p:nvPr/>
        </p:nvSpPr>
        <p:spPr bwMode="auto">
          <a:xfrm>
            <a:off x="1981200" y="1066800"/>
            <a:ext cx="5287963" cy="519113"/>
          </a:xfrm>
          <a:prstGeom prst="rect">
            <a:avLst/>
          </a:prstGeom>
          <a:noFill/>
          <a:ln w="9525">
            <a:noFill/>
            <a:miter lim="800000"/>
            <a:headEnd/>
            <a:tailEnd/>
          </a:ln>
        </p:spPr>
        <p:txBody>
          <a:bodyPr wrap="none">
            <a:spAutoFit/>
          </a:bodyPr>
          <a:lstStyle/>
          <a:p>
            <a:r>
              <a:rPr lang="en-US" sz="2800" b="1">
                <a:solidFill>
                  <a:srgbClr val="CC00CC"/>
                </a:solidFill>
              </a:rPr>
              <a:t>Step 6: Probabilistic Inference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dt" sz="quarter" idx="10"/>
          </p:nvPr>
        </p:nvSpPr>
        <p:spPr>
          <a:noFill/>
        </p:spPr>
        <p:txBody>
          <a:bodyPr/>
          <a:lstStyle/>
          <a:p>
            <a:fld id="{33AC9334-8154-4B3C-BD57-75D88C5ADC51}" type="datetime1">
              <a:rPr lang="en-US" smtClean="0"/>
              <a:pPr/>
              <a:t>3/9/2016</a:t>
            </a:fld>
            <a:endParaRPr lang="en-US" smtClean="0"/>
          </a:p>
        </p:txBody>
      </p:sp>
      <p:sp>
        <p:nvSpPr>
          <p:cNvPr id="62467" name="Rectangle 5"/>
          <p:cNvSpPr>
            <a:spLocks noGrp="1" noChangeArrowheads="1"/>
          </p:cNvSpPr>
          <p:nvPr>
            <p:ph type="ftr" sz="quarter" idx="11"/>
          </p:nvPr>
        </p:nvSpPr>
        <p:spPr>
          <a:noFill/>
        </p:spPr>
        <p:txBody>
          <a:bodyPr/>
          <a:lstStyle/>
          <a:p>
            <a:r>
              <a:rPr lang="en-US" smtClean="0"/>
              <a:t>Thesis report</a:t>
            </a:r>
          </a:p>
        </p:txBody>
      </p:sp>
      <p:sp>
        <p:nvSpPr>
          <p:cNvPr id="62468" name="Rectangle 6"/>
          <p:cNvSpPr>
            <a:spLocks noGrp="1" noChangeArrowheads="1"/>
          </p:cNvSpPr>
          <p:nvPr>
            <p:ph type="sldNum" sz="quarter" idx="12"/>
          </p:nvPr>
        </p:nvSpPr>
        <p:spPr>
          <a:noFill/>
        </p:spPr>
        <p:txBody>
          <a:bodyPr/>
          <a:lstStyle/>
          <a:p>
            <a:fld id="{6EB7CA85-6634-4E0A-9B74-6C9A703F6944}" type="slidenum">
              <a:rPr lang="en-US" smtClean="0"/>
              <a:pPr/>
              <a:t>59</a:t>
            </a:fld>
            <a:endParaRPr lang="en-US" smtClean="0"/>
          </a:p>
        </p:txBody>
      </p:sp>
      <p:sp>
        <p:nvSpPr>
          <p:cNvPr id="62469" name="Rectangle 2"/>
          <p:cNvSpPr>
            <a:spLocks noGrp="1" noChangeArrowheads="1"/>
          </p:cNvSpPr>
          <p:nvPr>
            <p:ph type="title"/>
          </p:nvPr>
        </p:nvSpPr>
        <p:spPr/>
        <p:txBody>
          <a:bodyPr/>
          <a:lstStyle/>
          <a:p>
            <a:r>
              <a:rPr lang="en-US" sz="3200" smtClean="0"/>
              <a:t>III. Knowledge sub-model (Conclusion)</a:t>
            </a:r>
          </a:p>
        </p:txBody>
      </p:sp>
      <p:sp>
        <p:nvSpPr>
          <p:cNvPr id="62470" name="Rectangle 3"/>
          <p:cNvSpPr>
            <a:spLocks noGrp="1" noChangeArrowheads="1"/>
          </p:cNvSpPr>
          <p:nvPr>
            <p:ph type="body" idx="1"/>
          </p:nvPr>
        </p:nvSpPr>
        <p:spPr>
          <a:xfrm>
            <a:off x="685800" y="990600"/>
            <a:ext cx="7966075" cy="5410200"/>
          </a:xfrm>
        </p:spPr>
        <p:txBody>
          <a:bodyPr/>
          <a:lstStyle/>
          <a:p>
            <a:pPr algn="just">
              <a:lnSpc>
                <a:spcPct val="90000"/>
              </a:lnSpc>
            </a:pPr>
            <a:r>
              <a:rPr lang="en-US" sz="2400" dirty="0" smtClean="0"/>
              <a:t>The combination of overlay model and Bayesian network give the powerful inference ability to user modeling system</a:t>
            </a:r>
          </a:p>
          <a:p>
            <a:pPr algn="just">
              <a:lnSpc>
                <a:spcPct val="90000"/>
              </a:lnSpc>
            </a:pPr>
            <a:r>
              <a:rPr lang="en-US" sz="2400" dirty="0" smtClean="0"/>
              <a:t>We propose the </a:t>
            </a:r>
            <a:r>
              <a:rPr lang="en-US" sz="2400" dirty="0" smtClean="0"/>
              <a:t>SIGMA-gate </a:t>
            </a:r>
            <a:r>
              <a:rPr lang="en-US" sz="2400" dirty="0" smtClean="0"/>
              <a:t>inference so as to convert weights of arcs into CPT (s)</a:t>
            </a:r>
          </a:p>
          <a:p>
            <a:pPr algn="just">
              <a:lnSpc>
                <a:spcPct val="90000"/>
              </a:lnSpc>
            </a:pPr>
            <a:r>
              <a:rPr lang="en-US" sz="2400" dirty="0" smtClean="0"/>
              <a:t>We propose two approaches to improve model: parameter learning and structure learning</a:t>
            </a:r>
          </a:p>
          <a:p>
            <a:pPr algn="just">
              <a:lnSpc>
                <a:spcPct val="90000"/>
              </a:lnSpc>
            </a:pPr>
            <a:r>
              <a:rPr lang="en-US" sz="2400" dirty="0" smtClean="0"/>
              <a:t>Parameter learning: EM and MLE. Both algorithms aim to enhancing the quality of CPT (s) specified before. EM is more advanced in up-to-date and runtime process. MLE is more advanced in bulk data.</a:t>
            </a:r>
          </a:p>
          <a:p>
            <a:pPr algn="just">
              <a:lnSpc>
                <a:spcPct val="90000"/>
              </a:lnSpc>
            </a:pPr>
            <a:r>
              <a:rPr lang="en-US" sz="2400" dirty="0" smtClean="0"/>
              <a:t>Structure learning and monitoring: DBN gets more advanced because it makes sense to knowledge accumulation via temporary learning process</a:t>
            </a:r>
          </a:p>
          <a:p>
            <a:pPr algn="just">
              <a:lnSpc>
                <a:spcPct val="90000"/>
              </a:lnSpc>
            </a:pPr>
            <a:endParaRPr lang="en-US" sz="2400" dirty="0" smtClean="0"/>
          </a:p>
          <a:p>
            <a:pPr algn="just">
              <a:lnSpc>
                <a:spcPct val="90000"/>
              </a:lnSpc>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p:spPr>
        <p:txBody>
          <a:bodyPr/>
          <a:lstStyle/>
          <a:p>
            <a:fld id="{EDCCE130-EB7E-479E-B90A-622452E86762}" type="datetime1">
              <a:rPr lang="en-US" smtClean="0"/>
              <a:pPr/>
              <a:t>3/9/2016</a:t>
            </a:fld>
            <a:endParaRPr lang="en-US" smtClean="0"/>
          </a:p>
        </p:txBody>
      </p:sp>
      <p:sp>
        <p:nvSpPr>
          <p:cNvPr id="14339" name="Rectangle 5"/>
          <p:cNvSpPr>
            <a:spLocks noGrp="1" noChangeArrowheads="1"/>
          </p:cNvSpPr>
          <p:nvPr>
            <p:ph type="ftr" sz="quarter" idx="11"/>
          </p:nvPr>
        </p:nvSpPr>
        <p:spPr>
          <a:noFill/>
        </p:spPr>
        <p:txBody>
          <a:bodyPr/>
          <a:lstStyle/>
          <a:p>
            <a:r>
              <a:rPr lang="en-US" smtClean="0"/>
              <a:t>Thesis report</a:t>
            </a:r>
          </a:p>
        </p:txBody>
      </p:sp>
      <p:sp>
        <p:nvSpPr>
          <p:cNvPr id="14340" name="Rectangle 6"/>
          <p:cNvSpPr>
            <a:spLocks noGrp="1" noChangeArrowheads="1"/>
          </p:cNvSpPr>
          <p:nvPr>
            <p:ph type="sldNum" sz="quarter" idx="12"/>
          </p:nvPr>
        </p:nvSpPr>
        <p:spPr>
          <a:noFill/>
        </p:spPr>
        <p:txBody>
          <a:bodyPr/>
          <a:lstStyle/>
          <a:p>
            <a:fld id="{B6D56058-B892-49FA-9869-A1E579949D2A}" type="slidenum">
              <a:rPr lang="en-US" smtClean="0"/>
              <a:pPr/>
              <a:t>6</a:t>
            </a:fld>
            <a:endParaRPr lang="en-US" smtClean="0"/>
          </a:p>
        </p:txBody>
      </p:sp>
      <p:sp>
        <p:nvSpPr>
          <p:cNvPr id="14341" name="Rectangle 2"/>
          <p:cNvSpPr>
            <a:spLocks noGrp="1" noChangeArrowheads="1"/>
          </p:cNvSpPr>
          <p:nvPr>
            <p:ph type="title"/>
          </p:nvPr>
        </p:nvSpPr>
        <p:spPr/>
        <p:txBody>
          <a:bodyPr/>
          <a:lstStyle/>
          <a:p>
            <a:r>
              <a:rPr lang="en-US" sz="3200" smtClean="0"/>
              <a:t>I. Triangular Leaner Model</a:t>
            </a:r>
          </a:p>
        </p:txBody>
      </p:sp>
      <p:sp>
        <p:nvSpPr>
          <p:cNvPr id="14342" name="Rectangle 3"/>
          <p:cNvSpPr>
            <a:spLocks noGrp="1" noChangeArrowheads="1"/>
          </p:cNvSpPr>
          <p:nvPr>
            <p:ph type="body" idx="1"/>
          </p:nvPr>
        </p:nvSpPr>
        <p:spPr>
          <a:xfrm>
            <a:off x="609600" y="1828800"/>
            <a:ext cx="8153400" cy="4191000"/>
          </a:xfrm>
        </p:spPr>
        <p:txBody>
          <a:bodyPr/>
          <a:lstStyle/>
          <a:p>
            <a:pPr algn="just"/>
            <a:r>
              <a:rPr lang="en-US" smtClean="0"/>
              <a:t>Too much information about individuals to model all users’ characteristics </a:t>
            </a:r>
            <a:r>
              <a:rPr lang="en-US" smtClean="0">
                <a:cs typeface="Arial" charset="0"/>
              </a:rPr>
              <a:t>→ </a:t>
            </a:r>
            <a:r>
              <a:rPr lang="en-US" b="1" smtClean="0">
                <a:cs typeface="Arial" charset="0"/>
              </a:rPr>
              <a:t>it is necessary to choose essential </a:t>
            </a:r>
            <a:r>
              <a:rPr lang="en-US" b="1" smtClean="0"/>
              <a:t>characteristics from which a stable architecture of user model is built</a:t>
            </a:r>
            <a:r>
              <a:rPr lang="en-US" smtClean="0"/>
              <a:t>.</a:t>
            </a:r>
            <a:endParaRPr lang="en-US" smtClean="0">
              <a:cs typeface="Arial" charset="0"/>
            </a:endParaRPr>
          </a:p>
          <a:p>
            <a:r>
              <a:rPr lang="en-US" smtClean="0"/>
              <a:t>Some user modeling systems (UMS) lack of powerful inference mechanism </a:t>
            </a:r>
            <a:r>
              <a:rPr lang="en-US" smtClean="0">
                <a:cs typeface="Arial" charset="0"/>
              </a:rPr>
              <a:t>→ </a:t>
            </a:r>
            <a:r>
              <a:rPr lang="en-US" b="1" smtClean="0">
                <a:cs typeface="Arial" charset="0"/>
              </a:rPr>
              <a:t>need a solid inference UMS</a:t>
            </a:r>
            <a:r>
              <a:rPr lang="en-US" smtClean="0">
                <a:cs typeface="Arial" charset="0"/>
              </a:rPr>
              <a:t> </a:t>
            </a:r>
          </a:p>
        </p:txBody>
      </p:sp>
      <p:sp>
        <p:nvSpPr>
          <p:cNvPr id="14343" name="Text Box 5"/>
          <p:cNvSpPr txBox="1">
            <a:spLocks noChangeArrowheads="1"/>
          </p:cNvSpPr>
          <p:nvPr/>
        </p:nvSpPr>
        <p:spPr bwMode="auto">
          <a:xfrm>
            <a:off x="2057400" y="1096963"/>
            <a:ext cx="5562600" cy="579437"/>
          </a:xfrm>
          <a:prstGeom prst="rect">
            <a:avLst/>
          </a:prstGeom>
          <a:noFill/>
          <a:ln w="9525">
            <a:noFill/>
            <a:miter lim="800000"/>
            <a:headEnd/>
            <a:tailEnd/>
          </a:ln>
        </p:spPr>
        <p:txBody>
          <a:bodyPr>
            <a:spAutoFit/>
          </a:bodyPr>
          <a:lstStyle/>
          <a:p>
            <a:r>
              <a:rPr lang="en-US" sz="3200" b="1">
                <a:solidFill>
                  <a:srgbClr val="CC00CC"/>
                </a:solidFill>
              </a:rPr>
              <a:t>Problems of User Modeling</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dt" sz="quarter" idx="10"/>
          </p:nvPr>
        </p:nvSpPr>
        <p:spPr>
          <a:noFill/>
        </p:spPr>
        <p:txBody>
          <a:bodyPr/>
          <a:lstStyle/>
          <a:p>
            <a:fld id="{14EAB52A-565C-46F5-A643-E56F40BAE349}" type="datetime1">
              <a:rPr lang="en-US" smtClean="0"/>
              <a:pPr/>
              <a:t>3/9/2016</a:t>
            </a:fld>
            <a:endParaRPr lang="en-US" smtClean="0"/>
          </a:p>
        </p:txBody>
      </p:sp>
      <p:sp>
        <p:nvSpPr>
          <p:cNvPr id="63491" name="Rectangle 5"/>
          <p:cNvSpPr>
            <a:spLocks noGrp="1" noChangeArrowheads="1"/>
          </p:cNvSpPr>
          <p:nvPr>
            <p:ph type="ftr" sz="quarter" idx="11"/>
          </p:nvPr>
        </p:nvSpPr>
        <p:spPr>
          <a:noFill/>
        </p:spPr>
        <p:txBody>
          <a:bodyPr/>
          <a:lstStyle/>
          <a:p>
            <a:r>
              <a:rPr lang="en-US" smtClean="0"/>
              <a:t>Thesis report</a:t>
            </a:r>
          </a:p>
        </p:txBody>
      </p:sp>
      <p:sp>
        <p:nvSpPr>
          <p:cNvPr id="63492" name="Rectangle 6"/>
          <p:cNvSpPr>
            <a:spLocks noGrp="1" noChangeArrowheads="1"/>
          </p:cNvSpPr>
          <p:nvPr>
            <p:ph type="sldNum" sz="quarter" idx="12"/>
          </p:nvPr>
        </p:nvSpPr>
        <p:spPr>
          <a:noFill/>
        </p:spPr>
        <p:txBody>
          <a:bodyPr/>
          <a:lstStyle/>
          <a:p>
            <a:fld id="{00304188-4F8A-40B4-BDB5-B6A06B955732}" type="slidenum">
              <a:rPr lang="en-US" smtClean="0"/>
              <a:pPr/>
              <a:t>60</a:t>
            </a:fld>
            <a:endParaRPr lang="en-US" smtClean="0"/>
          </a:p>
        </p:txBody>
      </p:sp>
      <p:sp>
        <p:nvSpPr>
          <p:cNvPr id="63493" name="Rectangle 2"/>
          <p:cNvSpPr>
            <a:spLocks noGrp="1" noChangeArrowheads="1"/>
          </p:cNvSpPr>
          <p:nvPr>
            <p:ph type="title"/>
          </p:nvPr>
        </p:nvSpPr>
        <p:spPr/>
        <p:txBody>
          <a:bodyPr/>
          <a:lstStyle/>
          <a:p>
            <a:r>
              <a:rPr lang="en-US" sz="3200" smtClean="0"/>
              <a:t>III. Knowledge sub-model (Conclusion)</a:t>
            </a:r>
          </a:p>
        </p:txBody>
      </p:sp>
      <p:sp>
        <p:nvSpPr>
          <p:cNvPr id="63494" name="Rectangle 3"/>
          <p:cNvSpPr>
            <a:spLocks noGrp="1" noChangeArrowheads="1"/>
          </p:cNvSpPr>
          <p:nvPr>
            <p:ph type="body" idx="1"/>
          </p:nvPr>
        </p:nvSpPr>
        <p:spPr>
          <a:xfrm>
            <a:off x="685800" y="1219200"/>
            <a:ext cx="7966075" cy="4191000"/>
          </a:xfrm>
        </p:spPr>
        <p:txBody>
          <a:bodyPr/>
          <a:lstStyle/>
          <a:p>
            <a:pPr algn="just">
              <a:lnSpc>
                <a:spcPct val="90000"/>
              </a:lnSpc>
            </a:pPr>
            <a:r>
              <a:rPr lang="en-US" sz="2400" smtClean="0"/>
              <a:t>The basic idea of improved DBN is to minimize the size of DBN and the number of transition probability in order to decrease expense of computation when the process of inference continues for a long time</a:t>
            </a:r>
          </a:p>
          <a:p>
            <a:pPr algn="just">
              <a:lnSpc>
                <a:spcPct val="90000"/>
              </a:lnSpc>
            </a:pPr>
            <a:r>
              <a:rPr lang="en-US" sz="2400" smtClean="0"/>
              <a:t>However specifying </a:t>
            </a:r>
            <a:r>
              <a:rPr lang="en-US" sz="2400" i="1" smtClean="0"/>
              <a:t>slip</a:t>
            </a:r>
            <a:r>
              <a:rPr lang="en-US" sz="2400" smtClean="0"/>
              <a:t> factor and </a:t>
            </a:r>
            <a:r>
              <a:rPr lang="en-US" sz="2400" i="1" smtClean="0"/>
              <a:t>guess</a:t>
            </a:r>
            <a:r>
              <a:rPr lang="en-US" sz="2400" smtClean="0"/>
              <a:t> factor will solve the problem of temporary slip and lucky guess</a:t>
            </a:r>
          </a:p>
          <a:p>
            <a:pPr algn="just">
              <a:lnSpc>
                <a:spcPct val="90000"/>
              </a:lnSpc>
            </a:pPr>
            <a:r>
              <a:rPr lang="en-US" sz="2400" smtClean="0"/>
              <a:t>The process of inference including six steps is done in succession through many iterations, the result of current iteration will be input for next iteration. After </a:t>
            </a:r>
            <a:r>
              <a:rPr lang="en-US" sz="2400" i="1" smtClean="0"/>
              <a:t>t</a:t>
            </a:r>
            <a:r>
              <a:rPr lang="en-US" sz="2400" i="1" baseline="30000" smtClean="0"/>
              <a:t>th</a:t>
            </a:r>
            <a:r>
              <a:rPr lang="en-US" sz="2400" smtClean="0"/>
              <a:t> iteration DBN will converge when the posterior probabilities of all variables </a:t>
            </a:r>
            <a:r>
              <a:rPr lang="en-US" sz="2400" i="1" smtClean="0"/>
              <a:t>x</a:t>
            </a:r>
            <a:r>
              <a:rPr lang="en-US" sz="2400" i="1" baseline="-25000" smtClean="0"/>
              <a:t>i</a:t>
            </a:r>
            <a:r>
              <a:rPr lang="en-US" sz="2400" smtClean="0"/>
              <a:t>[</a:t>
            </a:r>
            <a:r>
              <a:rPr lang="en-US" sz="2400" i="1" smtClean="0"/>
              <a:t>t</a:t>
            </a:r>
            <a:r>
              <a:rPr lang="en-US" sz="2400" smtClean="0"/>
              <a:t>] gain stable values regardless of the occurrence of a variety evidences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dt" sz="quarter" idx="10"/>
          </p:nvPr>
        </p:nvSpPr>
        <p:spPr>
          <a:noFill/>
        </p:spPr>
        <p:txBody>
          <a:bodyPr/>
          <a:lstStyle/>
          <a:p>
            <a:fld id="{89E6B2B7-FF85-4F91-BF0D-C90312ADD0F2}" type="datetime1">
              <a:rPr lang="en-US" smtClean="0"/>
              <a:pPr/>
              <a:t>3/9/2016</a:t>
            </a:fld>
            <a:endParaRPr lang="en-US" smtClean="0"/>
          </a:p>
        </p:txBody>
      </p:sp>
      <p:sp>
        <p:nvSpPr>
          <p:cNvPr id="64515" name="Rectangle 5"/>
          <p:cNvSpPr>
            <a:spLocks noGrp="1" noChangeArrowheads="1"/>
          </p:cNvSpPr>
          <p:nvPr>
            <p:ph type="ftr" sz="quarter" idx="11"/>
          </p:nvPr>
        </p:nvSpPr>
        <p:spPr>
          <a:noFill/>
        </p:spPr>
        <p:txBody>
          <a:bodyPr/>
          <a:lstStyle/>
          <a:p>
            <a:r>
              <a:rPr lang="en-US" smtClean="0"/>
              <a:t>Thesis report</a:t>
            </a:r>
          </a:p>
        </p:txBody>
      </p:sp>
      <p:sp>
        <p:nvSpPr>
          <p:cNvPr id="64516" name="Rectangle 6"/>
          <p:cNvSpPr>
            <a:spLocks noGrp="1" noChangeArrowheads="1"/>
          </p:cNvSpPr>
          <p:nvPr>
            <p:ph type="sldNum" sz="quarter" idx="12"/>
          </p:nvPr>
        </p:nvSpPr>
        <p:spPr>
          <a:noFill/>
        </p:spPr>
        <p:txBody>
          <a:bodyPr/>
          <a:lstStyle/>
          <a:p>
            <a:fld id="{D09A02ED-D692-4418-A690-51A4307DEFC3}" type="slidenum">
              <a:rPr lang="en-US" smtClean="0"/>
              <a:pPr/>
              <a:t>61</a:t>
            </a:fld>
            <a:endParaRPr lang="en-US" smtClean="0"/>
          </a:p>
        </p:txBody>
      </p:sp>
      <p:sp>
        <p:nvSpPr>
          <p:cNvPr id="64517" name="Rectangle 2"/>
          <p:cNvSpPr>
            <a:spLocks noGrp="1" noChangeArrowheads="1"/>
          </p:cNvSpPr>
          <p:nvPr>
            <p:ph type="title"/>
          </p:nvPr>
        </p:nvSpPr>
        <p:spPr/>
        <p:txBody>
          <a:bodyPr/>
          <a:lstStyle/>
          <a:p>
            <a:r>
              <a:rPr lang="en-US" sz="3200" smtClean="0"/>
              <a:t>IV. Learning style sub-model</a:t>
            </a:r>
          </a:p>
        </p:txBody>
      </p:sp>
      <p:sp>
        <p:nvSpPr>
          <p:cNvPr id="64518" name="Rectangle 3"/>
          <p:cNvSpPr>
            <a:spLocks noGrp="1" noChangeArrowheads="1"/>
          </p:cNvSpPr>
          <p:nvPr>
            <p:ph type="body" idx="1"/>
          </p:nvPr>
        </p:nvSpPr>
        <p:spPr>
          <a:xfrm>
            <a:off x="685800" y="1143000"/>
            <a:ext cx="7966075" cy="3048000"/>
          </a:xfrm>
        </p:spPr>
        <p:txBody>
          <a:bodyPr/>
          <a:lstStyle/>
          <a:p>
            <a:pPr algn="just"/>
            <a:r>
              <a:rPr lang="en-US" sz="2600" smtClean="0"/>
              <a:t>People have different views upon the same situation, the way they perceive and estimate the world is different</a:t>
            </a:r>
          </a:p>
          <a:p>
            <a:pPr algn="just"/>
            <a:r>
              <a:rPr lang="en-US" sz="2600" smtClean="0"/>
              <a:t>For example, some have a preference for listening to instructional content (</a:t>
            </a:r>
            <a:r>
              <a:rPr lang="en-US" sz="2600" i="1" smtClean="0"/>
              <a:t>auditory</a:t>
            </a:r>
            <a:r>
              <a:rPr lang="en-US" sz="2600" smtClean="0"/>
              <a:t> learner), some for perceiving materials as picture (</a:t>
            </a:r>
            <a:r>
              <a:rPr lang="en-US" sz="2600" i="1" smtClean="0"/>
              <a:t>visual</a:t>
            </a:r>
            <a:r>
              <a:rPr lang="en-US" sz="2600" smtClean="0"/>
              <a:t> learner) </a:t>
            </a:r>
          </a:p>
        </p:txBody>
      </p:sp>
      <p:pic>
        <p:nvPicPr>
          <p:cNvPr id="64519" name="Picture 10"/>
          <p:cNvPicPr>
            <a:picLocks noChangeAspect="1" noChangeArrowheads="1"/>
          </p:cNvPicPr>
          <p:nvPr/>
        </p:nvPicPr>
        <p:blipFill>
          <a:blip r:embed="rId3" cstate="print"/>
          <a:srcRect/>
          <a:stretch>
            <a:fillRect/>
          </a:stretch>
        </p:blipFill>
        <p:spPr bwMode="auto">
          <a:xfrm>
            <a:off x="2590800" y="3962400"/>
            <a:ext cx="3565525" cy="226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dt" sz="quarter" idx="10"/>
          </p:nvPr>
        </p:nvSpPr>
        <p:spPr>
          <a:noFill/>
        </p:spPr>
        <p:txBody>
          <a:bodyPr/>
          <a:lstStyle/>
          <a:p>
            <a:fld id="{2D2C3B07-CBCF-442E-A9E4-CDDADF2C2810}" type="datetime1">
              <a:rPr lang="en-US" smtClean="0"/>
              <a:pPr/>
              <a:t>3/9/2016</a:t>
            </a:fld>
            <a:endParaRPr lang="en-US" smtClean="0"/>
          </a:p>
        </p:txBody>
      </p:sp>
      <p:sp>
        <p:nvSpPr>
          <p:cNvPr id="65539" name="Rectangle 5"/>
          <p:cNvSpPr>
            <a:spLocks noGrp="1" noChangeArrowheads="1"/>
          </p:cNvSpPr>
          <p:nvPr>
            <p:ph type="ftr" sz="quarter" idx="11"/>
          </p:nvPr>
        </p:nvSpPr>
        <p:spPr>
          <a:noFill/>
        </p:spPr>
        <p:txBody>
          <a:bodyPr/>
          <a:lstStyle/>
          <a:p>
            <a:r>
              <a:rPr lang="en-US" smtClean="0"/>
              <a:t>Thesis report</a:t>
            </a:r>
          </a:p>
        </p:txBody>
      </p:sp>
      <p:sp>
        <p:nvSpPr>
          <p:cNvPr id="65540" name="Rectangle 6"/>
          <p:cNvSpPr>
            <a:spLocks noGrp="1" noChangeArrowheads="1"/>
          </p:cNvSpPr>
          <p:nvPr>
            <p:ph type="sldNum" sz="quarter" idx="12"/>
          </p:nvPr>
        </p:nvSpPr>
        <p:spPr>
          <a:noFill/>
        </p:spPr>
        <p:txBody>
          <a:bodyPr/>
          <a:lstStyle/>
          <a:p>
            <a:fld id="{EFF739FC-1AD7-410D-A43A-715C38B13E59}" type="slidenum">
              <a:rPr lang="en-US" smtClean="0"/>
              <a:pPr/>
              <a:t>62</a:t>
            </a:fld>
            <a:endParaRPr lang="en-US" smtClean="0"/>
          </a:p>
        </p:txBody>
      </p:sp>
      <p:sp>
        <p:nvSpPr>
          <p:cNvPr id="65541" name="Rectangle 2"/>
          <p:cNvSpPr>
            <a:spLocks noGrp="1" noChangeArrowheads="1"/>
          </p:cNvSpPr>
          <p:nvPr>
            <p:ph type="title"/>
          </p:nvPr>
        </p:nvSpPr>
        <p:spPr/>
        <p:txBody>
          <a:bodyPr/>
          <a:lstStyle/>
          <a:p>
            <a:r>
              <a:rPr lang="en-US" sz="3200" smtClean="0"/>
              <a:t>IV. Learning style sub-model</a:t>
            </a:r>
          </a:p>
        </p:txBody>
      </p:sp>
      <p:sp>
        <p:nvSpPr>
          <p:cNvPr id="65542" name="Rectangle 3"/>
          <p:cNvSpPr>
            <a:spLocks noGrp="1" noChangeArrowheads="1"/>
          </p:cNvSpPr>
          <p:nvPr>
            <p:ph type="body" idx="1"/>
          </p:nvPr>
        </p:nvSpPr>
        <p:spPr>
          <a:xfrm>
            <a:off x="609600" y="1752600"/>
            <a:ext cx="8153400" cy="4343400"/>
          </a:xfrm>
        </p:spPr>
        <p:txBody>
          <a:bodyPr/>
          <a:lstStyle/>
          <a:p>
            <a:pPr algn="just">
              <a:lnSpc>
                <a:spcPct val="90000"/>
              </a:lnSpc>
            </a:pPr>
            <a:r>
              <a:rPr lang="en-US" sz="2600" smtClean="0"/>
              <a:t>Learning styles are defined as the composite of characteristic cognitive, affective and psychological factors that serve as relatively stable indicators of how a learner perceives, interacts with and responds to the learning environment [6][7][8]</a:t>
            </a:r>
          </a:p>
          <a:p>
            <a:pPr algn="just">
              <a:lnSpc>
                <a:spcPct val="90000"/>
              </a:lnSpc>
            </a:pPr>
            <a:r>
              <a:rPr lang="en-US" sz="2600" smtClean="0"/>
              <a:t>Learning style is important in adaptive learning, which supports to deliver the best materials to students. </a:t>
            </a:r>
          </a:p>
          <a:p>
            <a:pPr algn="just">
              <a:lnSpc>
                <a:spcPct val="90000"/>
              </a:lnSpc>
            </a:pPr>
            <a:r>
              <a:rPr lang="en-US" sz="2600" smtClean="0"/>
              <a:t>There are many patterns of learning styles but Honey &amp; Mumford model and Felder-Silverman are easy to be figured out </a:t>
            </a:r>
          </a:p>
        </p:txBody>
      </p:sp>
      <p:sp>
        <p:nvSpPr>
          <p:cNvPr id="65543" name="Rectangle 4"/>
          <p:cNvSpPr>
            <a:spLocks noChangeArrowheads="1"/>
          </p:cNvSpPr>
          <p:nvPr/>
        </p:nvSpPr>
        <p:spPr bwMode="auto">
          <a:xfrm>
            <a:off x="2481263" y="1066800"/>
            <a:ext cx="3843337" cy="519113"/>
          </a:xfrm>
          <a:prstGeom prst="rect">
            <a:avLst/>
          </a:prstGeom>
          <a:noFill/>
          <a:ln w="9525">
            <a:noFill/>
            <a:miter lim="800000"/>
            <a:headEnd/>
            <a:tailEnd/>
          </a:ln>
        </p:spPr>
        <p:txBody>
          <a:bodyPr wrap="none">
            <a:spAutoFit/>
          </a:bodyPr>
          <a:lstStyle/>
          <a:p>
            <a:r>
              <a:rPr lang="en-US" sz="2800" b="1">
                <a:solidFill>
                  <a:srgbClr val="CC00CC"/>
                </a:solidFill>
              </a:rPr>
              <a:t>What is learning style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dt" sz="quarter" idx="10"/>
          </p:nvPr>
        </p:nvSpPr>
        <p:spPr>
          <a:noFill/>
        </p:spPr>
        <p:txBody>
          <a:bodyPr/>
          <a:lstStyle/>
          <a:p>
            <a:fld id="{A08366FA-5797-4700-A047-B402A7F826C5}" type="datetime1">
              <a:rPr lang="en-US" smtClean="0"/>
              <a:pPr/>
              <a:t>3/9/2016</a:t>
            </a:fld>
            <a:endParaRPr lang="en-US" smtClean="0"/>
          </a:p>
        </p:txBody>
      </p:sp>
      <p:sp>
        <p:nvSpPr>
          <p:cNvPr id="66563" name="Rectangle 5"/>
          <p:cNvSpPr>
            <a:spLocks noGrp="1" noChangeArrowheads="1"/>
          </p:cNvSpPr>
          <p:nvPr>
            <p:ph type="ftr" sz="quarter" idx="11"/>
          </p:nvPr>
        </p:nvSpPr>
        <p:spPr>
          <a:noFill/>
        </p:spPr>
        <p:txBody>
          <a:bodyPr/>
          <a:lstStyle/>
          <a:p>
            <a:r>
              <a:rPr lang="en-US" smtClean="0"/>
              <a:t>Thesis report</a:t>
            </a:r>
          </a:p>
        </p:txBody>
      </p:sp>
      <p:sp>
        <p:nvSpPr>
          <p:cNvPr id="66564" name="Rectangle 6"/>
          <p:cNvSpPr>
            <a:spLocks noGrp="1" noChangeArrowheads="1"/>
          </p:cNvSpPr>
          <p:nvPr>
            <p:ph type="sldNum" sz="quarter" idx="12"/>
          </p:nvPr>
        </p:nvSpPr>
        <p:spPr>
          <a:noFill/>
        </p:spPr>
        <p:txBody>
          <a:bodyPr/>
          <a:lstStyle/>
          <a:p>
            <a:fld id="{E5DC1334-BB09-4D5D-868B-877DE17B2BD1}" type="slidenum">
              <a:rPr lang="en-US" smtClean="0"/>
              <a:pPr/>
              <a:t>63</a:t>
            </a:fld>
            <a:endParaRPr lang="en-US" smtClean="0"/>
          </a:p>
        </p:txBody>
      </p:sp>
      <p:sp>
        <p:nvSpPr>
          <p:cNvPr id="66565" name="Rectangle 2"/>
          <p:cNvSpPr>
            <a:spLocks noGrp="1" noChangeArrowheads="1"/>
          </p:cNvSpPr>
          <p:nvPr>
            <p:ph type="title"/>
          </p:nvPr>
        </p:nvSpPr>
        <p:spPr/>
        <p:txBody>
          <a:bodyPr/>
          <a:lstStyle/>
          <a:p>
            <a:r>
              <a:rPr lang="en-US" sz="3200" smtClean="0"/>
              <a:t>IV. Learning style sub-model</a:t>
            </a:r>
          </a:p>
        </p:txBody>
      </p:sp>
      <p:pic>
        <p:nvPicPr>
          <p:cNvPr id="66566" name="Picture 4"/>
          <p:cNvPicPr>
            <a:picLocks noChangeAspect="1" noChangeArrowheads="1"/>
          </p:cNvPicPr>
          <p:nvPr/>
        </p:nvPicPr>
        <p:blipFill>
          <a:blip r:embed="rId3" cstate="print"/>
          <a:srcRect/>
          <a:stretch>
            <a:fillRect/>
          </a:stretch>
        </p:blipFill>
        <p:spPr bwMode="auto">
          <a:xfrm>
            <a:off x="1143000" y="1706563"/>
            <a:ext cx="6864350" cy="4541837"/>
          </a:xfrm>
          <a:prstGeom prst="rect">
            <a:avLst/>
          </a:prstGeom>
          <a:noFill/>
          <a:ln w="9525">
            <a:noFill/>
            <a:miter lim="800000"/>
            <a:headEnd/>
            <a:tailEnd/>
          </a:ln>
        </p:spPr>
      </p:pic>
      <p:sp>
        <p:nvSpPr>
          <p:cNvPr id="66567" name="Text Box 5"/>
          <p:cNvSpPr txBox="1">
            <a:spLocks noChangeArrowheads="1"/>
          </p:cNvSpPr>
          <p:nvPr/>
        </p:nvSpPr>
        <p:spPr bwMode="auto">
          <a:xfrm>
            <a:off x="2422525" y="1096963"/>
            <a:ext cx="4073525" cy="427037"/>
          </a:xfrm>
          <a:prstGeom prst="rect">
            <a:avLst/>
          </a:prstGeom>
          <a:noFill/>
          <a:ln w="9525">
            <a:noFill/>
            <a:miter lim="800000"/>
            <a:headEnd/>
            <a:tailEnd/>
          </a:ln>
        </p:spPr>
        <p:txBody>
          <a:bodyPr wrap="none">
            <a:spAutoFit/>
          </a:bodyPr>
          <a:lstStyle/>
          <a:p>
            <a:r>
              <a:rPr lang="en-US" sz="2200" b="1">
                <a:solidFill>
                  <a:srgbClr val="CC00CC"/>
                </a:solidFill>
              </a:rPr>
              <a:t>Overview of learning style [8]</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dt" sz="quarter" idx="10"/>
          </p:nvPr>
        </p:nvSpPr>
        <p:spPr>
          <a:noFill/>
        </p:spPr>
        <p:txBody>
          <a:bodyPr/>
          <a:lstStyle/>
          <a:p>
            <a:fld id="{1FB8F15F-71C1-4409-9F8F-4FA2D8BE86CB}" type="datetime1">
              <a:rPr lang="en-US" smtClean="0"/>
              <a:pPr/>
              <a:t>3/9/2016</a:t>
            </a:fld>
            <a:endParaRPr lang="en-US" smtClean="0"/>
          </a:p>
        </p:txBody>
      </p:sp>
      <p:sp>
        <p:nvSpPr>
          <p:cNvPr id="67587" name="Rectangle 5"/>
          <p:cNvSpPr>
            <a:spLocks noGrp="1" noChangeArrowheads="1"/>
          </p:cNvSpPr>
          <p:nvPr>
            <p:ph type="ftr" sz="quarter" idx="11"/>
          </p:nvPr>
        </p:nvSpPr>
        <p:spPr>
          <a:noFill/>
        </p:spPr>
        <p:txBody>
          <a:bodyPr/>
          <a:lstStyle/>
          <a:p>
            <a:r>
              <a:rPr lang="en-US" smtClean="0"/>
              <a:t>Thesis report</a:t>
            </a:r>
          </a:p>
        </p:txBody>
      </p:sp>
      <p:sp>
        <p:nvSpPr>
          <p:cNvPr id="67588" name="Rectangle 6"/>
          <p:cNvSpPr>
            <a:spLocks noGrp="1" noChangeArrowheads="1"/>
          </p:cNvSpPr>
          <p:nvPr>
            <p:ph type="sldNum" sz="quarter" idx="12"/>
          </p:nvPr>
        </p:nvSpPr>
        <p:spPr>
          <a:noFill/>
        </p:spPr>
        <p:txBody>
          <a:bodyPr/>
          <a:lstStyle/>
          <a:p>
            <a:fld id="{3A3CD4CA-D3B0-4061-8F04-498DE0EEC483}" type="slidenum">
              <a:rPr lang="en-US" smtClean="0"/>
              <a:pPr/>
              <a:t>64</a:t>
            </a:fld>
            <a:endParaRPr lang="en-US" smtClean="0"/>
          </a:p>
        </p:txBody>
      </p:sp>
      <p:sp>
        <p:nvSpPr>
          <p:cNvPr id="67589" name="Rectangle 2"/>
          <p:cNvSpPr>
            <a:spLocks noGrp="1" noChangeArrowheads="1"/>
          </p:cNvSpPr>
          <p:nvPr>
            <p:ph type="title"/>
          </p:nvPr>
        </p:nvSpPr>
        <p:spPr/>
        <p:txBody>
          <a:bodyPr/>
          <a:lstStyle/>
          <a:p>
            <a:r>
              <a:rPr lang="en-US" sz="3200" smtClean="0"/>
              <a:t>IV. Learning style sub-model</a:t>
            </a:r>
          </a:p>
        </p:txBody>
      </p:sp>
      <p:sp>
        <p:nvSpPr>
          <p:cNvPr id="67590" name="Rectangle 3"/>
          <p:cNvSpPr>
            <a:spLocks noGrp="1" noChangeArrowheads="1"/>
          </p:cNvSpPr>
          <p:nvPr>
            <p:ph type="body" idx="1"/>
          </p:nvPr>
        </p:nvSpPr>
        <p:spPr>
          <a:xfrm>
            <a:off x="609600" y="1752600"/>
            <a:ext cx="7966075" cy="2971800"/>
          </a:xfrm>
        </p:spPr>
        <p:txBody>
          <a:bodyPr/>
          <a:lstStyle/>
          <a:p>
            <a:pPr algn="just">
              <a:lnSpc>
                <a:spcPct val="90000"/>
              </a:lnSpc>
            </a:pPr>
            <a:r>
              <a:rPr lang="en-US" sz="2300" i="1" smtClean="0"/>
              <a:t>Activist</a:t>
            </a:r>
            <a:r>
              <a:rPr lang="en-US" sz="2300" smtClean="0"/>
              <a:t>: learners are open-mined and comprehend new information by doing something with it. </a:t>
            </a:r>
          </a:p>
          <a:p>
            <a:pPr algn="just">
              <a:lnSpc>
                <a:spcPct val="90000"/>
              </a:lnSpc>
            </a:pPr>
            <a:r>
              <a:rPr lang="en-US" sz="2300" i="1" smtClean="0"/>
              <a:t>Reflector</a:t>
            </a:r>
            <a:r>
              <a:rPr lang="en-US" sz="2300" smtClean="0"/>
              <a:t>: learners prefer to think about new information first before acting on it</a:t>
            </a:r>
          </a:p>
          <a:p>
            <a:pPr algn="just">
              <a:lnSpc>
                <a:spcPct val="90000"/>
              </a:lnSpc>
            </a:pPr>
            <a:r>
              <a:rPr lang="en-US" sz="2300" i="1" smtClean="0"/>
              <a:t>Theorist</a:t>
            </a:r>
            <a:r>
              <a:rPr lang="en-US" sz="2300" smtClean="0"/>
              <a:t>: learners think things through in logical steps, assimilate different facts into coherent theory</a:t>
            </a:r>
          </a:p>
          <a:p>
            <a:pPr algn="just">
              <a:lnSpc>
                <a:spcPct val="90000"/>
              </a:lnSpc>
            </a:pPr>
            <a:r>
              <a:rPr lang="en-US" sz="2300" i="1" smtClean="0"/>
              <a:t>Pragmatist</a:t>
            </a:r>
            <a:r>
              <a:rPr lang="en-US" sz="2300" smtClean="0"/>
              <a:t>: learners have practical mind, prefer to try and test techniques relevant to problems </a:t>
            </a:r>
          </a:p>
        </p:txBody>
      </p:sp>
      <p:pic>
        <p:nvPicPr>
          <p:cNvPr id="67591" name="Picture 4"/>
          <p:cNvPicPr>
            <a:picLocks noChangeAspect="1" noChangeArrowheads="1"/>
          </p:cNvPicPr>
          <p:nvPr/>
        </p:nvPicPr>
        <p:blipFill>
          <a:blip r:embed="rId3" cstate="print"/>
          <a:srcRect/>
          <a:stretch>
            <a:fillRect/>
          </a:stretch>
        </p:blipFill>
        <p:spPr bwMode="auto">
          <a:xfrm>
            <a:off x="2819400" y="4648200"/>
            <a:ext cx="3695700" cy="1619250"/>
          </a:xfrm>
          <a:prstGeom prst="rect">
            <a:avLst/>
          </a:prstGeom>
          <a:noFill/>
          <a:ln w="9525">
            <a:noFill/>
            <a:miter lim="800000"/>
            <a:headEnd/>
            <a:tailEnd/>
          </a:ln>
        </p:spPr>
      </p:pic>
      <p:sp>
        <p:nvSpPr>
          <p:cNvPr id="67592" name="Text Box 5"/>
          <p:cNvSpPr txBox="1">
            <a:spLocks noChangeArrowheads="1"/>
          </p:cNvSpPr>
          <p:nvPr/>
        </p:nvSpPr>
        <p:spPr bwMode="auto">
          <a:xfrm>
            <a:off x="2286000" y="1096963"/>
            <a:ext cx="4953000" cy="457200"/>
          </a:xfrm>
          <a:prstGeom prst="rect">
            <a:avLst/>
          </a:prstGeom>
          <a:noFill/>
          <a:ln w="9525">
            <a:noFill/>
            <a:miter lim="800000"/>
            <a:headEnd/>
            <a:tailEnd/>
          </a:ln>
        </p:spPr>
        <p:txBody>
          <a:bodyPr>
            <a:spAutoFit/>
          </a:bodyPr>
          <a:lstStyle/>
          <a:p>
            <a:pPr algn="ctr"/>
            <a:r>
              <a:rPr lang="en-US" sz="2400" b="1">
                <a:solidFill>
                  <a:srgbClr val="CC00CC"/>
                </a:solidFill>
              </a:rPr>
              <a:t>Honey &amp; Mumford pattern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dt" sz="quarter" idx="10"/>
          </p:nvPr>
        </p:nvSpPr>
        <p:spPr>
          <a:noFill/>
        </p:spPr>
        <p:txBody>
          <a:bodyPr/>
          <a:lstStyle/>
          <a:p>
            <a:fld id="{9BAEF8FD-7BD3-4874-AAD8-ECF54F44D9BF}" type="datetime1">
              <a:rPr lang="en-US" smtClean="0"/>
              <a:pPr/>
              <a:t>3/9/2016</a:t>
            </a:fld>
            <a:endParaRPr lang="en-US" smtClean="0"/>
          </a:p>
        </p:txBody>
      </p:sp>
      <p:sp>
        <p:nvSpPr>
          <p:cNvPr id="68611" name="Rectangle 5"/>
          <p:cNvSpPr>
            <a:spLocks noGrp="1" noChangeArrowheads="1"/>
          </p:cNvSpPr>
          <p:nvPr>
            <p:ph type="ftr" sz="quarter" idx="11"/>
          </p:nvPr>
        </p:nvSpPr>
        <p:spPr>
          <a:noFill/>
        </p:spPr>
        <p:txBody>
          <a:bodyPr/>
          <a:lstStyle/>
          <a:p>
            <a:r>
              <a:rPr lang="en-US" smtClean="0"/>
              <a:t>Thesis report</a:t>
            </a:r>
          </a:p>
        </p:txBody>
      </p:sp>
      <p:sp>
        <p:nvSpPr>
          <p:cNvPr id="68612" name="Rectangle 6"/>
          <p:cNvSpPr>
            <a:spLocks noGrp="1" noChangeArrowheads="1"/>
          </p:cNvSpPr>
          <p:nvPr>
            <p:ph type="sldNum" sz="quarter" idx="12"/>
          </p:nvPr>
        </p:nvSpPr>
        <p:spPr>
          <a:noFill/>
        </p:spPr>
        <p:txBody>
          <a:bodyPr/>
          <a:lstStyle/>
          <a:p>
            <a:fld id="{A2D33B1F-D983-4676-B391-235E0CA1730D}" type="slidenum">
              <a:rPr lang="en-US" smtClean="0"/>
              <a:pPr/>
              <a:t>65</a:t>
            </a:fld>
            <a:endParaRPr lang="en-US" smtClean="0"/>
          </a:p>
        </p:txBody>
      </p:sp>
      <p:sp>
        <p:nvSpPr>
          <p:cNvPr id="68613" name="Rectangle 2"/>
          <p:cNvSpPr>
            <a:spLocks noGrp="1" noChangeArrowheads="1"/>
          </p:cNvSpPr>
          <p:nvPr>
            <p:ph type="title"/>
          </p:nvPr>
        </p:nvSpPr>
        <p:spPr/>
        <p:txBody>
          <a:bodyPr/>
          <a:lstStyle/>
          <a:p>
            <a:r>
              <a:rPr lang="en-US" sz="3200" smtClean="0"/>
              <a:t>IV. Learning style sub-model</a:t>
            </a:r>
          </a:p>
        </p:txBody>
      </p:sp>
      <p:sp>
        <p:nvSpPr>
          <p:cNvPr id="68614" name="Rectangle 3"/>
          <p:cNvSpPr>
            <a:spLocks noGrp="1" noChangeArrowheads="1"/>
          </p:cNvSpPr>
          <p:nvPr>
            <p:ph type="body" idx="1"/>
          </p:nvPr>
        </p:nvSpPr>
        <p:spPr>
          <a:xfrm>
            <a:off x="533400" y="1828800"/>
            <a:ext cx="8305800" cy="3962400"/>
          </a:xfrm>
          <a:noFill/>
        </p:spPr>
        <p:txBody>
          <a:bodyPr/>
          <a:lstStyle/>
          <a:p>
            <a:pPr algn="just">
              <a:lnSpc>
                <a:spcPct val="80000"/>
              </a:lnSpc>
            </a:pPr>
            <a:r>
              <a:rPr lang="en-US" sz="2400" i="1" smtClean="0"/>
              <a:t>Active/Reflective</a:t>
            </a:r>
            <a:r>
              <a:rPr lang="en-US" sz="2400" smtClean="0"/>
              <a:t>. Active students understand only after they practiced it. Reflective students think thoroughly before doing any practice</a:t>
            </a:r>
          </a:p>
          <a:p>
            <a:pPr algn="just">
              <a:lnSpc>
                <a:spcPct val="80000"/>
              </a:lnSpc>
            </a:pPr>
            <a:r>
              <a:rPr lang="en-US" sz="2400" i="1" smtClean="0"/>
              <a:t>Sensing/Intuitive</a:t>
            </a:r>
            <a:r>
              <a:rPr lang="en-US" sz="2400" smtClean="0"/>
              <a:t>. Sensing students learn from concrete tasks related to problems and facts in details. Intuitive students learn with abstractions and formula.</a:t>
            </a:r>
          </a:p>
          <a:p>
            <a:pPr algn="just">
              <a:lnSpc>
                <a:spcPct val="80000"/>
              </a:lnSpc>
            </a:pPr>
            <a:r>
              <a:rPr lang="en-US" sz="2400" i="1" smtClean="0"/>
              <a:t>Verbal/Visual</a:t>
            </a:r>
            <a:r>
              <a:rPr lang="en-US" sz="2400" smtClean="0"/>
              <a:t>. Verbal students like learning materials in text form. Otherwise visual student prefer to images, pictures…</a:t>
            </a:r>
          </a:p>
          <a:p>
            <a:pPr algn="just">
              <a:lnSpc>
                <a:spcPct val="80000"/>
              </a:lnSpc>
            </a:pPr>
            <a:r>
              <a:rPr lang="en-US" sz="2400" i="1" smtClean="0"/>
              <a:t>Sequential/Global</a:t>
            </a:r>
            <a:r>
              <a:rPr lang="en-US" sz="2400" smtClean="0"/>
              <a:t>. Sequential students learn through logically chained steps, each step following from previous one. Global students prefer to learn in random jumps. </a:t>
            </a:r>
          </a:p>
        </p:txBody>
      </p:sp>
      <p:sp>
        <p:nvSpPr>
          <p:cNvPr id="68615" name="Text Box 5"/>
          <p:cNvSpPr txBox="1">
            <a:spLocks noChangeArrowheads="1"/>
          </p:cNvSpPr>
          <p:nvPr/>
        </p:nvSpPr>
        <p:spPr bwMode="auto">
          <a:xfrm>
            <a:off x="2438400" y="1143000"/>
            <a:ext cx="4267200" cy="457200"/>
          </a:xfrm>
          <a:prstGeom prst="rect">
            <a:avLst/>
          </a:prstGeom>
          <a:noFill/>
          <a:ln w="9525">
            <a:noFill/>
            <a:miter lim="800000"/>
            <a:headEnd/>
            <a:tailEnd/>
          </a:ln>
        </p:spPr>
        <p:txBody>
          <a:bodyPr>
            <a:spAutoFit/>
          </a:bodyPr>
          <a:lstStyle/>
          <a:p>
            <a:pPr algn="ctr"/>
            <a:r>
              <a:rPr lang="en-US" sz="2400" b="1">
                <a:solidFill>
                  <a:srgbClr val="CC00CC"/>
                </a:solidFill>
              </a:rPr>
              <a:t>Felder-Silverman pattern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dt" sz="quarter" idx="10"/>
          </p:nvPr>
        </p:nvSpPr>
        <p:spPr>
          <a:noFill/>
        </p:spPr>
        <p:txBody>
          <a:bodyPr/>
          <a:lstStyle/>
          <a:p>
            <a:fld id="{11ACA4BC-0ED0-4944-AFAF-DB2787957A5C}" type="datetime1">
              <a:rPr lang="en-US" smtClean="0"/>
              <a:pPr/>
              <a:t>3/9/2016</a:t>
            </a:fld>
            <a:endParaRPr lang="en-US" smtClean="0"/>
          </a:p>
        </p:txBody>
      </p:sp>
      <p:sp>
        <p:nvSpPr>
          <p:cNvPr id="69635" name="Rectangle 5"/>
          <p:cNvSpPr>
            <a:spLocks noGrp="1" noChangeArrowheads="1"/>
          </p:cNvSpPr>
          <p:nvPr>
            <p:ph type="ftr" sz="quarter" idx="11"/>
          </p:nvPr>
        </p:nvSpPr>
        <p:spPr>
          <a:noFill/>
        </p:spPr>
        <p:txBody>
          <a:bodyPr/>
          <a:lstStyle/>
          <a:p>
            <a:r>
              <a:rPr lang="en-US" smtClean="0"/>
              <a:t>Thesis report</a:t>
            </a:r>
          </a:p>
        </p:txBody>
      </p:sp>
      <p:sp>
        <p:nvSpPr>
          <p:cNvPr id="69636" name="Rectangle 6"/>
          <p:cNvSpPr>
            <a:spLocks noGrp="1" noChangeArrowheads="1"/>
          </p:cNvSpPr>
          <p:nvPr>
            <p:ph type="sldNum" sz="quarter" idx="12"/>
          </p:nvPr>
        </p:nvSpPr>
        <p:spPr>
          <a:noFill/>
        </p:spPr>
        <p:txBody>
          <a:bodyPr/>
          <a:lstStyle/>
          <a:p>
            <a:fld id="{1992670C-E380-4E60-B9A9-C20B27E8F47E}" type="slidenum">
              <a:rPr lang="en-US" smtClean="0"/>
              <a:pPr/>
              <a:t>66</a:t>
            </a:fld>
            <a:endParaRPr lang="en-US" smtClean="0"/>
          </a:p>
        </p:txBody>
      </p:sp>
      <p:sp>
        <p:nvSpPr>
          <p:cNvPr id="69637" name="Rectangle 2"/>
          <p:cNvSpPr>
            <a:spLocks noGrp="1" noChangeArrowheads="1"/>
          </p:cNvSpPr>
          <p:nvPr>
            <p:ph type="title"/>
          </p:nvPr>
        </p:nvSpPr>
        <p:spPr/>
        <p:txBody>
          <a:bodyPr/>
          <a:lstStyle/>
          <a:p>
            <a:r>
              <a:rPr lang="en-US" sz="3200" smtClean="0"/>
              <a:t>IV. Learning style sub-model (HMM)</a:t>
            </a:r>
          </a:p>
        </p:txBody>
      </p:sp>
      <p:sp>
        <p:nvSpPr>
          <p:cNvPr id="69638" name="Rectangle 3"/>
          <p:cNvSpPr>
            <a:spLocks noGrp="1" noChangeArrowheads="1"/>
          </p:cNvSpPr>
          <p:nvPr>
            <p:ph type="body" idx="1"/>
          </p:nvPr>
        </p:nvSpPr>
        <p:spPr>
          <a:xfrm>
            <a:off x="685800" y="1600200"/>
            <a:ext cx="7966075" cy="3886200"/>
          </a:xfrm>
        </p:spPr>
        <p:txBody>
          <a:bodyPr/>
          <a:lstStyle/>
          <a:p>
            <a:pPr algn="just"/>
            <a:r>
              <a:rPr lang="en-US" sz="2600" smtClean="0"/>
              <a:t>Given sequence of observations symbols, there is demand of discovering real states. For example, there are three weather states: </a:t>
            </a:r>
            <a:r>
              <a:rPr lang="en-US" sz="2600" i="1" smtClean="0"/>
              <a:t>sunny</a:t>
            </a:r>
            <a:r>
              <a:rPr lang="en-US" sz="2600" smtClean="0"/>
              <a:t>, </a:t>
            </a:r>
            <a:r>
              <a:rPr lang="en-US" sz="2600" i="1" smtClean="0"/>
              <a:t>cloudy</a:t>
            </a:r>
            <a:r>
              <a:rPr lang="en-US" sz="2600" smtClean="0"/>
              <a:t>, </a:t>
            </a:r>
            <a:r>
              <a:rPr lang="en-US" sz="2600" i="1" smtClean="0"/>
              <a:t>rainy</a:t>
            </a:r>
            <a:r>
              <a:rPr lang="en-US" sz="2600" smtClean="0"/>
              <a:t>. Based on observations such as wind speed, humidity, temperature </a:t>
            </a:r>
          </a:p>
          <a:p>
            <a:pPr algn="just"/>
            <a:r>
              <a:rPr lang="en-US" sz="2600" b="1" smtClean="0"/>
              <a:t>Markov property</a:t>
            </a:r>
            <a:r>
              <a:rPr lang="en-US" sz="2600" smtClean="0"/>
              <a:t>: given the current state </a:t>
            </a:r>
            <a:r>
              <a:rPr lang="en-US" sz="2600" i="1" smtClean="0"/>
              <a:t>x</a:t>
            </a:r>
            <a:r>
              <a:rPr lang="en-US" sz="2600" i="1" baseline="-25000" smtClean="0"/>
              <a:t>k</a:t>
            </a:r>
            <a:r>
              <a:rPr lang="en-US" sz="2600" smtClean="0"/>
              <a:t> of process </a:t>
            </a:r>
            <a:r>
              <a:rPr lang="en-US" sz="2600" i="1" smtClean="0"/>
              <a:t>P</a:t>
            </a:r>
            <a:r>
              <a:rPr lang="en-US" sz="2600" smtClean="0"/>
              <a:t>, the conditional probability of next state </a:t>
            </a:r>
            <a:r>
              <a:rPr lang="en-US" sz="2600" i="1" smtClean="0"/>
              <a:t>x</a:t>
            </a:r>
            <a:r>
              <a:rPr lang="en-US" sz="2600" i="1" baseline="-25000" smtClean="0"/>
              <a:t>k+1</a:t>
            </a:r>
            <a:r>
              <a:rPr lang="en-US" sz="2600" smtClean="0"/>
              <a:t> is only relevant to current state </a:t>
            </a:r>
            <a:r>
              <a:rPr lang="en-US" sz="2600" i="1" smtClean="0"/>
              <a:t>x</a:t>
            </a:r>
            <a:r>
              <a:rPr lang="en-US" sz="2600" i="1" baseline="-25000" smtClean="0"/>
              <a:t>k</a:t>
            </a:r>
            <a:r>
              <a:rPr lang="en-US" sz="2600" smtClean="0"/>
              <a:t>, not relevant any past state (</a:t>
            </a:r>
            <a:r>
              <a:rPr lang="en-US" sz="2600" i="1" smtClean="0"/>
              <a:t>x</a:t>
            </a:r>
            <a:r>
              <a:rPr lang="en-US" sz="2600" i="1" baseline="-25000" smtClean="0"/>
              <a:t>k-1</a:t>
            </a:r>
            <a:r>
              <a:rPr lang="en-US" sz="2600" i="1" smtClean="0"/>
              <a:t>, x</a:t>
            </a:r>
            <a:r>
              <a:rPr lang="en-US" sz="2600" i="1" baseline="-25000" smtClean="0"/>
              <a:t>k-2</a:t>
            </a:r>
            <a:r>
              <a:rPr lang="en-US" sz="2600" i="1" smtClean="0"/>
              <a:t>, x</a:t>
            </a:r>
            <a:r>
              <a:rPr lang="en-US" sz="2600" i="1" baseline="-25000" smtClean="0"/>
              <a:t>k-3</a:t>
            </a:r>
            <a:r>
              <a:rPr lang="en-US" sz="2600" i="1" smtClean="0"/>
              <a:t>,…</a:t>
            </a:r>
            <a:r>
              <a:rPr lang="en-US" sz="2600" smtClean="0"/>
              <a:t>)</a:t>
            </a:r>
          </a:p>
        </p:txBody>
      </p:sp>
      <p:sp>
        <p:nvSpPr>
          <p:cNvPr id="69639" name="Text Box 5"/>
          <p:cNvSpPr txBox="1">
            <a:spLocks noChangeArrowheads="1"/>
          </p:cNvSpPr>
          <p:nvPr/>
        </p:nvSpPr>
        <p:spPr bwMode="auto">
          <a:xfrm>
            <a:off x="838200" y="1004888"/>
            <a:ext cx="7467600" cy="519112"/>
          </a:xfrm>
          <a:prstGeom prst="rect">
            <a:avLst/>
          </a:prstGeom>
          <a:noFill/>
          <a:ln w="9525">
            <a:noFill/>
            <a:miter lim="800000"/>
            <a:headEnd/>
            <a:tailEnd/>
          </a:ln>
        </p:spPr>
        <p:txBody>
          <a:bodyPr>
            <a:spAutoFit/>
          </a:bodyPr>
          <a:lstStyle/>
          <a:p>
            <a:pPr algn="ctr"/>
            <a:r>
              <a:rPr lang="en-US" sz="2800" b="1">
                <a:solidFill>
                  <a:srgbClr val="CC00CC"/>
                </a:solidFill>
              </a:rPr>
              <a:t>Hidden Markov Model (HMM) [9]</a:t>
            </a:r>
          </a:p>
        </p:txBody>
      </p:sp>
      <p:pic>
        <p:nvPicPr>
          <p:cNvPr id="69640" name="Picture 5"/>
          <p:cNvPicPr>
            <a:picLocks noChangeAspect="1" noChangeArrowheads="1"/>
          </p:cNvPicPr>
          <p:nvPr/>
        </p:nvPicPr>
        <p:blipFill>
          <a:blip r:embed="rId2" cstate="print"/>
          <a:srcRect/>
          <a:stretch>
            <a:fillRect/>
          </a:stretch>
        </p:blipFill>
        <p:spPr bwMode="auto">
          <a:xfrm>
            <a:off x="2438400" y="5562600"/>
            <a:ext cx="42672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dt" sz="quarter" idx="10"/>
          </p:nvPr>
        </p:nvSpPr>
        <p:spPr>
          <a:noFill/>
        </p:spPr>
        <p:txBody>
          <a:bodyPr/>
          <a:lstStyle/>
          <a:p>
            <a:fld id="{FCAAFCE2-74C9-4615-8A2D-B3F3CFEC3C0B}" type="datetime1">
              <a:rPr lang="en-US" smtClean="0"/>
              <a:pPr/>
              <a:t>3/9/2016</a:t>
            </a:fld>
            <a:endParaRPr lang="en-US" smtClean="0"/>
          </a:p>
        </p:txBody>
      </p:sp>
      <p:sp>
        <p:nvSpPr>
          <p:cNvPr id="70659" name="Rectangle 5"/>
          <p:cNvSpPr>
            <a:spLocks noGrp="1" noChangeArrowheads="1"/>
          </p:cNvSpPr>
          <p:nvPr>
            <p:ph type="ftr" sz="quarter" idx="11"/>
          </p:nvPr>
        </p:nvSpPr>
        <p:spPr>
          <a:noFill/>
        </p:spPr>
        <p:txBody>
          <a:bodyPr/>
          <a:lstStyle/>
          <a:p>
            <a:r>
              <a:rPr lang="en-US" smtClean="0"/>
              <a:t>Thesis report</a:t>
            </a:r>
          </a:p>
        </p:txBody>
      </p:sp>
      <p:sp>
        <p:nvSpPr>
          <p:cNvPr id="70660" name="Rectangle 6"/>
          <p:cNvSpPr>
            <a:spLocks noGrp="1" noChangeArrowheads="1"/>
          </p:cNvSpPr>
          <p:nvPr>
            <p:ph type="sldNum" sz="quarter" idx="12"/>
          </p:nvPr>
        </p:nvSpPr>
        <p:spPr>
          <a:noFill/>
        </p:spPr>
        <p:txBody>
          <a:bodyPr/>
          <a:lstStyle/>
          <a:p>
            <a:fld id="{7543D4E1-FD43-4151-9983-F8D15F04757B}" type="slidenum">
              <a:rPr lang="en-US" smtClean="0"/>
              <a:pPr/>
              <a:t>67</a:t>
            </a:fld>
            <a:endParaRPr lang="en-US" smtClean="0"/>
          </a:p>
        </p:txBody>
      </p:sp>
      <p:sp>
        <p:nvSpPr>
          <p:cNvPr id="70661" name="Rectangle 2"/>
          <p:cNvSpPr>
            <a:spLocks noGrp="1" noChangeArrowheads="1"/>
          </p:cNvSpPr>
          <p:nvPr>
            <p:ph type="title"/>
          </p:nvPr>
        </p:nvSpPr>
        <p:spPr/>
        <p:txBody>
          <a:bodyPr/>
          <a:lstStyle/>
          <a:p>
            <a:r>
              <a:rPr lang="en-US" sz="3200" smtClean="0"/>
              <a:t>IV. Learning style sub-model (HMM)</a:t>
            </a:r>
          </a:p>
        </p:txBody>
      </p:sp>
      <p:sp>
        <p:nvSpPr>
          <p:cNvPr id="70662" name="Rectangle 3"/>
          <p:cNvSpPr>
            <a:spLocks noGrp="1" noChangeArrowheads="1"/>
          </p:cNvSpPr>
          <p:nvPr>
            <p:ph type="body" idx="1"/>
          </p:nvPr>
        </p:nvSpPr>
        <p:spPr>
          <a:xfrm>
            <a:off x="685800" y="1600200"/>
            <a:ext cx="7966075" cy="4495800"/>
          </a:xfrm>
        </p:spPr>
        <p:txBody>
          <a:bodyPr/>
          <a:lstStyle/>
          <a:p>
            <a:pPr algn="just">
              <a:lnSpc>
                <a:spcPct val="90000"/>
              </a:lnSpc>
            </a:pPr>
            <a:r>
              <a:rPr lang="en-US" sz="2600" b="1" i="1" smtClean="0"/>
              <a:t>S</a:t>
            </a:r>
            <a:r>
              <a:rPr lang="en-US" sz="2600" smtClean="0"/>
              <a:t>={</a:t>
            </a:r>
            <a:r>
              <a:rPr lang="en-US" sz="2600" i="1" smtClean="0"/>
              <a:t>s</a:t>
            </a:r>
            <a:r>
              <a:rPr lang="en-US" sz="2600" i="1" baseline="-25000" smtClean="0"/>
              <a:t>1</a:t>
            </a:r>
            <a:r>
              <a:rPr lang="en-US" sz="2600" i="1" smtClean="0"/>
              <a:t>, s</a:t>
            </a:r>
            <a:r>
              <a:rPr lang="en-US" sz="2600" i="1" baseline="-25000" smtClean="0"/>
              <a:t>2</a:t>
            </a:r>
            <a:r>
              <a:rPr lang="en-US" sz="2600" i="1" smtClean="0"/>
              <a:t>,…, s</a:t>
            </a:r>
            <a:r>
              <a:rPr lang="en-US" sz="2600" i="1" baseline="-25000" smtClean="0"/>
              <a:t>n</a:t>
            </a:r>
            <a:r>
              <a:rPr lang="en-US" sz="2600" smtClean="0"/>
              <a:t>} is the finite set of states</a:t>
            </a:r>
          </a:p>
          <a:p>
            <a:pPr algn="just">
              <a:lnSpc>
                <a:spcPct val="90000"/>
              </a:lnSpc>
            </a:pPr>
            <a:r>
              <a:rPr lang="en-US" sz="2600" b="1" i="1" smtClean="0"/>
              <a:t>Ө</a:t>
            </a:r>
            <a:r>
              <a:rPr lang="en-US" sz="2600" smtClean="0"/>
              <a:t>={</a:t>
            </a:r>
            <a:r>
              <a:rPr lang="en-US" sz="2600" i="1" smtClean="0"/>
              <a:t>θ</a:t>
            </a:r>
            <a:r>
              <a:rPr lang="en-US" sz="2600" i="1" baseline="-25000" smtClean="0"/>
              <a:t>1</a:t>
            </a:r>
            <a:r>
              <a:rPr lang="en-US" sz="2600" i="1" smtClean="0"/>
              <a:t>, θ</a:t>
            </a:r>
            <a:r>
              <a:rPr lang="en-US" sz="2600" i="1" baseline="-25000" smtClean="0"/>
              <a:t>2</a:t>
            </a:r>
            <a:r>
              <a:rPr lang="en-US" sz="2600" i="1" smtClean="0"/>
              <a:t>,…, θ</a:t>
            </a:r>
            <a:r>
              <a:rPr lang="en-US" sz="2600" i="1" baseline="-25000" smtClean="0"/>
              <a:t>m</a:t>
            </a:r>
            <a:r>
              <a:rPr lang="en-US" sz="2600" smtClean="0"/>
              <a:t>} is the set of observations</a:t>
            </a:r>
          </a:p>
          <a:p>
            <a:pPr algn="just">
              <a:lnSpc>
                <a:spcPct val="90000"/>
              </a:lnSpc>
            </a:pPr>
            <a:r>
              <a:rPr lang="en-US" sz="2600" b="1" smtClean="0"/>
              <a:t>A</a:t>
            </a:r>
            <a:r>
              <a:rPr lang="en-US" sz="2600" smtClean="0"/>
              <a:t> is the transition probability matrix in which </a:t>
            </a:r>
            <a:r>
              <a:rPr lang="en-US" sz="2600" i="1" smtClean="0"/>
              <a:t>a</a:t>
            </a:r>
            <a:r>
              <a:rPr lang="en-US" sz="2600" i="1" baseline="-25000" smtClean="0"/>
              <a:t>ij</a:t>
            </a:r>
            <a:r>
              <a:rPr lang="en-US" sz="2600" smtClean="0"/>
              <a:t> is the probability that, the process change the current state s</a:t>
            </a:r>
            <a:r>
              <a:rPr lang="en-US" sz="2600" i="1" baseline="-25000" smtClean="0"/>
              <a:t>i</a:t>
            </a:r>
            <a:r>
              <a:rPr lang="en-US" sz="2600" smtClean="0"/>
              <a:t> to next state </a:t>
            </a:r>
            <a:r>
              <a:rPr lang="en-US" sz="2600" i="1" smtClean="0"/>
              <a:t>s</a:t>
            </a:r>
            <a:r>
              <a:rPr lang="en-US" sz="2600" i="1" baseline="-25000" smtClean="0"/>
              <a:t>j</a:t>
            </a:r>
            <a:r>
              <a:rPr lang="en-US" sz="2600" smtClean="0"/>
              <a:t> </a:t>
            </a:r>
          </a:p>
          <a:p>
            <a:pPr algn="just">
              <a:lnSpc>
                <a:spcPct val="90000"/>
              </a:lnSpc>
            </a:pPr>
            <a:r>
              <a:rPr lang="en-US" sz="2600" b="1" smtClean="0"/>
              <a:t>B</a:t>
            </a:r>
            <a:r>
              <a:rPr lang="en-US" sz="2600" smtClean="0"/>
              <a:t> is the observation probability matrix. Let </a:t>
            </a:r>
            <a:r>
              <a:rPr lang="en-US" sz="2600" i="1" smtClean="0"/>
              <a:t>b</a:t>
            </a:r>
            <a:r>
              <a:rPr lang="en-US" sz="2600" i="1" baseline="-25000" smtClean="0"/>
              <a:t>i</a:t>
            </a:r>
            <a:r>
              <a:rPr lang="en-US" sz="2600" smtClean="0"/>
              <a:t>(</a:t>
            </a:r>
            <a:r>
              <a:rPr lang="en-US" sz="2600" i="1" smtClean="0"/>
              <a:t>k</a:t>
            </a:r>
            <a:r>
              <a:rPr lang="en-US" sz="2600" smtClean="0"/>
              <a:t>) be the probability of observation </a:t>
            </a:r>
            <a:r>
              <a:rPr lang="en-US" sz="2600" i="1" smtClean="0"/>
              <a:t>θ</a:t>
            </a:r>
            <a:r>
              <a:rPr lang="en-US" sz="2600" i="1" baseline="-25000" smtClean="0"/>
              <a:t>k</a:t>
            </a:r>
            <a:r>
              <a:rPr lang="en-US" sz="2600" smtClean="0"/>
              <a:t> when the second stochastic process is in state </a:t>
            </a:r>
            <a:r>
              <a:rPr lang="en-US" sz="2600" i="1" smtClean="0"/>
              <a:t>s</a:t>
            </a:r>
            <a:r>
              <a:rPr lang="en-US" sz="2600" i="1" baseline="-25000" smtClean="0"/>
              <a:t>i</a:t>
            </a:r>
            <a:r>
              <a:rPr lang="en-US" sz="2600" smtClean="0"/>
              <a:t> </a:t>
            </a:r>
          </a:p>
          <a:p>
            <a:pPr algn="just">
              <a:lnSpc>
                <a:spcPct val="90000"/>
              </a:lnSpc>
            </a:pPr>
            <a:r>
              <a:rPr lang="en-US" sz="2600" b="1" smtClean="0"/>
              <a:t>∏</a:t>
            </a:r>
            <a:r>
              <a:rPr lang="en-US" sz="2600" smtClean="0"/>
              <a:t> is the initial state distribution where </a:t>
            </a:r>
            <a:r>
              <a:rPr lang="en-US" sz="2600" i="1" smtClean="0"/>
              <a:t>π</a:t>
            </a:r>
            <a:r>
              <a:rPr lang="en-US" sz="2600" i="1" baseline="-25000" smtClean="0"/>
              <a:t>i</a:t>
            </a:r>
            <a:r>
              <a:rPr lang="en-US" sz="2600" smtClean="0"/>
              <a:t> represents the probability that the stochastic process begins in state </a:t>
            </a:r>
            <a:r>
              <a:rPr lang="en-US" sz="2600" i="1" smtClean="0"/>
              <a:t>s</a:t>
            </a:r>
            <a:r>
              <a:rPr lang="en-US" sz="2600" i="1" baseline="-25000" smtClean="0"/>
              <a:t>i</a:t>
            </a:r>
            <a:r>
              <a:rPr lang="en-US" sz="2600" smtClean="0"/>
              <a:t> </a:t>
            </a:r>
          </a:p>
        </p:txBody>
      </p:sp>
      <p:sp>
        <p:nvSpPr>
          <p:cNvPr id="70663" name="Text Box 5"/>
          <p:cNvSpPr txBox="1">
            <a:spLocks noChangeArrowheads="1"/>
          </p:cNvSpPr>
          <p:nvPr/>
        </p:nvSpPr>
        <p:spPr bwMode="auto">
          <a:xfrm>
            <a:off x="838200" y="990600"/>
            <a:ext cx="7467600" cy="519113"/>
          </a:xfrm>
          <a:prstGeom prst="rect">
            <a:avLst/>
          </a:prstGeom>
          <a:noFill/>
          <a:ln w="9525">
            <a:noFill/>
            <a:miter lim="800000"/>
            <a:headEnd/>
            <a:tailEnd/>
          </a:ln>
        </p:spPr>
        <p:txBody>
          <a:bodyPr>
            <a:spAutoFit/>
          </a:bodyPr>
          <a:lstStyle/>
          <a:p>
            <a:pPr algn="ctr"/>
            <a:r>
              <a:rPr lang="en-US" sz="2800" b="1">
                <a:solidFill>
                  <a:srgbClr val="CC00CC"/>
                </a:solidFill>
              </a:rPr>
              <a:t>HMM is the 5-tuple </a:t>
            </a:r>
            <a:r>
              <a:rPr lang="el-GR" sz="2800" b="1">
                <a:solidFill>
                  <a:srgbClr val="CC00CC"/>
                </a:solidFill>
                <a:cs typeface="Arial" charset="0"/>
              </a:rPr>
              <a:t>Δ</a:t>
            </a:r>
            <a:r>
              <a:rPr lang="en-US" sz="2800" b="1">
                <a:solidFill>
                  <a:srgbClr val="CC00CC"/>
                </a:solidFill>
                <a:cs typeface="Arial" charset="0"/>
              </a:rPr>
              <a:t>=&lt;S,</a:t>
            </a:r>
            <a:r>
              <a:rPr lang="el-GR" sz="2800" b="1">
                <a:solidFill>
                  <a:srgbClr val="CC00CC"/>
                </a:solidFill>
                <a:cs typeface="Arial" charset="0"/>
              </a:rPr>
              <a:t>θ</a:t>
            </a:r>
            <a:r>
              <a:rPr lang="en-US" sz="2800" b="1">
                <a:solidFill>
                  <a:srgbClr val="CC00CC"/>
                </a:solidFill>
                <a:cs typeface="Arial" charset="0"/>
              </a:rPr>
              <a:t>,A,B,</a:t>
            </a:r>
            <a:r>
              <a:rPr lang="el-GR" sz="2800" b="1">
                <a:solidFill>
                  <a:srgbClr val="CC00CC"/>
                </a:solidFill>
                <a:cs typeface="Arial" charset="0"/>
              </a:rPr>
              <a:t>Π</a:t>
            </a:r>
            <a:r>
              <a:rPr lang="en-US" sz="2800" b="1">
                <a:solidFill>
                  <a:srgbClr val="CC00CC"/>
                </a:solidFill>
                <a:cs typeface="Arial" charset="0"/>
              </a:rPr>
              <a:t>&gt;</a:t>
            </a:r>
            <a:endParaRPr lang="el-GR" sz="2800" b="1">
              <a:solidFill>
                <a:srgbClr val="CC00CC"/>
              </a:solidFill>
              <a:cs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dt" sz="quarter" idx="10"/>
          </p:nvPr>
        </p:nvSpPr>
        <p:spPr>
          <a:noFill/>
        </p:spPr>
        <p:txBody>
          <a:bodyPr/>
          <a:lstStyle/>
          <a:p>
            <a:fld id="{086592A1-6903-44EA-9CB8-689BECFF614C}" type="datetime1">
              <a:rPr lang="en-US" smtClean="0"/>
              <a:pPr/>
              <a:t>3/9/2016</a:t>
            </a:fld>
            <a:endParaRPr lang="en-US" smtClean="0"/>
          </a:p>
        </p:txBody>
      </p:sp>
      <p:sp>
        <p:nvSpPr>
          <p:cNvPr id="71683" name="Rectangle 5"/>
          <p:cNvSpPr>
            <a:spLocks noGrp="1" noChangeArrowheads="1"/>
          </p:cNvSpPr>
          <p:nvPr>
            <p:ph type="ftr" sz="quarter" idx="11"/>
          </p:nvPr>
        </p:nvSpPr>
        <p:spPr>
          <a:noFill/>
        </p:spPr>
        <p:txBody>
          <a:bodyPr/>
          <a:lstStyle/>
          <a:p>
            <a:r>
              <a:rPr lang="en-US" smtClean="0"/>
              <a:t>Thesis report</a:t>
            </a:r>
          </a:p>
        </p:txBody>
      </p:sp>
      <p:sp>
        <p:nvSpPr>
          <p:cNvPr id="71684" name="Rectangle 6"/>
          <p:cNvSpPr>
            <a:spLocks noGrp="1" noChangeArrowheads="1"/>
          </p:cNvSpPr>
          <p:nvPr>
            <p:ph type="sldNum" sz="quarter" idx="12"/>
          </p:nvPr>
        </p:nvSpPr>
        <p:spPr>
          <a:noFill/>
        </p:spPr>
        <p:txBody>
          <a:bodyPr/>
          <a:lstStyle/>
          <a:p>
            <a:fld id="{F72AAE20-FCC2-44BA-9836-287EE0ECA1E5}" type="slidenum">
              <a:rPr lang="en-US" smtClean="0"/>
              <a:pPr/>
              <a:t>68</a:t>
            </a:fld>
            <a:endParaRPr lang="en-US" smtClean="0"/>
          </a:p>
        </p:txBody>
      </p:sp>
      <p:sp>
        <p:nvSpPr>
          <p:cNvPr id="71685" name="Rectangle 2"/>
          <p:cNvSpPr>
            <a:spLocks noGrp="1" noChangeArrowheads="1"/>
          </p:cNvSpPr>
          <p:nvPr>
            <p:ph type="title"/>
          </p:nvPr>
        </p:nvSpPr>
        <p:spPr/>
        <p:txBody>
          <a:bodyPr/>
          <a:lstStyle/>
          <a:p>
            <a:r>
              <a:rPr lang="en-US" sz="3200" smtClean="0"/>
              <a:t>IV. Learning style sub-model (HMM)</a:t>
            </a:r>
          </a:p>
        </p:txBody>
      </p:sp>
      <p:pic>
        <p:nvPicPr>
          <p:cNvPr id="71686" name="Picture 3"/>
          <p:cNvPicPr>
            <a:picLocks noChangeAspect="1" noChangeArrowheads="1"/>
          </p:cNvPicPr>
          <p:nvPr/>
        </p:nvPicPr>
        <p:blipFill>
          <a:blip r:embed="rId3" cstate="print"/>
          <a:srcRect/>
          <a:stretch>
            <a:fillRect/>
          </a:stretch>
        </p:blipFill>
        <p:spPr bwMode="auto">
          <a:xfrm>
            <a:off x="0" y="1676400"/>
            <a:ext cx="5457825" cy="2486025"/>
          </a:xfrm>
          <a:prstGeom prst="rect">
            <a:avLst/>
          </a:prstGeom>
          <a:noFill/>
          <a:ln w="9525">
            <a:noFill/>
            <a:miter lim="800000"/>
            <a:headEnd/>
            <a:tailEnd/>
          </a:ln>
        </p:spPr>
      </p:pic>
      <p:pic>
        <p:nvPicPr>
          <p:cNvPr id="71687" name="Picture 4"/>
          <p:cNvPicPr>
            <a:picLocks noChangeAspect="1" noChangeArrowheads="1"/>
          </p:cNvPicPr>
          <p:nvPr/>
        </p:nvPicPr>
        <p:blipFill>
          <a:blip r:embed="rId4" cstate="print"/>
          <a:srcRect/>
          <a:stretch>
            <a:fillRect/>
          </a:stretch>
        </p:blipFill>
        <p:spPr bwMode="auto">
          <a:xfrm>
            <a:off x="304800" y="4495800"/>
            <a:ext cx="3848100" cy="1397000"/>
          </a:xfrm>
          <a:prstGeom prst="rect">
            <a:avLst/>
          </a:prstGeom>
          <a:noFill/>
          <a:ln w="9525">
            <a:noFill/>
            <a:miter lim="800000"/>
            <a:headEnd/>
            <a:tailEnd/>
          </a:ln>
        </p:spPr>
      </p:pic>
      <p:pic>
        <p:nvPicPr>
          <p:cNvPr id="71688" name="Picture 5"/>
          <p:cNvPicPr>
            <a:picLocks noChangeAspect="1" noChangeArrowheads="1"/>
          </p:cNvPicPr>
          <p:nvPr/>
        </p:nvPicPr>
        <p:blipFill>
          <a:blip r:embed="rId5" cstate="print"/>
          <a:srcRect/>
          <a:stretch>
            <a:fillRect/>
          </a:stretch>
        </p:blipFill>
        <p:spPr bwMode="auto">
          <a:xfrm>
            <a:off x="6096000" y="2514600"/>
            <a:ext cx="2879725" cy="657225"/>
          </a:xfrm>
          <a:prstGeom prst="rect">
            <a:avLst/>
          </a:prstGeom>
          <a:noFill/>
          <a:ln w="9525">
            <a:noFill/>
            <a:miter lim="800000"/>
            <a:headEnd/>
            <a:tailEnd/>
          </a:ln>
        </p:spPr>
      </p:pic>
      <p:pic>
        <p:nvPicPr>
          <p:cNvPr id="71689" name="Picture 6"/>
          <p:cNvPicPr>
            <a:picLocks noChangeAspect="1" noChangeArrowheads="1"/>
          </p:cNvPicPr>
          <p:nvPr/>
        </p:nvPicPr>
        <p:blipFill>
          <a:blip r:embed="rId6" cstate="print"/>
          <a:srcRect/>
          <a:stretch>
            <a:fillRect/>
          </a:stretch>
        </p:blipFill>
        <p:spPr bwMode="auto">
          <a:xfrm>
            <a:off x="4953000" y="4419600"/>
            <a:ext cx="3867150" cy="1408113"/>
          </a:xfrm>
          <a:prstGeom prst="rect">
            <a:avLst/>
          </a:prstGeom>
          <a:noFill/>
          <a:ln w="9525">
            <a:noFill/>
            <a:miter lim="800000"/>
            <a:headEnd/>
            <a:tailEnd/>
          </a:ln>
        </p:spPr>
      </p:pic>
      <p:sp>
        <p:nvSpPr>
          <p:cNvPr id="71690" name="Text Box 5"/>
          <p:cNvSpPr txBox="1">
            <a:spLocks noChangeArrowheads="1"/>
          </p:cNvSpPr>
          <p:nvPr/>
        </p:nvSpPr>
        <p:spPr bwMode="auto">
          <a:xfrm>
            <a:off x="838200" y="1081088"/>
            <a:ext cx="7467600" cy="519112"/>
          </a:xfrm>
          <a:prstGeom prst="rect">
            <a:avLst/>
          </a:prstGeom>
          <a:noFill/>
          <a:ln w="9525">
            <a:noFill/>
            <a:miter lim="800000"/>
            <a:headEnd/>
            <a:tailEnd/>
          </a:ln>
        </p:spPr>
        <p:txBody>
          <a:bodyPr>
            <a:spAutoFit/>
          </a:bodyPr>
          <a:lstStyle/>
          <a:p>
            <a:pPr algn="ctr"/>
            <a:r>
              <a:rPr lang="en-US" sz="2800" b="1">
                <a:solidFill>
                  <a:srgbClr val="CC00CC"/>
                </a:solidFill>
              </a:rPr>
              <a:t>Weather forecast example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dt" sz="quarter" idx="10"/>
          </p:nvPr>
        </p:nvSpPr>
        <p:spPr>
          <a:noFill/>
        </p:spPr>
        <p:txBody>
          <a:bodyPr/>
          <a:lstStyle/>
          <a:p>
            <a:fld id="{F5329C5C-3328-4D74-BDBA-784FB2A78AA6}" type="datetime1">
              <a:rPr lang="en-US" smtClean="0"/>
              <a:pPr/>
              <a:t>3/9/2016</a:t>
            </a:fld>
            <a:endParaRPr lang="en-US" smtClean="0"/>
          </a:p>
        </p:txBody>
      </p:sp>
      <p:sp>
        <p:nvSpPr>
          <p:cNvPr id="72707" name="Rectangle 5"/>
          <p:cNvSpPr>
            <a:spLocks noGrp="1" noChangeArrowheads="1"/>
          </p:cNvSpPr>
          <p:nvPr>
            <p:ph type="ftr" sz="quarter" idx="11"/>
          </p:nvPr>
        </p:nvSpPr>
        <p:spPr>
          <a:noFill/>
        </p:spPr>
        <p:txBody>
          <a:bodyPr/>
          <a:lstStyle/>
          <a:p>
            <a:r>
              <a:rPr lang="en-US" smtClean="0"/>
              <a:t>Thesis report</a:t>
            </a:r>
          </a:p>
        </p:txBody>
      </p:sp>
      <p:sp>
        <p:nvSpPr>
          <p:cNvPr id="72708" name="Rectangle 6"/>
          <p:cNvSpPr>
            <a:spLocks noGrp="1" noChangeArrowheads="1"/>
          </p:cNvSpPr>
          <p:nvPr>
            <p:ph type="sldNum" sz="quarter" idx="12"/>
          </p:nvPr>
        </p:nvSpPr>
        <p:spPr>
          <a:noFill/>
        </p:spPr>
        <p:txBody>
          <a:bodyPr/>
          <a:lstStyle/>
          <a:p>
            <a:fld id="{EFD7C512-8961-4219-8861-E758DC374DFE}" type="slidenum">
              <a:rPr lang="en-US" smtClean="0"/>
              <a:pPr/>
              <a:t>69</a:t>
            </a:fld>
            <a:endParaRPr lang="en-US" smtClean="0"/>
          </a:p>
        </p:txBody>
      </p:sp>
      <p:sp>
        <p:nvSpPr>
          <p:cNvPr id="72709" name="Rectangle 2"/>
          <p:cNvSpPr>
            <a:spLocks noGrp="1" noChangeArrowheads="1"/>
          </p:cNvSpPr>
          <p:nvPr>
            <p:ph type="title"/>
          </p:nvPr>
        </p:nvSpPr>
        <p:spPr/>
        <p:txBody>
          <a:bodyPr/>
          <a:lstStyle/>
          <a:p>
            <a:r>
              <a:rPr lang="en-US" sz="3200" smtClean="0"/>
              <a:t>IV. Learning style sub-model (HMM)</a:t>
            </a:r>
          </a:p>
        </p:txBody>
      </p:sp>
      <p:sp>
        <p:nvSpPr>
          <p:cNvPr id="72710" name="Rectangle 3"/>
          <p:cNvSpPr>
            <a:spLocks noGrp="1" noChangeArrowheads="1"/>
          </p:cNvSpPr>
          <p:nvPr>
            <p:ph type="body" idx="1"/>
          </p:nvPr>
        </p:nvSpPr>
        <p:spPr>
          <a:xfrm>
            <a:off x="609600" y="1676400"/>
            <a:ext cx="8153400" cy="4038600"/>
          </a:xfrm>
        </p:spPr>
        <p:txBody>
          <a:bodyPr/>
          <a:lstStyle/>
          <a:p>
            <a:pPr algn="just">
              <a:lnSpc>
                <a:spcPct val="90000"/>
              </a:lnSpc>
            </a:pPr>
            <a:r>
              <a:rPr lang="en-US" sz="3000" smtClean="0"/>
              <a:t>Given HMM and a sequence of observations </a:t>
            </a:r>
            <a:r>
              <a:rPr lang="en-US" sz="3000" b="1" smtClean="0"/>
              <a:t>O</a:t>
            </a:r>
            <a:r>
              <a:rPr lang="en-US" sz="3000" smtClean="0"/>
              <a:t> = {</a:t>
            </a:r>
            <a:r>
              <a:rPr lang="en-US" sz="3000" i="1" smtClean="0"/>
              <a:t>o</a:t>
            </a:r>
            <a:r>
              <a:rPr lang="en-US" sz="3000" i="1" baseline="-25000" smtClean="0"/>
              <a:t>1</a:t>
            </a:r>
            <a:r>
              <a:rPr lang="en-US" sz="3000" smtClean="0"/>
              <a:t> → </a:t>
            </a:r>
            <a:r>
              <a:rPr lang="en-US" sz="3000" i="1" smtClean="0"/>
              <a:t>o</a:t>
            </a:r>
            <a:r>
              <a:rPr lang="en-US" sz="3000" i="1" baseline="-25000" smtClean="0"/>
              <a:t>2</a:t>
            </a:r>
            <a:r>
              <a:rPr lang="en-US" sz="3000" smtClean="0"/>
              <a:t> →…→ </a:t>
            </a:r>
            <a:r>
              <a:rPr lang="en-US" sz="3000" i="1" smtClean="0"/>
              <a:t>o</a:t>
            </a:r>
            <a:r>
              <a:rPr lang="en-US" sz="3000" i="1" baseline="-25000" smtClean="0"/>
              <a:t>k</a:t>
            </a:r>
            <a:r>
              <a:rPr lang="en-US" sz="3000" smtClean="0"/>
              <a:t>}, how to find the sequence of states </a:t>
            </a:r>
            <a:r>
              <a:rPr lang="en-US" sz="3000" b="1" smtClean="0"/>
              <a:t>U</a:t>
            </a:r>
            <a:r>
              <a:rPr lang="en-US" sz="3000" smtClean="0"/>
              <a:t> = {</a:t>
            </a:r>
            <a:r>
              <a:rPr lang="en-US" sz="3000" i="1" smtClean="0"/>
              <a:t>s</a:t>
            </a:r>
            <a:r>
              <a:rPr lang="en-US" sz="3000" i="1" baseline="-25000" smtClean="0"/>
              <a:t>k</a:t>
            </a:r>
            <a:r>
              <a:rPr lang="en-US" sz="3000" smtClean="0"/>
              <a:t> → </a:t>
            </a:r>
            <a:r>
              <a:rPr lang="en-US" sz="3000" i="1" smtClean="0"/>
              <a:t>s</a:t>
            </a:r>
            <a:r>
              <a:rPr lang="en-US" sz="3000" i="1" baseline="-25000" smtClean="0"/>
              <a:t>k+1</a:t>
            </a:r>
            <a:r>
              <a:rPr lang="en-US" sz="3000" smtClean="0"/>
              <a:t> →…→ </a:t>
            </a:r>
            <a:r>
              <a:rPr lang="en-US" sz="3000" i="1" smtClean="0"/>
              <a:t>s</a:t>
            </a:r>
            <a:r>
              <a:rPr lang="en-US" sz="3000" i="1" baseline="-25000" smtClean="0"/>
              <a:t>k+m</a:t>
            </a:r>
            <a:r>
              <a:rPr lang="en-US" sz="3000" smtClean="0"/>
              <a:t>} so that </a:t>
            </a:r>
            <a:r>
              <a:rPr lang="en-US" sz="3000" i="1" smtClean="0"/>
              <a:t>U</a:t>
            </a:r>
            <a:r>
              <a:rPr lang="en-US" sz="3000" smtClean="0"/>
              <a:t> is most likely to have produced the observation sequence </a:t>
            </a:r>
            <a:r>
              <a:rPr lang="en-US" sz="3000" i="1" smtClean="0"/>
              <a:t>O</a:t>
            </a:r>
            <a:endParaRPr lang="en-US" sz="3000" smtClean="0"/>
          </a:p>
          <a:p>
            <a:pPr algn="just">
              <a:lnSpc>
                <a:spcPct val="90000"/>
              </a:lnSpc>
            </a:pPr>
            <a:r>
              <a:rPr lang="en-US" sz="3000" smtClean="0"/>
              <a:t>This is the uncovering problem: which sequence of state transitions is most likely to have led to this sequence of observations </a:t>
            </a:r>
            <a:r>
              <a:rPr lang="en-US" sz="3000" smtClean="0">
                <a:cs typeface="Arial" charset="0"/>
              </a:rPr>
              <a:t>→ </a:t>
            </a:r>
            <a:r>
              <a:rPr lang="en-US" sz="3000" b="1" smtClean="0"/>
              <a:t>Viterbi algorithm</a:t>
            </a:r>
            <a:r>
              <a:rPr lang="en-US" sz="3000" smtClean="0"/>
              <a:t> </a:t>
            </a:r>
          </a:p>
        </p:txBody>
      </p:sp>
      <p:sp>
        <p:nvSpPr>
          <p:cNvPr id="72711" name="Text Box 5"/>
          <p:cNvSpPr txBox="1">
            <a:spLocks noChangeArrowheads="1"/>
          </p:cNvSpPr>
          <p:nvPr/>
        </p:nvSpPr>
        <p:spPr bwMode="auto">
          <a:xfrm>
            <a:off x="838200" y="990600"/>
            <a:ext cx="7467600" cy="519113"/>
          </a:xfrm>
          <a:prstGeom prst="rect">
            <a:avLst/>
          </a:prstGeom>
          <a:noFill/>
          <a:ln w="9525">
            <a:noFill/>
            <a:miter lim="800000"/>
            <a:headEnd/>
            <a:tailEnd/>
          </a:ln>
        </p:spPr>
        <p:txBody>
          <a:bodyPr>
            <a:spAutoFit/>
          </a:bodyPr>
          <a:lstStyle/>
          <a:p>
            <a:pPr algn="ctr"/>
            <a:r>
              <a:rPr lang="en-US" sz="2800" b="1">
                <a:solidFill>
                  <a:srgbClr val="CC00CC"/>
                </a:solidFill>
              </a:rPr>
              <a:t>Uncovering problem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p:spPr>
        <p:txBody>
          <a:bodyPr/>
          <a:lstStyle/>
          <a:p>
            <a:fld id="{B7B64CC2-836D-4D32-B39A-154C6BD6F1FA}" type="datetime1">
              <a:rPr lang="en-US" smtClean="0"/>
              <a:pPr/>
              <a:t>3/9/2016</a:t>
            </a:fld>
            <a:endParaRPr lang="en-US" smtClean="0"/>
          </a:p>
        </p:txBody>
      </p:sp>
      <p:sp>
        <p:nvSpPr>
          <p:cNvPr id="15363" name="Rectangle 5"/>
          <p:cNvSpPr>
            <a:spLocks noGrp="1" noChangeArrowheads="1"/>
          </p:cNvSpPr>
          <p:nvPr>
            <p:ph type="ftr" sz="quarter" idx="11"/>
          </p:nvPr>
        </p:nvSpPr>
        <p:spPr>
          <a:noFill/>
        </p:spPr>
        <p:txBody>
          <a:bodyPr/>
          <a:lstStyle/>
          <a:p>
            <a:r>
              <a:rPr lang="en-US" smtClean="0"/>
              <a:t>Thesis report</a:t>
            </a:r>
          </a:p>
        </p:txBody>
      </p:sp>
      <p:sp>
        <p:nvSpPr>
          <p:cNvPr id="15364" name="Rectangle 6"/>
          <p:cNvSpPr>
            <a:spLocks noGrp="1" noChangeArrowheads="1"/>
          </p:cNvSpPr>
          <p:nvPr>
            <p:ph type="sldNum" sz="quarter" idx="12"/>
          </p:nvPr>
        </p:nvSpPr>
        <p:spPr>
          <a:noFill/>
        </p:spPr>
        <p:txBody>
          <a:bodyPr/>
          <a:lstStyle/>
          <a:p>
            <a:fld id="{EC3AD46A-9EBB-4BFB-BAF0-E72CBEFBB86F}" type="slidenum">
              <a:rPr lang="en-US" smtClean="0"/>
              <a:pPr/>
              <a:t>7</a:t>
            </a:fld>
            <a:endParaRPr lang="en-US" smtClean="0"/>
          </a:p>
        </p:txBody>
      </p:sp>
      <p:sp>
        <p:nvSpPr>
          <p:cNvPr id="15365" name="Rectangle 2"/>
          <p:cNvSpPr>
            <a:spLocks noGrp="1" noChangeArrowheads="1"/>
          </p:cNvSpPr>
          <p:nvPr>
            <p:ph type="title"/>
          </p:nvPr>
        </p:nvSpPr>
        <p:spPr/>
        <p:txBody>
          <a:bodyPr/>
          <a:lstStyle/>
          <a:p>
            <a:r>
              <a:rPr lang="en-US" sz="3200" smtClean="0"/>
              <a:t>I. Triangular Leaner Model (TLM)</a:t>
            </a:r>
          </a:p>
        </p:txBody>
      </p:sp>
      <p:pic>
        <p:nvPicPr>
          <p:cNvPr id="15366" name="Picture 4"/>
          <p:cNvPicPr>
            <a:picLocks noChangeAspect="1" noChangeArrowheads="1"/>
          </p:cNvPicPr>
          <p:nvPr/>
        </p:nvPicPr>
        <p:blipFill>
          <a:blip r:embed="rId3" cstate="print"/>
          <a:srcRect/>
          <a:stretch>
            <a:fillRect/>
          </a:stretch>
        </p:blipFill>
        <p:spPr bwMode="auto">
          <a:xfrm>
            <a:off x="2286000" y="1066800"/>
            <a:ext cx="3886200" cy="3276600"/>
          </a:xfrm>
          <a:prstGeom prst="rect">
            <a:avLst/>
          </a:prstGeom>
          <a:noFill/>
          <a:ln w="9525">
            <a:noFill/>
            <a:miter lim="800000"/>
            <a:headEnd/>
            <a:tailEnd/>
          </a:ln>
        </p:spPr>
      </p:pic>
      <p:sp>
        <p:nvSpPr>
          <p:cNvPr id="15367" name="Text Box 5"/>
          <p:cNvSpPr txBox="1">
            <a:spLocks noChangeArrowheads="1"/>
          </p:cNvSpPr>
          <p:nvPr/>
        </p:nvSpPr>
        <p:spPr bwMode="auto">
          <a:xfrm rot="5400000">
            <a:off x="5441157" y="2559843"/>
            <a:ext cx="3657600" cy="366713"/>
          </a:xfrm>
          <a:prstGeom prst="rect">
            <a:avLst/>
          </a:prstGeom>
          <a:noFill/>
          <a:ln w="9525">
            <a:noFill/>
            <a:miter lim="800000"/>
            <a:headEnd/>
            <a:tailEnd/>
          </a:ln>
        </p:spPr>
        <p:txBody>
          <a:bodyPr>
            <a:spAutoFit/>
          </a:bodyPr>
          <a:lstStyle/>
          <a:p>
            <a:r>
              <a:rPr lang="en-US" b="1">
                <a:solidFill>
                  <a:srgbClr val="CC00CC"/>
                </a:solidFill>
              </a:rPr>
              <a:t>Triangular Learner Model (TLM)</a:t>
            </a:r>
            <a:endParaRPr lang="en-US">
              <a:solidFill>
                <a:srgbClr val="CC00CC"/>
              </a:solidFill>
            </a:endParaRPr>
          </a:p>
        </p:txBody>
      </p:sp>
      <p:sp>
        <p:nvSpPr>
          <p:cNvPr id="15368" name="Rectangle 8"/>
          <p:cNvSpPr>
            <a:spLocks noGrp="1" noChangeArrowheads="1"/>
          </p:cNvSpPr>
          <p:nvPr>
            <p:ph type="body" idx="1"/>
          </p:nvPr>
        </p:nvSpPr>
        <p:spPr>
          <a:xfrm>
            <a:off x="228600" y="4572000"/>
            <a:ext cx="8610600" cy="1600200"/>
          </a:xfrm>
        </p:spPr>
        <p:txBody>
          <a:bodyPr/>
          <a:lstStyle/>
          <a:p>
            <a:pPr algn="just">
              <a:lnSpc>
                <a:spcPct val="90000"/>
              </a:lnSpc>
            </a:pPr>
            <a:r>
              <a:rPr lang="en-US" sz="1600" b="1" smtClean="0"/>
              <a:t>Knowledge</a:t>
            </a:r>
            <a:r>
              <a:rPr lang="en-US" sz="1600" smtClean="0"/>
              <a:t> (K) sub-model is the combination of overlay model and Bayesian network</a:t>
            </a:r>
          </a:p>
          <a:p>
            <a:pPr algn="just">
              <a:lnSpc>
                <a:spcPct val="90000"/>
              </a:lnSpc>
            </a:pPr>
            <a:r>
              <a:rPr lang="en-US" sz="1600" b="1" smtClean="0"/>
              <a:t>Learning style </a:t>
            </a:r>
            <a:r>
              <a:rPr lang="en-US" sz="1600" smtClean="0"/>
              <a:t>(LS)</a:t>
            </a:r>
            <a:r>
              <a:rPr lang="en-US" sz="1600" b="1" smtClean="0"/>
              <a:t> </a:t>
            </a:r>
            <a:r>
              <a:rPr lang="en-US" sz="1600" smtClean="0"/>
              <a:t>sub-model is defined as the composite of characteristic cognitive, affective and psychological factors </a:t>
            </a:r>
          </a:p>
          <a:p>
            <a:pPr algn="just">
              <a:lnSpc>
                <a:spcPct val="90000"/>
              </a:lnSpc>
            </a:pPr>
            <a:r>
              <a:rPr lang="en-US" sz="1600" b="1" smtClean="0"/>
              <a:t>Learning history</a:t>
            </a:r>
            <a:r>
              <a:rPr lang="en-US" sz="1600" smtClean="0"/>
              <a:t> (LH) is defined as a transcript of all learners’ actions such as learning materials access, duration of computer use, doing exercise, taking an examination, doing test, communicating with teachers or classmates, etc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dt" sz="quarter" idx="10"/>
          </p:nvPr>
        </p:nvSpPr>
        <p:spPr>
          <a:noFill/>
        </p:spPr>
        <p:txBody>
          <a:bodyPr/>
          <a:lstStyle/>
          <a:p>
            <a:fld id="{CF05D6B8-EA1A-4859-A39D-AD0A22462476}" type="datetime1">
              <a:rPr lang="en-US" smtClean="0"/>
              <a:pPr/>
              <a:t>3/9/2016</a:t>
            </a:fld>
            <a:endParaRPr lang="en-US" smtClean="0"/>
          </a:p>
        </p:txBody>
      </p:sp>
      <p:sp>
        <p:nvSpPr>
          <p:cNvPr id="73731" name="Rectangle 5"/>
          <p:cNvSpPr>
            <a:spLocks noGrp="1" noChangeArrowheads="1"/>
          </p:cNvSpPr>
          <p:nvPr>
            <p:ph type="ftr" sz="quarter" idx="11"/>
          </p:nvPr>
        </p:nvSpPr>
        <p:spPr>
          <a:noFill/>
        </p:spPr>
        <p:txBody>
          <a:bodyPr/>
          <a:lstStyle/>
          <a:p>
            <a:r>
              <a:rPr lang="en-US" smtClean="0"/>
              <a:t>Thesis report</a:t>
            </a:r>
          </a:p>
        </p:txBody>
      </p:sp>
      <p:sp>
        <p:nvSpPr>
          <p:cNvPr id="73732" name="Rectangle 6"/>
          <p:cNvSpPr>
            <a:spLocks noGrp="1" noChangeArrowheads="1"/>
          </p:cNvSpPr>
          <p:nvPr>
            <p:ph type="sldNum" sz="quarter" idx="12"/>
          </p:nvPr>
        </p:nvSpPr>
        <p:spPr>
          <a:noFill/>
        </p:spPr>
        <p:txBody>
          <a:bodyPr/>
          <a:lstStyle/>
          <a:p>
            <a:fld id="{0D9FE60D-A30E-4FB0-A46A-0CACDE78F7B9}" type="slidenum">
              <a:rPr lang="en-US" smtClean="0"/>
              <a:pPr/>
              <a:t>70</a:t>
            </a:fld>
            <a:endParaRPr lang="en-US" smtClean="0"/>
          </a:p>
        </p:txBody>
      </p:sp>
      <p:sp>
        <p:nvSpPr>
          <p:cNvPr id="73733" name="Rectangle 2"/>
          <p:cNvSpPr>
            <a:spLocks noGrp="1" noChangeArrowheads="1"/>
          </p:cNvSpPr>
          <p:nvPr>
            <p:ph type="body" idx="1"/>
          </p:nvPr>
        </p:nvSpPr>
        <p:spPr>
          <a:xfrm>
            <a:off x="685800" y="1524000"/>
            <a:ext cx="7966075" cy="4724400"/>
          </a:xfrm>
        </p:spPr>
        <p:txBody>
          <a:bodyPr/>
          <a:lstStyle/>
          <a:p>
            <a:pPr algn="just"/>
            <a:r>
              <a:rPr lang="en-US" smtClean="0"/>
              <a:t>Each learning style is now considered as a state</a:t>
            </a:r>
          </a:p>
          <a:p>
            <a:pPr algn="just"/>
            <a:r>
              <a:rPr lang="en-US" smtClean="0"/>
              <a:t>Users’ learning actions are considered as observations</a:t>
            </a:r>
          </a:p>
          <a:p>
            <a:pPr algn="just"/>
            <a:r>
              <a:rPr lang="en-US" smtClean="0"/>
              <a:t>After monitoring users’ learning process, we collect observations about them and then discover their styles by using inference mechanism in HMM, namely Viterbi algorithm </a:t>
            </a:r>
          </a:p>
        </p:txBody>
      </p:sp>
      <p:sp>
        <p:nvSpPr>
          <p:cNvPr id="73734" name="Text Box 5"/>
          <p:cNvSpPr txBox="1">
            <a:spLocks noChangeArrowheads="1"/>
          </p:cNvSpPr>
          <p:nvPr/>
        </p:nvSpPr>
        <p:spPr bwMode="auto">
          <a:xfrm>
            <a:off x="838200" y="914400"/>
            <a:ext cx="7467600" cy="519113"/>
          </a:xfrm>
          <a:prstGeom prst="rect">
            <a:avLst/>
          </a:prstGeom>
          <a:noFill/>
          <a:ln w="9525">
            <a:noFill/>
            <a:miter lim="800000"/>
            <a:headEnd/>
            <a:tailEnd/>
          </a:ln>
        </p:spPr>
        <p:txBody>
          <a:bodyPr>
            <a:spAutoFit/>
          </a:bodyPr>
          <a:lstStyle/>
          <a:p>
            <a:pPr algn="ctr"/>
            <a:r>
              <a:rPr lang="en-US" sz="2800" b="1">
                <a:solidFill>
                  <a:srgbClr val="CC00CC"/>
                </a:solidFill>
              </a:rPr>
              <a:t>Basic idea</a:t>
            </a:r>
          </a:p>
        </p:txBody>
      </p:sp>
      <p:sp>
        <p:nvSpPr>
          <p:cNvPr id="73735" name="Rectangle 4"/>
          <p:cNvSpPr>
            <a:spLocks noGrp="1" noChangeArrowheads="1"/>
          </p:cNvSpPr>
          <p:nvPr>
            <p:ph type="title"/>
          </p:nvPr>
        </p:nvSpPr>
        <p:spPr>
          <a:xfrm>
            <a:off x="609600" y="76200"/>
            <a:ext cx="80772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dt" sz="quarter" idx="10"/>
          </p:nvPr>
        </p:nvSpPr>
        <p:spPr>
          <a:noFill/>
        </p:spPr>
        <p:txBody>
          <a:bodyPr/>
          <a:lstStyle/>
          <a:p>
            <a:fld id="{395A6C5C-171D-4DB2-B308-8CCAB722666C}" type="datetime1">
              <a:rPr lang="en-US" smtClean="0"/>
              <a:pPr/>
              <a:t>3/9/2016</a:t>
            </a:fld>
            <a:endParaRPr lang="en-US" smtClean="0"/>
          </a:p>
        </p:txBody>
      </p:sp>
      <p:sp>
        <p:nvSpPr>
          <p:cNvPr id="74755" name="Rectangle 5"/>
          <p:cNvSpPr>
            <a:spLocks noGrp="1" noChangeArrowheads="1"/>
          </p:cNvSpPr>
          <p:nvPr>
            <p:ph type="ftr" sz="quarter" idx="11"/>
          </p:nvPr>
        </p:nvSpPr>
        <p:spPr>
          <a:noFill/>
        </p:spPr>
        <p:txBody>
          <a:bodyPr/>
          <a:lstStyle/>
          <a:p>
            <a:r>
              <a:rPr lang="en-US" smtClean="0"/>
              <a:t>Thesis report</a:t>
            </a:r>
          </a:p>
        </p:txBody>
      </p:sp>
      <p:sp>
        <p:nvSpPr>
          <p:cNvPr id="74756" name="Rectangle 6"/>
          <p:cNvSpPr>
            <a:spLocks noGrp="1" noChangeArrowheads="1"/>
          </p:cNvSpPr>
          <p:nvPr>
            <p:ph type="sldNum" sz="quarter" idx="12"/>
          </p:nvPr>
        </p:nvSpPr>
        <p:spPr>
          <a:noFill/>
        </p:spPr>
        <p:txBody>
          <a:bodyPr/>
          <a:lstStyle/>
          <a:p>
            <a:fld id="{86EB2B53-5D26-46A7-A14A-B28E8EA76246}" type="slidenum">
              <a:rPr lang="en-US" smtClean="0"/>
              <a:pPr/>
              <a:t>71</a:t>
            </a:fld>
            <a:endParaRPr lang="en-US" smtClean="0"/>
          </a:p>
        </p:txBody>
      </p:sp>
      <p:sp>
        <p:nvSpPr>
          <p:cNvPr id="74757" name="Rectangle 2"/>
          <p:cNvSpPr>
            <a:spLocks noGrp="1" noChangeArrowheads="1"/>
          </p:cNvSpPr>
          <p:nvPr>
            <p:ph type="title"/>
          </p:nvPr>
        </p:nvSpPr>
        <p:spPr>
          <a:xfrm>
            <a:off x="609600" y="76200"/>
            <a:ext cx="7924800" cy="838200"/>
          </a:xfrm>
        </p:spPr>
        <p:txBody>
          <a:bodyPr/>
          <a:lstStyle/>
          <a:p>
            <a:r>
              <a:rPr lang="en-US" sz="3200" smtClean="0"/>
              <a:t>IV. Learning style sub-model (proposal)</a:t>
            </a:r>
          </a:p>
        </p:txBody>
      </p:sp>
      <p:sp>
        <p:nvSpPr>
          <p:cNvPr id="74758" name="Rectangle 3"/>
          <p:cNvSpPr>
            <a:spLocks noGrp="1" noChangeArrowheads="1"/>
          </p:cNvSpPr>
          <p:nvPr>
            <p:ph type="body" idx="1"/>
          </p:nvPr>
        </p:nvSpPr>
        <p:spPr>
          <a:xfrm>
            <a:off x="685800" y="1371600"/>
            <a:ext cx="7966075" cy="4876800"/>
          </a:xfrm>
        </p:spPr>
        <p:txBody>
          <a:bodyPr/>
          <a:lstStyle/>
          <a:p>
            <a:pPr algn="just"/>
            <a:r>
              <a:rPr lang="en-US" sz="2800" smtClean="0"/>
              <a:t>Suppose we choose Honey-Mumford model and Felder-Silverman model as principal models which are presented by HMM</a:t>
            </a:r>
          </a:p>
          <a:p>
            <a:pPr algn="just"/>
            <a:r>
              <a:rPr lang="en-US" sz="2800" smtClean="0"/>
              <a:t>We have three dimensions: </a:t>
            </a:r>
            <a:r>
              <a:rPr lang="en-US" sz="2800" i="1" smtClean="0"/>
              <a:t>Verbal/Visual, Activist/ Reflector</a:t>
            </a:r>
            <a:r>
              <a:rPr lang="en-US" sz="2800" smtClean="0"/>
              <a:t>, </a:t>
            </a:r>
            <a:r>
              <a:rPr lang="en-US" sz="2800" i="1" smtClean="0"/>
              <a:t>Theorist/ Pragmatist</a:t>
            </a:r>
            <a:r>
              <a:rPr lang="en-US" sz="2800" smtClean="0"/>
              <a:t> which are modeled as three HMM(s): ∆</a:t>
            </a:r>
            <a:r>
              <a:rPr lang="en-US" sz="2800" baseline="-25000" smtClean="0"/>
              <a:t>1</a:t>
            </a:r>
            <a:r>
              <a:rPr lang="en-US" sz="2800" smtClean="0"/>
              <a:t>, ∆</a:t>
            </a:r>
            <a:r>
              <a:rPr lang="en-US" sz="2800" baseline="-25000" smtClean="0"/>
              <a:t>2</a:t>
            </a:r>
            <a:r>
              <a:rPr lang="en-US" sz="2800" smtClean="0"/>
              <a:t>, ∆</a:t>
            </a:r>
            <a:r>
              <a:rPr lang="en-US" sz="2800" baseline="-25000" smtClean="0"/>
              <a:t>3</a:t>
            </a:r>
            <a:r>
              <a:rPr lang="en-US" sz="2800" smtClean="0"/>
              <a:t> respectively </a:t>
            </a:r>
          </a:p>
          <a:p>
            <a:pPr algn="just">
              <a:buFontTx/>
              <a:buNone/>
            </a:pPr>
            <a:r>
              <a:rPr lang="en-US" sz="2800" smtClean="0"/>
              <a:t>	∆</a:t>
            </a:r>
            <a:r>
              <a:rPr lang="en-US" sz="2800" baseline="-25000" smtClean="0"/>
              <a:t>1</a:t>
            </a:r>
            <a:r>
              <a:rPr lang="en-US" sz="2800" smtClean="0"/>
              <a:t> = 〈</a:t>
            </a:r>
            <a:r>
              <a:rPr lang="en-US" sz="2800" i="1" smtClean="0"/>
              <a:t> S</a:t>
            </a:r>
            <a:r>
              <a:rPr lang="en-US" sz="2800" i="1" baseline="-25000" smtClean="0"/>
              <a:t>1</a:t>
            </a:r>
            <a:r>
              <a:rPr lang="en-US" sz="2800" i="1" smtClean="0"/>
              <a:t>, Ө</a:t>
            </a:r>
            <a:r>
              <a:rPr lang="en-US" sz="2800" i="1" baseline="-25000" smtClean="0"/>
              <a:t>1</a:t>
            </a:r>
            <a:r>
              <a:rPr lang="en-US" sz="2800" i="1" smtClean="0"/>
              <a:t>, A</a:t>
            </a:r>
            <a:r>
              <a:rPr lang="en-US" sz="2800" i="1" baseline="-25000" smtClean="0"/>
              <a:t>1</a:t>
            </a:r>
            <a:r>
              <a:rPr lang="en-US" sz="2800" i="1" smtClean="0"/>
              <a:t>, B</a:t>
            </a:r>
            <a:r>
              <a:rPr lang="en-US" sz="2800" i="1" baseline="-25000" smtClean="0"/>
              <a:t>1</a:t>
            </a:r>
            <a:r>
              <a:rPr lang="en-US" sz="2800" i="1" smtClean="0"/>
              <a:t>, ∏ </a:t>
            </a:r>
            <a:r>
              <a:rPr lang="en-US" sz="2800" i="1" baseline="-25000" smtClean="0"/>
              <a:t>1</a:t>
            </a:r>
            <a:r>
              <a:rPr lang="en-US" sz="2800" smtClean="0"/>
              <a:t>〉</a:t>
            </a:r>
          </a:p>
          <a:p>
            <a:pPr algn="just">
              <a:buFontTx/>
              <a:buNone/>
            </a:pPr>
            <a:r>
              <a:rPr lang="en-US" sz="2800" smtClean="0"/>
              <a:t>	∆</a:t>
            </a:r>
            <a:r>
              <a:rPr lang="en-US" sz="2800" baseline="-25000" smtClean="0"/>
              <a:t>2</a:t>
            </a:r>
            <a:r>
              <a:rPr lang="en-US" sz="2800" smtClean="0"/>
              <a:t>= 〈</a:t>
            </a:r>
            <a:r>
              <a:rPr lang="en-US" sz="2800" i="1" smtClean="0"/>
              <a:t> S</a:t>
            </a:r>
            <a:r>
              <a:rPr lang="en-US" sz="2800" i="1" baseline="-25000" smtClean="0"/>
              <a:t>2</a:t>
            </a:r>
            <a:r>
              <a:rPr lang="en-US" sz="2800" i="1" smtClean="0"/>
              <a:t>, Ө</a:t>
            </a:r>
            <a:r>
              <a:rPr lang="en-US" sz="2800" i="1" baseline="-25000" smtClean="0"/>
              <a:t>2</a:t>
            </a:r>
            <a:r>
              <a:rPr lang="en-US" sz="2800" i="1" smtClean="0"/>
              <a:t>, A</a:t>
            </a:r>
            <a:r>
              <a:rPr lang="en-US" sz="2800" i="1" baseline="-25000" smtClean="0"/>
              <a:t>2</a:t>
            </a:r>
            <a:r>
              <a:rPr lang="en-US" sz="2800" i="1" smtClean="0"/>
              <a:t>, B</a:t>
            </a:r>
            <a:r>
              <a:rPr lang="en-US" sz="2800" i="1" baseline="-25000" smtClean="0"/>
              <a:t>2</a:t>
            </a:r>
            <a:r>
              <a:rPr lang="en-US" sz="2800" i="1" smtClean="0"/>
              <a:t>, ∏ </a:t>
            </a:r>
            <a:r>
              <a:rPr lang="en-US" sz="2800" i="1" baseline="-25000" smtClean="0"/>
              <a:t>2</a:t>
            </a:r>
            <a:r>
              <a:rPr lang="en-US" sz="2800" smtClean="0"/>
              <a:t>〉. </a:t>
            </a:r>
          </a:p>
          <a:p>
            <a:pPr algn="just">
              <a:buFontTx/>
              <a:buNone/>
            </a:pPr>
            <a:r>
              <a:rPr lang="en-US" sz="2800" smtClean="0"/>
              <a:t>	∆</a:t>
            </a:r>
            <a:r>
              <a:rPr lang="en-US" sz="2800" baseline="-25000" smtClean="0"/>
              <a:t>3</a:t>
            </a:r>
            <a:r>
              <a:rPr lang="en-US" sz="2800" smtClean="0"/>
              <a:t> = 〈</a:t>
            </a:r>
            <a:r>
              <a:rPr lang="en-US" sz="2800" i="1" smtClean="0"/>
              <a:t> S</a:t>
            </a:r>
            <a:r>
              <a:rPr lang="en-US" sz="2800" i="1" baseline="-25000" smtClean="0"/>
              <a:t>3</a:t>
            </a:r>
            <a:r>
              <a:rPr lang="en-US" sz="2800" i="1" smtClean="0"/>
              <a:t>, Ө</a:t>
            </a:r>
            <a:r>
              <a:rPr lang="en-US" sz="2800" i="1" baseline="-25000" smtClean="0"/>
              <a:t>3</a:t>
            </a:r>
            <a:r>
              <a:rPr lang="en-US" sz="2800" i="1" smtClean="0"/>
              <a:t>, A</a:t>
            </a:r>
            <a:r>
              <a:rPr lang="en-US" sz="2800" i="1" baseline="-25000" smtClean="0"/>
              <a:t>3</a:t>
            </a:r>
            <a:r>
              <a:rPr lang="en-US" sz="2800" i="1" smtClean="0"/>
              <a:t>, B</a:t>
            </a:r>
            <a:r>
              <a:rPr lang="en-US" sz="2800" i="1" baseline="-25000" smtClean="0"/>
              <a:t>3</a:t>
            </a:r>
            <a:r>
              <a:rPr lang="en-US" sz="2800" i="1" smtClean="0"/>
              <a:t>, ∏ </a:t>
            </a:r>
            <a:r>
              <a:rPr lang="en-US" sz="2800" i="1" baseline="-25000" smtClean="0"/>
              <a:t>3</a:t>
            </a:r>
            <a:r>
              <a:rPr lang="en-US" sz="2800" smtClean="0"/>
              <a:t>〉.</a:t>
            </a:r>
          </a:p>
        </p:txBody>
      </p:sp>
      <p:sp>
        <p:nvSpPr>
          <p:cNvPr id="74759" name="Text Box 5"/>
          <p:cNvSpPr txBox="1">
            <a:spLocks noChangeArrowheads="1"/>
          </p:cNvSpPr>
          <p:nvPr/>
        </p:nvSpPr>
        <p:spPr bwMode="auto">
          <a:xfrm>
            <a:off x="838200" y="838200"/>
            <a:ext cx="7467600" cy="519113"/>
          </a:xfrm>
          <a:prstGeom prst="rect">
            <a:avLst/>
          </a:prstGeom>
          <a:noFill/>
          <a:ln w="9525">
            <a:noFill/>
            <a:miter lim="800000"/>
            <a:headEnd/>
            <a:tailEnd/>
          </a:ln>
        </p:spPr>
        <p:txBody>
          <a:bodyPr>
            <a:spAutoFit/>
          </a:bodyPr>
          <a:lstStyle/>
          <a:p>
            <a:pPr algn="ctr"/>
            <a:r>
              <a:rPr lang="en-US" sz="2800" b="1">
                <a:solidFill>
                  <a:srgbClr val="CC00CC"/>
                </a:solidFill>
              </a:rPr>
              <a:t>Basic idea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dt" sz="quarter" idx="10"/>
          </p:nvPr>
        </p:nvSpPr>
        <p:spPr>
          <a:noFill/>
        </p:spPr>
        <p:txBody>
          <a:bodyPr/>
          <a:lstStyle/>
          <a:p>
            <a:fld id="{4F6049CB-50E7-4B11-802F-8732D27B6AD2}" type="datetime1">
              <a:rPr lang="en-US" smtClean="0"/>
              <a:pPr/>
              <a:t>3/9/2016</a:t>
            </a:fld>
            <a:endParaRPr lang="en-US" smtClean="0"/>
          </a:p>
        </p:txBody>
      </p:sp>
      <p:sp>
        <p:nvSpPr>
          <p:cNvPr id="75779" name="Rectangle 5"/>
          <p:cNvSpPr>
            <a:spLocks noGrp="1" noChangeArrowheads="1"/>
          </p:cNvSpPr>
          <p:nvPr>
            <p:ph type="ftr" sz="quarter" idx="11"/>
          </p:nvPr>
        </p:nvSpPr>
        <p:spPr>
          <a:noFill/>
        </p:spPr>
        <p:txBody>
          <a:bodyPr/>
          <a:lstStyle/>
          <a:p>
            <a:r>
              <a:rPr lang="en-US" smtClean="0"/>
              <a:t>Thesis report</a:t>
            </a:r>
          </a:p>
        </p:txBody>
      </p:sp>
      <p:sp>
        <p:nvSpPr>
          <p:cNvPr id="75780" name="Rectangle 6"/>
          <p:cNvSpPr>
            <a:spLocks noGrp="1" noChangeArrowheads="1"/>
          </p:cNvSpPr>
          <p:nvPr>
            <p:ph type="sldNum" sz="quarter" idx="12"/>
          </p:nvPr>
        </p:nvSpPr>
        <p:spPr>
          <a:noFill/>
        </p:spPr>
        <p:txBody>
          <a:bodyPr/>
          <a:lstStyle/>
          <a:p>
            <a:fld id="{F35D1829-1A21-452F-992D-96934DF87233}" type="slidenum">
              <a:rPr lang="en-US" smtClean="0"/>
              <a:pPr/>
              <a:t>72</a:t>
            </a:fld>
            <a:endParaRPr lang="en-US" smtClean="0"/>
          </a:p>
        </p:txBody>
      </p:sp>
      <p:sp>
        <p:nvSpPr>
          <p:cNvPr id="75781" name="Rectangle 2"/>
          <p:cNvSpPr>
            <a:spLocks noGrp="1" noChangeArrowheads="1"/>
          </p:cNvSpPr>
          <p:nvPr>
            <p:ph type="body" idx="1"/>
          </p:nvPr>
        </p:nvSpPr>
        <p:spPr>
          <a:xfrm>
            <a:off x="609600" y="1981200"/>
            <a:ext cx="7966075" cy="4191000"/>
          </a:xfrm>
        </p:spPr>
        <p:txBody>
          <a:bodyPr/>
          <a:lstStyle/>
          <a:p>
            <a:pPr marL="609600" indent="-609600">
              <a:buFontTx/>
              <a:buAutoNum type="arabicPeriod"/>
            </a:pPr>
            <a:r>
              <a:rPr lang="en-US" smtClean="0"/>
              <a:t>Defining</a:t>
            </a:r>
            <a:r>
              <a:rPr lang="en-US" b="1" smtClean="0"/>
              <a:t> states</a:t>
            </a:r>
            <a:r>
              <a:rPr lang="en-US" smtClean="0"/>
              <a:t> </a:t>
            </a:r>
          </a:p>
          <a:p>
            <a:pPr marL="609600" indent="-609600">
              <a:buFontTx/>
              <a:buAutoNum type="arabicPeriod"/>
            </a:pPr>
            <a:r>
              <a:rPr lang="en-US" smtClean="0"/>
              <a:t>Defining </a:t>
            </a:r>
            <a:r>
              <a:rPr lang="en-US" b="1" smtClean="0"/>
              <a:t>initial state distributions</a:t>
            </a:r>
            <a:r>
              <a:rPr lang="en-US" smtClean="0"/>
              <a:t> </a:t>
            </a:r>
          </a:p>
          <a:p>
            <a:pPr marL="609600" indent="-609600">
              <a:buFontTx/>
              <a:buAutoNum type="arabicPeriod"/>
            </a:pPr>
            <a:r>
              <a:rPr lang="en-US" smtClean="0"/>
              <a:t>Defining </a:t>
            </a:r>
            <a:r>
              <a:rPr lang="en-US" b="1" smtClean="0"/>
              <a:t>transition probability matrices</a:t>
            </a:r>
            <a:r>
              <a:rPr lang="en-US" smtClean="0"/>
              <a:t> </a:t>
            </a:r>
          </a:p>
          <a:p>
            <a:pPr marL="609600" indent="-609600">
              <a:buFontTx/>
              <a:buAutoNum type="arabicPeriod"/>
            </a:pPr>
            <a:r>
              <a:rPr lang="en-US" smtClean="0"/>
              <a:t>Defining </a:t>
            </a:r>
            <a:r>
              <a:rPr lang="en-US" b="1" smtClean="0"/>
              <a:t>observations</a:t>
            </a:r>
            <a:r>
              <a:rPr lang="en-US" smtClean="0"/>
              <a:t> </a:t>
            </a:r>
          </a:p>
          <a:p>
            <a:pPr marL="609600" indent="-609600">
              <a:buFontTx/>
              <a:buAutoNum type="arabicPeriod"/>
            </a:pPr>
            <a:r>
              <a:rPr lang="en-US" smtClean="0"/>
              <a:t>Defining </a:t>
            </a:r>
            <a:r>
              <a:rPr lang="en-US" b="1" smtClean="0"/>
              <a:t>observation probability matrices</a:t>
            </a:r>
            <a:r>
              <a:rPr lang="en-US" smtClean="0"/>
              <a:t> </a:t>
            </a:r>
          </a:p>
        </p:txBody>
      </p:sp>
      <p:sp>
        <p:nvSpPr>
          <p:cNvPr id="75782" name="Text Box 5"/>
          <p:cNvSpPr txBox="1">
            <a:spLocks noChangeArrowheads="1"/>
          </p:cNvSpPr>
          <p:nvPr/>
        </p:nvSpPr>
        <p:spPr bwMode="auto">
          <a:xfrm>
            <a:off x="838200" y="1157288"/>
            <a:ext cx="7467600" cy="519112"/>
          </a:xfrm>
          <a:prstGeom prst="rect">
            <a:avLst/>
          </a:prstGeom>
          <a:noFill/>
          <a:ln w="9525">
            <a:noFill/>
            <a:miter lim="800000"/>
            <a:headEnd/>
            <a:tailEnd/>
          </a:ln>
        </p:spPr>
        <p:txBody>
          <a:bodyPr>
            <a:spAutoFit/>
          </a:bodyPr>
          <a:lstStyle/>
          <a:p>
            <a:pPr algn="ctr"/>
            <a:r>
              <a:rPr lang="en-US" sz="2800" b="1">
                <a:solidFill>
                  <a:srgbClr val="CC00CC"/>
                </a:solidFill>
              </a:rPr>
              <a:t>Our method includes 5 steps</a:t>
            </a:r>
          </a:p>
        </p:txBody>
      </p:sp>
      <p:sp>
        <p:nvSpPr>
          <p:cNvPr id="75783"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dt" sz="quarter" idx="10"/>
          </p:nvPr>
        </p:nvSpPr>
        <p:spPr>
          <a:noFill/>
        </p:spPr>
        <p:txBody>
          <a:bodyPr/>
          <a:lstStyle/>
          <a:p>
            <a:fld id="{33600E3C-AF59-465A-9648-670C6E773FBC}" type="datetime1">
              <a:rPr lang="en-US" smtClean="0"/>
              <a:pPr/>
              <a:t>3/9/2016</a:t>
            </a:fld>
            <a:endParaRPr lang="en-US" smtClean="0"/>
          </a:p>
        </p:txBody>
      </p:sp>
      <p:sp>
        <p:nvSpPr>
          <p:cNvPr id="76803" name="Rectangle 5"/>
          <p:cNvSpPr>
            <a:spLocks noGrp="1" noChangeArrowheads="1"/>
          </p:cNvSpPr>
          <p:nvPr>
            <p:ph type="ftr" sz="quarter" idx="11"/>
          </p:nvPr>
        </p:nvSpPr>
        <p:spPr>
          <a:noFill/>
        </p:spPr>
        <p:txBody>
          <a:bodyPr/>
          <a:lstStyle/>
          <a:p>
            <a:r>
              <a:rPr lang="en-US" smtClean="0"/>
              <a:t>Thesis report</a:t>
            </a:r>
          </a:p>
        </p:txBody>
      </p:sp>
      <p:sp>
        <p:nvSpPr>
          <p:cNvPr id="76804" name="Rectangle 6"/>
          <p:cNvSpPr>
            <a:spLocks noGrp="1" noChangeArrowheads="1"/>
          </p:cNvSpPr>
          <p:nvPr>
            <p:ph type="sldNum" sz="quarter" idx="12"/>
          </p:nvPr>
        </p:nvSpPr>
        <p:spPr>
          <a:noFill/>
        </p:spPr>
        <p:txBody>
          <a:bodyPr/>
          <a:lstStyle/>
          <a:p>
            <a:fld id="{78441490-0C16-48E0-B8F9-542B9B38EB58}" type="slidenum">
              <a:rPr lang="en-US" smtClean="0"/>
              <a:pPr/>
              <a:t>73</a:t>
            </a:fld>
            <a:endParaRPr lang="en-US" smtClean="0"/>
          </a:p>
        </p:txBody>
      </p:sp>
      <p:sp>
        <p:nvSpPr>
          <p:cNvPr id="76805" name="Rectangle 2"/>
          <p:cNvSpPr>
            <a:spLocks noGrp="1" noChangeArrowheads="1"/>
          </p:cNvSpPr>
          <p:nvPr>
            <p:ph type="body" idx="1"/>
          </p:nvPr>
        </p:nvSpPr>
        <p:spPr>
          <a:xfrm>
            <a:off x="685800" y="2362200"/>
            <a:ext cx="7966075" cy="2133600"/>
          </a:xfrm>
        </p:spPr>
        <p:txBody>
          <a:bodyPr/>
          <a:lstStyle/>
          <a:p>
            <a:r>
              <a:rPr lang="pt-BR" smtClean="0"/>
              <a:t>S</a:t>
            </a:r>
            <a:r>
              <a:rPr lang="pt-BR" baseline="-25000" smtClean="0"/>
              <a:t>1</a:t>
            </a:r>
            <a:r>
              <a:rPr lang="pt-BR" smtClean="0"/>
              <a:t>={</a:t>
            </a:r>
            <a:r>
              <a:rPr lang="pt-BR" i="1" smtClean="0"/>
              <a:t>verbal</a:t>
            </a:r>
            <a:r>
              <a:rPr lang="pt-BR" smtClean="0"/>
              <a:t>, </a:t>
            </a:r>
            <a:r>
              <a:rPr lang="pt-BR" i="1" smtClean="0"/>
              <a:t>visual</a:t>
            </a:r>
            <a:r>
              <a:rPr lang="pt-BR" smtClean="0"/>
              <a:t>},</a:t>
            </a:r>
            <a:r>
              <a:rPr lang="en-US" smtClean="0"/>
              <a:t> </a:t>
            </a:r>
          </a:p>
          <a:p>
            <a:r>
              <a:rPr lang="pt-BR" smtClean="0"/>
              <a:t>S</a:t>
            </a:r>
            <a:r>
              <a:rPr lang="pt-BR" baseline="-25000" smtClean="0"/>
              <a:t>2</a:t>
            </a:r>
            <a:r>
              <a:rPr lang="pt-BR" smtClean="0"/>
              <a:t>={</a:t>
            </a:r>
            <a:r>
              <a:rPr lang="pt-BR" i="1" smtClean="0"/>
              <a:t>activist</a:t>
            </a:r>
            <a:r>
              <a:rPr lang="pt-BR" smtClean="0"/>
              <a:t>, </a:t>
            </a:r>
            <a:r>
              <a:rPr lang="pt-BR" i="1" smtClean="0"/>
              <a:t>reflector</a:t>
            </a:r>
            <a:r>
              <a:rPr lang="pt-BR" smtClean="0"/>
              <a:t>}</a:t>
            </a:r>
            <a:r>
              <a:rPr lang="en-US" smtClean="0"/>
              <a:t> </a:t>
            </a:r>
          </a:p>
          <a:p>
            <a:r>
              <a:rPr lang="en-US" smtClean="0"/>
              <a:t>S</a:t>
            </a:r>
            <a:r>
              <a:rPr lang="en-US" baseline="-25000" smtClean="0"/>
              <a:t>3</a:t>
            </a:r>
            <a:r>
              <a:rPr lang="en-US" smtClean="0"/>
              <a:t>={</a:t>
            </a:r>
            <a:r>
              <a:rPr lang="en-US" i="1" smtClean="0"/>
              <a:t>theorist</a:t>
            </a:r>
            <a:r>
              <a:rPr lang="en-US" smtClean="0"/>
              <a:t> , </a:t>
            </a:r>
            <a:r>
              <a:rPr lang="en-US" i="1" smtClean="0"/>
              <a:t>pragmatist</a:t>
            </a:r>
            <a:r>
              <a:rPr lang="en-US" smtClean="0"/>
              <a:t>} </a:t>
            </a:r>
          </a:p>
        </p:txBody>
      </p:sp>
      <p:sp>
        <p:nvSpPr>
          <p:cNvPr id="76806" name="Text Box 5"/>
          <p:cNvSpPr txBox="1">
            <a:spLocks noChangeArrowheads="1"/>
          </p:cNvSpPr>
          <p:nvPr/>
        </p:nvSpPr>
        <p:spPr bwMode="auto">
          <a:xfrm>
            <a:off x="838200" y="1157288"/>
            <a:ext cx="7467600" cy="946150"/>
          </a:xfrm>
          <a:prstGeom prst="rect">
            <a:avLst/>
          </a:prstGeom>
          <a:noFill/>
          <a:ln w="9525">
            <a:noFill/>
            <a:miter lim="800000"/>
            <a:headEnd/>
            <a:tailEnd/>
          </a:ln>
        </p:spPr>
        <p:txBody>
          <a:bodyPr>
            <a:spAutoFit/>
          </a:bodyPr>
          <a:lstStyle/>
          <a:p>
            <a:pPr algn="ctr"/>
            <a:r>
              <a:rPr lang="en-US" sz="2800" b="1">
                <a:solidFill>
                  <a:srgbClr val="CC00CC"/>
                </a:solidFill>
              </a:rPr>
              <a:t>1. Defining states: </a:t>
            </a:r>
            <a:r>
              <a:rPr lang="en-US" sz="2800">
                <a:solidFill>
                  <a:srgbClr val="CC00CC"/>
                </a:solidFill>
              </a:rPr>
              <a:t>each state is corresponding to a leaning style </a:t>
            </a:r>
          </a:p>
        </p:txBody>
      </p:sp>
      <p:sp>
        <p:nvSpPr>
          <p:cNvPr id="76807"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dt" sz="quarter" idx="10"/>
          </p:nvPr>
        </p:nvSpPr>
        <p:spPr>
          <a:noFill/>
        </p:spPr>
        <p:txBody>
          <a:bodyPr/>
          <a:lstStyle/>
          <a:p>
            <a:fld id="{6DFAB6F1-D724-43F2-A69C-83A58C742766}" type="datetime1">
              <a:rPr lang="en-US" smtClean="0"/>
              <a:pPr/>
              <a:t>3/9/2016</a:t>
            </a:fld>
            <a:endParaRPr lang="en-US" smtClean="0"/>
          </a:p>
        </p:txBody>
      </p:sp>
      <p:sp>
        <p:nvSpPr>
          <p:cNvPr id="77827" name="Rectangle 5"/>
          <p:cNvSpPr>
            <a:spLocks noGrp="1" noChangeArrowheads="1"/>
          </p:cNvSpPr>
          <p:nvPr>
            <p:ph type="ftr" sz="quarter" idx="11"/>
          </p:nvPr>
        </p:nvSpPr>
        <p:spPr>
          <a:noFill/>
        </p:spPr>
        <p:txBody>
          <a:bodyPr/>
          <a:lstStyle/>
          <a:p>
            <a:r>
              <a:rPr lang="en-US" smtClean="0"/>
              <a:t>Thesis report</a:t>
            </a:r>
          </a:p>
        </p:txBody>
      </p:sp>
      <p:sp>
        <p:nvSpPr>
          <p:cNvPr id="77828" name="Rectangle 6"/>
          <p:cNvSpPr>
            <a:spLocks noGrp="1" noChangeArrowheads="1"/>
          </p:cNvSpPr>
          <p:nvPr>
            <p:ph type="sldNum" sz="quarter" idx="12"/>
          </p:nvPr>
        </p:nvSpPr>
        <p:spPr>
          <a:noFill/>
        </p:spPr>
        <p:txBody>
          <a:bodyPr/>
          <a:lstStyle/>
          <a:p>
            <a:fld id="{31A1AA90-3162-485D-B82D-5B7E9E148B71}" type="slidenum">
              <a:rPr lang="en-US" smtClean="0"/>
              <a:pPr/>
              <a:t>74</a:t>
            </a:fld>
            <a:endParaRPr lang="en-US" smtClean="0"/>
          </a:p>
        </p:txBody>
      </p:sp>
      <p:sp>
        <p:nvSpPr>
          <p:cNvPr id="77829" name="Rectangle 2"/>
          <p:cNvSpPr>
            <a:spLocks noGrp="1" noChangeArrowheads="1"/>
          </p:cNvSpPr>
          <p:nvPr>
            <p:ph type="body" idx="1"/>
          </p:nvPr>
        </p:nvSpPr>
        <p:spPr>
          <a:xfrm>
            <a:off x="762000" y="2590800"/>
            <a:ext cx="8077200" cy="1981200"/>
          </a:xfrm>
        </p:spPr>
        <p:txBody>
          <a:bodyPr/>
          <a:lstStyle/>
          <a:p>
            <a:pPr algn="just"/>
            <a:r>
              <a:rPr lang="en-US" sz="2800" i="1" smtClean="0"/>
              <a:t>∏</a:t>
            </a:r>
            <a:r>
              <a:rPr lang="en-US" sz="2800" i="1" baseline="-25000" smtClean="0"/>
              <a:t>1</a:t>
            </a:r>
            <a:r>
              <a:rPr lang="en-US" sz="2800" i="1" smtClean="0"/>
              <a:t> </a:t>
            </a:r>
            <a:r>
              <a:rPr lang="en-US" sz="2800" smtClean="0"/>
              <a:t>= {0.5, 0.5}: </a:t>
            </a:r>
            <a:r>
              <a:rPr lang="en-US" sz="2800" i="1" smtClean="0"/>
              <a:t>Pr</a:t>
            </a:r>
            <a:r>
              <a:rPr lang="en-US" sz="2800" smtClean="0"/>
              <a:t>(</a:t>
            </a:r>
            <a:r>
              <a:rPr lang="en-US" sz="2800" i="1" smtClean="0"/>
              <a:t>verbal</a:t>
            </a:r>
            <a:r>
              <a:rPr lang="en-US" sz="2800" smtClean="0"/>
              <a:t>)=</a:t>
            </a:r>
            <a:r>
              <a:rPr lang="en-US" sz="2800" i="1" smtClean="0"/>
              <a:t>Pr</a:t>
            </a:r>
            <a:r>
              <a:rPr lang="en-US" sz="2800" smtClean="0"/>
              <a:t>(v</a:t>
            </a:r>
            <a:r>
              <a:rPr lang="en-US" sz="2800" i="1" smtClean="0"/>
              <a:t>isual</a:t>
            </a:r>
            <a:r>
              <a:rPr lang="en-US" sz="2800" smtClean="0"/>
              <a:t>)=</a:t>
            </a:r>
            <a:r>
              <a:rPr lang="en-US" sz="2800" i="1" smtClean="0"/>
              <a:t>0.5</a:t>
            </a:r>
            <a:endParaRPr lang="en-US" sz="2800" smtClean="0"/>
          </a:p>
          <a:p>
            <a:pPr algn="just"/>
            <a:r>
              <a:rPr lang="pt-BR" sz="2800" i="1" smtClean="0"/>
              <a:t>∏</a:t>
            </a:r>
            <a:r>
              <a:rPr lang="pt-BR" sz="2800" i="1" baseline="-25000" smtClean="0"/>
              <a:t>2</a:t>
            </a:r>
            <a:r>
              <a:rPr lang="pt-BR" sz="2800" i="1" smtClean="0"/>
              <a:t> </a:t>
            </a:r>
            <a:r>
              <a:rPr lang="pt-BR" sz="2800" smtClean="0"/>
              <a:t>= {0.5, 0.5}; </a:t>
            </a:r>
            <a:r>
              <a:rPr lang="pt-BR" sz="2800" i="1" smtClean="0"/>
              <a:t>Pr</a:t>
            </a:r>
            <a:r>
              <a:rPr lang="pt-BR" sz="2800" smtClean="0"/>
              <a:t>(</a:t>
            </a:r>
            <a:r>
              <a:rPr lang="pt-BR" sz="2800" i="1" smtClean="0"/>
              <a:t>activist</a:t>
            </a:r>
            <a:r>
              <a:rPr lang="pt-BR" sz="2800" smtClean="0"/>
              <a:t>)=</a:t>
            </a:r>
            <a:r>
              <a:rPr lang="pt-BR" sz="2800" i="1" smtClean="0"/>
              <a:t>Pr</a:t>
            </a:r>
            <a:r>
              <a:rPr lang="pt-BR" sz="2800" smtClean="0"/>
              <a:t>(</a:t>
            </a:r>
            <a:r>
              <a:rPr lang="pt-BR" sz="2800" i="1" smtClean="0"/>
              <a:t>reflector</a:t>
            </a:r>
            <a:r>
              <a:rPr lang="pt-BR" sz="2800" smtClean="0"/>
              <a:t>) = </a:t>
            </a:r>
            <a:r>
              <a:rPr lang="pt-BR" sz="2800" i="1" smtClean="0"/>
              <a:t>0.5</a:t>
            </a:r>
          </a:p>
          <a:p>
            <a:pPr algn="just"/>
            <a:r>
              <a:rPr lang="pt-BR" sz="2800" i="1" smtClean="0"/>
              <a:t>∏</a:t>
            </a:r>
            <a:r>
              <a:rPr lang="pt-BR" sz="2800" i="1" baseline="-25000" smtClean="0"/>
              <a:t>3</a:t>
            </a:r>
            <a:r>
              <a:rPr lang="pt-BR" sz="2800" i="1" smtClean="0"/>
              <a:t> = {0.5, 0.5}; Pr(theorist)=Pr(pragmatist)=0.5</a:t>
            </a:r>
            <a:r>
              <a:rPr lang="en-US" sz="2800" smtClean="0"/>
              <a:t> </a:t>
            </a:r>
          </a:p>
        </p:txBody>
      </p:sp>
      <p:sp>
        <p:nvSpPr>
          <p:cNvPr id="77830" name="Rectangle 3"/>
          <p:cNvSpPr>
            <a:spLocks noChangeArrowheads="1"/>
          </p:cNvSpPr>
          <p:nvPr/>
        </p:nvSpPr>
        <p:spPr bwMode="auto">
          <a:xfrm>
            <a:off x="685800" y="1171575"/>
            <a:ext cx="7848600" cy="946150"/>
          </a:xfrm>
          <a:prstGeom prst="rect">
            <a:avLst/>
          </a:prstGeom>
          <a:noFill/>
          <a:ln w="9525">
            <a:noFill/>
            <a:miter lim="800000"/>
            <a:headEnd/>
            <a:tailEnd/>
          </a:ln>
        </p:spPr>
        <p:txBody>
          <a:bodyPr>
            <a:spAutoFit/>
          </a:bodyPr>
          <a:lstStyle/>
          <a:p>
            <a:pPr algn="ctr"/>
            <a:r>
              <a:rPr lang="en-US" sz="2800" b="1">
                <a:solidFill>
                  <a:srgbClr val="CC00CC"/>
                </a:solidFill>
              </a:rPr>
              <a:t>2. Defining initial state distributions</a:t>
            </a:r>
            <a:r>
              <a:rPr lang="en-US" sz="2800">
                <a:solidFill>
                  <a:srgbClr val="CC00CC"/>
                </a:solidFill>
              </a:rPr>
              <a:t> </a:t>
            </a:r>
            <a:r>
              <a:rPr lang="en-US" sz="2800" b="1">
                <a:solidFill>
                  <a:srgbClr val="CC00CC"/>
                </a:solidFill>
              </a:rPr>
              <a:t>: </a:t>
            </a:r>
            <a:r>
              <a:rPr lang="en-US" sz="2800">
                <a:solidFill>
                  <a:srgbClr val="CC00CC"/>
                </a:solidFill>
              </a:rPr>
              <a:t>we use uniform probability distribution for each </a:t>
            </a:r>
            <a:r>
              <a:rPr lang="en-US" sz="2800" i="1">
                <a:solidFill>
                  <a:srgbClr val="CC00CC"/>
                </a:solidFill>
              </a:rPr>
              <a:t>∏</a:t>
            </a:r>
            <a:r>
              <a:rPr lang="en-US" sz="2800" i="1" baseline="-25000">
                <a:solidFill>
                  <a:srgbClr val="CC00CC"/>
                </a:solidFill>
              </a:rPr>
              <a:t>i</a:t>
            </a:r>
            <a:r>
              <a:rPr lang="en-US" sz="2800">
                <a:solidFill>
                  <a:srgbClr val="CC00CC"/>
                </a:solidFill>
              </a:rPr>
              <a:t> </a:t>
            </a:r>
          </a:p>
        </p:txBody>
      </p:sp>
      <p:sp>
        <p:nvSpPr>
          <p:cNvPr id="77831"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dt" sz="quarter" idx="10"/>
          </p:nvPr>
        </p:nvSpPr>
        <p:spPr>
          <a:noFill/>
        </p:spPr>
        <p:txBody>
          <a:bodyPr/>
          <a:lstStyle/>
          <a:p>
            <a:fld id="{7428C714-FD15-454A-B297-F6C456C52D43}" type="datetime1">
              <a:rPr lang="en-US" smtClean="0"/>
              <a:pPr/>
              <a:t>3/9/2016</a:t>
            </a:fld>
            <a:endParaRPr lang="en-US" smtClean="0"/>
          </a:p>
        </p:txBody>
      </p:sp>
      <p:sp>
        <p:nvSpPr>
          <p:cNvPr id="78851" name="Rectangle 5"/>
          <p:cNvSpPr>
            <a:spLocks noGrp="1" noChangeArrowheads="1"/>
          </p:cNvSpPr>
          <p:nvPr>
            <p:ph type="ftr" sz="quarter" idx="11"/>
          </p:nvPr>
        </p:nvSpPr>
        <p:spPr>
          <a:noFill/>
        </p:spPr>
        <p:txBody>
          <a:bodyPr/>
          <a:lstStyle/>
          <a:p>
            <a:r>
              <a:rPr lang="en-US" smtClean="0"/>
              <a:t>Thesis report</a:t>
            </a:r>
          </a:p>
        </p:txBody>
      </p:sp>
      <p:sp>
        <p:nvSpPr>
          <p:cNvPr id="78852" name="Rectangle 6"/>
          <p:cNvSpPr>
            <a:spLocks noGrp="1" noChangeArrowheads="1"/>
          </p:cNvSpPr>
          <p:nvPr>
            <p:ph type="sldNum" sz="quarter" idx="12"/>
          </p:nvPr>
        </p:nvSpPr>
        <p:spPr>
          <a:noFill/>
        </p:spPr>
        <p:txBody>
          <a:bodyPr/>
          <a:lstStyle/>
          <a:p>
            <a:fld id="{8D7ABC8B-C710-44D1-B547-F7CBCC6B3E9A}" type="slidenum">
              <a:rPr lang="en-US" smtClean="0"/>
              <a:pPr/>
              <a:t>75</a:t>
            </a:fld>
            <a:endParaRPr lang="en-US" smtClean="0"/>
          </a:p>
        </p:txBody>
      </p:sp>
      <p:sp>
        <p:nvSpPr>
          <p:cNvPr id="78853" name="Rectangle 2"/>
          <p:cNvSpPr>
            <a:spLocks noGrp="1" noChangeArrowheads="1"/>
          </p:cNvSpPr>
          <p:nvPr>
            <p:ph type="body" idx="1"/>
          </p:nvPr>
        </p:nvSpPr>
        <p:spPr>
          <a:xfrm>
            <a:off x="685800" y="1676400"/>
            <a:ext cx="7966075" cy="3124200"/>
          </a:xfrm>
        </p:spPr>
        <p:txBody>
          <a:bodyPr/>
          <a:lstStyle/>
          <a:p>
            <a:r>
              <a:rPr lang="en-US" smtClean="0"/>
              <a:t>We suppose that learners tend to keep their styles</a:t>
            </a:r>
          </a:p>
          <a:p>
            <a:pPr algn="just"/>
            <a:r>
              <a:rPr lang="en-US" smtClean="0"/>
              <a:t>So the conditional probability of a current state on previous state is high if both current state and previous state have the same value and otherwise</a:t>
            </a:r>
          </a:p>
        </p:txBody>
      </p:sp>
      <p:pic>
        <p:nvPicPr>
          <p:cNvPr id="78854" name="Picture 3"/>
          <p:cNvPicPr>
            <a:picLocks noChangeAspect="1" noChangeArrowheads="1"/>
          </p:cNvPicPr>
          <p:nvPr/>
        </p:nvPicPr>
        <p:blipFill>
          <a:blip r:embed="rId2" cstate="print"/>
          <a:srcRect/>
          <a:stretch>
            <a:fillRect/>
          </a:stretch>
        </p:blipFill>
        <p:spPr bwMode="auto">
          <a:xfrm>
            <a:off x="79375" y="4997450"/>
            <a:ext cx="2359025" cy="869950"/>
          </a:xfrm>
          <a:prstGeom prst="rect">
            <a:avLst/>
          </a:prstGeom>
          <a:noFill/>
          <a:ln w="9525">
            <a:noFill/>
            <a:miter lim="800000"/>
            <a:headEnd/>
            <a:tailEnd/>
          </a:ln>
        </p:spPr>
      </p:pic>
      <p:pic>
        <p:nvPicPr>
          <p:cNvPr id="78855" name="Picture 4"/>
          <p:cNvPicPr>
            <a:picLocks noChangeAspect="1" noChangeArrowheads="1"/>
          </p:cNvPicPr>
          <p:nvPr/>
        </p:nvPicPr>
        <p:blipFill>
          <a:blip r:embed="rId3" cstate="print"/>
          <a:srcRect/>
          <a:stretch>
            <a:fillRect/>
          </a:stretch>
        </p:blipFill>
        <p:spPr bwMode="auto">
          <a:xfrm>
            <a:off x="2606675" y="4997450"/>
            <a:ext cx="2879725" cy="868363"/>
          </a:xfrm>
          <a:prstGeom prst="rect">
            <a:avLst/>
          </a:prstGeom>
          <a:noFill/>
          <a:ln w="9525">
            <a:noFill/>
            <a:miter lim="800000"/>
            <a:headEnd/>
            <a:tailEnd/>
          </a:ln>
        </p:spPr>
      </p:pic>
      <p:pic>
        <p:nvPicPr>
          <p:cNvPr id="78856" name="Picture 5"/>
          <p:cNvPicPr>
            <a:picLocks noChangeAspect="1" noChangeArrowheads="1"/>
          </p:cNvPicPr>
          <p:nvPr/>
        </p:nvPicPr>
        <p:blipFill>
          <a:blip r:embed="rId4" cstate="print"/>
          <a:srcRect/>
          <a:stretch>
            <a:fillRect/>
          </a:stretch>
        </p:blipFill>
        <p:spPr bwMode="auto">
          <a:xfrm>
            <a:off x="5638800" y="4997450"/>
            <a:ext cx="3354388" cy="868363"/>
          </a:xfrm>
          <a:prstGeom prst="rect">
            <a:avLst/>
          </a:prstGeom>
          <a:noFill/>
          <a:ln w="9525">
            <a:noFill/>
            <a:miter lim="800000"/>
            <a:headEnd/>
            <a:tailEnd/>
          </a:ln>
        </p:spPr>
      </p:pic>
      <p:sp>
        <p:nvSpPr>
          <p:cNvPr id="78857" name="Text Box 5"/>
          <p:cNvSpPr txBox="1">
            <a:spLocks noChangeArrowheads="1"/>
          </p:cNvSpPr>
          <p:nvPr/>
        </p:nvSpPr>
        <p:spPr bwMode="auto">
          <a:xfrm>
            <a:off x="838200" y="1066800"/>
            <a:ext cx="7467600" cy="519113"/>
          </a:xfrm>
          <a:prstGeom prst="rect">
            <a:avLst/>
          </a:prstGeom>
          <a:noFill/>
          <a:ln w="9525">
            <a:noFill/>
            <a:miter lim="800000"/>
            <a:headEnd/>
            <a:tailEnd/>
          </a:ln>
        </p:spPr>
        <p:txBody>
          <a:bodyPr>
            <a:spAutoFit/>
          </a:bodyPr>
          <a:lstStyle/>
          <a:p>
            <a:pPr algn="ctr"/>
            <a:r>
              <a:rPr lang="en-US" sz="2800" b="1">
                <a:solidFill>
                  <a:srgbClr val="CC00CC"/>
                </a:solidFill>
              </a:rPr>
              <a:t>3. Defining transition probability matrices </a:t>
            </a:r>
          </a:p>
        </p:txBody>
      </p:sp>
      <p:sp>
        <p:nvSpPr>
          <p:cNvPr id="78858" name="Rectangle 7"/>
          <p:cNvSpPr>
            <a:spLocks noGrp="1" noChangeArrowheads="1"/>
          </p:cNvSpPr>
          <p:nvPr>
            <p:ph type="title"/>
          </p:nvPr>
        </p:nvSpPr>
        <p:spPr>
          <a:xfrm>
            <a:off x="609600" y="76200"/>
            <a:ext cx="79248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dt" sz="quarter" idx="10"/>
          </p:nvPr>
        </p:nvSpPr>
        <p:spPr>
          <a:noFill/>
        </p:spPr>
        <p:txBody>
          <a:bodyPr/>
          <a:lstStyle/>
          <a:p>
            <a:fld id="{13C08ED5-5586-4A43-BB2A-DF1943C0A020}" type="datetime1">
              <a:rPr lang="en-US" smtClean="0"/>
              <a:pPr/>
              <a:t>3/9/2016</a:t>
            </a:fld>
            <a:endParaRPr lang="en-US" smtClean="0"/>
          </a:p>
        </p:txBody>
      </p:sp>
      <p:sp>
        <p:nvSpPr>
          <p:cNvPr id="79875" name="Rectangle 5"/>
          <p:cNvSpPr>
            <a:spLocks noGrp="1" noChangeArrowheads="1"/>
          </p:cNvSpPr>
          <p:nvPr>
            <p:ph type="ftr" sz="quarter" idx="11"/>
          </p:nvPr>
        </p:nvSpPr>
        <p:spPr>
          <a:noFill/>
        </p:spPr>
        <p:txBody>
          <a:bodyPr/>
          <a:lstStyle/>
          <a:p>
            <a:r>
              <a:rPr lang="en-US" smtClean="0"/>
              <a:t>Thesis report</a:t>
            </a:r>
          </a:p>
        </p:txBody>
      </p:sp>
      <p:sp>
        <p:nvSpPr>
          <p:cNvPr id="79876" name="Rectangle 6"/>
          <p:cNvSpPr>
            <a:spLocks noGrp="1" noChangeArrowheads="1"/>
          </p:cNvSpPr>
          <p:nvPr>
            <p:ph type="sldNum" sz="quarter" idx="12"/>
          </p:nvPr>
        </p:nvSpPr>
        <p:spPr>
          <a:noFill/>
        </p:spPr>
        <p:txBody>
          <a:bodyPr/>
          <a:lstStyle/>
          <a:p>
            <a:fld id="{64C52F0C-8214-4097-993F-07302F299833}" type="slidenum">
              <a:rPr lang="en-US" smtClean="0"/>
              <a:pPr/>
              <a:t>76</a:t>
            </a:fld>
            <a:endParaRPr lang="en-US" smtClean="0"/>
          </a:p>
        </p:txBody>
      </p:sp>
      <p:sp>
        <p:nvSpPr>
          <p:cNvPr id="79877" name="Rectangle 2"/>
          <p:cNvSpPr>
            <a:spLocks noGrp="1" noChangeArrowheads="1"/>
          </p:cNvSpPr>
          <p:nvPr>
            <p:ph type="body" idx="1"/>
          </p:nvPr>
        </p:nvSpPr>
        <p:spPr>
          <a:xfrm>
            <a:off x="609600" y="1447800"/>
            <a:ext cx="8229600" cy="4876800"/>
          </a:xfrm>
        </p:spPr>
        <p:txBody>
          <a:bodyPr/>
          <a:lstStyle/>
          <a:p>
            <a:pPr algn="just">
              <a:lnSpc>
                <a:spcPct val="80000"/>
              </a:lnSpc>
            </a:pPr>
            <a:r>
              <a:rPr lang="en-US" sz="1800" smtClean="0"/>
              <a:t>There is a relationship between learning object learned by users and their learning styles </a:t>
            </a:r>
          </a:p>
          <a:p>
            <a:pPr algn="just">
              <a:lnSpc>
                <a:spcPct val="80000"/>
              </a:lnSpc>
            </a:pPr>
            <a:r>
              <a:rPr lang="en-US" sz="1800" smtClean="0"/>
              <a:t>We assign three attributes to each learning object</a:t>
            </a:r>
          </a:p>
          <a:p>
            <a:pPr lvl="1" algn="just">
              <a:lnSpc>
                <a:spcPct val="80000"/>
              </a:lnSpc>
              <a:buFontTx/>
              <a:buChar char="-"/>
            </a:pPr>
            <a:r>
              <a:rPr lang="en-US" sz="1800" i="1" smtClean="0"/>
              <a:t>Format</a:t>
            </a:r>
            <a:r>
              <a:rPr lang="en-US" sz="1800" smtClean="0"/>
              <a:t> attribute indicating the format of learning object has three values:</a:t>
            </a:r>
            <a:r>
              <a:rPr lang="en-US" sz="1800" i="1" smtClean="0"/>
              <a:t> text, picture, video</a:t>
            </a:r>
            <a:r>
              <a:rPr lang="en-US" sz="1800" smtClean="0"/>
              <a:t> </a:t>
            </a:r>
          </a:p>
          <a:p>
            <a:pPr lvl="1" algn="just">
              <a:lnSpc>
                <a:spcPct val="80000"/>
              </a:lnSpc>
              <a:buFontTx/>
              <a:buChar char="-"/>
            </a:pPr>
            <a:r>
              <a:rPr lang="en-US" sz="1800" i="1" smtClean="0"/>
              <a:t>Type</a:t>
            </a:r>
            <a:r>
              <a:rPr lang="en-US" sz="1800" smtClean="0"/>
              <a:t> attribute telling the type of learning object has four values: </a:t>
            </a:r>
            <a:r>
              <a:rPr lang="en-US" sz="1800" i="1" smtClean="0"/>
              <a:t>theory, example, exercise, </a:t>
            </a:r>
            <a:r>
              <a:rPr lang="en-US" sz="1800" smtClean="0"/>
              <a:t>and</a:t>
            </a:r>
            <a:r>
              <a:rPr lang="en-US" sz="1800" i="1" smtClean="0"/>
              <a:t> puzzle</a:t>
            </a:r>
          </a:p>
          <a:p>
            <a:pPr lvl="1" algn="just">
              <a:lnSpc>
                <a:spcPct val="80000"/>
              </a:lnSpc>
              <a:buFontTx/>
              <a:buChar char="-"/>
            </a:pPr>
            <a:r>
              <a:rPr lang="en-US" sz="1800" i="1" smtClean="0"/>
              <a:t>Interactive</a:t>
            </a:r>
            <a:r>
              <a:rPr lang="en-US" sz="1800" smtClean="0"/>
              <a:t> attribute indicates the “interactive” level of learning object. The more interactive learning object is, the more learners interact together in their learning path. This attribute has three values corresponding to three levels: </a:t>
            </a:r>
            <a:r>
              <a:rPr lang="en-US" sz="1800" i="1" smtClean="0"/>
              <a:t>low, medium, high</a:t>
            </a:r>
            <a:r>
              <a:rPr lang="en-US" sz="1800" smtClean="0"/>
              <a:t> </a:t>
            </a:r>
          </a:p>
          <a:p>
            <a:pPr algn="just">
              <a:lnSpc>
                <a:spcPct val="80000"/>
              </a:lnSpc>
            </a:pPr>
            <a:r>
              <a:rPr lang="en-US" sz="1800" smtClean="0"/>
              <a:t>The dimension </a:t>
            </a:r>
            <a:r>
              <a:rPr lang="en-US" sz="1800" i="1" smtClean="0"/>
              <a:t>Verbal/Visual</a:t>
            </a:r>
            <a:r>
              <a:rPr lang="en-US" sz="1800" smtClean="0"/>
              <a:t> is involved in format attribute. The dimensions </a:t>
            </a:r>
            <a:r>
              <a:rPr lang="en-US" sz="1800" i="1" smtClean="0"/>
              <a:t>Activist/ Reflector</a:t>
            </a:r>
            <a:r>
              <a:rPr lang="en-US" sz="1800" smtClean="0"/>
              <a:t> and </a:t>
            </a:r>
            <a:r>
              <a:rPr lang="en-US" sz="1800" i="1" smtClean="0"/>
              <a:t>Theorist/ Pragmatist</a:t>
            </a:r>
            <a:r>
              <a:rPr lang="en-US" sz="1800" smtClean="0"/>
              <a:t> relate to both </a:t>
            </a:r>
            <a:r>
              <a:rPr lang="en-US" sz="1800" i="1" smtClean="0"/>
              <a:t>type</a:t>
            </a:r>
            <a:r>
              <a:rPr lang="en-US" sz="1800" smtClean="0"/>
              <a:t> attribute and </a:t>
            </a:r>
            <a:r>
              <a:rPr lang="en-US" sz="1800" i="1" smtClean="0"/>
              <a:t>interactive</a:t>
            </a:r>
            <a:r>
              <a:rPr lang="en-US" sz="1800" smtClean="0"/>
              <a:t> attribute </a:t>
            </a:r>
          </a:p>
          <a:p>
            <a:pPr lvl="1" algn="just">
              <a:lnSpc>
                <a:spcPct val="80000"/>
              </a:lnSpc>
              <a:buFontTx/>
              <a:buChar char="-"/>
            </a:pPr>
            <a:r>
              <a:rPr lang="en-US" sz="1800" i="1" smtClean="0"/>
              <a:t>Ө</a:t>
            </a:r>
            <a:r>
              <a:rPr lang="en-US" sz="1800" i="1" baseline="-25000" smtClean="0"/>
              <a:t>1</a:t>
            </a:r>
            <a:r>
              <a:rPr lang="en-US" sz="1800" smtClean="0"/>
              <a:t> = {</a:t>
            </a:r>
            <a:r>
              <a:rPr lang="en-US" sz="1800" i="1" smtClean="0"/>
              <a:t> text, picture, video</a:t>
            </a:r>
            <a:r>
              <a:rPr lang="en-US" sz="1800" smtClean="0"/>
              <a:t> } </a:t>
            </a:r>
          </a:p>
          <a:p>
            <a:pPr lvl="1" algn="just">
              <a:lnSpc>
                <a:spcPct val="80000"/>
              </a:lnSpc>
              <a:buFontTx/>
              <a:buChar char="-"/>
            </a:pPr>
            <a:r>
              <a:rPr lang="en-US" sz="1800" i="1" smtClean="0"/>
              <a:t>Ө</a:t>
            </a:r>
            <a:r>
              <a:rPr lang="en-US" sz="1800" i="1" baseline="-25000" smtClean="0"/>
              <a:t>2</a:t>
            </a:r>
            <a:r>
              <a:rPr lang="en-US" sz="1800" smtClean="0"/>
              <a:t> = {</a:t>
            </a:r>
            <a:r>
              <a:rPr lang="en-US" sz="1800" i="1" smtClean="0"/>
              <a:t> theory, example, exercise, puzzle, low </a:t>
            </a:r>
            <a:r>
              <a:rPr lang="en-US" sz="1800" smtClean="0"/>
              <a:t>(interaction)</a:t>
            </a:r>
            <a:r>
              <a:rPr lang="en-US" sz="1800" i="1" smtClean="0"/>
              <a:t>, medium </a:t>
            </a:r>
            <a:r>
              <a:rPr lang="en-US" sz="1800" smtClean="0"/>
              <a:t>(interaction)</a:t>
            </a:r>
            <a:r>
              <a:rPr lang="en-US" sz="1800" i="1" smtClean="0"/>
              <a:t>, high</a:t>
            </a:r>
            <a:r>
              <a:rPr lang="en-US" sz="1800" smtClean="0"/>
              <a:t> (interaction) } </a:t>
            </a:r>
          </a:p>
          <a:p>
            <a:pPr lvl="1" algn="just">
              <a:lnSpc>
                <a:spcPct val="80000"/>
              </a:lnSpc>
              <a:buFontTx/>
              <a:buChar char="-"/>
            </a:pPr>
            <a:r>
              <a:rPr lang="en-US" sz="1800" i="1" smtClean="0"/>
              <a:t>Ө</a:t>
            </a:r>
            <a:r>
              <a:rPr lang="en-US" sz="1800" i="1" baseline="-25000" smtClean="0"/>
              <a:t>3</a:t>
            </a:r>
            <a:r>
              <a:rPr lang="en-US" sz="1800" smtClean="0"/>
              <a:t> = {</a:t>
            </a:r>
            <a:r>
              <a:rPr lang="en-US" sz="1800" i="1" smtClean="0"/>
              <a:t> theory, example, exercise, puzzle, low</a:t>
            </a:r>
            <a:r>
              <a:rPr lang="en-US" sz="1800" smtClean="0"/>
              <a:t> (interaction)</a:t>
            </a:r>
            <a:r>
              <a:rPr lang="en-US" sz="1800" i="1" smtClean="0"/>
              <a:t>, medium</a:t>
            </a:r>
            <a:r>
              <a:rPr lang="en-US" sz="1800" smtClean="0"/>
              <a:t> (interaction)</a:t>
            </a:r>
            <a:r>
              <a:rPr lang="en-US" sz="1800" i="1" smtClean="0"/>
              <a:t>, high </a:t>
            </a:r>
            <a:r>
              <a:rPr lang="en-US" sz="1800" smtClean="0"/>
              <a:t>(interaction) }</a:t>
            </a:r>
          </a:p>
        </p:txBody>
      </p:sp>
      <p:sp>
        <p:nvSpPr>
          <p:cNvPr id="79878" name="Text Box 5"/>
          <p:cNvSpPr txBox="1">
            <a:spLocks noChangeArrowheads="1"/>
          </p:cNvSpPr>
          <p:nvPr/>
        </p:nvSpPr>
        <p:spPr bwMode="auto">
          <a:xfrm>
            <a:off x="838200" y="914400"/>
            <a:ext cx="7467600" cy="519113"/>
          </a:xfrm>
          <a:prstGeom prst="rect">
            <a:avLst/>
          </a:prstGeom>
          <a:noFill/>
          <a:ln w="9525">
            <a:noFill/>
            <a:miter lim="800000"/>
            <a:headEnd/>
            <a:tailEnd/>
          </a:ln>
        </p:spPr>
        <p:txBody>
          <a:bodyPr>
            <a:spAutoFit/>
          </a:bodyPr>
          <a:lstStyle/>
          <a:p>
            <a:pPr algn="ctr"/>
            <a:r>
              <a:rPr lang="en-US" sz="2800" b="1">
                <a:solidFill>
                  <a:srgbClr val="CC00CC"/>
                </a:solidFill>
              </a:rPr>
              <a:t>4. Defining observation</a:t>
            </a:r>
          </a:p>
        </p:txBody>
      </p:sp>
      <p:sp>
        <p:nvSpPr>
          <p:cNvPr id="79879"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dt" sz="quarter" idx="10"/>
          </p:nvPr>
        </p:nvSpPr>
        <p:spPr>
          <a:noFill/>
        </p:spPr>
        <p:txBody>
          <a:bodyPr/>
          <a:lstStyle/>
          <a:p>
            <a:fld id="{0B85E9D1-CA8B-4EBD-8AD5-F36254B66C25}" type="datetime1">
              <a:rPr lang="en-US" smtClean="0"/>
              <a:pPr/>
              <a:t>3/9/2016</a:t>
            </a:fld>
            <a:endParaRPr lang="en-US" smtClean="0"/>
          </a:p>
        </p:txBody>
      </p:sp>
      <p:sp>
        <p:nvSpPr>
          <p:cNvPr id="80899" name="Rectangle 5"/>
          <p:cNvSpPr>
            <a:spLocks noGrp="1" noChangeArrowheads="1"/>
          </p:cNvSpPr>
          <p:nvPr>
            <p:ph type="ftr" sz="quarter" idx="11"/>
          </p:nvPr>
        </p:nvSpPr>
        <p:spPr>
          <a:noFill/>
        </p:spPr>
        <p:txBody>
          <a:bodyPr/>
          <a:lstStyle/>
          <a:p>
            <a:r>
              <a:rPr lang="en-US" smtClean="0"/>
              <a:t>Thesis report</a:t>
            </a:r>
          </a:p>
        </p:txBody>
      </p:sp>
      <p:sp>
        <p:nvSpPr>
          <p:cNvPr id="80900" name="Rectangle 6"/>
          <p:cNvSpPr>
            <a:spLocks noGrp="1" noChangeArrowheads="1"/>
          </p:cNvSpPr>
          <p:nvPr>
            <p:ph type="sldNum" sz="quarter" idx="12"/>
          </p:nvPr>
        </p:nvSpPr>
        <p:spPr>
          <a:noFill/>
        </p:spPr>
        <p:txBody>
          <a:bodyPr/>
          <a:lstStyle/>
          <a:p>
            <a:fld id="{2CE780C0-EA70-4C1E-A9DD-E319615EAA46}" type="slidenum">
              <a:rPr lang="en-US" smtClean="0"/>
              <a:pPr/>
              <a:t>77</a:t>
            </a:fld>
            <a:endParaRPr lang="en-US" smtClean="0"/>
          </a:p>
        </p:txBody>
      </p:sp>
      <p:sp>
        <p:nvSpPr>
          <p:cNvPr id="80901" name="Rectangle 2"/>
          <p:cNvSpPr>
            <a:spLocks noGrp="1" noChangeArrowheads="1"/>
          </p:cNvSpPr>
          <p:nvPr>
            <p:ph type="body" idx="1"/>
          </p:nvPr>
        </p:nvSpPr>
        <p:spPr>
          <a:xfrm>
            <a:off x="685800" y="1600200"/>
            <a:ext cx="7966075" cy="4724400"/>
          </a:xfrm>
        </p:spPr>
        <p:txBody>
          <a:bodyPr/>
          <a:lstStyle/>
          <a:p>
            <a:pPr algn="just">
              <a:lnSpc>
                <a:spcPct val="80000"/>
              </a:lnSpc>
            </a:pPr>
            <a:r>
              <a:rPr lang="en-US" sz="2000" smtClean="0"/>
              <a:t>Different observations (attributes of LO) effect on states (learning styles) in different degrees</a:t>
            </a:r>
          </a:p>
          <a:p>
            <a:pPr algn="just">
              <a:lnSpc>
                <a:spcPct val="80000"/>
              </a:lnSpc>
            </a:pPr>
            <a:r>
              <a:rPr lang="en-US" sz="2000" smtClean="0"/>
              <a:t>The weights of observations: </a:t>
            </a:r>
            <a:r>
              <a:rPr lang="en-US" sz="2000" i="1" smtClean="0"/>
              <a:t>text, picture, video</a:t>
            </a:r>
            <a:r>
              <a:rPr lang="en-US" sz="2000" smtClean="0"/>
              <a:t> on state </a:t>
            </a:r>
            <a:r>
              <a:rPr lang="en-US" sz="2000" i="1" smtClean="0"/>
              <a:t>Verbal</a:t>
            </a:r>
            <a:r>
              <a:rPr lang="en-US" sz="2000" smtClean="0"/>
              <a:t> are in descending order. </a:t>
            </a:r>
          </a:p>
          <a:p>
            <a:pPr algn="just">
              <a:lnSpc>
                <a:spcPct val="80000"/>
              </a:lnSpc>
            </a:pPr>
            <a:r>
              <a:rPr lang="en-US" sz="2000" smtClean="0"/>
              <a:t>The weights of observations: </a:t>
            </a:r>
            <a:r>
              <a:rPr lang="en-US" sz="2000" i="1" smtClean="0"/>
              <a:t>text, picture, video</a:t>
            </a:r>
            <a:r>
              <a:rPr lang="en-US" sz="2000" smtClean="0"/>
              <a:t> on state </a:t>
            </a:r>
            <a:r>
              <a:rPr lang="en-US" sz="2000" i="1" smtClean="0"/>
              <a:t>Visual</a:t>
            </a:r>
            <a:r>
              <a:rPr lang="en-US" sz="2000" smtClean="0"/>
              <a:t> are in ascending order</a:t>
            </a:r>
          </a:p>
          <a:p>
            <a:pPr algn="just">
              <a:lnSpc>
                <a:spcPct val="80000"/>
              </a:lnSpc>
            </a:pPr>
            <a:r>
              <a:rPr lang="en-US" sz="2000" smtClean="0"/>
              <a:t>The weights of observations: </a:t>
            </a:r>
            <a:r>
              <a:rPr lang="en-US" sz="2000" i="1" smtClean="0"/>
              <a:t>puzzle, example, theory, exercise</a:t>
            </a:r>
            <a:r>
              <a:rPr lang="en-US" sz="2000" smtClean="0"/>
              <a:t> on state </a:t>
            </a:r>
            <a:r>
              <a:rPr lang="en-US" sz="2000" i="1" smtClean="0"/>
              <a:t>Activist</a:t>
            </a:r>
            <a:r>
              <a:rPr lang="en-US" sz="2000" smtClean="0"/>
              <a:t> are in descending order</a:t>
            </a:r>
          </a:p>
          <a:p>
            <a:pPr algn="just">
              <a:lnSpc>
                <a:spcPct val="80000"/>
              </a:lnSpc>
            </a:pPr>
            <a:r>
              <a:rPr lang="en-US" sz="2000" smtClean="0"/>
              <a:t>The weights of observations: </a:t>
            </a:r>
            <a:r>
              <a:rPr lang="en-US" sz="2000" i="1" smtClean="0"/>
              <a:t>example, theory, exercise,</a:t>
            </a:r>
            <a:r>
              <a:rPr lang="en-US" sz="2000" smtClean="0"/>
              <a:t> </a:t>
            </a:r>
            <a:r>
              <a:rPr lang="en-US" sz="2000" i="1" smtClean="0"/>
              <a:t>puzzle </a:t>
            </a:r>
            <a:r>
              <a:rPr lang="en-US" sz="2000" smtClean="0"/>
              <a:t>on state </a:t>
            </a:r>
            <a:r>
              <a:rPr lang="en-US" sz="2000" i="1" smtClean="0"/>
              <a:t>Reflector</a:t>
            </a:r>
            <a:r>
              <a:rPr lang="en-US" sz="2000" smtClean="0"/>
              <a:t> are in descending order</a:t>
            </a:r>
          </a:p>
          <a:p>
            <a:pPr algn="just">
              <a:lnSpc>
                <a:spcPct val="80000"/>
              </a:lnSpc>
            </a:pPr>
            <a:r>
              <a:rPr lang="en-US" sz="2000" smtClean="0"/>
              <a:t>The weight of observations: </a:t>
            </a:r>
            <a:r>
              <a:rPr lang="en-US" sz="2000" i="1" smtClean="0"/>
              <a:t>low </a:t>
            </a:r>
            <a:r>
              <a:rPr lang="en-US" sz="2000" smtClean="0"/>
              <a:t>(interaction), </a:t>
            </a:r>
            <a:r>
              <a:rPr lang="en-US" sz="2000" i="1" smtClean="0"/>
              <a:t>medium </a:t>
            </a:r>
            <a:r>
              <a:rPr lang="en-US" sz="2000" smtClean="0"/>
              <a:t>(interaction), </a:t>
            </a:r>
            <a:r>
              <a:rPr lang="en-US" sz="2000" i="1" smtClean="0"/>
              <a:t>high </a:t>
            </a:r>
            <a:r>
              <a:rPr lang="en-US" sz="2000" smtClean="0"/>
              <a:t>(interaction) on state </a:t>
            </a:r>
            <a:r>
              <a:rPr lang="en-US" sz="2000" i="1" smtClean="0"/>
              <a:t>Activist</a:t>
            </a:r>
            <a:r>
              <a:rPr lang="en-US" sz="2000" smtClean="0"/>
              <a:t> get values: </a:t>
            </a:r>
            <a:r>
              <a:rPr lang="en-US" sz="2000" i="1" smtClean="0"/>
              <a:t>0, 0, 1</a:t>
            </a:r>
            <a:r>
              <a:rPr lang="en-US" sz="2000" smtClean="0"/>
              <a:t> respectively </a:t>
            </a:r>
          </a:p>
          <a:p>
            <a:pPr algn="just">
              <a:lnSpc>
                <a:spcPct val="80000"/>
              </a:lnSpc>
            </a:pPr>
            <a:r>
              <a:rPr lang="en-US" sz="2000" smtClean="0"/>
              <a:t>The weight of observations: </a:t>
            </a:r>
            <a:r>
              <a:rPr lang="en-US" sz="2000" i="1" smtClean="0"/>
              <a:t>low </a:t>
            </a:r>
            <a:r>
              <a:rPr lang="en-US" sz="2000" smtClean="0"/>
              <a:t>(interaction), </a:t>
            </a:r>
            <a:r>
              <a:rPr lang="en-US" sz="2000" i="1" smtClean="0"/>
              <a:t>medium </a:t>
            </a:r>
            <a:r>
              <a:rPr lang="en-US" sz="2000" smtClean="0"/>
              <a:t>(interaction), </a:t>
            </a:r>
            <a:r>
              <a:rPr lang="en-US" sz="2000" i="1" smtClean="0"/>
              <a:t>high </a:t>
            </a:r>
            <a:r>
              <a:rPr lang="en-US" sz="2000" smtClean="0"/>
              <a:t>(interaction) on state </a:t>
            </a:r>
            <a:r>
              <a:rPr lang="en-US" sz="2000" i="1" smtClean="0"/>
              <a:t>Reflector</a:t>
            </a:r>
            <a:r>
              <a:rPr lang="en-US" sz="2000" smtClean="0"/>
              <a:t> get values: </a:t>
            </a:r>
            <a:r>
              <a:rPr lang="en-US" sz="2000" i="1" smtClean="0"/>
              <a:t>1, 0, 0</a:t>
            </a:r>
            <a:r>
              <a:rPr lang="en-US" sz="2000" smtClean="0"/>
              <a:t> respectively </a:t>
            </a:r>
          </a:p>
        </p:txBody>
      </p:sp>
      <p:sp>
        <p:nvSpPr>
          <p:cNvPr id="80902" name="Text Box 5"/>
          <p:cNvSpPr txBox="1">
            <a:spLocks noChangeArrowheads="1"/>
          </p:cNvSpPr>
          <p:nvPr/>
        </p:nvSpPr>
        <p:spPr bwMode="auto">
          <a:xfrm>
            <a:off x="838200" y="914400"/>
            <a:ext cx="7848600" cy="519113"/>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0903"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dt" sz="quarter" idx="10"/>
          </p:nvPr>
        </p:nvSpPr>
        <p:spPr>
          <a:noFill/>
        </p:spPr>
        <p:txBody>
          <a:bodyPr/>
          <a:lstStyle/>
          <a:p>
            <a:fld id="{985C9CA3-E38C-4101-A84B-7906FE27EA82}" type="datetime1">
              <a:rPr lang="en-US" smtClean="0"/>
              <a:pPr/>
              <a:t>3/9/2016</a:t>
            </a:fld>
            <a:endParaRPr lang="en-US" smtClean="0"/>
          </a:p>
        </p:txBody>
      </p:sp>
      <p:sp>
        <p:nvSpPr>
          <p:cNvPr id="81923" name="Rectangle 5"/>
          <p:cNvSpPr>
            <a:spLocks noGrp="1" noChangeArrowheads="1"/>
          </p:cNvSpPr>
          <p:nvPr>
            <p:ph type="ftr" sz="quarter" idx="11"/>
          </p:nvPr>
        </p:nvSpPr>
        <p:spPr>
          <a:noFill/>
        </p:spPr>
        <p:txBody>
          <a:bodyPr/>
          <a:lstStyle/>
          <a:p>
            <a:r>
              <a:rPr lang="en-US" smtClean="0"/>
              <a:t>Thesis report</a:t>
            </a:r>
          </a:p>
        </p:txBody>
      </p:sp>
      <p:sp>
        <p:nvSpPr>
          <p:cNvPr id="81924" name="Rectangle 6"/>
          <p:cNvSpPr>
            <a:spLocks noGrp="1" noChangeArrowheads="1"/>
          </p:cNvSpPr>
          <p:nvPr>
            <p:ph type="sldNum" sz="quarter" idx="12"/>
          </p:nvPr>
        </p:nvSpPr>
        <p:spPr>
          <a:noFill/>
        </p:spPr>
        <p:txBody>
          <a:bodyPr/>
          <a:lstStyle/>
          <a:p>
            <a:fld id="{77FAF461-D0BA-4CA6-BCF5-CAED1ED92261}" type="slidenum">
              <a:rPr lang="en-US" smtClean="0"/>
              <a:pPr/>
              <a:t>78</a:t>
            </a:fld>
            <a:endParaRPr lang="en-US" smtClean="0"/>
          </a:p>
        </p:txBody>
      </p:sp>
      <p:pic>
        <p:nvPicPr>
          <p:cNvPr id="81925" name="Picture 2"/>
          <p:cNvPicPr>
            <a:picLocks noChangeAspect="1" noChangeArrowheads="1"/>
          </p:cNvPicPr>
          <p:nvPr/>
        </p:nvPicPr>
        <p:blipFill>
          <a:blip r:embed="rId2" cstate="print"/>
          <a:srcRect/>
          <a:stretch>
            <a:fillRect/>
          </a:stretch>
        </p:blipFill>
        <p:spPr bwMode="auto">
          <a:xfrm>
            <a:off x="914400" y="2095500"/>
            <a:ext cx="7496175" cy="590550"/>
          </a:xfrm>
          <a:prstGeom prst="rect">
            <a:avLst/>
          </a:prstGeom>
          <a:noFill/>
          <a:ln w="9525">
            <a:noFill/>
            <a:miter lim="800000"/>
            <a:headEnd/>
            <a:tailEnd/>
          </a:ln>
        </p:spPr>
      </p:pic>
      <p:pic>
        <p:nvPicPr>
          <p:cNvPr id="81926" name="Picture 3"/>
          <p:cNvPicPr>
            <a:picLocks noChangeAspect="1" noChangeArrowheads="1"/>
          </p:cNvPicPr>
          <p:nvPr/>
        </p:nvPicPr>
        <p:blipFill>
          <a:blip r:embed="rId3" cstate="print"/>
          <a:srcRect/>
          <a:stretch>
            <a:fillRect/>
          </a:stretch>
        </p:blipFill>
        <p:spPr bwMode="auto">
          <a:xfrm>
            <a:off x="933450" y="3262313"/>
            <a:ext cx="7524750" cy="866775"/>
          </a:xfrm>
          <a:prstGeom prst="rect">
            <a:avLst/>
          </a:prstGeom>
          <a:noFill/>
          <a:ln w="9525">
            <a:noFill/>
            <a:miter lim="800000"/>
            <a:headEnd/>
            <a:tailEnd/>
          </a:ln>
        </p:spPr>
      </p:pic>
      <p:pic>
        <p:nvPicPr>
          <p:cNvPr id="81927" name="Picture 4"/>
          <p:cNvPicPr>
            <a:picLocks noChangeAspect="1" noChangeArrowheads="1"/>
          </p:cNvPicPr>
          <p:nvPr/>
        </p:nvPicPr>
        <p:blipFill>
          <a:blip r:embed="rId4" cstate="print"/>
          <a:srcRect/>
          <a:stretch>
            <a:fillRect/>
          </a:stretch>
        </p:blipFill>
        <p:spPr bwMode="auto">
          <a:xfrm>
            <a:off x="914400" y="4610100"/>
            <a:ext cx="7505700" cy="876300"/>
          </a:xfrm>
          <a:prstGeom prst="rect">
            <a:avLst/>
          </a:prstGeom>
          <a:noFill/>
          <a:ln w="9525">
            <a:noFill/>
            <a:miter lim="800000"/>
            <a:headEnd/>
            <a:tailEnd/>
          </a:ln>
        </p:spPr>
      </p:pic>
      <p:sp>
        <p:nvSpPr>
          <p:cNvPr id="81928" name="Text Box 5"/>
          <p:cNvSpPr txBox="1">
            <a:spLocks noChangeArrowheads="1"/>
          </p:cNvSpPr>
          <p:nvPr/>
        </p:nvSpPr>
        <p:spPr bwMode="auto">
          <a:xfrm>
            <a:off x="838200" y="1157288"/>
            <a:ext cx="7848600" cy="519112"/>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1929" name="Rectangle 6"/>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dt" sz="quarter" idx="10"/>
          </p:nvPr>
        </p:nvSpPr>
        <p:spPr>
          <a:noFill/>
        </p:spPr>
        <p:txBody>
          <a:bodyPr/>
          <a:lstStyle/>
          <a:p>
            <a:fld id="{4111233C-8411-4A64-AC8C-7936CB30BB61}" type="datetime1">
              <a:rPr lang="en-US" smtClean="0"/>
              <a:pPr/>
              <a:t>3/9/2016</a:t>
            </a:fld>
            <a:endParaRPr lang="en-US" smtClean="0"/>
          </a:p>
        </p:txBody>
      </p:sp>
      <p:sp>
        <p:nvSpPr>
          <p:cNvPr id="82947" name="Rectangle 5"/>
          <p:cNvSpPr>
            <a:spLocks noGrp="1" noChangeArrowheads="1"/>
          </p:cNvSpPr>
          <p:nvPr>
            <p:ph type="ftr" sz="quarter" idx="11"/>
          </p:nvPr>
        </p:nvSpPr>
        <p:spPr>
          <a:noFill/>
        </p:spPr>
        <p:txBody>
          <a:bodyPr/>
          <a:lstStyle/>
          <a:p>
            <a:r>
              <a:rPr lang="en-US" smtClean="0"/>
              <a:t>Thesis report</a:t>
            </a:r>
          </a:p>
        </p:txBody>
      </p:sp>
      <p:sp>
        <p:nvSpPr>
          <p:cNvPr id="82948" name="Rectangle 6"/>
          <p:cNvSpPr>
            <a:spLocks noGrp="1" noChangeArrowheads="1"/>
          </p:cNvSpPr>
          <p:nvPr>
            <p:ph type="sldNum" sz="quarter" idx="12"/>
          </p:nvPr>
        </p:nvSpPr>
        <p:spPr>
          <a:noFill/>
        </p:spPr>
        <p:txBody>
          <a:bodyPr/>
          <a:lstStyle/>
          <a:p>
            <a:fld id="{9A9F6BA5-4DAB-4586-B683-B133BDFB551D}" type="slidenum">
              <a:rPr lang="en-US" smtClean="0"/>
              <a:pPr/>
              <a:t>79</a:t>
            </a:fld>
            <a:endParaRPr lang="en-US" smtClean="0"/>
          </a:p>
        </p:txBody>
      </p:sp>
      <p:pic>
        <p:nvPicPr>
          <p:cNvPr id="82949" name="Picture 2"/>
          <p:cNvPicPr>
            <a:picLocks noChangeAspect="1" noChangeArrowheads="1"/>
          </p:cNvPicPr>
          <p:nvPr/>
        </p:nvPicPr>
        <p:blipFill>
          <a:blip r:embed="rId2" cstate="print"/>
          <a:srcRect/>
          <a:stretch>
            <a:fillRect/>
          </a:stretch>
        </p:blipFill>
        <p:spPr bwMode="auto">
          <a:xfrm>
            <a:off x="2971800" y="2133600"/>
            <a:ext cx="3209925" cy="962025"/>
          </a:xfrm>
          <a:prstGeom prst="rect">
            <a:avLst/>
          </a:prstGeom>
          <a:noFill/>
          <a:ln w="9525">
            <a:noFill/>
            <a:miter lim="800000"/>
            <a:headEnd/>
            <a:tailEnd/>
          </a:ln>
        </p:spPr>
      </p:pic>
      <p:pic>
        <p:nvPicPr>
          <p:cNvPr id="82950" name="Picture 3"/>
          <p:cNvPicPr>
            <a:picLocks noChangeAspect="1" noChangeArrowheads="1"/>
          </p:cNvPicPr>
          <p:nvPr/>
        </p:nvPicPr>
        <p:blipFill>
          <a:blip r:embed="rId3" cstate="print"/>
          <a:srcRect/>
          <a:stretch>
            <a:fillRect/>
          </a:stretch>
        </p:blipFill>
        <p:spPr bwMode="auto">
          <a:xfrm>
            <a:off x="890588" y="3390900"/>
            <a:ext cx="7362825" cy="952500"/>
          </a:xfrm>
          <a:prstGeom prst="rect">
            <a:avLst/>
          </a:prstGeom>
          <a:noFill/>
          <a:ln w="9525">
            <a:noFill/>
            <a:miter lim="800000"/>
            <a:headEnd/>
            <a:tailEnd/>
          </a:ln>
        </p:spPr>
      </p:pic>
      <p:pic>
        <p:nvPicPr>
          <p:cNvPr id="82951" name="Picture 4"/>
          <p:cNvPicPr>
            <a:picLocks noChangeAspect="1" noChangeArrowheads="1"/>
          </p:cNvPicPr>
          <p:nvPr/>
        </p:nvPicPr>
        <p:blipFill>
          <a:blip r:embed="rId4" cstate="print"/>
          <a:srcRect/>
          <a:stretch>
            <a:fillRect/>
          </a:stretch>
        </p:blipFill>
        <p:spPr bwMode="auto">
          <a:xfrm>
            <a:off x="776288" y="4667250"/>
            <a:ext cx="7591425" cy="971550"/>
          </a:xfrm>
          <a:prstGeom prst="rect">
            <a:avLst/>
          </a:prstGeom>
          <a:noFill/>
          <a:ln w="9525">
            <a:noFill/>
            <a:miter lim="800000"/>
            <a:headEnd/>
            <a:tailEnd/>
          </a:ln>
        </p:spPr>
      </p:pic>
      <p:sp>
        <p:nvSpPr>
          <p:cNvPr id="82952" name="Text Box 5"/>
          <p:cNvSpPr txBox="1">
            <a:spLocks noChangeArrowheads="1"/>
          </p:cNvSpPr>
          <p:nvPr/>
        </p:nvSpPr>
        <p:spPr bwMode="auto">
          <a:xfrm>
            <a:off x="838200" y="1157288"/>
            <a:ext cx="7848600" cy="519112"/>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2953" name="Rectangle 6"/>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p:spPr>
        <p:txBody>
          <a:bodyPr/>
          <a:lstStyle/>
          <a:p>
            <a:fld id="{6376DA80-479C-4525-88A5-9684C81ACEF3}" type="datetime1">
              <a:rPr lang="en-US" smtClean="0"/>
              <a:pPr/>
              <a:t>3/9/2016</a:t>
            </a:fld>
            <a:endParaRPr lang="en-US" smtClean="0"/>
          </a:p>
        </p:txBody>
      </p:sp>
      <p:sp>
        <p:nvSpPr>
          <p:cNvPr id="16387" name="Rectangle 5"/>
          <p:cNvSpPr>
            <a:spLocks noGrp="1" noChangeArrowheads="1"/>
          </p:cNvSpPr>
          <p:nvPr>
            <p:ph type="ftr" sz="quarter" idx="11"/>
          </p:nvPr>
        </p:nvSpPr>
        <p:spPr>
          <a:noFill/>
        </p:spPr>
        <p:txBody>
          <a:bodyPr/>
          <a:lstStyle/>
          <a:p>
            <a:r>
              <a:rPr lang="en-US" smtClean="0"/>
              <a:t>Thesis report</a:t>
            </a:r>
          </a:p>
        </p:txBody>
      </p:sp>
      <p:sp>
        <p:nvSpPr>
          <p:cNvPr id="16388" name="Rectangle 6"/>
          <p:cNvSpPr>
            <a:spLocks noGrp="1" noChangeArrowheads="1"/>
          </p:cNvSpPr>
          <p:nvPr>
            <p:ph type="sldNum" sz="quarter" idx="12"/>
          </p:nvPr>
        </p:nvSpPr>
        <p:spPr>
          <a:noFill/>
        </p:spPr>
        <p:txBody>
          <a:bodyPr/>
          <a:lstStyle/>
          <a:p>
            <a:fld id="{ACE9BD16-D4C4-46E7-B18E-CD9F0A7403B2}" type="slidenum">
              <a:rPr lang="en-US" smtClean="0"/>
              <a:pPr/>
              <a:t>8</a:t>
            </a:fld>
            <a:endParaRPr lang="en-US" smtClean="0"/>
          </a:p>
        </p:txBody>
      </p:sp>
      <p:sp>
        <p:nvSpPr>
          <p:cNvPr id="16389" name="Rectangle 2"/>
          <p:cNvSpPr>
            <a:spLocks noGrp="1" noChangeArrowheads="1"/>
          </p:cNvSpPr>
          <p:nvPr>
            <p:ph type="title"/>
          </p:nvPr>
        </p:nvSpPr>
        <p:spPr/>
        <p:txBody>
          <a:bodyPr/>
          <a:lstStyle/>
          <a:p>
            <a:r>
              <a:rPr lang="en-US" sz="3200" smtClean="0"/>
              <a:t>I. Triangular Leaner Model</a:t>
            </a:r>
          </a:p>
        </p:txBody>
      </p:sp>
      <p:sp>
        <p:nvSpPr>
          <p:cNvPr id="16390" name="Rectangle 3"/>
          <p:cNvSpPr>
            <a:spLocks noGrp="1" noChangeArrowheads="1"/>
          </p:cNvSpPr>
          <p:nvPr>
            <p:ph type="body" idx="1"/>
          </p:nvPr>
        </p:nvSpPr>
        <p:spPr>
          <a:xfrm>
            <a:off x="685800" y="1600200"/>
            <a:ext cx="7966075" cy="4343400"/>
          </a:xfrm>
        </p:spPr>
        <p:txBody>
          <a:bodyPr/>
          <a:lstStyle/>
          <a:p>
            <a:pPr algn="just"/>
            <a:r>
              <a:rPr lang="en-US" sz="2400" smtClean="0"/>
              <a:t>Knowledge, learning styles and learning history are prerequisite for modeling learner</a:t>
            </a:r>
          </a:p>
          <a:p>
            <a:pPr algn="just"/>
            <a:r>
              <a:rPr lang="en-US" sz="2400" smtClean="0"/>
              <a:t>While learning history changes themselves frequently, learning styles and knowledge are relatively stable. The combination of them ensures the integrity of information about learner</a:t>
            </a:r>
          </a:p>
          <a:p>
            <a:pPr algn="just"/>
            <a:r>
              <a:rPr lang="en-US" sz="2400" smtClean="0"/>
              <a:t>User knowledge is domain specific information and learning styles are personal traits. The combination of them supports user modeling system to take full advantages of both domain specific information and domain independent information</a:t>
            </a:r>
          </a:p>
        </p:txBody>
      </p:sp>
      <p:sp>
        <p:nvSpPr>
          <p:cNvPr id="16391" name="Text Box 5"/>
          <p:cNvSpPr txBox="1">
            <a:spLocks noChangeArrowheads="1"/>
          </p:cNvSpPr>
          <p:nvPr/>
        </p:nvSpPr>
        <p:spPr bwMode="auto">
          <a:xfrm>
            <a:off x="3124200" y="990600"/>
            <a:ext cx="2362200" cy="579438"/>
          </a:xfrm>
          <a:prstGeom prst="rect">
            <a:avLst/>
          </a:prstGeom>
          <a:noFill/>
          <a:ln w="9525">
            <a:noFill/>
            <a:miter lim="800000"/>
            <a:headEnd/>
            <a:tailEnd/>
          </a:ln>
        </p:spPr>
        <p:txBody>
          <a:bodyPr>
            <a:spAutoFit/>
          </a:bodyPr>
          <a:lstStyle/>
          <a:p>
            <a:r>
              <a:rPr lang="en-US" sz="3200" b="1">
                <a:solidFill>
                  <a:srgbClr val="CC00CC"/>
                </a:solidFill>
              </a:rPr>
              <a:t>Why TLM?</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dt" sz="quarter" idx="10"/>
          </p:nvPr>
        </p:nvSpPr>
        <p:spPr>
          <a:noFill/>
        </p:spPr>
        <p:txBody>
          <a:bodyPr/>
          <a:lstStyle/>
          <a:p>
            <a:fld id="{B2AC5474-8AA8-4AE3-BEE8-E9D69B489362}" type="datetime1">
              <a:rPr lang="en-US" smtClean="0"/>
              <a:pPr/>
              <a:t>3/9/2016</a:t>
            </a:fld>
            <a:endParaRPr lang="en-US" smtClean="0"/>
          </a:p>
        </p:txBody>
      </p:sp>
      <p:sp>
        <p:nvSpPr>
          <p:cNvPr id="83971" name="Rectangle 5"/>
          <p:cNvSpPr>
            <a:spLocks noGrp="1" noChangeArrowheads="1"/>
          </p:cNvSpPr>
          <p:nvPr>
            <p:ph type="ftr" sz="quarter" idx="11"/>
          </p:nvPr>
        </p:nvSpPr>
        <p:spPr>
          <a:noFill/>
        </p:spPr>
        <p:txBody>
          <a:bodyPr/>
          <a:lstStyle/>
          <a:p>
            <a:r>
              <a:rPr lang="en-US" smtClean="0"/>
              <a:t>Thesis report</a:t>
            </a:r>
          </a:p>
        </p:txBody>
      </p:sp>
      <p:sp>
        <p:nvSpPr>
          <p:cNvPr id="83972" name="Rectangle 6"/>
          <p:cNvSpPr>
            <a:spLocks noGrp="1" noChangeArrowheads="1"/>
          </p:cNvSpPr>
          <p:nvPr>
            <p:ph type="sldNum" sz="quarter" idx="12"/>
          </p:nvPr>
        </p:nvSpPr>
        <p:spPr>
          <a:noFill/>
        </p:spPr>
        <p:txBody>
          <a:bodyPr/>
          <a:lstStyle/>
          <a:p>
            <a:fld id="{CC854255-C277-4026-B9DE-CB30FC201B6D}" type="slidenum">
              <a:rPr lang="en-US" smtClean="0"/>
              <a:pPr/>
              <a:t>80</a:t>
            </a:fld>
            <a:endParaRPr lang="en-US" smtClean="0"/>
          </a:p>
        </p:txBody>
      </p:sp>
      <p:pic>
        <p:nvPicPr>
          <p:cNvPr id="83973" name="Picture 2"/>
          <p:cNvPicPr>
            <a:picLocks noChangeAspect="1" noChangeArrowheads="1"/>
          </p:cNvPicPr>
          <p:nvPr/>
        </p:nvPicPr>
        <p:blipFill>
          <a:blip r:embed="rId3" cstate="print"/>
          <a:srcRect/>
          <a:stretch>
            <a:fillRect/>
          </a:stretch>
        </p:blipFill>
        <p:spPr bwMode="auto">
          <a:xfrm>
            <a:off x="2973388" y="1219200"/>
            <a:ext cx="3198812" cy="2266950"/>
          </a:xfrm>
          <a:prstGeom prst="rect">
            <a:avLst/>
          </a:prstGeom>
          <a:noFill/>
          <a:ln w="9525">
            <a:noFill/>
            <a:miter lim="800000"/>
            <a:headEnd/>
            <a:tailEnd/>
          </a:ln>
        </p:spPr>
      </p:pic>
      <p:pic>
        <p:nvPicPr>
          <p:cNvPr id="83974" name="Picture 3"/>
          <p:cNvPicPr>
            <a:picLocks noChangeAspect="1" noChangeArrowheads="1"/>
          </p:cNvPicPr>
          <p:nvPr/>
        </p:nvPicPr>
        <p:blipFill>
          <a:blip r:embed="rId4" cstate="print"/>
          <a:srcRect/>
          <a:stretch>
            <a:fillRect/>
          </a:stretch>
        </p:blipFill>
        <p:spPr bwMode="auto">
          <a:xfrm>
            <a:off x="304800" y="3505200"/>
            <a:ext cx="4040188" cy="2881313"/>
          </a:xfrm>
          <a:prstGeom prst="rect">
            <a:avLst/>
          </a:prstGeom>
          <a:noFill/>
          <a:ln w="9525">
            <a:noFill/>
            <a:miter lim="800000"/>
            <a:headEnd/>
            <a:tailEnd/>
          </a:ln>
        </p:spPr>
      </p:pic>
      <p:pic>
        <p:nvPicPr>
          <p:cNvPr id="83975" name="Picture 4"/>
          <p:cNvPicPr>
            <a:picLocks noChangeAspect="1" noChangeArrowheads="1"/>
          </p:cNvPicPr>
          <p:nvPr/>
        </p:nvPicPr>
        <p:blipFill>
          <a:blip r:embed="rId5" cstate="print"/>
          <a:srcRect/>
          <a:stretch>
            <a:fillRect/>
          </a:stretch>
        </p:blipFill>
        <p:spPr bwMode="auto">
          <a:xfrm>
            <a:off x="4627563" y="3514725"/>
            <a:ext cx="4059237" cy="2886075"/>
          </a:xfrm>
          <a:prstGeom prst="rect">
            <a:avLst/>
          </a:prstGeom>
          <a:noFill/>
          <a:ln w="9525">
            <a:noFill/>
            <a:miter lim="800000"/>
            <a:headEnd/>
            <a:tailEnd/>
          </a:ln>
        </p:spPr>
      </p:pic>
      <p:sp>
        <p:nvSpPr>
          <p:cNvPr id="83976" name="Rectangle 5"/>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dt" sz="quarter" idx="10"/>
          </p:nvPr>
        </p:nvSpPr>
        <p:spPr>
          <a:noFill/>
        </p:spPr>
        <p:txBody>
          <a:bodyPr/>
          <a:lstStyle/>
          <a:p>
            <a:fld id="{0AB149AE-4C65-4EE3-B547-3614D8010B6A}" type="datetime1">
              <a:rPr lang="en-US" smtClean="0"/>
              <a:pPr/>
              <a:t>3/9/2016</a:t>
            </a:fld>
            <a:endParaRPr lang="en-US" smtClean="0"/>
          </a:p>
        </p:txBody>
      </p:sp>
      <p:sp>
        <p:nvSpPr>
          <p:cNvPr id="84995" name="Rectangle 5"/>
          <p:cNvSpPr>
            <a:spLocks noGrp="1" noChangeArrowheads="1"/>
          </p:cNvSpPr>
          <p:nvPr>
            <p:ph type="ftr" sz="quarter" idx="11"/>
          </p:nvPr>
        </p:nvSpPr>
        <p:spPr>
          <a:noFill/>
        </p:spPr>
        <p:txBody>
          <a:bodyPr/>
          <a:lstStyle/>
          <a:p>
            <a:r>
              <a:rPr lang="en-US" smtClean="0"/>
              <a:t>Thesis report</a:t>
            </a:r>
          </a:p>
        </p:txBody>
      </p:sp>
      <p:sp>
        <p:nvSpPr>
          <p:cNvPr id="84996" name="Rectangle 6"/>
          <p:cNvSpPr>
            <a:spLocks noGrp="1" noChangeArrowheads="1"/>
          </p:cNvSpPr>
          <p:nvPr>
            <p:ph type="sldNum" sz="quarter" idx="12"/>
          </p:nvPr>
        </p:nvSpPr>
        <p:spPr>
          <a:noFill/>
        </p:spPr>
        <p:txBody>
          <a:bodyPr/>
          <a:lstStyle/>
          <a:p>
            <a:fld id="{28B6BD80-9B07-4C19-8EE7-7CBFA07EAFA7}" type="slidenum">
              <a:rPr lang="en-US" smtClean="0"/>
              <a:pPr/>
              <a:t>81</a:t>
            </a:fld>
            <a:endParaRPr lang="en-US" smtClean="0"/>
          </a:p>
        </p:txBody>
      </p:sp>
      <p:pic>
        <p:nvPicPr>
          <p:cNvPr id="84997" name="Picture 2"/>
          <p:cNvPicPr>
            <a:picLocks noChangeAspect="1" noChangeArrowheads="1"/>
          </p:cNvPicPr>
          <p:nvPr/>
        </p:nvPicPr>
        <p:blipFill>
          <a:blip r:embed="rId2" cstate="print"/>
          <a:srcRect/>
          <a:stretch>
            <a:fillRect/>
          </a:stretch>
        </p:blipFill>
        <p:spPr bwMode="auto">
          <a:xfrm>
            <a:off x="2190750" y="1600200"/>
            <a:ext cx="4743450" cy="1266825"/>
          </a:xfrm>
          <a:prstGeom prst="rect">
            <a:avLst/>
          </a:prstGeom>
          <a:noFill/>
          <a:ln w="9525">
            <a:noFill/>
            <a:miter lim="800000"/>
            <a:headEnd/>
            <a:tailEnd/>
          </a:ln>
        </p:spPr>
      </p:pic>
      <p:pic>
        <p:nvPicPr>
          <p:cNvPr id="84998" name="Picture 3"/>
          <p:cNvPicPr>
            <a:picLocks noChangeAspect="1" noChangeArrowheads="1"/>
          </p:cNvPicPr>
          <p:nvPr/>
        </p:nvPicPr>
        <p:blipFill>
          <a:blip r:embed="rId3" cstate="print"/>
          <a:srcRect/>
          <a:stretch>
            <a:fillRect/>
          </a:stretch>
        </p:blipFill>
        <p:spPr bwMode="auto">
          <a:xfrm>
            <a:off x="1219200" y="3276600"/>
            <a:ext cx="6829425" cy="1257300"/>
          </a:xfrm>
          <a:prstGeom prst="rect">
            <a:avLst/>
          </a:prstGeom>
          <a:noFill/>
          <a:ln w="9525">
            <a:noFill/>
            <a:miter lim="800000"/>
            <a:headEnd/>
            <a:tailEnd/>
          </a:ln>
        </p:spPr>
      </p:pic>
      <p:pic>
        <p:nvPicPr>
          <p:cNvPr id="84999" name="Picture 4"/>
          <p:cNvPicPr>
            <a:picLocks noChangeAspect="1" noChangeArrowheads="1"/>
          </p:cNvPicPr>
          <p:nvPr/>
        </p:nvPicPr>
        <p:blipFill>
          <a:blip r:embed="rId4" cstate="print"/>
          <a:srcRect/>
          <a:stretch>
            <a:fillRect/>
          </a:stretch>
        </p:blipFill>
        <p:spPr bwMode="auto">
          <a:xfrm>
            <a:off x="381000" y="5029200"/>
            <a:ext cx="8324850" cy="1009650"/>
          </a:xfrm>
          <a:prstGeom prst="rect">
            <a:avLst/>
          </a:prstGeom>
          <a:noFill/>
          <a:ln w="9525">
            <a:noFill/>
            <a:miter lim="800000"/>
            <a:headEnd/>
            <a:tailEnd/>
          </a:ln>
        </p:spPr>
      </p:pic>
      <p:sp>
        <p:nvSpPr>
          <p:cNvPr id="85000" name="Text Box 5"/>
          <p:cNvSpPr txBox="1">
            <a:spLocks noChangeArrowheads="1"/>
          </p:cNvSpPr>
          <p:nvPr/>
        </p:nvSpPr>
        <p:spPr bwMode="auto">
          <a:xfrm>
            <a:off x="6943725" y="1676400"/>
            <a:ext cx="981075" cy="730250"/>
          </a:xfrm>
          <a:prstGeom prst="rect">
            <a:avLst/>
          </a:prstGeom>
          <a:noFill/>
          <a:ln w="9525">
            <a:noFill/>
            <a:miter lim="800000"/>
            <a:headEnd/>
            <a:tailEnd/>
          </a:ln>
        </p:spPr>
        <p:txBody>
          <a:bodyPr wrap="none">
            <a:spAutoFit/>
          </a:bodyPr>
          <a:lstStyle/>
          <a:p>
            <a:pPr algn="ctr"/>
            <a:r>
              <a:rPr lang="en-US" sz="1400" b="1">
                <a:solidFill>
                  <a:srgbClr val="40458C"/>
                </a:solidFill>
              </a:rPr>
              <a:t>Learning </a:t>
            </a:r>
          </a:p>
          <a:p>
            <a:pPr algn="ctr"/>
            <a:r>
              <a:rPr lang="en-US" sz="1400" b="1">
                <a:solidFill>
                  <a:srgbClr val="40458C"/>
                </a:solidFill>
              </a:rPr>
              <a:t>objects </a:t>
            </a:r>
          </a:p>
          <a:p>
            <a:pPr algn="ctr"/>
            <a:r>
              <a:rPr lang="en-US" sz="1400" b="1">
                <a:solidFill>
                  <a:srgbClr val="40458C"/>
                </a:solidFill>
              </a:rPr>
              <a:t>selected </a:t>
            </a:r>
          </a:p>
        </p:txBody>
      </p:sp>
      <p:sp>
        <p:nvSpPr>
          <p:cNvPr id="85001" name="Text Box 6"/>
          <p:cNvSpPr txBox="1">
            <a:spLocks noChangeArrowheads="1"/>
          </p:cNvSpPr>
          <p:nvPr/>
        </p:nvSpPr>
        <p:spPr bwMode="auto">
          <a:xfrm>
            <a:off x="762000" y="6019800"/>
            <a:ext cx="7848600" cy="304800"/>
          </a:xfrm>
          <a:prstGeom prst="rect">
            <a:avLst/>
          </a:prstGeom>
          <a:noFill/>
          <a:ln w="9525">
            <a:noFill/>
            <a:miter lim="800000"/>
            <a:headEnd/>
            <a:tailEnd/>
          </a:ln>
        </p:spPr>
        <p:txBody>
          <a:bodyPr>
            <a:spAutoFit/>
          </a:bodyPr>
          <a:lstStyle/>
          <a:p>
            <a:pPr algn="ctr"/>
            <a:r>
              <a:rPr lang="en-US" sz="1400" b="1">
                <a:solidFill>
                  <a:srgbClr val="40458C"/>
                </a:solidFill>
              </a:rPr>
              <a:t>Sequence of state transitions </a:t>
            </a:r>
            <a:r>
              <a:rPr lang="en-US" sz="1400" b="1">
                <a:solidFill>
                  <a:srgbClr val="40458C"/>
                </a:solidFill>
                <a:cs typeface="Arial" charset="0"/>
              </a:rPr>
              <a:t>→ </a:t>
            </a:r>
            <a:r>
              <a:rPr lang="en-US" sz="1400" b="1">
                <a:solidFill>
                  <a:srgbClr val="40458C"/>
                </a:solidFill>
              </a:rPr>
              <a:t>this student is a verbal, reflective and theoretical person.</a:t>
            </a:r>
            <a:r>
              <a:rPr lang="en-US" sz="1400">
                <a:solidFill>
                  <a:srgbClr val="40458C"/>
                </a:solidFill>
              </a:rPr>
              <a:t> </a:t>
            </a:r>
          </a:p>
        </p:txBody>
      </p:sp>
      <p:sp>
        <p:nvSpPr>
          <p:cNvPr id="85002" name="Text Box 7"/>
          <p:cNvSpPr txBox="1">
            <a:spLocks noChangeArrowheads="1"/>
          </p:cNvSpPr>
          <p:nvPr/>
        </p:nvSpPr>
        <p:spPr bwMode="auto">
          <a:xfrm>
            <a:off x="3352800" y="4495800"/>
            <a:ext cx="3352800" cy="304800"/>
          </a:xfrm>
          <a:prstGeom prst="rect">
            <a:avLst/>
          </a:prstGeom>
          <a:noFill/>
          <a:ln w="9525">
            <a:noFill/>
            <a:miter lim="800000"/>
            <a:headEnd/>
            <a:tailEnd/>
          </a:ln>
        </p:spPr>
        <p:txBody>
          <a:bodyPr>
            <a:spAutoFit/>
          </a:bodyPr>
          <a:lstStyle/>
          <a:p>
            <a:pPr algn="ctr"/>
            <a:r>
              <a:rPr lang="en-US" sz="1400" b="1">
                <a:solidFill>
                  <a:srgbClr val="40458C"/>
                </a:solidFill>
              </a:rPr>
              <a:t>Sequence of student observations</a:t>
            </a:r>
          </a:p>
        </p:txBody>
      </p:sp>
      <p:sp>
        <p:nvSpPr>
          <p:cNvPr id="85003" name="AutoShape 8"/>
          <p:cNvSpPr>
            <a:spLocks noChangeArrowheads="1"/>
          </p:cNvSpPr>
          <p:nvPr/>
        </p:nvSpPr>
        <p:spPr bwMode="auto">
          <a:xfrm>
            <a:off x="4419600" y="2895600"/>
            <a:ext cx="4572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85004" name="AutoShape 9"/>
          <p:cNvSpPr>
            <a:spLocks noChangeArrowheads="1"/>
          </p:cNvSpPr>
          <p:nvPr/>
        </p:nvSpPr>
        <p:spPr bwMode="auto">
          <a:xfrm>
            <a:off x="4419600" y="4800600"/>
            <a:ext cx="3810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85005" name="Text Box 10"/>
          <p:cNvSpPr txBox="1">
            <a:spLocks noChangeArrowheads="1"/>
          </p:cNvSpPr>
          <p:nvPr/>
        </p:nvSpPr>
        <p:spPr bwMode="auto">
          <a:xfrm>
            <a:off x="1508125" y="901700"/>
            <a:ext cx="6780213" cy="427038"/>
          </a:xfrm>
          <a:prstGeom prst="rect">
            <a:avLst/>
          </a:prstGeom>
          <a:noFill/>
          <a:ln w="9525">
            <a:noFill/>
            <a:miter lim="800000"/>
            <a:headEnd/>
            <a:tailEnd/>
          </a:ln>
        </p:spPr>
        <p:txBody>
          <a:bodyPr wrap="none">
            <a:spAutoFit/>
          </a:bodyPr>
          <a:lstStyle/>
          <a:p>
            <a:r>
              <a:rPr lang="en-US" sz="2200" b="1">
                <a:solidFill>
                  <a:srgbClr val="CC00CC"/>
                </a:solidFill>
              </a:rPr>
              <a:t>An example for inferring student’s learning styles</a:t>
            </a:r>
          </a:p>
        </p:txBody>
      </p:sp>
      <p:sp>
        <p:nvSpPr>
          <p:cNvPr id="85006" name="Rectangle 11"/>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dt" sz="quarter" idx="10"/>
          </p:nvPr>
        </p:nvSpPr>
        <p:spPr>
          <a:noFill/>
        </p:spPr>
        <p:txBody>
          <a:bodyPr/>
          <a:lstStyle/>
          <a:p>
            <a:fld id="{830B2780-1A41-4CDD-BC11-B9C2AA234B24}" type="datetime1">
              <a:rPr lang="en-US" smtClean="0"/>
              <a:pPr/>
              <a:t>3/9/2016</a:t>
            </a:fld>
            <a:endParaRPr lang="en-US" smtClean="0"/>
          </a:p>
        </p:txBody>
      </p:sp>
      <p:sp>
        <p:nvSpPr>
          <p:cNvPr id="86019" name="Rectangle 5"/>
          <p:cNvSpPr>
            <a:spLocks noGrp="1" noChangeArrowheads="1"/>
          </p:cNvSpPr>
          <p:nvPr>
            <p:ph type="ftr" sz="quarter" idx="11"/>
          </p:nvPr>
        </p:nvSpPr>
        <p:spPr>
          <a:noFill/>
        </p:spPr>
        <p:txBody>
          <a:bodyPr/>
          <a:lstStyle/>
          <a:p>
            <a:r>
              <a:rPr lang="en-US" smtClean="0"/>
              <a:t>Thesis report</a:t>
            </a:r>
          </a:p>
        </p:txBody>
      </p:sp>
      <p:sp>
        <p:nvSpPr>
          <p:cNvPr id="86020" name="Rectangle 6"/>
          <p:cNvSpPr>
            <a:spLocks noGrp="1" noChangeArrowheads="1"/>
          </p:cNvSpPr>
          <p:nvPr>
            <p:ph type="sldNum" sz="quarter" idx="12"/>
          </p:nvPr>
        </p:nvSpPr>
        <p:spPr>
          <a:noFill/>
        </p:spPr>
        <p:txBody>
          <a:bodyPr/>
          <a:lstStyle/>
          <a:p>
            <a:fld id="{A6A9198B-CF22-4F7E-B321-6E7A64C5F6A6}" type="slidenum">
              <a:rPr lang="en-US" smtClean="0"/>
              <a:pPr/>
              <a:t>82</a:t>
            </a:fld>
            <a:endParaRPr lang="en-US" smtClean="0"/>
          </a:p>
        </p:txBody>
      </p:sp>
      <p:sp>
        <p:nvSpPr>
          <p:cNvPr id="86021" name="Rectangle 2"/>
          <p:cNvSpPr>
            <a:spLocks noGrp="1" noChangeArrowheads="1"/>
          </p:cNvSpPr>
          <p:nvPr>
            <p:ph type="title"/>
          </p:nvPr>
        </p:nvSpPr>
        <p:spPr>
          <a:xfrm>
            <a:off x="457200" y="76200"/>
            <a:ext cx="8382000" cy="838200"/>
          </a:xfrm>
        </p:spPr>
        <p:txBody>
          <a:bodyPr/>
          <a:lstStyle/>
          <a:p>
            <a:r>
              <a:rPr lang="en-US" sz="3200" smtClean="0"/>
              <a:t>IV. Learning style sub-model (conclusion)</a:t>
            </a:r>
          </a:p>
        </p:txBody>
      </p:sp>
      <p:sp>
        <p:nvSpPr>
          <p:cNvPr id="86022" name="Rectangle 3"/>
          <p:cNvSpPr>
            <a:spLocks noGrp="1" noChangeArrowheads="1"/>
          </p:cNvSpPr>
          <p:nvPr>
            <p:ph type="body" idx="1"/>
          </p:nvPr>
        </p:nvSpPr>
        <p:spPr/>
        <p:txBody>
          <a:bodyPr/>
          <a:lstStyle/>
          <a:p>
            <a:pPr algn="just">
              <a:lnSpc>
                <a:spcPct val="80000"/>
              </a:lnSpc>
            </a:pPr>
            <a:r>
              <a:rPr lang="en-US" sz="2500" smtClean="0"/>
              <a:t>HMM and Viterbi algorithm provide the way to model and predict users’ learning styles </a:t>
            </a:r>
          </a:p>
          <a:p>
            <a:pPr algn="just">
              <a:lnSpc>
                <a:spcPct val="80000"/>
              </a:lnSpc>
            </a:pPr>
            <a:r>
              <a:rPr lang="en-US" sz="2500" smtClean="0"/>
              <a:t>We propose five steps to realize and apply HMM into two learning style patterns: Honey-Mumford and Felder-Silverman, in which styles are considered states and user’s selected learning objects are tracked as observations</a:t>
            </a:r>
          </a:p>
          <a:p>
            <a:pPr algn="just">
              <a:lnSpc>
                <a:spcPct val="80000"/>
              </a:lnSpc>
            </a:pPr>
            <a:r>
              <a:rPr lang="en-US" sz="2500" smtClean="0"/>
              <a:t>The sequence of observations becomes the input of Viterbi algorithm for inferring the real style of learner</a:t>
            </a:r>
          </a:p>
          <a:p>
            <a:pPr algn="just">
              <a:lnSpc>
                <a:spcPct val="80000"/>
              </a:lnSpc>
            </a:pPr>
            <a:r>
              <a:rPr lang="en-US" sz="2500" smtClean="0"/>
              <a:t>It is possible to extend our approach into other learning style models and there is no need to alter main techniques except that we should specify new states correlating with new learning styles and add more attributes to learning objects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dt" sz="quarter" idx="10"/>
          </p:nvPr>
        </p:nvSpPr>
        <p:spPr>
          <a:noFill/>
        </p:spPr>
        <p:txBody>
          <a:bodyPr/>
          <a:lstStyle/>
          <a:p>
            <a:fld id="{FCC3C2D3-B8B3-4EE1-9B29-FBE575A6A936}" type="datetime1">
              <a:rPr lang="en-US" smtClean="0"/>
              <a:pPr/>
              <a:t>3/9/2016</a:t>
            </a:fld>
            <a:endParaRPr lang="en-US" smtClean="0"/>
          </a:p>
        </p:txBody>
      </p:sp>
      <p:sp>
        <p:nvSpPr>
          <p:cNvPr id="87043" name="Rectangle 5"/>
          <p:cNvSpPr>
            <a:spLocks noGrp="1" noChangeArrowheads="1"/>
          </p:cNvSpPr>
          <p:nvPr>
            <p:ph type="ftr" sz="quarter" idx="11"/>
          </p:nvPr>
        </p:nvSpPr>
        <p:spPr>
          <a:noFill/>
        </p:spPr>
        <p:txBody>
          <a:bodyPr/>
          <a:lstStyle/>
          <a:p>
            <a:r>
              <a:rPr lang="en-US" smtClean="0"/>
              <a:t>Thesis report</a:t>
            </a:r>
          </a:p>
        </p:txBody>
      </p:sp>
      <p:sp>
        <p:nvSpPr>
          <p:cNvPr id="87044" name="Rectangle 6"/>
          <p:cNvSpPr>
            <a:spLocks noGrp="1" noChangeArrowheads="1"/>
          </p:cNvSpPr>
          <p:nvPr>
            <p:ph type="sldNum" sz="quarter" idx="12"/>
          </p:nvPr>
        </p:nvSpPr>
        <p:spPr>
          <a:noFill/>
        </p:spPr>
        <p:txBody>
          <a:bodyPr/>
          <a:lstStyle/>
          <a:p>
            <a:fld id="{7312E6A4-7907-4E4A-B404-63F652A047A0}" type="slidenum">
              <a:rPr lang="en-US" smtClean="0"/>
              <a:pPr/>
              <a:t>83</a:t>
            </a:fld>
            <a:endParaRPr lang="en-US" smtClean="0"/>
          </a:p>
        </p:txBody>
      </p:sp>
      <p:sp>
        <p:nvSpPr>
          <p:cNvPr id="87045" name="Rectangle 2"/>
          <p:cNvSpPr>
            <a:spLocks noGrp="1" noChangeArrowheads="1"/>
          </p:cNvSpPr>
          <p:nvPr>
            <p:ph type="title"/>
          </p:nvPr>
        </p:nvSpPr>
        <p:spPr/>
        <p:txBody>
          <a:bodyPr/>
          <a:lstStyle/>
          <a:p>
            <a:r>
              <a:rPr lang="en-US" sz="3200" smtClean="0"/>
              <a:t>V. Learning history sub-model</a:t>
            </a:r>
          </a:p>
        </p:txBody>
      </p:sp>
      <p:sp>
        <p:nvSpPr>
          <p:cNvPr id="87046" name="Rectangle 3"/>
          <p:cNvSpPr>
            <a:spLocks noGrp="1" noChangeArrowheads="1"/>
          </p:cNvSpPr>
          <p:nvPr>
            <p:ph type="body" idx="1"/>
          </p:nvPr>
        </p:nvSpPr>
        <p:spPr/>
        <p:txBody>
          <a:bodyPr/>
          <a:lstStyle/>
          <a:p>
            <a:pPr algn="just">
              <a:lnSpc>
                <a:spcPct val="90000"/>
              </a:lnSpc>
            </a:pPr>
            <a:r>
              <a:rPr lang="en-US" smtClean="0"/>
              <a:t>Learning history sub-model is the basic sub-models among three sub-models constituting the Triangular Learner Model (TLM).</a:t>
            </a:r>
          </a:p>
          <a:p>
            <a:pPr algn="just">
              <a:lnSpc>
                <a:spcPct val="90000"/>
              </a:lnSpc>
            </a:pPr>
            <a:r>
              <a:rPr lang="en-US" smtClean="0"/>
              <a:t>Learning history is defined as a transcript of  all learners’ actions such as  learning materials access, duration of computer use, doing exercise, taking an examination, doing test, communicating with teachers or classmates, etc</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dt" sz="quarter" idx="10"/>
          </p:nvPr>
        </p:nvSpPr>
        <p:spPr>
          <a:noFill/>
        </p:spPr>
        <p:txBody>
          <a:bodyPr/>
          <a:lstStyle/>
          <a:p>
            <a:fld id="{DE6F3AFA-A63E-48BD-B361-5DF8F2E1A2C5}" type="datetime1">
              <a:rPr lang="en-US" smtClean="0"/>
              <a:pPr/>
              <a:t>3/9/2016</a:t>
            </a:fld>
            <a:endParaRPr lang="en-US" smtClean="0"/>
          </a:p>
        </p:txBody>
      </p:sp>
      <p:sp>
        <p:nvSpPr>
          <p:cNvPr id="88067" name="Rectangle 5"/>
          <p:cNvSpPr>
            <a:spLocks noGrp="1" noChangeArrowheads="1"/>
          </p:cNvSpPr>
          <p:nvPr>
            <p:ph type="ftr" sz="quarter" idx="11"/>
          </p:nvPr>
        </p:nvSpPr>
        <p:spPr>
          <a:noFill/>
        </p:spPr>
        <p:txBody>
          <a:bodyPr/>
          <a:lstStyle/>
          <a:p>
            <a:r>
              <a:rPr lang="en-US" smtClean="0"/>
              <a:t>Thesis report</a:t>
            </a:r>
          </a:p>
        </p:txBody>
      </p:sp>
      <p:sp>
        <p:nvSpPr>
          <p:cNvPr id="88068" name="Rectangle 6"/>
          <p:cNvSpPr>
            <a:spLocks noGrp="1" noChangeArrowheads="1"/>
          </p:cNvSpPr>
          <p:nvPr>
            <p:ph type="sldNum" sz="quarter" idx="12"/>
          </p:nvPr>
        </p:nvSpPr>
        <p:spPr>
          <a:noFill/>
        </p:spPr>
        <p:txBody>
          <a:bodyPr/>
          <a:lstStyle/>
          <a:p>
            <a:fld id="{167A4282-4EB4-4E63-ACEB-15BA129000B3}" type="slidenum">
              <a:rPr lang="en-US" smtClean="0"/>
              <a:pPr/>
              <a:t>84</a:t>
            </a:fld>
            <a:endParaRPr lang="en-US" smtClean="0"/>
          </a:p>
        </p:txBody>
      </p:sp>
      <p:sp>
        <p:nvSpPr>
          <p:cNvPr id="88069" name="Rectangle 2"/>
          <p:cNvSpPr>
            <a:spLocks noGrp="1" noChangeArrowheads="1"/>
          </p:cNvSpPr>
          <p:nvPr>
            <p:ph type="title"/>
          </p:nvPr>
        </p:nvSpPr>
        <p:spPr/>
        <p:txBody>
          <a:bodyPr/>
          <a:lstStyle/>
          <a:p>
            <a:r>
              <a:rPr lang="en-US" sz="3200" smtClean="0"/>
              <a:t>V. Learning history sub-model</a:t>
            </a:r>
          </a:p>
        </p:txBody>
      </p:sp>
      <p:sp>
        <p:nvSpPr>
          <p:cNvPr id="88070" name="Rectangle 3"/>
          <p:cNvSpPr>
            <a:spLocks noGrp="1" noChangeArrowheads="1"/>
          </p:cNvSpPr>
          <p:nvPr>
            <p:ph type="body" idx="1"/>
          </p:nvPr>
        </p:nvSpPr>
        <p:spPr>
          <a:xfrm>
            <a:off x="685800" y="1905000"/>
            <a:ext cx="7966075" cy="4114800"/>
          </a:xfrm>
        </p:spPr>
        <p:txBody>
          <a:bodyPr/>
          <a:lstStyle/>
          <a:p>
            <a:pPr marL="533400" indent="-533400" algn="just">
              <a:lnSpc>
                <a:spcPct val="80000"/>
              </a:lnSpc>
              <a:buFontTx/>
              <a:buAutoNum type="arabicPeriod"/>
            </a:pPr>
            <a:r>
              <a:rPr lang="en-US" sz="2400" smtClean="0"/>
              <a:t>Providing necessary information for two other sub-models: knowledge and learning style</a:t>
            </a:r>
          </a:p>
          <a:p>
            <a:pPr marL="533400" indent="-533400" algn="just">
              <a:lnSpc>
                <a:spcPct val="80000"/>
              </a:lnSpc>
              <a:buFontTx/>
              <a:buAutoNum type="arabicPeriod"/>
            </a:pPr>
            <a:r>
              <a:rPr lang="en-US" sz="2400" smtClean="0"/>
              <a:t>Supporting learning concept recommendation: discussed in next slides about </a:t>
            </a:r>
            <a:r>
              <a:rPr lang="en-US" sz="2400" b="1" smtClean="0"/>
              <a:t>sequence pattern mining</a:t>
            </a:r>
            <a:r>
              <a:rPr lang="en-US" sz="2400" smtClean="0"/>
              <a:t> (</a:t>
            </a:r>
            <a:r>
              <a:rPr lang="en-US" sz="2400" b="1" smtClean="0"/>
              <a:t>SPM</a:t>
            </a:r>
            <a:r>
              <a:rPr lang="en-US" sz="2400" smtClean="0"/>
              <a:t>)</a:t>
            </a:r>
          </a:p>
          <a:p>
            <a:pPr marL="533400" indent="-533400" algn="just">
              <a:lnSpc>
                <a:spcPct val="80000"/>
              </a:lnSpc>
              <a:buFontTx/>
              <a:buAutoNum type="arabicPeriod"/>
            </a:pPr>
            <a:r>
              <a:rPr lang="en-US" sz="2400" smtClean="0"/>
              <a:t>Mining learners’ educational data in order to discover other learners’ characteristics such as interests, background, goals… Especially, </a:t>
            </a:r>
            <a:r>
              <a:rPr lang="en-US" sz="2400" b="1" smtClean="0"/>
              <a:t>discovering user interests</a:t>
            </a:r>
            <a:r>
              <a:rPr lang="en-US" sz="2400" smtClean="0"/>
              <a:t> will be discussed later.</a:t>
            </a:r>
          </a:p>
          <a:p>
            <a:pPr marL="533400" indent="-533400" algn="just">
              <a:lnSpc>
                <a:spcPct val="80000"/>
              </a:lnSpc>
              <a:buFontTx/>
              <a:buAutoNum type="arabicPeriod"/>
            </a:pPr>
            <a:r>
              <a:rPr lang="en-US" sz="2400" smtClean="0"/>
              <a:t>Supporting collaborative learning through constructing user groups. Constructing user groups </a:t>
            </a:r>
            <a:r>
              <a:rPr lang="en-US" sz="2400" b="1" smtClean="0"/>
              <a:t>or clustering user model</a:t>
            </a:r>
            <a:r>
              <a:rPr lang="en-US" sz="2400" smtClean="0"/>
              <a:t> is discussed later</a:t>
            </a:r>
          </a:p>
        </p:txBody>
      </p:sp>
      <p:sp>
        <p:nvSpPr>
          <p:cNvPr id="88071" name="Text Box 5"/>
          <p:cNvSpPr txBox="1">
            <a:spLocks noChangeArrowheads="1"/>
          </p:cNvSpPr>
          <p:nvPr/>
        </p:nvSpPr>
        <p:spPr bwMode="auto">
          <a:xfrm>
            <a:off x="1066800" y="1157288"/>
            <a:ext cx="7467600" cy="519112"/>
          </a:xfrm>
          <a:prstGeom prst="rect">
            <a:avLst/>
          </a:prstGeom>
          <a:noFill/>
          <a:ln w="9525">
            <a:noFill/>
            <a:miter lim="800000"/>
            <a:headEnd/>
            <a:tailEnd/>
          </a:ln>
        </p:spPr>
        <p:txBody>
          <a:bodyPr>
            <a:spAutoFit/>
          </a:bodyPr>
          <a:lstStyle/>
          <a:p>
            <a:r>
              <a:rPr lang="en-US" sz="2800" b="1">
                <a:solidFill>
                  <a:srgbClr val="CC00CC"/>
                </a:solidFill>
              </a:rPr>
              <a:t>4 main tasks of learning history sub-model</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dt" sz="quarter" idx="10"/>
          </p:nvPr>
        </p:nvSpPr>
        <p:spPr>
          <a:noFill/>
        </p:spPr>
        <p:txBody>
          <a:bodyPr/>
          <a:lstStyle/>
          <a:p>
            <a:fld id="{F8258EF0-2E98-442F-A9B7-AAFB27B45B97}" type="datetime1">
              <a:rPr lang="en-US" smtClean="0"/>
              <a:pPr/>
              <a:t>3/9/2016</a:t>
            </a:fld>
            <a:endParaRPr lang="en-US" smtClean="0"/>
          </a:p>
        </p:txBody>
      </p:sp>
      <p:sp>
        <p:nvSpPr>
          <p:cNvPr id="89091" name="Rectangle 5"/>
          <p:cNvSpPr>
            <a:spLocks noGrp="1" noChangeArrowheads="1"/>
          </p:cNvSpPr>
          <p:nvPr>
            <p:ph type="ftr" sz="quarter" idx="11"/>
          </p:nvPr>
        </p:nvSpPr>
        <p:spPr>
          <a:noFill/>
        </p:spPr>
        <p:txBody>
          <a:bodyPr/>
          <a:lstStyle/>
          <a:p>
            <a:r>
              <a:rPr lang="en-US" smtClean="0"/>
              <a:t>Thesis report</a:t>
            </a:r>
          </a:p>
        </p:txBody>
      </p:sp>
      <p:sp>
        <p:nvSpPr>
          <p:cNvPr id="89092" name="Rectangle 6"/>
          <p:cNvSpPr>
            <a:spLocks noGrp="1" noChangeArrowheads="1"/>
          </p:cNvSpPr>
          <p:nvPr>
            <p:ph type="sldNum" sz="quarter" idx="12"/>
          </p:nvPr>
        </p:nvSpPr>
        <p:spPr>
          <a:noFill/>
        </p:spPr>
        <p:txBody>
          <a:bodyPr/>
          <a:lstStyle/>
          <a:p>
            <a:fld id="{0C3731B7-318F-4374-BF8E-0005FC908B88}" type="slidenum">
              <a:rPr lang="en-US" smtClean="0"/>
              <a:pPr/>
              <a:t>85</a:t>
            </a:fld>
            <a:endParaRPr lang="en-US" smtClean="0"/>
          </a:p>
        </p:txBody>
      </p:sp>
      <p:sp>
        <p:nvSpPr>
          <p:cNvPr id="89093" name="Rectangle 2"/>
          <p:cNvSpPr>
            <a:spLocks noGrp="1" noChangeArrowheads="1"/>
          </p:cNvSpPr>
          <p:nvPr>
            <p:ph type="title"/>
          </p:nvPr>
        </p:nvSpPr>
        <p:spPr>
          <a:xfrm>
            <a:off x="603250" y="76200"/>
            <a:ext cx="8464550" cy="838200"/>
          </a:xfrm>
        </p:spPr>
        <p:txBody>
          <a:bodyPr/>
          <a:lstStyle/>
          <a:p>
            <a:r>
              <a:rPr lang="en-US" sz="3200" smtClean="0"/>
              <a:t>V. Learning history sub-model (SPM)</a:t>
            </a:r>
          </a:p>
        </p:txBody>
      </p:sp>
      <p:sp>
        <p:nvSpPr>
          <p:cNvPr id="89094" name="Rectangle 3"/>
          <p:cNvSpPr>
            <a:spLocks noGrp="1" noChangeArrowheads="1"/>
          </p:cNvSpPr>
          <p:nvPr>
            <p:ph type="body" idx="1"/>
          </p:nvPr>
        </p:nvSpPr>
        <p:spPr>
          <a:xfrm>
            <a:off x="685800" y="1676400"/>
            <a:ext cx="8153400" cy="4572000"/>
          </a:xfrm>
        </p:spPr>
        <p:txBody>
          <a:bodyPr/>
          <a:lstStyle/>
          <a:p>
            <a:pPr algn="just">
              <a:lnSpc>
                <a:spcPct val="90000"/>
              </a:lnSpc>
            </a:pPr>
            <a:r>
              <a:rPr lang="en-US" sz="2800" b="1" smtClean="0"/>
              <a:t>Rule-based filtering</a:t>
            </a:r>
            <a:r>
              <a:rPr lang="en-US" sz="2800" smtClean="0"/>
              <a:t>: manually or automatically generated decision rules that are used to recommend items to users</a:t>
            </a:r>
          </a:p>
          <a:p>
            <a:pPr algn="just">
              <a:lnSpc>
                <a:spcPct val="90000"/>
              </a:lnSpc>
            </a:pPr>
            <a:r>
              <a:rPr lang="en-US" sz="2800" b="1" smtClean="0"/>
              <a:t>Content-based filtering</a:t>
            </a:r>
            <a:r>
              <a:rPr lang="en-US" sz="2800" smtClean="0"/>
              <a:t>: recommends items that are considered appropriate to user information in his profile</a:t>
            </a:r>
          </a:p>
          <a:p>
            <a:pPr algn="just">
              <a:lnSpc>
                <a:spcPct val="90000"/>
              </a:lnSpc>
            </a:pPr>
            <a:r>
              <a:rPr lang="en-US" sz="2800" b="1" smtClean="0"/>
              <a:t>Collaborative filtering</a:t>
            </a:r>
            <a:r>
              <a:rPr lang="en-US" sz="2800" smtClean="0"/>
              <a:t>: considered as social filtering when it matches the rating of a current user for items with those of similar users in order to produce recommendations for new items</a:t>
            </a:r>
          </a:p>
        </p:txBody>
      </p:sp>
      <p:sp>
        <p:nvSpPr>
          <p:cNvPr id="89095" name="Text Box 5"/>
          <p:cNvSpPr txBox="1">
            <a:spLocks noChangeArrowheads="1"/>
          </p:cNvSpPr>
          <p:nvPr/>
        </p:nvSpPr>
        <p:spPr bwMode="auto">
          <a:xfrm>
            <a:off x="1889125" y="990600"/>
            <a:ext cx="4816475" cy="519113"/>
          </a:xfrm>
          <a:prstGeom prst="rect">
            <a:avLst/>
          </a:prstGeom>
          <a:noFill/>
          <a:ln w="9525">
            <a:noFill/>
            <a:miter lim="800000"/>
            <a:headEnd/>
            <a:tailEnd/>
          </a:ln>
        </p:spPr>
        <p:txBody>
          <a:bodyPr>
            <a:spAutoFit/>
          </a:bodyPr>
          <a:lstStyle/>
          <a:p>
            <a:r>
              <a:rPr lang="en-US" sz="2800" b="1">
                <a:solidFill>
                  <a:srgbClr val="CC00CC"/>
                </a:solidFill>
              </a:rPr>
              <a:t>Recommendation methods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dt" sz="quarter" idx="10"/>
          </p:nvPr>
        </p:nvSpPr>
        <p:spPr>
          <a:noFill/>
        </p:spPr>
        <p:txBody>
          <a:bodyPr/>
          <a:lstStyle/>
          <a:p>
            <a:fld id="{D1371353-B13C-407E-8C8D-F8EFD1E4E1D0}" type="datetime1">
              <a:rPr lang="en-US" smtClean="0"/>
              <a:pPr/>
              <a:t>3/9/2016</a:t>
            </a:fld>
            <a:endParaRPr lang="en-US" smtClean="0"/>
          </a:p>
        </p:txBody>
      </p:sp>
      <p:sp>
        <p:nvSpPr>
          <p:cNvPr id="90115" name="Rectangle 5"/>
          <p:cNvSpPr>
            <a:spLocks noGrp="1" noChangeArrowheads="1"/>
          </p:cNvSpPr>
          <p:nvPr>
            <p:ph type="ftr" sz="quarter" idx="11"/>
          </p:nvPr>
        </p:nvSpPr>
        <p:spPr>
          <a:noFill/>
        </p:spPr>
        <p:txBody>
          <a:bodyPr/>
          <a:lstStyle/>
          <a:p>
            <a:r>
              <a:rPr lang="en-US" smtClean="0"/>
              <a:t>Thesis report</a:t>
            </a:r>
          </a:p>
        </p:txBody>
      </p:sp>
      <p:sp>
        <p:nvSpPr>
          <p:cNvPr id="90116" name="Rectangle 6"/>
          <p:cNvSpPr>
            <a:spLocks noGrp="1" noChangeArrowheads="1"/>
          </p:cNvSpPr>
          <p:nvPr>
            <p:ph type="sldNum" sz="quarter" idx="12"/>
          </p:nvPr>
        </p:nvSpPr>
        <p:spPr>
          <a:noFill/>
        </p:spPr>
        <p:txBody>
          <a:bodyPr/>
          <a:lstStyle/>
          <a:p>
            <a:fld id="{3EE4E885-68FA-438B-BFEE-D7A1D9266D80}" type="slidenum">
              <a:rPr lang="en-US" smtClean="0"/>
              <a:pPr/>
              <a:t>86</a:t>
            </a:fld>
            <a:endParaRPr lang="en-US" smtClean="0"/>
          </a:p>
        </p:txBody>
      </p:sp>
      <p:sp>
        <p:nvSpPr>
          <p:cNvPr id="90117" name="Rectangle 2"/>
          <p:cNvSpPr>
            <a:spLocks noGrp="1" noChangeArrowheads="1"/>
          </p:cNvSpPr>
          <p:nvPr>
            <p:ph type="title"/>
          </p:nvPr>
        </p:nvSpPr>
        <p:spPr>
          <a:xfrm>
            <a:off x="533400" y="76200"/>
            <a:ext cx="8305800" cy="838200"/>
          </a:xfrm>
        </p:spPr>
        <p:txBody>
          <a:bodyPr/>
          <a:lstStyle/>
          <a:p>
            <a:r>
              <a:rPr lang="en-US" sz="3200" smtClean="0"/>
              <a:t>V. Learning history sub-model (SPM)</a:t>
            </a:r>
          </a:p>
        </p:txBody>
      </p:sp>
      <p:sp>
        <p:nvSpPr>
          <p:cNvPr id="90118" name="Rectangle 3"/>
          <p:cNvSpPr>
            <a:spLocks noGrp="1" noChangeArrowheads="1"/>
          </p:cNvSpPr>
          <p:nvPr>
            <p:ph type="body" idx="1"/>
          </p:nvPr>
        </p:nvSpPr>
        <p:spPr>
          <a:xfrm>
            <a:off x="685800" y="1524000"/>
            <a:ext cx="7966075" cy="4419600"/>
          </a:xfrm>
        </p:spPr>
        <p:txBody>
          <a:bodyPr/>
          <a:lstStyle/>
          <a:p>
            <a:pPr algn="just">
              <a:lnSpc>
                <a:spcPct val="90000"/>
              </a:lnSpc>
            </a:pPr>
            <a:r>
              <a:rPr lang="en-US" sz="3000" smtClean="0"/>
              <a:t>Sequential pattern mining belongs to collaborative filtering family</a:t>
            </a:r>
          </a:p>
          <a:p>
            <a:pPr algn="just">
              <a:lnSpc>
                <a:spcPct val="90000"/>
              </a:lnSpc>
            </a:pPr>
            <a:r>
              <a:rPr lang="en-US" sz="3000" smtClean="0"/>
              <a:t>User does not rate explicitly items but his series of chosen items are recorded as sequences to construct the sequence database which mined to find frequently repeated patterns he can choose in future </a:t>
            </a:r>
          </a:p>
          <a:p>
            <a:pPr algn="just">
              <a:lnSpc>
                <a:spcPct val="90000"/>
              </a:lnSpc>
            </a:pPr>
            <a:r>
              <a:rPr lang="en-US" sz="3000" smtClean="0"/>
              <a:t>In learning context, items can be domain concepts / learning objects which students access or learn </a:t>
            </a:r>
          </a:p>
        </p:txBody>
      </p:sp>
      <p:sp>
        <p:nvSpPr>
          <p:cNvPr id="90119" name="Text Box 5"/>
          <p:cNvSpPr txBox="1">
            <a:spLocks noChangeArrowheads="1"/>
          </p:cNvSpPr>
          <p:nvPr/>
        </p:nvSpPr>
        <p:spPr bwMode="auto">
          <a:xfrm>
            <a:off x="1828800" y="990600"/>
            <a:ext cx="5730875" cy="519113"/>
          </a:xfrm>
          <a:prstGeom prst="rect">
            <a:avLst/>
          </a:prstGeom>
          <a:noFill/>
          <a:ln w="9525">
            <a:noFill/>
            <a:miter lim="800000"/>
            <a:headEnd/>
            <a:tailEnd/>
          </a:ln>
        </p:spPr>
        <p:txBody>
          <a:bodyPr>
            <a:spAutoFit/>
          </a:bodyPr>
          <a:lstStyle/>
          <a:p>
            <a:r>
              <a:rPr lang="en-US" sz="2800" b="1">
                <a:solidFill>
                  <a:srgbClr val="CC00CC"/>
                </a:solidFill>
              </a:rPr>
              <a:t>Sequential pattern mining (SPM)</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dt" sz="quarter" idx="10"/>
          </p:nvPr>
        </p:nvSpPr>
        <p:spPr>
          <a:noFill/>
        </p:spPr>
        <p:txBody>
          <a:bodyPr/>
          <a:lstStyle/>
          <a:p>
            <a:fld id="{9AEA4494-172E-4C03-A384-7D24A113C159}" type="datetime1">
              <a:rPr lang="en-US" smtClean="0"/>
              <a:pPr/>
              <a:t>3/9/2016</a:t>
            </a:fld>
            <a:endParaRPr lang="en-US" smtClean="0"/>
          </a:p>
        </p:txBody>
      </p:sp>
      <p:sp>
        <p:nvSpPr>
          <p:cNvPr id="91139" name="Rectangle 5"/>
          <p:cNvSpPr>
            <a:spLocks noGrp="1" noChangeArrowheads="1"/>
          </p:cNvSpPr>
          <p:nvPr>
            <p:ph type="ftr" sz="quarter" idx="11"/>
          </p:nvPr>
        </p:nvSpPr>
        <p:spPr>
          <a:noFill/>
        </p:spPr>
        <p:txBody>
          <a:bodyPr/>
          <a:lstStyle/>
          <a:p>
            <a:r>
              <a:rPr lang="en-US" smtClean="0"/>
              <a:t>Thesis report</a:t>
            </a:r>
          </a:p>
        </p:txBody>
      </p:sp>
      <p:sp>
        <p:nvSpPr>
          <p:cNvPr id="91140" name="Rectangle 6"/>
          <p:cNvSpPr>
            <a:spLocks noGrp="1" noChangeArrowheads="1"/>
          </p:cNvSpPr>
          <p:nvPr>
            <p:ph type="sldNum" sz="quarter" idx="12"/>
          </p:nvPr>
        </p:nvSpPr>
        <p:spPr>
          <a:noFill/>
        </p:spPr>
        <p:txBody>
          <a:bodyPr/>
          <a:lstStyle/>
          <a:p>
            <a:fld id="{50350D5C-B9E1-4F12-A700-08426CB34FE7}" type="slidenum">
              <a:rPr lang="en-US" smtClean="0"/>
              <a:pPr/>
              <a:t>87</a:t>
            </a:fld>
            <a:endParaRPr lang="en-US" smtClean="0"/>
          </a:p>
        </p:txBody>
      </p:sp>
      <p:sp>
        <p:nvSpPr>
          <p:cNvPr id="91141" name="Rectangle 2"/>
          <p:cNvSpPr>
            <a:spLocks noGrp="1" noChangeArrowheads="1"/>
          </p:cNvSpPr>
          <p:nvPr>
            <p:ph type="body" idx="1"/>
          </p:nvPr>
        </p:nvSpPr>
        <p:spPr>
          <a:xfrm>
            <a:off x="685800" y="1676400"/>
            <a:ext cx="8153400" cy="3733800"/>
          </a:xfrm>
        </p:spPr>
        <p:txBody>
          <a:bodyPr/>
          <a:lstStyle/>
          <a:p>
            <a:pPr algn="just"/>
            <a:r>
              <a:rPr lang="en-US" sz="2600" i="1" smtClean="0"/>
              <a:t>I = </a:t>
            </a:r>
            <a:r>
              <a:rPr lang="en-US" sz="2600" smtClean="0"/>
              <a:t>{</a:t>
            </a:r>
            <a:r>
              <a:rPr lang="en-US" sz="2600" i="1" smtClean="0"/>
              <a:t>i</a:t>
            </a:r>
            <a:r>
              <a:rPr lang="en-US" sz="2600" i="1" baseline="-25000" smtClean="0"/>
              <a:t>1</a:t>
            </a:r>
            <a:r>
              <a:rPr lang="en-US" sz="2600" i="1" smtClean="0"/>
              <a:t>, i</a:t>
            </a:r>
            <a:r>
              <a:rPr lang="en-US" sz="2600" i="1" baseline="-25000" smtClean="0"/>
              <a:t>2</a:t>
            </a:r>
            <a:r>
              <a:rPr lang="en-US" sz="2600" i="1" smtClean="0"/>
              <a:t>, i</a:t>
            </a:r>
            <a:r>
              <a:rPr lang="en-US" sz="2600" i="1" baseline="-25000" smtClean="0"/>
              <a:t>3</a:t>
            </a:r>
            <a:r>
              <a:rPr lang="en-US" sz="2600" i="1" smtClean="0"/>
              <a:t>,…, i</a:t>
            </a:r>
            <a:r>
              <a:rPr lang="en-US" sz="2600" i="1" baseline="-25000" smtClean="0"/>
              <a:t>n</a:t>
            </a:r>
            <a:r>
              <a:rPr lang="en-US" sz="2600" smtClean="0"/>
              <a:t>} is a set of all </a:t>
            </a:r>
            <a:r>
              <a:rPr lang="en-US" sz="2600" b="1" smtClean="0"/>
              <a:t>items</a:t>
            </a:r>
            <a:r>
              <a:rPr lang="en-US" sz="2600" smtClean="0"/>
              <a:t> </a:t>
            </a:r>
          </a:p>
          <a:p>
            <a:pPr algn="just"/>
            <a:r>
              <a:rPr lang="en-US" sz="2600" smtClean="0"/>
              <a:t>An </a:t>
            </a:r>
            <a:r>
              <a:rPr lang="en-US" sz="2600" b="1" smtClean="0"/>
              <a:t>itemset</a:t>
            </a:r>
            <a:r>
              <a:rPr lang="en-US" sz="2600" smtClean="0"/>
              <a:t> is a subset of </a:t>
            </a:r>
            <a:r>
              <a:rPr lang="en-US" sz="2600" i="1" smtClean="0"/>
              <a:t>I</a:t>
            </a:r>
            <a:r>
              <a:rPr lang="en-US" sz="2600" smtClean="0"/>
              <a:t>, denoted </a:t>
            </a:r>
            <a:r>
              <a:rPr lang="en-US" sz="2600" i="1" smtClean="0"/>
              <a:t>x</a:t>
            </a:r>
            <a:r>
              <a:rPr lang="en-US" sz="2600" i="1" baseline="-25000" smtClean="0"/>
              <a:t>i</a:t>
            </a:r>
            <a:r>
              <a:rPr lang="en-US" sz="2600" i="1" smtClean="0"/>
              <a:t>=</a:t>
            </a:r>
            <a:r>
              <a:rPr lang="en-US" sz="2600" smtClean="0"/>
              <a:t>(</a:t>
            </a:r>
            <a:r>
              <a:rPr lang="en-US" sz="2600" i="1" smtClean="0"/>
              <a:t>i</a:t>
            </a:r>
            <a:r>
              <a:rPr lang="en-US" sz="2600" i="1" baseline="-25000" smtClean="0"/>
              <a:t>u</a:t>
            </a:r>
            <a:r>
              <a:rPr lang="en-US" sz="2600" i="1" smtClean="0"/>
              <a:t>,…, i</a:t>
            </a:r>
            <a:r>
              <a:rPr lang="en-US" sz="2600" i="1" baseline="-25000" smtClean="0"/>
              <a:t>v</a:t>
            </a:r>
            <a:r>
              <a:rPr lang="en-US" sz="2600" smtClean="0"/>
              <a:t>)</a:t>
            </a:r>
          </a:p>
          <a:p>
            <a:pPr algn="just"/>
            <a:r>
              <a:rPr lang="en-US" sz="2600" smtClean="0"/>
              <a:t>An </a:t>
            </a:r>
            <a:r>
              <a:rPr lang="en-US" sz="2600" b="1" smtClean="0"/>
              <a:t>sequence</a:t>
            </a:r>
            <a:r>
              <a:rPr lang="en-US" sz="2600" smtClean="0"/>
              <a:t> is an ordered list of itemsets, denoted </a:t>
            </a:r>
            <a:r>
              <a:rPr lang="en-US" sz="2600" i="1" smtClean="0"/>
              <a:t>s=</a:t>
            </a:r>
            <a:r>
              <a:rPr lang="en-US" sz="2600" smtClean="0"/>
              <a:t>〈</a:t>
            </a:r>
            <a:r>
              <a:rPr lang="en-US" sz="2600" i="1" smtClean="0"/>
              <a:t>x</a:t>
            </a:r>
            <a:r>
              <a:rPr lang="en-US" sz="2600" i="1" baseline="-25000" smtClean="0"/>
              <a:t>1</a:t>
            </a:r>
            <a:r>
              <a:rPr lang="en-US" sz="2600" i="1" smtClean="0"/>
              <a:t>, x</a:t>
            </a:r>
            <a:r>
              <a:rPr lang="en-US" sz="2600" i="1" baseline="-25000" smtClean="0"/>
              <a:t>2</a:t>
            </a:r>
            <a:r>
              <a:rPr lang="en-US" sz="2600" i="1" smtClean="0"/>
              <a:t>,…, x</a:t>
            </a:r>
            <a:r>
              <a:rPr lang="en-US" sz="2600" i="1" baseline="-25000" smtClean="0"/>
              <a:t>m</a:t>
            </a:r>
            <a:r>
              <a:rPr lang="en-US" sz="2600" smtClean="0"/>
              <a:t>〉, where </a:t>
            </a:r>
            <a:r>
              <a:rPr lang="en-US" sz="2600" i="1" smtClean="0"/>
              <a:t>x</a:t>
            </a:r>
            <a:r>
              <a:rPr lang="en-US" sz="2600" i="1" baseline="-25000" smtClean="0"/>
              <a:t>i</a:t>
            </a:r>
            <a:r>
              <a:rPr lang="en-US" sz="2600" smtClean="0"/>
              <a:t> is an itemset, </a:t>
            </a:r>
            <a:r>
              <a:rPr lang="en-US" sz="2600" i="1" smtClean="0"/>
              <a:t>x</a:t>
            </a:r>
            <a:r>
              <a:rPr lang="en-US" sz="2600" i="1" baseline="-25000" smtClean="0"/>
              <a:t>i</a:t>
            </a:r>
            <a:r>
              <a:rPr lang="en-US" sz="2600" smtClean="0"/>
              <a:t> is also called an element in sequence </a:t>
            </a:r>
            <a:r>
              <a:rPr lang="en-US" sz="2600" i="1" smtClean="0"/>
              <a:t>s</a:t>
            </a:r>
          </a:p>
          <a:p>
            <a:pPr algn="just"/>
            <a:r>
              <a:rPr lang="en-US" sz="2600" smtClean="0"/>
              <a:t>The </a:t>
            </a:r>
            <a:r>
              <a:rPr lang="en-US" sz="2600" b="1" smtClean="0"/>
              <a:t>length of sequence</a:t>
            </a:r>
            <a:r>
              <a:rPr lang="en-US" sz="2600" smtClean="0"/>
              <a:t> is the number of instances of items occurring in sequence. Sequence with length </a:t>
            </a:r>
            <a:r>
              <a:rPr lang="en-US" sz="2600" i="1" smtClean="0"/>
              <a:t>l</a:t>
            </a:r>
            <a:r>
              <a:rPr lang="en-US" sz="2600" smtClean="0"/>
              <a:t> is called </a:t>
            </a:r>
            <a:r>
              <a:rPr lang="en-US" sz="2600" i="1" smtClean="0"/>
              <a:t>l-sequence</a:t>
            </a:r>
            <a:r>
              <a:rPr lang="en-US" sz="2600" smtClean="0"/>
              <a:t> </a:t>
            </a:r>
          </a:p>
        </p:txBody>
      </p:sp>
      <p:sp>
        <p:nvSpPr>
          <p:cNvPr id="91142" name="Text Box 3"/>
          <p:cNvSpPr txBox="1">
            <a:spLocks noChangeArrowheads="1"/>
          </p:cNvSpPr>
          <p:nvPr/>
        </p:nvSpPr>
        <p:spPr bwMode="auto">
          <a:xfrm>
            <a:off x="685800" y="5410200"/>
            <a:ext cx="8077200" cy="641350"/>
          </a:xfrm>
          <a:prstGeom prst="rect">
            <a:avLst/>
          </a:prstGeom>
          <a:noFill/>
          <a:ln w="9525">
            <a:noFill/>
            <a:miter lim="800000"/>
            <a:headEnd/>
            <a:tailEnd/>
          </a:ln>
        </p:spPr>
        <p:txBody>
          <a:bodyPr>
            <a:spAutoFit/>
          </a:bodyPr>
          <a:lstStyle/>
          <a:p>
            <a:r>
              <a:rPr lang="en-US"/>
              <a:t>Note: An item has only been once in an element of sequence but can occur multiple times in different elements in sequences </a:t>
            </a:r>
          </a:p>
        </p:txBody>
      </p:sp>
      <p:sp>
        <p:nvSpPr>
          <p:cNvPr id="91143" name="Rectangle 4"/>
          <p:cNvSpPr>
            <a:spLocks noGrp="1" noChangeArrowheads="1"/>
          </p:cNvSpPr>
          <p:nvPr>
            <p:ph type="title"/>
          </p:nvPr>
        </p:nvSpPr>
        <p:spPr>
          <a:xfrm>
            <a:off x="450850" y="76200"/>
            <a:ext cx="8388350" cy="838200"/>
          </a:xfrm>
          <a:noFill/>
        </p:spPr>
        <p:txBody>
          <a:bodyPr/>
          <a:lstStyle/>
          <a:p>
            <a:r>
              <a:rPr lang="en-US" sz="3200" smtClean="0"/>
              <a:t>V. Learning history sub-model (SPM)</a:t>
            </a:r>
          </a:p>
        </p:txBody>
      </p:sp>
      <p:sp>
        <p:nvSpPr>
          <p:cNvPr id="91144" name="Text Box 5"/>
          <p:cNvSpPr txBox="1">
            <a:spLocks noChangeArrowheads="1"/>
          </p:cNvSpPr>
          <p:nvPr/>
        </p:nvSpPr>
        <p:spPr bwMode="auto">
          <a:xfrm>
            <a:off x="3413125" y="990600"/>
            <a:ext cx="2682875" cy="519113"/>
          </a:xfrm>
          <a:prstGeom prst="rect">
            <a:avLst/>
          </a:prstGeom>
          <a:noFill/>
          <a:ln w="9525">
            <a:noFill/>
            <a:miter lim="800000"/>
            <a:headEnd/>
            <a:tailEnd/>
          </a:ln>
        </p:spPr>
        <p:txBody>
          <a:bodyPr>
            <a:spAutoFit/>
          </a:bodyPr>
          <a:lstStyle/>
          <a:p>
            <a:r>
              <a:rPr lang="en-US" sz="2800" b="1">
                <a:solidFill>
                  <a:srgbClr val="CC00CC"/>
                </a:solidFill>
              </a:rPr>
              <a:t>Definition [10]</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Date Placeholder 5"/>
          <p:cNvSpPr>
            <a:spLocks noGrp="1"/>
          </p:cNvSpPr>
          <p:nvPr>
            <p:ph type="dt" sz="quarter" idx="10"/>
          </p:nvPr>
        </p:nvSpPr>
        <p:spPr>
          <a:noFill/>
        </p:spPr>
        <p:txBody>
          <a:bodyPr/>
          <a:lstStyle/>
          <a:p>
            <a:fld id="{BD4D4012-3572-42E1-886A-9CFE2C704D17}" type="datetime1">
              <a:rPr lang="en-US" smtClean="0"/>
              <a:pPr/>
              <a:t>3/9/2016</a:t>
            </a:fld>
            <a:endParaRPr lang="en-US" smtClean="0"/>
          </a:p>
        </p:txBody>
      </p:sp>
      <p:sp>
        <p:nvSpPr>
          <p:cNvPr id="7175" name="Footer Placeholder 6"/>
          <p:cNvSpPr>
            <a:spLocks noGrp="1"/>
          </p:cNvSpPr>
          <p:nvPr>
            <p:ph type="ftr" sz="quarter" idx="11"/>
          </p:nvPr>
        </p:nvSpPr>
        <p:spPr>
          <a:noFill/>
        </p:spPr>
        <p:txBody>
          <a:bodyPr/>
          <a:lstStyle/>
          <a:p>
            <a:r>
              <a:rPr lang="en-US" smtClean="0"/>
              <a:t>Thesis report</a:t>
            </a:r>
          </a:p>
        </p:txBody>
      </p:sp>
      <p:sp>
        <p:nvSpPr>
          <p:cNvPr id="7176" name="Slide Number Placeholder 7"/>
          <p:cNvSpPr>
            <a:spLocks noGrp="1"/>
          </p:cNvSpPr>
          <p:nvPr>
            <p:ph type="sldNum" sz="quarter" idx="12"/>
          </p:nvPr>
        </p:nvSpPr>
        <p:spPr>
          <a:noFill/>
        </p:spPr>
        <p:txBody>
          <a:bodyPr/>
          <a:lstStyle/>
          <a:p>
            <a:fld id="{D0AD5F0E-DC74-40D9-8A77-14CE08222B20}" type="slidenum">
              <a:rPr lang="en-US" smtClean="0"/>
              <a:pPr/>
              <a:t>88</a:t>
            </a:fld>
            <a:endParaRPr lang="en-US" smtClean="0"/>
          </a:p>
        </p:txBody>
      </p:sp>
      <p:sp>
        <p:nvSpPr>
          <p:cNvPr id="7177" name="Rectangle 2"/>
          <p:cNvSpPr>
            <a:spLocks noGrp="1" noChangeArrowheads="1"/>
          </p:cNvSpPr>
          <p:nvPr>
            <p:ph type="title"/>
          </p:nvPr>
        </p:nvSpPr>
        <p:spPr>
          <a:xfrm>
            <a:off x="603250" y="76200"/>
            <a:ext cx="8388350" cy="838200"/>
          </a:xfrm>
          <a:noFill/>
        </p:spPr>
        <p:txBody>
          <a:bodyPr/>
          <a:lstStyle/>
          <a:p>
            <a:r>
              <a:rPr lang="en-US" sz="3200" smtClean="0"/>
              <a:t>V. Learning history sub-model (SPM)</a:t>
            </a:r>
          </a:p>
        </p:txBody>
      </p:sp>
      <p:sp>
        <p:nvSpPr>
          <p:cNvPr id="7178" name="Rectangle 3"/>
          <p:cNvSpPr>
            <a:spLocks noGrp="1" noChangeArrowheads="1"/>
          </p:cNvSpPr>
          <p:nvPr>
            <p:ph type="body" sz="half" idx="1"/>
          </p:nvPr>
        </p:nvSpPr>
        <p:spPr>
          <a:xfrm>
            <a:off x="685800" y="2133600"/>
            <a:ext cx="8153400" cy="3657600"/>
          </a:xfrm>
        </p:spPr>
        <p:txBody>
          <a:bodyPr/>
          <a:lstStyle/>
          <a:p>
            <a:pPr algn="just">
              <a:lnSpc>
                <a:spcPct val="90000"/>
              </a:lnSpc>
            </a:pPr>
            <a:r>
              <a:rPr lang="en-US" smtClean="0"/>
              <a:t>There is the ordered list of indexes </a:t>
            </a:r>
            <a:r>
              <a:rPr lang="en-US" i="1" smtClean="0"/>
              <a:t>k</a:t>
            </a:r>
            <a:r>
              <a:rPr lang="en-US" i="1" baseline="-25000" smtClean="0"/>
              <a:t>1</a:t>
            </a:r>
            <a:r>
              <a:rPr lang="en-US" i="1" smtClean="0"/>
              <a:t>, k</a:t>
            </a:r>
            <a:r>
              <a:rPr lang="en-US" i="1" baseline="-25000" smtClean="0"/>
              <a:t>2</a:t>
            </a:r>
            <a:r>
              <a:rPr lang="en-US" i="1" smtClean="0"/>
              <a:t>,…, k</a:t>
            </a:r>
            <a:r>
              <a:rPr lang="en-US" i="1" baseline="-25000" smtClean="0"/>
              <a:t>n</a:t>
            </a:r>
          </a:p>
          <a:p>
            <a:pPr algn="just">
              <a:lnSpc>
                <a:spcPct val="90000"/>
              </a:lnSpc>
            </a:pPr>
            <a:r>
              <a:rPr lang="en-US" i="1" smtClean="0"/>
              <a:t>1≤ k</a:t>
            </a:r>
            <a:r>
              <a:rPr lang="en-US" i="1" baseline="-25000" smtClean="0"/>
              <a:t>1</a:t>
            </a:r>
            <a:r>
              <a:rPr lang="en-US" i="1" smtClean="0"/>
              <a:t> ≤ k</a:t>
            </a:r>
            <a:r>
              <a:rPr lang="en-US" i="1" baseline="-25000" smtClean="0"/>
              <a:t>2</a:t>
            </a:r>
            <a:r>
              <a:rPr lang="en-US" i="1" smtClean="0"/>
              <a:t> ≤ …. ≤ k</a:t>
            </a:r>
            <a:r>
              <a:rPr lang="en-US" i="1" baseline="-25000" smtClean="0"/>
              <a:t>n</a:t>
            </a:r>
            <a:r>
              <a:rPr lang="en-US" i="1" smtClean="0"/>
              <a:t> ≤ m</a:t>
            </a:r>
            <a:r>
              <a:rPr lang="en-US" smtClean="0"/>
              <a:t>  </a:t>
            </a:r>
          </a:p>
          <a:p>
            <a:pPr algn="just">
              <a:lnSpc>
                <a:spcPct val="90000"/>
              </a:lnSpc>
            </a:pPr>
            <a:r>
              <a:rPr lang="en-US" i="1" smtClean="0"/>
              <a:t>x</a:t>
            </a:r>
            <a:r>
              <a:rPr lang="en-US" i="1" baseline="-25000" smtClean="0"/>
              <a:t>1     </a:t>
            </a:r>
            <a:r>
              <a:rPr lang="en-US" i="1" smtClean="0"/>
              <a:t>y</a:t>
            </a:r>
            <a:r>
              <a:rPr lang="en-US" i="1" baseline="-25000" smtClean="0"/>
              <a:t>k1</a:t>
            </a:r>
            <a:r>
              <a:rPr lang="en-US" i="1" smtClean="0"/>
              <a:t>, x</a:t>
            </a:r>
            <a:r>
              <a:rPr lang="en-US" i="1" baseline="-25000" smtClean="0"/>
              <a:t>2     </a:t>
            </a:r>
            <a:r>
              <a:rPr lang="en-US" i="1" smtClean="0"/>
              <a:t>y</a:t>
            </a:r>
            <a:r>
              <a:rPr lang="en-US" i="1" baseline="-25000" smtClean="0"/>
              <a:t>k2</a:t>
            </a:r>
            <a:r>
              <a:rPr lang="en-US" i="1" smtClean="0"/>
              <a:t>,…, x</a:t>
            </a:r>
            <a:r>
              <a:rPr lang="en-US" i="1" baseline="-25000" smtClean="0"/>
              <a:t>n     </a:t>
            </a:r>
            <a:r>
              <a:rPr lang="en-US" i="1" smtClean="0"/>
              <a:t>y</a:t>
            </a:r>
            <a:r>
              <a:rPr lang="en-US" i="1" baseline="-25000" smtClean="0"/>
              <a:t>kn</a:t>
            </a:r>
          </a:p>
          <a:p>
            <a:pPr algn="just">
              <a:lnSpc>
                <a:spcPct val="90000"/>
              </a:lnSpc>
            </a:pPr>
            <a:r>
              <a:rPr lang="en-US" smtClean="0"/>
              <a:t>“</a:t>
            </a:r>
            <a:r>
              <a:rPr lang="en-US" i="1" smtClean="0"/>
              <a:t>s</a:t>
            </a:r>
            <a:r>
              <a:rPr lang="en-US" i="1" baseline="-25000" smtClean="0"/>
              <a:t>1</a:t>
            </a:r>
            <a:r>
              <a:rPr lang="en-US" smtClean="0"/>
              <a:t> is sub-sequence of </a:t>
            </a:r>
            <a:r>
              <a:rPr lang="en-US" i="1" smtClean="0"/>
              <a:t>s</a:t>
            </a:r>
            <a:r>
              <a:rPr lang="en-US" i="1" baseline="-25000" smtClean="0"/>
              <a:t>2</a:t>
            </a:r>
            <a:r>
              <a:rPr lang="en-US" smtClean="0"/>
              <a:t>” equivalent to “</a:t>
            </a:r>
            <a:r>
              <a:rPr lang="en-US" i="1" smtClean="0"/>
              <a:t>s</a:t>
            </a:r>
            <a:r>
              <a:rPr lang="en-US" i="1" baseline="-25000" smtClean="0"/>
              <a:t>2</a:t>
            </a:r>
            <a:r>
              <a:rPr lang="en-US" smtClean="0"/>
              <a:t> is super-sequence of </a:t>
            </a:r>
            <a:r>
              <a:rPr lang="en-US" i="1" smtClean="0"/>
              <a:t>s</a:t>
            </a:r>
            <a:r>
              <a:rPr lang="en-US" i="1" baseline="-25000" smtClean="0"/>
              <a:t>1</a:t>
            </a:r>
            <a:r>
              <a:rPr lang="en-US" smtClean="0"/>
              <a:t>”, denoted </a:t>
            </a:r>
            <a:r>
              <a:rPr lang="en-US" i="1" smtClean="0"/>
              <a:t>s</a:t>
            </a:r>
            <a:r>
              <a:rPr lang="en-US" i="1" baseline="-25000" smtClean="0"/>
              <a:t>1</a:t>
            </a:r>
            <a:r>
              <a:rPr lang="en-US" sz="1600" i="1" smtClean="0"/>
              <a:t>containing</a:t>
            </a:r>
            <a:r>
              <a:rPr lang="en-US" i="1" smtClean="0"/>
              <a:t>s</a:t>
            </a:r>
            <a:r>
              <a:rPr lang="en-US" i="1" baseline="-25000" smtClean="0"/>
              <a:t>2</a:t>
            </a:r>
            <a:r>
              <a:rPr lang="en-US" i="1" smtClean="0"/>
              <a:t>, s</a:t>
            </a:r>
            <a:r>
              <a:rPr lang="en-US" i="1" baseline="-25000" smtClean="0"/>
              <a:t>1</a:t>
            </a:r>
            <a:r>
              <a:rPr lang="en-US" i="1" smtClean="0"/>
              <a:t>   s</a:t>
            </a:r>
            <a:r>
              <a:rPr lang="en-US" i="1" baseline="-25000" smtClean="0"/>
              <a:t>2</a:t>
            </a:r>
            <a:r>
              <a:rPr lang="en-US" i="1" smtClean="0"/>
              <a:t>, s</a:t>
            </a:r>
            <a:r>
              <a:rPr lang="en-US" i="1" baseline="-25000" smtClean="0"/>
              <a:t>2</a:t>
            </a:r>
            <a:r>
              <a:rPr lang="en-US" sz="1600" i="1" smtClean="0"/>
              <a:t>contained</a:t>
            </a:r>
            <a:r>
              <a:rPr lang="en-US" i="1" smtClean="0"/>
              <a:t>s</a:t>
            </a:r>
            <a:r>
              <a:rPr lang="en-US" i="1" baseline="-25000" smtClean="0"/>
              <a:t>1</a:t>
            </a:r>
            <a:endParaRPr lang="en-US" smtClean="0"/>
          </a:p>
        </p:txBody>
      </p:sp>
      <p:graphicFrame>
        <p:nvGraphicFramePr>
          <p:cNvPr id="7170" name="Object 4"/>
          <p:cNvGraphicFramePr>
            <a:graphicFrameLocks noGrp="1" noChangeAspect="1"/>
          </p:cNvGraphicFramePr>
          <p:nvPr>
            <p:ph sz="quarter" idx="3"/>
          </p:nvPr>
        </p:nvGraphicFramePr>
        <p:xfrm>
          <a:off x="2894013" y="3810000"/>
          <a:ext cx="382587" cy="336550"/>
        </p:xfrm>
        <a:graphic>
          <a:graphicData uri="http://schemas.openxmlformats.org/presentationml/2006/ole">
            <mc:AlternateContent xmlns:mc="http://schemas.openxmlformats.org/markup-compatibility/2006">
              <mc:Choice xmlns:v="urn:schemas-microsoft-com:vml" Requires="v">
                <p:oleObj spid="_x0000_s7202" name="Equation" r:id="rId3" imgW="139680" imgH="139680" progId="Equation.3">
                  <p:embed/>
                </p:oleObj>
              </mc:Choice>
              <mc:Fallback>
                <p:oleObj name="Equation" r:id="rId3" imgW="1396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3" y="3810000"/>
                        <a:ext cx="38258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ChangeAspect="1"/>
          </p:cNvGraphicFramePr>
          <p:nvPr/>
        </p:nvGraphicFramePr>
        <p:xfrm>
          <a:off x="1446213" y="3778250"/>
          <a:ext cx="382587" cy="336550"/>
        </p:xfrm>
        <a:graphic>
          <a:graphicData uri="http://schemas.openxmlformats.org/presentationml/2006/ole">
            <mc:AlternateContent xmlns:mc="http://schemas.openxmlformats.org/markup-compatibility/2006">
              <mc:Choice xmlns:v="urn:schemas-microsoft-com:vml" Requires="v">
                <p:oleObj spid="_x0000_s7203" name="Equation" r:id="rId5" imgW="139680" imgH="139680" progId="Equation.3">
                  <p:embed/>
                </p:oleObj>
              </mc:Choice>
              <mc:Fallback>
                <p:oleObj name="Equation" r:id="rId5" imgW="139680" imgH="139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3778250"/>
                        <a:ext cx="38258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ChangeAspect="1"/>
          </p:cNvGraphicFramePr>
          <p:nvPr/>
        </p:nvGraphicFramePr>
        <p:xfrm>
          <a:off x="4875213" y="3778250"/>
          <a:ext cx="382587" cy="336550"/>
        </p:xfrm>
        <a:graphic>
          <a:graphicData uri="http://schemas.openxmlformats.org/presentationml/2006/ole">
            <mc:AlternateContent xmlns:mc="http://schemas.openxmlformats.org/markup-compatibility/2006">
              <mc:Choice xmlns:v="urn:schemas-microsoft-com:vml" Requires="v">
                <p:oleObj spid="_x0000_s7204" name="Equation" r:id="rId6" imgW="139680" imgH="139680" progId="Equation.3">
                  <p:embed/>
                </p:oleObj>
              </mc:Choice>
              <mc:Fallback>
                <p:oleObj name="Equation" r:id="rId6" imgW="139680" imgH="1396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213" y="3778250"/>
                        <a:ext cx="38258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Text Box 5"/>
          <p:cNvSpPr txBox="1">
            <a:spLocks noChangeArrowheads="1"/>
          </p:cNvSpPr>
          <p:nvPr/>
        </p:nvSpPr>
        <p:spPr bwMode="auto">
          <a:xfrm>
            <a:off x="533400" y="1157288"/>
            <a:ext cx="8458200" cy="488950"/>
          </a:xfrm>
          <a:prstGeom prst="rect">
            <a:avLst/>
          </a:prstGeom>
          <a:noFill/>
          <a:ln w="9525">
            <a:noFill/>
            <a:miter lim="800000"/>
            <a:headEnd/>
            <a:tailEnd/>
          </a:ln>
        </p:spPr>
        <p:txBody>
          <a:bodyPr>
            <a:spAutoFit/>
          </a:bodyPr>
          <a:lstStyle/>
          <a:p>
            <a:r>
              <a:rPr lang="en-US" sz="2600" b="1">
                <a:solidFill>
                  <a:srgbClr val="CC00CC"/>
                </a:solidFill>
              </a:rPr>
              <a:t>s</a:t>
            </a:r>
            <a:r>
              <a:rPr lang="en-US" sz="2600" b="1" baseline="-25000">
                <a:solidFill>
                  <a:srgbClr val="CC00CC"/>
                </a:solidFill>
              </a:rPr>
              <a:t>1</a:t>
            </a:r>
            <a:r>
              <a:rPr lang="en-US" sz="2600" b="1">
                <a:solidFill>
                  <a:srgbClr val="CC00CC"/>
                </a:solidFill>
              </a:rPr>
              <a:t>=〈x</a:t>
            </a:r>
            <a:r>
              <a:rPr lang="en-US" sz="2600" b="1" baseline="-25000">
                <a:solidFill>
                  <a:srgbClr val="CC00CC"/>
                </a:solidFill>
              </a:rPr>
              <a:t>1</a:t>
            </a:r>
            <a:r>
              <a:rPr lang="en-US" sz="2600" b="1">
                <a:solidFill>
                  <a:srgbClr val="CC00CC"/>
                </a:solidFill>
              </a:rPr>
              <a:t>, x</a:t>
            </a:r>
            <a:r>
              <a:rPr lang="en-US" sz="2600" b="1" baseline="-25000">
                <a:solidFill>
                  <a:srgbClr val="CC00CC"/>
                </a:solidFill>
              </a:rPr>
              <a:t>2</a:t>
            </a:r>
            <a:r>
              <a:rPr lang="en-US" sz="2600" b="1">
                <a:solidFill>
                  <a:srgbClr val="CC00CC"/>
                </a:solidFill>
              </a:rPr>
              <a:t>,…, x</a:t>
            </a:r>
            <a:r>
              <a:rPr lang="en-US" sz="2600" b="1" baseline="-25000">
                <a:solidFill>
                  <a:srgbClr val="CC00CC"/>
                </a:solidFill>
              </a:rPr>
              <a:t>m</a:t>
            </a:r>
            <a:r>
              <a:rPr lang="en-US" sz="2600" b="1">
                <a:solidFill>
                  <a:srgbClr val="CC00CC"/>
                </a:solidFill>
              </a:rPr>
              <a:t>〉 is sub-sequence of s</a:t>
            </a:r>
            <a:r>
              <a:rPr lang="en-US" sz="2600" b="1" baseline="-25000">
                <a:solidFill>
                  <a:srgbClr val="CC00CC"/>
                </a:solidFill>
              </a:rPr>
              <a:t>2</a:t>
            </a:r>
            <a:r>
              <a:rPr lang="en-US" sz="2600" b="1">
                <a:solidFill>
                  <a:srgbClr val="CC00CC"/>
                </a:solidFill>
              </a:rPr>
              <a:t>=〈y</a:t>
            </a:r>
            <a:r>
              <a:rPr lang="en-US" sz="2600" b="1" baseline="-25000">
                <a:solidFill>
                  <a:srgbClr val="CC00CC"/>
                </a:solidFill>
              </a:rPr>
              <a:t>1</a:t>
            </a:r>
            <a:r>
              <a:rPr lang="en-US" sz="2600" b="1">
                <a:solidFill>
                  <a:srgbClr val="CC00CC"/>
                </a:solidFill>
              </a:rPr>
              <a:t>, y</a:t>
            </a:r>
            <a:r>
              <a:rPr lang="en-US" sz="2600" b="1" baseline="-25000">
                <a:solidFill>
                  <a:srgbClr val="CC00CC"/>
                </a:solidFill>
              </a:rPr>
              <a:t>2</a:t>
            </a:r>
            <a:r>
              <a:rPr lang="en-US" sz="2600" b="1">
                <a:solidFill>
                  <a:srgbClr val="CC00CC"/>
                </a:solidFill>
              </a:rPr>
              <a:t>,…, y</a:t>
            </a:r>
            <a:r>
              <a:rPr lang="en-US" sz="2600" b="1" baseline="-25000">
                <a:solidFill>
                  <a:srgbClr val="CC00CC"/>
                </a:solidFill>
              </a:rPr>
              <a:t>m</a:t>
            </a:r>
            <a:r>
              <a:rPr lang="en-US" sz="2600" b="1">
                <a:solidFill>
                  <a:srgbClr val="CC00CC"/>
                </a:solidFill>
              </a:rPr>
              <a:t>〉</a:t>
            </a:r>
          </a:p>
        </p:txBody>
      </p:sp>
      <p:graphicFrame>
        <p:nvGraphicFramePr>
          <p:cNvPr id="7173" name="Object 8"/>
          <p:cNvGraphicFramePr>
            <a:graphicFrameLocks noGrp="1" noChangeAspect="1"/>
          </p:cNvGraphicFramePr>
          <p:nvPr>
            <p:ph sz="quarter" idx="2"/>
          </p:nvPr>
        </p:nvGraphicFramePr>
        <p:xfrm>
          <a:off x="3352800" y="5180013"/>
          <a:ext cx="306388" cy="306387"/>
        </p:xfrm>
        <a:graphic>
          <a:graphicData uri="http://schemas.openxmlformats.org/presentationml/2006/ole">
            <mc:AlternateContent xmlns:mc="http://schemas.openxmlformats.org/markup-compatibility/2006">
              <mc:Choice xmlns:v="urn:schemas-microsoft-com:vml" Requires="v">
                <p:oleObj spid="_x0000_s7205" name="Equation" r:id="rId7" imgW="139680" imgH="139680" progId="Equation.3">
                  <p:embed/>
                </p:oleObj>
              </mc:Choice>
              <mc:Fallback>
                <p:oleObj name="Equation" r:id="rId7" imgW="139680" imgH="1396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180013"/>
                        <a:ext cx="306388"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dt" sz="quarter" idx="10"/>
          </p:nvPr>
        </p:nvSpPr>
        <p:spPr>
          <a:noFill/>
        </p:spPr>
        <p:txBody>
          <a:bodyPr/>
          <a:lstStyle/>
          <a:p>
            <a:fld id="{E5EC4E30-F585-41DD-97D0-3000E3456569}" type="datetime1">
              <a:rPr lang="en-US" smtClean="0"/>
              <a:pPr/>
              <a:t>3/9/2016</a:t>
            </a:fld>
            <a:endParaRPr lang="en-US" smtClean="0"/>
          </a:p>
        </p:txBody>
      </p:sp>
      <p:sp>
        <p:nvSpPr>
          <p:cNvPr id="92163" name="Rectangle 5"/>
          <p:cNvSpPr>
            <a:spLocks noGrp="1" noChangeArrowheads="1"/>
          </p:cNvSpPr>
          <p:nvPr>
            <p:ph type="ftr" sz="quarter" idx="11"/>
          </p:nvPr>
        </p:nvSpPr>
        <p:spPr>
          <a:noFill/>
        </p:spPr>
        <p:txBody>
          <a:bodyPr/>
          <a:lstStyle/>
          <a:p>
            <a:r>
              <a:rPr lang="en-US" smtClean="0"/>
              <a:t>Thesis report</a:t>
            </a:r>
          </a:p>
        </p:txBody>
      </p:sp>
      <p:sp>
        <p:nvSpPr>
          <p:cNvPr id="92164" name="Rectangle 6"/>
          <p:cNvSpPr>
            <a:spLocks noGrp="1" noChangeArrowheads="1"/>
          </p:cNvSpPr>
          <p:nvPr>
            <p:ph type="sldNum" sz="quarter" idx="12"/>
          </p:nvPr>
        </p:nvSpPr>
        <p:spPr>
          <a:noFill/>
        </p:spPr>
        <p:txBody>
          <a:bodyPr/>
          <a:lstStyle/>
          <a:p>
            <a:fld id="{A5F6F8C3-291F-40D1-9AE6-9E3B6F6F2212}" type="slidenum">
              <a:rPr lang="en-US" smtClean="0"/>
              <a:pPr/>
              <a:t>89</a:t>
            </a:fld>
            <a:endParaRPr lang="en-US" smtClean="0"/>
          </a:p>
        </p:txBody>
      </p:sp>
      <p:sp>
        <p:nvSpPr>
          <p:cNvPr id="92165" name="Rectangle 2"/>
          <p:cNvSpPr>
            <a:spLocks noGrp="1" noChangeArrowheads="1"/>
          </p:cNvSpPr>
          <p:nvPr>
            <p:ph type="body" idx="1"/>
          </p:nvPr>
        </p:nvSpPr>
        <p:spPr>
          <a:xfrm>
            <a:off x="644525" y="1371600"/>
            <a:ext cx="7966075" cy="2362200"/>
          </a:xfrm>
        </p:spPr>
        <p:txBody>
          <a:bodyPr/>
          <a:lstStyle/>
          <a:p>
            <a:pPr algn="just"/>
            <a:r>
              <a:rPr lang="en-US" sz="2200" smtClean="0"/>
              <a:t>A set of all items </a:t>
            </a:r>
            <a:r>
              <a:rPr lang="en-US" sz="2200" i="1" smtClean="0"/>
              <a:t>I=</a:t>
            </a:r>
            <a:r>
              <a:rPr lang="en-US" sz="2200" smtClean="0"/>
              <a:t>{</a:t>
            </a:r>
            <a:r>
              <a:rPr lang="en-US" sz="2200" i="1" smtClean="0"/>
              <a:t>i</a:t>
            </a:r>
            <a:r>
              <a:rPr lang="en-US" sz="2200" i="1" baseline="-25000" smtClean="0"/>
              <a:t>1</a:t>
            </a:r>
            <a:r>
              <a:rPr lang="en-US" sz="2200" i="1" smtClean="0"/>
              <a:t>, i</a:t>
            </a:r>
            <a:r>
              <a:rPr lang="en-US" sz="2200" i="1" baseline="-25000" smtClean="0"/>
              <a:t>2</a:t>
            </a:r>
            <a:r>
              <a:rPr lang="en-US" sz="2200" i="1" smtClean="0"/>
              <a:t>, i</a:t>
            </a:r>
            <a:r>
              <a:rPr lang="en-US" sz="2200" i="1" baseline="-25000" smtClean="0"/>
              <a:t>3</a:t>
            </a:r>
            <a:r>
              <a:rPr lang="en-US" sz="2200" i="1" smtClean="0"/>
              <a:t>, i</a:t>
            </a:r>
            <a:r>
              <a:rPr lang="en-US" sz="2200" i="1" baseline="-25000" smtClean="0"/>
              <a:t>4</a:t>
            </a:r>
            <a:r>
              <a:rPr lang="en-US" sz="2200" smtClean="0"/>
              <a:t>}</a:t>
            </a:r>
          </a:p>
          <a:p>
            <a:pPr algn="just"/>
            <a:r>
              <a:rPr lang="en-US" sz="2200" smtClean="0"/>
              <a:t>Three itemsets </a:t>
            </a:r>
            <a:r>
              <a:rPr lang="en-US" sz="2200" i="1" smtClean="0"/>
              <a:t>x</a:t>
            </a:r>
            <a:r>
              <a:rPr lang="en-US" sz="2200" i="1" baseline="-25000" smtClean="0"/>
              <a:t>1</a:t>
            </a:r>
            <a:r>
              <a:rPr lang="en-US" sz="2200" i="1" smtClean="0"/>
              <a:t>=i</a:t>
            </a:r>
            <a:r>
              <a:rPr lang="en-US" sz="2200" i="1" baseline="-25000" smtClean="0"/>
              <a:t>1</a:t>
            </a:r>
            <a:r>
              <a:rPr lang="en-US" sz="2200" smtClean="0"/>
              <a:t>, </a:t>
            </a:r>
            <a:r>
              <a:rPr lang="en-US" sz="2200" i="1" smtClean="0"/>
              <a:t>x</a:t>
            </a:r>
            <a:r>
              <a:rPr lang="en-US" sz="2200" i="1" baseline="-25000" smtClean="0"/>
              <a:t>2</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3</a:t>
            </a:r>
            <a:r>
              <a:rPr lang="en-US" sz="2200" smtClean="0"/>
              <a:t>), </a:t>
            </a:r>
            <a:r>
              <a:rPr lang="en-US" sz="2200" i="1" smtClean="0"/>
              <a:t>x</a:t>
            </a:r>
            <a:r>
              <a:rPr lang="en-US" sz="2200" i="1" baseline="-25000" smtClean="0"/>
              <a:t>3</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smtClean="0"/>
              <a:t>), </a:t>
            </a:r>
            <a:r>
              <a:rPr lang="en-US" sz="2200" i="1" smtClean="0"/>
              <a:t>x</a:t>
            </a:r>
            <a:r>
              <a:rPr lang="en-US" sz="2200" i="1" baseline="-25000" smtClean="0"/>
              <a:t>4</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i="1" smtClean="0"/>
              <a:t>,i</a:t>
            </a:r>
            <a:r>
              <a:rPr lang="en-US" sz="2200" i="1" baseline="-25000" smtClean="0"/>
              <a:t>4</a:t>
            </a:r>
            <a:r>
              <a:rPr lang="en-US" sz="2200" smtClean="0"/>
              <a:t>)</a:t>
            </a:r>
            <a:r>
              <a:rPr lang="en-US" sz="2200" i="1" smtClean="0"/>
              <a:t>, x</a:t>
            </a:r>
            <a:r>
              <a:rPr lang="en-US" sz="2200" i="1" baseline="-25000" smtClean="0"/>
              <a:t>5</a:t>
            </a:r>
            <a:r>
              <a:rPr lang="en-US" sz="2200" i="1" smtClean="0"/>
              <a:t>=i</a:t>
            </a:r>
            <a:r>
              <a:rPr lang="en-US" sz="2200" i="1" baseline="-25000" smtClean="0"/>
              <a:t>3</a:t>
            </a:r>
            <a:r>
              <a:rPr lang="en-US" sz="2200" i="1" smtClean="0"/>
              <a:t>, x</a:t>
            </a:r>
            <a:r>
              <a:rPr lang="en-US" sz="2200" i="1" baseline="-25000" smtClean="0"/>
              <a:t>6</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smtClean="0"/>
              <a:t>) </a:t>
            </a:r>
          </a:p>
          <a:p>
            <a:pPr algn="just"/>
            <a:r>
              <a:rPr lang="en-US" sz="2200" smtClean="0"/>
              <a:t>Two sequences </a:t>
            </a:r>
            <a:r>
              <a:rPr lang="en-US" sz="2200" i="1" smtClean="0"/>
              <a:t>s</a:t>
            </a:r>
            <a:r>
              <a:rPr lang="en-US" sz="2200" i="1" baseline="-25000" smtClean="0"/>
              <a:t>1</a:t>
            </a:r>
            <a:r>
              <a:rPr lang="en-US" sz="2200" i="1" smtClean="0"/>
              <a:t>, s</a:t>
            </a:r>
            <a:r>
              <a:rPr lang="en-US" sz="2200" i="1" baseline="-25000" smtClean="0"/>
              <a:t>2</a:t>
            </a:r>
            <a:r>
              <a:rPr lang="en-US" sz="2200" smtClean="0"/>
              <a:t> denoted as </a:t>
            </a:r>
            <a:r>
              <a:rPr lang="en-US" sz="2200" i="1" smtClean="0"/>
              <a:t>s</a:t>
            </a:r>
            <a:r>
              <a:rPr lang="en-US" sz="2200" i="1" baseline="-25000" smtClean="0"/>
              <a:t>1</a:t>
            </a:r>
            <a:r>
              <a:rPr lang="en-US" sz="2200" i="1" smtClean="0"/>
              <a:t>=</a:t>
            </a:r>
            <a:r>
              <a:rPr lang="en-US" sz="2200" smtClean="0"/>
              <a:t>〈</a:t>
            </a:r>
            <a:r>
              <a:rPr lang="en-US" sz="2200" i="1" smtClean="0"/>
              <a:t>x</a:t>
            </a:r>
            <a:r>
              <a:rPr lang="en-US" sz="2200" i="1" baseline="-25000" smtClean="0"/>
              <a:t>1</a:t>
            </a:r>
            <a:r>
              <a:rPr lang="en-US" sz="2200" i="1" smtClean="0"/>
              <a:t>,x</a:t>
            </a:r>
            <a:r>
              <a:rPr lang="en-US" sz="2200" i="1" baseline="-25000" smtClean="0"/>
              <a:t>4</a:t>
            </a:r>
            <a:r>
              <a:rPr lang="en-US" sz="2200" smtClean="0"/>
              <a:t>〉, </a:t>
            </a:r>
            <a:r>
              <a:rPr lang="en-US" sz="2200" i="1" smtClean="0"/>
              <a:t>s</a:t>
            </a:r>
            <a:r>
              <a:rPr lang="en-US" sz="2200" i="1" baseline="-25000" smtClean="0"/>
              <a:t>2</a:t>
            </a:r>
            <a:r>
              <a:rPr lang="en-US" sz="2200" i="1" smtClean="0"/>
              <a:t>=</a:t>
            </a:r>
            <a:r>
              <a:rPr lang="en-US" sz="2200" smtClean="0"/>
              <a:t>〈</a:t>
            </a:r>
            <a:r>
              <a:rPr lang="en-US" sz="2200" i="1" smtClean="0"/>
              <a:t>x</a:t>
            </a:r>
            <a:r>
              <a:rPr lang="en-US" sz="2200" i="1" baseline="-25000" smtClean="0"/>
              <a:t>1</a:t>
            </a:r>
            <a:r>
              <a:rPr lang="en-US" sz="2200" i="1" smtClean="0"/>
              <a:t>,x</a:t>
            </a:r>
            <a:r>
              <a:rPr lang="en-US" sz="2200" i="1" baseline="-25000" smtClean="0"/>
              <a:t>2</a:t>
            </a:r>
            <a:r>
              <a:rPr lang="en-US" sz="2200" i="1" smtClean="0"/>
              <a:t>,x</a:t>
            </a:r>
            <a:r>
              <a:rPr lang="en-US" sz="2200" i="1" baseline="-25000" smtClean="0"/>
              <a:t>3</a:t>
            </a:r>
            <a:r>
              <a:rPr lang="en-US" sz="2200" smtClean="0"/>
              <a:t>〉 </a:t>
            </a:r>
            <a:r>
              <a:rPr lang="en-US" sz="2200" i="1" smtClean="0"/>
              <a:t>, s</a:t>
            </a:r>
            <a:r>
              <a:rPr lang="en-US" sz="2200" i="1" baseline="-25000" smtClean="0"/>
              <a:t>3</a:t>
            </a:r>
            <a:r>
              <a:rPr lang="en-US" sz="2200" i="1" smtClean="0"/>
              <a:t>=</a:t>
            </a:r>
            <a:r>
              <a:rPr lang="en-US" sz="2200" smtClean="0"/>
              <a:t>〈</a:t>
            </a:r>
            <a:r>
              <a:rPr lang="en-US" sz="2200" i="1" smtClean="0"/>
              <a:t>x</a:t>
            </a:r>
            <a:r>
              <a:rPr lang="en-US" sz="2200" i="1" baseline="-25000" smtClean="0"/>
              <a:t>5</a:t>
            </a:r>
            <a:r>
              <a:rPr lang="en-US" sz="2200" i="1" smtClean="0"/>
              <a:t>,x</a:t>
            </a:r>
            <a:r>
              <a:rPr lang="en-US" sz="2200" i="1" baseline="-25000" smtClean="0"/>
              <a:t>6</a:t>
            </a:r>
            <a:r>
              <a:rPr lang="en-US" sz="2200" smtClean="0"/>
              <a:t>〉 but </a:t>
            </a:r>
            <a:r>
              <a:rPr lang="en-US" sz="2200" i="1" smtClean="0"/>
              <a:t>s</a:t>
            </a:r>
            <a:r>
              <a:rPr lang="en-US" sz="2200" i="1" baseline="-25000" smtClean="0"/>
              <a:t>1</a:t>
            </a:r>
            <a:r>
              <a:rPr lang="en-US" sz="2200" i="1" smtClean="0"/>
              <a:t>, s</a:t>
            </a:r>
            <a:r>
              <a:rPr lang="en-US" sz="2200" i="1" baseline="-25000" smtClean="0"/>
              <a:t>2</a:t>
            </a:r>
            <a:r>
              <a:rPr lang="en-US" sz="2200" smtClean="0"/>
              <a:t> are often showed in detailed forms: </a:t>
            </a:r>
            <a:r>
              <a:rPr lang="en-US" sz="2200" i="1" smtClean="0"/>
              <a:t>s</a:t>
            </a:r>
            <a:r>
              <a:rPr lang="en-US" sz="2200" i="1" baseline="-25000" smtClean="0"/>
              <a:t>1</a:t>
            </a:r>
            <a:r>
              <a:rPr lang="en-US" sz="2200" i="1" smtClean="0"/>
              <a:t>=</a:t>
            </a:r>
            <a:r>
              <a:rPr lang="en-US" sz="2200" smtClean="0"/>
              <a:t>〈</a:t>
            </a:r>
            <a:r>
              <a:rPr lang="en-US" sz="2200" i="1" smtClean="0"/>
              <a:t>i</a:t>
            </a:r>
            <a:r>
              <a:rPr lang="en-US" sz="2200" i="1" baseline="-25000" smtClean="0"/>
              <a:t>1</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i="1" smtClean="0"/>
              <a:t>,i</a:t>
            </a:r>
            <a:r>
              <a:rPr lang="en-US" sz="2200" i="1" baseline="-25000" smtClean="0"/>
              <a:t>4</a:t>
            </a:r>
            <a:r>
              <a:rPr lang="en-US" sz="2200" smtClean="0"/>
              <a:t>)〉, </a:t>
            </a:r>
            <a:r>
              <a:rPr lang="en-US" sz="2200" i="1" smtClean="0"/>
              <a:t>s</a:t>
            </a:r>
            <a:r>
              <a:rPr lang="en-US" sz="2200" i="1" baseline="-25000" smtClean="0"/>
              <a:t>2</a:t>
            </a:r>
            <a:r>
              <a:rPr lang="en-US" sz="2200" i="1" smtClean="0"/>
              <a:t>=</a:t>
            </a:r>
            <a:r>
              <a:rPr lang="en-US" sz="2200" smtClean="0"/>
              <a:t>〈</a:t>
            </a:r>
            <a:r>
              <a:rPr lang="en-US" sz="2200" i="1" smtClean="0"/>
              <a:t>i</a:t>
            </a:r>
            <a:r>
              <a:rPr lang="en-US" sz="2200" i="1" baseline="-25000" smtClean="0"/>
              <a:t>1</a:t>
            </a:r>
            <a:r>
              <a:rPr lang="en-US" sz="2200" smtClean="0"/>
              <a:t>(</a:t>
            </a:r>
            <a:r>
              <a:rPr lang="en-US" sz="2200" i="1" smtClean="0"/>
              <a:t>i</a:t>
            </a:r>
            <a:r>
              <a:rPr lang="en-US" sz="2200" i="1" baseline="-25000" smtClean="0"/>
              <a:t>1</a:t>
            </a:r>
            <a:r>
              <a:rPr lang="en-US" sz="2200" i="1" smtClean="0"/>
              <a:t>,i</a:t>
            </a:r>
            <a:r>
              <a:rPr lang="en-US" sz="2200" i="1" baseline="-25000" smtClean="0"/>
              <a:t>3</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smtClean="0"/>
              <a:t>)〉</a:t>
            </a:r>
            <a:r>
              <a:rPr lang="en-US" sz="2200" i="1" smtClean="0"/>
              <a:t>, s</a:t>
            </a:r>
            <a:r>
              <a:rPr lang="en-US" sz="2200" i="1" baseline="-25000" smtClean="0"/>
              <a:t>3</a:t>
            </a:r>
            <a:r>
              <a:rPr lang="en-US" sz="2200" i="1" smtClean="0"/>
              <a:t>=</a:t>
            </a:r>
            <a:r>
              <a:rPr lang="en-US" sz="2200" smtClean="0"/>
              <a:t>〈</a:t>
            </a:r>
            <a:r>
              <a:rPr lang="en-US" sz="2200" i="1" smtClean="0"/>
              <a:t>i</a:t>
            </a:r>
            <a:r>
              <a:rPr lang="en-US" sz="2200" i="1" baseline="-25000" smtClean="0"/>
              <a:t>3</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smtClean="0"/>
              <a:t>)〉 </a:t>
            </a:r>
          </a:p>
        </p:txBody>
      </p:sp>
      <p:sp>
        <p:nvSpPr>
          <p:cNvPr id="92166" name="Rectangle 3"/>
          <p:cNvSpPr>
            <a:spLocks noChangeArrowheads="1"/>
          </p:cNvSpPr>
          <p:nvPr/>
        </p:nvSpPr>
        <p:spPr bwMode="auto">
          <a:xfrm>
            <a:off x="720725" y="3962400"/>
            <a:ext cx="7966075" cy="2209800"/>
          </a:xfrm>
          <a:prstGeom prst="rect">
            <a:avLst/>
          </a:prstGeom>
          <a:noFill/>
          <a:ln w="9525">
            <a:noFill/>
            <a:miter lim="800000"/>
            <a:headEnd/>
            <a:tailEnd/>
          </a:ln>
        </p:spPr>
        <p:txBody>
          <a:bodyPr/>
          <a:lstStyle/>
          <a:p>
            <a:pPr marL="342900" indent="-342900" algn="just" eaLnBrk="0" hangingPunct="0">
              <a:spcBef>
                <a:spcPct val="20000"/>
              </a:spcBef>
              <a:buFontTx/>
              <a:buChar char="•"/>
            </a:pPr>
            <a:r>
              <a:rPr lang="en-US" sz="2200" i="1">
                <a:solidFill>
                  <a:srgbClr val="40458C"/>
                </a:solidFill>
              </a:rPr>
              <a:t>s</a:t>
            </a:r>
            <a:r>
              <a:rPr lang="en-US" sz="2200" i="1" baseline="-25000">
                <a:solidFill>
                  <a:srgbClr val="40458C"/>
                </a:solidFill>
              </a:rPr>
              <a:t>1</a:t>
            </a:r>
            <a:r>
              <a:rPr lang="en-US" sz="2200" i="1">
                <a:solidFill>
                  <a:srgbClr val="40458C"/>
                </a:solidFill>
              </a:rPr>
              <a:t>, s</a:t>
            </a:r>
            <a:r>
              <a:rPr lang="en-US" sz="2200" i="1" baseline="-25000">
                <a:solidFill>
                  <a:srgbClr val="40458C"/>
                </a:solidFill>
              </a:rPr>
              <a:t>2</a:t>
            </a:r>
            <a:r>
              <a:rPr lang="en-US" sz="2200" i="1">
                <a:solidFill>
                  <a:srgbClr val="40458C"/>
                </a:solidFill>
              </a:rPr>
              <a:t>, s</a:t>
            </a:r>
            <a:r>
              <a:rPr lang="en-US" sz="2200" i="1" baseline="-25000">
                <a:solidFill>
                  <a:srgbClr val="40458C"/>
                </a:solidFill>
              </a:rPr>
              <a:t>3</a:t>
            </a:r>
            <a:r>
              <a:rPr lang="en-US" sz="2200">
                <a:solidFill>
                  <a:srgbClr val="40458C"/>
                </a:solidFill>
              </a:rPr>
              <a:t> are </a:t>
            </a:r>
            <a:r>
              <a:rPr lang="en-US" sz="2200" i="1">
                <a:solidFill>
                  <a:srgbClr val="40458C"/>
                </a:solidFill>
              </a:rPr>
              <a:t>5-length</a:t>
            </a:r>
            <a:r>
              <a:rPr lang="en-US" sz="2200">
                <a:solidFill>
                  <a:srgbClr val="40458C"/>
                </a:solidFill>
              </a:rPr>
              <a:t>, </a:t>
            </a:r>
            <a:r>
              <a:rPr lang="en-US" sz="2200" i="1">
                <a:solidFill>
                  <a:srgbClr val="40458C"/>
                </a:solidFill>
              </a:rPr>
              <a:t>6-length</a:t>
            </a:r>
            <a:r>
              <a:rPr lang="en-US" sz="2200">
                <a:solidFill>
                  <a:srgbClr val="40458C"/>
                </a:solidFill>
              </a:rPr>
              <a:t>, </a:t>
            </a:r>
            <a:r>
              <a:rPr lang="en-US" sz="2200" i="1">
                <a:solidFill>
                  <a:srgbClr val="40458C"/>
                </a:solidFill>
              </a:rPr>
              <a:t>3-length</a:t>
            </a:r>
            <a:r>
              <a:rPr lang="en-US" sz="2200">
                <a:solidFill>
                  <a:srgbClr val="40458C"/>
                </a:solidFill>
              </a:rPr>
              <a:t> sequences, respectively. Note, item </a:t>
            </a:r>
            <a:r>
              <a:rPr lang="en-US" sz="2200" i="1">
                <a:solidFill>
                  <a:srgbClr val="40458C"/>
                </a:solidFill>
              </a:rPr>
              <a:t>i</a:t>
            </a:r>
            <a:r>
              <a:rPr lang="en-US" sz="2200" i="1" baseline="-25000">
                <a:solidFill>
                  <a:srgbClr val="40458C"/>
                </a:solidFill>
              </a:rPr>
              <a:t>1</a:t>
            </a:r>
            <a:r>
              <a:rPr lang="en-US" sz="2200">
                <a:solidFill>
                  <a:srgbClr val="40458C"/>
                </a:solidFill>
              </a:rPr>
              <a:t> occurs </a:t>
            </a:r>
            <a:r>
              <a:rPr lang="en-US" sz="2200" i="1">
                <a:solidFill>
                  <a:srgbClr val="40458C"/>
                </a:solidFill>
              </a:rPr>
              <a:t>2</a:t>
            </a:r>
            <a:r>
              <a:rPr lang="en-US" sz="2200">
                <a:solidFill>
                  <a:srgbClr val="40458C"/>
                </a:solidFill>
              </a:rPr>
              <a:t> times in sequence </a:t>
            </a:r>
            <a:r>
              <a:rPr lang="en-US" sz="2200" i="1">
                <a:solidFill>
                  <a:srgbClr val="40458C"/>
                </a:solidFill>
              </a:rPr>
              <a:t>s</a:t>
            </a:r>
            <a:r>
              <a:rPr lang="en-US" sz="2200" i="1" baseline="-25000">
                <a:solidFill>
                  <a:srgbClr val="40458C"/>
                </a:solidFill>
              </a:rPr>
              <a:t>1</a:t>
            </a:r>
            <a:r>
              <a:rPr lang="en-US" sz="2200">
                <a:solidFill>
                  <a:srgbClr val="40458C"/>
                </a:solidFill>
              </a:rPr>
              <a:t>, so it contributes </a:t>
            </a:r>
            <a:r>
              <a:rPr lang="en-US" sz="2200" i="1">
                <a:solidFill>
                  <a:srgbClr val="40458C"/>
                </a:solidFill>
              </a:rPr>
              <a:t>2</a:t>
            </a:r>
            <a:r>
              <a:rPr lang="en-US" sz="2200">
                <a:solidFill>
                  <a:srgbClr val="40458C"/>
                </a:solidFill>
              </a:rPr>
              <a:t> to length of </a:t>
            </a:r>
            <a:r>
              <a:rPr lang="en-US" sz="2200" i="1">
                <a:solidFill>
                  <a:srgbClr val="40458C"/>
                </a:solidFill>
              </a:rPr>
              <a:t>s</a:t>
            </a:r>
            <a:r>
              <a:rPr lang="en-US" sz="2200" i="1" baseline="-25000">
                <a:solidFill>
                  <a:srgbClr val="40458C"/>
                </a:solidFill>
              </a:rPr>
              <a:t>1</a:t>
            </a:r>
            <a:r>
              <a:rPr lang="en-US" sz="2200">
                <a:solidFill>
                  <a:srgbClr val="40458C"/>
                </a:solidFill>
              </a:rPr>
              <a:t> </a:t>
            </a:r>
          </a:p>
          <a:p>
            <a:pPr marL="342900" indent="-342900" algn="just" eaLnBrk="0" hangingPunct="0">
              <a:spcBef>
                <a:spcPct val="20000"/>
              </a:spcBef>
              <a:buFontTx/>
              <a:buChar char="•"/>
            </a:pPr>
            <a:r>
              <a:rPr lang="en-US" sz="2200" i="1">
                <a:solidFill>
                  <a:srgbClr val="40458C"/>
                </a:solidFill>
              </a:rPr>
              <a:t>s</a:t>
            </a:r>
            <a:r>
              <a:rPr lang="en-US" sz="2200" i="1" baseline="-25000">
                <a:solidFill>
                  <a:srgbClr val="40458C"/>
                </a:solidFill>
              </a:rPr>
              <a:t>3</a:t>
            </a:r>
            <a:r>
              <a:rPr lang="en-US" sz="2200" i="1">
                <a:solidFill>
                  <a:srgbClr val="40458C"/>
                </a:solidFill>
              </a:rPr>
              <a:t> </a:t>
            </a:r>
            <a:r>
              <a:rPr lang="en-US" sz="2200">
                <a:solidFill>
                  <a:srgbClr val="40458C"/>
                </a:solidFill>
              </a:rPr>
              <a:t>is sub-sequence of </a:t>
            </a:r>
            <a:r>
              <a:rPr lang="en-US" sz="2200" i="1">
                <a:solidFill>
                  <a:srgbClr val="40458C"/>
                </a:solidFill>
              </a:rPr>
              <a:t>s</a:t>
            </a:r>
            <a:r>
              <a:rPr lang="en-US" sz="2200" i="1" baseline="-25000">
                <a:solidFill>
                  <a:srgbClr val="40458C"/>
                </a:solidFill>
              </a:rPr>
              <a:t>2</a:t>
            </a:r>
            <a:r>
              <a:rPr lang="en-US" sz="2200">
                <a:solidFill>
                  <a:srgbClr val="40458C"/>
                </a:solidFill>
              </a:rPr>
              <a:t> due to </a:t>
            </a:r>
            <a:r>
              <a:rPr lang="en-US" sz="2200" i="1">
                <a:solidFill>
                  <a:srgbClr val="40458C"/>
                </a:solidFill>
              </a:rPr>
              <a:t>x</a:t>
            </a:r>
            <a:r>
              <a:rPr lang="en-US" sz="2200" i="1" baseline="-25000">
                <a:solidFill>
                  <a:srgbClr val="40458C"/>
                </a:solidFill>
              </a:rPr>
              <a:t>5</a:t>
            </a:r>
            <a:r>
              <a:rPr lang="en-US" sz="1600" i="1">
                <a:solidFill>
                  <a:srgbClr val="40458C"/>
                </a:solidFill>
              </a:rPr>
              <a:t>containg</a:t>
            </a:r>
            <a:r>
              <a:rPr lang="en-US" sz="2200" i="1">
                <a:solidFill>
                  <a:srgbClr val="40458C"/>
                </a:solidFill>
              </a:rPr>
              <a:t>x</a:t>
            </a:r>
            <a:r>
              <a:rPr lang="en-US" sz="2200" i="1" baseline="-25000">
                <a:solidFill>
                  <a:srgbClr val="40458C"/>
                </a:solidFill>
              </a:rPr>
              <a:t>2</a:t>
            </a:r>
            <a:r>
              <a:rPr lang="en-US" sz="2200">
                <a:solidFill>
                  <a:srgbClr val="40458C"/>
                </a:solidFill>
              </a:rPr>
              <a:t> and </a:t>
            </a:r>
            <a:r>
              <a:rPr lang="en-US" sz="2200" i="1">
                <a:solidFill>
                  <a:srgbClr val="40458C"/>
                </a:solidFill>
              </a:rPr>
              <a:t>x</a:t>
            </a:r>
            <a:r>
              <a:rPr lang="en-US" sz="2200" i="1" baseline="-25000">
                <a:solidFill>
                  <a:srgbClr val="40458C"/>
                </a:solidFill>
              </a:rPr>
              <a:t>6</a:t>
            </a:r>
            <a:r>
              <a:rPr lang="en-US" sz="1600" i="1">
                <a:solidFill>
                  <a:srgbClr val="40458C"/>
                </a:solidFill>
              </a:rPr>
              <a:t>containg</a:t>
            </a:r>
            <a:r>
              <a:rPr lang="en-US" sz="2200" i="1">
                <a:solidFill>
                  <a:srgbClr val="40458C"/>
                </a:solidFill>
              </a:rPr>
              <a:t>x</a:t>
            </a:r>
            <a:r>
              <a:rPr lang="en-US" sz="2200" i="1" baseline="-25000">
                <a:solidFill>
                  <a:srgbClr val="40458C"/>
                </a:solidFill>
              </a:rPr>
              <a:t>3</a:t>
            </a:r>
            <a:r>
              <a:rPr lang="en-US" sz="2200">
                <a:solidFill>
                  <a:srgbClr val="40458C"/>
                </a:solidFill>
              </a:rPr>
              <a:t>, </a:t>
            </a:r>
            <a:r>
              <a:rPr lang="en-US" sz="2200" i="1">
                <a:solidFill>
                  <a:srgbClr val="40458C"/>
                </a:solidFill>
              </a:rPr>
              <a:t>s</a:t>
            </a:r>
            <a:r>
              <a:rPr lang="en-US" sz="2200" i="1" baseline="-25000">
                <a:solidFill>
                  <a:srgbClr val="40458C"/>
                </a:solidFill>
              </a:rPr>
              <a:t>1</a:t>
            </a:r>
            <a:r>
              <a:rPr lang="en-US" sz="2200">
                <a:solidFill>
                  <a:srgbClr val="40458C"/>
                </a:solidFill>
              </a:rPr>
              <a:t> is not sub-sequence of </a:t>
            </a:r>
            <a:r>
              <a:rPr lang="en-US" sz="2200" i="1">
                <a:solidFill>
                  <a:srgbClr val="40458C"/>
                </a:solidFill>
              </a:rPr>
              <a:t>s</a:t>
            </a:r>
            <a:r>
              <a:rPr lang="en-US" sz="2200" i="1" baseline="-25000">
                <a:solidFill>
                  <a:srgbClr val="40458C"/>
                </a:solidFill>
              </a:rPr>
              <a:t>2</a:t>
            </a:r>
            <a:r>
              <a:rPr lang="en-US" sz="2200">
                <a:solidFill>
                  <a:srgbClr val="40458C"/>
                </a:solidFill>
              </a:rPr>
              <a:t> because </a:t>
            </a:r>
            <a:r>
              <a:rPr lang="en-US" sz="2200" i="1">
                <a:solidFill>
                  <a:srgbClr val="40458C"/>
                </a:solidFill>
              </a:rPr>
              <a:t>x</a:t>
            </a:r>
            <a:r>
              <a:rPr lang="en-US" sz="2200" i="1" baseline="-25000">
                <a:solidFill>
                  <a:srgbClr val="40458C"/>
                </a:solidFill>
              </a:rPr>
              <a:t>1</a:t>
            </a:r>
            <a:r>
              <a:rPr lang="en-US" sz="1600" i="1">
                <a:solidFill>
                  <a:srgbClr val="40458C"/>
                </a:solidFill>
              </a:rPr>
              <a:t>containg</a:t>
            </a:r>
            <a:r>
              <a:rPr lang="en-US" sz="2200" i="1">
                <a:solidFill>
                  <a:srgbClr val="40458C"/>
                </a:solidFill>
              </a:rPr>
              <a:t>x</a:t>
            </a:r>
            <a:r>
              <a:rPr lang="en-US" sz="2200" i="1" baseline="-25000">
                <a:solidFill>
                  <a:srgbClr val="40458C"/>
                </a:solidFill>
              </a:rPr>
              <a:t>2</a:t>
            </a:r>
            <a:r>
              <a:rPr lang="en-US" sz="2200">
                <a:solidFill>
                  <a:srgbClr val="40458C"/>
                </a:solidFill>
              </a:rPr>
              <a:t> but </a:t>
            </a:r>
            <a:r>
              <a:rPr lang="en-US" sz="2200" i="1">
                <a:solidFill>
                  <a:srgbClr val="40458C"/>
                </a:solidFill>
              </a:rPr>
              <a:t>x</a:t>
            </a:r>
            <a:r>
              <a:rPr lang="en-US" sz="2200" i="1" baseline="-25000">
                <a:solidFill>
                  <a:srgbClr val="40458C"/>
                </a:solidFill>
              </a:rPr>
              <a:t>4</a:t>
            </a:r>
            <a:r>
              <a:rPr lang="en-US" sz="2200">
                <a:solidFill>
                  <a:srgbClr val="40458C"/>
                </a:solidFill>
              </a:rPr>
              <a:t> is not subset of any subset in </a:t>
            </a:r>
            <a:r>
              <a:rPr lang="en-US" sz="2200" i="1">
                <a:solidFill>
                  <a:srgbClr val="40458C"/>
                </a:solidFill>
              </a:rPr>
              <a:t>s</a:t>
            </a:r>
            <a:r>
              <a:rPr lang="en-US" sz="2200" i="1" baseline="-25000">
                <a:solidFill>
                  <a:srgbClr val="40458C"/>
                </a:solidFill>
              </a:rPr>
              <a:t>2</a:t>
            </a:r>
          </a:p>
        </p:txBody>
      </p:sp>
      <p:sp>
        <p:nvSpPr>
          <p:cNvPr id="92167" name="AutoShape 4"/>
          <p:cNvSpPr>
            <a:spLocks noChangeArrowheads="1"/>
          </p:cNvSpPr>
          <p:nvPr/>
        </p:nvSpPr>
        <p:spPr bwMode="auto">
          <a:xfrm>
            <a:off x="3886200" y="37338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92168" name="Rectangle 5"/>
          <p:cNvSpPr>
            <a:spLocks noGrp="1" noChangeArrowheads="1"/>
          </p:cNvSpPr>
          <p:nvPr>
            <p:ph type="title"/>
          </p:nvPr>
        </p:nvSpPr>
        <p:spPr>
          <a:xfrm>
            <a:off x="609600" y="76200"/>
            <a:ext cx="8229600" cy="838200"/>
          </a:xfrm>
          <a:noFill/>
        </p:spPr>
        <p:txBody>
          <a:bodyPr/>
          <a:lstStyle/>
          <a:p>
            <a:r>
              <a:rPr lang="en-US" sz="3200" smtClean="0"/>
              <a:t>V. Learning history sub-model (SPM)</a:t>
            </a:r>
          </a:p>
        </p:txBody>
      </p:sp>
      <p:sp>
        <p:nvSpPr>
          <p:cNvPr id="92169" name="Text Box 5"/>
          <p:cNvSpPr txBox="1">
            <a:spLocks noChangeArrowheads="1"/>
          </p:cNvSpPr>
          <p:nvPr/>
        </p:nvSpPr>
        <p:spPr bwMode="auto">
          <a:xfrm>
            <a:off x="3641725" y="838200"/>
            <a:ext cx="1844675" cy="519113"/>
          </a:xfrm>
          <a:prstGeom prst="rect">
            <a:avLst/>
          </a:prstGeom>
          <a:noFill/>
          <a:ln w="9525">
            <a:noFill/>
            <a:miter lim="800000"/>
            <a:headEnd/>
            <a:tailEnd/>
          </a:ln>
        </p:spPr>
        <p:txBody>
          <a:bodyPr>
            <a:spAutoFit/>
          </a:bodyPr>
          <a:lstStyle/>
          <a:p>
            <a:r>
              <a:rPr lang="en-US" sz="2800" b="1">
                <a:solidFill>
                  <a:srgbClr val="CC00CC"/>
                </a:solidFill>
              </a:rPr>
              <a:t>Example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p:spPr>
        <p:txBody>
          <a:bodyPr/>
          <a:lstStyle/>
          <a:p>
            <a:fld id="{31913463-D345-441E-A7FE-323D6A3871F0}" type="datetime1">
              <a:rPr lang="en-US" smtClean="0"/>
              <a:pPr/>
              <a:t>3/9/2016</a:t>
            </a:fld>
            <a:endParaRPr lang="en-US" smtClean="0"/>
          </a:p>
        </p:txBody>
      </p:sp>
      <p:sp>
        <p:nvSpPr>
          <p:cNvPr id="17411" name="Rectangle 5"/>
          <p:cNvSpPr>
            <a:spLocks noGrp="1" noChangeArrowheads="1"/>
          </p:cNvSpPr>
          <p:nvPr>
            <p:ph type="ftr" sz="quarter" idx="11"/>
          </p:nvPr>
        </p:nvSpPr>
        <p:spPr>
          <a:noFill/>
        </p:spPr>
        <p:txBody>
          <a:bodyPr/>
          <a:lstStyle/>
          <a:p>
            <a:r>
              <a:rPr lang="en-US" smtClean="0"/>
              <a:t>Thesis report</a:t>
            </a:r>
          </a:p>
        </p:txBody>
      </p:sp>
      <p:sp>
        <p:nvSpPr>
          <p:cNvPr id="17412" name="Rectangle 6"/>
          <p:cNvSpPr>
            <a:spLocks noGrp="1" noChangeArrowheads="1"/>
          </p:cNvSpPr>
          <p:nvPr>
            <p:ph type="sldNum" sz="quarter" idx="12"/>
          </p:nvPr>
        </p:nvSpPr>
        <p:spPr>
          <a:noFill/>
        </p:spPr>
        <p:txBody>
          <a:bodyPr/>
          <a:lstStyle/>
          <a:p>
            <a:fld id="{407F56F5-0848-4B1C-8BA5-13C52F5F9EA2}" type="slidenum">
              <a:rPr lang="en-US" smtClean="0"/>
              <a:pPr/>
              <a:t>9</a:t>
            </a:fld>
            <a:endParaRPr lang="en-US" smtClean="0"/>
          </a:p>
        </p:txBody>
      </p:sp>
      <p:sp>
        <p:nvSpPr>
          <p:cNvPr id="17413" name="Rectangle 2"/>
          <p:cNvSpPr>
            <a:spLocks noGrp="1" noChangeArrowheads="1"/>
          </p:cNvSpPr>
          <p:nvPr>
            <p:ph type="title"/>
          </p:nvPr>
        </p:nvSpPr>
        <p:spPr/>
        <p:txBody>
          <a:bodyPr/>
          <a:lstStyle/>
          <a:p>
            <a:r>
              <a:rPr lang="en-US" sz="3200" smtClean="0"/>
              <a:t>I. Triangular Leaner Model</a:t>
            </a:r>
          </a:p>
        </p:txBody>
      </p:sp>
      <p:pic>
        <p:nvPicPr>
          <p:cNvPr id="17414" name="Picture 4"/>
          <p:cNvPicPr>
            <a:picLocks noChangeAspect="1" noChangeArrowheads="1"/>
          </p:cNvPicPr>
          <p:nvPr/>
        </p:nvPicPr>
        <p:blipFill>
          <a:blip r:embed="rId3" cstate="print"/>
          <a:srcRect/>
          <a:stretch>
            <a:fillRect/>
          </a:stretch>
        </p:blipFill>
        <p:spPr bwMode="auto">
          <a:xfrm>
            <a:off x="2514600" y="1952625"/>
            <a:ext cx="3638550" cy="3533775"/>
          </a:xfrm>
          <a:prstGeom prst="rect">
            <a:avLst/>
          </a:prstGeom>
          <a:noFill/>
          <a:ln w="9525">
            <a:noFill/>
            <a:miter lim="800000"/>
            <a:headEnd/>
            <a:tailEnd/>
          </a:ln>
        </p:spPr>
      </p:pic>
      <p:sp>
        <p:nvSpPr>
          <p:cNvPr id="17415" name="Text Box 5"/>
          <p:cNvSpPr txBox="1">
            <a:spLocks noChangeArrowheads="1"/>
          </p:cNvSpPr>
          <p:nvPr/>
        </p:nvSpPr>
        <p:spPr bwMode="auto">
          <a:xfrm>
            <a:off x="1371600" y="1096963"/>
            <a:ext cx="6858000" cy="579437"/>
          </a:xfrm>
          <a:prstGeom prst="rect">
            <a:avLst/>
          </a:prstGeom>
          <a:noFill/>
          <a:ln w="9525">
            <a:noFill/>
            <a:miter lim="800000"/>
            <a:headEnd/>
            <a:tailEnd/>
          </a:ln>
        </p:spPr>
        <p:txBody>
          <a:bodyPr>
            <a:spAutoFit/>
          </a:bodyPr>
          <a:lstStyle/>
          <a:p>
            <a:r>
              <a:rPr lang="en-US" sz="3200" b="1">
                <a:solidFill>
                  <a:srgbClr val="CC00CC"/>
                </a:solidFill>
              </a:rPr>
              <a:t>extended Triangular Leaner Model</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dt" sz="quarter" idx="10"/>
          </p:nvPr>
        </p:nvSpPr>
        <p:spPr>
          <a:noFill/>
        </p:spPr>
        <p:txBody>
          <a:bodyPr/>
          <a:lstStyle/>
          <a:p>
            <a:fld id="{F26D43AE-FD34-4F35-A2B3-E66B91DACCF6}" type="datetime1">
              <a:rPr lang="en-US" smtClean="0"/>
              <a:pPr/>
              <a:t>3/9/2016</a:t>
            </a:fld>
            <a:endParaRPr lang="en-US" smtClean="0"/>
          </a:p>
        </p:txBody>
      </p:sp>
      <p:sp>
        <p:nvSpPr>
          <p:cNvPr id="93187" name="Rectangle 5"/>
          <p:cNvSpPr>
            <a:spLocks noGrp="1" noChangeArrowheads="1"/>
          </p:cNvSpPr>
          <p:nvPr>
            <p:ph type="ftr" sz="quarter" idx="11"/>
          </p:nvPr>
        </p:nvSpPr>
        <p:spPr>
          <a:noFill/>
        </p:spPr>
        <p:txBody>
          <a:bodyPr/>
          <a:lstStyle/>
          <a:p>
            <a:r>
              <a:rPr lang="en-US" smtClean="0"/>
              <a:t>Thesis report</a:t>
            </a:r>
          </a:p>
        </p:txBody>
      </p:sp>
      <p:sp>
        <p:nvSpPr>
          <p:cNvPr id="93188" name="Rectangle 6"/>
          <p:cNvSpPr>
            <a:spLocks noGrp="1" noChangeArrowheads="1"/>
          </p:cNvSpPr>
          <p:nvPr>
            <p:ph type="sldNum" sz="quarter" idx="12"/>
          </p:nvPr>
        </p:nvSpPr>
        <p:spPr>
          <a:noFill/>
        </p:spPr>
        <p:txBody>
          <a:bodyPr/>
          <a:lstStyle/>
          <a:p>
            <a:fld id="{ED6880FF-DDEF-4C93-8173-330F3A690284}" type="slidenum">
              <a:rPr lang="en-US" smtClean="0"/>
              <a:pPr/>
              <a:t>90</a:t>
            </a:fld>
            <a:endParaRPr lang="en-US" smtClean="0"/>
          </a:p>
        </p:txBody>
      </p:sp>
      <p:sp>
        <p:nvSpPr>
          <p:cNvPr id="93189" name="Rectangle 2"/>
          <p:cNvSpPr>
            <a:spLocks noGrp="1" noChangeArrowheads="1"/>
          </p:cNvSpPr>
          <p:nvPr>
            <p:ph type="body" idx="1"/>
          </p:nvPr>
        </p:nvSpPr>
        <p:spPr>
          <a:xfrm>
            <a:off x="685800" y="1371600"/>
            <a:ext cx="7966075" cy="4419600"/>
          </a:xfrm>
        </p:spPr>
        <p:txBody>
          <a:bodyPr/>
          <a:lstStyle/>
          <a:p>
            <a:pPr algn="just"/>
            <a:r>
              <a:rPr lang="en-US" sz="2400" b="1" smtClean="0"/>
              <a:t>Sequential database</a:t>
            </a:r>
            <a:r>
              <a:rPr lang="en-US" sz="2400" smtClean="0"/>
              <a:t> </a:t>
            </a:r>
            <a:r>
              <a:rPr lang="en-US" sz="2400" i="1" smtClean="0"/>
              <a:t>S</a:t>
            </a:r>
            <a:r>
              <a:rPr lang="en-US" sz="2400" smtClean="0"/>
              <a:t> has a set of records 〈</a:t>
            </a:r>
            <a:r>
              <a:rPr lang="en-US" sz="2400" i="1" smtClean="0"/>
              <a:t>sid, s</a:t>
            </a:r>
            <a:r>
              <a:rPr lang="en-US" sz="2400" smtClean="0"/>
              <a:t>〉 </a:t>
            </a:r>
          </a:p>
          <a:p>
            <a:pPr algn="just"/>
            <a:r>
              <a:rPr lang="en-US" sz="2400" smtClean="0"/>
              <a:t>A </a:t>
            </a:r>
            <a:r>
              <a:rPr lang="en-US" sz="2400" b="1" smtClean="0"/>
              <a:t>record</a:t>
            </a:r>
            <a:r>
              <a:rPr lang="en-US" sz="2400" smtClean="0"/>
              <a:t> 〈</a:t>
            </a:r>
            <a:r>
              <a:rPr lang="en-US" sz="2400" i="1" smtClean="0"/>
              <a:t>sid, s</a:t>
            </a:r>
            <a:r>
              <a:rPr lang="en-US" sz="2400" smtClean="0"/>
              <a:t>〉 is said to contain sequence </a:t>
            </a:r>
            <a:r>
              <a:rPr lang="en-US" sz="2400" i="1" smtClean="0"/>
              <a:t>α</a:t>
            </a:r>
            <a:r>
              <a:rPr lang="en-US" sz="2400" smtClean="0"/>
              <a:t> if </a:t>
            </a:r>
            <a:r>
              <a:rPr lang="en-US" sz="2400" i="1" smtClean="0"/>
              <a:t>α </a:t>
            </a:r>
            <a:r>
              <a:rPr lang="en-US" sz="1600" i="1" smtClean="0"/>
              <a:t>contained</a:t>
            </a:r>
            <a:r>
              <a:rPr lang="en-US" sz="2400" i="1" smtClean="0"/>
              <a:t> s</a:t>
            </a:r>
            <a:endParaRPr lang="en-US" sz="2400" smtClean="0"/>
          </a:p>
          <a:p>
            <a:pPr algn="just"/>
            <a:r>
              <a:rPr lang="en-US" sz="2400" smtClean="0"/>
              <a:t>The </a:t>
            </a:r>
            <a:r>
              <a:rPr lang="en-US" sz="2400" b="1" smtClean="0"/>
              <a:t>support of sequence</a:t>
            </a:r>
            <a:r>
              <a:rPr lang="en-US" sz="2400" smtClean="0"/>
              <a:t> α is the fraction of total records containing α, denoted </a:t>
            </a:r>
            <a:r>
              <a:rPr lang="en-US" sz="2400" i="1" smtClean="0"/>
              <a:t>support(α)=|</a:t>
            </a:r>
            <a:r>
              <a:rPr lang="en-US" sz="2400" smtClean="0"/>
              <a:t>{ 〈</a:t>
            </a:r>
            <a:r>
              <a:rPr lang="en-US" sz="2400" i="1" smtClean="0"/>
              <a:t>sid, s</a:t>
            </a:r>
            <a:r>
              <a:rPr lang="en-US" sz="2400" smtClean="0"/>
              <a:t>〉</a:t>
            </a:r>
            <a:r>
              <a:rPr lang="en-US" sz="2400" i="1" smtClean="0"/>
              <a:t> | α </a:t>
            </a:r>
            <a:r>
              <a:rPr lang="en-US" sz="1600" i="1" smtClean="0"/>
              <a:t>contained</a:t>
            </a:r>
            <a:r>
              <a:rPr lang="en-US" sz="2400" i="1" smtClean="0"/>
              <a:t> s</a:t>
            </a:r>
            <a:r>
              <a:rPr lang="en-US" sz="2400" smtClean="0"/>
              <a:t>}</a:t>
            </a:r>
            <a:r>
              <a:rPr lang="en-US" sz="2400" i="1" smtClean="0"/>
              <a:t>|</a:t>
            </a:r>
            <a:r>
              <a:rPr lang="en-US" sz="2400" smtClean="0"/>
              <a:t> </a:t>
            </a:r>
          </a:p>
          <a:p>
            <a:pPr algn="just"/>
            <a:r>
              <a:rPr lang="en-US" sz="2400" smtClean="0"/>
              <a:t>Given the threshold </a:t>
            </a:r>
            <a:r>
              <a:rPr lang="en-US" sz="2400" i="1" smtClean="0"/>
              <a:t>min_sup</a:t>
            </a:r>
            <a:r>
              <a:rPr lang="en-US" sz="2400" smtClean="0"/>
              <a:t> if </a:t>
            </a:r>
            <a:r>
              <a:rPr lang="en-US" sz="2400" i="1" smtClean="0"/>
              <a:t>support</a:t>
            </a:r>
            <a:r>
              <a:rPr lang="en-US" sz="2400" smtClean="0"/>
              <a:t>(</a:t>
            </a:r>
            <a:r>
              <a:rPr lang="en-US" sz="2400" i="1" smtClean="0"/>
              <a:t>α</a:t>
            </a:r>
            <a:r>
              <a:rPr lang="en-US" sz="2400" smtClean="0"/>
              <a:t>)</a:t>
            </a:r>
            <a:r>
              <a:rPr lang="en-US" sz="2400" i="1" smtClean="0"/>
              <a:t>≥ min_sup</a:t>
            </a:r>
            <a:r>
              <a:rPr lang="en-US" sz="2400" smtClean="0"/>
              <a:t> then </a:t>
            </a:r>
            <a:r>
              <a:rPr lang="en-US" sz="2400" i="1" smtClean="0"/>
              <a:t>α</a:t>
            </a:r>
            <a:r>
              <a:rPr lang="en-US" sz="2400" smtClean="0"/>
              <a:t> is called </a:t>
            </a:r>
            <a:r>
              <a:rPr lang="en-US" sz="2400" b="1" smtClean="0"/>
              <a:t>frequent or large sequence</a:t>
            </a:r>
          </a:p>
          <a:p>
            <a:pPr algn="just"/>
            <a:r>
              <a:rPr lang="en-US" sz="2400" b="1" smtClean="0"/>
              <a:t>Sequential pattern</a:t>
            </a:r>
            <a:r>
              <a:rPr lang="en-US" sz="2400" smtClean="0"/>
              <a:t> is the maximal frequent sequence, it means that all super-sequences of sequential pattern are infrequent </a:t>
            </a:r>
          </a:p>
        </p:txBody>
      </p:sp>
      <p:sp>
        <p:nvSpPr>
          <p:cNvPr id="93190" name="Text Box 3"/>
          <p:cNvSpPr txBox="1">
            <a:spLocks noChangeArrowheads="1"/>
          </p:cNvSpPr>
          <p:nvPr/>
        </p:nvSpPr>
        <p:spPr bwMode="auto">
          <a:xfrm>
            <a:off x="609600" y="5759450"/>
            <a:ext cx="8229600" cy="581025"/>
          </a:xfrm>
          <a:prstGeom prst="rect">
            <a:avLst/>
          </a:prstGeom>
          <a:noFill/>
          <a:ln w="9525">
            <a:noFill/>
            <a:miter lim="800000"/>
            <a:headEnd/>
            <a:tailEnd/>
          </a:ln>
        </p:spPr>
        <p:txBody>
          <a:bodyPr>
            <a:spAutoFit/>
          </a:bodyPr>
          <a:lstStyle/>
          <a:p>
            <a:r>
              <a:rPr lang="en-US" sz="1600"/>
              <a:t>Note: In case property “maximal” is not paid attention, frequent sequence is considered as sequential pattern </a:t>
            </a:r>
          </a:p>
        </p:txBody>
      </p:sp>
      <p:sp>
        <p:nvSpPr>
          <p:cNvPr id="93191" name="Rectangle 4"/>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
        <p:nvSpPr>
          <p:cNvPr id="93192" name="Text Box 5"/>
          <p:cNvSpPr txBox="1">
            <a:spLocks noChangeArrowheads="1"/>
          </p:cNvSpPr>
          <p:nvPr/>
        </p:nvSpPr>
        <p:spPr bwMode="auto">
          <a:xfrm>
            <a:off x="2667000" y="838200"/>
            <a:ext cx="4191000" cy="519113"/>
          </a:xfrm>
          <a:prstGeom prst="rect">
            <a:avLst/>
          </a:prstGeom>
          <a:noFill/>
          <a:ln w="9525">
            <a:noFill/>
            <a:miter lim="800000"/>
            <a:headEnd/>
            <a:tailEnd/>
          </a:ln>
        </p:spPr>
        <p:txBody>
          <a:bodyPr>
            <a:spAutoFit/>
          </a:bodyPr>
          <a:lstStyle/>
          <a:p>
            <a:r>
              <a:rPr lang="en-US" sz="2800" b="1">
                <a:solidFill>
                  <a:srgbClr val="CC00CC"/>
                </a:solidFill>
              </a:rPr>
              <a:t>Sequential pattern [10]</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dt" sz="quarter" idx="10"/>
          </p:nvPr>
        </p:nvSpPr>
        <p:spPr>
          <a:noFill/>
        </p:spPr>
        <p:txBody>
          <a:bodyPr/>
          <a:lstStyle/>
          <a:p>
            <a:fld id="{5690E554-8D36-4440-988A-A758FDC0CB48}" type="datetime1">
              <a:rPr lang="en-US" smtClean="0"/>
              <a:pPr/>
              <a:t>3/9/2016</a:t>
            </a:fld>
            <a:endParaRPr lang="en-US" smtClean="0"/>
          </a:p>
        </p:txBody>
      </p:sp>
      <p:sp>
        <p:nvSpPr>
          <p:cNvPr id="94211" name="Rectangle 5"/>
          <p:cNvSpPr>
            <a:spLocks noGrp="1" noChangeArrowheads="1"/>
          </p:cNvSpPr>
          <p:nvPr>
            <p:ph type="ftr" sz="quarter" idx="11"/>
          </p:nvPr>
        </p:nvSpPr>
        <p:spPr>
          <a:noFill/>
        </p:spPr>
        <p:txBody>
          <a:bodyPr/>
          <a:lstStyle/>
          <a:p>
            <a:r>
              <a:rPr lang="en-US" smtClean="0"/>
              <a:t>Thesis report</a:t>
            </a:r>
          </a:p>
        </p:txBody>
      </p:sp>
      <p:sp>
        <p:nvSpPr>
          <p:cNvPr id="94212" name="Rectangle 6"/>
          <p:cNvSpPr>
            <a:spLocks noGrp="1" noChangeArrowheads="1"/>
          </p:cNvSpPr>
          <p:nvPr>
            <p:ph type="sldNum" sz="quarter" idx="12"/>
          </p:nvPr>
        </p:nvSpPr>
        <p:spPr>
          <a:noFill/>
        </p:spPr>
        <p:txBody>
          <a:bodyPr/>
          <a:lstStyle/>
          <a:p>
            <a:fld id="{7AC0C57A-6502-4C17-AD8C-C3D6B0C9B6A5}" type="slidenum">
              <a:rPr lang="en-US" smtClean="0"/>
              <a:pPr/>
              <a:t>91</a:t>
            </a:fld>
            <a:endParaRPr lang="en-US" smtClean="0"/>
          </a:p>
        </p:txBody>
      </p:sp>
      <p:sp>
        <p:nvSpPr>
          <p:cNvPr id="94213" name="Text Box 5"/>
          <p:cNvSpPr txBox="1">
            <a:spLocks noChangeArrowheads="1"/>
          </p:cNvSpPr>
          <p:nvPr/>
        </p:nvSpPr>
        <p:spPr bwMode="auto">
          <a:xfrm>
            <a:off x="609600" y="1736725"/>
            <a:ext cx="8229600" cy="1920875"/>
          </a:xfrm>
          <a:prstGeom prst="rect">
            <a:avLst/>
          </a:prstGeom>
          <a:noFill/>
          <a:ln w="9525">
            <a:noFill/>
            <a:miter lim="800000"/>
            <a:headEnd/>
            <a:tailEnd/>
          </a:ln>
        </p:spPr>
        <p:txBody>
          <a:bodyPr>
            <a:spAutoFit/>
          </a:bodyPr>
          <a:lstStyle/>
          <a:p>
            <a:pPr algn="just"/>
            <a:r>
              <a:rPr lang="en-US" sz="3000" b="1">
                <a:solidFill>
                  <a:srgbClr val="CC00CC"/>
                </a:solidFill>
              </a:rPr>
              <a:t>Totally, given a sequence database </a:t>
            </a:r>
            <a:r>
              <a:rPr lang="en-US" sz="3000" b="1" i="1">
                <a:solidFill>
                  <a:srgbClr val="CC00CC"/>
                </a:solidFill>
              </a:rPr>
              <a:t>S</a:t>
            </a:r>
            <a:r>
              <a:rPr lang="en-US" sz="3000" b="1">
                <a:solidFill>
                  <a:srgbClr val="CC00CC"/>
                </a:solidFill>
              </a:rPr>
              <a:t> and the threshold </a:t>
            </a:r>
            <a:r>
              <a:rPr lang="en-US" sz="3000" b="1" i="1">
                <a:solidFill>
                  <a:srgbClr val="CC00CC"/>
                </a:solidFill>
              </a:rPr>
              <a:t>min_sup</a:t>
            </a:r>
            <a:r>
              <a:rPr lang="en-US" sz="3000" b="1">
                <a:solidFill>
                  <a:srgbClr val="CC00CC"/>
                </a:solidFill>
              </a:rPr>
              <a:t>, sequential pattern mining is to find all complete set of sequential patterns in </a:t>
            </a:r>
            <a:r>
              <a:rPr lang="en-US" sz="3000" b="1" i="1">
                <a:solidFill>
                  <a:srgbClr val="CC00CC"/>
                </a:solidFill>
              </a:rPr>
              <a:t>S</a:t>
            </a:r>
            <a:r>
              <a:rPr lang="en-US" sz="3000">
                <a:solidFill>
                  <a:srgbClr val="CC00CC"/>
                </a:solidFill>
              </a:rPr>
              <a:t> </a:t>
            </a:r>
          </a:p>
        </p:txBody>
      </p:sp>
      <p:sp>
        <p:nvSpPr>
          <p:cNvPr id="94214" name="Rectangle 3"/>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dt" sz="quarter" idx="10"/>
          </p:nvPr>
        </p:nvSpPr>
        <p:spPr>
          <a:noFill/>
        </p:spPr>
        <p:txBody>
          <a:bodyPr/>
          <a:lstStyle/>
          <a:p>
            <a:fld id="{FB266020-7660-49AE-9BD2-18B8C90691AF}" type="datetime1">
              <a:rPr lang="en-US" smtClean="0"/>
              <a:pPr/>
              <a:t>3/9/2016</a:t>
            </a:fld>
            <a:endParaRPr lang="en-US" smtClean="0"/>
          </a:p>
        </p:txBody>
      </p:sp>
      <p:sp>
        <p:nvSpPr>
          <p:cNvPr id="95235" name="Rectangle 5"/>
          <p:cNvSpPr>
            <a:spLocks noGrp="1" noChangeArrowheads="1"/>
          </p:cNvSpPr>
          <p:nvPr>
            <p:ph type="ftr" sz="quarter" idx="11"/>
          </p:nvPr>
        </p:nvSpPr>
        <p:spPr>
          <a:noFill/>
        </p:spPr>
        <p:txBody>
          <a:bodyPr/>
          <a:lstStyle/>
          <a:p>
            <a:r>
              <a:rPr lang="en-US" smtClean="0"/>
              <a:t>Thesis report</a:t>
            </a:r>
          </a:p>
        </p:txBody>
      </p:sp>
      <p:sp>
        <p:nvSpPr>
          <p:cNvPr id="95236" name="Rectangle 6"/>
          <p:cNvSpPr>
            <a:spLocks noGrp="1" noChangeArrowheads="1"/>
          </p:cNvSpPr>
          <p:nvPr>
            <p:ph type="sldNum" sz="quarter" idx="12"/>
          </p:nvPr>
        </p:nvSpPr>
        <p:spPr>
          <a:noFill/>
        </p:spPr>
        <p:txBody>
          <a:bodyPr/>
          <a:lstStyle/>
          <a:p>
            <a:fld id="{02B16B9B-9564-4C2C-B4AC-05107B4DADF7}" type="slidenum">
              <a:rPr lang="en-US" smtClean="0"/>
              <a:pPr/>
              <a:t>92</a:t>
            </a:fld>
            <a:endParaRPr lang="en-US" smtClean="0"/>
          </a:p>
        </p:txBody>
      </p:sp>
      <p:sp>
        <p:nvSpPr>
          <p:cNvPr id="95237" name="Rectangle 2"/>
          <p:cNvSpPr>
            <a:spLocks noGrp="1" noChangeArrowheads="1"/>
          </p:cNvSpPr>
          <p:nvPr>
            <p:ph type="title"/>
          </p:nvPr>
        </p:nvSpPr>
        <p:spPr>
          <a:xfrm>
            <a:off x="609600" y="76200"/>
            <a:ext cx="8534400" cy="838200"/>
          </a:xfrm>
        </p:spPr>
        <p:txBody>
          <a:bodyPr/>
          <a:lstStyle/>
          <a:p>
            <a:r>
              <a:rPr lang="en-US" sz="3200" smtClean="0"/>
              <a:t>V. Learning history sub-model (SPM)</a:t>
            </a:r>
          </a:p>
        </p:txBody>
      </p:sp>
      <p:pic>
        <p:nvPicPr>
          <p:cNvPr id="95238" name="Picture 3"/>
          <p:cNvPicPr>
            <a:picLocks noChangeAspect="1" noChangeArrowheads="1"/>
          </p:cNvPicPr>
          <p:nvPr/>
        </p:nvPicPr>
        <p:blipFill>
          <a:blip r:embed="rId2" cstate="print"/>
          <a:srcRect/>
          <a:stretch>
            <a:fillRect/>
          </a:stretch>
        </p:blipFill>
        <p:spPr bwMode="auto">
          <a:xfrm>
            <a:off x="1200150" y="3352800"/>
            <a:ext cx="6743700" cy="2819400"/>
          </a:xfrm>
          <a:prstGeom prst="rect">
            <a:avLst/>
          </a:prstGeom>
          <a:noFill/>
          <a:ln w="9525">
            <a:noFill/>
            <a:miter lim="800000"/>
            <a:headEnd/>
            <a:tailEnd/>
          </a:ln>
        </p:spPr>
      </p:pic>
      <p:sp>
        <p:nvSpPr>
          <p:cNvPr id="95239" name="Rectangle 4"/>
          <p:cNvSpPr>
            <a:spLocks noGrp="1" noChangeArrowheads="1"/>
          </p:cNvSpPr>
          <p:nvPr>
            <p:ph type="body" idx="1"/>
          </p:nvPr>
        </p:nvSpPr>
        <p:spPr>
          <a:xfrm>
            <a:off x="609600" y="1524000"/>
            <a:ext cx="7966075" cy="1643063"/>
          </a:xfrm>
          <a:noFill/>
        </p:spPr>
        <p:txBody>
          <a:bodyPr/>
          <a:lstStyle/>
          <a:p>
            <a:pPr algn="just">
              <a:lnSpc>
                <a:spcPct val="80000"/>
              </a:lnSpc>
            </a:pPr>
            <a:r>
              <a:rPr lang="en-US" sz="1800" smtClean="0"/>
              <a:t>Suppose concepts in Java course: data type, package, class &amp; OOP, selection structure, virtual machine, loop structure, control structure, and interface which in turn denoted as d, p, o, s, v, l, c, f</a:t>
            </a:r>
          </a:p>
          <a:p>
            <a:pPr algn="just">
              <a:lnSpc>
                <a:spcPct val="80000"/>
              </a:lnSpc>
            </a:pPr>
            <a:r>
              <a:rPr lang="en-US" sz="1800" smtClean="0"/>
              <a:t>At our e-learning website, students access learning material relating such concepts in sessions, each session contains only one itemset and is ordered by time. The student's learning sequence is constituted of itemsets accessed in all his sessions </a:t>
            </a:r>
          </a:p>
        </p:txBody>
      </p:sp>
      <p:sp>
        <p:nvSpPr>
          <p:cNvPr id="95240" name="Text Box 5"/>
          <p:cNvSpPr txBox="1">
            <a:spLocks noChangeArrowheads="1"/>
          </p:cNvSpPr>
          <p:nvPr/>
        </p:nvSpPr>
        <p:spPr bwMode="auto">
          <a:xfrm>
            <a:off x="3124200" y="928688"/>
            <a:ext cx="2743200" cy="519112"/>
          </a:xfrm>
          <a:prstGeom prst="rect">
            <a:avLst/>
          </a:prstGeom>
          <a:noFill/>
          <a:ln w="9525">
            <a:noFill/>
            <a:miter lim="800000"/>
            <a:headEnd/>
            <a:tailEnd/>
          </a:ln>
        </p:spPr>
        <p:txBody>
          <a:bodyPr>
            <a:spAutoFit/>
          </a:bodyPr>
          <a:lstStyle/>
          <a:p>
            <a:r>
              <a:rPr lang="en-US" sz="2800" b="1">
                <a:solidFill>
                  <a:srgbClr val="CC00CC"/>
                </a:solidFill>
              </a:rPr>
              <a:t>Given problem</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dt" sz="quarter" idx="10"/>
          </p:nvPr>
        </p:nvSpPr>
        <p:spPr>
          <a:noFill/>
        </p:spPr>
        <p:txBody>
          <a:bodyPr/>
          <a:lstStyle/>
          <a:p>
            <a:fld id="{9819FECF-8EDA-445B-9D41-28F667EE3C9C}" type="datetime1">
              <a:rPr lang="en-US" smtClean="0"/>
              <a:pPr/>
              <a:t>3/9/2016</a:t>
            </a:fld>
            <a:endParaRPr lang="en-US" smtClean="0"/>
          </a:p>
        </p:txBody>
      </p:sp>
      <p:sp>
        <p:nvSpPr>
          <p:cNvPr id="96259" name="Rectangle 5"/>
          <p:cNvSpPr>
            <a:spLocks noGrp="1" noChangeArrowheads="1"/>
          </p:cNvSpPr>
          <p:nvPr>
            <p:ph type="ftr" sz="quarter" idx="11"/>
          </p:nvPr>
        </p:nvSpPr>
        <p:spPr>
          <a:noFill/>
        </p:spPr>
        <p:txBody>
          <a:bodyPr/>
          <a:lstStyle/>
          <a:p>
            <a:r>
              <a:rPr lang="en-US" smtClean="0"/>
              <a:t>Thesis report</a:t>
            </a:r>
          </a:p>
        </p:txBody>
      </p:sp>
      <p:sp>
        <p:nvSpPr>
          <p:cNvPr id="96260" name="Rectangle 6"/>
          <p:cNvSpPr>
            <a:spLocks noGrp="1" noChangeArrowheads="1"/>
          </p:cNvSpPr>
          <p:nvPr>
            <p:ph type="sldNum" sz="quarter" idx="12"/>
          </p:nvPr>
        </p:nvSpPr>
        <p:spPr>
          <a:noFill/>
        </p:spPr>
        <p:txBody>
          <a:bodyPr/>
          <a:lstStyle/>
          <a:p>
            <a:fld id="{CD95F82B-BF38-4B1C-A091-699C3D3C8E23}" type="slidenum">
              <a:rPr lang="en-US" smtClean="0"/>
              <a:pPr/>
              <a:t>93</a:t>
            </a:fld>
            <a:endParaRPr lang="en-US" smtClean="0"/>
          </a:p>
        </p:txBody>
      </p:sp>
      <p:sp>
        <p:nvSpPr>
          <p:cNvPr id="96261" name="Rectangle 2"/>
          <p:cNvSpPr>
            <a:spLocks noGrp="1" noChangeArrowheads="1"/>
          </p:cNvSpPr>
          <p:nvPr>
            <p:ph type="body" idx="1"/>
          </p:nvPr>
        </p:nvSpPr>
        <p:spPr>
          <a:xfrm>
            <a:off x="685800" y="2743200"/>
            <a:ext cx="7966075" cy="2743200"/>
          </a:xfrm>
        </p:spPr>
        <p:txBody>
          <a:bodyPr/>
          <a:lstStyle/>
          <a:p>
            <a:pPr marL="609600" indent="-609600" algn="just">
              <a:buFontTx/>
              <a:buAutoNum type="arabicPeriod"/>
            </a:pPr>
            <a:r>
              <a:rPr lang="en-US" smtClean="0"/>
              <a:t>Applying techniques of mining user learning data to find learning sequential patterns </a:t>
            </a:r>
          </a:p>
          <a:p>
            <a:pPr marL="609600" indent="-609600" algn="just">
              <a:buFontTx/>
              <a:buAutoNum type="arabicPeriod"/>
            </a:pPr>
            <a:r>
              <a:rPr lang="en-US" smtClean="0"/>
              <a:t>Breaking such patterns into concepts which are recommended to users </a:t>
            </a:r>
          </a:p>
        </p:txBody>
      </p:sp>
      <p:sp>
        <p:nvSpPr>
          <p:cNvPr id="96262" name="Text Box 3"/>
          <p:cNvSpPr txBox="1">
            <a:spLocks noChangeArrowheads="1"/>
          </p:cNvSpPr>
          <p:nvPr/>
        </p:nvSpPr>
        <p:spPr bwMode="auto">
          <a:xfrm>
            <a:off x="609600" y="1371600"/>
            <a:ext cx="8153400" cy="1096963"/>
          </a:xfrm>
          <a:prstGeom prst="rect">
            <a:avLst/>
          </a:prstGeom>
          <a:noFill/>
          <a:ln w="9525">
            <a:noFill/>
            <a:miter lim="800000"/>
            <a:headEnd/>
            <a:tailEnd/>
          </a:ln>
        </p:spPr>
        <p:txBody>
          <a:bodyPr>
            <a:spAutoFit/>
          </a:bodyPr>
          <a:lstStyle/>
          <a:p>
            <a:pPr algn="just"/>
            <a:r>
              <a:rPr lang="en-US" sz="2200">
                <a:solidFill>
                  <a:srgbClr val="CC00CC"/>
                </a:solidFill>
              </a:rPr>
              <a:t>Students accessed learning material in their past sessions, how system recommends appropriate concepts to student for next visits </a:t>
            </a:r>
            <a:r>
              <a:rPr lang="en-US" sz="2200">
                <a:solidFill>
                  <a:srgbClr val="CC00CC"/>
                </a:solidFill>
                <a:cs typeface="Arial" charset="0"/>
              </a:rPr>
              <a:t>→ </a:t>
            </a:r>
            <a:r>
              <a:rPr lang="en-US" sz="2200">
                <a:solidFill>
                  <a:srgbClr val="CC00CC"/>
                </a:solidFill>
              </a:rPr>
              <a:t>mining sequential patterns → </a:t>
            </a:r>
            <a:r>
              <a:rPr lang="en-US" sz="2200" b="1">
                <a:solidFill>
                  <a:srgbClr val="CC00CC"/>
                </a:solidFill>
              </a:rPr>
              <a:t>solution</a:t>
            </a:r>
            <a:r>
              <a:rPr lang="en-US" sz="2200">
                <a:solidFill>
                  <a:srgbClr val="CC00CC"/>
                </a:solidFill>
              </a:rPr>
              <a:t>:</a:t>
            </a:r>
          </a:p>
        </p:txBody>
      </p:sp>
      <p:sp>
        <p:nvSpPr>
          <p:cNvPr id="96263" name="Rectangle 4"/>
          <p:cNvSpPr>
            <a:spLocks noGrp="1" noChangeArrowheads="1"/>
          </p:cNvSpPr>
          <p:nvPr>
            <p:ph type="title"/>
          </p:nvPr>
        </p:nvSpPr>
        <p:spPr>
          <a:xfrm>
            <a:off x="533400" y="76200"/>
            <a:ext cx="853440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dt" sz="quarter" idx="10"/>
          </p:nvPr>
        </p:nvSpPr>
        <p:spPr>
          <a:noFill/>
        </p:spPr>
        <p:txBody>
          <a:bodyPr/>
          <a:lstStyle/>
          <a:p>
            <a:fld id="{4D61CE3F-5301-4010-BA99-C1B84769402F}" type="datetime1">
              <a:rPr lang="en-US" smtClean="0"/>
              <a:pPr/>
              <a:t>3/9/2016</a:t>
            </a:fld>
            <a:endParaRPr lang="en-US" smtClean="0"/>
          </a:p>
        </p:txBody>
      </p:sp>
      <p:sp>
        <p:nvSpPr>
          <p:cNvPr id="97283" name="Rectangle 5"/>
          <p:cNvSpPr>
            <a:spLocks noGrp="1" noChangeArrowheads="1"/>
          </p:cNvSpPr>
          <p:nvPr>
            <p:ph type="ftr" sz="quarter" idx="11"/>
          </p:nvPr>
        </p:nvSpPr>
        <p:spPr>
          <a:noFill/>
        </p:spPr>
        <p:txBody>
          <a:bodyPr/>
          <a:lstStyle/>
          <a:p>
            <a:r>
              <a:rPr lang="en-US" smtClean="0"/>
              <a:t>Thesis report</a:t>
            </a:r>
          </a:p>
        </p:txBody>
      </p:sp>
      <p:sp>
        <p:nvSpPr>
          <p:cNvPr id="97284" name="Rectangle 6"/>
          <p:cNvSpPr>
            <a:spLocks noGrp="1" noChangeArrowheads="1"/>
          </p:cNvSpPr>
          <p:nvPr>
            <p:ph type="sldNum" sz="quarter" idx="12"/>
          </p:nvPr>
        </p:nvSpPr>
        <p:spPr>
          <a:noFill/>
        </p:spPr>
        <p:txBody>
          <a:bodyPr/>
          <a:lstStyle/>
          <a:p>
            <a:fld id="{F11BC854-EB8A-416F-9EA5-B5D4483D8C49}" type="slidenum">
              <a:rPr lang="en-US" smtClean="0"/>
              <a:pPr/>
              <a:t>94</a:t>
            </a:fld>
            <a:endParaRPr lang="en-US" smtClean="0"/>
          </a:p>
        </p:txBody>
      </p:sp>
      <p:sp>
        <p:nvSpPr>
          <p:cNvPr id="97285" name="Rectangle 2"/>
          <p:cNvSpPr>
            <a:spLocks noGrp="1" noChangeArrowheads="1"/>
          </p:cNvSpPr>
          <p:nvPr>
            <p:ph type="title"/>
          </p:nvPr>
        </p:nvSpPr>
        <p:spPr>
          <a:xfrm>
            <a:off x="457200" y="76200"/>
            <a:ext cx="8312150" cy="838200"/>
          </a:xfrm>
        </p:spPr>
        <p:txBody>
          <a:bodyPr/>
          <a:lstStyle/>
          <a:p>
            <a:r>
              <a:rPr lang="en-US" sz="3200" smtClean="0"/>
              <a:t>V. Learning history sub-model (SPM)</a:t>
            </a:r>
          </a:p>
        </p:txBody>
      </p:sp>
      <p:sp>
        <p:nvSpPr>
          <p:cNvPr id="97286" name="Rectangle 3"/>
          <p:cNvSpPr>
            <a:spLocks noGrp="1" noChangeArrowheads="1"/>
          </p:cNvSpPr>
          <p:nvPr>
            <p:ph type="body" idx="1"/>
          </p:nvPr>
        </p:nvSpPr>
        <p:spPr>
          <a:xfrm>
            <a:off x="609600" y="1676400"/>
            <a:ext cx="8042275" cy="4267200"/>
          </a:xfrm>
          <a:noFill/>
        </p:spPr>
        <p:txBody>
          <a:bodyPr/>
          <a:lstStyle/>
          <a:p>
            <a:pPr algn="just">
              <a:lnSpc>
                <a:spcPct val="80000"/>
              </a:lnSpc>
            </a:pPr>
            <a:r>
              <a:rPr lang="en-US" sz="2800" smtClean="0"/>
              <a:t>Suppose the sequential pattern 〈osc(sc)〉 discovered which means:</a:t>
            </a:r>
          </a:p>
          <a:p>
            <a:pPr algn="just">
              <a:lnSpc>
                <a:spcPct val="80000"/>
              </a:lnSpc>
              <a:buFontTx/>
              <a:buNone/>
            </a:pPr>
            <a:r>
              <a:rPr lang="en-US" sz="3000" smtClean="0"/>
              <a:t>	</a:t>
            </a:r>
            <a:r>
              <a:rPr lang="en-US" sz="1800" smtClean="0"/>
              <a:t>“class &amp; OOP” </a:t>
            </a:r>
            <a:r>
              <a:rPr lang="en-US" sz="1800" smtClean="0">
                <a:cs typeface="Arial" charset="0"/>
              </a:rPr>
              <a:t>→ “</a:t>
            </a:r>
            <a:r>
              <a:rPr lang="en-US" sz="1800" smtClean="0"/>
              <a:t>selection structure” </a:t>
            </a:r>
            <a:r>
              <a:rPr lang="en-US" sz="1800" smtClean="0">
                <a:cs typeface="Arial" charset="0"/>
              </a:rPr>
              <a:t>→ </a:t>
            </a:r>
            <a:r>
              <a:rPr lang="en-US" sz="1800" smtClean="0"/>
              <a:t>”control structure” </a:t>
            </a:r>
            <a:r>
              <a:rPr lang="en-US" sz="1800" smtClean="0">
                <a:cs typeface="Arial" charset="0"/>
              </a:rPr>
              <a:t>→ </a:t>
            </a:r>
            <a:r>
              <a:rPr lang="en-US" sz="1800" smtClean="0"/>
              <a:t>”selection structure, control structure”</a:t>
            </a:r>
          </a:p>
          <a:p>
            <a:pPr algn="just">
              <a:lnSpc>
                <a:spcPct val="80000"/>
              </a:lnSpc>
            </a:pPr>
            <a:r>
              <a:rPr lang="en-US" sz="2800" smtClean="0"/>
              <a:t>Pattern is considered as the learning "route" that student preferred or learned often in past</a:t>
            </a:r>
          </a:p>
          <a:p>
            <a:pPr algn="just">
              <a:lnSpc>
                <a:spcPct val="80000"/>
              </a:lnSpc>
            </a:pPr>
            <a:r>
              <a:rPr lang="en-US" sz="2800" smtClean="0"/>
              <a:t>In the next time if a student chooses one concept, the adaptive learning system should recommend which next concepts?</a:t>
            </a:r>
          </a:p>
          <a:p>
            <a:pPr algn="just">
              <a:lnSpc>
                <a:spcPct val="80000"/>
              </a:lnSpc>
              <a:buFontTx/>
              <a:buNone/>
            </a:pPr>
            <a:r>
              <a:rPr lang="en-US" sz="3000" b="1" smtClean="0">
                <a:cs typeface="Arial" charset="0"/>
              </a:rPr>
              <a:t>→ </a:t>
            </a:r>
            <a:r>
              <a:rPr lang="en-US" sz="3000" b="1" smtClean="0"/>
              <a:t>the patterns should be broken into association rules with their confidence</a:t>
            </a:r>
            <a:endParaRPr lang="en-US" sz="3000" b="1" smtClean="0">
              <a:cs typeface="Arial" charset="0"/>
            </a:endParaRPr>
          </a:p>
          <a:p>
            <a:pPr algn="just">
              <a:lnSpc>
                <a:spcPct val="80000"/>
              </a:lnSpc>
            </a:pPr>
            <a:endParaRPr lang="en-US" sz="3000" smtClean="0"/>
          </a:p>
        </p:txBody>
      </p:sp>
      <p:sp>
        <p:nvSpPr>
          <p:cNvPr id="97287" name="Text Box 5"/>
          <p:cNvSpPr txBox="1">
            <a:spLocks noChangeArrowheads="1"/>
          </p:cNvSpPr>
          <p:nvPr/>
        </p:nvSpPr>
        <p:spPr bwMode="auto">
          <a:xfrm>
            <a:off x="3657600" y="990600"/>
            <a:ext cx="1828800" cy="519113"/>
          </a:xfrm>
          <a:prstGeom prst="rect">
            <a:avLst/>
          </a:prstGeom>
          <a:noFill/>
          <a:ln w="9525">
            <a:noFill/>
            <a:miter lim="800000"/>
            <a:headEnd/>
            <a:tailEnd/>
          </a:ln>
        </p:spPr>
        <p:txBody>
          <a:bodyPr>
            <a:spAutoFit/>
          </a:bodyPr>
          <a:lstStyle/>
          <a:p>
            <a:r>
              <a:rPr lang="en-US" sz="2800" b="1">
                <a:solidFill>
                  <a:srgbClr val="CC00CC"/>
                </a:solidFill>
              </a:rPr>
              <a:t>Problem</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dt" sz="quarter" idx="10"/>
          </p:nvPr>
        </p:nvSpPr>
        <p:spPr>
          <a:noFill/>
        </p:spPr>
        <p:txBody>
          <a:bodyPr/>
          <a:lstStyle/>
          <a:p>
            <a:fld id="{C951B182-3B63-498E-9C54-B77D16670EA9}" type="datetime1">
              <a:rPr lang="en-US" smtClean="0"/>
              <a:pPr/>
              <a:t>3/9/2016</a:t>
            </a:fld>
            <a:endParaRPr lang="en-US" smtClean="0"/>
          </a:p>
        </p:txBody>
      </p:sp>
      <p:sp>
        <p:nvSpPr>
          <p:cNvPr id="98307" name="Rectangle 5"/>
          <p:cNvSpPr>
            <a:spLocks noGrp="1" noChangeArrowheads="1"/>
          </p:cNvSpPr>
          <p:nvPr>
            <p:ph type="ftr" sz="quarter" idx="11"/>
          </p:nvPr>
        </p:nvSpPr>
        <p:spPr>
          <a:noFill/>
        </p:spPr>
        <p:txBody>
          <a:bodyPr/>
          <a:lstStyle/>
          <a:p>
            <a:r>
              <a:rPr lang="en-US" smtClean="0"/>
              <a:t>Thesis report</a:t>
            </a:r>
          </a:p>
        </p:txBody>
      </p:sp>
      <p:sp>
        <p:nvSpPr>
          <p:cNvPr id="98308" name="Rectangle 6"/>
          <p:cNvSpPr>
            <a:spLocks noGrp="1" noChangeArrowheads="1"/>
          </p:cNvSpPr>
          <p:nvPr>
            <p:ph type="sldNum" sz="quarter" idx="12"/>
          </p:nvPr>
        </p:nvSpPr>
        <p:spPr>
          <a:noFill/>
        </p:spPr>
        <p:txBody>
          <a:bodyPr/>
          <a:lstStyle/>
          <a:p>
            <a:fld id="{82A99B50-FCF4-4A33-BEDD-98B994D09075}" type="slidenum">
              <a:rPr lang="en-US" smtClean="0"/>
              <a:pPr/>
              <a:t>95</a:t>
            </a:fld>
            <a:endParaRPr lang="en-US" smtClean="0"/>
          </a:p>
        </p:txBody>
      </p:sp>
      <p:sp>
        <p:nvSpPr>
          <p:cNvPr id="98309" name="Rectangle 2"/>
          <p:cNvSpPr>
            <a:spLocks noGrp="1" noChangeArrowheads="1"/>
          </p:cNvSpPr>
          <p:nvPr>
            <p:ph type="body" idx="1"/>
          </p:nvPr>
        </p:nvSpPr>
        <p:spPr>
          <a:xfrm>
            <a:off x="685800" y="1447800"/>
            <a:ext cx="7966075" cy="3657600"/>
          </a:xfrm>
        </p:spPr>
        <p:txBody>
          <a:bodyPr/>
          <a:lstStyle/>
          <a:p>
            <a:pPr marL="381000" indent="-381000" algn="just">
              <a:lnSpc>
                <a:spcPct val="80000"/>
              </a:lnSpc>
              <a:buFontTx/>
              <a:buAutoNum type="arabicPeriod"/>
            </a:pPr>
            <a:r>
              <a:rPr lang="en-US" sz="2200" b="1" smtClean="0"/>
              <a:t>Breaking</a:t>
            </a:r>
            <a:r>
              <a:rPr lang="en-US" sz="2200" smtClean="0"/>
              <a:t> entire 〈</a:t>
            </a:r>
            <a:r>
              <a:rPr lang="en-US" sz="2200" i="1" smtClean="0"/>
              <a:t>osc</a:t>
            </a:r>
            <a:r>
              <a:rPr lang="en-US" sz="2200" smtClean="0"/>
              <a:t>(</a:t>
            </a:r>
            <a:r>
              <a:rPr lang="en-US" sz="2200" i="1" smtClean="0"/>
              <a:t>sc</a:t>
            </a:r>
            <a:r>
              <a:rPr lang="en-US" sz="2200" smtClean="0"/>
              <a:t>)〉</a:t>
            </a:r>
            <a:r>
              <a:rPr lang="en-US" sz="2200" i="1" smtClean="0"/>
              <a:t> </a:t>
            </a:r>
            <a:r>
              <a:rPr lang="en-US" sz="2200" smtClean="0"/>
              <a:t>into litemsets such as </a:t>
            </a:r>
            <a:r>
              <a:rPr lang="en-US" sz="2200" i="1" smtClean="0"/>
              <a:t>o, s, c, </a:t>
            </a:r>
            <a:r>
              <a:rPr lang="en-US" sz="2200" smtClean="0"/>
              <a:t>(</a:t>
            </a:r>
            <a:r>
              <a:rPr lang="en-US" sz="2200" i="1" smtClean="0"/>
              <a:t>sc</a:t>
            </a:r>
            <a:r>
              <a:rPr lang="en-US" sz="2200" smtClean="0"/>
              <a:t>) and determining all possible large </a:t>
            </a:r>
            <a:r>
              <a:rPr lang="en-US" sz="2200" i="1" smtClean="0"/>
              <a:t>2</a:t>
            </a:r>
            <a:r>
              <a:rPr lang="en-US" sz="2200" smtClean="0"/>
              <a:t>-sequences whose order must comply with the order of sequential pattern. There are six large 2-sequences: 〈</a:t>
            </a:r>
            <a:r>
              <a:rPr lang="en-US" sz="2200" i="1" smtClean="0"/>
              <a:t>os</a:t>
            </a:r>
            <a:r>
              <a:rPr lang="en-US" sz="2200" smtClean="0"/>
              <a:t>〉</a:t>
            </a:r>
            <a:r>
              <a:rPr lang="en-US" sz="2200" i="1" smtClean="0"/>
              <a:t>, </a:t>
            </a:r>
            <a:r>
              <a:rPr lang="en-US" sz="2200" smtClean="0"/>
              <a:t>〈</a:t>
            </a:r>
            <a:r>
              <a:rPr lang="en-US" sz="2200" i="1" smtClean="0"/>
              <a:t>oc</a:t>
            </a:r>
            <a:r>
              <a:rPr lang="en-US" sz="2200" smtClean="0"/>
              <a:t>〉</a:t>
            </a:r>
            <a:r>
              <a:rPr lang="en-US" sz="2200" i="1" smtClean="0"/>
              <a:t>, </a:t>
            </a:r>
            <a:r>
              <a:rPr lang="en-US" sz="2200" smtClean="0"/>
              <a:t>〈</a:t>
            </a:r>
            <a:r>
              <a:rPr lang="en-US" sz="2200" i="1" smtClean="0"/>
              <a:t>o</a:t>
            </a:r>
            <a:r>
              <a:rPr lang="en-US" sz="2200" smtClean="0"/>
              <a:t>(</a:t>
            </a:r>
            <a:r>
              <a:rPr lang="en-US" sz="2200" i="1" smtClean="0"/>
              <a:t>sc</a:t>
            </a:r>
            <a:r>
              <a:rPr lang="en-US" sz="2200" smtClean="0"/>
              <a:t>)〉</a:t>
            </a:r>
            <a:r>
              <a:rPr lang="en-US" sz="2200" i="1" smtClean="0"/>
              <a:t>, </a:t>
            </a:r>
            <a:r>
              <a:rPr lang="en-US" sz="2200" smtClean="0"/>
              <a:t>〈</a:t>
            </a:r>
            <a:r>
              <a:rPr lang="en-US" sz="2200" i="1" smtClean="0"/>
              <a:t>sc</a:t>
            </a:r>
            <a:r>
              <a:rPr lang="en-US" sz="2200" smtClean="0"/>
              <a:t>〉</a:t>
            </a:r>
            <a:r>
              <a:rPr lang="en-US" sz="2200" i="1" smtClean="0"/>
              <a:t>, </a:t>
            </a:r>
            <a:r>
              <a:rPr lang="en-US" sz="2200" smtClean="0"/>
              <a:t>〈</a:t>
            </a:r>
            <a:r>
              <a:rPr lang="en-US" sz="2200" i="1" smtClean="0"/>
              <a:t>s</a:t>
            </a:r>
            <a:r>
              <a:rPr lang="en-US" sz="2200" smtClean="0"/>
              <a:t>(</a:t>
            </a:r>
            <a:r>
              <a:rPr lang="en-US" sz="2200" i="1" smtClean="0"/>
              <a:t>sc</a:t>
            </a:r>
            <a:r>
              <a:rPr lang="en-US" sz="2200" smtClean="0"/>
              <a:t>)〉</a:t>
            </a:r>
            <a:r>
              <a:rPr lang="en-US" sz="2200" i="1" smtClean="0"/>
              <a:t>, </a:t>
            </a:r>
            <a:r>
              <a:rPr lang="en-US" sz="2200" smtClean="0"/>
              <a:t>〈</a:t>
            </a:r>
            <a:r>
              <a:rPr lang="en-US" sz="2200" i="1" smtClean="0"/>
              <a:t>c</a:t>
            </a:r>
            <a:r>
              <a:rPr lang="en-US" sz="2200" smtClean="0"/>
              <a:t>(</a:t>
            </a:r>
            <a:r>
              <a:rPr lang="en-US" sz="2200" i="1" smtClean="0"/>
              <a:t>sc</a:t>
            </a:r>
            <a:r>
              <a:rPr lang="en-US" sz="2200" smtClean="0"/>
              <a:t>)〉.</a:t>
            </a:r>
          </a:p>
          <a:p>
            <a:pPr marL="381000" indent="-381000" algn="just">
              <a:lnSpc>
                <a:spcPct val="80000"/>
              </a:lnSpc>
              <a:buFontTx/>
              <a:buAutoNum type="arabicPeriod"/>
            </a:pPr>
            <a:r>
              <a:rPr lang="en-US" sz="2200" smtClean="0"/>
              <a:t>Thus, we have six </a:t>
            </a:r>
            <a:r>
              <a:rPr lang="en-US" sz="2200" b="1" smtClean="0"/>
              <a:t>rules</a:t>
            </a:r>
            <a:r>
              <a:rPr lang="en-US" sz="2200" smtClean="0"/>
              <a:t> derived from these large </a:t>
            </a:r>
            <a:r>
              <a:rPr lang="en-US" sz="2200" i="1" smtClean="0"/>
              <a:t>2</a:t>
            </a:r>
            <a:r>
              <a:rPr lang="en-US" sz="2200" smtClean="0"/>
              <a:t>-sequences in form: “</a:t>
            </a:r>
            <a:r>
              <a:rPr lang="en-US" sz="2200" i="1" smtClean="0"/>
              <a:t>left-hand litemset → right-hand litemset”</a:t>
            </a:r>
            <a:r>
              <a:rPr lang="en-US" sz="2200" smtClean="0"/>
              <a:t>, for example, rule “</a:t>
            </a:r>
            <a:r>
              <a:rPr lang="en-US" sz="2200" i="1" smtClean="0"/>
              <a:t>s→c</a:t>
            </a:r>
            <a:r>
              <a:rPr lang="en-US" sz="2200" smtClean="0"/>
              <a:t>” derived from </a:t>
            </a:r>
            <a:r>
              <a:rPr lang="en-US" sz="2200" i="1" smtClean="0"/>
              <a:t>2</a:t>
            </a:r>
            <a:r>
              <a:rPr lang="en-US" sz="2200" smtClean="0"/>
              <a:t>-sequence 〈</a:t>
            </a:r>
            <a:r>
              <a:rPr lang="en-US" sz="2200" i="1" smtClean="0"/>
              <a:t>sc</a:t>
            </a:r>
            <a:r>
              <a:rPr lang="en-US" sz="2200" smtClean="0"/>
              <a:t>〉</a:t>
            </a:r>
          </a:p>
          <a:p>
            <a:pPr marL="381000" indent="-381000" algn="just">
              <a:lnSpc>
                <a:spcPct val="80000"/>
              </a:lnSpc>
              <a:buFontTx/>
              <a:buAutoNum type="arabicPeriod"/>
            </a:pPr>
            <a:r>
              <a:rPr lang="en-US" sz="2200" smtClean="0"/>
              <a:t>Computing the </a:t>
            </a:r>
            <a:r>
              <a:rPr lang="en-US" sz="2200" b="1" smtClean="0"/>
              <a:t>confidences</a:t>
            </a:r>
            <a:r>
              <a:rPr lang="en-US" sz="2200" smtClean="0"/>
              <a:t> of rules and sorting them, </a:t>
            </a:r>
            <a:r>
              <a:rPr lang="en-US" sz="2200" i="1" smtClean="0"/>
              <a:t>confidence(x → y) = support</a:t>
            </a:r>
            <a:r>
              <a:rPr lang="en-US" sz="2200" smtClean="0"/>
              <a:t>(〈</a:t>
            </a:r>
            <a:r>
              <a:rPr lang="en-US" sz="2200" i="1" smtClean="0"/>
              <a:t>xy</a:t>
            </a:r>
            <a:r>
              <a:rPr lang="en-US" sz="2200" smtClean="0"/>
              <a:t>〉)</a:t>
            </a:r>
            <a:r>
              <a:rPr lang="en-US" sz="2200" i="1" smtClean="0"/>
              <a:t> / support</a:t>
            </a:r>
            <a:r>
              <a:rPr lang="en-US" sz="2200" smtClean="0"/>
              <a:t>((</a:t>
            </a:r>
            <a:r>
              <a:rPr lang="en-US" sz="2200" i="1" smtClean="0"/>
              <a:t>x</a:t>
            </a:r>
            <a:r>
              <a:rPr lang="en-US" sz="2200" smtClean="0"/>
              <a:t>))</a:t>
            </a:r>
            <a:r>
              <a:rPr lang="en-US" sz="2200" i="1" smtClean="0"/>
              <a:t>.</a:t>
            </a:r>
            <a:r>
              <a:rPr lang="en-US" sz="2200" smtClean="0"/>
              <a:t> The rules whose confidence is less than threshold </a:t>
            </a:r>
            <a:r>
              <a:rPr lang="en-US" sz="2200" i="1" smtClean="0"/>
              <a:t>min_conf </a:t>
            </a:r>
            <a:r>
              <a:rPr lang="en-US" sz="2200" smtClean="0"/>
              <a:t> is removed</a:t>
            </a:r>
          </a:p>
        </p:txBody>
      </p:sp>
      <p:pic>
        <p:nvPicPr>
          <p:cNvPr id="98310" name="Picture 3"/>
          <p:cNvPicPr>
            <a:picLocks noChangeAspect="1" noChangeArrowheads="1"/>
          </p:cNvPicPr>
          <p:nvPr/>
        </p:nvPicPr>
        <p:blipFill>
          <a:blip r:embed="rId2" cstate="print"/>
          <a:srcRect/>
          <a:stretch>
            <a:fillRect/>
          </a:stretch>
        </p:blipFill>
        <p:spPr bwMode="auto">
          <a:xfrm>
            <a:off x="3581400" y="4876800"/>
            <a:ext cx="1947863" cy="1524000"/>
          </a:xfrm>
          <a:prstGeom prst="rect">
            <a:avLst/>
          </a:prstGeom>
          <a:noFill/>
          <a:ln w="9525">
            <a:noFill/>
            <a:miter lim="800000"/>
            <a:headEnd/>
            <a:tailEnd/>
          </a:ln>
        </p:spPr>
      </p:pic>
      <p:sp>
        <p:nvSpPr>
          <p:cNvPr id="98311" name="Text Box 5"/>
          <p:cNvSpPr txBox="1">
            <a:spLocks noChangeArrowheads="1"/>
          </p:cNvSpPr>
          <p:nvPr/>
        </p:nvSpPr>
        <p:spPr bwMode="auto">
          <a:xfrm>
            <a:off x="2971800" y="914400"/>
            <a:ext cx="3505200" cy="519113"/>
          </a:xfrm>
          <a:prstGeom prst="rect">
            <a:avLst/>
          </a:prstGeom>
          <a:noFill/>
          <a:ln w="9525">
            <a:noFill/>
            <a:miter lim="800000"/>
            <a:headEnd/>
            <a:tailEnd/>
          </a:ln>
        </p:spPr>
        <p:txBody>
          <a:bodyPr>
            <a:spAutoFit/>
          </a:bodyPr>
          <a:lstStyle/>
          <a:p>
            <a:r>
              <a:rPr lang="en-US" sz="2800" b="1">
                <a:solidFill>
                  <a:srgbClr val="CC00CC"/>
                </a:solidFill>
              </a:rPr>
              <a:t>Breaking technique</a:t>
            </a:r>
          </a:p>
        </p:txBody>
      </p:sp>
      <p:sp>
        <p:nvSpPr>
          <p:cNvPr id="98312" name="Rectangle 5"/>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dt" sz="quarter" idx="10"/>
          </p:nvPr>
        </p:nvSpPr>
        <p:spPr>
          <a:noFill/>
        </p:spPr>
        <p:txBody>
          <a:bodyPr/>
          <a:lstStyle/>
          <a:p>
            <a:fld id="{A439527C-2F7C-427E-8BB9-F83B5FCF7765}" type="datetime1">
              <a:rPr lang="en-US" smtClean="0"/>
              <a:pPr/>
              <a:t>3/9/2016</a:t>
            </a:fld>
            <a:endParaRPr lang="en-US" smtClean="0"/>
          </a:p>
        </p:txBody>
      </p:sp>
      <p:sp>
        <p:nvSpPr>
          <p:cNvPr id="99331" name="Rectangle 5"/>
          <p:cNvSpPr>
            <a:spLocks noGrp="1" noChangeArrowheads="1"/>
          </p:cNvSpPr>
          <p:nvPr>
            <p:ph type="ftr" sz="quarter" idx="11"/>
          </p:nvPr>
        </p:nvSpPr>
        <p:spPr>
          <a:noFill/>
        </p:spPr>
        <p:txBody>
          <a:bodyPr/>
          <a:lstStyle/>
          <a:p>
            <a:r>
              <a:rPr lang="en-US" smtClean="0"/>
              <a:t>Thesis report</a:t>
            </a:r>
          </a:p>
        </p:txBody>
      </p:sp>
      <p:sp>
        <p:nvSpPr>
          <p:cNvPr id="99332" name="Rectangle 6"/>
          <p:cNvSpPr>
            <a:spLocks noGrp="1" noChangeArrowheads="1"/>
          </p:cNvSpPr>
          <p:nvPr>
            <p:ph type="sldNum" sz="quarter" idx="12"/>
          </p:nvPr>
        </p:nvSpPr>
        <p:spPr>
          <a:noFill/>
        </p:spPr>
        <p:txBody>
          <a:bodyPr/>
          <a:lstStyle/>
          <a:p>
            <a:fld id="{94C8A352-1E34-4110-8DAF-890BA5E94327}" type="slidenum">
              <a:rPr lang="en-US" smtClean="0"/>
              <a:pPr/>
              <a:t>96</a:t>
            </a:fld>
            <a:endParaRPr lang="en-US" smtClean="0"/>
          </a:p>
        </p:txBody>
      </p:sp>
      <p:sp>
        <p:nvSpPr>
          <p:cNvPr id="99333" name="Rectangle 2"/>
          <p:cNvSpPr>
            <a:spLocks noGrp="1" noChangeArrowheads="1"/>
          </p:cNvSpPr>
          <p:nvPr>
            <p:ph type="body" idx="1"/>
          </p:nvPr>
        </p:nvSpPr>
        <p:spPr>
          <a:xfrm>
            <a:off x="685800" y="1447800"/>
            <a:ext cx="7966075" cy="4114800"/>
          </a:xfrm>
        </p:spPr>
        <p:txBody>
          <a:bodyPr/>
          <a:lstStyle/>
          <a:p>
            <a:pPr algn="just"/>
            <a:r>
              <a:rPr lang="en-US" sz="2800" smtClean="0"/>
              <a:t>If student choose the concept (itemset) </a:t>
            </a:r>
            <a:r>
              <a:rPr lang="en-US" sz="2800" i="1" smtClean="0"/>
              <a:t>x</a:t>
            </a:r>
            <a:r>
              <a:rPr lang="en-US" sz="2800" smtClean="0"/>
              <a:t>, system will find whole rules broken from all sequential patterns and the </a:t>
            </a:r>
            <a:r>
              <a:rPr lang="en-US" sz="2800" i="1" smtClean="0"/>
              <a:t>left-hand litemset</a:t>
            </a:r>
            <a:r>
              <a:rPr lang="en-US" sz="2800" smtClean="0"/>
              <a:t> of each rule must contain </a:t>
            </a:r>
            <a:r>
              <a:rPr lang="en-US" sz="2800" i="1" smtClean="0"/>
              <a:t>x</a:t>
            </a:r>
            <a:r>
              <a:rPr lang="en-US" sz="2800" smtClean="0"/>
              <a:t> </a:t>
            </a:r>
          </a:p>
          <a:p>
            <a:pPr algn="just"/>
            <a:r>
              <a:rPr lang="en-US" sz="2800" smtClean="0"/>
              <a:t>Then, these rules are sorted by their confidences in descending order</a:t>
            </a:r>
          </a:p>
          <a:p>
            <a:pPr algn="just"/>
            <a:r>
              <a:rPr lang="en-US" sz="2800" smtClean="0"/>
              <a:t>Final outcome is an ordered list of </a:t>
            </a:r>
            <a:r>
              <a:rPr lang="en-US" sz="2800" i="1" smtClean="0"/>
              <a:t>right-hand litemsets</a:t>
            </a:r>
            <a:r>
              <a:rPr lang="en-US" sz="2800" smtClean="0"/>
              <a:t> (concepts), which are recommended to students </a:t>
            </a:r>
          </a:p>
        </p:txBody>
      </p:sp>
      <p:pic>
        <p:nvPicPr>
          <p:cNvPr id="99334" name="Picture 3"/>
          <p:cNvPicPr>
            <a:picLocks noChangeAspect="1" noChangeArrowheads="1"/>
          </p:cNvPicPr>
          <p:nvPr/>
        </p:nvPicPr>
        <p:blipFill>
          <a:blip r:embed="rId2" cstate="print"/>
          <a:srcRect/>
          <a:stretch>
            <a:fillRect/>
          </a:stretch>
        </p:blipFill>
        <p:spPr bwMode="auto">
          <a:xfrm>
            <a:off x="2743200" y="5638800"/>
            <a:ext cx="2371725" cy="685800"/>
          </a:xfrm>
          <a:prstGeom prst="rect">
            <a:avLst/>
          </a:prstGeom>
          <a:noFill/>
          <a:ln w="9525">
            <a:noFill/>
            <a:miter lim="800000"/>
            <a:headEnd/>
            <a:tailEnd/>
          </a:ln>
        </p:spPr>
      </p:pic>
      <p:sp>
        <p:nvSpPr>
          <p:cNvPr id="99335" name="Text Box 4"/>
          <p:cNvSpPr txBox="1">
            <a:spLocks noChangeArrowheads="1"/>
          </p:cNvSpPr>
          <p:nvPr/>
        </p:nvSpPr>
        <p:spPr bwMode="auto">
          <a:xfrm>
            <a:off x="5181600" y="5638800"/>
            <a:ext cx="3460750" cy="581025"/>
          </a:xfrm>
          <a:prstGeom prst="rect">
            <a:avLst/>
          </a:prstGeom>
          <a:noFill/>
          <a:ln w="9525">
            <a:noFill/>
            <a:miter lim="800000"/>
            <a:headEnd/>
            <a:tailEnd/>
          </a:ln>
        </p:spPr>
        <p:txBody>
          <a:bodyPr wrap="none">
            <a:spAutoFit/>
          </a:bodyPr>
          <a:lstStyle/>
          <a:p>
            <a:r>
              <a:rPr lang="en-US" sz="1600"/>
              <a:t>Recommended list </a:t>
            </a:r>
          </a:p>
          <a:p>
            <a:r>
              <a:rPr lang="en-US" sz="1600"/>
              <a:t>if user choose concept “class &amp; oop”</a:t>
            </a:r>
          </a:p>
        </p:txBody>
      </p:sp>
      <p:sp>
        <p:nvSpPr>
          <p:cNvPr id="99336" name="Rectangle 5"/>
          <p:cNvSpPr>
            <a:spLocks noGrp="1" noChangeArrowheads="1"/>
          </p:cNvSpPr>
          <p:nvPr>
            <p:ph type="title"/>
          </p:nvPr>
        </p:nvSpPr>
        <p:spPr>
          <a:xfrm>
            <a:off x="450850" y="76200"/>
            <a:ext cx="8464550" cy="838200"/>
          </a:xfrm>
          <a:noFill/>
        </p:spPr>
        <p:txBody>
          <a:bodyPr/>
          <a:lstStyle/>
          <a:p>
            <a:r>
              <a:rPr lang="en-US" sz="3200" smtClean="0"/>
              <a:t>V. Learning history sub-model (SPM)</a:t>
            </a:r>
          </a:p>
        </p:txBody>
      </p:sp>
      <p:sp>
        <p:nvSpPr>
          <p:cNvPr id="99337" name="Text Box 5"/>
          <p:cNvSpPr txBox="1">
            <a:spLocks noChangeArrowheads="1"/>
          </p:cNvSpPr>
          <p:nvPr/>
        </p:nvSpPr>
        <p:spPr bwMode="auto">
          <a:xfrm>
            <a:off x="2971800" y="914400"/>
            <a:ext cx="3581400" cy="519113"/>
          </a:xfrm>
          <a:prstGeom prst="rect">
            <a:avLst/>
          </a:prstGeom>
          <a:noFill/>
          <a:ln w="9525">
            <a:noFill/>
            <a:miter lim="800000"/>
            <a:headEnd/>
            <a:tailEnd/>
          </a:ln>
        </p:spPr>
        <p:txBody>
          <a:bodyPr>
            <a:spAutoFit/>
          </a:bodyPr>
          <a:lstStyle/>
          <a:p>
            <a:r>
              <a:rPr lang="en-US" sz="2800" b="1">
                <a:solidFill>
                  <a:srgbClr val="CC00CC"/>
                </a:solidFill>
              </a:rPr>
              <a:t>Recommended List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dt" sz="quarter" idx="10"/>
          </p:nvPr>
        </p:nvSpPr>
        <p:spPr>
          <a:noFill/>
        </p:spPr>
        <p:txBody>
          <a:bodyPr/>
          <a:lstStyle/>
          <a:p>
            <a:fld id="{67465CCD-9A33-4F60-8B7F-748C869AC5D3}" type="datetime1">
              <a:rPr lang="en-US" smtClean="0"/>
              <a:pPr/>
              <a:t>3/9/2016</a:t>
            </a:fld>
            <a:endParaRPr lang="en-US" smtClean="0"/>
          </a:p>
        </p:txBody>
      </p:sp>
      <p:sp>
        <p:nvSpPr>
          <p:cNvPr id="100355" name="Rectangle 5"/>
          <p:cNvSpPr>
            <a:spLocks noGrp="1" noChangeArrowheads="1"/>
          </p:cNvSpPr>
          <p:nvPr>
            <p:ph type="ftr" sz="quarter" idx="11"/>
          </p:nvPr>
        </p:nvSpPr>
        <p:spPr>
          <a:noFill/>
        </p:spPr>
        <p:txBody>
          <a:bodyPr/>
          <a:lstStyle/>
          <a:p>
            <a:r>
              <a:rPr lang="en-US" smtClean="0"/>
              <a:t>Thesis report</a:t>
            </a:r>
          </a:p>
        </p:txBody>
      </p:sp>
      <p:sp>
        <p:nvSpPr>
          <p:cNvPr id="100356" name="Rectangle 6"/>
          <p:cNvSpPr>
            <a:spLocks noGrp="1" noChangeArrowheads="1"/>
          </p:cNvSpPr>
          <p:nvPr>
            <p:ph type="sldNum" sz="quarter" idx="12"/>
          </p:nvPr>
        </p:nvSpPr>
        <p:spPr>
          <a:noFill/>
        </p:spPr>
        <p:txBody>
          <a:bodyPr/>
          <a:lstStyle/>
          <a:p>
            <a:fld id="{E2BA6259-B4AA-46AC-BE73-7B68378B4FCE}" type="slidenum">
              <a:rPr lang="en-US" smtClean="0"/>
              <a:pPr/>
              <a:t>97</a:t>
            </a:fld>
            <a:endParaRPr lang="en-US" smtClean="0"/>
          </a:p>
        </p:txBody>
      </p:sp>
      <p:sp>
        <p:nvSpPr>
          <p:cNvPr id="100357" name="Rectangle 2"/>
          <p:cNvSpPr>
            <a:spLocks noGrp="1" noChangeArrowheads="1"/>
          </p:cNvSpPr>
          <p:nvPr>
            <p:ph type="body" idx="1"/>
          </p:nvPr>
        </p:nvSpPr>
        <p:spPr>
          <a:xfrm>
            <a:off x="685800" y="1600200"/>
            <a:ext cx="7966075" cy="4648200"/>
          </a:xfrm>
        </p:spPr>
        <p:txBody>
          <a:bodyPr/>
          <a:lstStyle/>
          <a:p>
            <a:pPr algn="just"/>
            <a:r>
              <a:rPr lang="en-US" smtClean="0"/>
              <a:t>This methodology is similar to mining association rules but it achieves high performance and precise prediction since it derived from result of sequential pattern mining process. </a:t>
            </a:r>
          </a:p>
          <a:p>
            <a:pPr algn="just"/>
            <a:r>
              <a:rPr lang="en-US" smtClean="0"/>
              <a:t>The sequential rules stick close on user’s learning “route” because they are mined in accordance with sequential pattern and pay attention to the sequence order </a:t>
            </a:r>
          </a:p>
        </p:txBody>
      </p:sp>
      <p:sp>
        <p:nvSpPr>
          <p:cNvPr id="100358" name="Rectangle 3"/>
          <p:cNvSpPr>
            <a:spLocks noGrp="1" noChangeArrowheads="1"/>
          </p:cNvSpPr>
          <p:nvPr>
            <p:ph type="title"/>
          </p:nvPr>
        </p:nvSpPr>
        <p:spPr>
          <a:xfrm>
            <a:off x="450850" y="76200"/>
            <a:ext cx="8388350" cy="838200"/>
          </a:xfrm>
          <a:noFill/>
        </p:spPr>
        <p:txBody>
          <a:bodyPr/>
          <a:lstStyle/>
          <a:p>
            <a:r>
              <a:rPr lang="en-US" sz="3200" smtClean="0"/>
              <a:t>V. Learning history sub-model (SPM)</a:t>
            </a:r>
          </a:p>
        </p:txBody>
      </p:sp>
      <p:sp>
        <p:nvSpPr>
          <p:cNvPr id="100359" name="Text Box 5"/>
          <p:cNvSpPr txBox="1">
            <a:spLocks noChangeArrowheads="1"/>
          </p:cNvSpPr>
          <p:nvPr/>
        </p:nvSpPr>
        <p:spPr bwMode="auto">
          <a:xfrm>
            <a:off x="3581400" y="1004888"/>
            <a:ext cx="2209800" cy="519112"/>
          </a:xfrm>
          <a:prstGeom prst="rect">
            <a:avLst/>
          </a:prstGeom>
          <a:noFill/>
          <a:ln w="9525">
            <a:noFill/>
            <a:miter lim="800000"/>
            <a:headEnd/>
            <a:tailEnd/>
          </a:ln>
        </p:spPr>
        <p:txBody>
          <a:bodyPr>
            <a:spAutoFit/>
          </a:bodyPr>
          <a:lstStyle/>
          <a:p>
            <a:r>
              <a:rPr lang="en-US" sz="2800" b="1">
                <a:solidFill>
                  <a:srgbClr val="CC00CC"/>
                </a:solidFill>
              </a:rPr>
              <a:t>Evaluation</a:t>
            </a:r>
          </a:p>
        </p:txBody>
      </p:sp>
      <p:sp>
        <p:nvSpPr>
          <p:cNvPr id="100360" name="Text Box 5"/>
          <p:cNvSpPr txBox="1">
            <a:spLocks noChangeArrowheads="1"/>
          </p:cNvSpPr>
          <p:nvPr/>
        </p:nvSpPr>
        <p:spPr bwMode="auto">
          <a:xfrm>
            <a:off x="3581400" y="990600"/>
            <a:ext cx="22098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dt" sz="quarter" idx="10"/>
          </p:nvPr>
        </p:nvSpPr>
        <p:spPr>
          <a:noFill/>
        </p:spPr>
        <p:txBody>
          <a:bodyPr/>
          <a:lstStyle/>
          <a:p>
            <a:fld id="{5AEF7C67-6EFE-417E-87F8-6D03A0882900}" type="datetime1">
              <a:rPr lang="en-US" smtClean="0"/>
              <a:pPr/>
              <a:t>3/9/2016</a:t>
            </a:fld>
            <a:endParaRPr lang="en-US" smtClean="0"/>
          </a:p>
        </p:txBody>
      </p:sp>
      <p:sp>
        <p:nvSpPr>
          <p:cNvPr id="101379" name="Rectangle 5"/>
          <p:cNvSpPr>
            <a:spLocks noGrp="1" noChangeArrowheads="1"/>
          </p:cNvSpPr>
          <p:nvPr>
            <p:ph type="ftr" sz="quarter" idx="11"/>
          </p:nvPr>
        </p:nvSpPr>
        <p:spPr>
          <a:noFill/>
        </p:spPr>
        <p:txBody>
          <a:bodyPr/>
          <a:lstStyle/>
          <a:p>
            <a:r>
              <a:rPr lang="en-US" smtClean="0"/>
              <a:t>Thesis report</a:t>
            </a:r>
          </a:p>
        </p:txBody>
      </p:sp>
      <p:sp>
        <p:nvSpPr>
          <p:cNvPr id="101380" name="Rectangle 6"/>
          <p:cNvSpPr>
            <a:spLocks noGrp="1" noChangeArrowheads="1"/>
          </p:cNvSpPr>
          <p:nvPr>
            <p:ph type="sldNum" sz="quarter" idx="12"/>
          </p:nvPr>
        </p:nvSpPr>
        <p:spPr>
          <a:noFill/>
        </p:spPr>
        <p:txBody>
          <a:bodyPr/>
          <a:lstStyle/>
          <a:p>
            <a:fld id="{AC5693C4-C515-4F34-8572-EAD498512841}" type="slidenum">
              <a:rPr lang="en-US" smtClean="0"/>
              <a:pPr/>
              <a:t>98</a:t>
            </a:fld>
            <a:endParaRPr lang="en-US" smtClean="0"/>
          </a:p>
        </p:txBody>
      </p:sp>
      <p:sp>
        <p:nvSpPr>
          <p:cNvPr id="101381" name="Rectangle 2"/>
          <p:cNvSpPr>
            <a:spLocks noGrp="1" noChangeArrowheads="1"/>
          </p:cNvSpPr>
          <p:nvPr>
            <p:ph type="body" idx="1"/>
          </p:nvPr>
        </p:nvSpPr>
        <p:spPr>
          <a:xfrm>
            <a:off x="685800" y="1066800"/>
            <a:ext cx="7966075" cy="5334000"/>
          </a:xfrm>
        </p:spPr>
        <p:txBody>
          <a:bodyPr/>
          <a:lstStyle/>
          <a:p>
            <a:pPr algn="just">
              <a:lnSpc>
                <a:spcPct val="80000"/>
              </a:lnSpc>
            </a:pPr>
            <a:r>
              <a:rPr lang="en-US" sz="2400" smtClean="0"/>
              <a:t>Although sequential pattern mining is applied in e-commercial for customer purchase but the extracted patterns can be used to predict user’s learning “route”</a:t>
            </a:r>
          </a:p>
          <a:p>
            <a:pPr algn="just">
              <a:lnSpc>
                <a:spcPct val="80000"/>
              </a:lnSpc>
              <a:buFontTx/>
              <a:buNone/>
            </a:pPr>
            <a:endParaRPr lang="en-US" sz="800" smtClean="0"/>
          </a:p>
          <a:p>
            <a:pPr algn="just">
              <a:lnSpc>
                <a:spcPct val="80000"/>
              </a:lnSpc>
            </a:pPr>
            <a:r>
              <a:rPr lang="en-US" sz="2400" smtClean="0"/>
              <a:t>There are two sequential pattern mining approaches: candidate generation-and-test, pattern-growth.The first which is essentially a refinement of the Apriori-like is easy to implement but causes a problem of large candidate set and so, leads to performance downfall.The second which is a divide-and-conquer solution intends to reduce the number of candidate sequences. So, it is more efficient </a:t>
            </a:r>
          </a:p>
          <a:p>
            <a:pPr algn="just">
              <a:lnSpc>
                <a:spcPct val="80000"/>
              </a:lnSpc>
              <a:buFontTx/>
              <a:buNone/>
            </a:pPr>
            <a:endParaRPr lang="en-US" sz="800" smtClean="0"/>
          </a:p>
          <a:p>
            <a:pPr algn="just">
              <a:lnSpc>
                <a:spcPct val="80000"/>
              </a:lnSpc>
            </a:pPr>
            <a:r>
              <a:rPr lang="en-US" sz="2400" smtClean="0"/>
              <a:t>Last, we propose the technique to break sequential patterns into rules containing recommendable concepts / learning materials. The ideology of this approach is derived from association rule mining but it is more efficient than association rules </a:t>
            </a:r>
          </a:p>
        </p:txBody>
      </p:sp>
      <p:sp>
        <p:nvSpPr>
          <p:cNvPr id="101382" name="Rectangle 3"/>
          <p:cNvSpPr>
            <a:spLocks noGrp="1" noChangeArrowheads="1"/>
          </p:cNvSpPr>
          <p:nvPr>
            <p:ph type="title"/>
          </p:nvPr>
        </p:nvSpPr>
        <p:spPr>
          <a:xfrm>
            <a:off x="527050" y="76200"/>
            <a:ext cx="83883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dt" sz="quarter" idx="10"/>
          </p:nvPr>
        </p:nvSpPr>
        <p:spPr>
          <a:noFill/>
        </p:spPr>
        <p:txBody>
          <a:bodyPr/>
          <a:lstStyle/>
          <a:p>
            <a:fld id="{6DA8BE99-9527-4BCE-922E-D927ADB6D50F}" type="datetime1">
              <a:rPr lang="en-US" smtClean="0"/>
              <a:pPr/>
              <a:t>3/9/2016</a:t>
            </a:fld>
            <a:endParaRPr lang="en-US" smtClean="0"/>
          </a:p>
        </p:txBody>
      </p:sp>
      <p:sp>
        <p:nvSpPr>
          <p:cNvPr id="102403" name="Rectangle 5"/>
          <p:cNvSpPr>
            <a:spLocks noGrp="1" noChangeArrowheads="1"/>
          </p:cNvSpPr>
          <p:nvPr>
            <p:ph type="ftr" sz="quarter" idx="11"/>
          </p:nvPr>
        </p:nvSpPr>
        <p:spPr>
          <a:noFill/>
        </p:spPr>
        <p:txBody>
          <a:bodyPr/>
          <a:lstStyle/>
          <a:p>
            <a:r>
              <a:rPr lang="en-US" smtClean="0"/>
              <a:t>Thesis report</a:t>
            </a:r>
          </a:p>
        </p:txBody>
      </p:sp>
      <p:sp>
        <p:nvSpPr>
          <p:cNvPr id="102404" name="Rectangle 6"/>
          <p:cNvSpPr>
            <a:spLocks noGrp="1" noChangeArrowheads="1"/>
          </p:cNvSpPr>
          <p:nvPr>
            <p:ph type="sldNum" sz="quarter" idx="12"/>
          </p:nvPr>
        </p:nvSpPr>
        <p:spPr>
          <a:noFill/>
        </p:spPr>
        <p:txBody>
          <a:bodyPr/>
          <a:lstStyle/>
          <a:p>
            <a:fld id="{91488236-64D6-4931-8816-5E9705754ABF}" type="slidenum">
              <a:rPr lang="en-US" smtClean="0"/>
              <a:pPr/>
              <a:t>99</a:t>
            </a:fld>
            <a:endParaRPr lang="en-US" smtClean="0"/>
          </a:p>
        </p:txBody>
      </p:sp>
      <p:sp>
        <p:nvSpPr>
          <p:cNvPr id="102405" name="Rectangle 2"/>
          <p:cNvSpPr>
            <a:spLocks noGrp="1" noChangeArrowheads="1"/>
          </p:cNvSpPr>
          <p:nvPr>
            <p:ph type="title"/>
          </p:nvPr>
        </p:nvSpPr>
        <p:spPr/>
        <p:txBody>
          <a:bodyPr/>
          <a:lstStyle/>
          <a:p>
            <a:r>
              <a:rPr lang="en-US" sz="2800" smtClean="0"/>
              <a:t>V. Learning history sub-model (User Interests)</a:t>
            </a:r>
          </a:p>
        </p:txBody>
      </p:sp>
      <p:sp>
        <p:nvSpPr>
          <p:cNvPr id="102406" name="Rectangle 3"/>
          <p:cNvSpPr>
            <a:spLocks noGrp="1" noChangeArrowheads="1"/>
          </p:cNvSpPr>
          <p:nvPr>
            <p:ph type="body" idx="1"/>
          </p:nvPr>
        </p:nvSpPr>
        <p:spPr>
          <a:xfrm>
            <a:off x="685800" y="1676400"/>
            <a:ext cx="7966075" cy="4267200"/>
          </a:xfrm>
        </p:spPr>
        <p:txBody>
          <a:bodyPr/>
          <a:lstStyle/>
          <a:p>
            <a:pPr algn="just"/>
            <a:r>
              <a:rPr lang="en-US" sz="2800" smtClean="0"/>
              <a:t>User interest is one of personal traits attracting researchers’ attention in user modeling and user profiling </a:t>
            </a:r>
          </a:p>
          <a:p>
            <a:pPr algn="just"/>
            <a:r>
              <a:rPr lang="en-US" sz="2800" smtClean="0"/>
              <a:t>I propose a new approach for discovering user interest based on document classification. The basic idea is to consider user interests as classes of documents </a:t>
            </a:r>
          </a:p>
          <a:p>
            <a:pPr algn="just"/>
            <a:r>
              <a:rPr lang="en-US" sz="2800" smtClean="0"/>
              <a:t>The process of classifying documents is also the process of discovering user interests </a:t>
            </a:r>
          </a:p>
        </p:txBody>
      </p:sp>
      <p:sp>
        <p:nvSpPr>
          <p:cNvPr id="102407" name="Text Box 4"/>
          <p:cNvSpPr txBox="1">
            <a:spLocks noChangeArrowheads="1"/>
          </p:cNvSpPr>
          <p:nvPr/>
        </p:nvSpPr>
        <p:spPr bwMode="auto">
          <a:xfrm>
            <a:off x="609600" y="1206500"/>
            <a:ext cx="8275638" cy="427038"/>
          </a:xfrm>
          <a:prstGeom prst="rect">
            <a:avLst/>
          </a:prstGeom>
          <a:noFill/>
          <a:ln w="9525">
            <a:noFill/>
            <a:miter lim="800000"/>
            <a:headEnd/>
            <a:tailEnd/>
          </a:ln>
        </p:spPr>
        <p:txBody>
          <a:bodyPr wrap="none">
            <a:spAutoFit/>
          </a:bodyPr>
          <a:lstStyle/>
          <a:p>
            <a:r>
              <a:rPr lang="en-US" sz="2200" b="1">
                <a:solidFill>
                  <a:srgbClr val="CC00CC"/>
                </a:solidFill>
              </a:rPr>
              <a:t>Discovering user interests based on document classification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175</Template>
  <TotalTime>8240</TotalTime>
  <Words>12403</Words>
  <Application>Microsoft Office PowerPoint</Application>
  <PresentationFormat>On-screen Show (4:3)</PresentationFormat>
  <Paragraphs>1427</Paragraphs>
  <Slides>140</Slides>
  <Notes>45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4" baseType="lpstr">
      <vt:lpstr>Arial</vt:lpstr>
      <vt:lpstr>Times New Roman</vt:lpstr>
      <vt:lpstr>Default Design</vt:lpstr>
      <vt:lpstr>Equation</vt:lpstr>
      <vt:lpstr>Mathematical Approaches to User Modeling</vt:lpstr>
      <vt:lpstr>I. Triangular Leaner Model</vt:lpstr>
      <vt:lpstr>I. Triangular Leaner Model</vt:lpstr>
      <vt:lpstr>I. Triangular Leaner Model</vt:lpstr>
      <vt:lpstr>I. Triangular Leaner Model</vt:lpstr>
      <vt:lpstr>I. Triangular Leaner Model</vt:lpstr>
      <vt:lpstr>I. Triangular Leaner Model (TLM)</vt:lpstr>
      <vt:lpstr>I. Triangular Leaner Model</vt:lpstr>
      <vt:lpstr>I. Triangular Leaner Model</vt:lpstr>
      <vt:lpstr>I. Triangular Leaner Model</vt:lpstr>
      <vt:lpstr>II. A user modeling system for TLM</vt:lpstr>
      <vt:lpstr>II. A user modeling system for TLM</vt:lpstr>
      <vt:lpstr>II. A user modeling system for TLM</vt:lpstr>
      <vt:lpstr>II. A user modeling system for TLM</vt:lpstr>
      <vt:lpstr>II. A user modeling system for TLM</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 (improvement)</vt:lpstr>
      <vt:lpstr>III. Knowledge sub-model (EM)</vt:lpstr>
      <vt:lpstr>III. Knowledge sub-model (EM)</vt:lpstr>
      <vt:lpstr>III. Knowledge sub-model (EM)</vt:lpstr>
      <vt:lpstr>III. Knowledge sub-model (EM)</vt:lpstr>
      <vt:lpstr>III. Knowledge sub-model (EM)</vt:lpstr>
      <vt:lpstr>III. Knowledge sub-model (EM)</vt:lpstr>
      <vt:lpstr>III. Knowledge sub-model (MLE)</vt:lpstr>
      <vt:lpstr>III. Knowledge sub-model (MLE)</vt:lpstr>
      <vt:lpstr>III. Knowledge sub-model (MLE)</vt:lpstr>
      <vt:lpstr>III. Knowledge sub-model (MLE)</vt:lpstr>
      <vt:lpstr>III. Knowledge sub-model (MLE)</vt:lpstr>
      <vt:lpstr>III. Knowledge sub-model (MLE)</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(Conclusion)</vt:lpstr>
      <vt:lpstr>III. Knowledge sub-model (Conclusion)</vt:lpstr>
      <vt:lpstr>IV. Learning style sub-model</vt:lpstr>
      <vt:lpstr>IV. Learning style sub-model</vt:lpstr>
      <vt:lpstr>IV. Learning style sub-model</vt:lpstr>
      <vt:lpstr>IV. Learning style sub-model</vt:lpstr>
      <vt:lpstr>IV. Learning style sub-model</vt:lpstr>
      <vt:lpstr>IV. Learning style sub-model (HMM)</vt:lpstr>
      <vt:lpstr>IV. Learning style sub-model (HMM)</vt:lpstr>
      <vt:lpstr>IV. Learning style sub-model (HMM)</vt:lpstr>
      <vt:lpstr>IV. Learning style sub-model (HMM)</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(conclusion)</vt:lpstr>
      <vt:lpstr>V. Learning history sub-model</vt:lpstr>
      <vt:lpstr>V. Learning history sub-model</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 (conclusion)</vt:lpstr>
      <vt:lpstr>Conclusion</vt:lpstr>
      <vt:lpstr>Reference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Loc Nguyen</cp:lastModifiedBy>
  <cp:revision>1482</cp:revision>
  <cp:lastPrinted>1601-01-01T00:00:00Z</cp:lastPrinted>
  <dcterms:created xsi:type="dcterms:W3CDTF">2000-09-03T06:15:46Z</dcterms:created>
  <dcterms:modified xsi:type="dcterms:W3CDTF">2016-03-09T03:14:30Z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