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9" r:id="rId13"/>
    <p:sldId id="270" r:id="rId14"/>
    <p:sldId id="271" r:id="rId15"/>
    <p:sldId id="272" r:id="rId16"/>
    <p:sldId id="266" r:id="rId17"/>
    <p:sldId id="268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3479-0D4F-4D9D-A2B5-B39C254697D4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809D-B1CA-4913-8D62-32A2D6C5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4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3479-0D4F-4D9D-A2B5-B39C254697D4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809D-B1CA-4913-8D62-32A2D6C5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9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3479-0D4F-4D9D-A2B5-B39C254697D4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809D-B1CA-4913-8D62-32A2D6C5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9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3479-0D4F-4D9D-A2B5-B39C254697D4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809D-B1CA-4913-8D62-32A2D6C5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0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3479-0D4F-4D9D-A2B5-B39C254697D4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809D-B1CA-4913-8D62-32A2D6C5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3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3479-0D4F-4D9D-A2B5-B39C254697D4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809D-B1CA-4913-8D62-32A2D6C5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3479-0D4F-4D9D-A2B5-B39C254697D4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809D-B1CA-4913-8D62-32A2D6C5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6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3479-0D4F-4D9D-A2B5-B39C254697D4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809D-B1CA-4913-8D62-32A2D6C5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3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3479-0D4F-4D9D-A2B5-B39C254697D4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809D-B1CA-4913-8D62-32A2D6C5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2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3479-0D4F-4D9D-A2B5-B39C254697D4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809D-B1CA-4913-8D62-32A2D6C5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3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3479-0D4F-4D9D-A2B5-B39C254697D4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809D-B1CA-4913-8D62-32A2D6C5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F3479-0D4F-4D9D-A2B5-B39C254697D4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809D-B1CA-4913-8D62-32A2D6C5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923" y="1181686"/>
            <a:ext cx="11254154" cy="161082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Phoebe – A Framework of age and weight estimation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HOSREM Annual Conference, 26</a:t>
            </a:r>
            <a:r>
              <a:rPr lang="en-US" sz="2500" baseline="30000" dirty="0" smtClean="0"/>
              <a:t>th</a:t>
            </a:r>
            <a:r>
              <a:rPr lang="en-US" sz="2500" dirty="0" smtClean="0"/>
              <a:t> November 2016, Ho Chi Minh city, Vietnam</a:t>
            </a:r>
            <a:endParaRPr lang="en-US" sz="2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91022"/>
            <a:ext cx="9144000" cy="27565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Loc Nguyen</a:t>
            </a:r>
          </a:p>
          <a:p>
            <a:r>
              <a:rPr lang="en-US" dirty="0" smtClean="0"/>
              <a:t>Sunflower Soft Company, Ho Chi Minh, Vietnam</a:t>
            </a:r>
          </a:p>
          <a:p>
            <a:r>
              <a:rPr lang="en-US" dirty="0" smtClean="0"/>
              <a:t>Email: ng_phloc@yahoo.com</a:t>
            </a:r>
          </a:p>
          <a:p>
            <a:endParaRPr lang="en-US" dirty="0"/>
          </a:p>
          <a:p>
            <a:r>
              <a:rPr lang="en-US" dirty="0" smtClean="0"/>
              <a:t>Thu-Hang T. Ho</a:t>
            </a:r>
          </a:p>
          <a:p>
            <a:r>
              <a:rPr lang="en-US" dirty="0" err="1" smtClean="0"/>
              <a:t>Vinh</a:t>
            </a:r>
            <a:r>
              <a:rPr lang="en-US" dirty="0" smtClean="0"/>
              <a:t> Long General Hospital, </a:t>
            </a:r>
            <a:r>
              <a:rPr lang="en-US" dirty="0" err="1" smtClean="0"/>
              <a:t>Vinh</a:t>
            </a:r>
            <a:r>
              <a:rPr lang="en-US" dirty="0" smtClean="0"/>
              <a:t> Long, Vietnam</a:t>
            </a:r>
          </a:p>
          <a:p>
            <a:r>
              <a:rPr lang="en-US" dirty="0" smtClean="0"/>
              <a:t>Email: bshangvl2000@yahoo.com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0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6" y="140674"/>
            <a:ext cx="3995225" cy="1012877"/>
          </a:xfrm>
        </p:spPr>
        <p:txBody>
          <a:bodyPr vert="horz">
            <a:noAutofit/>
          </a:bodyPr>
          <a:lstStyle/>
          <a:p>
            <a:r>
              <a:rPr lang="en-US" sz="2600" b="1" dirty="0" smtClean="0"/>
              <a:t>III. Use Case </a:t>
            </a:r>
            <a:r>
              <a:rPr lang="en-US" sz="2600" b="1" dirty="0"/>
              <a:t>– Comparison among different formulas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42" y="1659985"/>
            <a:ext cx="4611060" cy="191320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Rows represents formulas.</a:t>
            </a:r>
          </a:p>
          <a:p>
            <a:r>
              <a:rPr lang="en-US" sz="2000" dirty="0" smtClean="0"/>
              <a:t>Four </a:t>
            </a:r>
            <a:r>
              <a:rPr lang="en-US" sz="2000" dirty="0" smtClean="0"/>
              <a:t>criteria: </a:t>
            </a:r>
            <a:r>
              <a:rPr lang="en-US" sz="2000" dirty="0"/>
              <a:t>multivariate correlation, estimate correlation, </a:t>
            </a:r>
            <a:r>
              <a:rPr lang="en-US" sz="2000" dirty="0" smtClean="0"/>
              <a:t>error range and ratio </a:t>
            </a:r>
            <a:r>
              <a:rPr lang="en-US" sz="2000" dirty="0"/>
              <a:t>error </a:t>
            </a:r>
            <a:r>
              <a:rPr lang="en-US" sz="2000" dirty="0" smtClean="0"/>
              <a:t>range are </a:t>
            </a:r>
            <a:r>
              <a:rPr lang="en-US" sz="2000" dirty="0"/>
              <a:t>arranged in three respective columns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602" y="14066"/>
            <a:ext cx="74683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use two samples in which the first sample includes 2</a:t>
            </a:r>
            <a:r>
              <a:rPr lang="en-US" i="1" dirty="0"/>
              <a:t>-</a:t>
            </a:r>
            <a:r>
              <a:rPr lang="en-US" dirty="0"/>
              <a:t>dimension ultrasound measures of 1027 cases and the second sample includes </a:t>
            </a:r>
            <a:r>
              <a:rPr lang="en-US" dirty="0" smtClean="0"/>
              <a:t>3</a:t>
            </a:r>
            <a:r>
              <a:rPr lang="en-US" i="1" dirty="0" smtClean="0"/>
              <a:t>-</a:t>
            </a:r>
            <a:r>
              <a:rPr lang="en-US" dirty="0" smtClean="0"/>
              <a:t>dimension </a:t>
            </a:r>
            <a:r>
              <a:rPr lang="en-US" dirty="0"/>
              <a:t>ultrasound measures of 506 </a:t>
            </a:r>
            <a:r>
              <a:rPr lang="en-US" dirty="0" smtClean="0"/>
              <a:t>cases.</a:t>
            </a:r>
          </a:p>
          <a:p>
            <a:pPr algn="just"/>
            <a:r>
              <a:rPr lang="en-US" dirty="0" smtClean="0"/>
              <a:t>Samples are collected from </a:t>
            </a:r>
            <a:r>
              <a:rPr lang="en-US" dirty="0" err="1" smtClean="0"/>
              <a:t>Vinh</a:t>
            </a:r>
            <a:r>
              <a:rPr lang="en-US" dirty="0" smtClean="0"/>
              <a:t> Long General Hospital, obeying strictly all </a:t>
            </a:r>
            <a:r>
              <a:rPr lang="en-US" smtClean="0"/>
              <a:t>medical ethical criteria.</a:t>
            </a:r>
            <a:endParaRPr lang="en-US" dirty="0" smtClean="0"/>
          </a:p>
          <a:p>
            <a:pPr algn="just"/>
            <a:r>
              <a:rPr lang="en-US" dirty="0" smtClean="0"/>
              <a:t>As </a:t>
            </a:r>
            <a:r>
              <a:rPr lang="en-US" dirty="0"/>
              <a:t>experimental results, the proposed framework produces optimal formulas with high adequacy and accuracy</a:t>
            </a:r>
          </a:p>
        </p:txBody>
      </p:sp>
    </p:spTree>
    <p:extLst>
      <p:ext uri="{BB962C8B-B14F-4D97-AF65-F5344CB8AC3E}">
        <p14:creationId xmlns:p14="http://schemas.microsoft.com/office/powerpoint/2010/main" val="328392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Experimental Results – Age estimation 2D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3431"/>
              </p:ext>
            </p:extLst>
          </p:nvPr>
        </p:nvGraphicFramePr>
        <p:xfrm>
          <a:off x="838200" y="1790450"/>
          <a:ext cx="10515600" cy="4754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1641"/>
                <a:gridCol w="5899759"/>
                <a:gridCol w="1039660"/>
                <a:gridCol w="208454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Formula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Expression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Error Range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Our formula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>
                          <a:effectLst/>
                        </a:rPr>
                        <a:t>age</a:t>
                      </a:r>
                      <a:r>
                        <a:rPr lang="en-US" sz="2400" dirty="0">
                          <a:effectLst/>
                        </a:rPr>
                        <a:t> = 11.241790279345 * </a:t>
                      </a:r>
                      <a:r>
                        <a:rPr lang="en-US" sz="2400" dirty="0" err="1">
                          <a:effectLst/>
                        </a:rPr>
                        <a:t>exp</a:t>
                      </a:r>
                      <a:r>
                        <a:rPr lang="en-US" sz="2400" dirty="0">
                          <a:effectLst/>
                        </a:rPr>
                        <a:t>(0.002011545172 * </a:t>
                      </a:r>
                      <a:r>
                        <a:rPr lang="en-US" sz="2400" i="1" dirty="0">
                          <a:effectLst/>
                        </a:rPr>
                        <a:t>bpd</a:t>
                      </a:r>
                      <a:r>
                        <a:rPr lang="en-US" sz="2400" dirty="0">
                          <a:effectLst/>
                        </a:rPr>
                        <a:t> + 0.000934094686 * </a:t>
                      </a:r>
                      <a:r>
                        <a:rPr lang="en-US" sz="2400" i="1" dirty="0" err="1">
                          <a:effectLst/>
                        </a:rPr>
                        <a:t>hc</a:t>
                      </a:r>
                      <a:r>
                        <a:rPr lang="en-US" sz="2400" dirty="0">
                          <a:effectLst/>
                        </a:rPr>
                        <a:t> + 0.005469775639 * </a:t>
                      </a:r>
                      <a:r>
                        <a:rPr lang="en-US" sz="2400" i="1" dirty="0" err="1">
                          <a:effectLst/>
                        </a:rPr>
                        <a:t>fl</a:t>
                      </a:r>
                      <a:r>
                        <a:rPr lang="en-US" sz="2400" dirty="0">
                          <a:effectLst/>
                        </a:rPr>
                        <a:t> + 0.001042107315 * </a:t>
                      </a:r>
                      <a:r>
                        <a:rPr lang="en-US" sz="2400" i="1" dirty="0">
                          <a:effectLst/>
                        </a:rPr>
                        <a:t>ac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0.9303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-0.0292±1.4500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Ho 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>
                          <a:effectLst/>
                        </a:rPr>
                        <a:t>age</a:t>
                      </a:r>
                      <a:r>
                        <a:rPr lang="en-US" sz="2400" dirty="0">
                          <a:effectLst/>
                        </a:rPr>
                        <a:t> = 331.022307583389 - 1.611773915587 * (</a:t>
                      </a:r>
                      <a:r>
                        <a:rPr lang="en-US" sz="2400" i="1" dirty="0" err="1">
                          <a:effectLst/>
                        </a:rPr>
                        <a:t>hc</a:t>
                      </a:r>
                      <a:r>
                        <a:rPr lang="en-US" sz="2400" dirty="0">
                          <a:effectLst/>
                        </a:rPr>
                        <a:t> + </a:t>
                      </a:r>
                      <a:r>
                        <a:rPr lang="en-US" sz="2400" i="1" dirty="0">
                          <a:effectLst/>
                        </a:rPr>
                        <a:t>ac</a:t>
                      </a:r>
                      <a:r>
                        <a:rPr lang="en-US" sz="2400" dirty="0">
                          <a:effectLst/>
                        </a:rPr>
                        <a:t>) + 0.002779686994 * ((</a:t>
                      </a:r>
                      <a:r>
                        <a:rPr lang="en-US" sz="2400" i="1" dirty="0" err="1">
                          <a:effectLst/>
                        </a:rPr>
                        <a:t>hc</a:t>
                      </a:r>
                      <a:r>
                        <a:rPr lang="en-US" sz="2400" dirty="0">
                          <a:effectLst/>
                        </a:rPr>
                        <a:t> + </a:t>
                      </a:r>
                      <a:r>
                        <a:rPr lang="en-US" sz="2400" i="1" dirty="0">
                          <a:effectLst/>
                        </a:rPr>
                        <a:t>ac</a:t>
                      </a:r>
                      <a:r>
                        <a:rPr lang="en-US" sz="2400" dirty="0">
                          <a:effectLst/>
                        </a:rPr>
                        <a:t>)^2) - 0.000001530428 * ((</a:t>
                      </a:r>
                      <a:r>
                        <a:rPr lang="en-US" sz="2400" i="1" dirty="0" err="1">
                          <a:effectLst/>
                        </a:rPr>
                        <a:t>hc</a:t>
                      </a:r>
                      <a:r>
                        <a:rPr lang="en-US" sz="2400" dirty="0">
                          <a:effectLst/>
                        </a:rPr>
                        <a:t> + </a:t>
                      </a:r>
                      <a:r>
                        <a:rPr lang="en-US" sz="2400" i="1" dirty="0">
                          <a:effectLst/>
                        </a:rPr>
                        <a:t>ac</a:t>
                      </a:r>
                      <a:r>
                        <a:rPr lang="en-US" sz="2400" dirty="0">
                          <a:effectLst/>
                        </a:rPr>
                        <a:t>)^3)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0.9212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0±1.5384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Varol 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>
                          <a:effectLst/>
                        </a:rPr>
                        <a:t>age</a:t>
                      </a:r>
                      <a:r>
                        <a:rPr lang="en-US" sz="2400" dirty="0">
                          <a:effectLst/>
                        </a:rPr>
                        <a:t> = 11.769 + 1.275 * </a:t>
                      </a:r>
                      <a:r>
                        <a:rPr lang="en-US" sz="2400" i="1" dirty="0" err="1">
                          <a:effectLst/>
                        </a:rPr>
                        <a:t>fl</a:t>
                      </a:r>
                      <a:r>
                        <a:rPr lang="en-US" sz="2400" dirty="0">
                          <a:effectLst/>
                        </a:rPr>
                        <a:t>/10 + 0.449 * ((</a:t>
                      </a:r>
                      <a:r>
                        <a:rPr lang="en-US" sz="2400" i="1" dirty="0" err="1">
                          <a:effectLst/>
                        </a:rPr>
                        <a:t>fl</a:t>
                      </a:r>
                      <a:r>
                        <a:rPr lang="en-US" sz="2400" dirty="0">
                          <a:effectLst/>
                        </a:rPr>
                        <a:t>/10)^2) - 0.02 * ((</a:t>
                      </a:r>
                      <a:r>
                        <a:rPr lang="en-US" sz="2400" i="1" dirty="0" err="1">
                          <a:effectLst/>
                        </a:rPr>
                        <a:t>fl</a:t>
                      </a:r>
                      <a:r>
                        <a:rPr lang="en-US" sz="2400" dirty="0">
                          <a:effectLst/>
                        </a:rPr>
                        <a:t>/10)^3)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0.8949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-1.6807±1.8525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Varol 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>
                          <a:effectLst/>
                        </a:rPr>
                        <a:t>age</a:t>
                      </a:r>
                      <a:r>
                        <a:rPr lang="en-US" sz="2400" dirty="0">
                          <a:effectLst/>
                        </a:rPr>
                        <a:t> = 5.596 + 0.941 * </a:t>
                      </a:r>
                      <a:r>
                        <a:rPr lang="en-US" sz="2400" i="1" dirty="0">
                          <a:effectLst/>
                        </a:rPr>
                        <a:t>ac</a:t>
                      </a:r>
                      <a:r>
                        <a:rPr lang="en-US" sz="2400" dirty="0">
                          <a:effectLst/>
                        </a:rPr>
                        <a:t>/10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0.8941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-0.5683±1.7711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Varol 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>
                          <a:effectLst/>
                        </a:rPr>
                        <a:t>age</a:t>
                      </a:r>
                      <a:r>
                        <a:rPr lang="en-US" sz="2400" dirty="0">
                          <a:effectLst/>
                        </a:rPr>
                        <a:t> = 1.863 + 6.280 * </a:t>
                      </a:r>
                      <a:r>
                        <a:rPr lang="en-US" sz="2400" i="1" dirty="0" err="1">
                          <a:effectLst/>
                        </a:rPr>
                        <a:t>fl</a:t>
                      </a:r>
                      <a:r>
                        <a:rPr lang="en-US" sz="2400" dirty="0">
                          <a:effectLst/>
                        </a:rPr>
                        <a:t>/10 - 0.211 * ((</a:t>
                      </a:r>
                      <a:r>
                        <a:rPr lang="en-US" sz="2400" i="1" dirty="0" err="1">
                          <a:effectLst/>
                        </a:rPr>
                        <a:t>fl</a:t>
                      </a:r>
                      <a:r>
                        <a:rPr lang="en-US" sz="2400" dirty="0">
                          <a:effectLst/>
                        </a:rPr>
                        <a:t>/10)^2)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0.8934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-1.5182±2.1150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0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674" y="11460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IV. Experimental Results – </a:t>
            </a:r>
            <a:r>
              <a:rPr lang="en-US" sz="4000" dirty="0" smtClean="0"/>
              <a:t>Weight estimation </a:t>
            </a:r>
            <a:r>
              <a:rPr lang="en-US" sz="4000" dirty="0"/>
              <a:t>2D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058369"/>
              </p:ext>
            </p:extLst>
          </p:nvPr>
        </p:nvGraphicFramePr>
        <p:xfrm>
          <a:off x="825674" y="1561995"/>
          <a:ext cx="10515600" cy="512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6797"/>
                <a:gridCol w="5386192"/>
                <a:gridCol w="1002082"/>
                <a:gridCol w="2560529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Formula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Expression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Error Range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Our formula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>
                          <a:effectLst/>
                        </a:rPr>
                        <a:t>weight</a:t>
                      </a:r>
                      <a:r>
                        <a:rPr lang="en-US" sz="2400" dirty="0">
                          <a:effectLst/>
                        </a:rPr>
                        <a:t> = 0.000043298985 * (</a:t>
                      </a:r>
                      <a:r>
                        <a:rPr lang="en-US" sz="2400" i="1" dirty="0">
                          <a:effectLst/>
                        </a:rPr>
                        <a:t>bpd</a:t>
                      </a:r>
                      <a:r>
                        <a:rPr lang="en-US" sz="2400" dirty="0">
                          <a:effectLst/>
                        </a:rPr>
                        <a:t>^1.948640017621) * (</a:t>
                      </a:r>
                      <a:r>
                        <a:rPr lang="en-US" sz="2400" i="1" dirty="0">
                          <a:effectLst/>
                        </a:rPr>
                        <a:t>hc</a:t>
                      </a:r>
                      <a:r>
                        <a:rPr lang="en-US" sz="2400" dirty="0">
                          <a:effectLst/>
                        </a:rPr>
                        <a:t>^0.263745313905) * (</a:t>
                      </a:r>
                      <a:r>
                        <a:rPr lang="en-US" sz="2400" i="1" dirty="0">
                          <a:effectLst/>
                        </a:rPr>
                        <a:t>fl</a:t>
                      </a:r>
                      <a:r>
                        <a:rPr lang="en-US" sz="2400" dirty="0">
                          <a:effectLst/>
                        </a:rPr>
                        <a:t>^0.601972103528) * (</a:t>
                      </a:r>
                      <a:r>
                        <a:rPr lang="en-US" sz="2400" i="1" dirty="0">
                          <a:effectLst/>
                        </a:rPr>
                        <a:t>ac</a:t>
                      </a:r>
                      <a:r>
                        <a:rPr lang="en-US" sz="2400" dirty="0">
                          <a:effectLst/>
                        </a:rPr>
                        <a:t>^0.905523630923)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0.9636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-7.4656±212.5573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Sherpard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>
                          <a:effectLst/>
                        </a:rPr>
                        <a:t>weight</a:t>
                      </a:r>
                      <a:r>
                        <a:rPr lang="en-US" sz="2400" dirty="0">
                          <a:effectLst/>
                        </a:rPr>
                        <a:t> = 10^(1.2508 + 0.166 * </a:t>
                      </a:r>
                      <a:r>
                        <a:rPr lang="en-US" sz="2400" i="1" dirty="0">
                          <a:effectLst/>
                        </a:rPr>
                        <a:t>bpd</a:t>
                      </a:r>
                      <a:r>
                        <a:rPr lang="en-US" sz="2400" dirty="0">
                          <a:effectLst/>
                        </a:rPr>
                        <a:t>/10 + 0.046 * </a:t>
                      </a:r>
                      <a:r>
                        <a:rPr lang="en-US" sz="2400" i="1" dirty="0">
                          <a:effectLst/>
                        </a:rPr>
                        <a:t>ac</a:t>
                      </a:r>
                      <a:r>
                        <a:rPr lang="en-US" sz="2400" dirty="0">
                          <a:effectLst/>
                        </a:rPr>
                        <a:t>/10 - 0.002646 * </a:t>
                      </a:r>
                      <a:r>
                        <a:rPr lang="en-US" sz="2400" i="1" dirty="0">
                          <a:effectLst/>
                        </a:rPr>
                        <a:t>ac</a:t>
                      </a:r>
                      <a:r>
                        <a:rPr lang="en-US" sz="2400" dirty="0">
                          <a:effectLst/>
                        </a:rPr>
                        <a:t> * </a:t>
                      </a:r>
                      <a:r>
                        <a:rPr lang="en-US" sz="2400" i="1" dirty="0">
                          <a:effectLst/>
                        </a:rPr>
                        <a:t>bpd</a:t>
                      </a:r>
                      <a:r>
                        <a:rPr lang="en-US" sz="2400" dirty="0">
                          <a:effectLst/>
                        </a:rPr>
                        <a:t>/100)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0.9619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-65.8121±219.0392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Ho 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>
                          <a:effectLst/>
                        </a:rPr>
                        <a:t>weight</a:t>
                      </a:r>
                      <a:r>
                        <a:rPr lang="en-US" sz="2400" dirty="0">
                          <a:effectLst/>
                        </a:rPr>
                        <a:t> = 10^(1.746 + 0.0124 * </a:t>
                      </a:r>
                      <a:r>
                        <a:rPr lang="en-US" sz="2400" i="1" dirty="0">
                          <a:effectLst/>
                        </a:rPr>
                        <a:t>bpd</a:t>
                      </a:r>
                      <a:r>
                        <a:rPr lang="en-US" sz="2400" dirty="0">
                          <a:effectLst/>
                        </a:rPr>
                        <a:t> + 0.001906 * </a:t>
                      </a:r>
                      <a:r>
                        <a:rPr lang="en-US" sz="2400" i="1" dirty="0">
                          <a:effectLst/>
                        </a:rPr>
                        <a:t>ac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0.9602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-11.5576±223.5124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Hadlock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>
                          <a:effectLst/>
                        </a:rPr>
                        <a:t>weight</a:t>
                      </a:r>
                      <a:r>
                        <a:rPr lang="en-US" sz="2400" dirty="0">
                          <a:effectLst/>
                        </a:rPr>
                        <a:t> = 10^(1.304 + 0.05281 * </a:t>
                      </a:r>
                      <a:r>
                        <a:rPr lang="en-US" sz="2400" i="1" dirty="0">
                          <a:effectLst/>
                        </a:rPr>
                        <a:t>ac</a:t>
                      </a:r>
                      <a:r>
                        <a:rPr lang="en-US" sz="2400" dirty="0">
                          <a:effectLst/>
                        </a:rPr>
                        <a:t>/10 + 0.1938 * </a:t>
                      </a:r>
                      <a:r>
                        <a:rPr lang="en-US" sz="2400" i="1" dirty="0" err="1">
                          <a:effectLst/>
                        </a:rPr>
                        <a:t>fl</a:t>
                      </a:r>
                      <a:r>
                        <a:rPr lang="en-US" sz="2400" dirty="0">
                          <a:effectLst/>
                        </a:rPr>
                        <a:t>/10 - 0.004 * </a:t>
                      </a:r>
                      <a:r>
                        <a:rPr lang="en-US" sz="2400" i="1" dirty="0">
                          <a:effectLst/>
                        </a:rPr>
                        <a:t>ac</a:t>
                      </a:r>
                      <a:r>
                        <a:rPr lang="en-US" sz="2400" dirty="0">
                          <a:effectLst/>
                        </a:rPr>
                        <a:t> * </a:t>
                      </a:r>
                      <a:r>
                        <a:rPr lang="en-US" sz="2400" i="1" dirty="0" err="1">
                          <a:effectLst/>
                        </a:rPr>
                        <a:t>fl</a:t>
                      </a:r>
                      <a:r>
                        <a:rPr lang="en-US" sz="2400" dirty="0">
                          <a:effectLst/>
                        </a:rPr>
                        <a:t>/100)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0.9395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-76.4960±272.9474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Campbell &amp; Wilkin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>
                          <a:effectLst/>
                        </a:rPr>
                        <a:t>weight</a:t>
                      </a:r>
                      <a:r>
                        <a:rPr lang="en-US" sz="2400" dirty="0">
                          <a:effectLst/>
                        </a:rPr>
                        <a:t> = 1000 * </a:t>
                      </a:r>
                      <a:r>
                        <a:rPr lang="en-US" sz="2400" i="1" dirty="0" err="1">
                          <a:effectLst/>
                        </a:rPr>
                        <a:t>exp</a:t>
                      </a:r>
                      <a:r>
                        <a:rPr lang="en-US" sz="2400" dirty="0">
                          <a:effectLst/>
                        </a:rPr>
                        <a:t>(-4.564 + 0.282 * </a:t>
                      </a:r>
                      <a:r>
                        <a:rPr lang="en-US" sz="2400" i="1" dirty="0">
                          <a:effectLst/>
                        </a:rPr>
                        <a:t>ac</a:t>
                      </a:r>
                      <a:r>
                        <a:rPr lang="en-US" sz="2400" dirty="0">
                          <a:effectLst/>
                        </a:rPr>
                        <a:t>/10 - 0.00331 * </a:t>
                      </a:r>
                      <a:r>
                        <a:rPr lang="en-US" sz="2400" i="1" dirty="0">
                          <a:effectLst/>
                        </a:rPr>
                        <a:t>ac</a:t>
                      </a:r>
                      <a:r>
                        <a:rPr lang="en-US" sz="2400" dirty="0">
                          <a:effectLst/>
                        </a:rPr>
                        <a:t> * </a:t>
                      </a:r>
                      <a:r>
                        <a:rPr lang="en-US" sz="2400" i="1" dirty="0">
                          <a:effectLst/>
                        </a:rPr>
                        <a:t>ac</a:t>
                      </a:r>
                      <a:r>
                        <a:rPr lang="en-US" sz="2400" dirty="0">
                          <a:effectLst/>
                        </a:rPr>
                        <a:t>/100)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0.9215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68.1261±308.5728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45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Experimental Result – Age estimation 3D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316006"/>
              </p:ext>
            </p:extLst>
          </p:nvPr>
        </p:nvGraphicFramePr>
        <p:xfrm>
          <a:off x="838200" y="1881890"/>
          <a:ext cx="10515600" cy="4754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6589"/>
                <a:gridCol w="5624186"/>
                <a:gridCol w="1114817"/>
                <a:gridCol w="2310008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Formula</a:t>
                      </a:r>
                      <a:endParaRPr lang="en-US" sz="2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Expression</a:t>
                      </a:r>
                      <a:endParaRPr lang="en-US" sz="2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R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Error Range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Our formula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i="1" dirty="0">
                          <a:effectLst/>
                        </a:rPr>
                        <a:t>age</a:t>
                      </a:r>
                      <a:r>
                        <a:rPr lang="en-US" sz="2600" dirty="0">
                          <a:effectLst/>
                        </a:rPr>
                        <a:t> = 20.759762531262 + 0.170858541042 * (</a:t>
                      </a:r>
                      <a:r>
                        <a:rPr lang="en-US" sz="2600" i="1" dirty="0" err="1">
                          <a:effectLst/>
                        </a:rPr>
                        <a:t>thigh_vol</a:t>
                      </a:r>
                      <a:r>
                        <a:rPr lang="en-US" sz="2600" dirty="0">
                          <a:effectLst/>
                        </a:rPr>
                        <a:t> + </a:t>
                      </a:r>
                      <a:r>
                        <a:rPr lang="en-US" sz="2600" i="1" dirty="0" err="1">
                          <a:effectLst/>
                        </a:rPr>
                        <a:t>arm_vol</a:t>
                      </a:r>
                      <a:r>
                        <a:rPr lang="en-US" sz="2600" dirty="0">
                          <a:effectLst/>
                        </a:rPr>
                        <a:t>) - 0.000544722555 * ((</a:t>
                      </a:r>
                      <a:r>
                        <a:rPr lang="en-US" sz="2600" i="1" dirty="0" err="1">
                          <a:effectLst/>
                        </a:rPr>
                        <a:t>thigh_vol</a:t>
                      </a:r>
                      <a:r>
                        <a:rPr lang="en-US" sz="2600" dirty="0">
                          <a:effectLst/>
                        </a:rPr>
                        <a:t> + </a:t>
                      </a:r>
                      <a:r>
                        <a:rPr lang="en-US" sz="2600" i="1" dirty="0" err="1">
                          <a:effectLst/>
                        </a:rPr>
                        <a:t>arm_vol</a:t>
                      </a:r>
                      <a:r>
                        <a:rPr lang="en-US" sz="2600" dirty="0">
                          <a:effectLst/>
                        </a:rPr>
                        <a:t>)^2) + 0.000000914897 * ((</a:t>
                      </a:r>
                      <a:r>
                        <a:rPr lang="en-US" sz="2600" i="1" dirty="0" err="1">
                          <a:effectLst/>
                        </a:rPr>
                        <a:t>thigh_vol</a:t>
                      </a:r>
                      <a:r>
                        <a:rPr lang="en-US" sz="2600" dirty="0">
                          <a:effectLst/>
                        </a:rPr>
                        <a:t> + </a:t>
                      </a:r>
                      <a:r>
                        <a:rPr lang="en-US" sz="2600" i="1" dirty="0" err="1">
                          <a:effectLst/>
                        </a:rPr>
                        <a:t>arm_vol</a:t>
                      </a:r>
                      <a:r>
                        <a:rPr lang="en-US" sz="2600" dirty="0">
                          <a:effectLst/>
                        </a:rPr>
                        <a:t>)^3)</a:t>
                      </a:r>
                      <a:endParaRPr lang="en-US" sz="2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0.9970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0±0.2696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Ho 3</a:t>
                      </a:r>
                      <a:endParaRPr lang="en-US" sz="2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i="1" dirty="0">
                          <a:effectLst/>
                        </a:rPr>
                        <a:t>age</a:t>
                      </a:r>
                      <a:r>
                        <a:rPr lang="en-US" sz="2600" dirty="0">
                          <a:effectLst/>
                        </a:rPr>
                        <a:t> = 21.1148 + 0.2381 * </a:t>
                      </a:r>
                      <a:r>
                        <a:rPr lang="en-US" sz="2600" i="1" dirty="0" err="1">
                          <a:effectLst/>
                        </a:rPr>
                        <a:t>thigh_vol</a:t>
                      </a:r>
                      <a:r>
                        <a:rPr lang="en-US" sz="2600" dirty="0">
                          <a:effectLst/>
                        </a:rPr>
                        <a:t> - 0.001 * (</a:t>
                      </a:r>
                      <a:r>
                        <a:rPr lang="en-US" sz="2600" i="1" dirty="0">
                          <a:effectLst/>
                        </a:rPr>
                        <a:t>thigh_vol</a:t>
                      </a:r>
                      <a:r>
                        <a:rPr lang="en-US" sz="2600" dirty="0">
                          <a:effectLst/>
                        </a:rPr>
                        <a:t>^2) + 0.000002 * (</a:t>
                      </a:r>
                      <a:r>
                        <a:rPr lang="en-US" sz="2600" i="1" dirty="0">
                          <a:effectLst/>
                        </a:rPr>
                        <a:t>thigh_vol</a:t>
                      </a:r>
                      <a:r>
                        <a:rPr lang="en-US" sz="2600" dirty="0">
                          <a:effectLst/>
                        </a:rPr>
                        <a:t>^3)</a:t>
                      </a:r>
                      <a:endParaRPr lang="en-US" sz="2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0.9960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-0.0150±0.3173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Ho 4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i="1" dirty="0">
                          <a:effectLst/>
                        </a:rPr>
                        <a:t>age</a:t>
                      </a:r>
                      <a:r>
                        <a:rPr lang="en-US" sz="2600" dirty="0">
                          <a:effectLst/>
                        </a:rPr>
                        <a:t> = 167.079078948836 - 1.553704882894 * </a:t>
                      </a:r>
                      <a:r>
                        <a:rPr lang="en-US" sz="2600" i="1" dirty="0">
                          <a:effectLst/>
                        </a:rPr>
                        <a:t>ac</a:t>
                      </a:r>
                      <a:r>
                        <a:rPr lang="en-US" sz="2600" dirty="0">
                          <a:effectLst/>
                        </a:rPr>
                        <a:t> + 0.005559118365 * (</a:t>
                      </a:r>
                      <a:r>
                        <a:rPr lang="en-US" sz="2600" i="1" dirty="0">
                          <a:effectLst/>
                        </a:rPr>
                        <a:t>ac</a:t>
                      </a:r>
                      <a:r>
                        <a:rPr lang="en-US" sz="2600" dirty="0">
                          <a:effectLst/>
                        </a:rPr>
                        <a:t>^2) - 0.000006184312 * (</a:t>
                      </a:r>
                      <a:r>
                        <a:rPr lang="en-US" sz="2600" i="1" dirty="0">
                          <a:effectLst/>
                        </a:rPr>
                        <a:t>ac</a:t>
                      </a:r>
                      <a:r>
                        <a:rPr lang="en-US" sz="2600" dirty="0">
                          <a:effectLst/>
                        </a:rPr>
                        <a:t>^3)</a:t>
                      </a:r>
                      <a:endParaRPr lang="en-US" sz="2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0.8482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0.3723±1.8985</a:t>
                      </a:r>
                      <a:endParaRPr lang="en-US" sz="2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96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975"/>
            <a:ext cx="10515600" cy="574325"/>
          </a:xfrm>
        </p:spPr>
        <p:txBody>
          <a:bodyPr>
            <a:normAutofit fontScale="90000"/>
          </a:bodyPr>
          <a:lstStyle/>
          <a:p>
            <a:r>
              <a:rPr lang="en-US" dirty="0"/>
              <a:t>IV. Experimental Result – </a:t>
            </a:r>
            <a:r>
              <a:rPr lang="en-US" dirty="0" smtClean="0"/>
              <a:t>Weight estimation </a:t>
            </a:r>
            <a:r>
              <a:rPr lang="en-US" dirty="0"/>
              <a:t>3D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731998"/>
              </p:ext>
            </p:extLst>
          </p:nvPr>
        </p:nvGraphicFramePr>
        <p:xfrm>
          <a:off x="0" y="764086"/>
          <a:ext cx="12192000" cy="58431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2499"/>
                <a:gridCol w="7816241"/>
                <a:gridCol w="864296"/>
                <a:gridCol w="2308964"/>
              </a:tblGrid>
              <a:tr h="3600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Formula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Expression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R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Error Range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</a:tr>
              <a:tr h="110545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Our formula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weight = -3617.936174872692 + 0.513171264916 * </a:t>
                      </a:r>
                      <a:r>
                        <a:rPr lang="en-US" sz="2100" dirty="0" err="1">
                          <a:effectLst/>
                        </a:rPr>
                        <a:t>hc</a:t>
                      </a:r>
                      <a:r>
                        <a:rPr lang="en-US" sz="2100" dirty="0">
                          <a:effectLst/>
                        </a:rPr>
                        <a:t> + 1.960175553517 * ac + 39.804645398677 * bpd + 17.016936212461 * </a:t>
                      </a:r>
                      <a:r>
                        <a:rPr lang="en-US" sz="2100" dirty="0" err="1">
                          <a:effectLst/>
                        </a:rPr>
                        <a:t>fl</a:t>
                      </a:r>
                      <a:r>
                        <a:rPr lang="en-US" sz="2100" dirty="0">
                          <a:effectLst/>
                        </a:rPr>
                        <a:t> + 8.366404260334 * </a:t>
                      </a:r>
                      <a:r>
                        <a:rPr lang="en-US" sz="2100" dirty="0" err="1">
                          <a:effectLst/>
                        </a:rPr>
                        <a:t>thigh_vol</a:t>
                      </a:r>
                      <a:r>
                        <a:rPr lang="en-US" sz="2100" dirty="0">
                          <a:effectLst/>
                        </a:rPr>
                        <a:t> + 5.828808072346 * </a:t>
                      </a:r>
                      <a:r>
                        <a:rPr lang="en-US" sz="2100" dirty="0" err="1">
                          <a:effectLst/>
                        </a:rPr>
                        <a:t>arm_vol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0.9708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-0.0001±180.9803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</a:tr>
              <a:tr h="36009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Ho 5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weight = -3306 + 55.477 * bpd + 13.483 * thigh_vol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0.9663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-0.0072±194.0956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</a:tr>
              <a:tr h="71714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Lee 3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weight = </a:t>
                      </a:r>
                      <a:r>
                        <a:rPr lang="en-US" sz="2100" dirty="0" err="1">
                          <a:effectLst/>
                        </a:rPr>
                        <a:t>exp</a:t>
                      </a:r>
                      <a:r>
                        <a:rPr lang="en-US" sz="2100" dirty="0">
                          <a:effectLst/>
                        </a:rPr>
                        <a:t>(0.5046 + 1.9665 * log(bpd/10) - 0.3040 * (log(bpd/10)^2) + 0.9675 * log(ac/10) + 0.3557 * log(</a:t>
                      </a:r>
                      <a:r>
                        <a:rPr lang="en-US" sz="2100" dirty="0" err="1">
                          <a:effectLst/>
                        </a:rPr>
                        <a:t>arm_vol</a:t>
                      </a:r>
                      <a:r>
                        <a:rPr lang="en-US" sz="2100" dirty="0">
                          <a:effectLst/>
                        </a:rPr>
                        <a:t>))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0.9620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247.8761±206.1607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</a:tr>
              <a:tr h="51356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Lee 5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weight = exp(2.1264 + 1.1461 * log(ac/10) + 0.4314 * log(thigh_vol))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0.9514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289.2660±234.0763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</a:tr>
              <a:tr h="68887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Lee 2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weight = exp(-3.6138 + 4.6761 * log(ac/10) - 0.4959 * (log(ac/10)^2) + 0.3795 * log(arm_vol))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0.9472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316.4974±242.7964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</a:tr>
              <a:tr h="68887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Ho 6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weight = -882.7049 + 73.9955 * thigh_vol - 0.497 * (thigh_vol^2) + 0.0014 * (thigh_vol^3)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0.9385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-7.5001±260.4596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</a:tr>
              <a:tr h="36009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Lee 4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weight = exp(4.7806 + 0.7596 * log(thigh_vol))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0.9298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737.4932±344.1904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</a:tr>
              <a:tr h="68887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Lee 1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weight = exp(4.9588 + 1.0721 * log(arm_vol) - 0.0526 * (log(arm_vol)^2))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0.9281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867.0836±309.5779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</a:tr>
              <a:tr h="36009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Chang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weight = 1080.8735 + 22.44701 * </a:t>
                      </a:r>
                      <a:r>
                        <a:rPr lang="en-US" sz="2100" dirty="0" err="1">
                          <a:effectLst/>
                        </a:rPr>
                        <a:t>thigh_vol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0.9229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456.5168±298.2517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41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079"/>
            <a:ext cx="10515600" cy="837373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7134"/>
            <a:ext cx="10515600" cy="553024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In general, this paper proposes the framework that gives scientists and physicians three utilities</a:t>
            </a:r>
            <a:r>
              <a:rPr lang="en-US" dirty="0" smtClean="0"/>
              <a:t>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/>
              <a:t>Firstly, discovering new estimate formulas</a:t>
            </a:r>
            <a:r>
              <a:rPr lang="en-US" dirty="0" smtClean="0"/>
              <a:t>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/>
              <a:t>Secondly, providing statistical information</a:t>
            </a:r>
            <a:r>
              <a:rPr lang="en-US" dirty="0" smtClean="0"/>
              <a:t>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/>
              <a:t>Thirdly, comparison among different formulas based on pre-defined evaluation criterions.</a:t>
            </a:r>
          </a:p>
          <a:p>
            <a:pPr algn="just"/>
            <a:r>
              <a:rPr lang="en-US" dirty="0"/>
              <a:t>As experimental results, the proposed framework produces optimal formulas with high adequacy and </a:t>
            </a:r>
            <a:r>
              <a:rPr lang="en-US" dirty="0" smtClean="0"/>
              <a:t>accuracy.</a:t>
            </a:r>
            <a:r>
              <a:rPr lang="en-US" dirty="0"/>
              <a:t> With the built-in heuristic algorithm, the proposed framework can be totally used for any regression application beyond birth estimation.</a:t>
            </a:r>
            <a:endParaRPr lang="en-US" dirty="0" smtClean="0"/>
          </a:p>
          <a:p>
            <a:pPr algn="just"/>
            <a:r>
              <a:rPr lang="en-US" dirty="0" smtClean="0"/>
              <a:t>Because </a:t>
            </a:r>
            <a:r>
              <a:rPr lang="en-US" dirty="0"/>
              <a:t>the algorithm used to construct estimate formulas is based on heuristic assumptions, it gives optimal formulas but can lose other good formulas. </a:t>
            </a:r>
            <a:r>
              <a:rPr lang="en-US" dirty="0" smtClean="0"/>
              <a:t>In </a:t>
            </a:r>
            <a:r>
              <a:rPr lang="en-US" dirty="0"/>
              <a:t>the future, we improve this algorithm by adding constraints into heuristic </a:t>
            </a:r>
            <a:r>
              <a:rPr lang="en-US" dirty="0" smtClean="0"/>
              <a:t>assumptions.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0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078"/>
            <a:ext cx="10515600" cy="6244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83" y="726509"/>
            <a:ext cx="11987408" cy="602502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vi-VN" sz="1300" dirty="0">
                <a:latin typeface="Calibri" panose="020F0502020204030204" pitchFamily="34" charset="0"/>
              </a:rPr>
              <a:t>Campbell, S., &amp; Wilkin, D. (1975, September). Ultrasonic measurement of fetal abdomen circumference in the estimation of fetal weight. BJOG: An International Journal of Obstetrics &amp; Gynaecology, 82(9), 689-697. Retrieved from https://www.ncbi.nlm.nih.gov/pubmed/1101942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vi-VN" sz="1300" dirty="0">
                <a:latin typeface="Calibri" panose="020F0502020204030204" pitchFamily="34" charset="0"/>
              </a:rPr>
              <a:t>Chang, F.-M., Liang, R.-I., Ko, H.-C., Yao, B.-L., Chang, C.-H., &amp; Yu, C.-H. (1997, September). Three-dimensional ultrasound-assessed fetal thigh volumetry in predicting birth weight. Obstetrics &amp; Gynecology, 90(3), 331-339. doi:10.1016/S0029-7844(97)00280-9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vi-VN" sz="1300" dirty="0">
                <a:latin typeface="Calibri" panose="020F0502020204030204" pitchFamily="34" charset="0"/>
              </a:rPr>
              <a:t>Flanagan, M. T. (2004, May 2). Java Scientific Library. Michael Thomas Flanagan's Java Scientific Library. (M. T. Flanagan, Ed.) London, Enland, UK: University College London. Retrieved from http://www.ee.ucl.ac.uk/~mflanaga/java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vi-VN" sz="1300" dirty="0">
                <a:latin typeface="Calibri" panose="020F0502020204030204" pitchFamily="34" charset="0"/>
              </a:rPr>
              <a:t>Hadlock, F. P., Harrist, R. B., Sharman, R. S., Deter, R. L., &amp; Park, S. K. (1985, February 1). Estimation of fetal weight with use of head, body and femur measurements: A prospective study. American Journal of Obstetrics and Gynecology, 151(3), 333-337. doi:10.1016/0002-9378(85)90298-4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vi-VN" sz="1300" dirty="0">
                <a:latin typeface="Calibri" panose="020F0502020204030204" pitchFamily="34" charset="0"/>
              </a:rPr>
              <a:t>Ho, T. T. (2011). Nghiên Cứu Phương Pháp Ước Lượng Trọng Lượng Thai, Tuổi Thai Bằng Siêu Âm Hai và Ba Chiều. Hanoi Univerisy of Medicine. Hanoi: Hanoi Univerisy of Medicine. Retrieved 2011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vi-VN" sz="1300" dirty="0">
                <a:latin typeface="Calibri" panose="020F0502020204030204" pitchFamily="34" charset="0"/>
              </a:rPr>
              <a:t>Ho, T. T., &amp; Phan, D. T. (2011, December). Ước lượng cân nặng của thai từ 37 – 42 tuần bằng siêu âm 2 chiều. (D. Thai, Ed.) Journal of Practical Medicine, 12(797), 8-9.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vi-VN" sz="1300" dirty="0">
                <a:latin typeface="Calibri" panose="020F0502020204030204" pitchFamily="34" charset="0"/>
              </a:rPr>
              <a:t>Ho, T.-H. T., &amp; Phan, D. T. (2011, December). Ước lượng tuổi thai qua các số đo thể tích cánh tay bằng siêu âm 3 chiều và các số đo bằng siêu âm 2 chiều. (D. Thai, Ed.) Journal of Practical Medicine, 12(798), 12-15.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vi-VN" sz="1300" dirty="0">
                <a:latin typeface="Calibri" panose="020F0502020204030204" pitchFamily="34" charset="0"/>
              </a:rPr>
              <a:t>Jong, J. d. (2010, January 31). A Java expression parser. A Java expression parser. Rotterdam, Netherlands: SpeQ Mathematics. Retrieved 2011, from http://www.speqmath.com/tutorials/expression_parser_java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vi-VN" sz="1300" dirty="0">
                <a:latin typeface="Calibri" panose="020F0502020204030204" pitchFamily="34" charset="0"/>
              </a:rPr>
              <a:t>Lee, W., Balasubramaniam, M., Deter, R. L., Yeo, L., Hassan, S. S., Gotsch, F., . . . Romero, R. (2009, November 1). New fetal weight estimation models using fractional limb volume. (M. A. Zoppi, Ed.) Ultrasound in Obstetrics &amp; Gynecology, 34(5), 556-565. doi:10.1002/uog.7327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vi-VN" sz="1300" dirty="0">
                <a:latin typeface="Calibri" panose="020F0502020204030204" pitchFamily="34" charset="0"/>
              </a:rPr>
              <a:t>Oracle. (n.d.). Java language. (Oracle Corporation) Retrieved December 25, 2014, from Java website: https://www.oracle.com/java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vi-VN" sz="1300" dirty="0">
                <a:latin typeface="Calibri" panose="020F0502020204030204" pitchFamily="34" charset="0"/>
              </a:rPr>
              <a:t>Phạm, T. T. (2000). Ước lượng cân nặng thai nhi qua các số đo của thai trên siêu âm. Ho Chi Minh University of Medicine and Pharmacy. Ho Chi Minh: Ho Chi Minh University of Medicine and Pharmacy.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vi-VN" sz="1300" dirty="0">
                <a:latin typeface="Calibri" panose="020F0502020204030204" pitchFamily="34" charset="0"/>
              </a:rPr>
              <a:t>Phan, D. T. (1985). Ứng dụng siêu âm để chẩn đoán tuổi thai và cân nặng thai trong tử cung. Hanoi University of Medicine. Hanoi: Hanoi University of Medicine.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vi-VN" sz="1300" dirty="0">
                <a:latin typeface="Calibri" panose="020F0502020204030204" pitchFamily="34" charset="0"/>
              </a:rPr>
              <a:t>Shepard, J. M., Richards, A. V., Berkowitz, L. R., Warsof, L. S., &amp; Hobbins, C. J. (1982, January 1). An evaluation of two equations for predicting fetal weight by ultrasound. American Journal of Obstetrics and Gynecology, 142(1), 47-54. Retrieved from https://www.ncbi.nlm.nih.gov/pubmed/7055171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vi-VN" sz="1300" dirty="0">
                <a:latin typeface="Calibri" panose="020F0502020204030204" pitchFamily="34" charset="0"/>
              </a:rPr>
              <a:t>Varol, F., Saltik, A., Kaplan, P. B., Kilic, T., &amp; Yardim, T. (2001, June). Evaluation of Gestational Age Based on Ultrasound Fetal Growth Measurements. (J.-W. Park, Ed.) Yonsei Medical Journal, 42(3), 299-303. doi:10.3349/ymj.2001.42.3.299</a:t>
            </a:r>
            <a:endParaRPr lang="en-US" sz="13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80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929" y="267222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/>
              <a:t>Thank for your attention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64164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Introduction – Problems to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559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Fetal ultrasound measures such as bi-parietal diameter (</a:t>
            </a:r>
            <a:r>
              <a:rPr lang="en-US" i="1" dirty="0"/>
              <a:t>bpd</a:t>
            </a:r>
            <a:r>
              <a:rPr lang="en-US" dirty="0"/>
              <a:t>), head circumference (</a:t>
            </a:r>
            <a:r>
              <a:rPr lang="en-US" i="1" dirty="0" err="1"/>
              <a:t>hc</a:t>
            </a:r>
            <a:r>
              <a:rPr lang="en-US" dirty="0"/>
              <a:t>), abdominal circumference (</a:t>
            </a:r>
            <a:r>
              <a:rPr lang="en-US" i="1" dirty="0" smtClean="0"/>
              <a:t>ac</a:t>
            </a:r>
            <a:r>
              <a:rPr lang="en-US" dirty="0" smtClean="0"/>
              <a:t>), fetal </a:t>
            </a:r>
            <a:r>
              <a:rPr lang="en-US" dirty="0"/>
              <a:t>length (</a:t>
            </a:r>
            <a:r>
              <a:rPr lang="en-US" i="1" dirty="0" err="1"/>
              <a:t>fl</a:t>
            </a:r>
            <a:r>
              <a:rPr lang="en-US" dirty="0" smtClean="0"/>
              <a:t>), thigh volume (</a:t>
            </a:r>
            <a:r>
              <a:rPr lang="en-US" i="1" dirty="0" err="1"/>
              <a:t>thigh_vol</a:t>
            </a:r>
            <a:r>
              <a:rPr lang="en-US" dirty="0" smtClean="0"/>
              <a:t>), and arm volume (</a:t>
            </a:r>
            <a:r>
              <a:rPr lang="en-US" i="1" dirty="0" err="1"/>
              <a:t>arm_vol</a:t>
            </a:r>
            <a:r>
              <a:rPr lang="en-US" dirty="0" smtClean="0"/>
              <a:t>) are </a:t>
            </a:r>
            <a:r>
              <a:rPr lang="en-US" dirty="0"/>
              <a:t>recorded and considered as the input sample for regression analysis which results in a</a:t>
            </a:r>
            <a:r>
              <a:rPr lang="en-US" i="1" dirty="0"/>
              <a:t> regression function</a:t>
            </a:r>
            <a:r>
              <a:rPr lang="en-US" dirty="0"/>
              <a:t>. This function is formula for estimating fetal age and weight according to ultrasound measures such as </a:t>
            </a:r>
            <a:r>
              <a:rPr lang="en-US" i="1" dirty="0"/>
              <a:t>bpd, </a:t>
            </a:r>
            <a:r>
              <a:rPr lang="en-US" i="1" dirty="0" err="1"/>
              <a:t>hc</a:t>
            </a:r>
            <a:r>
              <a:rPr lang="en-US" i="1" dirty="0"/>
              <a:t>, </a:t>
            </a:r>
            <a:r>
              <a:rPr lang="en-US" i="1" dirty="0" smtClean="0"/>
              <a:t>ac</a:t>
            </a:r>
            <a:r>
              <a:rPr lang="en-US" dirty="0" smtClean="0"/>
              <a:t>, </a:t>
            </a:r>
            <a:r>
              <a:rPr lang="en-US" i="1" dirty="0" err="1" smtClean="0"/>
              <a:t>fl</a:t>
            </a:r>
            <a:r>
              <a:rPr lang="en-US" i="1" dirty="0" smtClean="0"/>
              <a:t>, </a:t>
            </a:r>
            <a:r>
              <a:rPr lang="en-US" i="1" dirty="0" err="1" smtClean="0"/>
              <a:t>thigh_vol</a:t>
            </a:r>
            <a:r>
              <a:rPr lang="en-US" i="1" dirty="0" smtClean="0"/>
              <a:t>, </a:t>
            </a:r>
            <a:r>
              <a:rPr lang="en-US" dirty="0" smtClean="0"/>
              <a:t>and</a:t>
            </a:r>
            <a:r>
              <a:rPr lang="en-US" i="1" dirty="0" smtClean="0"/>
              <a:t> </a:t>
            </a:r>
            <a:r>
              <a:rPr lang="en-US" i="1" dirty="0" err="1" smtClean="0"/>
              <a:t>arm_vol</a:t>
            </a:r>
            <a:r>
              <a:rPr lang="en-US" dirty="0" smtClean="0"/>
              <a:t>.</a:t>
            </a:r>
            <a:endParaRPr lang="en-US" i="1" dirty="0" smtClean="0"/>
          </a:p>
          <a:p>
            <a:pPr algn="just"/>
            <a:r>
              <a:rPr lang="en-US" dirty="0"/>
              <a:t>There are many estimate formulas resulted from gestational researches such as (</a:t>
            </a:r>
            <a:r>
              <a:rPr lang="en-US" dirty="0" err="1" smtClean="0"/>
              <a:t>Hadlock</a:t>
            </a:r>
            <a:r>
              <a:rPr lang="en-US" dirty="0" smtClean="0"/>
              <a:t> et al., 1985</a:t>
            </a:r>
            <a:r>
              <a:rPr lang="en-US" dirty="0"/>
              <a:t>), (</a:t>
            </a:r>
            <a:r>
              <a:rPr lang="en-US" dirty="0" err="1"/>
              <a:t>Phan</a:t>
            </a:r>
            <a:r>
              <a:rPr lang="en-US" dirty="0"/>
              <a:t>, 1985), (</a:t>
            </a:r>
            <a:r>
              <a:rPr lang="en-US" dirty="0" err="1"/>
              <a:t>Phạm</a:t>
            </a:r>
            <a:r>
              <a:rPr lang="en-US" dirty="0"/>
              <a:t>, 2000), </a:t>
            </a:r>
            <a:r>
              <a:rPr lang="en-US" dirty="0" smtClean="0"/>
              <a:t>(Ho, 2011), </a:t>
            </a:r>
            <a:r>
              <a:rPr lang="fr-FR" dirty="0"/>
              <a:t>(Campbell &amp; </a:t>
            </a:r>
            <a:r>
              <a:rPr lang="fr-FR" dirty="0" err="1"/>
              <a:t>Wilkin</a:t>
            </a:r>
            <a:r>
              <a:rPr lang="fr-FR" dirty="0"/>
              <a:t>, 1975), (Lee, et al., 2009), (Chang, et al., 1997</a:t>
            </a:r>
            <a:r>
              <a:rPr lang="fr-FR" dirty="0" smtClean="0"/>
              <a:t>), </a:t>
            </a:r>
            <a:r>
              <a:rPr lang="en-US" dirty="0" smtClean="0"/>
              <a:t>and </a:t>
            </a:r>
            <a:r>
              <a:rPr lang="en-US" dirty="0"/>
              <a:t>(</a:t>
            </a:r>
            <a:r>
              <a:rPr lang="en-US" dirty="0" err="1"/>
              <a:t>Varol</a:t>
            </a:r>
            <a:r>
              <a:rPr lang="en-US" dirty="0"/>
              <a:t>, </a:t>
            </a:r>
            <a:r>
              <a:rPr lang="en-US" dirty="0" smtClean="0"/>
              <a:t>et al., </a:t>
            </a:r>
            <a:r>
              <a:rPr lang="en-US" dirty="0"/>
              <a:t>2001</a:t>
            </a:r>
            <a:r>
              <a:rPr lang="en-US" dirty="0" smtClean="0"/>
              <a:t>). </a:t>
            </a:r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of them gain high accuracy but </a:t>
            </a:r>
            <a:r>
              <a:rPr lang="en-US" dirty="0" smtClean="0"/>
              <a:t>they are </a:t>
            </a:r>
            <a:r>
              <a:rPr lang="en-US" dirty="0"/>
              <a:t>only appropriate to population, community or ethnic group where such researches are </a:t>
            </a:r>
            <a:r>
              <a:rPr lang="en-US" dirty="0" smtClean="0"/>
              <a:t>done. </a:t>
            </a:r>
            <a:r>
              <a:rPr lang="en-US" dirty="0"/>
              <a:t>If we apply these formulas into other community such as Vietnam, they are no longer </a:t>
            </a:r>
            <a:r>
              <a:rPr lang="en-US" dirty="0" smtClean="0"/>
              <a:t>accurate.</a:t>
            </a:r>
          </a:p>
          <a:p>
            <a:pPr algn="just"/>
            <a:r>
              <a:rPr lang="en-US" dirty="0"/>
              <a:t>Moreover, it is very difficult to find out a new and effective estimate formula or the cost of time and (computer) resources of formula discovery is </a:t>
            </a:r>
            <a:r>
              <a:rPr lang="en-US" dirty="0" smtClean="0"/>
              <a:t>expensive.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Introduction – Research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first goal </a:t>
            </a:r>
            <a:r>
              <a:rPr lang="en-US" dirty="0" smtClean="0"/>
              <a:t>is </a:t>
            </a:r>
            <a:r>
              <a:rPr lang="en-US" dirty="0"/>
              <a:t>to propose an effective algorithm which produces highly accurate formulas that are easy to tune with specified </a:t>
            </a:r>
            <a:r>
              <a:rPr lang="en-US" dirty="0" smtClean="0"/>
              <a:t>population.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second goal </a:t>
            </a:r>
            <a:r>
              <a:rPr lang="en-US" dirty="0" smtClean="0"/>
              <a:t>is </a:t>
            </a:r>
            <a:r>
              <a:rPr lang="en-US" dirty="0"/>
              <a:t>to give facilities to physicians and researchers </a:t>
            </a:r>
            <a:r>
              <a:rPr lang="en-US" dirty="0" smtClean="0"/>
              <a:t>by </a:t>
            </a:r>
            <a:r>
              <a:rPr lang="en-US" dirty="0"/>
              <a:t>introducing them a framework that is called Phoebe </a:t>
            </a:r>
            <a:r>
              <a:rPr lang="en-US" dirty="0" smtClean="0"/>
              <a:t>framework.</a:t>
            </a:r>
            <a:r>
              <a:rPr lang="en-US" dirty="0"/>
              <a:t> </a:t>
            </a:r>
            <a:r>
              <a:rPr lang="en-US" dirty="0" smtClean="0"/>
              <a:t>The framework sets </a:t>
            </a:r>
            <a:r>
              <a:rPr lang="en-US" dirty="0"/>
              <a:t>up the new algorithm in first goal and builds up a statistical tool which supports physicians and researchers in birth estimation </a:t>
            </a:r>
            <a:r>
              <a:rPr lang="en-US" dirty="0" smtClean="0"/>
              <a:t>domain. Moreover</a:t>
            </a:r>
            <a:r>
              <a:rPr lang="en-US" dirty="0"/>
              <a:t>, physicians and researchers can discover new estimate formulas by themselves.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9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Introduction – Phoebe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0628" y="1825624"/>
            <a:ext cx="4573172" cy="4673650"/>
          </a:xfrm>
        </p:spPr>
        <p:txBody>
          <a:bodyPr>
            <a:normAutofit fontScale="77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i="1" dirty="0"/>
              <a:t>Dataset</a:t>
            </a:r>
            <a:r>
              <a:rPr lang="en-US" dirty="0"/>
              <a:t> component is responsible for managing information about fetal ultrasound measures such as </a:t>
            </a:r>
            <a:r>
              <a:rPr lang="en-US" i="1" dirty="0"/>
              <a:t>bpd</a:t>
            </a:r>
            <a:r>
              <a:rPr lang="en-US" dirty="0"/>
              <a:t>, </a:t>
            </a:r>
            <a:r>
              <a:rPr lang="en-US" i="1" dirty="0" err="1"/>
              <a:t>hc</a:t>
            </a:r>
            <a:r>
              <a:rPr lang="en-US" dirty="0"/>
              <a:t>, </a:t>
            </a:r>
            <a:r>
              <a:rPr lang="en-US" i="1" dirty="0"/>
              <a:t>ac</a:t>
            </a:r>
            <a:r>
              <a:rPr lang="en-US" dirty="0"/>
              <a:t>, </a:t>
            </a:r>
            <a:r>
              <a:rPr lang="en-US" i="1" dirty="0" smtClean="0"/>
              <a:t>fl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i="1" dirty="0"/>
              <a:t>Regression model</a:t>
            </a:r>
            <a:r>
              <a:rPr lang="en-US" dirty="0"/>
              <a:t> component represents estimate formula or regression </a:t>
            </a:r>
            <a:r>
              <a:rPr lang="en-US" dirty="0" smtClean="0"/>
              <a:t>function.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i="1" dirty="0"/>
              <a:t>Statistical manifest</a:t>
            </a:r>
            <a:r>
              <a:rPr lang="en-US" dirty="0"/>
              <a:t> component describes statistical information of both ultrasound measures and regression </a:t>
            </a:r>
            <a:r>
              <a:rPr lang="en-US" dirty="0" smtClean="0"/>
              <a:t>function in </a:t>
            </a:r>
            <a:r>
              <a:rPr lang="en-US" dirty="0"/>
              <a:t>numerical format and graph </a:t>
            </a:r>
            <a:r>
              <a:rPr lang="en-US" dirty="0" smtClean="0"/>
              <a:t>format.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i="1" dirty="0"/>
              <a:t>User interface </a:t>
            </a:r>
            <a:r>
              <a:rPr lang="en-US" dirty="0"/>
              <a:t>(</a:t>
            </a:r>
            <a:r>
              <a:rPr lang="en-US" i="1" dirty="0"/>
              <a:t>UI</a:t>
            </a:r>
            <a:r>
              <a:rPr lang="en-US" dirty="0"/>
              <a:t>) component is responsible for providing interaction between system and users such as physicians and </a:t>
            </a:r>
            <a:r>
              <a:rPr lang="en-US" dirty="0" smtClean="0"/>
              <a:t>researchers.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6" y="1896716"/>
            <a:ext cx="6170476" cy="428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Algorithm in framework – Problem to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Suppose a </a:t>
            </a:r>
            <a:r>
              <a:rPr lang="en-US" dirty="0" smtClean="0"/>
              <a:t>linear regression </a:t>
            </a:r>
            <a:r>
              <a:rPr lang="en-US" dirty="0"/>
              <a:t>function </a:t>
            </a:r>
            <a:r>
              <a:rPr lang="en-US" i="1" dirty="0" smtClean="0"/>
              <a:t>Y </a:t>
            </a:r>
            <a:r>
              <a:rPr lang="en-US" i="1" dirty="0"/>
              <a:t>= α</a:t>
            </a:r>
            <a:r>
              <a:rPr lang="en-US" baseline="-25000" dirty="0"/>
              <a:t>0</a:t>
            </a:r>
            <a:r>
              <a:rPr lang="en-US" i="1" dirty="0"/>
              <a:t> + α</a:t>
            </a:r>
            <a:r>
              <a:rPr lang="en-US" baseline="-25000" dirty="0"/>
              <a:t>1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i="1" dirty="0"/>
              <a:t> + α</a:t>
            </a:r>
            <a:r>
              <a:rPr lang="en-US" baseline="-25000" dirty="0"/>
              <a:t>2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i="1" dirty="0"/>
              <a:t> + … + α</a:t>
            </a:r>
            <a:r>
              <a:rPr lang="en-US" i="1" baseline="-25000" dirty="0" err="1"/>
              <a:t>n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 where </a:t>
            </a:r>
            <a:r>
              <a:rPr lang="en-US" i="1" dirty="0"/>
              <a:t>Y</a:t>
            </a:r>
            <a:r>
              <a:rPr lang="en-US" dirty="0"/>
              <a:t> is </a:t>
            </a:r>
            <a:r>
              <a:rPr lang="en-US" dirty="0" smtClean="0"/>
              <a:t>fetal age or weight whereas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(s) are gestational ultrasound measures such as </a:t>
            </a:r>
            <a:r>
              <a:rPr lang="en-US" i="1" dirty="0"/>
              <a:t>bpd, </a:t>
            </a:r>
            <a:r>
              <a:rPr lang="en-US" i="1" dirty="0" err="1"/>
              <a:t>hc</a:t>
            </a:r>
            <a:r>
              <a:rPr lang="en-US" i="1" dirty="0"/>
              <a:t>, ac</a:t>
            </a:r>
            <a:r>
              <a:rPr lang="en-US" dirty="0"/>
              <a:t>, and </a:t>
            </a:r>
            <a:r>
              <a:rPr lang="en-US" i="1" dirty="0" smtClean="0"/>
              <a:t>fl.</a:t>
            </a:r>
          </a:p>
          <a:p>
            <a:pPr algn="just"/>
            <a:r>
              <a:rPr lang="en-US" dirty="0"/>
              <a:t>The number of combinations </a:t>
            </a:r>
            <a:r>
              <a:rPr lang="en-US" dirty="0" smtClean="0"/>
              <a:t>over all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(s) is huge </a:t>
            </a:r>
            <a:r>
              <a:rPr lang="en-US" dirty="0"/>
              <a:t>which causes </a:t>
            </a:r>
            <a:r>
              <a:rPr lang="en-US" dirty="0" smtClean="0"/>
              <a:t>that it </a:t>
            </a:r>
            <a:r>
              <a:rPr lang="en-US" dirty="0"/>
              <a:t>is impossible to find out the best </a:t>
            </a:r>
            <a:r>
              <a:rPr lang="en-US" dirty="0" smtClean="0"/>
              <a:t>function.</a:t>
            </a:r>
          </a:p>
          <a:p>
            <a:pPr algn="just"/>
            <a:r>
              <a:rPr lang="en-US" dirty="0"/>
              <a:t>Moreover there are many kinds of regression function such as linear, quadric, cube, logarithm, exponent, and </a:t>
            </a:r>
            <a:r>
              <a:rPr lang="en-US" dirty="0" smtClean="0"/>
              <a:t>product.</a:t>
            </a:r>
          </a:p>
          <a:p>
            <a:pPr algn="just"/>
            <a:r>
              <a:rPr lang="en-US" dirty="0"/>
              <a:t>So we propose a new algorithm which </a:t>
            </a:r>
            <a:r>
              <a:rPr lang="en-US" i="1" dirty="0"/>
              <a:t>overcomes this drawback and always find out the optimal </a:t>
            </a:r>
            <a:r>
              <a:rPr lang="en-US" i="1" dirty="0" smtClean="0"/>
              <a:t>function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70" y="365125"/>
            <a:ext cx="10515600" cy="1325563"/>
          </a:xfrm>
        </p:spPr>
        <p:txBody>
          <a:bodyPr/>
          <a:lstStyle/>
          <a:p>
            <a:r>
              <a:rPr lang="en-US" dirty="0"/>
              <a:t>II. Algorithm in framework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82" y="1690688"/>
            <a:ext cx="6105525" cy="4351338"/>
          </a:xfrm>
        </p:spPr>
        <p:txBody>
          <a:bodyPr/>
          <a:lstStyle/>
          <a:p>
            <a:pPr marL="514350" lvl="0" indent="-514350" algn="just">
              <a:buFont typeface="+mj-lt"/>
              <a:buAutoNum type="arabicPeriod"/>
            </a:pPr>
            <a:r>
              <a:rPr lang="en-US" i="1" dirty="0" smtClean="0"/>
              <a:t>The minimum heuristic condition</a:t>
            </a:r>
            <a:r>
              <a:rPr lang="en-US" dirty="0" smtClean="0"/>
              <a:t>: The </a:t>
            </a:r>
            <a:r>
              <a:rPr lang="en-US" dirty="0"/>
              <a:t>correlation coefficient of any pair of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 is less than a minimum threshold δ &gt; </a:t>
            </a:r>
            <a:r>
              <a:rPr lang="en-US" dirty="0" smtClean="0"/>
              <a:t>0.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i="1" dirty="0"/>
              <a:t>The </a:t>
            </a:r>
            <a:r>
              <a:rPr lang="en-US" i="1" dirty="0" smtClean="0"/>
              <a:t>maximum heuristic </a:t>
            </a:r>
            <a:r>
              <a:rPr lang="en-US" i="1" dirty="0"/>
              <a:t>condition</a:t>
            </a:r>
            <a:r>
              <a:rPr lang="en-US" dirty="0"/>
              <a:t>: </a:t>
            </a:r>
            <a:r>
              <a:rPr lang="en-US" dirty="0" smtClean="0"/>
              <a:t>The </a:t>
            </a:r>
            <a:r>
              <a:rPr lang="en-US" dirty="0"/>
              <a:t>correlation coefficient of any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dirty="0" smtClean="0"/>
              <a:t>real </a:t>
            </a:r>
            <a:r>
              <a:rPr lang="en-US" i="1" dirty="0" smtClean="0"/>
              <a:t>Y</a:t>
            </a:r>
            <a:r>
              <a:rPr lang="en-US" dirty="0" smtClean="0"/>
              <a:t> </a:t>
            </a:r>
            <a:r>
              <a:rPr lang="en-US" dirty="0"/>
              <a:t>is greater than a maximum threshold ε &gt; 0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855" y="365125"/>
            <a:ext cx="5292090" cy="62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Use case – Discovering optimal 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7415" y="1686719"/>
            <a:ext cx="5656385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Given gestational data (Ho &amp; </a:t>
            </a:r>
            <a:r>
              <a:rPr lang="en-US" dirty="0" err="1"/>
              <a:t>Phan</a:t>
            </a:r>
            <a:r>
              <a:rPr lang="en-US" dirty="0"/>
              <a:t>, 2011) is composed of 2-dimension ultrasound measures of pregnant women. These women and their husbands are </a:t>
            </a:r>
            <a:r>
              <a:rPr lang="en-US" dirty="0" smtClean="0"/>
              <a:t>Vietnamese.</a:t>
            </a:r>
          </a:p>
          <a:p>
            <a:pPr algn="just"/>
            <a:r>
              <a:rPr lang="en-US" dirty="0"/>
              <a:t>These measures are taken at </a:t>
            </a:r>
            <a:r>
              <a:rPr lang="en-US" dirty="0" err="1"/>
              <a:t>Vinh</a:t>
            </a:r>
            <a:r>
              <a:rPr lang="en-US" dirty="0"/>
              <a:t> Long polyclinic, which include </a:t>
            </a:r>
            <a:r>
              <a:rPr lang="en-US" i="1" dirty="0"/>
              <a:t>bpd</a:t>
            </a:r>
            <a:r>
              <a:rPr lang="en-US" dirty="0"/>
              <a:t>, </a:t>
            </a:r>
            <a:r>
              <a:rPr lang="en-US" i="1" dirty="0" err="1"/>
              <a:t>hc</a:t>
            </a:r>
            <a:r>
              <a:rPr lang="en-US" dirty="0"/>
              <a:t>, </a:t>
            </a:r>
            <a:r>
              <a:rPr lang="en-US" i="1" dirty="0"/>
              <a:t>ac</a:t>
            </a:r>
            <a:r>
              <a:rPr lang="en-US" dirty="0"/>
              <a:t>, </a:t>
            </a:r>
            <a:r>
              <a:rPr lang="en-US" i="1" dirty="0" err="1"/>
              <a:t>fl</a:t>
            </a:r>
            <a:r>
              <a:rPr lang="en-US" i="1" dirty="0"/>
              <a:t>, birth age </a:t>
            </a:r>
            <a:r>
              <a:rPr lang="en-US" dirty="0"/>
              <a:t>and</a:t>
            </a:r>
            <a:r>
              <a:rPr lang="en-US" i="1" dirty="0"/>
              <a:t> birth </a:t>
            </a:r>
            <a:r>
              <a:rPr lang="en-US" i="1" dirty="0" smtClean="0"/>
              <a:t>weight.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053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9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378"/>
            <a:ext cx="10515600" cy="957238"/>
          </a:xfrm>
        </p:spPr>
        <p:txBody>
          <a:bodyPr/>
          <a:lstStyle/>
          <a:p>
            <a:r>
              <a:rPr lang="en-US" dirty="0"/>
              <a:t>III. Use case – Discovering optimal 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3342" y="1339056"/>
            <a:ext cx="4840458" cy="4351338"/>
          </a:xfrm>
        </p:spPr>
        <p:txBody>
          <a:bodyPr/>
          <a:lstStyle/>
          <a:p>
            <a:pPr algn="just"/>
            <a:r>
              <a:rPr lang="en-US" dirty="0" smtClean="0"/>
              <a:t>Specify fitness value.</a:t>
            </a:r>
          </a:p>
          <a:p>
            <a:pPr algn="just"/>
            <a:r>
              <a:rPr lang="en-US" dirty="0" smtClean="0"/>
              <a:t>Choose which measures </a:t>
            </a:r>
            <a:r>
              <a:rPr lang="en-US" dirty="0"/>
              <a:t>are regression variables and response </a:t>
            </a:r>
            <a:r>
              <a:rPr lang="en-US" dirty="0" smtClean="0"/>
              <a:t>variable.</a:t>
            </a:r>
          </a:p>
          <a:p>
            <a:pPr algn="just"/>
            <a:r>
              <a:rPr lang="en-US" dirty="0" smtClean="0"/>
              <a:t>Click button “Estimate” to </a:t>
            </a:r>
            <a:r>
              <a:rPr lang="en-US" dirty="0"/>
              <a:t>find out optimal </a:t>
            </a:r>
            <a:r>
              <a:rPr lang="en-US" dirty="0" smtClean="0"/>
              <a:t>formulas.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9056"/>
            <a:ext cx="46958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2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310"/>
            <a:ext cx="10515600" cy="816561"/>
          </a:xfrm>
        </p:spPr>
        <p:txBody>
          <a:bodyPr/>
          <a:lstStyle/>
          <a:p>
            <a:r>
              <a:rPr lang="en-US" dirty="0"/>
              <a:t>III. Use case – Providing statistical information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6170"/>
            <a:ext cx="4686300" cy="4886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116170"/>
            <a:ext cx="7315200" cy="48101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16563"/>
            <a:ext cx="4686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Gestational information contains statistical attributes about fetal </a:t>
            </a:r>
            <a:r>
              <a:rPr lang="en-US" dirty="0" smtClean="0"/>
              <a:t>measures.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76800" y="5919869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Estimation information contains attributes about estimate </a:t>
            </a:r>
            <a:r>
              <a:rPr lang="en-US" dirty="0" smtClean="0"/>
              <a:t>formula, </a:t>
            </a:r>
            <a:r>
              <a:rPr lang="en-US" dirty="0"/>
              <a:t>for example: correlation coefficient, sum of residuals and estimate error of estimate </a:t>
            </a:r>
            <a:r>
              <a:rPr lang="en-US" dirty="0" smtClean="0"/>
              <a:t>formula.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2240</Words>
  <Application>Microsoft Office PowerPoint</Application>
  <PresentationFormat>Widescreen</PresentationFormat>
  <Paragraphs>176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SimSun</vt:lpstr>
      <vt:lpstr>Arial</vt:lpstr>
      <vt:lpstr>Calibri</vt:lpstr>
      <vt:lpstr>Calibri Light</vt:lpstr>
      <vt:lpstr>Times New Roman</vt:lpstr>
      <vt:lpstr>Wingdings</vt:lpstr>
      <vt:lpstr>Office Theme</vt:lpstr>
      <vt:lpstr>Phoebe – A Framework of age and weight estimation  HOSREM Annual Conference, 26th November 2016, Ho Chi Minh city, Vietnam</vt:lpstr>
      <vt:lpstr>I. Introduction – Problems to solve</vt:lpstr>
      <vt:lpstr>I. Introduction – Research Goals</vt:lpstr>
      <vt:lpstr>I. Introduction – Phoebe Architecture</vt:lpstr>
      <vt:lpstr>II. Algorithm in framework – Problem to solve</vt:lpstr>
      <vt:lpstr>II. Algorithm in framework </vt:lpstr>
      <vt:lpstr>III. Use case – Discovering optimal formulas</vt:lpstr>
      <vt:lpstr>III. Use case – Discovering optimal formulas</vt:lpstr>
      <vt:lpstr>III. Use case – Providing statistical information</vt:lpstr>
      <vt:lpstr>III. Use Case – Comparison among different formulas </vt:lpstr>
      <vt:lpstr>IV. Experimental Results</vt:lpstr>
      <vt:lpstr>IV. Experimental Results – Age estimation 2D</vt:lpstr>
      <vt:lpstr>IV. Experimental Results – Weight estimation 2D</vt:lpstr>
      <vt:lpstr>IV. Experimental Result – Age estimation 3D</vt:lpstr>
      <vt:lpstr>IV. Experimental Result – Weight estimation 3D</vt:lpstr>
      <vt:lpstr>Conclusion</vt:lpstr>
      <vt:lpstr>References</vt:lpstr>
      <vt:lpstr>Thank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 Nguyen</dc:creator>
  <cp:lastModifiedBy>Loc Nguyen</cp:lastModifiedBy>
  <cp:revision>49</cp:revision>
  <dcterms:created xsi:type="dcterms:W3CDTF">2016-10-07T12:48:57Z</dcterms:created>
  <dcterms:modified xsi:type="dcterms:W3CDTF">2016-10-09T13:33:16Z</dcterms:modified>
</cp:coreProperties>
</file>