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313" r:id="rId3"/>
    <p:sldId id="371" r:id="rId4"/>
    <p:sldId id="314" r:id="rId5"/>
    <p:sldId id="366" r:id="rId6"/>
    <p:sldId id="380" r:id="rId7"/>
    <p:sldId id="381" r:id="rId8"/>
    <p:sldId id="382" r:id="rId9"/>
    <p:sldId id="367" r:id="rId10"/>
    <p:sldId id="372" r:id="rId11"/>
    <p:sldId id="373" r:id="rId12"/>
    <p:sldId id="384" r:id="rId13"/>
    <p:sldId id="386" r:id="rId14"/>
    <p:sldId id="374" r:id="rId15"/>
    <p:sldId id="385" r:id="rId16"/>
    <p:sldId id="375" r:id="rId17"/>
    <p:sldId id="368" r:id="rId18"/>
    <p:sldId id="376" r:id="rId19"/>
    <p:sldId id="377" r:id="rId20"/>
    <p:sldId id="378" r:id="rId21"/>
    <p:sldId id="383" r:id="rId22"/>
    <p:sldId id="369" r:id="rId23"/>
    <p:sldId id="311" r:id="rId24"/>
    <p:sldId id="370" r:id="rId25"/>
    <p:sldId id="37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353" autoAdjust="0"/>
  </p:normalViewPr>
  <p:slideViewPr>
    <p:cSldViewPr snapToGrid="0">
      <p:cViewPr varScale="1">
        <p:scale>
          <a:sx n="73" d="100"/>
          <a:sy n="73" d="100"/>
        </p:scale>
        <p:origin x="618"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5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6BD8EF-833A-4756-9DE8-262172883D9B}" type="datetimeFigureOut">
              <a:rPr lang="en-US" smtClean="0"/>
              <a:t>7/12/2020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3153D4-6007-4D70-A0D5-F421EBC11E1D}" type="slidenum">
              <a:rPr lang="en-US" smtClean="0"/>
              <a:t>‹#›</a:t>
            </a:fld>
            <a:endParaRPr lang="en-US"/>
          </a:p>
        </p:txBody>
      </p:sp>
    </p:spTree>
    <p:extLst>
      <p:ext uri="{BB962C8B-B14F-4D97-AF65-F5344CB8AC3E}">
        <p14:creationId xmlns:p14="http://schemas.microsoft.com/office/powerpoint/2010/main" val="1119136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153D4-6007-4D70-A0D5-F421EBC11E1D}" type="slidenum">
              <a:rPr lang="en-US" smtClean="0"/>
              <a:t>1</a:t>
            </a:fld>
            <a:endParaRPr lang="en-US"/>
          </a:p>
        </p:txBody>
      </p:sp>
    </p:spTree>
    <p:extLst>
      <p:ext uri="{BB962C8B-B14F-4D97-AF65-F5344CB8AC3E}">
        <p14:creationId xmlns:p14="http://schemas.microsoft.com/office/powerpoint/2010/main" val="2446642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83153D4-6007-4D70-A0D5-F421EBC11E1D}" type="slidenum">
              <a:rPr lang="en-US" smtClean="0"/>
              <a:t>4</a:t>
            </a:fld>
            <a:endParaRPr lang="en-US"/>
          </a:p>
        </p:txBody>
      </p:sp>
    </p:spTree>
    <p:extLst>
      <p:ext uri="{BB962C8B-B14F-4D97-AF65-F5344CB8AC3E}">
        <p14:creationId xmlns:p14="http://schemas.microsoft.com/office/powerpoint/2010/main" val="17162591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153D4-6007-4D70-A0D5-F421EBC11E1D}" type="slidenum">
              <a:rPr lang="en-US" smtClean="0"/>
              <a:t>23</a:t>
            </a:fld>
            <a:endParaRPr lang="en-US"/>
          </a:p>
        </p:txBody>
      </p:sp>
    </p:spTree>
    <p:extLst>
      <p:ext uri="{BB962C8B-B14F-4D97-AF65-F5344CB8AC3E}">
        <p14:creationId xmlns:p14="http://schemas.microsoft.com/office/powerpoint/2010/main" val="3962904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5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7/12/2020</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Mixture Regression Model for Incomplete Data - Loc Nguyen</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161090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7/12/2020</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Mixture Regression Model for Incomplete Data - Loc Nguyen</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349822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7/12/2020</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Mixture Regression Model for Incomplete Data - Loc Nguyen</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453315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17986"/>
            <a:ext cx="10515600" cy="660486"/>
          </a:xfrm>
        </p:spPr>
        <p:txBody>
          <a:bodyPr/>
          <a:lstStyle>
            <a:lvl1pPr>
              <a:lnSpc>
                <a:spcPct val="100000"/>
              </a:lnSpc>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838200" y="914399"/>
            <a:ext cx="10515600" cy="5176066"/>
          </a:xfrm>
        </p:spPr>
        <p:txBody>
          <a:bodyPr/>
          <a:lstStyle>
            <a:lvl1pPr algn="just">
              <a:lnSpc>
                <a:spcPct val="100000"/>
              </a:lnSpc>
              <a:spcBef>
                <a:spcPts val="0"/>
              </a:spcBef>
              <a:defRPr>
                <a:latin typeface="Times New Roman" panose="02020603050405020304" pitchFamily="18" charset="0"/>
                <a:cs typeface="Times New Roman" panose="02020603050405020304" pitchFamily="18" charset="0"/>
              </a:defRPr>
            </a:lvl1pPr>
            <a:lvl2pPr algn="just">
              <a:lnSpc>
                <a:spcPct val="100000"/>
              </a:lnSpc>
              <a:spcBef>
                <a:spcPts val="0"/>
              </a:spcBef>
              <a:defRPr>
                <a:latin typeface="Times New Roman" panose="02020603050405020304" pitchFamily="18" charset="0"/>
                <a:cs typeface="Times New Roman" panose="02020603050405020304" pitchFamily="18" charset="0"/>
              </a:defRPr>
            </a:lvl2pPr>
            <a:lvl3pPr algn="just">
              <a:lnSpc>
                <a:spcPct val="100000"/>
              </a:lnSpc>
              <a:spcBef>
                <a:spcPts val="0"/>
              </a:spcBef>
              <a:defRPr>
                <a:latin typeface="Times New Roman" panose="02020603050405020304" pitchFamily="18" charset="0"/>
                <a:cs typeface="Times New Roman" panose="02020603050405020304" pitchFamily="18" charset="0"/>
              </a:defRPr>
            </a:lvl3pPr>
            <a:lvl4pPr algn="just">
              <a:lnSpc>
                <a:spcPct val="100000"/>
              </a:lnSpc>
              <a:spcBef>
                <a:spcPts val="0"/>
              </a:spcBef>
              <a:defRPr>
                <a:latin typeface="Times New Roman" panose="02020603050405020304" pitchFamily="18" charset="0"/>
                <a:cs typeface="Times New Roman" panose="02020603050405020304" pitchFamily="18" charset="0"/>
              </a:defRPr>
            </a:lvl4pPr>
            <a:lvl5pPr algn="just">
              <a:lnSpc>
                <a:spcPct val="100000"/>
              </a:lnSpc>
              <a:spcBef>
                <a:spcPts val="0"/>
              </a:spcBef>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7/12/2020</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Mixture Regression Model for Incomplete Data - Loc Nguyen</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872447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Times New Roman" panose="02020603050405020304" pitchFamily="18" charset="0"/>
                <a:cs typeface="Times New Roman" panose="02020603050405020304"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7/12/2020</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Mixture Regression Model for Incomplete Data - Loc Nguyen</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008347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7/12/2020</a:t>
            </a:r>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Mixture Regression Model for Incomplete Data - Loc Nguyen</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06093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7/12/2020</a:t>
            </a:r>
          </a:p>
        </p:txBody>
      </p:sp>
      <p:sp>
        <p:nvSpPr>
          <p:cNvPr id="8" name="Footer Placeholder 7"/>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Mixture Regression Model for Incomplete Data - Loc Nguyen</a:t>
            </a:r>
          </a:p>
        </p:txBody>
      </p:sp>
      <p:sp>
        <p:nvSpPr>
          <p:cNvPr id="9" name="Slide Number Placeholder 8"/>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867996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7/12/2020</a:t>
            </a:r>
          </a:p>
        </p:txBody>
      </p:sp>
      <p:sp>
        <p:nvSpPr>
          <p:cNvPr id="4" name="Footer Placeholder 3"/>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Mixture Regression Model for Incomplete Data - Loc Nguyen</a:t>
            </a:r>
          </a:p>
        </p:txBody>
      </p:sp>
      <p:sp>
        <p:nvSpPr>
          <p:cNvPr id="5" name="Slide Number Placeholder 4"/>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56700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7/12/2020</a:t>
            </a:r>
          </a:p>
        </p:txBody>
      </p:sp>
      <p:sp>
        <p:nvSpPr>
          <p:cNvPr id="3" name="Footer Placeholder 2"/>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Mixture Regression Model for Incomplete Data - Loc Nguyen</a:t>
            </a:r>
          </a:p>
        </p:txBody>
      </p:sp>
      <p:sp>
        <p:nvSpPr>
          <p:cNvPr id="4" name="Slide Number Placeholder 3"/>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959342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Times New Roman" panose="02020603050405020304" pitchFamily="18" charset="0"/>
                <a:cs typeface="Times New Roman" panose="02020603050405020304" pitchFamily="18" charset="0"/>
              </a:defRPr>
            </a:lvl1pPr>
            <a:lvl2pPr>
              <a:defRPr sz="28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7/12/2020</a:t>
            </a:r>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Mixture Regression Model for Incomplete Data - Loc Nguyen</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77249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atin typeface="Times New Roman" panose="02020603050405020304" pitchFamily="18" charset="0"/>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7/12/2020</a:t>
            </a:r>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Mixture Regression Model for Incomplete Data - Loc Nguyen</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00367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216842"/>
            <a:ext cx="10515600" cy="66048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223319"/>
            <a:ext cx="10515600" cy="495364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en-US"/>
              <a:t>7/12/2020</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en-US"/>
              <a:t>Mixture Regression Model for Incomplete Data - Loc Nguyen</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87803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35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7287" y="949111"/>
            <a:ext cx="10217426" cy="2387600"/>
          </a:xfrm>
        </p:spPr>
        <p:txBody>
          <a:bodyPr>
            <a:normAutofit/>
          </a:bodyPr>
          <a:lstStyle/>
          <a:p>
            <a:r>
              <a:rPr lang="en-US" sz="4500" b="1" dirty="0"/>
              <a:t>Mixture Regression Model for Incomplete Data</a:t>
            </a:r>
            <a:endParaRPr lang="en-US" sz="4500" dirty="0"/>
          </a:p>
        </p:txBody>
      </p:sp>
      <p:sp>
        <p:nvSpPr>
          <p:cNvPr id="3" name="Subtitle 2"/>
          <p:cNvSpPr>
            <a:spLocks noGrp="1"/>
          </p:cNvSpPr>
          <p:nvPr>
            <p:ph type="subTitle" idx="1"/>
          </p:nvPr>
        </p:nvSpPr>
        <p:spPr>
          <a:xfrm>
            <a:off x="1524000" y="3534803"/>
            <a:ext cx="9144000" cy="1655762"/>
          </a:xfrm>
        </p:spPr>
        <p:txBody>
          <a:bodyPr>
            <a:normAutofit lnSpcReduction="10000"/>
          </a:bodyPr>
          <a:lstStyle/>
          <a:p>
            <a:r>
              <a:rPr lang="en-US" dirty="0"/>
              <a:t>Dr. Loc Nguyen</a:t>
            </a:r>
          </a:p>
          <a:p>
            <a:r>
              <a:rPr lang="en-US" dirty="0"/>
              <a:t>Independent scholar</a:t>
            </a:r>
          </a:p>
          <a:p>
            <a:r>
              <a:rPr lang="en-US" dirty="0"/>
              <a:t>Email: ng_phloc@yahoo.com</a:t>
            </a:r>
          </a:p>
          <a:p>
            <a:r>
              <a:rPr lang="en-US" dirty="0"/>
              <a:t>Homepage: www.locnguyen.net</a:t>
            </a:r>
          </a:p>
          <a:p>
            <a:endParaRPr lang="en-US" dirty="0"/>
          </a:p>
        </p:txBody>
      </p:sp>
      <p:sp>
        <p:nvSpPr>
          <p:cNvPr id="5" name="Footer Placeholder 4"/>
          <p:cNvSpPr>
            <a:spLocks noGrp="1"/>
          </p:cNvSpPr>
          <p:nvPr>
            <p:ph type="ftr" sz="quarter" idx="11"/>
          </p:nvPr>
        </p:nvSpPr>
        <p:spPr/>
        <p:txBody>
          <a:bodyPr/>
          <a:lstStyle/>
          <a:p>
            <a:r>
              <a:rPr lang="en-US"/>
              <a:t>Mixture Regression Model for Incomplete Data - Loc Nguyen</a:t>
            </a:r>
            <a:endParaRPr lang="en-US" dirty="0"/>
          </a:p>
        </p:txBody>
      </p:sp>
      <p:sp>
        <p:nvSpPr>
          <p:cNvPr id="6" name="Date Placeholder 5"/>
          <p:cNvSpPr>
            <a:spLocks noGrp="1"/>
          </p:cNvSpPr>
          <p:nvPr>
            <p:ph type="dt" sz="half" idx="10"/>
          </p:nvPr>
        </p:nvSpPr>
        <p:spPr/>
        <p:txBody>
          <a:bodyPr/>
          <a:lstStyle/>
          <a:p>
            <a:r>
              <a:rPr lang="en-US"/>
              <a:t>7/12/2020</a:t>
            </a:r>
          </a:p>
        </p:txBody>
      </p:sp>
      <p:sp>
        <p:nvSpPr>
          <p:cNvPr id="7" name="Slide Number Placeholder 6"/>
          <p:cNvSpPr>
            <a:spLocks noGrp="1"/>
          </p:cNvSpPr>
          <p:nvPr>
            <p:ph type="sldNum" sz="quarter" idx="12"/>
          </p:nvPr>
        </p:nvSpPr>
        <p:spPr/>
        <p:txBody>
          <a:bodyPr/>
          <a:lstStyle/>
          <a:p>
            <a:fld id="{5DB5036F-1FF2-46C4-8D2B-59C7E3B91952}" type="slidenum">
              <a:rPr lang="en-US" smtClean="0"/>
              <a:pPr/>
              <a:t>1</a:t>
            </a:fld>
            <a:endParaRPr lang="en-US"/>
          </a:p>
        </p:txBody>
      </p:sp>
    </p:spTree>
    <p:extLst>
      <p:ext uri="{BB962C8B-B14F-4D97-AF65-F5344CB8AC3E}">
        <p14:creationId xmlns:p14="http://schemas.microsoft.com/office/powerpoint/2010/main" val="646808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AD857-50D5-4444-A030-E7003DDCF1FE}"/>
              </a:ext>
            </a:extLst>
          </p:cNvPr>
          <p:cNvSpPr>
            <a:spLocks noGrp="1"/>
          </p:cNvSpPr>
          <p:nvPr>
            <p:ph type="title"/>
          </p:nvPr>
        </p:nvSpPr>
        <p:spPr/>
        <p:txBody>
          <a:bodyPr/>
          <a:lstStyle/>
          <a:p>
            <a:r>
              <a:rPr lang="en-US" dirty="0"/>
              <a:t>2. Methodologies</a:t>
            </a:r>
          </a:p>
        </p:txBody>
      </p:sp>
      <p:sp>
        <p:nvSpPr>
          <p:cNvPr id="3" name="Content Placeholder 2">
            <a:extLst>
              <a:ext uri="{FF2B5EF4-FFF2-40B4-BE49-F238E27FC236}">
                <a16:creationId xmlns:a16="http://schemas.microsoft.com/office/drawing/2014/main" id="{121A6B50-8660-4758-8CC3-EE6AA02BD431}"/>
              </a:ext>
            </a:extLst>
          </p:cNvPr>
          <p:cNvSpPr>
            <a:spLocks noGrp="1"/>
          </p:cNvSpPr>
          <p:nvPr>
            <p:ph idx="1"/>
          </p:nvPr>
        </p:nvSpPr>
        <p:spPr/>
        <p:txBody>
          <a:bodyPr>
            <a:noAutofit/>
          </a:bodyPr>
          <a:lstStyle/>
          <a:p>
            <a:r>
              <a:rPr lang="en-US" sz="2400" dirty="0">
                <a:effectLst/>
                <a:latin typeface="Times New Roman" panose="02020603050405020304" pitchFamily="18" charset="0"/>
                <a:ea typeface="Microsoft YaHei" panose="020B0503020204020204" pitchFamily="34" charset="-122"/>
                <a:cs typeface="Times New Roman" panose="02020603050405020304" pitchFamily="18" charset="0"/>
              </a:rPr>
              <a:t>Let </a:t>
            </a:r>
            <a:r>
              <a:rPr lang="en-US" sz="2400" b="1" i="1" dirty="0">
                <a:effectLst/>
                <a:latin typeface="Times New Roman" panose="02020603050405020304" pitchFamily="18" charset="0"/>
                <a:ea typeface="Microsoft YaHei" panose="020B0503020204020204" pitchFamily="34" charset="-122"/>
                <a:cs typeface="Times New Roman" panose="02020603050405020304" pitchFamily="18" charset="0"/>
              </a:rPr>
              <a:t>D</a:t>
            </a:r>
            <a:r>
              <a:rPr lang="en-US" sz="2400" dirty="0">
                <a:effectLst/>
                <a:latin typeface="Times New Roman" panose="02020603050405020304" pitchFamily="18" charset="0"/>
                <a:ea typeface="Microsoft YaHei" panose="020B0503020204020204" pitchFamily="34" charset="-122"/>
                <a:cs typeface="Times New Roman" panose="02020603050405020304" pitchFamily="18" charset="0"/>
              </a:rPr>
              <a:t> = (</a:t>
            </a:r>
            <a:r>
              <a:rPr lang="en-US" sz="2400" b="1" i="1" dirty="0">
                <a:effectLst/>
                <a:latin typeface="Times New Roman" panose="02020603050405020304" pitchFamily="18" charset="0"/>
                <a:ea typeface="Microsoft YaHei" panose="020B0503020204020204" pitchFamily="34" charset="-122"/>
                <a:cs typeface="Times New Roman" panose="02020603050405020304" pitchFamily="18" charset="0"/>
              </a:rPr>
              <a:t>X</a:t>
            </a:r>
            <a:r>
              <a:rPr lang="en-US" sz="2400" dirty="0">
                <a:effectLst/>
                <a:latin typeface="Times New Roman" panose="02020603050405020304" pitchFamily="18" charset="0"/>
                <a:ea typeface="Microsoft YaHei" panose="020B0503020204020204" pitchFamily="34" charset="-122"/>
                <a:cs typeface="Times New Roman" panose="02020603050405020304" pitchFamily="18" charset="0"/>
              </a:rPr>
              <a:t>, </a:t>
            </a:r>
            <a:r>
              <a:rPr lang="en-US" sz="2400" b="1" i="1" dirty="0">
                <a:effectLst/>
                <a:latin typeface="Times New Roman" panose="02020603050405020304" pitchFamily="18" charset="0"/>
                <a:ea typeface="Microsoft YaHei" panose="020B0503020204020204" pitchFamily="34" charset="-122"/>
                <a:cs typeface="Times New Roman" panose="02020603050405020304" pitchFamily="18" charset="0"/>
              </a:rPr>
              <a:t>Z</a:t>
            </a:r>
            <a:r>
              <a:rPr lang="en-US" sz="2400" dirty="0">
                <a:effectLst/>
                <a:latin typeface="Times New Roman" panose="02020603050405020304" pitchFamily="18" charset="0"/>
                <a:ea typeface="Microsoft YaHei" panose="020B0503020204020204" pitchFamily="34" charset="-122"/>
                <a:cs typeface="Times New Roman" panose="02020603050405020304" pitchFamily="18" charset="0"/>
              </a:rPr>
              <a:t>) be collected sample in which </a:t>
            </a:r>
            <a:r>
              <a:rPr lang="en-US" sz="2400" b="1" i="1" dirty="0">
                <a:effectLst/>
                <a:latin typeface="Times New Roman" panose="02020603050405020304" pitchFamily="18" charset="0"/>
                <a:ea typeface="Microsoft YaHei" panose="020B0503020204020204" pitchFamily="34" charset="-122"/>
                <a:cs typeface="Times New Roman" panose="02020603050405020304" pitchFamily="18" charset="0"/>
              </a:rPr>
              <a:t>X</a:t>
            </a:r>
            <a:r>
              <a:rPr lang="en-US" sz="2400" dirty="0">
                <a:effectLst/>
                <a:latin typeface="Times New Roman" panose="02020603050405020304" pitchFamily="18" charset="0"/>
                <a:ea typeface="Microsoft YaHei" panose="020B0503020204020204" pitchFamily="34" charset="-122"/>
                <a:cs typeface="Times New Roman" panose="02020603050405020304" pitchFamily="18" charset="0"/>
              </a:rPr>
              <a:t> is a set of regressors and </a:t>
            </a:r>
            <a:r>
              <a:rPr lang="en-US" sz="2400" b="1" i="1" dirty="0">
                <a:effectLst/>
                <a:latin typeface="Times New Roman" panose="02020603050405020304" pitchFamily="18" charset="0"/>
                <a:ea typeface="Microsoft YaHei" panose="020B0503020204020204" pitchFamily="34" charset="-122"/>
                <a:cs typeface="Times New Roman" panose="02020603050405020304" pitchFamily="18" charset="0"/>
              </a:rPr>
              <a:t>Z</a:t>
            </a:r>
            <a:r>
              <a:rPr lang="en-US" sz="2400" dirty="0">
                <a:effectLst/>
                <a:latin typeface="Times New Roman" panose="02020603050405020304" pitchFamily="18" charset="0"/>
                <a:ea typeface="Microsoft YaHei" panose="020B0503020204020204" pitchFamily="34" charset="-122"/>
                <a:cs typeface="Times New Roman" panose="02020603050405020304" pitchFamily="18" charset="0"/>
              </a:rPr>
              <a:t> is a set of outcome variables plus values 1, respectively [18] with note that both </a:t>
            </a:r>
            <a:r>
              <a:rPr lang="en-US" sz="2400" b="1" i="1" dirty="0">
                <a:effectLst/>
                <a:latin typeface="Times New Roman" panose="02020603050405020304" pitchFamily="18" charset="0"/>
                <a:ea typeface="Microsoft YaHei" panose="020B0503020204020204" pitchFamily="34" charset="-122"/>
                <a:cs typeface="Times New Roman" panose="02020603050405020304" pitchFamily="18" charset="0"/>
              </a:rPr>
              <a:t>X</a:t>
            </a:r>
            <a:r>
              <a:rPr lang="en-US" sz="2400" dirty="0">
                <a:effectLst/>
                <a:latin typeface="Times New Roman" panose="02020603050405020304" pitchFamily="18" charset="0"/>
                <a:ea typeface="Microsoft YaHei" panose="020B0503020204020204" pitchFamily="34" charset="-122"/>
                <a:cs typeface="Times New Roman" panose="02020603050405020304" pitchFamily="18" charset="0"/>
              </a:rPr>
              <a:t> and </a:t>
            </a:r>
            <a:r>
              <a:rPr lang="en-US" sz="2400" b="1" i="1" dirty="0">
                <a:effectLst/>
                <a:latin typeface="Times New Roman" panose="02020603050405020304" pitchFamily="18" charset="0"/>
                <a:ea typeface="Microsoft YaHei" panose="020B0503020204020204" pitchFamily="34" charset="-122"/>
                <a:cs typeface="Times New Roman" panose="02020603050405020304" pitchFamily="18" charset="0"/>
              </a:rPr>
              <a:t>Z</a:t>
            </a:r>
            <a:r>
              <a:rPr lang="en-US" sz="2400" dirty="0">
                <a:effectLst/>
                <a:latin typeface="Times New Roman" panose="02020603050405020304" pitchFamily="18" charset="0"/>
                <a:ea typeface="Microsoft YaHei" panose="020B0503020204020204" pitchFamily="34" charset="-122"/>
                <a:cs typeface="Times New Roman" panose="02020603050405020304" pitchFamily="18" charset="0"/>
              </a:rPr>
              <a:t> are incomplete. As a convention, let </a:t>
            </a:r>
            <a:r>
              <a:rPr lang="en-US" sz="2400" i="1" dirty="0" err="1">
                <a:effectLst/>
                <a:latin typeface="Times New Roman" panose="02020603050405020304" pitchFamily="18" charset="0"/>
                <a:ea typeface="Microsoft YaHei" panose="020B0503020204020204" pitchFamily="34" charset="-122"/>
                <a:cs typeface="Times New Roman" panose="02020603050405020304" pitchFamily="18" charset="0"/>
              </a:rPr>
              <a:t>z</a:t>
            </a:r>
            <a:r>
              <a:rPr lang="en-US" sz="2400" i="1" baseline="-25000" dirty="0" err="1">
                <a:effectLst/>
                <a:latin typeface="Times New Roman" panose="02020603050405020304" pitchFamily="18" charset="0"/>
                <a:ea typeface="Microsoft YaHei" panose="020B0503020204020204" pitchFamily="34" charset="-122"/>
                <a:cs typeface="Times New Roman" panose="02020603050405020304" pitchFamily="18" charset="0"/>
              </a:rPr>
              <a:t>i</a:t>
            </a:r>
            <a:r>
              <a:rPr lang="en-US" sz="2400" baseline="30000" dirty="0">
                <a:effectLst/>
                <a:latin typeface="Times New Roman" panose="02020603050405020304" pitchFamily="18" charset="0"/>
                <a:ea typeface="Microsoft YaHei" panose="020B0503020204020204" pitchFamily="34" charset="-122"/>
                <a:cs typeface="Times New Roman" panose="02020603050405020304" pitchFamily="18" charset="0"/>
              </a:rPr>
              <a:t>–</a:t>
            </a:r>
            <a:r>
              <a:rPr lang="en-US" sz="2400" dirty="0">
                <a:effectLst/>
                <a:latin typeface="Times New Roman" panose="02020603050405020304" pitchFamily="18" charset="0"/>
                <a:ea typeface="Microsoft YaHei" panose="020B0503020204020204" pitchFamily="34" charset="-122"/>
                <a:cs typeface="Times New Roman" panose="02020603050405020304" pitchFamily="18" charset="0"/>
              </a:rPr>
              <a:t> and </a:t>
            </a:r>
            <a:r>
              <a:rPr lang="en-US" sz="2400" i="1" dirty="0" err="1">
                <a:effectLst/>
                <a:latin typeface="Times New Roman" panose="02020603050405020304" pitchFamily="18" charset="0"/>
                <a:ea typeface="Microsoft YaHei" panose="020B0503020204020204" pitchFamily="34" charset="-122"/>
                <a:cs typeface="Times New Roman" panose="02020603050405020304" pitchFamily="18" charset="0"/>
              </a:rPr>
              <a:t>x</a:t>
            </a:r>
            <a:r>
              <a:rPr lang="en-US" sz="2400" i="1" baseline="-25000" dirty="0" err="1">
                <a:effectLst/>
                <a:latin typeface="Times New Roman" panose="02020603050405020304" pitchFamily="18" charset="0"/>
                <a:ea typeface="Microsoft YaHei" panose="020B0503020204020204" pitchFamily="34" charset="-122"/>
                <a:cs typeface="Times New Roman" panose="02020603050405020304" pitchFamily="18" charset="0"/>
              </a:rPr>
              <a:t>ij</a:t>
            </a:r>
            <a:r>
              <a:rPr lang="en-US" sz="2400" baseline="30000" dirty="0">
                <a:effectLst/>
                <a:latin typeface="Times New Roman" panose="02020603050405020304" pitchFamily="18" charset="0"/>
                <a:ea typeface="Microsoft YaHei" panose="020B0503020204020204" pitchFamily="34" charset="-122"/>
                <a:cs typeface="Times New Roman" panose="02020603050405020304" pitchFamily="18" charset="0"/>
              </a:rPr>
              <a:t>–</a:t>
            </a:r>
            <a:r>
              <a:rPr lang="en-US" sz="2400" dirty="0">
                <a:effectLst/>
                <a:latin typeface="Times New Roman" panose="02020603050405020304" pitchFamily="18" charset="0"/>
                <a:ea typeface="Microsoft YaHei" panose="020B0503020204020204" pitchFamily="34" charset="-122"/>
                <a:cs typeface="Times New Roman" panose="02020603050405020304" pitchFamily="18" charset="0"/>
              </a:rPr>
              <a:t> denote missing values of </a:t>
            </a:r>
            <a:r>
              <a:rPr lang="en-US" sz="2400" b="1" i="1" dirty="0">
                <a:effectLst/>
                <a:latin typeface="Times New Roman" panose="02020603050405020304" pitchFamily="18" charset="0"/>
                <a:ea typeface="Microsoft YaHei" panose="020B0503020204020204" pitchFamily="34" charset="-122"/>
                <a:cs typeface="Times New Roman" panose="02020603050405020304" pitchFamily="18" charset="0"/>
              </a:rPr>
              <a:t>Z</a:t>
            </a:r>
            <a:r>
              <a:rPr lang="en-US" sz="2400" dirty="0">
                <a:effectLst/>
                <a:latin typeface="Times New Roman" panose="02020603050405020304" pitchFamily="18" charset="0"/>
                <a:ea typeface="Microsoft YaHei" panose="020B0503020204020204" pitchFamily="34" charset="-122"/>
                <a:cs typeface="Times New Roman" panose="02020603050405020304" pitchFamily="18" charset="0"/>
              </a:rPr>
              <a:t> and </a:t>
            </a:r>
            <a:r>
              <a:rPr lang="en-US" sz="2400" b="1" i="1" dirty="0">
                <a:effectLst/>
                <a:latin typeface="Times New Roman" panose="02020603050405020304" pitchFamily="18" charset="0"/>
                <a:ea typeface="Microsoft YaHei" panose="020B0503020204020204" pitchFamily="34" charset="-122"/>
                <a:cs typeface="Times New Roman" panose="02020603050405020304" pitchFamily="18" charset="0"/>
              </a:rPr>
              <a:t>X</a:t>
            </a:r>
            <a:r>
              <a:rPr lang="en-US" sz="2400" dirty="0">
                <a:effectLst/>
                <a:latin typeface="Times New Roman" panose="02020603050405020304" pitchFamily="18" charset="0"/>
                <a:ea typeface="Microsoft YaHei" panose="020B0503020204020204" pitchFamily="34" charset="-122"/>
                <a:cs typeface="Times New Roman" panose="02020603050405020304" pitchFamily="18" charset="0"/>
              </a:rPr>
              <a:t>, respectively.</a:t>
            </a:r>
          </a:p>
          <a:p>
            <a:r>
              <a:rPr lang="en-US" sz="2400" dirty="0">
                <a:ea typeface="Microsoft YaHei" panose="020B0503020204020204" pitchFamily="34" charset="-122"/>
              </a:rPr>
              <a:t>Our mission is to estimate both missing values and the parameter </a:t>
            </a:r>
            <a:r>
              <a:rPr lang="de-DE" sz="2400" dirty="0">
                <a:ea typeface="Microsoft YaHei" panose="020B0503020204020204" pitchFamily="34" charset="-122"/>
              </a:rPr>
              <a:t>Θ = (</a:t>
            </a:r>
            <a:r>
              <a:rPr lang="de-DE" sz="2400" i="1" dirty="0">
                <a:ea typeface="Microsoft YaHei" panose="020B0503020204020204" pitchFamily="34" charset="-122"/>
              </a:rPr>
              <a:t>c</a:t>
            </a:r>
            <a:r>
              <a:rPr lang="de-DE" sz="2400" i="1" baseline="-25000" dirty="0">
                <a:ea typeface="Microsoft YaHei" panose="020B0503020204020204" pitchFamily="34" charset="-122"/>
              </a:rPr>
              <a:t>k</a:t>
            </a:r>
            <a:r>
              <a:rPr lang="de-DE" sz="2400" dirty="0">
                <a:ea typeface="Microsoft YaHei" panose="020B0503020204020204" pitchFamily="34" charset="-122"/>
              </a:rPr>
              <a:t>, </a:t>
            </a:r>
            <a:r>
              <a:rPr lang="de-DE" sz="2400" i="1" dirty="0">
                <a:ea typeface="Microsoft YaHei" panose="020B0503020204020204" pitchFamily="34" charset="-122"/>
              </a:rPr>
              <a:t>α</a:t>
            </a:r>
            <a:r>
              <a:rPr lang="de-DE" sz="2400" i="1" baseline="-25000" dirty="0">
                <a:ea typeface="Microsoft YaHei" panose="020B0503020204020204" pitchFamily="34" charset="-122"/>
              </a:rPr>
              <a:t>k</a:t>
            </a:r>
            <a:r>
              <a:rPr lang="de-DE" sz="2400" dirty="0">
                <a:ea typeface="Microsoft YaHei" panose="020B0503020204020204" pitchFamily="34" charset="-122"/>
              </a:rPr>
              <a:t>, </a:t>
            </a:r>
            <a:r>
              <a:rPr lang="de-DE" sz="2400" i="1" dirty="0">
                <a:ea typeface="Microsoft YaHei" panose="020B0503020204020204" pitchFamily="34" charset="-122"/>
              </a:rPr>
              <a:t>σ</a:t>
            </a:r>
            <a:r>
              <a:rPr lang="de-DE" sz="2400" i="1" baseline="-25000" dirty="0">
                <a:ea typeface="Microsoft YaHei" panose="020B0503020204020204" pitchFamily="34" charset="-122"/>
              </a:rPr>
              <a:t>k</a:t>
            </a:r>
            <a:r>
              <a:rPr lang="de-DE" sz="2400" baseline="30000" dirty="0">
                <a:ea typeface="Microsoft YaHei" panose="020B0503020204020204" pitchFamily="34" charset="-122"/>
              </a:rPr>
              <a:t>2</a:t>
            </a:r>
            <a:r>
              <a:rPr lang="de-DE" sz="2400" dirty="0">
                <a:ea typeface="Microsoft YaHei" panose="020B0503020204020204" pitchFamily="34" charset="-122"/>
              </a:rPr>
              <a:t>, </a:t>
            </a:r>
            <a:r>
              <a:rPr lang="de-DE" sz="2400" i="1" dirty="0">
                <a:ea typeface="Microsoft YaHei" panose="020B0503020204020204" pitchFamily="34" charset="-122"/>
              </a:rPr>
              <a:t>β</a:t>
            </a:r>
            <a:r>
              <a:rPr lang="de-DE" sz="2400" i="1" baseline="-25000" dirty="0">
                <a:ea typeface="Microsoft YaHei" panose="020B0503020204020204" pitchFamily="34" charset="-122"/>
              </a:rPr>
              <a:t>kj</a:t>
            </a:r>
            <a:r>
              <a:rPr lang="de-DE" sz="2400" dirty="0">
                <a:ea typeface="Microsoft YaHei" panose="020B0503020204020204" pitchFamily="34" charset="-122"/>
              </a:rPr>
              <a:t> ) of MRM.</a:t>
            </a:r>
          </a:p>
          <a:p>
            <a:r>
              <a:rPr lang="en-US" sz="2400" dirty="0">
                <a:ea typeface="Microsoft YaHei" panose="020B0503020204020204" pitchFamily="34" charset="-122"/>
              </a:rPr>
              <a:t>Here I proposed a so-called Mixture Regression Expectation Maximization (</a:t>
            </a:r>
            <a:r>
              <a:rPr lang="en-US" sz="2400" b="1" dirty="0">
                <a:ea typeface="Microsoft YaHei" panose="020B0503020204020204" pitchFamily="34" charset="-122"/>
              </a:rPr>
              <a:t>MREM</a:t>
            </a:r>
            <a:r>
              <a:rPr lang="en-US" sz="2400" dirty="0">
                <a:ea typeface="Microsoft YaHei" panose="020B0503020204020204" pitchFamily="34" charset="-122"/>
              </a:rPr>
              <a:t>) which is the full combination of REM algorithm [3] and mixture model in which we use two EM processes in the same loop.</a:t>
            </a:r>
          </a:p>
          <a:p>
            <a:pPr lvl="1"/>
            <a:r>
              <a:rPr lang="en-US" dirty="0">
                <a:effectLst/>
                <a:latin typeface="Times New Roman" panose="02020603050405020304" pitchFamily="18" charset="0"/>
                <a:ea typeface="Microsoft YaHei" panose="020B0503020204020204" pitchFamily="34" charset="-122"/>
              </a:rPr>
              <a:t>Firstly, I use the first EM process to estimate missing values in E-step [3]. This first process is actually REM </a:t>
            </a:r>
            <a:r>
              <a:rPr lang="en-US" sz="2400" dirty="0">
                <a:ea typeface="Microsoft YaHei" panose="020B0503020204020204" pitchFamily="34" charset="-122"/>
              </a:rPr>
              <a:t>algorithm.</a:t>
            </a:r>
            <a:endParaRPr lang="en-US" dirty="0">
              <a:effectLst/>
              <a:latin typeface="Times New Roman" panose="02020603050405020304" pitchFamily="18" charset="0"/>
              <a:ea typeface="Microsoft YaHei" panose="020B0503020204020204" pitchFamily="34" charset="-122"/>
            </a:endParaRPr>
          </a:p>
          <a:p>
            <a:pPr lvl="1"/>
            <a:r>
              <a:rPr lang="en-US" dirty="0">
                <a:effectLst/>
                <a:latin typeface="Times New Roman" panose="02020603050405020304" pitchFamily="18" charset="0"/>
                <a:ea typeface="Microsoft YaHei" panose="020B0503020204020204" pitchFamily="34" charset="-122"/>
              </a:rPr>
              <a:t>Secondly, I use the second EM process to estimate Θ</a:t>
            </a:r>
            <a:r>
              <a:rPr lang="en-US" baseline="30000" dirty="0">
                <a:effectLst/>
                <a:latin typeface="Times New Roman" panose="02020603050405020304" pitchFamily="18" charset="0"/>
                <a:ea typeface="Microsoft YaHei" panose="020B0503020204020204" pitchFamily="34" charset="-122"/>
              </a:rPr>
              <a:t>*</a:t>
            </a:r>
            <a:r>
              <a:rPr lang="en-US" dirty="0">
                <a:effectLst/>
                <a:latin typeface="Times New Roman" panose="02020603050405020304" pitchFamily="18" charset="0"/>
                <a:ea typeface="Microsoft YaHei" panose="020B0503020204020204" pitchFamily="34" charset="-122"/>
              </a:rPr>
              <a:t> for full mixture model in M-step.</a:t>
            </a:r>
            <a:endParaRPr lang="en-US" dirty="0">
              <a:effectLst/>
              <a:latin typeface="Times New Roman" panose="02020603050405020304" pitchFamily="18" charset="0"/>
              <a:ea typeface="Microsoft YaHei" panose="020B0503020204020204" pitchFamily="34" charset="-122"/>
              <a:cs typeface="Times New Roman" panose="02020603050405020304" pitchFamily="18" charset="0"/>
            </a:endParaRPr>
          </a:p>
          <a:p>
            <a:endParaRPr lang="en-US" sz="2400" dirty="0"/>
          </a:p>
        </p:txBody>
      </p:sp>
      <p:sp>
        <p:nvSpPr>
          <p:cNvPr id="4" name="Date Placeholder 3">
            <a:extLst>
              <a:ext uri="{FF2B5EF4-FFF2-40B4-BE49-F238E27FC236}">
                <a16:creationId xmlns:a16="http://schemas.microsoft.com/office/drawing/2014/main" id="{3DD5A4BE-CF3D-4B26-AA64-52EFF0095770}"/>
              </a:ext>
            </a:extLst>
          </p:cNvPr>
          <p:cNvSpPr>
            <a:spLocks noGrp="1"/>
          </p:cNvSpPr>
          <p:nvPr>
            <p:ph type="dt" sz="half" idx="10"/>
          </p:nvPr>
        </p:nvSpPr>
        <p:spPr/>
        <p:txBody>
          <a:bodyPr/>
          <a:lstStyle/>
          <a:p>
            <a:r>
              <a:rPr lang="en-US"/>
              <a:t>7/12/2020</a:t>
            </a:r>
          </a:p>
        </p:txBody>
      </p:sp>
      <p:sp>
        <p:nvSpPr>
          <p:cNvPr id="5" name="Footer Placeholder 4">
            <a:extLst>
              <a:ext uri="{FF2B5EF4-FFF2-40B4-BE49-F238E27FC236}">
                <a16:creationId xmlns:a16="http://schemas.microsoft.com/office/drawing/2014/main" id="{E22F3FDC-1498-4839-864D-F201AF6A9928}"/>
              </a:ext>
            </a:extLst>
          </p:cNvPr>
          <p:cNvSpPr>
            <a:spLocks noGrp="1"/>
          </p:cNvSpPr>
          <p:nvPr>
            <p:ph type="ftr" sz="quarter" idx="11"/>
          </p:nvPr>
        </p:nvSpPr>
        <p:spPr/>
        <p:txBody>
          <a:bodyPr/>
          <a:lstStyle/>
          <a:p>
            <a:r>
              <a:rPr lang="en-US"/>
              <a:t>Mixture Regression Model for Incomplete Data - Loc Nguyen</a:t>
            </a:r>
          </a:p>
        </p:txBody>
      </p:sp>
      <p:sp>
        <p:nvSpPr>
          <p:cNvPr id="6" name="Slide Number Placeholder 5">
            <a:extLst>
              <a:ext uri="{FF2B5EF4-FFF2-40B4-BE49-F238E27FC236}">
                <a16:creationId xmlns:a16="http://schemas.microsoft.com/office/drawing/2014/main" id="{CD66A99B-7D30-4ED4-BE3C-94A645A6022B}"/>
              </a:ext>
            </a:extLst>
          </p:cNvPr>
          <p:cNvSpPr>
            <a:spLocks noGrp="1"/>
          </p:cNvSpPr>
          <p:nvPr>
            <p:ph type="sldNum" sz="quarter" idx="12"/>
          </p:nvPr>
        </p:nvSpPr>
        <p:spPr/>
        <p:txBody>
          <a:bodyPr/>
          <a:lstStyle/>
          <a:p>
            <a:fld id="{5DB5036F-1FF2-46C4-8D2B-59C7E3B91952}" type="slidenum">
              <a:rPr lang="en-US" smtClean="0"/>
              <a:pPr/>
              <a:t>10</a:t>
            </a:fld>
            <a:endParaRPr lang="en-US"/>
          </a:p>
        </p:txBody>
      </p:sp>
    </p:spTree>
    <p:extLst>
      <p:ext uri="{BB962C8B-B14F-4D97-AF65-F5344CB8AC3E}">
        <p14:creationId xmlns:p14="http://schemas.microsoft.com/office/powerpoint/2010/main" val="3618108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617F1-82A5-4A94-90E4-9CAE040C755C}"/>
              </a:ext>
            </a:extLst>
          </p:cNvPr>
          <p:cNvSpPr>
            <a:spLocks noGrp="1"/>
          </p:cNvSpPr>
          <p:nvPr>
            <p:ph type="title"/>
          </p:nvPr>
        </p:nvSpPr>
        <p:spPr/>
        <p:txBody>
          <a:bodyPr/>
          <a:lstStyle/>
          <a:p>
            <a:r>
              <a:rPr lang="en-US" dirty="0"/>
              <a:t>2. Methodologies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22C3C09-DF7A-4D5E-A1BA-EF43D68CEBF4}"/>
                  </a:ext>
                </a:extLst>
              </p:cNvPr>
              <p:cNvSpPr>
                <a:spLocks noGrp="1"/>
              </p:cNvSpPr>
              <p:nvPr>
                <p:ph idx="1"/>
              </p:nvPr>
            </p:nvSpPr>
            <p:spPr>
              <a:xfrm>
                <a:off x="180109" y="914399"/>
                <a:ext cx="11762509" cy="5176066"/>
              </a:xfrm>
            </p:spPr>
            <p:txBody>
              <a:bodyPr>
                <a:noAutofit/>
              </a:bodyPr>
              <a:lstStyle/>
              <a:p>
                <a:r>
                  <a:rPr lang="en-US" sz="1900" dirty="0"/>
                  <a:t>E-step: this is the first EM process of MREM algorithm. Missing values are estimated as follows:</a:t>
                </a:r>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1900" i="1" smtClean="0">
                              <a:effectLst/>
                              <a:latin typeface="Cambria Math" panose="02040503050406030204" pitchFamily="18" charset="0"/>
                              <a:ea typeface="Microsoft YaHei" panose="020B0503020204020204" pitchFamily="34" charset="-122"/>
                              <a:cs typeface="Times New Roman" panose="02020603050405020304" pitchFamily="18" charset="0"/>
                            </a:rPr>
                          </m:ctrlPr>
                        </m:mPr>
                        <m:mr>
                          <m:e>
                            <m:sSub>
                              <m:sSubPr>
                                <m:ctrlPr>
                                  <a:rPr lang="en-US" sz="1900" i="1" smtClean="0">
                                    <a:effectLst/>
                                    <a:latin typeface="Cambria Math" panose="02040503050406030204" pitchFamily="18" charset="0"/>
                                    <a:ea typeface="Microsoft YaHei" panose="020B0503020204020204" pitchFamily="34" charset="-122"/>
                                    <a:cs typeface="Times New Roman" panose="02020603050405020304" pitchFamily="18" charset="0"/>
                                  </a:rPr>
                                </m:ctrlPr>
                              </m:sSubPr>
                              <m:e>
                                <m:d>
                                  <m:d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dPr>
                                  <m:e>
                                    <m:sSubSup>
                                      <m:sSubSup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bSup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𝑧</m:t>
                                        </m:r>
                                      </m:e>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𝑖</m:t>
                                        </m:r>
                                      </m:sub>
                                      <m:sup>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m:t>
                                        </m:r>
                                      </m:sup>
                                    </m:sSubSup>
                                  </m:e>
                                </m:d>
                              </m:e>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𝑘</m:t>
                                </m:r>
                              </m:sub>
                            </m:s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m:t>
                            </m:r>
                            <m:f>
                              <m:fPr>
                                <m:ctrlPr>
                                  <a:rPr lang="en-US" sz="1900" i="1">
                                    <a:effectLst/>
                                    <a:latin typeface="Cambria Math" panose="02040503050406030204" pitchFamily="18" charset="0"/>
                                    <a:ea typeface="PMingLiU" panose="02020500000000000000" pitchFamily="18" charset="-120"/>
                                    <a:cs typeface="Times New Roman" panose="02020603050405020304" pitchFamily="18" charset="0"/>
                                  </a:rPr>
                                </m:ctrlPr>
                              </m:fPr>
                              <m:num>
                                <m:nary>
                                  <m:naryPr>
                                    <m:chr m:val="∑"/>
                                    <m:limLoc m:val="undOvr"/>
                                    <m:supHide m:val="on"/>
                                    <m:ctrlPr>
                                      <a:rPr lang="en-US" sz="1900" i="1">
                                        <a:effectLst/>
                                        <a:latin typeface="Cambria Math" panose="02040503050406030204" pitchFamily="18" charset="0"/>
                                        <a:ea typeface="PMingLiU" panose="02020500000000000000" pitchFamily="18" charset="-120"/>
                                        <a:cs typeface="Times New Roman" panose="02020603050405020304" pitchFamily="18" charset="0"/>
                                      </a:rPr>
                                    </m:ctrlPr>
                                  </m:naryPr>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𝑗</m:t>
                                    </m:r>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m:t>
                                    </m:r>
                                    <m:sSub>
                                      <m:sSubPr>
                                        <m:ctrlPr>
                                          <a:rPr lang="en-US" sz="1900" i="1">
                                            <a:effectLst/>
                                            <a:latin typeface="Cambria Math" panose="02040503050406030204" pitchFamily="18" charset="0"/>
                                            <a:ea typeface="PMingLiU" panose="02020500000000000000" pitchFamily="18" charset="-120"/>
                                            <a:cs typeface="Times New Roman" panose="02020603050405020304" pitchFamily="18" charset="0"/>
                                          </a:rPr>
                                        </m:ctrlPr>
                                      </m:sSub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𝑀</m:t>
                                        </m:r>
                                      </m:e>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𝑖</m:t>
                                        </m:r>
                                      </m:sub>
                                    </m:sSub>
                                  </m:sub>
                                  <m:sup/>
                                  <m:e>
                                    <m:sSubSup>
                                      <m:sSubSup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bSup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𝛼</m:t>
                                        </m:r>
                                      </m:e>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𝑘𝑗</m:t>
                                        </m:r>
                                      </m:sub>
                                      <m:sup>
                                        <m:d>
                                          <m:d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d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𝑡</m:t>
                                            </m:r>
                                          </m:e>
                                        </m:d>
                                      </m:sup>
                                    </m:sSubSup>
                                    <m:sSubSup>
                                      <m:sSubSup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bSup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𝛽</m:t>
                                        </m:r>
                                      </m:e>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𝑘𝑗</m:t>
                                        </m:r>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0</m:t>
                                        </m:r>
                                      </m:sub>
                                      <m:sup>
                                        <m:d>
                                          <m:d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d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𝑡</m:t>
                                            </m:r>
                                          </m:e>
                                        </m:d>
                                      </m:sup>
                                    </m:sSubSup>
                                  </m:e>
                                </m:nary>
                                <m:r>
                                  <a:rPr lang="en-US" sz="1900" i="1">
                                    <a:effectLst/>
                                    <a:latin typeface="Cambria Math" panose="02040503050406030204" pitchFamily="18" charset="0"/>
                                    <a:ea typeface="PMingLiU" panose="02020500000000000000" pitchFamily="18" charset="-120"/>
                                    <a:cs typeface="Times New Roman" panose="02020603050405020304" pitchFamily="18" charset="0"/>
                                  </a:rPr>
                                  <m:t>+</m:t>
                                </m:r>
                                <m:nary>
                                  <m:naryPr>
                                    <m:chr m:val="∑"/>
                                    <m:limLoc m:val="undOvr"/>
                                    <m:supHide m:val="on"/>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naryPr>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𝑙</m:t>
                                    </m:r>
                                    <m:r>
                                      <a:rPr lang="en-US" sz="1900">
                                        <a:effectLst/>
                                        <a:latin typeface="Cambria Math" panose="02040503050406030204" pitchFamily="18" charset="0"/>
                                        <a:ea typeface="Microsoft YaHei" panose="020B0503020204020204" pitchFamily="34" charset="-122"/>
                                        <a:cs typeface="Times New Roman" panose="02020603050405020304" pitchFamily="18" charset="0"/>
                                      </a:rPr>
                                      <m:t>∉</m:t>
                                    </m:r>
                                    <m:sSub>
                                      <m:sSub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b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𝑀</m:t>
                                        </m:r>
                                      </m:e>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𝑖</m:t>
                                        </m:r>
                                      </m:sub>
                                    </m:sSub>
                                  </m:sub>
                                  <m:sup/>
                                  <m:e>
                                    <m:sSubSup>
                                      <m:sSubSup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bSup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𝛼</m:t>
                                        </m:r>
                                      </m:e>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𝑘𝑙</m:t>
                                        </m:r>
                                      </m:sub>
                                      <m:sup>
                                        <m:d>
                                          <m:d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d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𝑡</m:t>
                                            </m:r>
                                          </m:e>
                                        </m:d>
                                      </m:sup>
                                    </m:sSubSup>
                                    <m:sSub>
                                      <m:sSub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bPr>
                                      <m:e>
                                        <m:d>
                                          <m:d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dPr>
                                          <m:e>
                                            <m:sSub>
                                              <m:sSub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b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𝑥</m:t>
                                                </m:r>
                                              </m:e>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𝑖𝑙</m:t>
                                                </m:r>
                                              </m:sub>
                                            </m:sSub>
                                          </m:e>
                                        </m:d>
                                      </m:e>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𝑘</m:t>
                                        </m:r>
                                      </m:sub>
                                    </m:sSub>
                                  </m:e>
                                </m:nary>
                              </m:num>
                              <m:den>
                                <m:r>
                                  <a:rPr lang="en-US" sz="1900" i="1">
                                    <a:effectLst/>
                                    <a:latin typeface="Cambria Math" panose="02040503050406030204" pitchFamily="18" charset="0"/>
                                    <a:ea typeface="PMingLiU" panose="02020500000000000000" pitchFamily="18" charset="-120"/>
                                    <a:cs typeface="Times New Roman" panose="02020603050405020304" pitchFamily="18" charset="0"/>
                                  </a:rPr>
                                  <m:t>1−</m:t>
                                </m:r>
                                <m:nary>
                                  <m:naryPr>
                                    <m:chr m:val="∑"/>
                                    <m:limLoc m:val="undOvr"/>
                                    <m:supHide m:val="on"/>
                                    <m:ctrlPr>
                                      <a:rPr lang="en-US" sz="1900" i="1">
                                        <a:effectLst/>
                                        <a:latin typeface="Cambria Math" panose="02040503050406030204" pitchFamily="18" charset="0"/>
                                        <a:ea typeface="PMingLiU" panose="02020500000000000000" pitchFamily="18" charset="-120"/>
                                        <a:cs typeface="Times New Roman" panose="02020603050405020304" pitchFamily="18" charset="0"/>
                                      </a:rPr>
                                    </m:ctrlPr>
                                  </m:naryPr>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𝑗</m:t>
                                    </m:r>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m:t>
                                    </m:r>
                                    <m:sSub>
                                      <m:sSubPr>
                                        <m:ctrlPr>
                                          <a:rPr lang="en-US" sz="1900" i="1">
                                            <a:effectLst/>
                                            <a:latin typeface="Cambria Math" panose="02040503050406030204" pitchFamily="18" charset="0"/>
                                            <a:ea typeface="PMingLiU" panose="02020500000000000000" pitchFamily="18" charset="-120"/>
                                            <a:cs typeface="Times New Roman" panose="02020603050405020304" pitchFamily="18" charset="0"/>
                                          </a:rPr>
                                        </m:ctrlPr>
                                      </m:sSub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𝑀</m:t>
                                        </m:r>
                                      </m:e>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𝑖</m:t>
                                        </m:r>
                                      </m:sub>
                                    </m:sSub>
                                  </m:sub>
                                  <m:sup/>
                                  <m:e>
                                    <m:sSubSup>
                                      <m:sSubSup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bSup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𝛼</m:t>
                                        </m:r>
                                      </m:e>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𝑘𝑗</m:t>
                                        </m:r>
                                      </m:sub>
                                      <m:sup>
                                        <m:d>
                                          <m:d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d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𝑡</m:t>
                                            </m:r>
                                          </m:e>
                                        </m:d>
                                      </m:sup>
                                    </m:sSubSup>
                                    <m:sSubSup>
                                      <m:sSubSup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bSup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𝛽</m:t>
                                        </m:r>
                                      </m:e>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𝑘𝑗</m:t>
                                        </m:r>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1</m:t>
                                        </m:r>
                                      </m:sub>
                                      <m:sup>
                                        <m:d>
                                          <m:d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d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𝑡</m:t>
                                            </m:r>
                                          </m:e>
                                        </m:d>
                                      </m:sup>
                                    </m:sSubSup>
                                  </m:e>
                                </m:nary>
                              </m:den>
                            </m:f>
                          </m:e>
                        </m:mr>
                        <m:mr>
                          <m:e>
                            <m:sSub>
                              <m:sSub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bPr>
                              <m:e>
                                <m:d>
                                  <m:d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dPr>
                                  <m:e>
                                    <m:sSubSup>
                                      <m:sSubSup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bSup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𝑥</m:t>
                                        </m:r>
                                      </m:e>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𝑖𝑗</m:t>
                                        </m:r>
                                      </m:sub>
                                      <m:sup>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m:t>
                                        </m:r>
                                      </m:sup>
                                    </m:sSubSup>
                                  </m:e>
                                </m:d>
                              </m:e>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𝑘</m:t>
                                </m:r>
                              </m:sub>
                            </m:s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m:t>
                            </m:r>
                            <m:d>
                              <m:dPr>
                                <m:begChr m:val="{"/>
                                <m:endChr m:val=""/>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dPr>
                              <m:e>
                                <m:m>
                                  <m:mPr>
                                    <m:mcs>
                                      <m:mc>
                                        <m:mcPr>
                                          <m:count m:val="1"/>
                                          <m:mcJc m:val="center"/>
                                        </m:mcPr>
                                      </m:mc>
                                    </m:mcs>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mPr>
                                  <m:mr>
                                    <m:e>
                                      <m:sSubSup>
                                        <m:sSubSup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bSup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𝛽</m:t>
                                          </m:r>
                                        </m:e>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𝑘𝑗</m:t>
                                          </m:r>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0</m:t>
                                          </m:r>
                                        </m:sub>
                                        <m:sup>
                                          <m:d>
                                            <m:d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d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𝑡</m:t>
                                              </m:r>
                                            </m:e>
                                          </m:d>
                                        </m:sup>
                                      </m:sSubSup>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m:t>
                                      </m:r>
                                      <m:sSubSup>
                                        <m:sSubSup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bSup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𝛽</m:t>
                                          </m:r>
                                        </m:e>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𝑘𝑗</m:t>
                                          </m:r>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1</m:t>
                                          </m:r>
                                        </m:sub>
                                        <m:sup>
                                          <m:d>
                                            <m:d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d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𝑡</m:t>
                                              </m:r>
                                            </m:e>
                                          </m:d>
                                        </m:sup>
                                      </m:sSubSup>
                                      <m:sSub>
                                        <m:sSub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bPr>
                                        <m:e>
                                          <m:d>
                                            <m:d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dPr>
                                            <m:e>
                                              <m:sSub>
                                                <m:sSub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b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𝑧</m:t>
                                                  </m:r>
                                                </m:e>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𝑖</m:t>
                                                  </m:r>
                                                </m:sub>
                                              </m:sSub>
                                            </m:e>
                                          </m:d>
                                        </m:e>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𝑘</m:t>
                                          </m:r>
                                        </m:sub>
                                      </m:sSub>
                                      <m:r>
                                        <m:rPr>
                                          <m:sty m:val="p"/>
                                        </m:rPr>
                                        <a:rPr lang="en-US" sz="1900">
                                          <a:effectLst/>
                                          <a:latin typeface="Cambria Math" panose="02040503050406030204" pitchFamily="18" charset="0"/>
                                          <a:ea typeface="Microsoft YaHei" panose="020B0503020204020204" pitchFamily="34" charset="-122"/>
                                          <a:cs typeface="Times New Roman" panose="02020603050405020304" pitchFamily="18" charset="0"/>
                                        </a:rPr>
                                        <m:t>if</m:t>
                                      </m:r>
                                      <m:sSub>
                                        <m:sSub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bPr>
                                        <m:e>
                                          <m:d>
                                            <m:d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dPr>
                                            <m:e>
                                              <m:sSub>
                                                <m:sSub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b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𝑧</m:t>
                                                  </m:r>
                                                </m:e>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𝑖</m:t>
                                                  </m:r>
                                                </m:sub>
                                              </m:sSub>
                                            </m:e>
                                          </m:d>
                                        </m:e>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𝑘</m:t>
                                          </m:r>
                                        </m:sub>
                                      </m:sSub>
                                      <m:r>
                                        <m:rPr>
                                          <m:sty m:val="p"/>
                                        </m:rPr>
                                        <a:rPr lang="en-US" sz="1900">
                                          <a:effectLst/>
                                          <a:latin typeface="Cambria Math" panose="02040503050406030204" pitchFamily="18" charset="0"/>
                                          <a:ea typeface="Microsoft YaHei" panose="020B0503020204020204" pitchFamily="34" charset="-122"/>
                                          <a:cs typeface="Times New Roman" panose="02020603050405020304" pitchFamily="18" charset="0"/>
                                        </a:rPr>
                                        <m:t>is</m:t>
                                      </m:r>
                                      <m:r>
                                        <a:rPr lang="en-US" sz="1900">
                                          <a:effectLst/>
                                          <a:latin typeface="Cambria Math" panose="02040503050406030204" pitchFamily="18" charset="0"/>
                                          <a:ea typeface="Microsoft YaHei" panose="020B0503020204020204" pitchFamily="34" charset="-122"/>
                                          <a:cs typeface="Times New Roman" panose="02020603050405020304" pitchFamily="18" charset="0"/>
                                        </a:rPr>
                                        <m:t> </m:t>
                                      </m:r>
                                      <m:r>
                                        <m:rPr>
                                          <m:sty m:val="p"/>
                                        </m:rPr>
                                        <a:rPr lang="en-US" sz="1900">
                                          <a:effectLst/>
                                          <a:latin typeface="Cambria Math" panose="02040503050406030204" pitchFamily="18" charset="0"/>
                                          <a:ea typeface="Microsoft YaHei" panose="020B0503020204020204" pitchFamily="34" charset="-122"/>
                                          <a:cs typeface="Times New Roman" panose="02020603050405020304" pitchFamily="18" charset="0"/>
                                        </a:rPr>
                                        <m:t>not</m:t>
                                      </m:r>
                                      <m:r>
                                        <a:rPr lang="en-US" sz="1900">
                                          <a:effectLst/>
                                          <a:latin typeface="Cambria Math" panose="02040503050406030204" pitchFamily="18" charset="0"/>
                                          <a:ea typeface="Microsoft YaHei" panose="020B0503020204020204" pitchFamily="34" charset="-122"/>
                                          <a:cs typeface="Times New Roman" panose="02020603050405020304" pitchFamily="18" charset="0"/>
                                        </a:rPr>
                                        <m:t> </m:t>
                                      </m:r>
                                      <m:r>
                                        <m:rPr>
                                          <m:sty m:val="p"/>
                                        </m:rPr>
                                        <a:rPr lang="en-US" sz="1900">
                                          <a:effectLst/>
                                          <a:latin typeface="Cambria Math" panose="02040503050406030204" pitchFamily="18" charset="0"/>
                                          <a:ea typeface="Microsoft YaHei" panose="020B0503020204020204" pitchFamily="34" charset="-122"/>
                                          <a:cs typeface="Times New Roman" panose="02020603050405020304" pitchFamily="18" charset="0"/>
                                        </a:rPr>
                                        <m:t>missing</m:t>
                                      </m:r>
                                    </m:e>
                                  </m:mr>
                                  <m:mr>
                                    <m:e>
                                      <m:sSubSup>
                                        <m:sSubSup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bSup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𝛽</m:t>
                                          </m:r>
                                        </m:e>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𝑘𝑗</m:t>
                                          </m:r>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0</m:t>
                                          </m:r>
                                        </m:sub>
                                        <m:sup>
                                          <m:d>
                                            <m:d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d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𝑡</m:t>
                                              </m:r>
                                            </m:e>
                                          </m:d>
                                        </m:sup>
                                      </m:sSubSup>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m:t>
                                      </m:r>
                                      <m:sSubSup>
                                        <m:sSubSup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bSup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𝛽</m:t>
                                          </m:r>
                                        </m:e>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𝑘𝑗</m:t>
                                          </m:r>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1</m:t>
                                          </m:r>
                                        </m:sub>
                                        <m:sup>
                                          <m:d>
                                            <m:d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d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𝑡</m:t>
                                              </m:r>
                                            </m:e>
                                          </m:d>
                                        </m:sup>
                                      </m:sSubSup>
                                      <m:sSub>
                                        <m:sSub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bPr>
                                        <m:e>
                                          <m:d>
                                            <m:d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dPr>
                                            <m:e>
                                              <m:sSubSup>
                                                <m:sSubSup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bSup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𝑧</m:t>
                                                  </m:r>
                                                </m:e>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𝑖</m:t>
                                                  </m:r>
                                                </m:sub>
                                                <m:sup>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m:t>
                                                  </m:r>
                                                </m:sup>
                                              </m:sSubSup>
                                            </m:e>
                                          </m:d>
                                        </m:e>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𝑘</m:t>
                                          </m:r>
                                        </m:sub>
                                      </m:sSub>
                                      <m:r>
                                        <m:rPr>
                                          <m:sty m:val="p"/>
                                        </m:rPr>
                                        <a:rPr lang="en-US" sz="1900">
                                          <a:effectLst/>
                                          <a:latin typeface="Cambria Math" panose="02040503050406030204" pitchFamily="18" charset="0"/>
                                          <a:ea typeface="Microsoft YaHei" panose="020B0503020204020204" pitchFamily="34" charset="-122"/>
                                          <a:cs typeface="Times New Roman" panose="02020603050405020304" pitchFamily="18" charset="0"/>
                                        </a:rPr>
                                        <m:t>if</m:t>
                                      </m:r>
                                      <m:sSub>
                                        <m:sSub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bPr>
                                        <m:e>
                                          <m:d>
                                            <m:d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dPr>
                                            <m:e>
                                              <m:sSub>
                                                <m:sSub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b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𝑧</m:t>
                                                  </m:r>
                                                </m:e>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𝑖</m:t>
                                                  </m:r>
                                                </m:sub>
                                              </m:sSub>
                                            </m:e>
                                          </m:d>
                                        </m:e>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𝑘</m:t>
                                          </m:r>
                                        </m:sub>
                                      </m:sSub>
                                      <m:r>
                                        <m:rPr>
                                          <m:sty m:val="p"/>
                                        </m:rPr>
                                        <a:rPr lang="en-US" sz="1900">
                                          <a:effectLst/>
                                          <a:latin typeface="Cambria Math" panose="02040503050406030204" pitchFamily="18" charset="0"/>
                                          <a:ea typeface="Microsoft YaHei" panose="020B0503020204020204" pitchFamily="34" charset="-122"/>
                                          <a:cs typeface="Times New Roman" panose="02020603050405020304" pitchFamily="18" charset="0"/>
                                        </a:rPr>
                                        <m:t>is</m:t>
                                      </m:r>
                                      <m:r>
                                        <a:rPr lang="en-US" sz="1900">
                                          <a:effectLst/>
                                          <a:latin typeface="Cambria Math" panose="02040503050406030204" pitchFamily="18" charset="0"/>
                                          <a:ea typeface="Microsoft YaHei" panose="020B0503020204020204" pitchFamily="34" charset="-122"/>
                                          <a:cs typeface="Times New Roman" panose="02020603050405020304" pitchFamily="18" charset="0"/>
                                        </a:rPr>
                                        <m:t> </m:t>
                                      </m:r>
                                      <m:r>
                                        <m:rPr>
                                          <m:sty m:val="p"/>
                                        </m:rPr>
                                        <a:rPr lang="en-US" sz="1900">
                                          <a:effectLst/>
                                          <a:latin typeface="Cambria Math" panose="02040503050406030204" pitchFamily="18" charset="0"/>
                                          <a:ea typeface="Microsoft YaHei" panose="020B0503020204020204" pitchFamily="34" charset="-122"/>
                                          <a:cs typeface="Times New Roman" panose="02020603050405020304" pitchFamily="18" charset="0"/>
                                        </a:rPr>
                                        <m:t>missing</m:t>
                                      </m:r>
                                    </m:e>
                                  </m:mr>
                                </m:m>
                              </m:e>
                            </m:d>
                          </m:e>
                        </m:mr>
                      </m:m>
                    </m:oMath>
                  </m:oMathPara>
                </a14:m>
                <a:endParaRPr lang="en-US" sz="1900" dirty="0">
                  <a:effectLst/>
                  <a:latin typeface="Times New Roman" panose="02020603050405020304" pitchFamily="18" charset="0"/>
                  <a:ea typeface="Microsoft YaHei" panose="020B0503020204020204" pitchFamily="34" charset="-122"/>
                  <a:cs typeface="Times New Roman" panose="02020603050405020304" pitchFamily="18" charset="0"/>
                </a:endParaRPr>
              </a:p>
              <a:p>
                <a:r>
                  <a:rPr lang="en-US" sz="1900" dirty="0"/>
                  <a:t>M-step: this is the second EM process of MREM algorithm. </a:t>
                </a:r>
                <a:r>
                  <a:rPr lang="en-US" sz="1900" dirty="0">
                    <a:effectLst/>
                    <a:latin typeface="Times New Roman" panose="02020603050405020304" pitchFamily="18" charset="0"/>
                    <a:ea typeface="Microsoft YaHei" panose="020B0503020204020204" pitchFamily="34" charset="-122"/>
                  </a:rPr>
                  <a:t>The next parameter Θ</a:t>
                </a:r>
                <a:r>
                  <a:rPr lang="en-US" sz="1900" baseline="30000" dirty="0">
                    <a:effectLst/>
                    <a:latin typeface="Times New Roman" panose="02020603050405020304" pitchFamily="18" charset="0"/>
                    <a:ea typeface="Microsoft YaHei" panose="020B0503020204020204" pitchFamily="34" charset="-122"/>
                  </a:rPr>
                  <a:t>(</a:t>
                </a:r>
                <a:r>
                  <a:rPr lang="en-US" sz="1900" i="1" baseline="30000" dirty="0">
                    <a:effectLst/>
                    <a:latin typeface="Times New Roman" panose="02020603050405020304" pitchFamily="18" charset="0"/>
                    <a:ea typeface="Microsoft YaHei" panose="020B0503020204020204" pitchFamily="34" charset="-122"/>
                  </a:rPr>
                  <a:t>t</a:t>
                </a:r>
                <a:r>
                  <a:rPr lang="en-US" sz="1900" baseline="30000" dirty="0">
                    <a:effectLst/>
                    <a:latin typeface="Times New Roman" panose="02020603050405020304" pitchFamily="18" charset="0"/>
                    <a:ea typeface="Microsoft YaHei" panose="020B0503020204020204" pitchFamily="34" charset="-122"/>
                  </a:rPr>
                  <a:t>+1)</a:t>
                </a:r>
                <a:r>
                  <a:rPr lang="en-US" sz="1900" dirty="0">
                    <a:effectLst/>
                    <a:latin typeface="Times New Roman" panose="02020603050405020304" pitchFamily="18" charset="0"/>
                    <a:ea typeface="Microsoft YaHei" panose="020B0503020204020204" pitchFamily="34" charset="-122"/>
                  </a:rPr>
                  <a:t> is determined as follows:</a:t>
                </a:r>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1900" i="1" smtClean="0">
                              <a:effectLst/>
                              <a:latin typeface="Cambria Math" panose="02040503050406030204" pitchFamily="18" charset="0"/>
                              <a:ea typeface="Microsoft YaHei" panose="020B0503020204020204" pitchFamily="34" charset="-122"/>
                              <a:cs typeface="Times New Roman" panose="02020603050405020304" pitchFamily="18" charset="0"/>
                            </a:rPr>
                          </m:ctrlPr>
                        </m:mPr>
                        <m:mr>
                          <m:e>
                            <m:sSubSup>
                              <m:sSubSup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bSup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𝑐</m:t>
                                </m:r>
                              </m:e>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𝑘</m:t>
                                </m:r>
                              </m:sub>
                              <m:sup>
                                <m:d>
                                  <m:d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d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𝑡</m:t>
                                    </m:r>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+1</m:t>
                                    </m:r>
                                  </m:e>
                                </m:d>
                              </m:sup>
                            </m:sSubSup>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m:t>
                            </m:r>
                            <m:f>
                              <m:f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fPr>
                              <m:num>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1</m:t>
                                </m:r>
                              </m:num>
                              <m:den>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𝑁</m:t>
                                </m:r>
                              </m:den>
                            </m:f>
                            <m:nary>
                              <m:naryPr>
                                <m:chr m:val="∑"/>
                                <m:limLoc m:val="undOv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naryPr>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𝑖</m:t>
                                </m:r>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=1</m:t>
                                </m:r>
                              </m:sub>
                              <m:sup>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𝑁</m:t>
                                </m:r>
                              </m:sup>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𝑃</m:t>
                                </m:r>
                                <m:d>
                                  <m:d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d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𝑌</m:t>
                                    </m:r>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m:t>
                                    </m:r>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𝑘</m:t>
                                    </m:r>
                                  </m:e>
                                  <m:e>
                                    <m:sSub>
                                      <m:sSub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b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𝑋</m:t>
                                        </m:r>
                                      </m:e>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𝑖</m:t>
                                        </m:r>
                                      </m:sub>
                                    </m:s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m:t>
                                    </m:r>
                                    <m:sSub>
                                      <m:sSub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b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𝑧</m:t>
                                        </m:r>
                                      </m:e>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𝑖</m:t>
                                        </m:r>
                                      </m:sub>
                                    </m:s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m:t>
                                    </m:r>
                                    <m:sSubSup>
                                      <m:sSubSup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bSup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𝛼</m:t>
                                        </m:r>
                                      </m:e>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𝑘</m:t>
                                        </m:r>
                                      </m:sub>
                                      <m:sup>
                                        <m:d>
                                          <m:d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d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𝑡</m:t>
                                            </m:r>
                                          </m:e>
                                        </m:d>
                                      </m:sup>
                                    </m:sSubSup>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m:t>
                                    </m:r>
                                    <m:sSup>
                                      <m:sSup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pPr>
                                      <m:e>
                                        <m:d>
                                          <m:d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dPr>
                                          <m:e>
                                            <m:sSubSup>
                                              <m:sSubSup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bSup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𝜎</m:t>
                                                </m:r>
                                              </m:e>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𝑘</m:t>
                                                </m:r>
                                              </m:sub>
                                              <m:sup>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2</m:t>
                                                </m:r>
                                              </m:sup>
                                            </m:sSubSup>
                                          </m:e>
                                        </m:d>
                                      </m:e>
                                      <m:sup>
                                        <m:d>
                                          <m:d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d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𝑡</m:t>
                                            </m:r>
                                          </m:e>
                                        </m:d>
                                      </m:sup>
                                    </m:sSup>
                                  </m:e>
                                </m:d>
                              </m:e>
                            </m:nary>
                          </m:e>
                        </m:mr>
                        <m:mr>
                          <m:e>
                            <m:sSubSup>
                              <m:sSubSup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bSup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𝛼</m:t>
                                </m:r>
                              </m:e>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𝑘</m:t>
                                </m:r>
                              </m:sub>
                              <m:sup>
                                <m:d>
                                  <m:d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d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𝑡</m:t>
                                    </m:r>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+1</m:t>
                                    </m:r>
                                  </m:e>
                                </m:d>
                              </m:sup>
                            </m:sSubSup>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m:t>
                            </m:r>
                            <m:sSup>
                              <m:sSup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pPr>
                              <m:e>
                                <m:d>
                                  <m:d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dPr>
                                  <m:e>
                                    <m:sSup>
                                      <m:sSup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pPr>
                                      <m:e>
                                        <m:r>
                                          <a:rPr lang="en-US" sz="1900" b="1" i="1">
                                            <a:effectLst/>
                                            <a:latin typeface="Cambria Math" panose="02040503050406030204" pitchFamily="18" charset="0"/>
                                            <a:ea typeface="Microsoft YaHei" panose="020B0503020204020204" pitchFamily="34" charset="-122"/>
                                            <a:cs typeface="Times New Roman" panose="02020603050405020304" pitchFamily="18" charset="0"/>
                                          </a:rPr>
                                          <m:t>𝑿</m:t>
                                        </m:r>
                                      </m:e>
                                      <m:sup>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𝑇</m:t>
                                        </m:r>
                                      </m:sup>
                                    </m:sSup>
                                    <m:sSup>
                                      <m:sSup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pPr>
                                      <m:e>
                                        <m:r>
                                          <a:rPr lang="en-US" sz="1900" b="1" i="1">
                                            <a:effectLst/>
                                            <a:latin typeface="Cambria Math" panose="02040503050406030204" pitchFamily="18" charset="0"/>
                                            <a:ea typeface="Microsoft YaHei" panose="020B0503020204020204" pitchFamily="34" charset="-122"/>
                                            <a:cs typeface="Times New Roman" panose="02020603050405020304" pitchFamily="18" charset="0"/>
                                          </a:rPr>
                                          <m:t>𝑼</m:t>
                                        </m:r>
                                      </m:e>
                                      <m:sup>
                                        <m:d>
                                          <m:d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d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𝑡</m:t>
                                            </m:r>
                                          </m:e>
                                        </m:d>
                                      </m:sup>
                                    </m:sSup>
                                  </m:e>
                                </m:d>
                              </m:e>
                              <m:sup>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−1</m:t>
                                </m:r>
                              </m:sup>
                            </m:sSup>
                            <m:sSup>
                              <m:sSup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pPr>
                              <m:e>
                                <m:r>
                                  <a:rPr lang="en-US" sz="1900" b="1" i="1">
                                    <a:effectLst/>
                                    <a:latin typeface="Cambria Math" panose="02040503050406030204" pitchFamily="18" charset="0"/>
                                    <a:ea typeface="Microsoft YaHei" panose="020B0503020204020204" pitchFamily="34" charset="-122"/>
                                    <a:cs typeface="Times New Roman" panose="02020603050405020304" pitchFamily="18" charset="0"/>
                                  </a:rPr>
                                  <m:t>𝑿</m:t>
                                </m:r>
                              </m:e>
                              <m:sup>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𝑇</m:t>
                                </m:r>
                              </m:sup>
                            </m:sSup>
                            <m:sSubSup>
                              <m:sSubSupPr>
                                <m:ctrlPr>
                                  <a:rPr lang="en-US" sz="19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900" i="1">
                                    <a:effectLst/>
                                    <a:latin typeface="Cambria Math" panose="02040503050406030204" pitchFamily="18" charset="0"/>
                                    <a:ea typeface="Times New Roman" panose="02020603050405020304" pitchFamily="18" charset="0"/>
                                    <a:cs typeface="Times New Roman" panose="02020603050405020304" pitchFamily="18" charset="0"/>
                                  </a:rPr>
                                  <m:t>𝑉</m:t>
                                </m:r>
                              </m:e>
                              <m:sub>
                                <m:r>
                                  <a:rPr lang="en-US" sz="1900" i="1">
                                    <a:effectLst/>
                                    <a:latin typeface="Cambria Math" panose="02040503050406030204" pitchFamily="18" charset="0"/>
                                    <a:ea typeface="Times New Roman" panose="02020603050405020304" pitchFamily="18" charset="0"/>
                                    <a:cs typeface="Times New Roman" panose="02020603050405020304" pitchFamily="18" charset="0"/>
                                  </a:rPr>
                                  <m:t>𝑖</m:t>
                                </m:r>
                              </m:sub>
                              <m:sup>
                                <m:d>
                                  <m:dPr>
                                    <m:ctrlPr>
                                      <a:rPr lang="en-US" sz="19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900" i="1">
                                        <a:effectLst/>
                                        <a:latin typeface="Cambria Math" panose="02040503050406030204" pitchFamily="18" charset="0"/>
                                        <a:ea typeface="Times New Roman" panose="02020603050405020304" pitchFamily="18" charset="0"/>
                                        <a:cs typeface="Times New Roman" panose="02020603050405020304" pitchFamily="18" charset="0"/>
                                      </a:rPr>
                                      <m:t>𝑡</m:t>
                                    </m:r>
                                  </m:e>
                                </m:d>
                              </m:sup>
                            </m:sSubSup>
                          </m:e>
                        </m:mr>
                        <m:mr>
                          <m:e>
                            <m:sSup>
                              <m:sSup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pPr>
                              <m:e>
                                <m:d>
                                  <m:d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dPr>
                                  <m:e>
                                    <m:sSubSup>
                                      <m:sSubSup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bSup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𝜎</m:t>
                                        </m:r>
                                      </m:e>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𝑘</m:t>
                                        </m:r>
                                      </m:sub>
                                      <m:sup>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2</m:t>
                                        </m:r>
                                      </m:sup>
                                    </m:sSubSup>
                                  </m:e>
                                </m:d>
                              </m:e>
                              <m:sup>
                                <m:d>
                                  <m:d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d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𝑡</m:t>
                                    </m:r>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+1</m:t>
                                    </m:r>
                                  </m:e>
                                </m:d>
                              </m:sup>
                            </m:sSup>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m:t>
                            </m:r>
                            <m:f>
                              <m:f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fPr>
                              <m:num>
                                <m:nary>
                                  <m:naryPr>
                                    <m:chr m:val="∑"/>
                                    <m:limLoc m:val="undOv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naryPr>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𝑖</m:t>
                                    </m:r>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=1</m:t>
                                    </m:r>
                                  </m:sub>
                                  <m:sup>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𝑁</m:t>
                                    </m:r>
                                  </m:sup>
                                  <m:e>
                                    <m:sSup>
                                      <m:sSup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pPr>
                                      <m:e>
                                        <m:d>
                                          <m:d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dPr>
                                          <m:e>
                                            <m:sSub>
                                              <m:sSub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b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𝑧</m:t>
                                                </m:r>
                                              </m:e>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𝑖</m:t>
                                                </m:r>
                                              </m:sub>
                                            </m:s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m:t>
                                            </m:r>
                                            <m:sSup>
                                              <m:sSup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pPr>
                                              <m:e>
                                                <m:d>
                                                  <m:d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dPr>
                                                  <m:e>
                                                    <m:sSubSup>
                                                      <m:sSubSup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bSup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𝛼</m:t>
                                                        </m:r>
                                                      </m:e>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𝑘</m:t>
                                                        </m:r>
                                                      </m:sub>
                                                      <m:sup>
                                                        <m:d>
                                                          <m:d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d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𝑡</m:t>
                                                            </m:r>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+1</m:t>
                                                            </m:r>
                                                          </m:e>
                                                        </m:d>
                                                      </m:sup>
                                                    </m:sSubSup>
                                                  </m:e>
                                                </m:d>
                                              </m:e>
                                              <m:sup>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𝑇</m:t>
                                                </m:r>
                                              </m:sup>
                                            </m:sSup>
                                            <m:sSub>
                                              <m:sSub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b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𝑋</m:t>
                                                </m:r>
                                              </m:e>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𝑖</m:t>
                                                </m:r>
                                              </m:sub>
                                            </m:sSub>
                                          </m:e>
                                        </m:d>
                                      </m:e>
                                      <m:sup>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2</m:t>
                                        </m:r>
                                      </m:sup>
                                    </m:sSup>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𝑃</m:t>
                                    </m:r>
                                    <m:d>
                                      <m:d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d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𝑌</m:t>
                                        </m:r>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m:t>
                                        </m:r>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𝑘</m:t>
                                        </m:r>
                                      </m:e>
                                      <m:e>
                                        <m:sSub>
                                          <m:sSub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b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𝑋</m:t>
                                            </m:r>
                                          </m:e>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𝑖</m:t>
                                            </m:r>
                                          </m:sub>
                                        </m:s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m:t>
                                        </m:r>
                                        <m:sSub>
                                          <m:sSub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b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𝑧</m:t>
                                            </m:r>
                                          </m:e>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𝑖</m:t>
                                            </m:r>
                                          </m:sub>
                                        </m:s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m:t>
                                        </m:r>
                                        <m:sSubSup>
                                          <m:sSubSup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bSup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𝛼</m:t>
                                            </m:r>
                                          </m:e>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𝑘</m:t>
                                            </m:r>
                                          </m:sub>
                                          <m:sup>
                                            <m:d>
                                              <m:d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d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𝑡</m:t>
                                                </m:r>
                                              </m:e>
                                            </m:d>
                                          </m:sup>
                                        </m:sSubSup>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m:t>
                                        </m:r>
                                        <m:sSup>
                                          <m:sSup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pPr>
                                          <m:e>
                                            <m:d>
                                              <m:d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dPr>
                                              <m:e>
                                                <m:sSubSup>
                                                  <m:sSubSup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bSup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𝜎</m:t>
                                                    </m:r>
                                                  </m:e>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𝑘</m:t>
                                                    </m:r>
                                                  </m:sub>
                                                  <m:sup>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2</m:t>
                                                    </m:r>
                                                  </m:sup>
                                                </m:sSubSup>
                                              </m:e>
                                            </m:d>
                                          </m:e>
                                          <m:sup>
                                            <m:d>
                                              <m:d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d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𝑡</m:t>
                                                </m:r>
                                              </m:e>
                                            </m:d>
                                          </m:sup>
                                        </m:sSup>
                                      </m:e>
                                    </m:d>
                                  </m:e>
                                </m:nary>
                              </m:num>
                              <m:den>
                                <m:nary>
                                  <m:naryPr>
                                    <m:chr m:val="∑"/>
                                    <m:limLoc m:val="undOv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naryPr>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𝑖</m:t>
                                    </m:r>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=1</m:t>
                                    </m:r>
                                  </m:sub>
                                  <m:sup>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𝑁</m:t>
                                    </m:r>
                                  </m:sup>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𝑃</m:t>
                                    </m:r>
                                    <m:d>
                                      <m:d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d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𝑌</m:t>
                                        </m:r>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m:t>
                                        </m:r>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𝑘</m:t>
                                        </m:r>
                                      </m:e>
                                      <m:e>
                                        <m:sSub>
                                          <m:sSub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b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𝑋</m:t>
                                            </m:r>
                                          </m:e>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𝑖</m:t>
                                            </m:r>
                                          </m:sub>
                                        </m:s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m:t>
                                        </m:r>
                                        <m:sSub>
                                          <m:sSub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b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𝑧</m:t>
                                            </m:r>
                                          </m:e>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𝑖</m:t>
                                            </m:r>
                                          </m:sub>
                                        </m:s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m:t>
                                        </m:r>
                                        <m:sSubSup>
                                          <m:sSubSup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bSup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𝛼</m:t>
                                            </m:r>
                                          </m:e>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𝑘</m:t>
                                            </m:r>
                                          </m:sub>
                                          <m:sup>
                                            <m:d>
                                              <m:d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d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𝑡</m:t>
                                                </m:r>
                                              </m:e>
                                            </m:d>
                                          </m:sup>
                                        </m:sSubSup>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m:t>
                                        </m:r>
                                        <m:sSup>
                                          <m:sSup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pPr>
                                          <m:e>
                                            <m:d>
                                              <m:d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dPr>
                                              <m:e>
                                                <m:sSubSup>
                                                  <m:sSubSup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bSup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𝜎</m:t>
                                                    </m:r>
                                                  </m:e>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𝑘</m:t>
                                                    </m:r>
                                                  </m:sub>
                                                  <m:sup>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2</m:t>
                                                    </m:r>
                                                  </m:sup>
                                                </m:sSubSup>
                                              </m:e>
                                            </m:d>
                                          </m:e>
                                          <m:sup>
                                            <m:d>
                                              <m:d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d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𝑡</m:t>
                                                </m:r>
                                              </m:e>
                                            </m:d>
                                          </m:sup>
                                        </m:sSup>
                                      </m:e>
                                    </m:d>
                                  </m:e>
                                </m:nary>
                              </m:den>
                            </m:f>
                          </m:e>
                        </m:mr>
                        <m:mr>
                          <m:e>
                            <m:sSubSup>
                              <m:sSubSup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bSup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𝛽</m:t>
                                </m:r>
                              </m:e>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𝑘𝑗</m:t>
                                </m:r>
                              </m:sub>
                              <m:sup>
                                <m:d>
                                  <m:d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d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𝑡</m:t>
                                    </m:r>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+1</m:t>
                                    </m:r>
                                  </m:e>
                                </m:d>
                              </m:sup>
                            </m:sSubSup>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m:t>
                            </m:r>
                            <m:sSup>
                              <m:sSup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pPr>
                              <m:e>
                                <m:d>
                                  <m:d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dPr>
                                  <m:e>
                                    <m:sSup>
                                      <m:sSup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pPr>
                                      <m:e>
                                        <m:r>
                                          <a:rPr lang="en-US" sz="1900" b="1" i="1">
                                            <a:effectLst/>
                                            <a:latin typeface="Cambria Math" panose="02040503050406030204" pitchFamily="18" charset="0"/>
                                            <a:ea typeface="Microsoft YaHei" panose="020B0503020204020204" pitchFamily="34" charset="-122"/>
                                            <a:cs typeface="Times New Roman" panose="02020603050405020304" pitchFamily="18" charset="0"/>
                                          </a:rPr>
                                          <m:t>𝒁</m:t>
                                        </m:r>
                                      </m:e>
                                      <m:sup>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𝑇</m:t>
                                        </m:r>
                                      </m:sup>
                                    </m:sSup>
                                    <m:r>
                                      <a:rPr lang="en-US" sz="1900" b="1" i="1">
                                        <a:effectLst/>
                                        <a:latin typeface="Cambria Math" panose="02040503050406030204" pitchFamily="18" charset="0"/>
                                        <a:ea typeface="Microsoft YaHei" panose="020B0503020204020204" pitchFamily="34" charset="-122"/>
                                        <a:cs typeface="Times New Roman" panose="02020603050405020304" pitchFamily="18" charset="0"/>
                                      </a:rPr>
                                      <m:t>𝒁</m:t>
                                    </m:r>
                                  </m:e>
                                </m:d>
                              </m:e>
                              <m:sup>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−1</m:t>
                                </m:r>
                              </m:sup>
                            </m:sSup>
                            <m:sSup>
                              <m:sSup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pPr>
                              <m:e>
                                <m:r>
                                  <a:rPr lang="en-US" sz="1900" b="1" i="1">
                                    <a:effectLst/>
                                    <a:latin typeface="Cambria Math" panose="02040503050406030204" pitchFamily="18" charset="0"/>
                                    <a:ea typeface="Microsoft YaHei" panose="020B0503020204020204" pitchFamily="34" charset="-122"/>
                                    <a:cs typeface="Times New Roman" panose="02020603050405020304" pitchFamily="18" charset="0"/>
                                  </a:rPr>
                                  <m:t>𝒁</m:t>
                                </m:r>
                              </m:e>
                              <m:sup>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𝑇</m:t>
                                </m:r>
                              </m:sup>
                            </m:sSup>
                            <m:sSub>
                              <m:sSub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b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𝑋</m:t>
                                </m:r>
                              </m:e>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𝑗</m:t>
                                </m:r>
                              </m:sub>
                            </m:sSub>
                          </m:e>
                        </m:mr>
                      </m:m>
                    </m:oMath>
                  </m:oMathPara>
                </a14:m>
                <a:endParaRPr lang="en-US" sz="1900" dirty="0">
                  <a:effectLst/>
                  <a:latin typeface="Times New Roman" panose="02020603050405020304" pitchFamily="18" charset="0"/>
                  <a:ea typeface="Microsoft YaHei" panose="020B0503020204020204" pitchFamily="34" charset="-122"/>
                  <a:cs typeface="Times New Roman" panose="02020603050405020304" pitchFamily="18" charset="0"/>
                </a:endParaRPr>
              </a:p>
              <a:p>
                <a:pPr marL="0" indent="0">
                  <a:buNone/>
                </a:pPr>
                <a:endParaRPr lang="en-US" sz="1900" dirty="0"/>
              </a:p>
            </p:txBody>
          </p:sp>
        </mc:Choice>
        <mc:Fallback xmlns="">
          <p:sp>
            <p:nvSpPr>
              <p:cNvPr id="3" name="Content Placeholder 2">
                <a:extLst>
                  <a:ext uri="{FF2B5EF4-FFF2-40B4-BE49-F238E27FC236}">
                    <a16:creationId xmlns:a16="http://schemas.microsoft.com/office/drawing/2014/main" id="{622C3C09-DF7A-4D5E-A1BA-EF43D68CEBF4}"/>
                  </a:ext>
                </a:extLst>
              </p:cNvPr>
              <p:cNvSpPr>
                <a:spLocks noGrp="1" noRot="1" noChangeAspect="1" noMove="1" noResize="1" noEditPoints="1" noAdjustHandles="1" noChangeArrowheads="1" noChangeShapeType="1" noTextEdit="1"/>
              </p:cNvSpPr>
              <p:nvPr>
                <p:ph idx="1"/>
              </p:nvPr>
            </p:nvSpPr>
            <p:spPr>
              <a:xfrm>
                <a:off x="180109" y="914399"/>
                <a:ext cx="11762509" cy="5176066"/>
              </a:xfrm>
              <a:blipFill>
                <a:blip r:embed="rId2"/>
                <a:stretch>
                  <a:fillRect l="-415" t="-589" b="-1531"/>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8F83AD7A-B83E-4FBF-AD53-773D401D8EF2}"/>
              </a:ext>
            </a:extLst>
          </p:cNvPr>
          <p:cNvSpPr>
            <a:spLocks noGrp="1"/>
          </p:cNvSpPr>
          <p:nvPr>
            <p:ph type="dt" sz="half" idx="10"/>
          </p:nvPr>
        </p:nvSpPr>
        <p:spPr/>
        <p:txBody>
          <a:bodyPr/>
          <a:lstStyle/>
          <a:p>
            <a:r>
              <a:rPr lang="en-US"/>
              <a:t>7/12/2020</a:t>
            </a:r>
          </a:p>
        </p:txBody>
      </p:sp>
      <p:sp>
        <p:nvSpPr>
          <p:cNvPr id="5" name="Footer Placeholder 4">
            <a:extLst>
              <a:ext uri="{FF2B5EF4-FFF2-40B4-BE49-F238E27FC236}">
                <a16:creationId xmlns:a16="http://schemas.microsoft.com/office/drawing/2014/main" id="{73D8C93C-5C35-46C1-8719-F6CB31534DCC}"/>
              </a:ext>
            </a:extLst>
          </p:cNvPr>
          <p:cNvSpPr>
            <a:spLocks noGrp="1"/>
          </p:cNvSpPr>
          <p:nvPr>
            <p:ph type="ftr" sz="quarter" idx="11"/>
          </p:nvPr>
        </p:nvSpPr>
        <p:spPr/>
        <p:txBody>
          <a:bodyPr/>
          <a:lstStyle/>
          <a:p>
            <a:r>
              <a:rPr lang="en-US"/>
              <a:t>Mixture Regression Model for Incomplete Data - Loc Nguyen</a:t>
            </a:r>
          </a:p>
        </p:txBody>
      </p:sp>
      <p:sp>
        <p:nvSpPr>
          <p:cNvPr id="6" name="Slide Number Placeholder 5">
            <a:extLst>
              <a:ext uri="{FF2B5EF4-FFF2-40B4-BE49-F238E27FC236}">
                <a16:creationId xmlns:a16="http://schemas.microsoft.com/office/drawing/2014/main" id="{77AF65D0-E999-415A-8323-6A02D9CE3058}"/>
              </a:ext>
            </a:extLst>
          </p:cNvPr>
          <p:cNvSpPr>
            <a:spLocks noGrp="1"/>
          </p:cNvSpPr>
          <p:nvPr>
            <p:ph type="sldNum" sz="quarter" idx="12"/>
          </p:nvPr>
        </p:nvSpPr>
        <p:spPr/>
        <p:txBody>
          <a:bodyPr/>
          <a:lstStyle/>
          <a:p>
            <a:fld id="{5DB5036F-1FF2-46C4-8D2B-59C7E3B91952}" type="slidenum">
              <a:rPr lang="en-US" smtClean="0"/>
              <a:pPr/>
              <a:t>11</a:t>
            </a:fld>
            <a:endParaRPr lang="en-US"/>
          </a:p>
        </p:txBody>
      </p:sp>
    </p:spTree>
    <p:extLst>
      <p:ext uri="{BB962C8B-B14F-4D97-AF65-F5344CB8AC3E}">
        <p14:creationId xmlns:p14="http://schemas.microsoft.com/office/powerpoint/2010/main" val="551062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5B7F9-38D9-4B59-9E61-971A958B7CD4}"/>
              </a:ext>
            </a:extLst>
          </p:cNvPr>
          <p:cNvSpPr>
            <a:spLocks noGrp="1"/>
          </p:cNvSpPr>
          <p:nvPr>
            <p:ph type="title"/>
          </p:nvPr>
        </p:nvSpPr>
        <p:spPr/>
        <p:txBody>
          <a:bodyPr/>
          <a:lstStyle/>
          <a:p>
            <a:r>
              <a:rPr lang="en-US" dirty="0"/>
              <a:t>2. Methodologies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764679-C286-4F27-B2D4-ED5DF11BCFF8}"/>
                  </a:ext>
                </a:extLst>
              </p:cNvPr>
              <p:cNvSpPr>
                <a:spLocks noGrp="1"/>
              </p:cNvSpPr>
              <p:nvPr>
                <p:ph idx="1"/>
              </p:nvPr>
            </p:nvSpPr>
            <p:spPr>
              <a:xfrm>
                <a:off x="387927" y="914399"/>
                <a:ext cx="11471564" cy="5176066"/>
              </a:xfrm>
            </p:spPr>
            <p:txBody>
              <a:bodyPr>
                <a:noAutofit/>
              </a:bodyPr>
              <a:lstStyle/>
              <a:p>
                <a:r>
                  <a:rPr lang="en-US" sz="1900" dirty="0">
                    <a:ea typeface="Microsoft YaHei" panose="020B0503020204020204" pitchFamily="34" charset="-122"/>
                  </a:rPr>
                  <a:t>Here</a:t>
                </a:r>
                <a:r>
                  <a:rPr lang="en-US" sz="1900" dirty="0">
                    <a:effectLst/>
                    <a:ea typeface="Microsoft YaHei" panose="020B0503020204020204" pitchFamily="34" charset="-122"/>
                  </a:rPr>
                  <a:t>, I explain how to fulfill missing values </a:t>
                </a:r>
                <a:r>
                  <a:rPr lang="en-US" sz="1900" i="1" dirty="0" err="1">
                    <a:effectLst/>
                    <a:ea typeface="Microsoft YaHei" panose="020B0503020204020204" pitchFamily="34" charset="-122"/>
                  </a:rPr>
                  <a:t>z</a:t>
                </a:r>
                <a:r>
                  <a:rPr lang="en-US" sz="1900" i="1" baseline="-25000" dirty="0" err="1">
                    <a:effectLst/>
                    <a:ea typeface="Microsoft YaHei" panose="020B0503020204020204" pitchFamily="34" charset="-122"/>
                  </a:rPr>
                  <a:t>i</a:t>
                </a:r>
                <a:r>
                  <a:rPr lang="en-US" sz="1900" baseline="30000" dirty="0">
                    <a:effectLst/>
                    <a:ea typeface="Microsoft YaHei" panose="020B0503020204020204" pitchFamily="34" charset="-122"/>
                  </a:rPr>
                  <a:t>–</a:t>
                </a:r>
                <a:r>
                  <a:rPr lang="en-US" sz="1900" dirty="0">
                    <a:effectLst/>
                    <a:ea typeface="Microsoft YaHei" panose="020B0503020204020204" pitchFamily="34" charset="-122"/>
                  </a:rPr>
                  <a:t> and </a:t>
                </a:r>
                <a:r>
                  <a:rPr lang="en-US" sz="1900" i="1" dirty="0" err="1">
                    <a:effectLst/>
                    <a:ea typeface="Microsoft YaHei" panose="020B0503020204020204" pitchFamily="34" charset="-122"/>
                  </a:rPr>
                  <a:t>x</a:t>
                </a:r>
                <a:r>
                  <a:rPr lang="en-US" sz="1900" i="1" baseline="-25000" dirty="0" err="1">
                    <a:effectLst/>
                    <a:ea typeface="Microsoft YaHei" panose="020B0503020204020204" pitchFamily="34" charset="-122"/>
                  </a:rPr>
                  <a:t>ij</a:t>
                </a:r>
                <a:r>
                  <a:rPr lang="en-US" sz="1900" baseline="30000" dirty="0">
                    <a:effectLst/>
                    <a:ea typeface="Microsoft YaHei" panose="020B0503020204020204" pitchFamily="34" charset="-122"/>
                  </a:rPr>
                  <a:t>–</a:t>
                </a:r>
                <a:r>
                  <a:rPr lang="en-US" sz="1900" dirty="0">
                    <a:effectLst/>
                    <a:ea typeface="Microsoft YaHei" panose="020B0503020204020204" pitchFamily="34" charset="-122"/>
                  </a:rPr>
                  <a:t> in E-step. Let </a:t>
                </a:r>
                <a:r>
                  <a:rPr lang="en-US" sz="1900" i="1" dirty="0">
                    <a:effectLst/>
                    <a:ea typeface="Microsoft YaHei" panose="020B0503020204020204" pitchFamily="34" charset="-122"/>
                  </a:rPr>
                  <a:t>M</a:t>
                </a:r>
                <a:r>
                  <a:rPr lang="en-US" sz="1900" i="1" baseline="-25000" dirty="0">
                    <a:effectLst/>
                    <a:ea typeface="Microsoft YaHei" panose="020B0503020204020204" pitchFamily="34" charset="-122"/>
                  </a:rPr>
                  <a:t>i</a:t>
                </a:r>
                <a:r>
                  <a:rPr lang="en-US" sz="1900" dirty="0">
                    <a:effectLst/>
                    <a:ea typeface="Microsoft YaHei" panose="020B0503020204020204" pitchFamily="34" charset="-122"/>
                  </a:rPr>
                  <a:t> be a set of indices of missing values </a:t>
                </a:r>
                <a:r>
                  <a:rPr lang="en-US" sz="1900" i="1" dirty="0" err="1">
                    <a:effectLst/>
                    <a:ea typeface="Microsoft YaHei" panose="020B0503020204020204" pitchFamily="34" charset="-122"/>
                  </a:rPr>
                  <a:t>x</a:t>
                </a:r>
                <a:r>
                  <a:rPr lang="en-US" sz="1900" i="1" baseline="-25000" dirty="0" err="1">
                    <a:effectLst/>
                    <a:ea typeface="Microsoft YaHei" panose="020B0503020204020204" pitchFamily="34" charset="-122"/>
                  </a:rPr>
                  <a:t>ij</a:t>
                </a:r>
                <a:r>
                  <a:rPr lang="en-US" sz="1900" baseline="30000" dirty="0">
                    <a:effectLst/>
                    <a:ea typeface="Microsoft YaHei" panose="020B0503020204020204" pitchFamily="34" charset="-122"/>
                  </a:rPr>
                  <a:t>–</a:t>
                </a:r>
                <a:r>
                  <a:rPr lang="en-US" sz="1900" dirty="0">
                    <a:effectLst/>
                    <a:ea typeface="Microsoft YaHei" panose="020B0503020204020204" pitchFamily="34" charset="-122"/>
                  </a:rPr>
                  <a:t> with fixed </a:t>
                </a:r>
                <a:r>
                  <a:rPr lang="en-US" sz="1900" i="1" dirty="0" err="1">
                    <a:effectLst/>
                    <a:ea typeface="Microsoft YaHei" panose="020B0503020204020204" pitchFamily="34" charset="-122"/>
                  </a:rPr>
                  <a:t>i</a:t>
                </a:r>
                <a:r>
                  <a:rPr lang="en-US" sz="1900" i="1" dirty="0">
                    <a:effectLst/>
                    <a:ea typeface="Microsoft YaHei" panose="020B0503020204020204" pitchFamily="34" charset="-122"/>
                  </a:rPr>
                  <a:t> </a:t>
                </a:r>
                <a:r>
                  <a:rPr lang="en-US" sz="1900" dirty="0">
                    <a:effectLst/>
                    <a:ea typeface="Microsoft YaHei" panose="020B0503020204020204" pitchFamily="34" charset="-122"/>
                  </a:rPr>
                  <a:t>for each </a:t>
                </a:r>
                <a:r>
                  <a:rPr lang="en-US" sz="1900" i="1" dirty="0">
                    <a:effectLst/>
                    <a:ea typeface="Microsoft YaHei" panose="020B0503020204020204" pitchFamily="34" charset="-122"/>
                  </a:rPr>
                  <a:t>k</a:t>
                </a:r>
                <a:r>
                  <a:rPr lang="en-US" sz="1900" baseline="30000" dirty="0">
                    <a:effectLst/>
                    <a:ea typeface="Microsoft YaHei" panose="020B0503020204020204" pitchFamily="34" charset="-122"/>
                  </a:rPr>
                  <a:t>th</a:t>
                </a:r>
                <a:r>
                  <a:rPr lang="en-US" sz="1900" dirty="0">
                    <a:effectLst/>
                    <a:ea typeface="Microsoft YaHei" panose="020B0503020204020204" pitchFamily="34" charset="-122"/>
                  </a:rPr>
                  <a:t> PRM.. We have:</a:t>
                </a:r>
              </a:p>
              <a:p>
                <a:pPr marL="0" indent="0">
                  <a:buNone/>
                </a:pPr>
                <a14:m>
                  <m:oMathPara xmlns:m="http://schemas.openxmlformats.org/officeDocument/2006/math">
                    <m:oMathParaPr>
                      <m:jc m:val="centerGroup"/>
                    </m:oMathParaPr>
                    <m:oMath xmlns:m="http://schemas.openxmlformats.org/officeDocument/2006/math">
                      <m:sSubSup>
                        <m:sSubSupPr>
                          <m:ctrlPr>
                            <a:rPr lang="en-US" sz="1900" i="1" smtClean="0">
                              <a:effectLst/>
                              <a:latin typeface="Cambria Math" panose="02040503050406030204" pitchFamily="18" charset="0"/>
                              <a:ea typeface="Microsoft YaHei" panose="020B0503020204020204" pitchFamily="34" charset="-122"/>
                            </a:rPr>
                          </m:ctrlPr>
                        </m:sSubSupPr>
                        <m:e>
                          <m:r>
                            <a:rPr lang="en-US" sz="1900" i="1">
                              <a:effectLst/>
                              <a:latin typeface="Cambria Math" panose="02040503050406030204" pitchFamily="18" charset="0"/>
                              <a:ea typeface="Microsoft YaHei" panose="020B0503020204020204" pitchFamily="34" charset="-122"/>
                            </a:rPr>
                            <m:t>𝑧</m:t>
                          </m:r>
                        </m:e>
                        <m:sub>
                          <m:r>
                            <a:rPr lang="en-US" sz="1900" i="1">
                              <a:effectLst/>
                              <a:latin typeface="Cambria Math" panose="02040503050406030204" pitchFamily="18" charset="0"/>
                              <a:ea typeface="Microsoft YaHei" panose="020B0503020204020204" pitchFamily="34" charset="-122"/>
                            </a:rPr>
                            <m:t>𝑖</m:t>
                          </m:r>
                        </m:sub>
                        <m:sup>
                          <m:r>
                            <a:rPr lang="en-US" sz="1900" i="1">
                              <a:effectLst/>
                              <a:latin typeface="Cambria Math" panose="02040503050406030204" pitchFamily="18" charset="0"/>
                              <a:ea typeface="Microsoft YaHei" panose="020B0503020204020204" pitchFamily="34" charset="-122"/>
                            </a:rPr>
                            <m:t>−</m:t>
                          </m:r>
                        </m:sup>
                      </m:sSubSup>
                      <m:r>
                        <a:rPr lang="en-US" sz="1900" i="1"/>
                        <m:t>=</m:t>
                      </m:r>
                      <m:sSub>
                        <m:sSubPr>
                          <m:ctrlPr>
                            <a:rPr lang="en-US" sz="1900" i="1"/>
                          </m:ctrlPr>
                        </m:sSubPr>
                        <m:e>
                          <m:r>
                            <a:rPr lang="en-US" sz="1900" i="1"/>
                            <m:t>𝐸</m:t>
                          </m:r>
                        </m:e>
                        <m:sub>
                          <m:r>
                            <a:rPr lang="en-US" sz="1900" i="1"/>
                            <m:t>𝑘</m:t>
                          </m:r>
                        </m:sub>
                      </m:sSub>
                      <m:d>
                        <m:dPr>
                          <m:ctrlPr>
                            <a:rPr lang="en-US" sz="1900" i="1"/>
                          </m:ctrlPr>
                        </m:dPr>
                        <m:e>
                          <m:sSub>
                            <m:sSubPr>
                              <m:ctrlPr>
                                <a:rPr lang="en-US" sz="1900" i="1"/>
                              </m:ctrlPr>
                            </m:sSubPr>
                            <m:e>
                              <m:r>
                                <a:rPr lang="en-US" sz="1900" i="1"/>
                                <m:t>𝑧</m:t>
                              </m:r>
                            </m:e>
                            <m:sub>
                              <m:r>
                                <a:rPr lang="en-US" sz="1900" i="1"/>
                                <m:t>𝑖</m:t>
                              </m:r>
                            </m:sub>
                          </m:sSub>
                        </m:e>
                        <m:e>
                          <m:sSub>
                            <m:sSubPr>
                              <m:ctrlPr>
                                <a:rPr lang="en-US" sz="1900" i="1"/>
                              </m:ctrlPr>
                            </m:sSubPr>
                            <m:e>
                              <m:r>
                                <a:rPr lang="en-US" sz="1900" i="1"/>
                                <m:t>𝑋</m:t>
                              </m:r>
                            </m:e>
                            <m:sub>
                              <m:r>
                                <a:rPr lang="en-US" sz="1900" i="1"/>
                                <m:t>𝑖</m:t>
                              </m:r>
                            </m:sub>
                          </m:sSub>
                        </m:e>
                      </m:d>
                      <m:r>
                        <a:rPr lang="en-US" sz="1900" b="0" i="0" smtClean="0">
                          <a:effectLst/>
                          <a:latin typeface="Cambria Math" panose="02040503050406030204" pitchFamily="18" charset="0"/>
                          <a:ea typeface="Microsoft YaHei" panose="020B0503020204020204" pitchFamily="34" charset="-122"/>
                        </a:rPr>
                        <m:t>=</m:t>
                      </m:r>
                      <m:nary>
                        <m:naryPr>
                          <m:chr m:val="∑"/>
                          <m:limLoc m:val="undOvr"/>
                          <m:ctrlPr>
                            <a:rPr lang="en-US" sz="1900" i="1"/>
                          </m:ctrlPr>
                        </m:naryPr>
                        <m:sub>
                          <m:r>
                            <a:rPr lang="en-US" sz="1900" i="1"/>
                            <m:t>𝑗</m:t>
                          </m:r>
                          <m:r>
                            <a:rPr lang="en-US" sz="1900" i="1"/>
                            <m:t>=0</m:t>
                          </m:r>
                        </m:sub>
                        <m:sup>
                          <m:r>
                            <a:rPr lang="en-US" sz="1900" i="1"/>
                            <m:t>𝑛</m:t>
                          </m:r>
                        </m:sup>
                        <m:e>
                          <m:sSubSup>
                            <m:sSubSupPr>
                              <m:ctrlPr>
                                <a:rPr lang="en-US" sz="1900" i="1"/>
                              </m:ctrlPr>
                            </m:sSubSupPr>
                            <m:e>
                              <m:r>
                                <a:rPr lang="en-US" sz="1900" i="1"/>
                                <m:t>𝛼</m:t>
                              </m:r>
                            </m:e>
                            <m:sub>
                              <m:r>
                                <a:rPr lang="en-US" sz="1900" i="1"/>
                                <m:t>𝑘𝑗</m:t>
                              </m:r>
                            </m:sub>
                            <m:sup>
                              <m:d>
                                <m:dPr>
                                  <m:ctrlPr>
                                    <a:rPr lang="en-US" sz="1900" i="1"/>
                                  </m:ctrlPr>
                                </m:dPr>
                                <m:e>
                                  <m:r>
                                    <a:rPr lang="en-US" sz="1900" i="1"/>
                                    <m:t>𝑡</m:t>
                                  </m:r>
                                </m:e>
                              </m:d>
                            </m:sup>
                          </m:sSubSup>
                          <m:sSub>
                            <m:sSubPr>
                              <m:ctrlPr>
                                <a:rPr lang="en-US" sz="1900" i="1"/>
                              </m:ctrlPr>
                            </m:sSubPr>
                            <m:e>
                              <m:r>
                                <a:rPr lang="en-US" sz="1900" i="1"/>
                                <m:t>𝑥</m:t>
                              </m:r>
                            </m:e>
                            <m:sub>
                              <m:r>
                                <a:rPr lang="en-US" sz="1900" i="1"/>
                                <m:t>𝑖𝑗</m:t>
                              </m:r>
                            </m:sub>
                          </m:sSub>
                        </m:e>
                      </m:nary>
                      <m:r>
                        <a:rPr lang="en-US" sz="1900">
                          <a:effectLst/>
                          <a:latin typeface="Cambria Math" panose="02040503050406030204" pitchFamily="18" charset="0"/>
                          <a:ea typeface="Microsoft YaHei" panose="020B0503020204020204" pitchFamily="34" charset="-122"/>
                        </a:rPr>
                        <m:t>=</m:t>
                      </m:r>
                      <m:nary>
                        <m:naryPr>
                          <m:chr m:val="∑"/>
                          <m:limLoc m:val="undOvr"/>
                          <m:supHide m:val="on"/>
                          <m:ctrlPr>
                            <a:rPr lang="en-US" sz="1900" i="1">
                              <a:effectLst/>
                              <a:latin typeface="Cambria Math" panose="02040503050406030204" pitchFamily="18" charset="0"/>
                              <a:ea typeface="Microsoft YaHei" panose="020B0503020204020204" pitchFamily="34" charset="-122"/>
                            </a:rPr>
                          </m:ctrlPr>
                        </m:naryPr>
                        <m:sub>
                          <m:r>
                            <a:rPr lang="en-US" sz="1900" i="1">
                              <a:effectLst/>
                              <a:latin typeface="Cambria Math" panose="02040503050406030204" pitchFamily="18" charset="0"/>
                              <a:ea typeface="Microsoft YaHei" panose="020B0503020204020204" pitchFamily="34" charset="-122"/>
                            </a:rPr>
                            <m:t>𝑗</m:t>
                          </m:r>
                          <m:r>
                            <a:rPr lang="en-US" sz="1900">
                              <a:effectLst/>
                              <a:latin typeface="Cambria Math" panose="02040503050406030204" pitchFamily="18" charset="0"/>
                              <a:ea typeface="Microsoft YaHei" panose="020B0503020204020204" pitchFamily="34" charset="-122"/>
                            </a:rPr>
                            <m:t>∈</m:t>
                          </m:r>
                          <m:sSub>
                            <m:sSubPr>
                              <m:ctrlPr>
                                <a:rPr lang="en-US" sz="1900" i="1">
                                  <a:effectLst/>
                                  <a:latin typeface="Cambria Math" panose="02040503050406030204" pitchFamily="18" charset="0"/>
                                  <a:ea typeface="Microsoft YaHei" panose="020B0503020204020204" pitchFamily="34" charset="-122"/>
                                </a:rPr>
                              </m:ctrlPr>
                            </m:sSubPr>
                            <m:e>
                              <m:r>
                                <a:rPr lang="en-US" sz="1900" i="1">
                                  <a:effectLst/>
                                  <a:latin typeface="Cambria Math" panose="02040503050406030204" pitchFamily="18" charset="0"/>
                                  <a:ea typeface="Microsoft YaHei" panose="020B0503020204020204" pitchFamily="34" charset="-122"/>
                                </a:rPr>
                                <m:t>𝑀</m:t>
                              </m:r>
                            </m:e>
                            <m:sub>
                              <m:r>
                                <a:rPr lang="en-US" sz="1900" i="1">
                                  <a:effectLst/>
                                  <a:latin typeface="Cambria Math" panose="02040503050406030204" pitchFamily="18" charset="0"/>
                                  <a:ea typeface="Microsoft YaHei" panose="020B0503020204020204" pitchFamily="34" charset="-122"/>
                                </a:rPr>
                                <m:t>𝑖</m:t>
                              </m:r>
                            </m:sub>
                          </m:sSub>
                        </m:sub>
                        <m:sup/>
                        <m:e>
                          <m:sSubSup>
                            <m:sSubSupPr>
                              <m:ctrlPr>
                                <a:rPr lang="en-US" sz="1900" i="1">
                                  <a:effectLst/>
                                  <a:latin typeface="Cambria Math" panose="02040503050406030204" pitchFamily="18" charset="0"/>
                                  <a:ea typeface="Microsoft YaHei" panose="020B0503020204020204" pitchFamily="34" charset="-122"/>
                                </a:rPr>
                              </m:ctrlPr>
                            </m:sSubSupPr>
                            <m:e>
                              <m:r>
                                <a:rPr lang="en-US" sz="1900" i="1">
                                  <a:effectLst/>
                                  <a:latin typeface="Cambria Math" panose="02040503050406030204" pitchFamily="18" charset="0"/>
                                  <a:ea typeface="Microsoft YaHei" panose="020B0503020204020204" pitchFamily="34" charset="-122"/>
                                </a:rPr>
                                <m:t>𝛼</m:t>
                              </m:r>
                            </m:e>
                            <m:sub>
                              <m:r>
                                <a:rPr lang="en-US" sz="1900" i="1">
                                  <a:effectLst/>
                                  <a:latin typeface="Cambria Math" panose="02040503050406030204" pitchFamily="18" charset="0"/>
                                  <a:ea typeface="Microsoft YaHei" panose="020B0503020204020204" pitchFamily="34" charset="-122"/>
                                </a:rPr>
                                <m:t>𝑘𝑗</m:t>
                              </m:r>
                            </m:sub>
                            <m:sup>
                              <m:d>
                                <m:dPr>
                                  <m:ctrlPr>
                                    <a:rPr lang="en-US" sz="1900" i="1">
                                      <a:effectLst/>
                                      <a:latin typeface="Cambria Math" panose="02040503050406030204" pitchFamily="18" charset="0"/>
                                      <a:ea typeface="Microsoft YaHei" panose="020B0503020204020204" pitchFamily="34" charset="-122"/>
                                    </a:rPr>
                                  </m:ctrlPr>
                                </m:dPr>
                                <m:e>
                                  <m:r>
                                    <a:rPr lang="en-US" sz="1900" i="1">
                                      <a:effectLst/>
                                      <a:latin typeface="Cambria Math" panose="02040503050406030204" pitchFamily="18" charset="0"/>
                                      <a:ea typeface="Microsoft YaHei" panose="020B0503020204020204" pitchFamily="34" charset="-122"/>
                                    </a:rPr>
                                    <m:t>𝑡</m:t>
                                  </m:r>
                                </m:e>
                              </m:d>
                            </m:sup>
                          </m:sSubSup>
                          <m:sSubSup>
                            <m:sSubSupPr>
                              <m:ctrlPr>
                                <a:rPr lang="en-US" sz="1900" i="1">
                                  <a:effectLst/>
                                  <a:latin typeface="Cambria Math" panose="02040503050406030204" pitchFamily="18" charset="0"/>
                                  <a:ea typeface="Microsoft YaHei" panose="020B0503020204020204" pitchFamily="34" charset="-122"/>
                                </a:rPr>
                              </m:ctrlPr>
                            </m:sSubSupPr>
                            <m:e>
                              <m:r>
                                <a:rPr lang="en-US" sz="1900" i="1">
                                  <a:effectLst/>
                                  <a:latin typeface="Cambria Math" panose="02040503050406030204" pitchFamily="18" charset="0"/>
                                  <a:ea typeface="Microsoft YaHei" panose="020B0503020204020204" pitchFamily="34" charset="-122"/>
                                </a:rPr>
                                <m:t>𝑥</m:t>
                              </m:r>
                            </m:e>
                            <m:sub>
                              <m:r>
                                <a:rPr lang="en-US" sz="1900" i="1">
                                  <a:effectLst/>
                                  <a:latin typeface="Cambria Math" panose="02040503050406030204" pitchFamily="18" charset="0"/>
                                  <a:ea typeface="Microsoft YaHei" panose="020B0503020204020204" pitchFamily="34" charset="-122"/>
                                </a:rPr>
                                <m:t>𝑖𝑗</m:t>
                              </m:r>
                            </m:sub>
                            <m:sup>
                              <m:r>
                                <a:rPr lang="en-US" sz="1900" i="1">
                                  <a:effectLst/>
                                  <a:latin typeface="Cambria Math" panose="02040503050406030204" pitchFamily="18" charset="0"/>
                                  <a:ea typeface="Microsoft YaHei" panose="020B0503020204020204" pitchFamily="34" charset="-122"/>
                                </a:rPr>
                                <m:t>−</m:t>
                              </m:r>
                            </m:sup>
                          </m:sSubSup>
                        </m:e>
                      </m:nary>
                      <m:r>
                        <a:rPr lang="en-US" sz="1900">
                          <a:effectLst/>
                          <a:latin typeface="Cambria Math" panose="02040503050406030204" pitchFamily="18" charset="0"/>
                          <a:ea typeface="Microsoft YaHei" panose="020B0503020204020204" pitchFamily="34" charset="-122"/>
                        </a:rPr>
                        <m:t>+</m:t>
                      </m:r>
                      <m:nary>
                        <m:naryPr>
                          <m:chr m:val="∑"/>
                          <m:limLoc m:val="undOvr"/>
                          <m:supHide m:val="on"/>
                          <m:ctrlPr>
                            <a:rPr lang="en-US" sz="1900" i="1">
                              <a:effectLst/>
                              <a:latin typeface="Cambria Math" panose="02040503050406030204" pitchFamily="18" charset="0"/>
                              <a:ea typeface="Microsoft YaHei" panose="020B0503020204020204" pitchFamily="34" charset="-122"/>
                            </a:rPr>
                          </m:ctrlPr>
                        </m:naryPr>
                        <m:sub>
                          <m:r>
                            <a:rPr lang="en-US" sz="1900" i="1">
                              <a:effectLst/>
                              <a:latin typeface="Cambria Math" panose="02040503050406030204" pitchFamily="18" charset="0"/>
                              <a:ea typeface="Microsoft YaHei" panose="020B0503020204020204" pitchFamily="34" charset="-122"/>
                            </a:rPr>
                            <m:t>𝑙</m:t>
                          </m:r>
                          <m:r>
                            <a:rPr lang="en-US" sz="1900">
                              <a:effectLst/>
                              <a:latin typeface="Cambria Math" panose="02040503050406030204" pitchFamily="18" charset="0"/>
                              <a:ea typeface="Microsoft YaHei" panose="020B0503020204020204" pitchFamily="34" charset="-122"/>
                            </a:rPr>
                            <m:t>∉</m:t>
                          </m:r>
                          <m:sSub>
                            <m:sSubPr>
                              <m:ctrlPr>
                                <a:rPr lang="en-US" sz="1900" i="1">
                                  <a:effectLst/>
                                  <a:latin typeface="Cambria Math" panose="02040503050406030204" pitchFamily="18" charset="0"/>
                                  <a:ea typeface="Microsoft YaHei" panose="020B0503020204020204" pitchFamily="34" charset="-122"/>
                                </a:rPr>
                              </m:ctrlPr>
                            </m:sSubPr>
                            <m:e>
                              <m:r>
                                <a:rPr lang="en-US" sz="1900" i="1">
                                  <a:effectLst/>
                                  <a:latin typeface="Cambria Math" panose="02040503050406030204" pitchFamily="18" charset="0"/>
                                  <a:ea typeface="Microsoft YaHei" panose="020B0503020204020204" pitchFamily="34" charset="-122"/>
                                </a:rPr>
                                <m:t>𝑀</m:t>
                              </m:r>
                            </m:e>
                            <m:sub>
                              <m:r>
                                <a:rPr lang="en-US" sz="1900" i="1">
                                  <a:effectLst/>
                                  <a:latin typeface="Cambria Math" panose="02040503050406030204" pitchFamily="18" charset="0"/>
                                  <a:ea typeface="Microsoft YaHei" panose="020B0503020204020204" pitchFamily="34" charset="-122"/>
                                </a:rPr>
                                <m:t>𝑖</m:t>
                              </m:r>
                            </m:sub>
                          </m:sSub>
                        </m:sub>
                        <m:sup/>
                        <m:e>
                          <m:sSubSup>
                            <m:sSubSupPr>
                              <m:ctrlPr>
                                <a:rPr lang="en-US" sz="1900" i="1">
                                  <a:effectLst/>
                                  <a:latin typeface="Cambria Math" panose="02040503050406030204" pitchFamily="18" charset="0"/>
                                  <a:ea typeface="Microsoft YaHei" panose="020B0503020204020204" pitchFamily="34" charset="-122"/>
                                </a:rPr>
                              </m:ctrlPr>
                            </m:sSubSupPr>
                            <m:e>
                              <m:r>
                                <a:rPr lang="en-US" sz="1900" i="1">
                                  <a:effectLst/>
                                  <a:latin typeface="Cambria Math" panose="02040503050406030204" pitchFamily="18" charset="0"/>
                                  <a:ea typeface="Microsoft YaHei" panose="020B0503020204020204" pitchFamily="34" charset="-122"/>
                                </a:rPr>
                                <m:t>𝛼</m:t>
                              </m:r>
                            </m:e>
                            <m:sub>
                              <m:r>
                                <a:rPr lang="en-US" sz="1900" i="1">
                                  <a:effectLst/>
                                  <a:latin typeface="Cambria Math" panose="02040503050406030204" pitchFamily="18" charset="0"/>
                                  <a:ea typeface="Microsoft YaHei" panose="020B0503020204020204" pitchFamily="34" charset="-122"/>
                                </a:rPr>
                                <m:t>𝑘𝑙</m:t>
                              </m:r>
                            </m:sub>
                            <m:sup>
                              <m:d>
                                <m:dPr>
                                  <m:ctrlPr>
                                    <a:rPr lang="en-US" sz="1900" i="1">
                                      <a:effectLst/>
                                      <a:latin typeface="Cambria Math" panose="02040503050406030204" pitchFamily="18" charset="0"/>
                                      <a:ea typeface="Microsoft YaHei" panose="020B0503020204020204" pitchFamily="34" charset="-122"/>
                                    </a:rPr>
                                  </m:ctrlPr>
                                </m:dPr>
                                <m:e>
                                  <m:r>
                                    <a:rPr lang="en-US" sz="1900" i="1">
                                      <a:effectLst/>
                                      <a:latin typeface="Cambria Math" panose="02040503050406030204" pitchFamily="18" charset="0"/>
                                      <a:ea typeface="Microsoft YaHei" panose="020B0503020204020204" pitchFamily="34" charset="-122"/>
                                    </a:rPr>
                                    <m:t>𝑡</m:t>
                                  </m:r>
                                </m:e>
                              </m:d>
                            </m:sup>
                          </m:sSubSup>
                          <m:sSub>
                            <m:sSubPr>
                              <m:ctrlPr>
                                <a:rPr lang="en-US" sz="1900" i="1">
                                  <a:effectLst/>
                                  <a:latin typeface="Cambria Math" panose="02040503050406030204" pitchFamily="18" charset="0"/>
                                  <a:ea typeface="Microsoft YaHei" panose="020B0503020204020204" pitchFamily="34" charset="-122"/>
                                </a:rPr>
                              </m:ctrlPr>
                            </m:sSubPr>
                            <m:e>
                              <m:r>
                                <a:rPr lang="en-US" sz="1900" i="1">
                                  <a:effectLst/>
                                  <a:latin typeface="Cambria Math" panose="02040503050406030204" pitchFamily="18" charset="0"/>
                                  <a:ea typeface="Microsoft YaHei" panose="020B0503020204020204" pitchFamily="34" charset="-122"/>
                                </a:rPr>
                                <m:t>𝑥</m:t>
                              </m:r>
                            </m:e>
                            <m:sub>
                              <m:r>
                                <a:rPr lang="en-US" sz="1900" i="1">
                                  <a:effectLst/>
                                  <a:latin typeface="Cambria Math" panose="02040503050406030204" pitchFamily="18" charset="0"/>
                                  <a:ea typeface="Microsoft YaHei" panose="020B0503020204020204" pitchFamily="34" charset="-122"/>
                                </a:rPr>
                                <m:t>𝑖𝑙</m:t>
                              </m:r>
                            </m:sub>
                          </m:sSub>
                        </m:e>
                      </m:nary>
                    </m:oMath>
                  </m:oMathPara>
                </a14:m>
                <a:endParaRPr lang="en-US" sz="1900" dirty="0">
                  <a:effectLst/>
                  <a:ea typeface="Microsoft YaHei" panose="020B0503020204020204" pitchFamily="34" charset="-122"/>
                </a:endParaRPr>
              </a:p>
              <a:p>
                <a:pPr marL="0" indent="0">
                  <a:buNone/>
                </a:pPr>
                <a14:m>
                  <m:oMathPara xmlns:m="http://schemas.openxmlformats.org/officeDocument/2006/math">
                    <m:oMathParaPr>
                      <m:jc m:val="centerGroup"/>
                    </m:oMathParaPr>
                    <m:oMath xmlns:m="http://schemas.openxmlformats.org/officeDocument/2006/math">
                      <m:sSubSup>
                        <m:sSubSupPr>
                          <m:ctrlPr>
                            <a:rPr lang="en-US" sz="1900" i="1" smtClean="0">
                              <a:effectLst/>
                              <a:latin typeface="Cambria Math" panose="02040503050406030204" pitchFamily="18" charset="0"/>
                              <a:ea typeface="Microsoft YaHei" panose="020B0503020204020204" pitchFamily="34" charset="-122"/>
                            </a:rPr>
                          </m:ctrlPr>
                        </m:sSubSupPr>
                        <m:e>
                          <m:r>
                            <a:rPr lang="en-US" sz="1900" i="1">
                              <a:effectLst/>
                              <a:latin typeface="Cambria Math" panose="02040503050406030204" pitchFamily="18" charset="0"/>
                              <a:ea typeface="Microsoft YaHei" panose="020B0503020204020204" pitchFamily="34" charset="-122"/>
                            </a:rPr>
                            <m:t>𝑥</m:t>
                          </m:r>
                        </m:e>
                        <m:sub>
                          <m:r>
                            <a:rPr lang="en-US" sz="1900" i="1">
                              <a:effectLst/>
                              <a:latin typeface="Cambria Math" panose="02040503050406030204" pitchFamily="18" charset="0"/>
                              <a:ea typeface="Microsoft YaHei" panose="020B0503020204020204" pitchFamily="34" charset="-122"/>
                            </a:rPr>
                            <m:t>𝑖𝑗</m:t>
                          </m:r>
                        </m:sub>
                        <m:sup>
                          <m:r>
                            <a:rPr lang="en-US" sz="1900" i="1">
                              <a:effectLst/>
                              <a:latin typeface="Cambria Math" panose="02040503050406030204" pitchFamily="18" charset="0"/>
                              <a:ea typeface="Microsoft YaHei" panose="020B0503020204020204" pitchFamily="34" charset="-122"/>
                            </a:rPr>
                            <m:t>−</m:t>
                          </m:r>
                        </m:sup>
                      </m:sSubSup>
                      <m:r>
                        <a:rPr lang="en-US" sz="1900">
                          <a:effectLst/>
                          <a:latin typeface="Cambria Math" panose="02040503050406030204" pitchFamily="18" charset="0"/>
                          <a:ea typeface="Microsoft YaHei" panose="020B0503020204020204" pitchFamily="34" charset="-122"/>
                        </a:rPr>
                        <m:t>=</m:t>
                      </m:r>
                      <m:sSub>
                        <m:sSubPr>
                          <m:ctrlPr>
                            <a:rPr lang="en-US" sz="1900" i="1">
                              <a:effectLst/>
                              <a:latin typeface="Cambria Math" panose="02040503050406030204" pitchFamily="18" charset="0"/>
                              <a:ea typeface="Microsoft YaHei" panose="020B0503020204020204" pitchFamily="34" charset="-122"/>
                            </a:rPr>
                          </m:ctrlPr>
                        </m:sSubPr>
                        <m:e>
                          <m:r>
                            <a:rPr lang="en-US" sz="1900" i="1">
                              <a:effectLst/>
                              <a:latin typeface="Cambria Math" panose="02040503050406030204" pitchFamily="18" charset="0"/>
                              <a:ea typeface="Microsoft YaHei" panose="020B0503020204020204" pitchFamily="34" charset="-122"/>
                            </a:rPr>
                            <m:t>𝐸</m:t>
                          </m:r>
                        </m:e>
                        <m:sub>
                          <m:r>
                            <a:rPr lang="en-US" sz="1900" i="1">
                              <a:effectLst/>
                              <a:latin typeface="Cambria Math" panose="02040503050406030204" pitchFamily="18" charset="0"/>
                              <a:ea typeface="Microsoft YaHei" panose="020B0503020204020204" pitchFamily="34" charset="-122"/>
                            </a:rPr>
                            <m:t>𝑘</m:t>
                          </m:r>
                        </m:sub>
                      </m:sSub>
                      <m:d>
                        <m:dPr>
                          <m:ctrlPr>
                            <a:rPr lang="en-US" sz="1900" i="1">
                              <a:effectLst/>
                              <a:latin typeface="Cambria Math" panose="02040503050406030204" pitchFamily="18" charset="0"/>
                              <a:ea typeface="Microsoft YaHei" panose="020B0503020204020204" pitchFamily="34" charset="-122"/>
                            </a:rPr>
                          </m:ctrlPr>
                        </m:dPr>
                        <m:e>
                          <m:sSub>
                            <m:sSubPr>
                              <m:ctrlPr>
                                <a:rPr lang="en-US" sz="1900" i="1">
                                  <a:effectLst/>
                                  <a:latin typeface="Cambria Math" panose="02040503050406030204" pitchFamily="18" charset="0"/>
                                  <a:ea typeface="Microsoft YaHei" panose="020B0503020204020204" pitchFamily="34" charset="-122"/>
                                </a:rPr>
                              </m:ctrlPr>
                            </m:sSubPr>
                            <m:e>
                              <m:r>
                                <a:rPr lang="en-US" sz="1900" i="1">
                                  <a:effectLst/>
                                  <a:latin typeface="Cambria Math" panose="02040503050406030204" pitchFamily="18" charset="0"/>
                                  <a:ea typeface="Microsoft YaHei" panose="020B0503020204020204" pitchFamily="34" charset="-122"/>
                                </a:rPr>
                                <m:t>𝑥</m:t>
                              </m:r>
                            </m:e>
                            <m:sub>
                              <m:r>
                                <a:rPr lang="en-US" sz="1900" i="1">
                                  <a:effectLst/>
                                  <a:latin typeface="Cambria Math" panose="02040503050406030204" pitchFamily="18" charset="0"/>
                                  <a:ea typeface="Microsoft YaHei" panose="020B0503020204020204" pitchFamily="34" charset="-122"/>
                                </a:rPr>
                                <m:t>𝑖𝑗</m:t>
                              </m:r>
                            </m:sub>
                          </m:sSub>
                        </m:e>
                        <m:e>
                          <m:sSubSup>
                            <m:sSubSupPr>
                              <m:ctrlPr>
                                <a:rPr lang="en-US" sz="1900" i="1">
                                  <a:effectLst/>
                                  <a:latin typeface="Cambria Math" panose="02040503050406030204" pitchFamily="18" charset="0"/>
                                  <a:ea typeface="Microsoft YaHei" panose="020B0503020204020204" pitchFamily="34" charset="-122"/>
                                </a:rPr>
                              </m:ctrlPr>
                            </m:sSubSupPr>
                            <m:e>
                              <m:r>
                                <a:rPr lang="en-US" sz="1900" i="1">
                                  <a:effectLst/>
                                  <a:latin typeface="Cambria Math" panose="02040503050406030204" pitchFamily="18" charset="0"/>
                                  <a:ea typeface="Microsoft YaHei" panose="020B0503020204020204" pitchFamily="34" charset="-122"/>
                                </a:rPr>
                                <m:t>𝑧</m:t>
                              </m:r>
                            </m:e>
                            <m:sub>
                              <m:r>
                                <a:rPr lang="en-US" sz="1900" i="1">
                                  <a:effectLst/>
                                  <a:latin typeface="Cambria Math" panose="02040503050406030204" pitchFamily="18" charset="0"/>
                                  <a:ea typeface="Microsoft YaHei" panose="020B0503020204020204" pitchFamily="34" charset="-122"/>
                                </a:rPr>
                                <m:t>𝑖</m:t>
                              </m:r>
                            </m:sub>
                            <m:sup>
                              <m:r>
                                <a:rPr lang="en-US" sz="1900" i="1">
                                  <a:effectLst/>
                                  <a:latin typeface="Cambria Math" panose="02040503050406030204" pitchFamily="18" charset="0"/>
                                  <a:ea typeface="Microsoft YaHei" panose="020B0503020204020204" pitchFamily="34" charset="-122"/>
                                </a:rPr>
                                <m:t>−</m:t>
                              </m:r>
                            </m:sup>
                          </m:sSubSup>
                        </m:e>
                      </m:d>
                      <m:r>
                        <a:rPr lang="en-US" sz="1900" i="1">
                          <a:effectLst/>
                          <a:latin typeface="Cambria Math" panose="02040503050406030204" pitchFamily="18" charset="0"/>
                          <a:ea typeface="Microsoft YaHei" panose="020B0503020204020204" pitchFamily="34" charset="-122"/>
                        </a:rPr>
                        <m:t>=</m:t>
                      </m:r>
                      <m:sSubSup>
                        <m:sSubSupPr>
                          <m:ctrlPr>
                            <a:rPr lang="en-US" sz="1900" i="1">
                              <a:effectLst/>
                              <a:latin typeface="Cambria Math" panose="02040503050406030204" pitchFamily="18" charset="0"/>
                              <a:ea typeface="Microsoft YaHei" panose="020B0503020204020204" pitchFamily="34" charset="-122"/>
                            </a:rPr>
                          </m:ctrlPr>
                        </m:sSubSupPr>
                        <m:e>
                          <m:r>
                            <a:rPr lang="en-US" sz="1900" i="1">
                              <a:effectLst/>
                              <a:latin typeface="Cambria Math" panose="02040503050406030204" pitchFamily="18" charset="0"/>
                              <a:ea typeface="Microsoft YaHei" panose="020B0503020204020204" pitchFamily="34" charset="-122"/>
                            </a:rPr>
                            <m:t>𝛽</m:t>
                          </m:r>
                        </m:e>
                        <m:sub>
                          <m:r>
                            <a:rPr lang="en-US" sz="1900" i="1">
                              <a:effectLst/>
                              <a:latin typeface="Cambria Math" panose="02040503050406030204" pitchFamily="18" charset="0"/>
                              <a:ea typeface="Microsoft YaHei" panose="020B0503020204020204" pitchFamily="34" charset="-122"/>
                            </a:rPr>
                            <m:t>𝑘𝑗</m:t>
                          </m:r>
                          <m:r>
                            <a:rPr lang="en-US" sz="1900" i="1">
                              <a:effectLst/>
                              <a:latin typeface="Cambria Math" panose="02040503050406030204" pitchFamily="18" charset="0"/>
                              <a:ea typeface="Microsoft YaHei" panose="020B0503020204020204" pitchFamily="34" charset="-122"/>
                            </a:rPr>
                            <m:t>0</m:t>
                          </m:r>
                        </m:sub>
                        <m:sup>
                          <m:d>
                            <m:dPr>
                              <m:ctrlPr>
                                <a:rPr lang="en-US" sz="1900" i="1">
                                  <a:effectLst/>
                                  <a:latin typeface="Cambria Math" panose="02040503050406030204" pitchFamily="18" charset="0"/>
                                  <a:ea typeface="Microsoft YaHei" panose="020B0503020204020204" pitchFamily="34" charset="-122"/>
                                </a:rPr>
                              </m:ctrlPr>
                            </m:dPr>
                            <m:e>
                              <m:r>
                                <a:rPr lang="en-US" sz="1900" i="1">
                                  <a:effectLst/>
                                  <a:latin typeface="Cambria Math" panose="02040503050406030204" pitchFamily="18" charset="0"/>
                                  <a:ea typeface="Microsoft YaHei" panose="020B0503020204020204" pitchFamily="34" charset="-122"/>
                                </a:rPr>
                                <m:t>𝑡</m:t>
                              </m:r>
                            </m:e>
                          </m:d>
                        </m:sup>
                      </m:sSubSup>
                      <m:r>
                        <a:rPr lang="en-US" sz="1900" i="1">
                          <a:effectLst/>
                          <a:latin typeface="Cambria Math" panose="02040503050406030204" pitchFamily="18" charset="0"/>
                          <a:ea typeface="Microsoft YaHei" panose="020B0503020204020204" pitchFamily="34" charset="-122"/>
                        </a:rPr>
                        <m:t>+</m:t>
                      </m:r>
                      <m:sSubSup>
                        <m:sSubSupPr>
                          <m:ctrlPr>
                            <a:rPr lang="en-US" sz="1900" i="1">
                              <a:effectLst/>
                              <a:latin typeface="Cambria Math" panose="02040503050406030204" pitchFamily="18" charset="0"/>
                              <a:ea typeface="Microsoft YaHei" panose="020B0503020204020204" pitchFamily="34" charset="-122"/>
                            </a:rPr>
                          </m:ctrlPr>
                        </m:sSubSupPr>
                        <m:e>
                          <m:r>
                            <a:rPr lang="en-US" sz="1900" i="1">
                              <a:effectLst/>
                              <a:latin typeface="Cambria Math" panose="02040503050406030204" pitchFamily="18" charset="0"/>
                              <a:ea typeface="Microsoft YaHei" panose="020B0503020204020204" pitchFamily="34" charset="-122"/>
                            </a:rPr>
                            <m:t>𝛽</m:t>
                          </m:r>
                        </m:e>
                        <m:sub>
                          <m:r>
                            <a:rPr lang="en-US" sz="1900" i="1">
                              <a:effectLst/>
                              <a:latin typeface="Cambria Math" panose="02040503050406030204" pitchFamily="18" charset="0"/>
                              <a:ea typeface="Microsoft YaHei" panose="020B0503020204020204" pitchFamily="34" charset="-122"/>
                            </a:rPr>
                            <m:t>𝑘𝑗</m:t>
                          </m:r>
                          <m:r>
                            <a:rPr lang="en-US" sz="1900" i="1">
                              <a:effectLst/>
                              <a:latin typeface="Cambria Math" panose="02040503050406030204" pitchFamily="18" charset="0"/>
                              <a:ea typeface="Microsoft YaHei" panose="020B0503020204020204" pitchFamily="34" charset="-122"/>
                            </a:rPr>
                            <m:t>1</m:t>
                          </m:r>
                        </m:sub>
                        <m:sup>
                          <m:d>
                            <m:dPr>
                              <m:ctrlPr>
                                <a:rPr lang="en-US" sz="1900" i="1">
                                  <a:effectLst/>
                                  <a:latin typeface="Cambria Math" panose="02040503050406030204" pitchFamily="18" charset="0"/>
                                  <a:ea typeface="Microsoft YaHei" panose="020B0503020204020204" pitchFamily="34" charset="-122"/>
                                </a:rPr>
                              </m:ctrlPr>
                            </m:dPr>
                            <m:e>
                              <m:r>
                                <a:rPr lang="en-US" sz="1900" i="1">
                                  <a:effectLst/>
                                  <a:latin typeface="Cambria Math" panose="02040503050406030204" pitchFamily="18" charset="0"/>
                                  <a:ea typeface="Microsoft YaHei" panose="020B0503020204020204" pitchFamily="34" charset="-122"/>
                                </a:rPr>
                                <m:t>𝑡</m:t>
                              </m:r>
                            </m:e>
                          </m:d>
                        </m:sup>
                      </m:sSubSup>
                      <m:sSubSup>
                        <m:sSubSupPr>
                          <m:ctrlPr>
                            <a:rPr lang="en-US" sz="1900" i="1">
                              <a:effectLst/>
                              <a:latin typeface="Cambria Math" panose="02040503050406030204" pitchFamily="18" charset="0"/>
                              <a:ea typeface="Microsoft YaHei" panose="020B0503020204020204" pitchFamily="34" charset="-122"/>
                            </a:rPr>
                          </m:ctrlPr>
                        </m:sSubSupPr>
                        <m:e>
                          <m:r>
                            <a:rPr lang="en-US" sz="1900" i="1">
                              <a:effectLst/>
                              <a:latin typeface="Cambria Math" panose="02040503050406030204" pitchFamily="18" charset="0"/>
                              <a:ea typeface="Microsoft YaHei" panose="020B0503020204020204" pitchFamily="34" charset="-122"/>
                            </a:rPr>
                            <m:t>𝑧</m:t>
                          </m:r>
                        </m:e>
                        <m:sub>
                          <m:r>
                            <a:rPr lang="en-US" sz="1900" i="1">
                              <a:effectLst/>
                              <a:latin typeface="Cambria Math" panose="02040503050406030204" pitchFamily="18" charset="0"/>
                              <a:ea typeface="Microsoft YaHei" panose="020B0503020204020204" pitchFamily="34" charset="-122"/>
                            </a:rPr>
                            <m:t>𝑖</m:t>
                          </m:r>
                        </m:sub>
                        <m:sup>
                          <m:r>
                            <a:rPr lang="en-US" sz="1900" i="1">
                              <a:effectLst/>
                              <a:latin typeface="Cambria Math" panose="02040503050406030204" pitchFamily="18" charset="0"/>
                              <a:ea typeface="Microsoft YaHei" panose="020B0503020204020204" pitchFamily="34" charset="-122"/>
                            </a:rPr>
                            <m:t>−</m:t>
                          </m:r>
                        </m:sup>
                      </m:sSubSup>
                    </m:oMath>
                  </m:oMathPara>
                </a14:m>
                <a:endParaRPr lang="en-US" sz="1900" dirty="0">
                  <a:effectLst/>
                  <a:ea typeface="Microsoft YaHei" panose="020B0503020204020204" pitchFamily="34" charset="-122"/>
                </a:endParaRPr>
              </a:p>
              <a:p>
                <a:r>
                  <a:rPr lang="en-US" sz="1900" dirty="0">
                    <a:ea typeface="Microsoft YaHei" panose="020B0503020204020204" pitchFamily="34" charset="-122"/>
                  </a:rPr>
                  <a:t>Solving two equations above, we obtain:</a:t>
                </a:r>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1900" i="1" smtClean="0">
                              <a:effectLst/>
                              <a:latin typeface="Cambria Math" panose="02040503050406030204" pitchFamily="18" charset="0"/>
                            </a:rPr>
                          </m:ctrlPr>
                        </m:mPr>
                        <m:mr>
                          <m:e>
                            <m:sSubSup>
                              <m:sSubSupPr>
                                <m:ctrlPr>
                                  <a:rPr lang="en-US" sz="1900" i="1">
                                    <a:effectLst/>
                                    <a:latin typeface="Cambria Math" panose="02040503050406030204" pitchFamily="18" charset="0"/>
                                  </a:rPr>
                                </m:ctrlPr>
                              </m:sSubSupPr>
                              <m:e>
                                <m:r>
                                  <a:rPr lang="en-US" sz="1900" i="1">
                                    <a:effectLst/>
                                    <a:latin typeface="Cambria Math" panose="02040503050406030204" pitchFamily="18" charset="0"/>
                                    <a:ea typeface="Microsoft YaHei" panose="020B0503020204020204" pitchFamily="34" charset="-122"/>
                                  </a:rPr>
                                  <m:t>𝑧</m:t>
                                </m:r>
                              </m:e>
                              <m:sub>
                                <m:r>
                                  <a:rPr lang="en-US" sz="1900" i="1">
                                    <a:effectLst/>
                                    <a:latin typeface="Cambria Math" panose="02040503050406030204" pitchFamily="18" charset="0"/>
                                    <a:ea typeface="Microsoft YaHei" panose="020B0503020204020204" pitchFamily="34" charset="-122"/>
                                  </a:rPr>
                                  <m:t>𝑖</m:t>
                                </m:r>
                              </m:sub>
                              <m:sup>
                                <m:r>
                                  <a:rPr lang="en-US" sz="1900" i="1">
                                    <a:effectLst/>
                                    <a:latin typeface="Cambria Math" panose="02040503050406030204" pitchFamily="18" charset="0"/>
                                    <a:ea typeface="Microsoft YaHei" panose="020B0503020204020204" pitchFamily="34" charset="-122"/>
                                  </a:rPr>
                                  <m:t>−</m:t>
                                </m:r>
                              </m:sup>
                            </m:sSubSup>
                            <m:r>
                              <a:rPr lang="en-US" sz="1900" i="1">
                                <a:effectLst/>
                                <a:latin typeface="Cambria Math" panose="02040503050406030204" pitchFamily="18" charset="0"/>
                                <a:ea typeface="Microsoft YaHei" panose="020B0503020204020204" pitchFamily="34" charset="-122"/>
                              </a:rPr>
                              <m:t>=</m:t>
                            </m:r>
                            <m:f>
                              <m:fPr>
                                <m:ctrlPr>
                                  <a:rPr lang="en-US" sz="1900" i="1">
                                    <a:effectLst/>
                                    <a:latin typeface="Cambria Math" panose="02040503050406030204" pitchFamily="18" charset="0"/>
                                    <a:ea typeface="PMingLiU" panose="02020500000000000000" pitchFamily="18" charset="-120"/>
                                  </a:rPr>
                                </m:ctrlPr>
                              </m:fPr>
                              <m:num>
                                <m:nary>
                                  <m:naryPr>
                                    <m:chr m:val="∑"/>
                                    <m:limLoc m:val="undOvr"/>
                                    <m:supHide m:val="on"/>
                                    <m:ctrlPr>
                                      <a:rPr lang="en-US" sz="1900" i="1">
                                        <a:effectLst/>
                                        <a:latin typeface="Cambria Math" panose="02040503050406030204" pitchFamily="18" charset="0"/>
                                        <a:ea typeface="PMingLiU" panose="02020500000000000000" pitchFamily="18" charset="-120"/>
                                      </a:rPr>
                                    </m:ctrlPr>
                                  </m:naryPr>
                                  <m:sub>
                                    <m:r>
                                      <a:rPr lang="en-US" sz="1900" i="1">
                                        <a:effectLst/>
                                        <a:latin typeface="Cambria Math" panose="02040503050406030204" pitchFamily="18" charset="0"/>
                                        <a:ea typeface="Microsoft YaHei" panose="020B0503020204020204" pitchFamily="34" charset="-122"/>
                                      </a:rPr>
                                      <m:t>𝑗</m:t>
                                    </m:r>
                                    <m:r>
                                      <a:rPr lang="en-US" sz="1900" i="1">
                                        <a:effectLst/>
                                        <a:latin typeface="Cambria Math" panose="02040503050406030204" pitchFamily="18" charset="0"/>
                                        <a:ea typeface="Microsoft YaHei" panose="020B0503020204020204" pitchFamily="34" charset="-122"/>
                                      </a:rPr>
                                      <m:t>∈</m:t>
                                    </m:r>
                                    <m:sSub>
                                      <m:sSubPr>
                                        <m:ctrlPr>
                                          <a:rPr lang="en-US" sz="1900" i="1">
                                            <a:effectLst/>
                                            <a:latin typeface="Cambria Math" panose="02040503050406030204" pitchFamily="18" charset="0"/>
                                            <a:ea typeface="PMingLiU" panose="02020500000000000000" pitchFamily="18" charset="-120"/>
                                          </a:rPr>
                                        </m:ctrlPr>
                                      </m:sSubPr>
                                      <m:e>
                                        <m:r>
                                          <a:rPr lang="en-US" sz="1900" i="1">
                                            <a:effectLst/>
                                            <a:latin typeface="Cambria Math" panose="02040503050406030204" pitchFamily="18" charset="0"/>
                                            <a:ea typeface="Microsoft YaHei" panose="020B0503020204020204" pitchFamily="34" charset="-122"/>
                                          </a:rPr>
                                          <m:t>𝑀</m:t>
                                        </m:r>
                                      </m:e>
                                      <m:sub>
                                        <m:r>
                                          <a:rPr lang="en-US" sz="1900" i="1">
                                            <a:effectLst/>
                                            <a:latin typeface="Cambria Math" panose="02040503050406030204" pitchFamily="18" charset="0"/>
                                            <a:ea typeface="Microsoft YaHei" panose="020B0503020204020204" pitchFamily="34" charset="-122"/>
                                          </a:rPr>
                                          <m:t>𝑖</m:t>
                                        </m:r>
                                      </m:sub>
                                    </m:sSub>
                                  </m:sub>
                                  <m:sup/>
                                  <m:e>
                                    <m:sSubSup>
                                      <m:sSubSupPr>
                                        <m:ctrlPr>
                                          <a:rPr lang="en-US" sz="1900" i="1">
                                            <a:effectLst/>
                                            <a:latin typeface="Cambria Math" panose="02040503050406030204" pitchFamily="18" charset="0"/>
                                          </a:rPr>
                                        </m:ctrlPr>
                                      </m:sSubSupPr>
                                      <m:e>
                                        <m:r>
                                          <a:rPr lang="en-US" sz="1900" i="1">
                                            <a:effectLst/>
                                            <a:latin typeface="Cambria Math" panose="02040503050406030204" pitchFamily="18" charset="0"/>
                                            <a:ea typeface="Microsoft YaHei" panose="020B0503020204020204" pitchFamily="34" charset="-122"/>
                                          </a:rPr>
                                          <m:t>𝛼</m:t>
                                        </m:r>
                                      </m:e>
                                      <m:sub>
                                        <m:r>
                                          <a:rPr lang="en-US" sz="1900" i="1">
                                            <a:effectLst/>
                                            <a:latin typeface="Cambria Math" panose="02040503050406030204" pitchFamily="18" charset="0"/>
                                            <a:ea typeface="Microsoft YaHei" panose="020B0503020204020204" pitchFamily="34" charset="-122"/>
                                          </a:rPr>
                                          <m:t>𝑘𝑗</m:t>
                                        </m:r>
                                      </m:sub>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Microsoft YaHei" panose="020B0503020204020204" pitchFamily="34" charset="-122"/>
                                              </a:rPr>
                                              <m:t>𝑡</m:t>
                                            </m:r>
                                          </m:e>
                                        </m:d>
                                      </m:sup>
                                    </m:sSubSup>
                                    <m:sSubSup>
                                      <m:sSubSupPr>
                                        <m:ctrlPr>
                                          <a:rPr lang="en-US" sz="1900" i="1">
                                            <a:effectLst/>
                                            <a:latin typeface="Cambria Math" panose="02040503050406030204" pitchFamily="18" charset="0"/>
                                          </a:rPr>
                                        </m:ctrlPr>
                                      </m:sSubSupPr>
                                      <m:e>
                                        <m:r>
                                          <a:rPr lang="en-US" sz="1900" i="1">
                                            <a:effectLst/>
                                            <a:latin typeface="Cambria Math" panose="02040503050406030204" pitchFamily="18" charset="0"/>
                                            <a:ea typeface="Microsoft YaHei" panose="020B0503020204020204" pitchFamily="34" charset="-122"/>
                                          </a:rPr>
                                          <m:t>𝛽</m:t>
                                        </m:r>
                                      </m:e>
                                      <m:sub>
                                        <m:r>
                                          <a:rPr lang="en-US" sz="1900" i="1">
                                            <a:effectLst/>
                                            <a:latin typeface="Cambria Math" panose="02040503050406030204" pitchFamily="18" charset="0"/>
                                            <a:ea typeface="Microsoft YaHei" panose="020B0503020204020204" pitchFamily="34" charset="-122"/>
                                          </a:rPr>
                                          <m:t>𝑘𝑗</m:t>
                                        </m:r>
                                        <m:r>
                                          <a:rPr lang="en-US" sz="1900" i="1">
                                            <a:effectLst/>
                                            <a:latin typeface="Cambria Math" panose="02040503050406030204" pitchFamily="18" charset="0"/>
                                            <a:ea typeface="Microsoft YaHei" panose="020B0503020204020204" pitchFamily="34" charset="-122"/>
                                          </a:rPr>
                                          <m:t>0</m:t>
                                        </m:r>
                                      </m:sub>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Microsoft YaHei" panose="020B0503020204020204" pitchFamily="34" charset="-122"/>
                                              </a:rPr>
                                              <m:t>𝑡</m:t>
                                            </m:r>
                                          </m:e>
                                        </m:d>
                                      </m:sup>
                                    </m:sSubSup>
                                  </m:e>
                                </m:nary>
                                <m:r>
                                  <a:rPr lang="en-US" sz="1900" i="1">
                                    <a:effectLst/>
                                    <a:latin typeface="Cambria Math" panose="02040503050406030204" pitchFamily="18" charset="0"/>
                                    <a:ea typeface="PMingLiU" panose="02020500000000000000" pitchFamily="18" charset="-120"/>
                                  </a:rPr>
                                  <m:t>+</m:t>
                                </m:r>
                                <m:nary>
                                  <m:naryPr>
                                    <m:chr m:val="∑"/>
                                    <m:limLoc m:val="undOvr"/>
                                    <m:supHide m:val="on"/>
                                    <m:ctrlPr>
                                      <a:rPr lang="en-US" sz="1900" i="1">
                                        <a:effectLst/>
                                        <a:latin typeface="Cambria Math" panose="02040503050406030204" pitchFamily="18" charset="0"/>
                                      </a:rPr>
                                    </m:ctrlPr>
                                  </m:naryPr>
                                  <m:sub>
                                    <m:r>
                                      <a:rPr lang="en-US" sz="1900" i="1">
                                        <a:effectLst/>
                                        <a:latin typeface="Cambria Math" panose="02040503050406030204" pitchFamily="18" charset="0"/>
                                        <a:ea typeface="Microsoft YaHei" panose="020B0503020204020204" pitchFamily="34" charset="-122"/>
                                      </a:rPr>
                                      <m:t>𝑙</m:t>
                                    </m:r>
                                    <m:r>
                                      <a:rPr lang="en-US" sz="1900">
                                        <a:effectLst/>
                                        <a:latin typeface="Cambria Math" panose="02040503050406030204" pitchFamily="18" charset="0"/>
                                        <a:ea typeface="Microsoft YaHei" panose="020B0503020204020204" pitchFamily="34" charset="-122"/>
                                      </a:rPr>
                                      <m:t>∉</m:t>
                                    </m:r>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Microsoft YaHei" panose="020B0503020204020204" pitchFamily="34" charset="-122"/>
                                          </a:rPr>
                                          <m:t>𝑀</m:t>
                                        </m:r>
                                      </m:e>
                                      <m:sub>
                                        <m:r>
                                          <a:rPr lang="en-US" sz="1900" i="1">
                                            <a:effectLst/>
                                            <a:latin typeface="Cambria Math" panose="02040503050406030204" pitchFamily="18" charset="0"/>
                                            <a:ea typeface="Microsoft YaHei" panose="020B0503020204020204" pitchFamily="34" charset="-122"/>
                                          </a:rPr>
                                          <m:t>𝑖</m:t>
                                        </m:r>
                                      </m:sub>
                                    </m:sSub>
                                  </m:sub>
                                  <m:sup/>
                                  <m:e>
                                    <m:sSubSup>
                                      <m:sSubSupPr>
                                        <m:ctrlPr>
                                          <a:rPr lang="en-US" sz="1900" i="1">
                                            <a:effectLst/>
                                            <a:latin typeface="Cambria Math" panose="02040503050406030204" pitchFamily="18" charset="0"/>
                                          </a:rPr>
                                        </m:ctrlPr>
                                      </m:sSubSupPr>
                                      <m:e>
                                        <m:r>
                                          <a:rPr lang="en-US" sz="1900" i="1">
                                            <a:effectLst/>
                                            <a:latin typeface="Cambria Math" panose="02040503050406030204" pitchFamily="18" charset="0"/>
                                            <a:ea typeface="Microsoft YaHei" panose="020B0503020204020204" pitchFamily="34" charset="-122"/>
                                          </a:rPr>
                                          <m:t>𝛼</m:t>
                                        </m:r>
                                      </m:e>
                                      <m:sub>
                                        <m:r>
                                          <a:rPr lang="en-US" sz="1900" i="1">
                                            <a:effectLst/>
                                            <a:latin typeface="Cambria Math" panose="02040503050406030204" pitchFamily="18" charset="0"/>
                                            <a:ea typeface="Microsoft YaHei" panose="020B0503020204020204" pitchFamily="34" charset="-122"/>
                                          </a:rPr>
                                          <m:t>𝑘𝑙</m:t>
                                        </m:r>
                                      </m:sub>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Microsoft YaHei" panose="020B0503020204020204" pitchFamily="34" charset="-122"/>
                                              </a:rPr>
                                              <m:t>𝑡</m:t>
                                            </m:r>
                                          </m:e>
                                        </m:d>
                                      </m:sup>
                                    </m:sSubSup>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Microsoft YaHei" panose="020B0503020204020204" pitchFamily="34" charset="-122"/>
                                          </a:rPr>
                                          <m:t>𝑥</m:t>
                                        </m:r>
                                      </m:e>
                                      <m:sub>
                                        <m:r>
                                          <a:rPr lang="en-US" sz="1900" i="1">
                                            <a:effectLst/>
                                            <a:latin typeface="Cambria Math" panose="02040503050406030204" pitchFamily="18" charset="0"/>
                                            <a:ea typeface="Microsoft YaHei" panose="020B0503020204020204" pitchFamily="34" charset="-122"/>
                                          </a:rPr>
                                          <m:t>𝑖𝑙</m:t>
                                        </m:r>
                                      </m:sub>
                                    </m:sSub>
                                  </m:e>
                                </m:nary>
                              </m:num>
                              <m:den>
                                <m:r>
                                  <a:rPr lang="en-US" sz="1900" i="1">
                                    <a:effectLst/>
                                    <a:latin typeface="Cambria Math" panose="02040503050406030204" pitchFamily="18" charset="0"/>
                                    <a:ea typeface="PMingLiU" panose="02020500000000000000" pitchFamily="18" charset="-120"/>
                                  </a:rPr>
                                  <m:t>1−</m:t>
                                </m:r>
                                <m:nary>
                                  <m:naryPr>
                                    <m:chr m:val="∑"/>
                                    <m:limLoc m:val="undOvr"/>
                                    <m:supHide m:val="on"/>
                                    <m:ctrlPr>
                                      <a:rPr lang="en-US" sz="1900" i="1">
                                        <a:effectLst/>
                                        <a:latin typeface="Cambria Math" panose="02040503050406030204" pitchFamily="18" charset="0"/>
                                        <a:ea typeface="PMingLiU" panose="02020500000000000000" pitchFamily="18" charset="-120"/>
                                      </a:rPr>
                                    </m:ctrlPr>
                                  </m:naryPr>
                                  <m:sub>
                                    <m:r>
                                      <a:rPr lang="en-US" sz="1900" i="1">
                                        <a:effectLst/>
                                        <a:latin typeface="Cambria Math" panose="02040503050406030204" pitchFamily="18" charset="0"/>
                                        <a:ea typeface="Microsoft YaHei" panose="020B0503020204020204" pitchFamily="34" charset="-122"/>
                                      </a:rPr>
                                      <m:t>𝑗</m:t>
                                    </m:r>
                                    <m:r>
                                      <a:rPr lang="en-US" sz="1900" i="1">
                                        <a:effectLst/>
                                        <a:latin typeface="Cambria Math" panose="02040503050406030204" pitchFamily="18" charset="0"/>
                                        <a:ea typeface="Microsoft YaHei" panose="020B0503020204020204" pitchFamily="34" charset="-122"/>
                                      </a:rPr>
                                      <m:t>∈</m:t>
                                    </m:r>
                                    <m:sSub>
                                      <m:sSubPr>
                                        <m:ctrlPr>
                                          <a:rPr lang="en-US" sz="1900" i="1">
                                            <a:effectLst/>
                                            <a:latin typeface="Cambria Math" panose="02040503050406030204" pitchFamily="18" charset="0"/>
                                            <a:ea typeface="PMingLiU" panose="02020500000000000000" pitchFamily="18" charset="-120"/>
                                          </a:rPr>
                                        </m:ctrlPr>
                                      </m:sSubPr>
                                      <m:e>
                                        <m:r>
                                          <a:rPr lang="en-US" sz="1900" i="1">
                                            <a:effectLst/>
                                            <a:latin typeface="Cambria Math" panose="02040503050406030204" pitchFamily="18" charset="0"/>
                                            <a:ea typeface="Microsoft YaHei" panose="020B0503020204020204" pitchFamily="34" charset="-122"/>
                                          </a:rPr>
                                          <m:t>𝑀</m:t>
                                        </m:r>
                                      </m:e>
                                      <m:sub>
                                        <m:r>
                                          <a:rPr lang="en-US" sz="1900" i="1">
                                            <a:effectLst/>
                                            <a:latin typeface="Cambria Math" panose="02040503050406030204" pitchFamily="18" charset="0"/>
                                            <a:ea typeface="Microsoft YaHei" panose="020B0503020204020204" pitchFamily="34" charset="-122"/>
                                          </a:rPr>
                                          <m:t>𝑖</m:t>
                                        </m:r>
                                      </m:sub>
                                    </m:sSub>
                                  </m:sub>
                                  <m:sup/>
                                  <m:e>
                                    <m:sSubSup>
                                      <m:sSubSupPr>
                                        <m:ctrlPr>
                                          <a:rPr lang="en-US" sz="1900" i="1">
                                            <a:effectLst/>
                                            <a:latin typeface="Cambria Math" panose="02040503050406030204" pitchFamily="18" charset="0"/>
                                          </a:rPr>
                                        </m:ctrlPr>
                                      </m:sSubSupPr>
                                      <m:e>
                                        <m:r>
                                          <a:rPr lang="en-US" sz="1900" i="1">
                                            <a:effectLst/>
                                            <a:latin typeface="Cambria Math" panose="02040503050406030204" pitchFamily="18" charset="0"/>
                                            <a:ea typeface="Microsoft YaHei" panose="020B0503020204020204" pitchFamily="34" charset="-122"/>
                                          </a:rPr>
                                          <m:t>𝛼</m:t>
                                        </m:r>
                                      </m:e>
                                      <m:sub>
                                        <m:r>
                                          <a:rPr lang="en-US" sz="1900" i="1">
                                            <a:effectLst/>
                                            <a:latin typeface="Cambria Math" panose="02040503050406030204" pitchFamily="18" charset="0"/>
                                            <a:ea typeface="Microsoft YaHei" panose="020B0503020204020204" pitchFamily="34" charset="-122"/>
                                          </a:rPr>
                                          <m:t>𝑘𝑗</m:t>
                                        </m:r>
                                      </m:sub>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Microsoft YaHei" panose="020B0503020204020204" pitchFamily="34" charset="-122"/>
                                              </a:rPr>
                                              <m:t>𝑡</m:t>
                                            </m:r>
                                          </m:e>
                                        </m:d>
                                      </m:sup>
                                    </m:sSubSup>
                                    <m:sSubSup>
                                      <m:sSubSupPr>
                                        <m:ctrlPr>
                                          <a:rPr lang="en-US" sz="1900" i="1">
                                            <a:effectLst/>
                                            <a:latin typeface="Cambria Math" panose="02040503050406030204" pitchFamily="18" charset="0"/>
                                          </a:rPr>
                                        </m:ctrlPr>
                                      </m:sSubSupPr>
                                      <m:e>
                                        <m:r>
                                          <a:rPr lang="en-US" sz="1900" i="1">
                                            <a:effectLst/>
                                            <a:latin typeface="Cambria Math" panose="02040503050406030204" pitchFamily="18" charset="0"/>
                                            <a:ea typeface="Microsoft YaHei" panose="020B0503020204020204" pitchFamily="34" charset="-122"/>
                                          </a:rPr>
                                          <m:t>𝛽</m:t>
                                        </m:r>
                                      </m:e>
                                      <m:sub>
                                        <m:r>
                                          <a:rPr lang="en-US" sz="1900" i="1">
                                            <a:effectLst/>
                                            <a:latin typeface="Cambria Math" panose="02040503050406030204" pitchFamily="18" charset="0"/>
                                            <a:ea typeface="Microsoft YaHei" panose="020B0503020204020204" pitchFamily="34" charset="-122"/>
                                          </a:rPr>
                                          <m:t>𝑘𝑗</m:t>
                                        </m:r>
                                        <m:r>
                                          <a:rPr lang="en-US" sz="1900" i="1">
                                            <a:effectLst/>
                                            <a:latin typeface="Cambria Math" panose="02040503050406030204" pitchFamily="18" charset="0"/>
                                            <a:ea typeface="Microsoft YaHei" panose="020B0503020204020204" pitchFamily="34" charset="-122"/>
                                          </a:rPr>
                                          <m:t>1</m:t>
                                        </m:r>
                                      </m:sub>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Microsoft YaHei" panose="020B0503020204020204" pitchFamily="34" charset="-122"/>
                                              </a:rPr>
                                              <m:t>𝑡</m:t>
                                            </m:r>
                                          </m:e>
                                        </m:d>
                                      </m:sup>
                                    </m:sSubSup>
                                  </m:e>
                                </m:nary>
                              </m:den>
                            </m:f>
                          </m:e>
                        </m:mr>
                        <m:mr>
                          <m:e>
                            <m:sSubSup>
                              <m:sSubSupPr>
                                <m:ctrlPr>
                                  <a:rPr lang="en-US" sz="1900" i="1">
                                    <a:effectLst/>
                                    <a:latin typeface="Cambria Math" panose="02040503050406030204" pitchFamily="18" charset="0"/>
                                  </a:rPr>
                                </m:ctrlPr>
                              </m:sSubSupPr>
                              <m:e>
                                <m:r>
                                  <a:rPr lang="en-US" sz="1900" i="1">
                                    <a:effectLst/>
                                    <a:latin typeface="Cambria Math" panose="02040503050406030204" pitchFamily="18" charset="0"/>
                                    <a:ea typeface="Microsoft YaHei" panose="020B0503020204020204" pitchFamily="34" charset="-122"/>
                                  </a:rPr>
                                  <m:t>𝑥</m:t>
                                </m:r>
                              </m:e>
                              <m:sub>
                                <m:r>
                                  <a:rPr lang="en-US" sz="1900" i="1">
                                    <a:effectLst/>
                                    <a:latin typeface="Cambria Math" panose="02040503050406030204" pitchFamily="18" charset="0"/>
                                    <a:ea typeface="Microsoft YaHei" panose="020B0503020204020204" pitchFamily="34" charset="-122"/>
                                  </a:rPr>
                                  <m:t>𝑖𝑗</m:t>
                                </m:r>
                              </m:sub>
                              <m:sup>
                                <m:r>
                                  <a:rPr lang="en-US" sz="1900" i="1">
                                    <a:effectLst/>
                                    <a:latin typeface="Cambria Math" panose="02040503050406030204" pitchFamily="18" charset="0"/>
                                    <a:ea typeface="Microsoft YaHei" panose="020B0503020204020204" pitchFamily="34" charset="-122"/>
                                  </a:rPr>
                                  <m:t>−</m:t>
                                </m:r>
                              </m:sup>
                            </m:sSubSup>
                            <m:r>
                              <a:rPr lang="en-US" sz="1900" i="1">
                                <a:effectLst/>
                                <a:latin typeface="Cambria Math" panose="02040503050406030204" pitchFamily="18" charset="0"/>
                                <a:ea typeface="Microsoft YaHei" panose="020B0503020204020204" pitchFamily="34" charset="-122"/>
                              </a:rPr>
                              <m:t>=</m:t>
                            </m:r>
                            <m:d>
                              <m:dPr>
                                <m:begChr m:val="{"/>
                                <m:endChr m:val=""/>
                                <m:ctrlPr>
                                  <a:rPr lang="en-US" sz="1900" i="1">
                                    <a:effectLst/>
                                    <a:latin typeface="Cambria Math" panose="02040503050406030204" pitchFamily="18" charset="0"/>
                                  </a:rPr>
                                </m:ctrlPr>
                              </m:dPr>
                              <m:e>
                                <m:m>
                                  <m:mPr>
                                    <m:mcs>
                                      <m:mc>
                                        <m:mcPr>
                                          <m:count m:val="1"/>
                                          <m:mcJc m:val="center"/>
                                        </m:mcPr>
                                      </m:mc>
                                    </m:mcs>
                                    <m:ctrlPr>
                                      <a:rPr lang="en-US" sz="1900" i="1">
                                        <a:effectLst/>
                                        <a:latin typeface="Cambria Math" panose="02040503050406030204" pitchFamily="18" charset="0"/>
                                      </a:rPr>
                                    </m:ctrlPr>
                                  </m:mPr>
                                  <m:mr>
                                    <m:e>
                                      <m:sSubSup>
                                        <m:sSubSupPr>
                                          <m:ctrlPr>
                                            <a:rPr lang="en-US" sz="1900" i="1">
                                              <a:effectLst/>
                                              <a:latin typeface="Cambria Math" panose="02040503050406030204" pitchFamily="18" charset="0"/>
                                            </a:rPr>
                                          </m:ctrlPr>
                                        </m:sSubSupPr>
                                        <m:e>
                                          <m:r>
                                            <a:rPr lang="en-US" sz="1900" i="1">
                                              <a:effectLst/>
                                              <a:latin typeface="Cambria Math" panose="02040503050406030204" pitchFamily="18" charset="0"/>
                                              <a:ea typeface="Microsoft YaHei" panose="020B0503020204020204" pitchFamily="34" charset="-122"/>
                                            </a:rPr>
                                            <m:t>𝛽</m:t>
                                          </m:r>
                                        </m:e>
                                        <m:sub>
                                          <m:r>
                                            <a:rPr lang="en-US" sz="1900" i="1">
                                              <a:effectLst/>
                                              <a:latin typeface="Cambria Math" panose="02040503050406030204" pitchFamily="18" charset="0"/>
                                              <a:ea typeface="Microsoft YaHei" panose="020B0503020204020204" pitchFamily="34" charset="-122"/>
                                            </a:rPr>
                                            <m:t>𝑘𝑗</m:t>
                                          </m:r>
                                          <m:r>
                                            <a:rPr lang="en-US" sz="1900" i="1">
                                              <a:effectLst/>
                                              <a:latin typeface="Cambria Math" panose="02040503050406030204" pitchFamily="18" charset="0"/>
                                              <a:ea typeface="Microsoft YaHei" panose="020B0503020204020204" pitchFamily="34" charset="-122"/>
                                            </a:rPr>
                                            <m:t>0</m:t>
                                          </m:r>
                                        </m:sub>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Microsoft YaHei" panose="020B0503020204020204" pitchFamily="34" charset="-122"/>
                                                </a:rPr>
                                                <m:t>𝑡</m:t>
                                              </m:r>
                                            </m:e>
                                          </m:d>
                                        </m:sup>
                                      </m:sSubSup>
                                      <m:r>
                                        <a:rPr lang="en-US" sz="1900" i="1">
                                          <a:effectLst/>
                                          <a:latin typeface="Cambria Math" panose="02040503050406030204" pitchFamily="18" charset="0"/>
                                          <a:ea typeface="Microsoft YaHei" panose="020B0503020204020204" pitchFamily="34" charset="-122"/>
                                        </a:rPr>
                                        <m:t>+</m:t>
                                      </m:r>
                                      <m:sSubSup>
                                        <m:sSubSupPr>
                                          <m:ctrlPr>
                                            <a:rPr lang="en-US" sz="1900" i="1">
                                              <a:effectLst/>
                                              <a:latin typeface="Cambria Math" panose="02040503050406030204" pitchFamily="18" charset="0"/>
                                            </a:rPr>
                                          </m:ctrlPr>
                                        </m:sSubSupPr>
                                        <m:e>
                                          <m:r>
                                            <a:rPr lang="en-US" sz="1900" i="1">
                                              <a:effectLst/>
                                              <a:latin typeface="Cambria Math" panose="02040503050406030204" pitchFamily="18" charset="0"/>
                                              <a:ea typeface="Microsoft YaHei" panose="020B0503020204020204" pitchFamily="34" charset="-122"/>
                                            </a:rPr>
                                            <m:t>𝛽</m:t>
                                          </m:r>
                                        </m:e>
                                        <m:sub>
                                          <m:r>
                                            <a:rPr lang="en-US" sz="1900" i="1">
                                              <a:effectLst/>
                                              <a:latin typeface="Cambria Math" panose="02040503050406030204" pitchFamily="18" charset="0"/>
                                              <a:ea typeface="Microsoft YaHei" panose="020B0503020204020204" pitchFamily="34" charset="-122"/>
                                            </a:rPr>
                                            <m:t>𝑘𝑗</m:t>
                                          </m:r>
                                          <m:r>
                                            <a:rPr lang="en-US" sz="1900" i="1">
                                              <a:effectLst/>
                                              <a:latin typeface="Cambria Math" panose="02040503050406030204" pitchFamily="18" charset="0"/>
                                              <a:ea typeface="Microsoft YaHei" panose="020B0503020204020204" pitchFamily="34" charset="-122"/>
                                            </a:rPr>
                                            <m:t>1</m:t>
                                          </m:r>
                                        </m:sub>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Microsoft YaHei" panose="020B0503020204020204" pitchFamily="34" charset="-122"/>
                                                </a:rPr>
                                                <m:t>𝑡</m:t>
                                              </m:r>
                                            </m:e>
                                          </m:d>
                                        </m:sup>
                                      </m:sSubSup>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Microsoft YaHei" panose="020B0503020204020204" pitchFamily="34" charset="-122"/>
                                            </a:rPr>
                                            <m:t>𝑧</m:t>
                                          </m:r>
                                        </m:e>
                                        <m:sub>
                                          <m:r>
                                            <a:rPr lang="en-US" sz="1900" i="1">
                                              <a:effectLst/>
                                              <a:latin typeface="Cambria Math" panose="02040503050406030204" pitchFamily="18" charset="0"/>
                                              <a:ea typeface="Microsoft YaHei" panose="020B0503020204020204" pitchFamily="34" charset="-122"/>
                                            </a:rPr>
                                            <m:t>𝑖</m:t>
                                          </m:r>
                                        </m:sub>
                                      </m:sSub>
                                      <m:r>
                                        <m:rPr>
                                          <m:sty m:val="p"/>
                                        </m:rPr>
                                        <a:rPr lang="en-US" sz="1900">
                                          <a:effectLst/>
                                          <a:latin typeface="Cambria Math" panose="02040503050406030204" pitchFamily="18" charset="0"/>
                                          <a:ea typeface="Microsoft YaHei" panose="020B0503020204020204" pitchFamily="34" charset="-122"/>
                                        </a:rPr>
                                        <m:t>if</m:t>
                                      </m:r>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Microsoft YaHei" panose="020B0503020204020204" pitchFamily="34" charset="-122"/>
                                            </a:rPr>
                                            <m:t>𝑧</m:t>
                                          </m:r>
                                        </m:e>
                                        <m:sub>
                                          <m:r>
                                            <a:rPr lang="en-US" sz="1900" i="1">
                                              <a:effectLst/>
                                              <a:latin typeface="Cambria Math" panose="02040503050406030204" pitchFamily="18" charset="0"/>
                                              <a:ea typeface="Microsoft YaHei" panose="020B0503020204020204" pitchFamily="34" charset="-122"/>
                                            </a:rPr>
                                            <m:t>𝑖</m:t>
                                          </m:r>
                                        </m:sub>
                                      </m:sSub>
                                      <m:r>
                                        <m:rPr>
                                          <m:sty m:val="p"/>
                                        </m:rPr>
                                        <a:rPr lang="en-US" sz="1900">
                                          <a:effectLst/>
                                          <a:latin typeface="Cambria Math" panose="02040503050406030204" pitchFamily="18" charset="0"/>
                                          <a:ea typeface="Microsoft YaHei" panose="020B0503020204020204" pitchFamily="34" charset="-122"/>
                                        </a:rPr>
                                        <m:t>is</m:t>
                                      </m:r>
                                      <m:r>
                                        <a:rPr lang="en-US" sz="1900">
                                          <a:effectLst/>
                                          <a:latin typeface="Cambria Math" panose="02040503050406030204" pitchFamily="18" charset="0"/>
                                          <a:ea typeface="Microsoft YaHei" panose="020B0503020204020204" pitchFamily="34" charset="-122"/>
                                        </a:rPr>
                                        <m:t> </m:t>
                                      </m:r>
                                      <m:r>
                                        <m:rPr>
                                          <m:sty m:val="p"/>
                                        </m:rPr>
                                        <a:rPr lang="en-US" sz="1900">
                                          <a:effectLst/>
                                          <a:latin typeface="Cambria Math" panose="02040503050406030204" pitchFamily="18" charset="0"/>
                                          <a:ea typeface="Microsoft YaHei" panose="020B0503020204020204" pitchFamily="34" charset="-122"/>
                                        </a:rPr>
                                        <m:t>not</m:t>
                                      </m:r>
                                      <m:r>
                                        <a:rPr lang="en-US" sz="1900">
                                          <a:effectLst/>
                                          <a:latin typeface="Cambria Math" panose="02040503050406030204" pitchFamily="18" charset="0"/>
                                          <a:ea typeface="Microsoft YaHei" panose="020B0503020204020204" pitchFamily="34" charset="-122"/>
                                        </a:rPr>
                                        <m:t> </m:t>
                                      </m:r>
                                      <m:r>
                                        <m:rPr>
                                          <m:sty m:val="p"/>
                                        </m:rPr>
                                        <a:rPr lang="en-US" sz="1900">
                                          <a:effectLst/>
                                          <a:latin typeface="Cambria Math" panose="02040503050406030204" pitchFamily="18" charset="0"/>
                                          <a:ea typeface="Microsoft YaHei" panose="020B0503020204020204" pitchFamily="34" charset="-122"/>
                                        </a:rPr>
                                        <m:t>missing</m:t>
                                      </m:r>
                                    </m:e>
                                  </m:mr>
                                  <m:mr>
                                    <m:e>
                                      <m:sSubSup>
                                        <m:sSubSupPr>
                                          <m:ctrlPr>
                                            <a:rPr lang="en-US" sz="1900" i="1">
                                              <a:effectLst/>
                                              <a:latin typeface="Cambria Math" panose="02040503050406030204" pitchFamily="18" charset="0"/>
                                            </a:rPr>
                                          </m:ctrlPr>
                                        </m:sSubSupPr>
                                        <m:e>
                                          <m:r>
                                            <a:rPr lang="en-US" sz="1900" i="1">
                                              <a:effectLst/>
                                              <a:latin typeface="Cambria Math" panose="02040503050406030204" pitchFamily="18" charset="0"/>
                                              <a:ea typeface="Microsoft YaHei" panose="020B0503020204020204" pitchFamily="34" charset="-122"/>
                                            </a:rPr>
                                            <m:t>𝛽</m:t>
                                          </m:r>
                                        </m:e>
                                        <m:sub>
                                          <m:r>
                                            <a:rPr lang="en-US" sz="1900" i="1">
                                              <a:effectLst/>
                                              <a:latin typeface="Cambria Math" panose="02040503050406030204" pitchFamily="18" charset="0"/>
                                              <a:ea typeface="Microsoft YaHei" panose="020B0503020204020204" pitchFamily="34" charset="-122"/>
                                            </a:rPr>
                                            <m:t>𝑘𝑗</m:t>
                                          </m:r>
                                          <m:r>
                                            <a:rPr lang="en-US" sz="1900" i="1">
                                              <a:effectLst/>
                                              <a:latin typeface="Cambria Math" panose="02040503050406030204" pitchFamily="18" charset="0"/>
                                              <a:ea typeface="Microsoft YaHei" panose="020B0503020204020204" pitchFamily="34" charset="-122"/>
                                            </a:rPr>
                                            <m:t>0</m:t>
                                          </m:r>
                                        </m:sub>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Microsoft YaHei" panose="020B0503020204020204" pitchFamily="34" charset="-122"/>
                                                </a:rPr>
                                                <m:t>𝑡</m:t>
                                              </m:r>
                                            </m:e>
                                          </m:d>
                                        </m:sup>
                                      </m:sSubSup>
                                      <m:r>
                                        <a:rPr lang="en-US" sz="1900" i="1">
                                          <a:effectLst/>
                                          <a:latin typeface="Cambria Math" panose="02040503050406030204" pitchFamily="18" charset="0"/>
                                          <a:ea typeface="Microsoft YaHei" panose="020B0503020204020204" pitchFamily="34" charset="-122"/>
                                        </a:rPr>
                                        <m:t>+</m:t>
                                      </m:r>
                                      <m:sSubSup>
                                        <m:sSubSupPr>
                                          <m:ctrlPr>
                                            <a:rPr lang="en-US" sz="1900" i="1">
                                              <a:effectLst/>
                                              <a:latin typeface="Cambria Math" panose="02040503050406030204" pitchFamily="18" charset="0"/>
                                            </a:rPr>
                                          </m:ctrlPr>
                                        </m:sSubSupPr>
                                        <m:e>
                                          <m:r>
                                            <a:rPr lang="en-US" sz="1900" i="1">
                                              <a:effectLst/>
                                              <a:latin typeface="Cambria Math" panose="02040503050406030204" pitchFamily="18" charset="0"/>
                                              <a:ea typeface="Microsoft YaHei" panose="020B0503020204020204" pitchFamily="34" charset="-122"/>
                                            </a:rPr>
                                            <m:t>𝛽</m:t>
                                          </m:r>
                                        </m:e>
                                        <m:sub>
                                          <m:r>
                                            <a:rPr lang="en-US" sz="1900" i="1">
                                              <a:effectLst/>
                                              <a:latin typeface="Cambria Math" panose="02040503050406030204" pitchFamily="18" charset="0"/>
                                              <a:ea typeface="Microsoft YaHei" panose="020B0503020204020204" pitchFamily="34" charset="-122"/>
                                            </a:rPr>
                                            <m:t>𝑘𝑗</m:t>
                                          </m:r>
                                          <m:r>
                                            <a:rPr lang="en-US" sz="1900" i="1">
                                              <a:effectLst/>
                                              <a:latin typeface="Cambria Math" panose="02040503050406030204" pitchFamily="18" charset="0"/>
                                              <a:ea typeface="Microsoft YaHei" panose="020B0503020204020204" pitchFamily="34" charset="-122"/>
                                            </a:rPr>
                                            <m:t>1</m:t>
                                          </m:r>
                                        </m:sub>
                                        <m: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Microsoft YaHei" panose="020B0503020204020204" pitchFamily="34" charset="-122"/>
                                                </a:rPr>
                                                <m:t>𝑡</m:t>
                                              </m:r>
                                            </m:e>
                                          </m:d>
                                        </m:sup>
                                      </m:sSubSup>
                                      <m:sSubSup>
                                        <m:sSubSupPr>
                                          <m:ctrlPr>
                                            <a:rPr lang="en-US" sz="1900" i="1">
                                              <a:effectLst/>
                                              <a:latin typeface="Cambria Math" panose="02040503050406030204" pitchFamily="18" charset="0"/>
                                            </a:rPr>
                                          </m:ctrlPr>
                                        </m:sSubSupPr>
                                        <m:e>
                                          <m:r>
                                            <a:rPr lang="en-US" sz="1900" i="1">
                                              <a:effectLst/>
                                              <a:latin typeface="Cambria Math" panose="02040503050406030204" pitchFamily="18" charset="0"/>
                                              <a:ea typeface="Microsoft YaHei" panose="020B0503020204020204" pitchFamily="34" charset="-122"/>
                                            </a:rPr>
                                            <m:t>𝑧</m:t>
                                          </m:r>
                                        </m:e>
                                        <m:sub>
                                          <m:r>
                                            <a:rPr lang="en-US" sz="1900" i="1">
                                              <a:effectLst/>
                                              <a:latin typeface="Cambria Math" panose="02040503050406030204" pitchFamily="18" charset="0"/>
                                              <a:ea typeface="Microsoft YaHei" panose="020B0503020204020204" pitchFamily="34" charset="-122"/>
                                            </a:rPr>
                                            <m:t>𝑖</m:t>
                                          </m:r>
                                        </m:sub>
                                        <m:sup>
                                          <m:r>
                                            <a:rPr lang="en-US" sz="1900" i="1">
                                              <a:effectLst/>
                                              <a:latin typeface="Cambria Math" panose="02040503050406030204" pitchFamily="18" charset="0"/>
                                              <a:ea typeface="Microsoft YaHei" panose="020B0503020204020204" pitchFamily="34" charset="-122"/>
                                            </a:rPr>
                                            <m:t>−</m:t>
                                          </m:r>
                                        </m:sup>
                                      </m:sSubSup>
                                      <m:r>
                                        <m:rPr>
                                          <m:sty m:val="p"/>
                                        </m:rPr>
                                        <a:rPr lang="en-US" sz="1900">
                                          <a:effectLst/>
                                          <a:latin typeface="Cambria Math" panose="02040503050406030204" pitchFamily="18" charset="0"/>
                                          <a:ea typeface="Microsoft YaHei" panose="020B0503020204020204" pitchFamily="34" charset="-122"/>
                                        </a:rPr>
                                        <m:t>if</m:t>
                                      </m:r>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Microsoft YaHei" panose="020B0503020204020204" pitchFamily="34" charset="-122"/>
                                            </a:rPr>
                                            <m:t>𝑧</m:t>
                                          </m:r>
                                        </m:e>
                                        <m:sub>
                                          <m:r>
                                            <a:rPr lang="en-US" sz="1900" i="1">
                                              <a:effectLst/>
                                              <a:latin typeface="Cambria Math" panose="02040503050406030204" pitchFamily="18" charset="0"/>
                                              <a:ea typeface="Microsoft YaHei" panose="020B0503020204020204" pitchFamily="34" charset="-122"/>
                                            </a:rPr>
                                            <m:t>𝑖</m:t>
                                          </m:r>
                                        </m:sub>
                                      </m:sSub>
                                      <m:r>
                                        <m:rPr>
                                          <m:sty m:val="p"/>
                                        </m:rPr>
                                        <a:rPr lang="en-US" sz="1900">
                                          <a:effectLst/>
                                          <a:latin typeface="Cambria Math" panose="02040503050406030204" pitchFamily="18" charset="0"/>
                                          <a:ea typeface="Microsoft YaHei" panose="020B0503020204020204" pitchFamily="34" charset="-122"/>
                                        </a:rPr>
                                        <m:t>is</m:t>
                                      </m:r>
                                      <m:r>
                                        <a:rPr lang="en-US" sz="1900">
                                          <a:effectLst/>
                                          <a:latin typeface="Cambria Math" panose="02040503050406030204" pitchFamily="18" charset="0"/>
                                          <a:ea typeface="Microsoft YaHei" panose="020B0503020204020204" pitchFamily="34" charset="-122"/>
                                        </a:rPr>
                                        <m:t> </m:t>
                                      </m:r>
                                      <m:r>
                                        <m:rPr>
                                          <m:sty m:val="p"/>
                                        </m:rPr>
                                        <a:rPr lang="en-US" sz="1900">
                                          <a:effectLst/>
                                          <a:latin typeface="Cambria Math" panose="02040503050406030204" pitchFamily="18" charset="0"/>
                                          <a:ea typeface="Microsoft YaHei" panose="020B0503020204020204" pitchFamily="34" charset="-122"/>
                                        </a:rPr>
                                        <m:t>missing</m:t>
                                      </m:r>
                                    </m:e>
                                  </m:mr>
                                </m:m>
                              </m:e>
                            </m:d>
                          </m:e>
                        </m:mr>
                      </m:m>
                    </m:oMath>
                  </m:oMathPara>
                </a14:m>
                <a:endParaRPr lang="en-US" sz="1900" dirty="0">
                  <a:ea typeface="Microsoft YaHei" panose="020B0503020204020204" pitchFamily="34" charset="-122"/>
                </a:endParaRPr>
              </a:p>
              <a:p>
                <a:r>
                  <a:rPr lang="en-US" sz="1900" dirty="0"/>
                  <a:t>In general, the essence of the fulfilling technique is to </a:t>
                </a:r>
                <a:r>
                  <a:rPr lang="en-US" sz="1900" dirty="0">
                    <a:effectLst/>
                    <a:ea typeface="Microsoft YaHei" panose="020B0503020204020204" pitchFamily="34" charset="-122"/>
                  </a:rPr>
                  <a:t>build parallelly an entire regression function (long model) and many partial inverse regression functions (short models). It is different from the traditional EM for regression analysis because I replace missing values in E-step by expectation of sufficient statistics via mutual balance process of one long model and many shor</a:t>
                </a:r>
                <a:r>
                  <a:rPr lang="en-US" sz="1900" dirty="0">
                    <a:ea typeface="Microsoft YaHei" panose="020B0503020204020204" pitchFamily="34" charset="-122"/>
                  </a:rPr>
                  <a:t>t models</a:t>
                </a:r>
                <a:r>
                  <a:rPr lang="en-US" sz="1900" dirty="0">
                    <a:effectLst/>
                    <a:ea typeface="Microsoft YaHei" panose="020B0503020204020204" pitchFamily="34" charset="-122"/>
                  </a:rPr>
                  <a:t>, instead of estimating the probability of observation.</a:t>
                </a:r>
                <a:endParaRPr lang="en-US" sz="1900" dirty="0"/>
              </a:p>
            </p:txBody>
          </p:sp>
        </mc:Choice>
        <mc:Fallback>
          <p:sp>
            <p:nvSpPr>
              <p:cNvPr id="3" name="Content Placeholder 2">
                <a:extLst>
                  <a:ext uri="{FF2B5EF4-FFF2-40B4-BE49-F238E27FC236}">
                    <a16:creationId xmlns:a16="http://schemas.microsoft.com/office/drawing/2014/main" id="{28764679-C286-4F27-B2D4-ED5DF11BCFF8}"/>
                  </a:ext>
                </a:extLst>
              </p:cNvPr>
              <p:cNvSpPr>
                <a:spLocks noGrp="1" noRot="1" noChangeAspect="1" noMove="1" noResize="1" noEditPoints="1" noAdjustHandles="1" noChangeArrowheads="1" noChangeShapeType="1" noTextEdit="1"/>
              </p:cNvSpPr>
              <p:nvPr>
                <p:ph idx="1"/>
              </p:nvPr>
            </p:nvSpPr>
            <p:spPr>
              <a:xfrm>
                <a:off x="387927" y="914399"/>
                <a:ext cx="11471564" cy="5176066"/>
              </a:xfrm>
              <a:blipFill>
                <a:blip r:embed="rId2"/>
                <a:stretch>
                  <a:fillRect l="-425" t="-589" r="-532" b="-1649"/>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51EE5377-4EB9-41BF-9AF6-577C1988B5F2}"/>
              </a:ext>
            </a:extLst>
          </p:cNvPr>
          <p:cNvSpPr>
            <a:spLocks noGrp="1"/>
          </p:cNvSpPr>
          <p:nvPr>
            <p:ph type="dt" sz="half" idx="10"/>
          </p:nvPr>
        </p:nvSpPr>
        <p:spPr/>
        <p:txBody>
          <a:bodyPr/>
          <a:lstStyle/>
          <a:p>
            <a:r>
              <a:rPr lang="en-US"/>
              <a:t>7/12/2020</a:t>
            </a:r>
          </a:p>
        </p:txBody>
      </p:sp>
      <p:sp>
        <p:nvSpPr>
          <p:cNvPr id="5" name="Footer Placeholder 4">
            <a:extLst>
              <a:ext uri="{FF2B5EF4-FFF2-40B4-BE49-F238E27FC236}">
                <a16:creationId xmlns:a16="http://schemas.microsoft.com/office/drawing/2014/main" id="{FB71EF98-2DEE-4F39-BCED-05784C621E36}"/>
              </a:ext>
            </a:extLst>
          </p:cNvPr>
          <p:cNvSpPr>
            <a:spLocks noGrp="1"/>
          </p:cNvSpPr>
          <p:nvPr>
            <p:ph type="ftr" sz="quarter" idx="11"/>
          </p:nvPr>
        </p:nvSpPr>
        <p:spPr/>
        <p:txBody>
          <a:bodyPr/>
          <a:lstStyle/>
          <a:p>
            <a:r>
              <a:rPr lang="en-US"/>
              <a:t>Mixture Regression Model for Incomplete Data - Loc Nguyen</a:t>
            </a:r>
          </a:p>
        </p:txBody>
      </p:sp>
      <p:sp>
        <p:nvSpPr>
          <p:cNvPr id="6" name="Slide Number Placeholder 5">
            <a:extLst>
              <a:ext uri="{FF2B5EF4-FFF2-40B4-BE49-F238E27FC236}">
                <a16:creationId xmlns:a16="http://schemas.microsoft.com/office/drawing/2014/main" id="{52C23FE9-9025-43AB-863D-E85E8651B6B2}"/>
              </a:ext>
            </a:extLst>
          </p:cNvPr>
          <p:cNvSpPr>
            <a:spLocks noGrp="1"/>
          </p:cNvSpPr>
          <p:nvPr>
            <p:ph type="sldNum" sz="quarter" idx="12"/>
          </p:nvPr>
        </p:nvSpPr>
        <p:spPr/>
        <p:txBody>
          <a:bodyPr/>
          <a:lstStyle/>
          <a:p>
            <a:fld id="{5DB5036F-1FF2-46C4-8D2B-59C7E3B91952}" type="slidenum">
              <a:rPr lang="en-US" smtClean="0"/>
              <a:pPr/>
              <a:t>12</a:t>
            </a:fld>
            <a:endParaRPr lang="en-US"/>
          </a:p>
        </p:txBody>
      </p:sp>
    </p:spTree>
    <p:extLst>
      <p:ext uri="{BB962C8B-B14F-4D97-AF65-F5344CB8AC3E}">
        <p14:creationId xmlns:p14="http://schemas.microsoft.com/office/powerpoint/2010/main" val="1998795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FEA23-C3B2-466C-88DC-B5FE0B62E7C8}"/>
              </a:ext>
            </a:extLst>
          </p:cNvPr>
          <p:cNvSpPr>
            <a:spLocks noGrp="1"/>
          </p:cNvSpPr>
          <p:nvPr>
            <p:ph type="title"/>
          </p:nvPr>
        </p:nvSpPr>
        <p:spPr/>
        <p:txBody>
          <a:bodyPr/>
          <a:lstStyle/>
          <a:p>
            <a:r>
              <a:rPr lang="en-US" dirty="0"/>
              <a:t>2. Methodologies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2140705-2359-4609-8662-6E56499D1E89}"/>
                  </a:ext>
                </a:extLst>
              </p:cNvPr>
              <p:cNvSpPr>
                <a:spLocks noGrp="1"/>
              </p:cNvSpPr>
              <p:nvPr>
                <p:ph idx="1"/>
              </p:nvPr>
            </p:nvSpPr>
            <p:spPr/>
            <p:txBody>
              <a:bodyPr>
                <a:noAutofit/>
              </a:bodyPr>
              <a:lstStyle/>
              <a:p>
                <a:r>
                  <a:rPr lang="en-US" sz="2600" dirty="0">
                    <a:effectLst/>
                    <a:latin typeface="Times New Roman" panose="02020603050405020304" pitchFamily="18" charset="0"/>
                    <a:ea typeface="Microsoft YaHei" panose="020B0503020204020204" pitchFamily="34" charset="-122"/>
                  </a:rPr>
                  <a:t>The next parameter Θ</a:t>
                </a:r>
                <a:r>
                  <a:rPr lang="en-US" sz="2600" baseline="30000" dirty="0">
                    <a:effectLst/>
                    <a:latin typeface="Times New Roman" panose="02020603050405020304" pitchFamily="18" charset="0"/>
                    <a:ea typeface="Microsoft YaHei" panose="020B0503020204020204" pitchFamily="34" charset="-122"/>
                  </a:rPr>
                  <a:t>(</a:t>
                </a:r>
                <a:r>
                  <a:rPr lang="en-US" sz="2600" i="1" baseline="30000" dirty="0">
                    <a:effectLst/>
                    <a:latin typeface="Times New Roman" panose="02020603050405020304" pitchFamily="18" charset="0"/>
                    <a:ea typeface="Microsoft YaHei" panose="020B0503020204020204" pitchFamily="34" charset="-122"/>
                  </a:rPr>
                  <a:t>t</a:t>
                </a:r>
                <a:r>
                  <a:rPr lang="en-US" sz="2600" baseline="30000" dirty="0">
                    <a:effectLst/>
                    <a:latin typeface="Times New Roman" panose="02020603050405020304" pitchFamily="18" charset="0"/>
                    <a:ea typeface="Microsoft YaHei" panose="020B0503020204020204" pitchFamily="34" charset="-122"/>
                  </a:rPr>
                  <a:t>+1)</a:t>
                </a:r>
                <a:r>
                  <a:rPr lang="en-US" sz="2600" dirty="0">
                    <a:effectLst/>
                    <a:latin typeface="Times New Roman" panose="02020603050405020304" pitchFamily="18" charset="0"/>
                    <a:ea typeface="Microsoft YaHei" panose="020B0503020204020204" pitchFamily="34" charset="-122"/>
                  </a:rPr>
                  <a:t> calculated in M-step is result of solving the optimization problem </a:t>
                </a:r>
                <a:r>
                  <a:rPr lang="en-US" sz="2600" i="1" dirty="0">
                    <a:effectLst/>
                    <a:latin typeface="Times New Roman" panose="02020603050405020304" pitchFamily="18" charset="0"/>
                    <a:ea typeface="Microsoft YaHei" panose="020B0503020204020204" pitchFamily="34" charset="-122"/>
                  </a:rPr>
                  <a:t>Q</a:t>
                </a:r>
                <a:r>
                  <a:rPr lang="en-US" sz="2600" dirty="0">
                    <a:effectLst/>
                    <a:latin typeface="Times New Roman" panose="02020603050405020304" pitchFamily="18" charset="0"/>
                    <a:ea typeface="Microsoft YaHei" panose="020B0503020204020204" pitchFamily="34" charset="-122"/>
                  </a:rPr>
                  <a:t>(Θ|Θ</a:t>
                </a:r>
                <a:r>
                  <a:rPr lang="en-US" sz="2600" baseline="30000" dirty="0">
                    <a:effectLst/>
                    <a:latin typeface="Times New Roman" panose="02020603050405020304" pitchFamily="18" charset="0"/>
                    <a:ea typeface="Microsoft YaHei" panose="020B0503020204020204" pitchFamily="34" charset="-122"/>
                  </a:rPr>
                  <a:t>(</a:t>
                </a:r>
                <a:r>
                  <a:rPr lang="en-US" sz="2600" i="1" baseline="30000" dirty="0">
                    <a:effectLst/>
                    <a:latin typeface="Times New Roman" panose="02020603050405020304" pitchFamily="18" charset="0"/>
                    <a:ea typeface="Microsoft YaHei" panose="020B0503020204020204" pitchFamily="34" charset="-122"/>
                  </a:rPr>
                  <a:t>t</a:t>
                </a:r>
                <a:r>
                  <a:rPr lang="en-US" sz="2600" baseline="30000" dirty="0">
                    <a:effectLst/>
                    <a:latin typeface="Times New Roman" panose="02020603050405020304" pitchFamily="18" charset="0"/>
                    <a:ea typeface="Microsoft YaHei" panose="020B0503020204020204" pitchFamily="34" charset="-122"/>
                  </a:rPr>
                  <a:t>)</a:t>
                </a:r>
                <a:r>
                  <a:rPr lang="en-US" sz="2600" dirty="0">
                    <a:effectLst/>
                    <a:latin typeface="Times New Roman" panose="02020603050405020304" pitchFamily="18" charset="0"/>
                    <a:ea typeface="Microsoft YaHei" panose="020B0503020204020204" pitchFamily="34" charset="-122"/>
                  </a:rPr>
                  <a:t>) by applying Lagrange method.</a:t>
                </a:r>
              </a:p>
              <a:p>
                <a:pPr marL="0" indent="0">
                  <a:buNone/>
                </a:pPr>
                <a14:m>
                  <m:oMathPara xmlns:m="http://schemas.openxmlformats.org/officeDocument/2006/math">
                    <m:oMathParaPr>
                      <m:jc m:val="centerGroup"/>
                    </m:oMathParaPr>
                    <m:oMath xmlns:m="http://schemas.openxmlformats.org/officeDocument/2006/math">
                      <m:r>
                        <a:rPr lang="en-US" sz="2600" b="0" i="1" smtClean="0">
                          <a:effectLst/>
                          <a:latin typeface="Cambria Math" panose="02040503050406030204" pitchFamily="18" charset="0"/>
                          <a:cs typeface="Times New Roman" panose="02020603050405020304" pitchFamily="18" charset="0"/>
                        </a:rPr>
                        <m:t>𝑄</m:t>
                      </m:r>
                      <m:d>
                        <m:dPr>
                          <m:ctrlPr>
                            <a:rPr lang="en-US" sz="2600" i="1" smtClean="0">
                              <a:effectLst/>
                              <a:latin typeface="Cambria Math" panose="02040503050406030204" pitchFamily="18" charset="0"/>
                              <a:cs typeface="Times New Roman" panose="02020603050405020304" pitchFamily="18" charset="0"/>
                            </a:rPr>
                          </m:ctrlPr>
                        </m:dPr>
                        <m:e>
                          <m:r>
                            <m:rPr>
                              <m:sty m:val="p"/>
                            </m:rPr>
                            <a:rPr lang="en-US" sz="2600">
                              <a:effectLst/>
                              <a:latin typeface="Cambria Math" panose="02040503050406030204" pitchFamily="18" charset="0"/>
                              <a:ea typeface="Microsoft YaHei" panose="020B0503020204020204" pitchFamily="34" charset="-122"/>
                              <a:cs typeface="Times New Roman" panose="02020603050405020304" pitchFamily="18" charset="0"/>
                            </a:rPr>
                            <m:t>Θ</m:t>
                          </m:r>
                        </m:e>
                        <m:e>
                          <m:sSup>
                            <m:sSupPr>
                              <m:ctrlPr>
                                <a:rPr lang="en-US" sz="2600" i="1">
                                  <a:effectLst/>
                                  <a:latin typeface="Cambria Math" panose="02040503050406030204" pitchFamily="18" charset="0"/>
                                  <a:cs typeface="Times New Roman" panose="02020603050405020304" pitchFamily="18" charset="0"/>
                                </a:rPr>
                              </m:ctrlPr>
                            </m:sSupPr>
                            <m:e>
                              <m:r>
                                <m:rPr>
                                  <m:sty m:val="p"/>
                                </m:rPr>
                                <a:rPr lang="en-US" sz="2600">
                                  <a:effectLst/>
                                  <a:latin typeface="Cambria Math" panose="02040503050406030204" pitchFamily="18" charset="0"/>
                                  <a:ea typeface="Microsoft YaHei" panose="020B0503020204020204" pitchFamily="34" charset="-122"/>
                                  <a:cs typeface="Times New Roman" panose="02020603050405020304" pitchFamily="18" charset="0"/>
                                </a:rPr>
                                <m:t>Θ</m:t>
                              </m:r>
                            </m:e>
                            <m:sup>
                              <m:d>
                                <m:dPr>
                                  <m:ctrlPr>
                                    <a:rPr lang="en-US" sz="2600" i="1">
                                      <a:effectLst/>
                                      <a:latin typeface="Cambria Math" panose="02040503050406030204" pitchFamily="18" charset="0"/>
                                      <a:cs typeface="Times New Roman" panose="02020603050405020304" pitchFamily="18" charset="0"/>
                                    </a:rPr>
                                  </m:ctrlPr>
                                </m:dPr>
                                <m:e>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𝑡</m:t>
                                  </m:r>
                                </m:e>
                              </m:d>
                            </m:sup>
                          </m:sSup>
                        </m:e>
                      </m:d>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m:t>
                      </m:r>
                      <m:nary>
                        <m:naryPr>
                          <m:chr m:val="∑"/>
                          <m:limLoc m:val="undOvr"/>
                          <m:ctrlPr>
                            <a:rPr lang="en-US" sz="2600" i="1">
                              <a:effectLst/>
                              <a:latin typeface="Cambria Math" panose="02040503050406030204" pitchFamily="18" charset="0"/>
                              <a:cs typeface="Times New Roman" panose="02020603050405020304" pitchFamily="18" charset="0"/>
                            </a:rPr>
                          </m:ctrlPr>
                        </m:naryPr>
                        <m:sub>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𝑘</m:t>
                          </m:r>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=1</m:t>
                          </m:r>
                        </m:sub>
                        <m:sup>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𝐾</m:t>
                          </m:r>
                        </m:sup>
                        <m:e>
                          <m:nary>
                            <m:naryPr>
                              <m:chr m:val="∑"/>
                              <m:limLoc m:val="undOvr"/>
                              <m:ctrlPr>
                                <a:rPr lang="en-US" sz="2600" i="1">
                                  <a:effectLst/>
                                  <a:latin typeface="Cambria Math" panose="02040503050406030204" pitchFamily="18" charset="0"/>
                                  <a:cs typeface="Times New Roman" panose="02020603050405020304" pitchFamily="18" charset="0"/>
                                </a:rPr>
                              </m:ctrlPr>
                            </m:naryPr>
                            <m:sub>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𝑖</m:t>
                              </m:r>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=1</m:t>
                              </m:r>
                            </m:sub>
                            <m:sup>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𝑁</m:t>
                              </m:r>
                            </m:sup>
                            <m:e>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𝑃</m:t>
                              </m:r>
                              <m:d>
                                <m:dPr>
                                  <m:ctrlPr>
                                    <a:rPr lang="en-US" sz="2600" i="1">
                                      <a:effectLst/>
                                      <a:latin typeface="Cambria Math" panose="02040503050406030204" pitchFamily="18" charset="0"/>
                                    </a:rPr>
                                  </m:ctrlPr>
                                </m:dPr>
                                <m:e>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𝑌</m:t>
                                  </m:r>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m:t>
                                  </m:r>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𝑘</m:t>
                                  </m:r>
                                </m:e>
                                <m:e>
                                  <m:sSub>
                                    <m:sSubPr>
                                      <m:ctrlPr>
                                        <a:rPr lang="en-US" sz="2600" i="1">
                                          <a:effectLst/>
                                          <a:latin typeface="Cambria Math" panose="02040503050406030204" pitchFamily="18" charset="0"/>
                                        </a:rPr>
                                      </m:ctrlPr>
                                    </m:sSubPr>
                                    <m:e>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𝑋</m:t>
                                      </m:r>
                                    </m:e>
                                    <m:sub>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𝑖</m:t>
                                      </m:r>
                                    </m:sub>
                                  </m:sSub>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m:t>
                                  </m:r>
                                  <m:sSub>
                                    <m:sSubPr>
                                      <m:ctrlPr>
                                        <a:rPr lang="en-US" sz="2600" i="1">
                                          <a:effectLst/>
                                          <a:latin typeface="Cambria Math" panose="02040503050406030204" pitchFamily="18" charset="0"/>
                                        </a:rPr>
                                      </m:ctrlPr>
                                    </m:sSubPr>
                                    <m:e>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𝑧</m:t>
                                      </m:r>
                                    </m:e>
                                    <m:sub>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𝑖</m:t>
                                      </m:r>
                                    </m:sub>
                                  </m:sSub>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m:t>
                                  </m:r>
                                  <m:sSubSup>
                                    <m:sSubSupPr>
                                      <m:ctrlPr>
                                        <a:rPr lang="en-US" sz="2600" i="1">
                                          <a:effectLst/>
                                          <a:latin typeface="Cambria Math" panose="02040503050406030204" pitchFamily="18" charset="0"/>
                                          <a:cs typeface="Times New Roman" panose="02020603050405020304" pitchFamily="18" charset="0"/>
                                        </a:rPr>
                                      </m:ctrlPr>
                                    </m:sSubSupPr>
                                    <m:e>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𝛼</m:t>
                                      </m:r>
                                    </m:e>
                                    <m:sub>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𝑘</m:t>
                                      </m:r>
                                    </m:sub>
                                    <m:sup>
                                      <m:d>
                                        <m:dPr>
                                          <m:ctrlPr>
                                            <a:rPr lang="en-US" sz="2600" i="1">
                                              <a:effectLst/>
                                              <a:latin typeface="Cambria Math" panose="02040503050406030204" pitchFamily="18" charset="0"/>
                                              <a:cs typeface="Times New Roman" panose="02020603050405020304" pitchFamily="18" charset="0"/>
                                            </a:rPr>
                                          </m:ctrlPr>
                                        </m:dPr>
                                        <m:e>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𝑡</m:t>
                                          </m:r>
                                        </m:e>
                                      </m:d>
                                    </m:sup>
                                  </m:sSubSup>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m:t>
                                  </m:r>
                                  <m:sSup>
                                    <m:sSupPr>
                                      <m:ctrlPr>
                                        <a:rPr lang="en-US" sz="2600" i="1">
                                          <a:effectLst/>
                                          <a:latin typeface="Cambria Math" panose="02040503050406030204" pitchFamily="18" charset="0"/>
                                          <a:cs typeface="Times New Roman" panose="02020603050405020304" pitchFamily="18" charset="0"/>
                                        </a:rPr>
                                      </m:ctrlPr>
                                    </m:sSupPr>
                                    <m:e>
                                      <m:d>
                                        <m:dPr>
                                          <m:ctrlPr>
                                            <a:rPr lang="en-US" sz="2600" i="1">
                                              <a:effectLst/>
                                              <a:latin typeface="Cambria Math" panose="02040503050406030204" pitchFamily="18" charset="0"/>
                                              <a:cs typeface="Times New Roman" panose="02020603050405020304" pitchFamily="18" charset="0"/>
                                            </a:rPr>
                                          </m:ctrlPr>
                                        </m:dPr>
                                        <m:e>
                                          <m:sSubSup>
                                            <m:sSubSupPr>
                                              <m:ctrlPr>
                                                <a:rPr lang="en-US" sz="2600" i="1">
                                                  <a:effectLst/>
                                                  <a:latin typeface="Cambria Math" panose="02040503050406030204" pitchFamily="18" charset="0"/>
                                                  <a:cs typeface="Times New Roman" panose="02020603050405020304" pitchFamily="18" charset="0"/>
                                                </a:rPr>
                                              </m:ctrlPr>
                                            </m:sSubSupPr>
                                            <m:e>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𝜎</m:t>
                                              </m:r>
                                            </m:e>
                                            <m:sub>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𝑘</m:t>
                                              </m:r>
                                            </m:sub>
                                            <m:sup>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2</m:t>
                                              </m:r>
                                            </m:sup>
                                          </m:sSubSup>
                                        </m:e>
                                      </m:d>
                                    </m:e>
                                    <m:sup>
                                      <m:d>
                                        <m:dPr>
                                          <m:ctrlPr>
                                            <a:rPr lang="en-US" sz="2600" i="1">
                                              <a:effectLst/>
                                              <a:latin typeface="Cambria Math" panose="02040503050406030204" pitchFamily="18" charset="0"/>
                                              <a:cs typeface="Times New Roman" panose="02020603050405020304" pitchFamily="18" charset="0"/>
                                            </a:rPr>
                                          </m:ctrlPr>
                                        </m:dPr>
                                        <m:e>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𝑡</m:t>
                                          </m:r>
                                        </m:e>
                                      </m:d>
                                    </m:sup>
                                  </m:sSup>
                                </m:e>
                              </m:d>
                              <m:r>
                                <m:rPr>
                                  <m:sty m:val="p"/>
                                </m:rPr>
                                <a:rPr lang="en-US" sz="2600">
                                  <a:effectLst/>
                                  <a:latin typeface="Cambria Math" panose="02040503050406030204" pitchFamily="18" charset="0"/>
                                  <a:ea typeface="Microsoft YaHei" panose="020B0503020204020204" pitchFamily="34" charset="-122"/>
                                  <a:cs typeface="Times New Roman" panose="02020603050405020304" pitchFamily="18" charset="0"/>
                                </a:rPr>
                                <m:t>log</m:t>
                              </m:r>
                              <m:d>
                                <m:dPr>
                                  <m:ctrlPr>
                                    <a:rPr lang="en-US" sz="2600" i="1">
                                      <a:effectLst/>
                                      <a:latin typeface="Cambria Math" panose="02040503050406030204" pitchFamily="18" charset="0"/>
                                      <a:cs typeface="Times New Roman" panose="02020603050405020304" pitchFamily="18" charset="0"/>
                                    </a:rPr>
                                  </m:ctrlPr>
                                </m:dPr>
                                <m:e>
                                  <m:sSub>
                                    <m:sSubPr>
                                      <m:ctrlPr>
                                        <a:rPr lang="en-US" sz="2600" i="1">
                                          <a:effectLst/>
                                          <a:latin typeface="Cambria Math" panose="02040503050406030204" pitchFamily="18" charset="0"/>
                                          <a:cs typeface="Times New Roman" panose="02020603050405020304" pitchFamily="18" charset="0"/>
                                        </a:rPr>
                                      </m:ctrlPr>
                                    </m:sSubPr>
                                    <m:e>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𝑐</m:t>
                                      </m:r>
                                    </m:e>
                                    <m:sub>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𝑘</m:t>
                                      </m:r>
                                    </m:sub>
                                  </m:sSub>
                                </m:e>
                              </m:d>
                            </m:e>
                          </m:nary>
                        </m:e>
                      </m:nary>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m:t>
                      </m:r>
                    </m:oMath>
                  </m:oMathPara>
                </a14:m>
                <a:endParaRPr lang="en-US" sz="2600" i="1" dirty="0">
                  <a:effectLst/>
                  <a:latin typeface="Cambria Math" panose="02040503050406030204" pitchFamily="18" charset="0"/>
                  <a:ea typeface="Microsoft YaHei" panose="020B0503020204020204" pitchFamily="34" charset="-122"/>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nary>
                        <m:naryPr>
                          <m:chr m:val="∑"/>
                          <m:limLoc m:val="undOvr"/>
                          <m:ctrlPr>
                            <a:rPr lang="en-US" sz="2600" i="1">
                              <a:effectLst/>
                              <a:latin typeface="Cambria Math" panose="02040503050406030204" pitchFamily="18" charset="0"/>
                              <a:cs typeface="Times New Roman" panose="02020603050405020304" pitchFamily="18" charset="0"/>
                            </a:rPr>
                          </m:ctrlPr>
                        </m:naryPr>
                        <m:sub>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𝑘</m:t>
                          </m:r>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=1</m:t>
                          </m:r>
                        </m:sub>
                        <m:sup>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𝐾</m:t>
                          </m:r>
                        </m:sup>
                        <m:e>
                          <m:nary>
                            <m:naryPr>
                              <m:chr m:val="∑"/>
                              <m:limLoc m:val="undOvr"/>
                              <m:ctrlPr>
                                <a:rPr lang="en-US" sz="2600" i="1">
                                  <a:effectLst/>
                                  <a:latin typeface="Cambria Math" panose="02040503050406030204" pitchFamily="18" charset="0"/>
                                  <a:cs typeface="Times New Roman" panose="02020603050405020304" pitchFamily="18" charset="0"/>
                                </a:rPr>
                              </m:ctrlPr>
                            </m:naryPr>
                            <m:sub>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𝑖</m:t>
                              </m:r>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=1</m:t>
                              </m:r>
                            </m:sub>
                            <m:sup>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𝑁</m:t>
                              </m:r>
                            </m:sup>
                            <m:e>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𝑃</m:t>
                              </m:r>
                              <m:d>
                                <m:dPr>
                                  <m:ctrlPr>
                                    <a:rPr lang="en-US" sz="2600" i="1">
                                      <a:effectLst/>
                                      <a:latin typeface="Cambria Math" panose="02040503050406030204" pitchFamily="18" charset="0"/>
                                    </a:rPr>
                                  </m:ctrlPr>
                                </m:dPr>
                                <m:e>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𝑌</m:t>
                                  </m:r>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m:t>
                                  </m:r>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𝑘</m:t>
                                  </m:r>
                                </m:e>
                                <m:e>
                                  <m:sSub>
                                    <m:sSubPr>
                                      <m:ctrlPr>
                                        <a:rPr lang="en-US" sz="2600" i="1">
                                          <a:effectLst/>
                                          <a:latin typeface="Cambria Math" panose="02040503050406030204" pitchFamily="18" charset="0"/>
                                        </a:rPr>
                                      </m:ctrlPr>
                                    </m:sSubPr>
                                    <m:e>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𝑋</m:t>
                                      </m:r>
                                    </m:e>
                                    <m:sub>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𝑖</m:t>
                                      </m:r>
                                    </m:sub>
                                  </m:sSub>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m:t>
                                  </m:r>
                                  <m:sSub>
                                    <m:sSubPr>
                                      <m:ctrlPr>
                                        <a:rPr lang="en-US" sz="2600" i="1">
                                          <a:effectLst/>
                                          <a:latin typeface="Cambria Math" panose="02040503050406030204" pitchFamily="18" charset="0"/>
                                        </a:rPr>
                                      </m:ctrlPr>
                                    </m:sSubPr>
                                    <m:e>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𝑧</m:t>
                                      </m:r>
                                    </m:e>
                                    <m:sub>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𝑖</m:t>
                                      </m:r>
                                    </m:sub>
                                  </m:sSub>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m:t>
                                  </m:r>
                                  <m:sSubSup>
                                    <m:sSubSupPr>
                                      <m:ctrlPr>
                                        <a:rPr lang="en-US" sz="2600" i="1">
                                          <a:effectLst/>
                                          <a:latin typeface="Cambria Math" panose="02040503050406030204" pitchFamily="18" charset="0"/>
                                          <a:cs typeface="Times New Roman" panose="02020603050405020304" pitchFamily="18" charset="0"/>
                                        </a:rPr>
                                      </m:ctrlPr>
                                    </m:sSubSupPr>
                                    <m:e>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𝛼</m:t>
                                      </m:r>
                                    </m:e>
                                    <m:sub>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𝑘</m:t>
                                      </m:r>
                                    </m:sub>
                                    <m:sup>
                                      <m:d>
                                        <m:dPr>
                                          <m:ctrlPr>
                                            <a:rPr lang="en-US" sz="2600" i="1">
                                              <a:effectLst/>
                                              <a:latin typeface="Cambria Math" panose="02040503050406030204" pitchFamily="18" charset="0"/>
                                              <a:cs typeface="Times New Roman" panose="02020603050405020304" pitchFamily="18" charset="0"/>
                                            </a:rPr>
                                          </m:ctrlPr>
                                        </m:dPr>
                                        <m:e>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𝑡</m:t>
                                          </m:r>
                                        </m:e>
                                      </m:d>
                                    </m:sup>
                                  </m:sSubSup>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m:t>
                                  </m:r>
                                  <m:sSup>
                                    <m:sSupPr>
                                      <m:ctrlPr>
                                        <a:rPr lang="en-US" sz="2600" i="1">
                                          <a:effectLst/>
                                          <a:latin typeface="Cambria Math" panose="02040503050406030204" pitchFamily="18" charset="0"/>
                                          <a:cs typeface="Times New Roman" panose="02020603050405020304" pitchFamily="18" charset="0"/>
                                        </a:rPr>
                                      </m:ctrlPr>
                                    </m:sSupPr>
                                    <m:e>
                                      <m:d>
                                        <m:dPr>
                                          <m:ctrlPr>
                                            <a:rPr lang="en-US" sz="2600" i="1">
                                              <a:effectLst/>
                                              <a:latin typeface="Cambria Math" panose="02040503050406030204" pitchFamily="18" charset="0"/>
                                              <a:cs typeface="Times New Roman" panose="02020603050405020304" pitchFamily="18" charset="0"/>
                                            </a:rPr>
                                          </m:ctrlPr>
                                        </m:dPr>
                                        <m:e>
                                          <m:sSubSup>
                                            <m:sSubSupPr>
                                              <m:ctrlPr>
                                                <a:rPr lang="en-US" sz="2600" i="1">
                                                  <a:effectLst/>
                                                  <a:latin typeface="Cambria Math" panose="02040503050406030204" pitchFamily="18" charset="0"/>
                                                  <a:cs typeface="Times New Roman" panose="02020603050405020304" pitchFamily="18" charset="0"/>
                                                </a:rPr>
                                              </m:ctrlPr>
                                            </m:sSubSupPr>
                                            <m:e>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𝜎</m:t>
                                              </m:r>
                                            </m:e>
                                            <m:sub>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𝑘</m:t>
                                              </m:r>
                                            </m:sub>
                                            <m:sup>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2</m:t>
                                              </m:r>
                                            </m:sup>
                                          </m:sSubSup>
                                        </m:e>
                                      </m:d>
                                    </m:e>
                                    <m:sup>
                                      <m:d>
                                        <m:dPr>
                                          <m:ctrlPr>
                                            <a:rPr lang="en-US" sz="2600" i="1">
                                              <a:effectLst/>
                                              <a:latin typeface="Cambria Math" panose="02040503050406030204" pitchFamily="18" charset="0"/>
                                              <a:cs typeface="Times New Roman" panose="02020603050405020304" pitchFamily="18" charset="0"/>
                                            </a:rPr>
                                          </m:ctrlPr>
                                        </m:dPr>
                                        <m:e>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𝑡</m:t>
                                          </m:r>
                                        </m:e>
                                      </m:d>
                                    </m:sup>
                                  </m:sSup>
                                </m:e>
                              </m:d>
                              <m:r>
                                <m:rPr>
                                  <m:sty m:val="p"/>
                                </m:rPr>
                                <a:rPr lang="en-US" sz="2600">
                                  <a:effectLst/>
                                  <a:latin typeface="Cambria Math" panose="02040503050406030204" pitchFamily="18" charset="0"/>
                                  <a:ea typeface="Microsoft YaHei" panose="020B0503020204020204" pitchFamily="34" charset="-122"/>
                                  <a:cs typeface="Times New Roman" panose="02020603050405020304" pitchFamily="18" charset="0"/>
                                </a:rPr>
                                <m:t>log</m:t>
                              </m:r>
                              <m:d>
                                <m:dPr>
                                  <m:ctrlPr>
                                    <a:rPr lang="en-US" sz="2600" i="1">
                                      <a:effectLst/>
                                      <a:latin typeface="Cambria Math" panose="02040503050406030204" pitchFamily="18" charset="0"/>
                                      <a:cs typeface="Times New Roman" panose="02020603050405020304" pitchFamily="18" charset="0"/>
                                    </a:rPr>
                                  </m:ctrlPr>
                                </m:dPr>
                                <m:e>
                                  <m:sSub>
                                    <m:sSubPr>
                                      <m:ctrlPr>
                                        <a:rPr lang="en-US" sz="2600" i="1">
                                          <a:effectLst/>
                                          <a:latin typeface="Cambria Math" panose="02040503050406030204" pitchFamily="18" charset="0"/>
                                        </a:rPr>
                                      </m:ctrlPr>
                                    </m:sSubPr>
                                    <m:e>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𝑃</m:t>
                                      </m:r>
                                    </m:e>
                                    <m:sub>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𝑘</m:t>
                                      </m:r>
                                    </m:sub>
                                  </m:sSub>
                                  <m:d>
                                    <m:dPr>
                                      <m:ctrlPr>
                                        <a:rPr lang="en-US" sz="2600" i="1">
                                          <a:effectLst/>
                                          <a:latin typeface="Cambria Math" panose="02040503050406030204" pitchFamily="18" charset="0"/>
                                        </a:rPr>
                                      </m:ctrlPr>
                                    </m:dPr>
                                    <m:e>
                                      <m:sSub>
                                        <m:sSubPr>
                                          <m:ctrlPr>
                                            <a:rPr lang="en-US" sz="2600" i="1">
                                              <a:effectLst/>
                                              <a:latin typeface="Cambria Math" panose="02040503050406030204" pitchFamily="18" charset="0"/>
                                            </a:rPr>
                                          </m:ctrlPr>
                                        </m:sSubPr>
                                        <m:e>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𝑧</m:t>
                                          </m:r>
                                        </m:e>
                                        <m:sub>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𝑖</m:t>
                                          </m:r>
                                        </m:sub>
                                      </m:sSub>
                                    </m:e>
                                    <m:e>
                                      <m:sSub>
                                        <m:sSubPr>
                                          <m:ctrlPr>
                                            <a:rPr lang="en-US" sz="2600" i="1">
                                              <a:effectLst/>
                                              <a:latin typeface="Cambria Math" panose="02040503050406030204" pitchFamily="18" charset="0"/>
                                            </a:rPr>
                                          </m:ctrlPr>
                                        </m:sSubPr>
                                        <m:e>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𝑋</m:t>
                                          </m:r>
                                        </m:e>
                                        <m:sub>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𝑖</m:t>
                                          </m:r>
                                        </m:sub>
                                      </m:sSub>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m:t>
                                      </m:r>
                                      <m:sSub>
                                        <m:sSubPr>
                                          <m:ctrlPr>
                                            <a:rPr lang="en-US" sz="2600" i="1">
                                              <a:effectLst/>
                                              <a:latin typeface="Cambria Math" panose="02040503050406030204" pitchFamily="18" charset="0"/>
                                            </a:rPr>
                                          </m:ctrlPr>
                                        </m:sSubPr>
                                        <m:e>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𝛼</m:t>
                                          </m:r>
                                        </m:e>
                                        <m:sub>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𝑘</m:t>
                                          </m:r>
                                        </m:sub>
                                      </m:sSub>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m:t>
                                      </m:r>
                                      <m:sSubSup>
                                        <m:sSubSupPr>
                                          <m:ctrlPr>
                                            <a:rPr lang="en-US" sz="2600" i="1">
                                              <a:effectLst/>
                                              <a:latin typeface="Cambria Math" panose="02040503050406030204" pitchFamily="18" charset="0"/>
                                            </a:rPr>
                                          </m:ctrlPr>
                                        </m:sSubSupPr>
                                        <m:e>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𝜎</m:t>
                                          </m:r>
                                        </m:e>
                                        <m:sub>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𝑘</m:t>
                                          </m:r>
                                        </m:sub>
                                        <m:sup>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2</m:t>
                                          </m:r>
                                        </m:sup>
                                      </m:sSubSup>
                                    </m:e>
                                  </m:d>
                                </m:e>
                              </m:d>
                            </m:e>
                          </m:nary>
                        </m:e>
                      </m:nary>
                    </m:oMath>
                  </m:oMathPara>
                </a14:m>
                <a:endParaRPr lang="en-US" sz="2600" dirty="0">
                  <a:effectLst/>
                  <a:latin typeface="Times New Roman" panose="02020603050405020304" pitchFamily="18" charset="0"/>
                  <a:ea typeface="Microsoft YaHei" panose="020B0503020204020204" pitchFamily="34" charset="-122"/>
                </a:endParaRPr>
              </a:p>
              <a:p>
                <a:r>
                  <a:rPr lang="en-US" sz="2600" dirty="0"/>
                  <a:t>In M-step, the conditional probability of </a:t>
                </a:r>
                <a:r>
                  <a:rPr lang="en-US" sz="2600" dirty="0">
                    <a:effectLst/>
                    <a:ea typeface="Microsoft YaHei" panose="020B0503020204020204" pitchFamily="34" charset="-122"/>
                  </a:rPr>
                  <a:t>mixture coefficient is calculated as follows:</a:t>
                </a:r>
              </a:p>
              <a:p>
                <a:pPr marL="0" indent="0">
                  <a:buNone/>
                </a:pPr>
                <a14:m>
                  <m:oMathPara xmlns:m="http://schemas.openxmlformats.org/officeDocument/2006/math">
                    <m:oMathParaPr>
                      <m:jc m:val="centerGroup"/>
                    </m:oMathParaPr>
                    <m:oMath xmlns:m="http://schemas.openxmlformats.org/officeDocument/2006/math">
                      <m:r>
                        <a:rPr lang="en-US" sz="2600" i="1" smtClean="0">
                          <a:effectLst/>
                          <a:latin typeface="Cambria Math" panose="02040503050406030204" pitchFamily="18" charset="0"/>
                          <a:ea typeface="Microsoft YaHei" panose="020B0503020204020204" pitchFamily="34" charset="-122"/>
                          <a:cs typeface="Times New Roman" panose="02020603050405020304" pitchFamily="18" charset="0"/>
                        </a:rPr>
                        <m:t>𝑃</m:t>
                      </m:r>
                      <m:d>
                        <m:dPr>
                          <m:ctrlPr>
                            <a:rPr lang="en-US" sz="2600" i="1">
                              <a:effectLst/>
                              <a:latin typeface="Cambria Math" panose="02040503050406030204" pitchFamily="18" charset="0"/>
                            </a:rPr>
                          </m:ctrlPr>
                        </m:dPr>
                        <m:e>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𝑌</m:t>
                          </m:r>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m:t>
                          </m:r>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𝑘</m:t>
                          </m:r>
                        </m:e>
                        <m:e>
                          <m:sSub>
                            <m:sSubPr>
                              <m:ctrlPr>
                                <a:rPr lang="en-US" sz="2600" i="1">
                                  <a:effectLst/>
                                  <a:latin typeface="Cambria Math" panose="02040503050406030204" pitchFamily="18" charset="0"/>
                                </a:rPr>
                              </m:ctrlPr>
                            </m:sSubPr>
                            <m:e>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𝑋</m:t>
                              </m:r>
                            </m:e>
                            <m:sub>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𝑖</m:t>
                              </m:r>
                            </m:sub>
                          </m:sSub>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m:t>
                          </m:r>
                          <m:sSub>
                            <m:sSubPr>
                              <m:ctrlPr>
                                <a:rPr lang="en-US" sz="2600" i="1">
                                  <a:effectLst/>
                                  <a:latin typeface="Cambria Math" panose="02040503050406030204" pitchFamily="18" charset="0"/>
                                </a:rPr>
                              </m:ctrlPr>
                            </m:sSubPr>
                            <m:e>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𝑧</m:t>
                              </m:r>
                            </m:e>
                            <m:sub>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𝑖</m:t>
                              </m:r>
                            </m:sub>
                          </m:sSub>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m:t>
                          </m:r>
                          <m:sSubSup>
                            <m:sSubSupPr>
                              <m:ctrlPr>
                                <a:rPr lang="en-US" sz="2600" i="1">
                                  <a:effectLst/>
                                  <a:latin typeface="Cambria Math" panose="02040503050406030204" pitchFamily="18" charset="0"/>
                                  <a:cs typeface="Times New Roman" panose="02020603050405020304" pitchFamily="18" charset="0"/>
                                </a:rPr>
                              </m:ctrlPr>
                            </m:sSubSupPr>
                            <m:e>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𝛼</m:t>
                              </m:r>
                            </m:e>
                            <m:sub>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𝑘</m:t>
                              </m:r>
                            </m:sub>
                            <m:sup>
                              <m:d>
                                <m:dPr>
                                  <m:ctrlPr>
                                    <a:rPr lang="en-US" sz="2600" i="1">
                                      <a:effectLst/>
                                      <a:latin typeface="Cambria Math" panose="02040503050406030204" pitchFamily="18" charset="0"/>
                                      <a:cs typeface="Times New Roman" panose="02020603050405020304" pitchFamily="18" charset="0"/>
                                    </a:rPr>
                                  </m:ctrlPr>
                                </m:dPr>
                                <m:e>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𝑡</m:t>
                                  </m:r>
                                </m:e>
                              </m:d>
                            </m:sup>
                          </m:sSubSup>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m:t>
                          </m:r>
                          <m:sSup>
                            <m:sSupPr>
                              <m:ctrlPr>
                                <a:rPr lang="en-US" sz="2600" i="1">
                                  <a:effectLst/>
                                  <a:latin typeface="Cambria Math" panose="02040503050406030204" pitchFamily="18" charset="0"/>
                                </a:rPr>
                              </m:ctrlPr>
                            </m:sSupPr>
                            <m:e>
                              <m:d>
                                <m:dPr>
                                  <m:ctrlPr>
                                    <a:rPr lang="en-US" sz="2600" i="1">
                                      <a:effectLst/>
                                      <a:latin typeface="Cambria Math" panose="02040503050406030204" pitchFamily="18" charset="0"/>
                                    </a:rPr>
                                  </m:ctrlPr>
                                </m:dPr>
                                <m:e>
                                  <m:sSubSup>
                                    <m:sSubSupPr>
                                      <m:ctrlPr>
                                        <a:rPr lang="en-US" sz="2600" i="1">
                                          <a:effectLst/>
                                          <a:latin typeface="Cambria Math" panose="02040503050406030204" pitchFamily="18" charset="0"/>
                                        </a:rPr>
                                      </m:ctrlPr>
                                    </m:sSubSupPr>
                                    <m:e>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𝜎</m:t>
                                      </m:r>
                                    </m:e>
                                    <m:sub>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𝑘</m:t>
                                      </m:r>
                                    </m:sub>
                                    <m:sup>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2</m:t>
                                      </m:r>
                                    </m:sup>
                                  </m:sSubSup>
                                </m:e>
                              </m:d>
                            </m:e>
                            <m:sup>
                              <m:d>
                                <m:dPr>
                                  <m:ctrlPr>
                                    <a:rPr lang="en-US" sz="2600" i="1">
                                      <a:effectLst/>
                                      <a:latin typeface="Cambria Math" panose="02040503050406030204" pitchFamily="18" charset="0"/>
                                      <a:cs typeface="Times New Roman" panose="02020603050405020304" pitchFamily="18" charset="0"/>
                                    </a:rPr>
                                  </m:ctrlPr>
                                </m:dPr>
                                <m:e>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𝑡</m:t>
                                  </m:r>
                                </m:e>
                              </m:d>
                            </m:sup>
                          </m:sSup>
                        </m:e>
                      </m:d>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m:t>
                      </m:r>
                      <m:f>
                        <m:fPr>
                          <m:ctrlPr>
                            <a:rPr lang="en-US" sz="2600" i="1">
                              <a:effectLst/>
                              <a:latin typeface="Cambria Math" panose="02040503050406030204" pitchFamily="18" charset="0"/>
                            </a:rPr>
                          </m:ctrlPr>
                        </m:fPr>
                        <m:num>
                          <m:sSubSup>
                            <m:sSubSupPr>
                              <m:ctrlPr>
                                <a:rPr lang="en-US" sz="2600" i="1">
                                  <a:effectLst/>
                                  <a:latin typeface="Cambria Math" panose="02040503050406030204" pitchFamily="18" charset="0"/>
                                </a:rPr>
                              </m:ctrlPr>
                            </m:sSubSupPr>
                            <m:e>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𝑐</m:t>
                              </m:r>
                            </m:e>
                            <m:sub>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𝑘</m:t>
                              </m:r>
                            </m:sub>
                            <m:sup>
                              <m:d>
                                <m:dPr>
                                  <m:ctrlPr>
                                    <a:rPr lang="en-US" sz="2600" i="1">
                                      <a:effectLst/>
                                      <a:latin typeface="Cambria Math" panose="02040503050406030204" pitchFamily="18" charset="0"/>
                                    </a:rPr>
                                  </m:ctrlPr>
                                </m:dPr>
                                <m:e>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𝑡</m:t>
                                  </m:r>
                                </m:e>
                              </m:d>
                            </m:sup>
                          </m:sSubSup>
                          <m:sSub>
                            <m:sSubPr>
                              <m:ctrlPr>
                                <a:rPr lang="en-US" sz="2600" i="1">
                                  <a:effectLst/>
                                  <a:latin typeface="Cambria Math" panose="02040503050406030204" pitchFamily="18" charset="0"/>
                                </a:rPr>
                              </m:ctrlPr>
                            </m:sSubPr>
                            <m:e>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𝑃</m:t>
                              </m:r>
                            </m:e>
                            <m:sub>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𝑘</m:t>
                              </m:r>
                            </m:sub>
                          </m:sSub>
                          <m:d>
                            <m:dPr>
                              <m:ctrlPr>
                                <a:rPr lang="en-US" sz="2600" i="1">
                                  <a:effectLst/>
                                  <a:latin typeface="Cambria Math" panose="02040503050406030204" pitchFamily="18" charset="0"/>
                                </a:rPr>
                              </m:ctrlPr>
                            </m:dPr>
                            <m:e>
                              <m:sSub>
                                <m:sSubPr>
                                  <m:ctrlPr>
                                    <a:rPr lang="en-US" sz="2600" i="1">
                                      <a:effectLst/>
                                      <a:latin typeface="Cambria Math" panose="02040503050406030204" pitchFamily="18" charset="0"/>
                                    </a:rPr>
                                  </m:ctrlPr>
                                </m:sSubPr>
                                <m:e>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𝑧</m:t>
                                  </m:r>
                                </m:e>
                                <m:sub>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𝑖</m:t>
                                  </m:r>
                                </m:sub>
                              </m:sSub>
                            </m:e>
                            <m:e>
                              <m:sSub>
                                <m:sSubPr>
                                  <m:ctrlPr>
                                    <a:rPr lang="en-US" sz="2600" i="1">
                                      <a:effectLst/>
                                      <a:latin typeface="Cambria Math" panose="02040503050406030204" pitchFamily="18" charset="0"/>
                                    </a:rPr>
                                  </m:ctrlPr>
                                </m:sSubPr>
                                <m:e>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𝑋</m:t>
                                  </m:r>
                                </m:e>
                                <m:sub>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𝑖</m:t>
                                  </m:r>
                                </m:sub>
                              </m:sSub>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m:t>
                              </m:r>
                              <m:sSubSup>
                                <m:sSubSupPr>
                                  <m:ctrlPr>
                                    <a:rPr lang="en-US" sz="2600" i="1">
                                      <a:effectLst/>
                                      <a:latin typeface="Cambria Math" panose="02040503050406030204" pitchFamily="18" charset="0"/>
                                      <a:cs typeface="Times New Roman" panose="02020603050405020304" pitchFamily="18" charset="0"/>
                                    </a:rPr>
                                  </m:ctrlPr>
                                </m:sSubSupPr>
                                <m:e>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𝛼</m:t>
                                  </m:r>
                                </m:e>
                                <m:sub>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𝑘</m:t>
                                  </m:r>
                                </m:sub>
                                <m:sup>
                                  <m:d>
                                    <m:dPr>
                                      <m:ctrlPr>
                                        <a:rPr lang="en-US" sz="2600" i="1">
                                          <a:effectLst/>
                                          <a:latin typeface="Cambria Math" panose="02040503050406030204" pitchFamily="18" charset="0"/>
                                          <a:cs typeface="Times New Roman" panose="02020603050405020304" pitchFamily="18" charset="0"/>
                                        </a:rPr>
                                      </m:ctrlPr>
                                    </m:dPr>
                                    <m:e>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𝑡</m:t>
                                      </m:r>
                                    </m:e>
                                  </m:d>
                                </m:sup>
                              </m:sSubSup>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m:t>
                              </m:r>
                              <m:sSup>
                                <m:sSupPr>
                                  <m:ctrlPr>
                                    <a:rPr lang="en-US" sz="2600" i="1">
                                      <a:effectLst/>
                                      <a:latin typeface="Cambria Math" panose="02040503050406030204" pitchFamily="18" charset="0"/>
                                    </a:rPr>
                                  </m:ctrlPr>
                                </m:sSupPr>
                                <m:e>
                                  <m:d>
                                    <m:dPr>
                                      <m:ctrlPr>
                                        <a:rPr lang="en-US" sz="2600" i="1">
                                          <a:effectLst/>
                                          <a:latin typeface="Cambria Math" panose="02040503050406030204" pitchFamily="18" charset="0"/>
                                        </a:rPr>
                                      </m:ctrlPr>
                                    </m:dPr>
                                    <m:e>
                                      <m:sSubSup>
                                        <m:sSubSupPr>
                                          <m:ctrlPr>
                                            <a:rPr lang="en-US" sz="2600" i="1">
                                              <a:effectLst/>
                                              <a:latin typeface="Cambria Math" panose="02040503050406030204" pitchFamily="18" charset="0"/>
                                            </a:rPr>
                                          </m:ctrlPr>
                                        </m:sSubSupPr>
                                        <m:e>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𝜎</m:t>
                                          </m:r>
                                        </m:e>
                                        <m:sub>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𝑘</m:t>
                                          </m:r>
                                        </m:sub>
                                        <m:sup>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2</m:t>
                                          </m:r>
                                        </m:sup>
                                      </m:sSubSup>
                                    </m:e>
                                  </m:d>
                                </m:e>
                                <m:sup>
                                  <m:d>
                                    <m:dPr>
                                      <m:ctrlPr>
                                        <a:rPr lang="en-US" sz="2600" i="1">
                                          <a:effectLst/>
                                          <a:latin typeface="Cambria Math" panose="02040503050406030204" pitchFamily="18" charset="0"/>
                                          <a:cs typeface="Times New Roman" panose="02020603050405020304" pitchFamily="18" charset="0"/>
                                        </a:rPr>
                                      </m:ctrlPr>
                                    </m:dPr>
                                    <m:e>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𝑡</m:t>
                                      </m:r>
                                    </m:e>
                                  </m:d>
                                </m:sup>
                              </m:sSup>
                            </m:e>
                          </m:d>
                        </m:num>
                        <m:den>
                          <m:nary>
                            <m:naryPr>
                              <m:chr m:val="∑"/>
                              <m:limLoc m:val="undOvr"/>
                              <m:ctrlPr>
                                <a:rPr lang="en-US" sz="2600" i="1">
                                  <a:effectLst/>
                                  <a:latin typeface="Cambria Math" panose="02040503050406030204" pitchFamily="18" charset="0"/>
                                </a:rPr>
                              </m:ctrlPr>
                            </m:naryPr>
                            <m:sub>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𝑙</m:t>
                              </m:r>
                            </m:sub>
                            <m:sup>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𝐾</m:t>
                              </m:r>
                            </m:sup>
                            <m:e>
                              <m:sSubSup>
                                <m:sSubSupPr>
                                  <m:ctrlPr>
                                    <a:rPr lang="en-US" sz="2600" i="1">
                                      <a:effectLst/>
                                      <a:latin typeface="Cambria Math" panose="02040503050406030204" pitchFamily="18" charset="0"/>
                                    </a:rPr>
                                  </m:ctrlPr>
                                </m:sSubSupPr>
                                <m:e>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𝑐</m:t>
                                  </m:r>
                                </m:e>
                                <m:sub>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𝑙</m:t>
                                  </m:r>
                                </m:sub>
                                <m:sup>
                                  <m:d>
                                    <m:dPr>
                                      <m:ctrlPr>
                                        <a:rPr lang="en-US" sz="2600" i="1">
                                          <a:effectLst/>
                                          <a:latin typeface="Cambria Math" panose="02040503050406030204" pitchFamily="18" charset="0"/>
                                        </a:rPr>
                                      </m:ctrlPr>
                                    </m:dPr>
                                    <m:e>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𝑡</m:t>
                                      </m:r>
                                    </m:e>
                                  </m:d>
                                </m:sup>
                              </m:sSubSup>
                              <m:sSub>
                                <m:sSubPr>
                                  <m:ctrlPr>
                                    <a:rPr lang="en-US" sz="2600" i="1">
                                      <a:effectLst/>
                                      <a:latin typeface="Cambria Math" panose="02040503050406030204" pitchFamily="18" charset="0"/>
                                    </a:rPr>
                                  </m:ctrlPr>
                                </m:sSubPr>
                                <m:e>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𝑃</m:t>
                                  </m:r>
                                </m:e>
                                <m:sub>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𝑙</m:t>
                                  </m:r>
                                </m:sub>
                              </m:sSub>
                              <m:d>
                                <m:dPr>
                                  <m:ctrlPr>
                                    <a:rPr lang="en-US" sz="2600" i="1">
                                      <a:effectLst/>
                                      <a:latin typeface="Cambria Math" panose="02040503050406030204" pitchFamily="18" charset="0"/>
                                    </a:rPr>
                                  </m:ctrlPr>
                                </m:dPr>
                                <m:e>
                                  <m:sSub>
                                    <m:sSubPr>
                                      <m:ctrlPr>
                                        <a:rPr lang="en-US" sz="2600" i="1">
                                          <a:effectLst/>
                                          <a:latin typeface="Cambria Math" panose="02040503050406030204" pitchFamily="18" charset="0"/>
                                        </a:rPr>
                                      </m:ctrlPr>
                                    </m:sSubPr>
                                    <m:e>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𝑧</m:t>
                                      </m:r>
                                    </m:e>
                                    <m:sub>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𝑖</m:t>
                                      </m:r>
                                    </m:sub>
                                  </m:sSub>
                                </m:e>
                                <m:e>
                                  <m:sSub>
                                    <m:sSubPr>
                                      <m:ctrlPr>
                                        <a:rPr lang="en-US" sz="2600" i="1">
                                          <a:effectLst/>
                                          <a:latin typeface="Cambria Math" panose="02040503050406030204" pitchFamily="18" charset="0"/>
                                        </a:rPr>
                                      </m:ctrlPr>
                                    </m:sSubPr>
                                    <m:e>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𝑋</m:t>
                                      </m:r>
                                    </m:e>
                                    <m:sub>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𝑖</m:t>
                                      </m:r>
                                    </m:sub>
                                  </m:sSub>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m:t>
                                  </m:r>
                                  <m:sSubSup>
                                    <m:sSubSupPr>
                                      <m:ctrlPr>
                                        <a:rPr lang="en-US" sz="2600" i="1">
                                          <a:effectLst/>
                                          <a:latin typeface="Cambria Math" panose="02040503050406030204" pitchFamily="18" charset="0"/>
                                          <a:cs typeface="Times New Roman" panose="02020603050405020304" pitchFamily="18" charset="0"/>
                                        </a:rPr>
                                      </m:ctrlPr>
                                    </m:sSubSupPr>
                                    <m:e>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𝛼</m:t>
                                      </m:r>
                                    </m:e>
                                    <m:sub>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𝑘</m:t>
                                      </m:r>
                                    </m:sub>
                                    <m:sup>
                                      <m:d>
                                        <m:dPr>
                                          <m:ctrlPr>
                                            <a:rPr lang="en-US" sz="2600" i="1">
                                              <a:effectLst/>
                                              <a:latin typeface="Cambria Math" panose="02040503050406030204" pitchFamily="18" charset="0"/>
                                              <a:cs typeface="Times New Roman" panose="02020603050405020304" pitchFamily="18" charset="0"/>
                                            </a:rPr>
                                          </m:ctrlPr>
                                        </m:dPr>
                                        <m:e>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𝑡</m:t>
                                          </m:r>
                                        </m:e>
                                      </m:d>
                                    </m:sup>
                                  </m:sSubSup>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m:t>
                                  </m:r>
                                  <m:sSup>
                                    <m:sSupPr>
                                      <m:ctrlPr>
                                        <a:rPr lang="en-US" sz="2600" i="1">
                                          <a:effectLst/>
                                          <a:latin typeface="Cambria Math" panose="02040503050406030204" pitchFamily="18" charset="0"/>
                                        </a:rPr>
                                      </m:ctrlPr>
                                    </m:sSupPr>
                                    <m:e>
                                      <m:d>
                                        <m:dPr>
                                          <m:ctrlPr>
                                            <a:rPr lang="en-US" sz="2600" i="1">
                                              <a:effectLst/>
                                              <a:latin typeface="Cambria Math" panose="02040503050406030204" pitchFamily="18" charset="0"/>
                                            </a:rPr>
                                          </m:ctrlPr>
                                        </m:dPr>
                                        <m:e>
                                          <m:sSubSup>
                                            <m:sSubSupPr>
                                              <m:ctrlPr>
                                                <a:rPr lang="en-US" sz="2600" i="1">
                                                  <a:effectLst/>
                                                  <a:latin typeface="Cambria Math" panose="02040503050406030204" pitchFamily="18" charset="0"/>
                                                </a:rPr>
                                              </m:ctrlPr>
                                            </m:sSubSupPr>
                                            <m:e>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𝜎</m:t>
                                              </m:r>
                                            </m:e>
                                            <m:sub>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𝑘</m:t>
                                              </m:r>
                                            </m:sub>
                                            <m:sup>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2</m:t>
                                              </m:r>
                                            </m:sup>
                                          </m:sSubSup>
                                        </m:e>
                                      </m:d>
                                    </m:e>
                                    <m:sup>
                                      <m:d>
                                        <m:dPr>
                                          <m:ctrlPr>
                                            <a:rPr lang="en-US" sz="2600" i="1">
                                              <a:effectLst/>
                                              <a:latin typeface="Cambria Math" panose="02040503050406030204" pitchFamily="18" charset="0"/>
                                              <a:cs typeface="Times New Roman" panose="02020603050405020304" pitchFamily="18" charset="0"/>
                                            </a:rPr>
                                          </m:ctrlPr>
                                        </m:dPr>
                                        <m:e>
                                          <m:r>
                                            <a:rPr lang="en-US" sz="2600" i="1">
                                              <a:effectLst/>
                                              <a:latin typeface="Cambria Math" panose="02040503050406030204" pitchFamily="18" charset="0"/>
                                              <a:ea typeface="Microsoft YaHei" panose="020B0503020204020204" pitchFamily="34" charset="-122"/>
                                              <a:cs typeface="Times New Roman" panose="02020603050405020304" pitchFamily="18" charset="0"/>
                                            </a:rPr>
                                            <m:t>𝑡</m:t>
                                          </m:r>
                                        </m:e>
                                      </m:d>
                                    </m:sup>
                                  </m:sSup>
                                </m:e>
                              </m:d>
                            </m:e>
                          </m:nary>
                        </m:den>
                      </m:f>
                    </m:oMath>
                  </m:oMathPara>
                </a14:m>
                <a:endParaRPr lang="en-US" sz="2600" dirty="0">
                  <a:effectLst/>
                  <a:ea typeface="Microsoft YaHei" panose="020B0503020204020204" pitchFamily="34" charset="-122"/>
                </a:endParaRPr>
              </a:p>
            </p:txBody>
          </p:sp>
        </mc:Choice>
        <mc:Fallback>
          <p:sp>
            <p:nvSpPr>
              <p:cNvPr id="3" name="Content Placeholder 2">
                <a:extLst>
                  <a:ext uri="{FF2B5EF4-FFF2-40B4-BE49-F238E27FC236}">
                    <a16:creationId xmlns:a16="http://schemas.microsoft.com/office/drawing/2014/main" id="{52140705-2359-4609-8662-6E56499D1E89}"/>
                  </a:ext>
                </a:extLst>
              </p:cNvPr>
              <p:cNvSpPr>
                <a:spLocks noGrp="1" noRot="1" noChangeAspect="1" noMove="1" noResize="1" noEditPoints="1" noAdjustHandles="1" noChangeArrowheads="1" noChangeShapeType="1" noTextEdit="1"/>
              </p:cNvSpPr>
              <p:nvPr>
                <p:ph idx="1"/>
              </p:nvPr>
            </p:nvSpPr>
            <p:spPr>
              <a:blipFill>
                <a:blip r:embed="rId2"/>
                <a:stretch>
                  <a:fillRect l="-928" t="-1060" r="-986"/>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A17DDE85-3971-43C1-BD8D-A5B58DDA68D9}"/>
              </a:ext>
            </a:extLst>
          </p:cNvPr>
          <p:cNvSpPr>
            <a:spLocks noGrp="1"/>
          </p:cNvSpPr>
          <p:nvPr>
            <p:ph type="dt" sz="half" idx="10"/>
          </p:nvPr>
        </p:nvSpPr>
        <p:spPr/>
        <p:txBody>
          <a:bodyPr/>
          <a:lstStyle/>
          <a:p>
            <a:r>
              <a:rPr lang="en-US"/>
              <a:t>7/12/2020</a:t>
            </a:r>
          </a:p>
        </p:txBody>
      </p:sp>
      <p:sp>
        <p:nvSpPr>
          <p:cNvPr id="5" name="Footer Placeholder 4">
            <a:extLst>
              <a:ext uri="{FF2B5EF4-FFF2-40B4-BE49-F238E27FC236}">
                <a16:creationId xmlns:a16="http://schemas.microsoft.com/office/drawing/2014/main" id="{EEB5DA4F-5045-4C49-AAA1-E369D46EEAEC}"/>
              </a:ext>
            </a:extLst>
          </p:cNvPr>
          <p:cNvSpPr>
            <a:spLocks noGrp="1"/>
          </p:cNvSpPr>
          <p:nvPr>
            <p:ph type="ftr" sz="quarter" idx="11"/>
          </p:nvPr>
        </p:nvSpPr>
        <p:spPr/>
        <p:txBody>
          <a:bodyPr/>
          <a:lstStyle/>
          <a:p>
            <a:r>
              <a:rPr lang="en-US"/>
              <a:t>Mixture Regression Model for Incomplete Data - Loc Nguyen</a:t>
            </a:r>
          </a:p>
        </p:txBody>
      </p:sp>
      <p:sp>
        <p:nvSpPr>
          <p:cNvPr id="6" name="Slide Number Placeholder 5">
            <a:extLst>
              <a:ext uri="{FF2B5EF4-FFF2-40B4-BE49-F238E27FC236}">
                <a16:creationId xmlns:a16="http://schemas.microsoft.com/office/drawing/2014/main" id="{510F8896-19C0-4860-8E5E-4AFA0161D074}"/>
              </a:ext>
            </a:extLst>
          </p:cNvPr>
          <p:cNvSpPr>
            <a:spLocks noGrp="1"/>
          </p:cNvSpPr>
          <p:nvPr>
            <p:ph type="sldNum" sz="quarter" idx="12"/>
          </p:nvPr>
        </p:nvSpPr>
        <p:spPr/>
        <p:txBody>
          <a:bodyPr/>
          <a:lstStyle/>
          <a:p>
            <a:fld id="{5DB5036F-1FF2-46C4-8D2B-59C7E3B91952}" type="slidenum">
              <a:rPr lang="en-US" smtClean="0"/>
              <a:pPr/>
              <a:t>13</a:t>
            </a:fld>
            <a:endParaRPr lang="en-US"/>
          </a:p>
        </p:txBody>
      </p:sp>
    </p:spTree>
    <p:extLst>
      <p:ext uri="{BB962C8B-B14F-4D97-AF65-F5344CB8AC3E}">
        <p14:creationId xmlns:p14="http://schemas.microsoft.com/office/powerpoint/2010/main" val="684361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60005-433F-4B06-93AC-01017CFE599E}"/>
              </a:ext>
            </a:extLst>
          </p:cNvPr>
          <p:cNvSpPr>
            <a:spLocks noGrp="1"/>
          </p:cNvSpPr>
          <p:nvPr>
            <p:ph type="title"/>
          </p:nvPr>
        </p:nvSpPr>
        <p:spPr/>
        <p:txBody>
          <a:bodyPr/>
          <a:lstStyle/>
          <a:p>
            <a:r>
              <a:rPr lang="en-US" dirty="0"/>
              <a:t>2. Methodologies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5643421-D702-4D47-90F8-FA349E408B49}"/>
                  </a:ext>
                </a:extLst>
              </p:cNvPr>
              <p:cNvSpPr>
                <a:spLocks noGrp="1"/>
              </p:cNvSpPr>
              <p:nvPr>
                <p:ph idx="1"/>
              </p:nvPr>
            </p:nvSpPr>
            <p:spPr/>
            <p:txBody>
              <a:bodyPr>
                <a:noAutofit/>
              </a:bodyPr>
              <a:lstStyle/>
              <a:p>
                <a:r>
                  <a:rPr lang="en-US" sz="2300" dirty="0"/>
                  <a:t>Matrix </a:t>
                </a:r>
                <a:r>
                  <a:rPr lang="en-US" sz="2300" b="1" i="1" dirty="0"/>
                  <a:t>U</a:t>
                </a:r>
                <a:r>
                  <a:rPr lang="en-US" sz="2300" dirty="0"/>
                  <a:t> in M-step is calculated as follows:</a:t>
                </a:r>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2300" i="1" smtClean="0">
                              <a:effectLst/>
                              <a:latin typeface="Cambria Math" panose="02040503050406030204" pitchFamily="18" charset="0"/>
                            </a:rPr>
                          </m:ctrlPr>
                        </m:mPr>
                        <m:mr>
                          <m:e>
                            <m:sSup>
                              <m:sSupPr>
                                <m:ctrlPr>
                                  <a:rPr lang="en-US" sz="2300" i="1">
                                    <a:effectLst/>
                                    <a:latin typeface="Cambria Math" panose="02040503050406030204" pitchFamily="18" charset="0"/>
                                  </a:rPr>
                                </m:ctrlPr>
                              </m:sSupPr>
                              <m:e>
                                <m:r>
                                  <a:rPr lang="en-US" sz="2300" b="1" i="1">
                                    <a:effectLst/>
                                    <a:latin typeface="Cambria Math" panose="02040503050406030204" pitchFamily="18" charset="0"/>
                                    <a:ea typeface="Microsoft YaHei" panose="020B0503020204020204" pitchFamily="34" charset="-122"/>
                                    <a:cs typeface="Times New Roman" panose="02020603050405020304" pitchFamily="18" charset="0"/>
                                  </a:rPr>
                                  <m:t>𝑼</m:t>
                                </m:r>
                              </m:e>
                              <m:sup>
                                <m:d>
                                  <m:dPr>
                                    <m:ctrlPr>
                                      <a:rPr lang="en-US" sz="2300" i="1">
                                        <a:effectLst/>
                                        <a:latin typeface="Cambria Math" panose="02040503050406030204" pitchFamily="18" charset="0"/>
                                      </a:rPr>
                                    </m:ctrlPr>
                                  </m:dPr>
                                  <m:e>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𝑡</m:t>
                                    </m:r>
                                  </m:e>
                                </m:d>
                              </m:sup>
                            </m:sSup>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m:t>
                            </m:r>
                            <m:d>
                              <m:dPr>
                                <m:ctrlPr>
                                  <a:rPr lang="en-US" sz="2300" i="1">
                                    <a:effectLst/>
                                    <a:latin typeface="Cambria Math" panose="02040503050406030204" pitchFamily="18" charset="0"/>
                                    <a:cs typeface="Times New Roman" panose="02020603050405020304" pitchFamily="18" charset="0"/>
                                  </a:rPr>
                                </m:ctrlPr>
                              </m:dPr>
                              <m:e>
                                <m:m>
                                  <m:mPr>
                                    <m:mcs>
                                      <m:mc>
                                        <m:mcPr>
                                          <m:count m:val="1"/>
                                          <m:mcJc m:val="center"/>
                                        </m:mcPr>
                                      </m:mc>
                                    </m:mcs>
                                    <m:ctrlPr>
                                      <a:rPr lang="en-US" sz="2300" i="1">
                                        <a:effectLst/>
                                        <a:latin typeface="Cambria Math" panose="02040503050406030204" pitchFamily="18" charset="0"/>
                                        <a:cs typeface="Times New Roman" panose="02020603050405020304" pitchFamily="18" charset="0"/>
                                      </a:rPr>
                                    </m:ctrlPr>
                                  </m:mPr>
                                  <m:mr>
                                    <m:e>
                                      <m:sSup>
                                        <m:sSupPr>
                                          <m:ctrlPr>
                                            <a:rPr lang="en-US" sz="2300" i="1">
                                              <a:effectLst/>
                                              <a:latin typeface="Cambria Math" panose="02040503050406030204" pitchFamily="18" charset="0"/>
                                              <a:cs typeface="Times New Roman" panose="02020603050405020304" pitchFamily="18" charset="0"/>
                                            </a:rPr>
                                          </m:ctrlPr>
                                        </m:sSupPr>
                                        <m:e>
                                          <m:d>
                                            <m:dPr>
                                              <m:ctrlPr>
                                                <a:rPr lang="en-US" sz="2300" i="1">
                                                  <a:effectLst/>
                                                  <a:latin typeface="Cambria Math" panose="02040503050406030204" pitchFamily="18" charset="0"/>
                                                  <a:cs typeface="Times New Roman" panose="02020603050405020304" pitchFamily="18" charset="0"/>
                                                </a:rPr>
                                              </m:ctrlPr>
                                            </m:dPr>
                                            <m:e>
                                              <m:sSubSup>
                                                <m:sSubSupPr>
                                                  <m:ctrlPr>
                                                    <a:rPr lang="en-US" sz="2300" i="1">
                                                      <a:effectLst/>
                                                      <a:latin typeface="Cambria Math" panose="02040503050406030204" pitchFamily="18" charset="0"/>
                                                      <a:cs typeface="Times New Roman" panose="02020603050405020304" pitchFamily="18" charset="0"/>
                                                    </a:rPr>
                                                  </m:ctrlPr>
                                                </m:sSubSupPr>
                                                <m:e>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𝑈</m:t>
                                                  </m:r>
                                                </m:e>
                                                <m:sub>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1</m:t>
                                                  </m:r>
                                                </m:sub>
                                                <m:sup>
                                                  <m:d>
                                                    <m:dPr>
                                                      <m:ctrlPr>
                                                        <a:rPr lang="en-US" sz="2300" i="1">
                                                          <a:effectLst/>
                                                          <a:latin typeface="Cambria Math" panose="02040503050406030204" pitchFamily="18" charset="0"/>
                                                          <a:cs typeface="Times New Roman" panose="02020603050405020304" pitchFamily="18" charset="0"/>
                                                        </a:rPr>
                                                      </m:ctrlPr>
                                                    </m:dPr>
                                                    <m:e>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𝑡</m:t>
                                                      </m:r>
                                                    </m:e>
                                                  </m:d>
                                                </m:sup>
                                              </m:sSubSup>
                                            </m:e>
                                          </m:d>
                                        </m:e>
                                        <m:sup>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𝑇</m:t>
                                          </m:r>
                                        </m:sup>
                                      </m:sSup>
                                    </m:e>
                                  </m:mr>
                                  <m:mr>
                                    <m:e>
                                      <m:sSup>
                                        <m:sSupPr>
                                          <m:ctrlPr>
                                            <a:rPr lang="en-US" sz="2300" i="1">
                                              <a:effectLst/>
                                              <a:latin typeface="Cambria Math" panose="02040503050406030204" pitchFamily="18" charset="0"/>
                                              <a:cs typeface="Times New Roman" panose="02020603050405020304" pitchFamily="18" charset="0"/>
                                            </a:rPr>
                                          </m:ctrlPr>
                                        </m:sSupPr>
                                        <m:e>
                                          <m:d>
                                            <m:dPr>
                                              <m:ctrlPr>
                                                <a:rPr lang="en-US" sz="2300" i="1">
                                                  <a:effectLst/>
                                                  <a:latin typeface="Cambria Math" panose="02040503050406030204" pitchFamily="18" charset="0"/>
                                                  <a:cs typeface="Times New Roman" panose="02020603050405020304" pitchFamily="18" charset="0"/>
                                                </a:rPr>
                                              </m:ctrlPr>
                                            </m:dPr>
                                            <m:e>
                                              <m:sSubSup>
                                                <m:sSubSupPr>
                                                  <m:ctrlPr>
                                                    <a:rPr lang="en-US" sz="2300" i="1">
                                                      <a:effectLst/>
                                                      <a:latin typeface="Cambria Math" panose="02040503050406030204" pitchFamily="18" charset="0"/>
                                                      <a:cs typeface="Times New Roman" panose="02020603050405020304" pitchFamily="18" charset="0"/>
                                                    </a:rPr>
                                                  </m:ctrlPr>
                                                </m:sSubSupPr>
                                                <m:e>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𝑈</m:t>
                                                  </m:r>
                                                </m:e>
                                                <m:sub>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2</m:t>
                                                  </m:r>
                                                </m:sub>
                                                <m:sup>
                                                  <m:d>
                                                    <m:dPr>
                                                      <m:ctrlPr>
                                                        <a:rPr lang="en-US" sz="2300" i="1">
                                                          <a:effectLst/>
                                                          <a:latin typeface="Cambria Math" panose="02040503050406030204" pitchFamily="18" charset="0"/>
                                                          <a:cs typeface="Times New Roman" panose="02020603050405020304" pitchFamily="18" charset="0"/>
                                                        </a:rPr>
                                                      </m:ctrlPr>
                                                    </m:dPr>
                                                    <m:e>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𝑡</m:t>
                                                      </m:r>
                                                    </m:e>
                                                  </m:d>
                                                </m:sup>
                                              </m:sSubSup>
                                            </m:e>
                                          </m:d>
                                        </m:e>
                                        <m:sup>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𝑇</m:t>
                                          </m:r>
                                        </m:sup>
                                      </m:sSup>
                                    </m:e>
                                  </m:mr>
                                  <m:mr>
                                    <m:e>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m:t>
                                      </m:r>
                                    </m:e>
                                  </m:mr>
                                  <m:mr>
                                    <m:e>
                                      <m:sSup>
                                        <m:sSupPr>
                                          <m:ctrlPr>
                                            <a:rPr lang="en-US" sz="2300" i="1">
                                              <a:effectLst/>
                                              <a:latin typeface="Cambria Math" panose="02040503050406030204" pitchFamily="18" charset="0"/>
                                              <a:cs typeface="Times New Roman" panose="02020603050405020304" pitchFamily="18" charset="0"/>
                                            </a:rPr>
                                          </m:ctrlPr>
                                        </m:sSupPr>
                                        <m:e>
                                          <m:d>
                                            <m:dPr>
                                              <m:ctrlPr>
                                                <a:rPr lang="en-US" sz="2300" i="1">
                                                  <a:effectLst/>
                                                  <a:latin typeface="Cambria Math" panose="02040503050406030204" pitchFamily="18" charset="0"/>
                                                  <a:cs typeface="Times New Roman" panose="02020603050405020304" pitchFamily="18" charset="0"/>
                                                </a:rPr>
                                              </m:ctrlPr>
                                            </m:dPr>
                                            <m:e>
                                              <m:sSubSup>
                                                <m:sSubSupPr>
                                                  <m:ctrlPr>
                                                    <a:rPr lang="en-US" sz="2300" i="1">
                                                      <a:effectLst/>
                                                      <a:latin typeface="Cambria Math" panose="02040503050406030204" pitchFamily="18" charset="0"/>
                                                      <a:cs typeface="Times New Roman" panose="02020603050405020304" pitchFamily="18" charset="0"/>
                                                    </a:rPr>
                                                  </m:ctrlPr>
                                                </m:sSubSupPr>
                                                <m:e>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𝑈</m:t>
                                                  </m:r>
                                                </m:e>
                                                <m:sub>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𝑁</m:t>
                                                  </m:r>
                                                </m:sub>
                                                <m:sup>
                                                  <m:d>
                                                    <m:dPr>
                                                      <m:ctrlPr>
                                                        <a:rPr lang="en-US" sz="2300" i="1">
                                                          <a:effectLst/>
                                                          <a:latin typeface="Cambria Math" panose="02040503050406030204" pitchFamily="18" charset="0"/>
                                                          <a:cs typeface="Times New Roman" panose="02020603050405020304" pitchFamily="18" charset="0"/>
                                                        </a:rPr>
                                                      </m:ctrlPr>
                                                    </m:dPr>
                                                    <m:e>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𝑡</m:t>
                                                      </m:r>
                                                    </m:e>
                                                  </m:d>
                                                </m:sup>
                                              </m:sSubSup>
                                            </m:e>
                                          </m:d>
                                        </m:e>
                                        <m:sup>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𝑇</m:t>
                                          </m:r>
                                        </m:sup>
                                      </m:sSup>
                                    </m:e>
                                  </m:mr>
                                </m:m>
                              </m:e>
                            </m:d>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m:t>
                            </m:r>
                            <m:d>
                              <m:dPr>
                                <m:ctrlPr>
                                  <a:rPr lang="en-US" sz="2300" i="1">
                                    <a:effectLst/>
                                    <a:latin typeface="Cambria Math" panose="02040503050406030204" pitchFamily="18" charset="0"/>
                                    <a:cs typeface="Times New Roman" panose="02020603050405020304" pitchFamily="18" charset="0"/>
                                  </a:rPr>
                                </m:ctrlPr>
                              </m:dPr>
                              <m:e>
                                <m:m>
                                  <m:mPr>
                                    <m:mcs>
                                      <m:mc>
                                        <m:mcPr>
                                          <m:count m:val="4"/>
                                          <m:mcJc m:val="center"/>
                                        </m:mcPr>
                                      </m:mc>
                                    </m:mcs>
                                    <m:ctrlPr>
                                      <a:rPr lang="en-US" sz="2300" i="1">
                                        <a:effectLst/>
                                        <a:latin typeface="Cambria Math" panose="02040503050406030204" pitchFamily="18" charset="0"/>
                                        <a:cs typeface="Times New Roman" panose="02020603050405020304" pitchFamily="18" charset="0"/>
                                      </a:rPr>
                                    </m:ctrlPr>
                                  </m:mPr>
                                  <m:mr>
                                    <m:e>
                                      <m:sSubSup>
                                        <m:sSubSupPr>
                                          <m:ctrlPr>
                                            <a:rPr lang="en-US" sz="2300" i="1">
                                              <a:effectLst/>
                                              <a:latin typeface="Cambria Math" panose="02040503050406030204" pitchFamily="18" charset="0"/>
                                            </a:rPr>
                                          </m:ctrlPr>
                                        </m:sSubSupPr>
                                        <m:e>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𝑢</m:t>
                                          </m:r>
                                        </m:e>
                                        <m:sub>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10</m:t>
                                          </m:r>
                                        </m:sub>
                                        <m:sup>
                                          <m:d>
                                            <m:dPr>
                                              <m:ctrlPr>
                                                <a:rPr lang="en-US" sz="2300" i="1">
                                                  <a:effectLst/>
                                                  <a:latin typeface="Cambria Math" panose="02040503050406030204" pitchFamily="18" charset="0"/>
                                                </a:rPr>
                                              </m:ctrlPr>
                                            </m:dPr>
                                            <m:e>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𝑡</m:t>
                                              </m:r>
                                            </m:e>
                                          </m:d>
                                        </m:sup>
                                      </m:sSubSup>
                                    </m:e>
                                    <m:e>
                                      <m:sSubSup>
                                        <m:sSubSupPr>
                                          <m:ctrlPr>
                                            <a:rPr lang="en-US" sz="2300" i="1">
                                              <a:effectLst/>
                                              <a:latin typeface="Cambria Math" panose="02040503050406030204" pitchFamily="18" charset="0"/>
                                            </a:rPr>
                                          </m:ctrlPr>
                                        </m:sSubSupPr>
                                        <m:e>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𝑢</m:t>
                                          </m:r>
                                        </m:e>
                                        <m:sub>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11</m:t>
                                          </m:r>
                                        </m:sub>
                                        <m:sup>
                                          <m:d>
                                            <m:dPr>
                                              <m:ctrlPr>
                                                <a:rPr lang="en-US" sz="2300" i="1">
                                                  <a:effectLst/>
                                                  <a:latin typeface="Cambria Math" panose="02040503050406030204" pitchFamily="18" charset="0"/>
                                                </a:rPr>
                                              </m:ctrlPr>
                                            </m:dPr>
                                            <m:e>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𝑡</m:t>
                                              </m:r>
                                            </m:e>
                                          </m:d>
                                        </m:sup>
                                      </m:sSubSup>
                                    </m:e>
                                    <m:e>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m:t>
                                      </m:r>
                                    </m:e>
                                    <m:e>
                                      <m:sSubSup>
                                        <m:sSubSupPr>
                                          <m:ctrlPr>
                                            <a:rPr lang="en-US" sz="2300" i="1">
                                              <a:effectLst/>
                                              <a:latin typeface="Cambria Math" panose="02040503050406030204" pitchFamily="18" charset="0"/>
                                            </a:rPr>
                                          </m:ctrlPr>
                                        </m:sSubSupPr>
                                        <m:e>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𝑢</m:t>
                                          </m:r>
                                        </m:e>
                                        <m:sub>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1</m:t>
                                          </m:r>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𝑛</m:t>
                                          </m:r>
                                        </m:sub>
                                        <m:sup>
                                          <m:d>
                                            <m:dPr>
                                              <m:ctrlPr>
                                                <a:rPr lang="en-US" sz="2300" i="1">
                                                  <a:effectLst/>
                                                  <a:latin typeface="Cambria Math" panose="02040503050406030204" pitchFamily="18" charset="0"/>
                                                </a:rPr>
                                              </m:ctrlPr>
                                            </m:dPr>
                                            <m:e>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𝑡</m:t>
                                              </m:r>
                                            </m:e>
                                          </m:d>
                                        </m:sup>
                                      </m:sSubSup>
                                    </m:e>
                                  </m:mr>
                                  <m:mr>
                                    <m:e>
                                      <m:sSubSup>
                                        <m:sSubSupPr>
                                          <m:ctrlPr>
                                            <a:rPr lang="en-US" sz="2300" i="1">
                                              <a:effectLst/>
                                              <a:latin typeface="Cambria Math" panose="02040503050406030204" pitchFamily="18" charset="0"/>
                                            </a:rPr>
                                          </m:ctrlPr>
                                        </m:sSubSupPr>
                                        <m:e>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𝑢</m:t>
                                          </m:r>
                                        </m:e>
                                        <m:sub>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20</m:t>
                                          </m:r>
                                        </m:sub>
                                        <m:sup>
                                          <m:d>
                                            <m:dPr>
                                              <m:ctrlPr>
                                                <a:rPr lang="en-US" sz="2300" i="1">
                                                  <a:effectLst/>
                                                  <a:latin typeface="Cambria Math" panose="02040503050406030204" pitchFamily="18" charset="0"/>
                                                </a:rPr>
                                              </m:ctrlPr>
                                            </m:dPr>
                                            <m:e>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𝑡</m:t>
                                              </m:r>
                                            </m:e>
                                          </m:d>
                                        </m:sup>
                                      </m:sSubSup>
                                    </m:e>
                                    <m:e>
                                      <m:sSubSup>
                                        <m:sSubSupPr>
                                          <m:ctrlPr>
                                            <a:rPr lang="en-US" sz="2300" i="1">
                                              <a:effectLst/>
                                              <a:latin typeface="Cambria Math" panose="02040503050406030204" pitchFamily="18" charset="0"/>
                                            </a:rPr>
                                          </m:ctrlPr>
                                        </m:sSubSupPr>
                                        <m:e>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𝑢</m:t>
                                          </m:r>
                                        </m:e>
                                        <m:sub>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21</m:t>
                                          </m:r>
                                        </m:sub>
                                        <m:sup>
                                          <m:d>
                                            <m:dPr>
                                              <m:ctrlPr>
                                                <a:rPr lang="en-US" sz="2300" i="1">
                                                  <a:effectLst/>
                                                  <a:latin typeface="Cambria Math" panose="02040503050406030204" pitchFamily="18" charset="0"/>
                                                </a:rPr>
                                              </m:ctrlPr>
                                            </m:dPr>
                                            <m:e>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𝑡</m:t>
                                              </m:r>
                                            </m:e>
                                          </m:d>
                                        </m:sup>
                                      </m:sSubSup>
                                    </m:e>
                                    <m:e>
                                      <m:r>
                                        <a:rPr lang="en-US" sz="2300" i="1">
                                          <a:effectLst/>
                                          <a:latin typeface="Cambria Math" panose="02040503050406030204" pitchFamily="18" charset="0"/>
                                          <a:ea typeface="Cambria Math" panose="02040503050406030204" pitchFamily="18" charset="0"/>
                                          <a:cs typeface="Times New Roman" panose="02020603050405020304" pitchFamily="18" charset="0"/>
                                        </a:rPr>
                                        <m:t>⋯</m:t>
                                      </m:r>
                                    </m:e>
                                    <m:e>
                                      <m:sSubSup>
                                        <m:sSubSupPr>
                                          <m:ctrlPr>
                                            <a:rPr lang="en-US" sz="2300" i="1">
                                              <a:effectLst/>
                                              <a:latin typeface="Cambria Math" panose="02040503050406030204" pitchFamily="18" charset="0"/>
                                            </a:rPr>
                                          </m:ctrlPr>
                                        </m:sSubSupPr>
                                        <m:e>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𝑢</m:t>
                                          </m:r>
                                        </m:e>
                                        <m:sub>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2</m:t>
                                          </m:r>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𝑛</m:t>
                                          </m:r>
                                        </m:sub>
                                        <m:sup>
                                          <m:d>
                                            <m:dPr>
                                              <m:ctrlPr>
                                                <a:rPr lang="en-US" sz="2300" i="1">
                                                  <a:effectLst/>
                                                  <a:latin typeface="Cambria Math" panose="02040503050406030204" pitchFamily="18" charset="0"/>
                                                </a:rPr>
                                              </m:ctrlPr>
                                            </m:dPr>
                                            <m:e>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𝑡</m:t>
                                              </m:r>
                                            </m:e>
                                          </m:d>
                                        </m:sup>
                                      </m:sSubSup>
                                    </m:e>
                                  </m:mr>
                                  <m:mr>
                                    <m:e>
                                      <m:r>
                                        <a:rPr lang="en-US" sz="2300" i="1">
                                          <a:effectLst/>
                                          <a:latin typeface="Cambria Math" panose="02040503050406030204" pitchFamily="18" charset="0"/>
                                          <a:ea typeface="Cambria Math" panose="02040503050406030204" pitchFamily="18" charset="0"/>
                                          <a:cs typeface="Times New Roman" panose="02020603050405020304" pitchFamily="18" charset="0"/>
                                        </a:rPr>
                                        <m:t>⋮</m:t>
                                      </m:r>
                                    </m:e>
                                    <m:e>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m:t>
                                      </m:r>
                                    </m:e>
                                    <m:e>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m:t>
                                      </m:r>
                                    </m:e>
                                    <m:e>
                                      <m:r>
                                        <a:rPr lang="en-US" sz="2300" i="1">
                                          <a:effectLst/>
                                          <a:latin typeface="Cambria Math" panose="02040503050406030204" pitchFamily="18" charset="0"/>
                                          <a:ea typeface="Cambria Math" panose="02040503050406030204" pitchFamily="18" charset="0"/>
                                          <a:cs typeface="Times New Roman" panose="02020603050405020304" pitchFamily="18" charset="0"/>
                                        </a:rPr>
                                        <m:t>⋮</m:t>
                                      </m:r>
                                    </m:e>
                                  </m:mr>
                                  <m:mr>
                                    <m:e>
                                      <m:sSubSup>
                                        <m:sSubSupPr>
                                          <m:ctrlPr>
                                            <a:rPr lang="en-US" sz="2300" i="1">
                                              <a:effectLst/>
                                              <a:latin typeface="Cambria Math" panose="02040503050406030204" pitchFamily="18" charset="0"/>
                                            </a:rPr>
                                          </m:ctrlPr>
                                        </m:sSubSupPr>
                                        <m:e>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𝑢</m:t>
                                          </m:r>
                                        </m:e>
                                        <m:sub>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𝑁</m:t>
                                          </m:r>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0</m:t>
                                          </m:r>
                                        </m:sub>
                                        <m:sup>
                                          <m:d>
                                            <m:dPr>
                                              <m:ctrlPr>
                                                <a:rPr lang="en-US" sz="2300" i="1">
                                                  <a:effectLst/>
                                                  <a:latin typeface="Cambria Math" panose="02040503050406030204" pitchFamily="18" charset="0"/>
                                                </a:rPr>
                                              </m:ctrlPr>
                                            </m:dPr>
                                            <m:e>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𝑡</m:t>
                                              </m:r>
                                            </m:e>
                                          </m:d>
                                        </m:sup>
                                      </m:sSubSup>
                                    </m:e>
                                    <m:e>
                                      <m:sSubSup>
                                        <m:sSubSupPr>
                                          <m:ctrlPr>
                                            <a:rPr lang="en-US" sz="2300" i="1">
                                              <a:effectLst/>
                                              <a:latin typeface="Cambria Math" panose="02040503050406030204" pitchFamily="18" charset="0"/>
                                            </a:rPr>
                                          </m:ctrlPr>
                                        </m:sSubSupPr>
                                        <m:e>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𝑢</m:t>
                                          </m:r>
                                        </m:e>
                                        <m:sub>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𝑁</m:t>
                                          </m:r>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1</m:t>
                                          </m:r>
                                        </m:sub>
                                        <m:sup>
                                          <m:d>
                                            <m:dPr>
                                              <m:ctrlPr>
                                                <a:rPr lang="en-US" sz="2300" i="1">
                                                  <a:effectLst/>
                                                  <a:latin typeface="Cambria Math" panose="02040503050406030204" pitchFamily="18" charset="0"/>
                                                </a:rPr>
                                              </m:ctrlPr>
                                            </m:dPr>
                                            <m:e>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𝑡</m:t>
                                              </m:r>
                                            </m:e>
                                          </m:d>
                                        </m:sup>
                                      </m:sSubSup>
                                    </m:e>
                                    <m:e>
                                      <m:r>
                                        <a:rPr lang="en-US" sz="2300" i="1">
                                          <a:effectLst/>
                                          <a:latin typeface="Cambria Math" panose="02040503050406030204" pitchFamily="18" charset="0"/>
                                          <a:ea typeface="Cambria Math" panose="02040503050406030204" pitchFamily="18" charset="0"/>
                                          <a:cs typeface="Times New Roman" panose="02020603050405020304" pitchFamily="18" charset="0"/>
                                        </a:rPr>
                                        <m:t>⋯</m:t>
                                      </m:r>
                                    </m:e>
                                    <m:e>
                                      <m:sSubSup>
                                        <m:sSubSupPr>
                                          <m:ctrlPr>
                                            <a:rPr lang="en-US" sz="2300" i="1">
                                              <a:effectLst/>
                                              <a:latin typeface="Cambria Math" panose="02040503050406030204" pitchFamily="18" charset="0"/>
                                            </a:rPr>
                                          </m:ctrlPr>
                                        </m:sSubSupPr>
                                        <m:e>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𝑢</m:t>
                                          </m:r>
                                        </m:e>
                                        <m:sub>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𝑁𝑛</m:t>
                                          </m:r>
                                        </m:sub>
                                        <m:sup>
                                          <m:d>
                                            <m:dPr>
                                              <m:ctrlPr>
                                                <a:rPr lang="en-US" sz="2300" i="1">
                                                  <a:effectLst/>
                                                  <a:latin typeface="Cambria Math" panose="02040503050406030204" pitchFamily="18" charset="0"/>
                                                </a:rPr>
                                              </m:ctrlPr>
                                            </m:dPr>
                                            <m:e>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𝑡</m:t>
                                              </m:r>
                                            </m:e>
                                          </m:d>
                                        </m:sup>
                                      </m:sSubSup>
                                    </m:e>
                                  </m:mr>
                                </m:m>
                              </m:e>
                            </m:d>
                          </m:e>
                        </m:mr>
                        <m:mr>
                          <m:e>
                            <m:sSubSup>
                              <m:sSubSupPr>
                                <m:ctrlPr>
                                  <a:rPr lang="en-US" sz="2300" i="1">
                                    <a:effectLst/>
                                    <a:latin typeface="Cambria Math" panose="02040503050406030204" pitchFamily="18" charset="0"/>
                                  </a:rPr>
                                </m:ctrlPr>
                              </m:sSubSupPr>
                              <m:e>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𝑢</m:t>
                                </m:r>
                              </m:e>
                              <m:sub>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𝑖𝑗</m:t>
                                </m:r>
                              </m:sub>
                              <m:sup>
                                <m:d>
                                  <m:dPr>
                                    <m:ctrlPr>
                                      <a:rPr lang="en-US" sz="2300" i="1">
                                        <a:effectLst/>
                                        <a:latin typeface="Cambria Math" panose="02040503050406030204" pitchFamily="18" charset="0"/>
                                      </a:rPr>
                                    </m:ctrlPr>
                                  </m:dPr>
                                  <m:e>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𝑡</m:t>
                                    </m:r>
                                  </m:e>
                                </m:d>
                              </m:sup>
                            </m:sSubSup>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m:t>
                            </m:r>
                            <m:sSub>
                              <m:sSubPr>
                                <m:ctrlPr>
                                  <a:rPr lang="en-US" sz="2300" i="1">
                                    <a:effectLst/>
                                    <a:latin typeface="Cambria Math" panose="02040503050406030204" pitchFamily="18" charset="0"/>
                                  </a:rPr>
                                </m:ctrlPr>
                              </m:sSubPr>
                              <m:e>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𝑥</m:t>
                                </m:r>
                              </m:e>
                              <m:sub>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𝑖𝑗</m:t>
                                </m:r>
                              </m:sub>
                            </m:sSub>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𝑃</m:t>
                            </m:r>
                            <m:d>
                              <m:dPr>
                                <m:ctrlPr>
                                  <a:rPr lang="en-US" sz="2300" i="1">
                                    <a:effectLst/>
                                    <a:latin typeface="Cambria Math" panose="02040503050406030204" pitchFamily="18" charset="0"/>
                                  </a:rPr>
                                </m:ctrlPr>
                              </m:dPr>
                              <m:e>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𝑌</m:t>
                                </m:r>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m:t>
                                </m:r>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𝑘</m:t>
                                </m:r>
                              </m:e>
                              <m:e>
                                <m:sSub>
                                  <m:sSubPr>
                                    <m:ctrlPr>
                                      <a:rPr lang="en-US" sz="2300" i="1">
                                        <a:effectLst/>
                                        <a:latin typeface="Cambria Math" panose="02040503050406030204" pitchFamily="18" charset="0"/>
                                      </a:rPr>
                                    </m:ctrlPr>
                                  </m:sSubPr>
                                  <m:e>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𝑋</m:t>
                                    </m:r>
                                  </m:e>
                                  <m:sub>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𝑖</m:t>
                                    </m:r>
                                  </m:sub>
                                </m:sSub>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m:t>
                                </m:r>
                                <m:sSub>
                                  <m:sSubPr>
                                    <m:ctrlPr>
                                      <a:rPr lang="en-US" sz="2300" i="1">
                                        <a:effectLst/>
                                        <a:latin typeface="Cambria Math" panose="02040503050406030204" pitchFamily="18" charset="0"/>
                                      </a:rPr>
                                    </m:ctrlPr>
                                  </m:sSubPr>
                                  <m:e>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𝑧</m:t>
                                    </m:r>
                                  </m:e>
                                  <m:sub>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𝑖</m:t>
                                    </m:r>
                                  </m:sub>
                                </m:sSub>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m:t>
                                </m:r>
                                <m:sSubSup>
                                  <m:sSubSupPr>
                                    <m:ctrlPr>
                                      <a:rPr lang="en-US" sz="2300" i="1">
                                        <a:effectLst/>
                                        <a:latin typeface="Cambria Math" panose="02040503050406030204" pitchFamily="18" charset="0"/>
                                        <a:cs typeface="Times New Roman" panose="02020603050405020304" pitchFamily="18" charset="0"/>
                                      </a:rPr>
                                    </m:ctrlPr>
                                  </m:sSubSupPr>
                                  <m:e>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𝛼</m:t>
                                    </m:r>
                                  </m:e>
                                  <m:sub>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𝑘</m:t>
                                    </m:r>
                                  </m:sub>
                                  <m:sup>
                                    <m:d>
                                      <m:dPr>
                                        <m:ctrlPr>
                                          <a:rPr lang="en-US" sz="2300" i="1">
                                            <a:effectLst/>
                                            <a:latin typeface="Cambria Math" panose="02040503050406030204" pitchFamily="18" charset="0"/>
                                            <a:cs typeface="Times New Roman" panose="02020603050405020304" pitchFamily="18" charset="0"/>
                                          </a:rPr>
                                        </m:ctrlPr>
                                      </m:dPr>
                                      <m:e>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𝑡</m:t>
                                        </m:r>
                                      </m:e>
                                    </m:d>
                                  </m:sup>
                                </m:sSubSup>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m:t>
                                </m:r>
                                <m:sSup>
                                  <m:sSupPr>
                                    <m:ctrlPr>
                                      <a:rPr lang="en-US" sz="2300" i="1">
                                        <a:effectLst/>
                                        <a:latin typeface="Cambria Math" panose="02040503050406030204" pitchFamily="18" charset="0"/>
                                        <a:cs typeface="Times New Roman" panose="02020603050405020304" pitchFamily="18" charset="0"/>
                                      </a:rPr>
                                    </m:ctrlPr>
                                  </m:sSupPr>
                                  <m:e>
                                    <m:d>
                                      <m:dPr>
                                        <m:ctrlPr>
                                          <a:rPr lang="en-US" sz="2300" i="1">
                                            <a:effectLst/>
                                            <a:latin typeface="Cambria Math" panose="02040503050406030204" pitchFamily="18" charset="0"/>
                                            <a:cs typeface="Times New Roman" panose="02020603050405020304" pitchFamily="18" charset="0"/>
                                          </a:rPr>
                                        </m:ctrlPr>
                                      </m:dPr>
                                      <m:e>
                                        <m:sSubSup>
                                          <m:sSubSupPr>
                                            <m:ctrlPr>
                                              <a:rPr lang="en-US" sz="2300" i="1">
                                                <a:effectLst/>
                                                <a:latin typeface="Cambria Math" panose="02040503050406030204" pitchFamily="18" charset="0"/>
                                                <a:cs typeface="Times New Roman" panose="02020603050405020304" pitchFamily="18" charset="0"/>
                                              </a:rPr>
                                            </m:ctrlPr>
                                          </m:sSubSupPr>
                                          <m:e>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𝜎</m:t>
                                            </m:r>
                                          </m:e>
                                          <m:sub>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𝑘</m:t>
                                            </m:r>
                                          </m:sub>
                                          <m:sup>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2</m:t>
                                            </m:r>
                                          </m:sup>
                                        </m:sSubSup>
                                      </m:e>
                                    </m:d>
                                  </m:e>
                                  <m:sup>
                                    <m:d>
                                      <m:dPr>
                                        <m:ctrlPr>
                                          <a:rPr lang="en-US" sz="2300" i="1">
                                            <a:effectLst/>
                                            <a:latin typeface="Cambria Math" panose="02040503050406030204" pitchFamily="18" charset="0"/>
                                            <a:cs typeface="Times New Roman" panose="02020603050405020304" pitchFamily="18" charset="0"/>
                                          </a:rPr>
                                        </m:ctrlPr>
                                      </m:dPr>
                                      <m:e>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𝑡</m:t>
                                        </m:r>
                                      </m:e>
                                    </m:d>
                                  </m:sup>
                                </m:sSup>
                              </m:e>
                            </m:d>
                          </m:e>
                        </m:mr>
                      </m:m>
                    </m:oMath>
                  </m:oMathPara>
                </a14:m>
                <a:endParaRPr lang="en-US" sz="2300" dirty="0"/>
              </a:p>
              <a:p>
                <a:r>
                  <a:rPr lang="en-US" sz="2300" dirty="0"/>
                  <a:t>Matrix </a:t>
                </a:r>
                <a:r>
                  <a:rPr lang="en-US" sz="2300" b="1" i="1" dirty="0"/>
                  <a:t>V</a:t>
                </a:r>
                <a:r>
                  <a:rPr lang="en-US" sz="2300" dirty="0"/>
                  <a:t> in M-step is calculated as follows:</a:t>
                </a:r>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2300" i="1" smtClean="0">
                              <a:effectLst/>
                              <a:latin typeface="Cambria Math" panose="02040503050406030204" pitchFamily="18" charset="0"/>
                              <a:ea typeface="Times New Roman" panose="02020603050405020304" pitchFamily="18" charset="0"/>
                            </a:rPr>
                          </m:ctrlPr>
                        </m:mPr>
                        <m:mr>
                          <m:e>
                            <m:sSubSup>
                              <m:sSubSupPr>
                                <m:ctrlPr>
                                  <a:rPr lang="en-US" sz="2300" i="1">
                                    <a:effectLst/>
                                    <a:latin typeface="Cambria Math" panose="02040503050406030204" pitchFamily="18" charset="0"/>
                                    <a:ea typeface="Times New Roman" panose="02020603050405020304" pitchFamily="18" charset="0"/>
                                  </a:rPr>
                                </m:ctrlPr>
                              </m:sSubSupPr>
                              <m:e>
                                <m:r>
                                  <a:rPr lang="en-US" sz="2300" i="1">
                                    <a:effectLst/>
                                    <a:latin typeface="Cambria Math" panose="02040503050406030204" pitchFamily="18" charset="0"/>
                                    <a:ea typeface="Times New Roman" panose="02020603050405020304" pitchFamily="18" charset="0"/>
                                    <a:cs typeface="Times New Roman" panose="02020603050405020304" pitchFamily="18" charset="0"/>
                                  </a:rPr>
                                  <m:t>𝑉</m:t>
                                </m:r>
                              </m:e>
                              <m:sub>
                                <m:r>
                                  <a:rPr lang="en-US" sz="2300" i="1">
                                    <a:effectLst/>
                                    <a:latin typeface="Cambria Math" panose="02040503050406030204" pitchFamily="18" charset="0"/>
                                    <a:ea typeface="Times New Roman" panose="02020603050405020304" pitchFamily="18" charset="0"/>
                                    <a:cs typeface="Times New Roman" panose="02020603050405020304" pitchFamily="18" charset="0"/>
                                  </a:rPr>
                                  <m:t>𝑖</m:t>
                                </m:r>
                              </m:sub>
                              <m:sup>
                                <m:d>
                                  <m:dPr>
                                    <m:ctrlPr>
                                      <a:rPr lang="en-US" sz="2300" i="1">
                                        <a:effectLst/>
                                        <a:latin typeface="Cambria Math" panose="02040503050406030204" pitchFamily="18" charset="0"/>
                                        <a:ea typeface="Times New Roman" panose="02020603050405020304" pitchFamily="18" charset="0"/>
                                      </a:rPr>
                                    </m:ctrlPr>
                                  </m:dPr>
                                  <m:e>
                                    <m:r>
                                      <a:rPr lang="en-US" sz="2300" i="1">
                                        <a:effectLst/>
                                        <a:latin typeface="Cambria Math" panose="02040503050406030204" pitchFamily="18" charset="0"/>
                                        <a:ea typeface="Times New Roman" panose="02020603050405020304" pitchFamily="18" charset="0"/>
                                        <a:cs typeface="Times New Roman" panose="02020603050405020304" pitchFamily="18" charset="0"/>
                                      </a:rPr>
                                      <m:t>𝑡</m:t>
                                    </m:r>
                                  </m:e>
                                </m:d>
                              </m:sup>
                            </m:sSubSup>
                            <m:r>
                              <a:rPr lang="en-US" sz="23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n-US" sz="2300" i="1">
                                    <a:effectLst/>
                                    <a:latin typeface="Cambria Math" panose="02040503050406030204" pitchFamily="18" charset="0"/>
                                  </a:rPr>
                                </m:ctrlPr>
                              </m:dPr>
                              <m:e>
                                <m:m>
                                  <m:mPr>
                                    <m:mcs>
                                      <m:mc>
                                        <m:mcPr>
                                          <m:count m:val="1"/>
                                          <m:mcJc m:val="center"/>
                                        </m:mcPr>
                                      </m:mc>
                                    </m:mcs>
                                    <m:ctrlPr>
                                      <a:rPr lang="en-US" sz="2300" i="1">
                                        <a:effectLst/>
                                        <a:latin typeface="Cambria Math" panose="02040503050406030204" pitchFamily="18" charset="0"/>
                                      </a:rPr>
                                    </m:ctrlPr>
                                  </m:mPr>
                                  <m:mr>
                                    <m:e>
                                      <m:sSubSup>
                                        <m:sSubSupPr>
                                          <m:ctrlPr>
                                            <a:rPr lang="en-US" sz="2300" i="1">
                                              <a:effectLst/>
                                              <a:latin typeface="Cambria Math" panose="02040503050406030204" pitchFamily="18" charset="0"/>
                                            </a:rPr>
                                          </m:ctrlPr>
                                        </m:sSubSupPr>
                                        <m:e>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𝑣</m:t>
                                          </m:r>
                                        </m:e>
                                        <m:sub>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𝑖</m:t>
                                          </m:r>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0</m:t>
                                          </m:r>
                                        </m:sub>
                                        <m:sup>
                                          <m:d>
                                            <m:dPr>
                                              <m:ctrlPr>
                                                <a:rPr lang="en-US" sz="2300" i="1">
                                                  <a:effectLst/>
                                                  <a:latin typeface="Cambria Math" panose="02040503050406030204" pitchFamily="18" charset="0"/>
                                                </a:rPr>
                                              </m:ctrlPr>
                                            </m:dPr>
                                            <m:e>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𝑡</m:t>
                                              </m:r>
                                            </m:e>
                                          </m:d>
                                        </m:sup>
                                      </m:sSubSup>
                                    </m:e>
                                  </m:mr>
                                  <m:mr>
                                    <m:e>
                                      <m:sSubSup>
                                        <m:sSubSupPr>
                                          <m:ctrlPr>
                                            <a:rPr lang="en-US" sz="2300" i="1">
                                              <a:effectLst/>
                                              <a:latin typeface="Cambria Math" panose="02040503050406030204" pitchFamily="18" charset="0"/>
                                            </a:rPr>
                                          </m:ctrlPr>
                                        </m:sSubSupPr>
                                        <m:e>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𝑣</m:t>
                                          </m:r>
                                        </m:e>
                                        <m:sub>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𝑖</m:t>
                                          </m:r>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1</m:t>
                                          </m:r>
                                        </m:sub>
                                        <m:sup>
                                          <m:d>
                                            <m:dPr>
                                              <m:ctrlPr>
                                                <a:rPr lang="en-US" sz="2300" i="1">
                                                  <a:effectLst/>
                                                  <a:latin typeface="Cambria Math" panose="02040503050406030204" pitchFamily="18" charset="0"/>
                                                </a:rPr>
                                              </m:ctrlPr>
                                            </m:dPr>
                                            <m:e>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𝑡</m:t>
                                              </m:r>
                                            </m:e>
                                          </m:d>
                                        </m:sup>
                                      </m:sSubSup>
                                    </m:e>
                                  </m:mr>
                                  <m:mr>
                                    <m:e>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m:t>
                                      </m:r>
                                    </m:e>
                                  </m:mr>
                                  <m:mr>
                                    <m:e>
                                      <m:sSubSup>
                                        <m:sSubSupPr>
                                          <m:ctrlPr>
                                            <a:rPr lang="en-US" sz="2300" i="1">
                                              <a:effectLst/>
                                              <a:latin typeface="Cambria Math" panose="02040503050406030204" pitchFamily="18" charset="0"/>
                                            </a:rPr>
                                          </m:ctrlPr>
                                        </m:sSubSupPr>
                                        <m:e>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𝑣</m:t>
                                          </m:r>
                                        </m:e>
                                        <m:sub>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𝑖𝑛</m:t>
                                          </m:r>
                                        </m:sub>
                                        <m:sup>
                                          <m:d>
                                            <m:dPr>
                                              <m:ctrlPr>
                                                <a:rPr lang="en-US" sz="2300" i="1">
                                                  <a:effectLst/>
                                                  <a:latin typeface="Cambria Math" panose="02040503050406030204" pitchFamily="18" charset="0"/>
                                                </a:rPr>
                                              </m:ctrlPr>
                                            </m:dPr>
                                            <m:e>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𝑡</m:t>
                                              </m:r>
                                            </m:e>
                                          </m:d>
                                        </m:sup>
                                      </m:sSubSup>
                                    </m:e>
                                  </m:mr>
                                </m:m>
                              </m:e>
                            </m:d>
                            <m:r>
                              <a:rPr lang="en-US" sz="2300" b="0" i="1" smtClean="0">
                                <a:effectLst/>
                                <a:latin typeface="Cambria Math" panose="02040503050406030204" pitchFamily="18" charset="0"/>
                                <a:ea typeface="Microsoft YaHei" panose="020B0503020204020204" pitchFamily="34" charset="-122"/>
                                <a:cs typeface="Times New Roman" panose="02020603050405020304" pitchFamily="18" charset="0"/>
                              </a:rPr>
                              <m:t> </m:t>
                            </m:r>
                            <m:r>
                              <m:rPr>
                                <m:nor/>
                              </m:rPr>
                              <a:rPr lang="en-US" sz="2300" b="0" i="0" smtClean="0">
                                <a:effectLst/>
                                <a:latin typeface="Cambria Math" panose="02040503050406030204" pitchFamily="18" charset="0"/>
                                <a:ea typeface="Microsoft YaHei" panose="020B0503020204020204" pitchFamily="34" charset="-122"/>
                                <a:cs typeface="Times New Roman" panose="02020603050405020304" pitchFamily="18" charset="0"/>
                              </a:rPr>
                              <m:t>where</m:t>
                            </m:r>
                            <m:r>
                              <a:rPr lang="en-US" sz="2300" b="0" i="1" smtClean="0">
                                <a:effectLst/>
                                <a:latin typeface="Cambria Math" panose="02040503050406030204" pitchFamily="18" charset="0"/>
                                <a:ea typeface="Microsoft YaHei" panose="020B0503020204020204" pitchFamily="34" charset="-122"/>
                                <a:cs typeface="Times New Roman" panose="02020603050405020304" pitchFamily="18" charset="0"/>
                              </a:rPr>
                              <m:t> </m:t>
                            </m:r>
                            <m:sSubSup>
                              <m:sSubSupPr>
                                <m:ctrlPr>
                                  <a:rPr lang="en-US" sz="2300" i="1">
                                    <a:latin typeface="Cambria Math" panose="02040503050406030204" pitchFamily="18" charset="0"/>
                                  </a:rPr>
                                </m:ctrlPr>
                              </m:sSubSupPr>
                              <m:e>
                                <m:r>
                                  <a:rPr lang="en-US" sz="2300" i="1">
                                    <a:latin typeface="Cambria Math" panose="02040503050406030204" pitchFamily="18" charset="0"/>
                                    <a:ea typeface="Microsoft YaHei" panose="020B0503020204020204" pitchFamily="34" charset="-122"/>
                                  </a:rPr>
                                  <m:t>𝑣</m:t>
                                </m:r>
                              </m:e>
                              <m:sub>
                                <m:r>
                                  <a:rPr lang="en-US" sz="2300" i="1">
                                    <a:latin typeface="Cambria Math" panose="02040503050406030204" pitchFamily="18" charset="0"/>
                                    <a:ea typeface="Microsoft YaHei" panose="020B0503020204020204" pitchFamily="34" charset="-122"/>
                                  </a:rPr>
                                  <m:t>𝑖𝑗</m:t>
                                </m:r>
                              </m:sub>
                              <m:sup>
                                <m:d>
                                  <m:dPr>
                                    <m:ctrlPr>
                                      <a:rPr lang="en-US" sz="2300" i="1">
                                        <a:latin typeface="Cambria Math" panose="02040503050406030204" pitchFamily="18" charset="0"/>
                                      </a:rPr>
                                    </m:ctrlPr>
                                  </m:dPr>
                                  <m:e>
                                    <m:r>
                                      <a:rPr lang="en-US" sz="2300" i="1">
                                        <a:latin typeface="Cambria Math" panose="02040503050406030204" pitchFamily="18" charset="0"/>
                                        <a:ea typeface="Microsoft YaHei" panose="020B0503020204020204" pitchFamily="34" charset="-122"/>
                                      </a:rPr>
                                      <m:t>𝑡</m:t>
                                    </m:r>
                                  </m:e>
                                </m:d>
                              </m:sup>
                            </m:sSubSup>
                            <m:r>
                              <a:rPr lang="en-US" sz="2300" i="1">
                                <a:latin typeface="Cambria Math" panose="02040503050406030204" pitchFamily="18" charset="0"/>
                                <a:ea typeface="Microsoft YaHei" panose="020B0503020204020204" pitchFamily="34" charset="-122"/>
                              </a:rPr>
                              <m:t>=</m:t>
                            </m:r>
                            <m:sSub>
                              <m:sSubPr>
                                <m:ctrlPr>
                                  <a:rPr lang="en-US" sz="2300" i="1">
                                    <a:latin typeface="Cambria Math" panose="02040503050406030204" pitchFamily="18" charset="0"/>
                                  </a:rPr>
                                </m:ctrlPr>
                              </m:sSubPr>
                              <m:e>
                                <m:r>
                                  <a:rPr lang="en-US" sz="2300" i="1">
                                    <a:latin typeface="Cambria Math" panose="02040503050406030204" pitchFamily="18" charset="0"/>
                                    <a:ea typeface="Microsoft YaHei" panose="020B0503020204020204" pitchFamily="34" charset="-122"/>
                                  </a:rPr>
                                  <m:t>𝑧</m:t>
                                </m:r>
                              </m:e>
                              <m:sub>
                                <m:r>
                                  <a:rPr lang="en-US" sz="2300" i="1">
                                    <a:latin typeface="Cambria Math" panose="02040503050406030204" pitchFamily="18" charset="0"/>
                                    <a:ea typeface="Microsoft YaHei" panose="020B0503020204020204" pitchFamily="34" charset="-122"/>
                                  </a:rPr>
                                  <m:t>𝑖</m:t>
                                </m:r>
                              </m:sub>
                            </m:sSub>
                            <m:r>
                              <a:rPr lang="en-US" sz="2300" i="1">
                                <a:latin typeface="Cambria Math" panose="02040503050406030204" pitchFamily="18" charset="0"/>
                                <a:ea typeface="Microsoft YaHei" panose="020B0503020204020204" pitchFamily="34" charset="-122"/>
                              </a:rPr>
                              <m:t>𝑃</m:t>
                            </m:r>
                            <m:d>
                              <m:dPr>
                                <m:ctrlPr>
                                  <a:rPr lang="en-US" sz="2300" i="1">
                                    <a:latin typeface="Cambria Math" panose="02040503050406030204" pitchFamily="18" charset="0"/>
                                  </a:rPr>
                                </m:ctrlPr>
                              </m:dPr>
                              <m:e>
                                <m:r>
                                  <a:rPr lang="en-US" sz="2300" i="1">
                                    <a:latin typeface="Cambria Math" panose="02040503050406030204" pitchFamily="18" charset="0"/>
                                    <a:ea typeface="Microsoft YaHei" panose="020B0503020204020204" pitchFamily="34" charset="-122"/>
                                  </a:rPr>
                                  <m:t>𝑌</m:t>
                                </m:r>
                                <m:r>
                                  <a:rPr lang="en-US" sz="2300" i="1">
                                    <a:latin typeface="Cambria Math" panose="02040503050406030204" pitchFamily="18" charset="0"/>
                                    <a:ea typeface="Microsoft YaHei" panose="020B0503020204020204" pitchFamily="34" charset="-122"/>
                                  </a:rPr>
                                  <m:t>=</m:t>
                                </m:r>
                                <m:r>
                                  <a:rPr lang="en-US" sz="2300" i="1">
                                    <a:latin typeface="Cambria Math" panose="02040503050406030204" pitchFamily="18" charset="0"/>
                                    <a:ea typeface="Microsoft YaHei" panose="020B0503020204020204" pitchFamily="34" charset="-122"/>
                                  </a:rPr>
                                  <m:t>𝑘</m:t>
                                </m:r>
                              </m:e>
                              <m:e>
                                <m:sSub>
                                  <m:sSubPr>
                                    <m:ctrlPr>
                                      <a:rPr lang="en-US" sz="2300" i="1">
                                        <a:latin typeface="Cambria Math" panose="02040503050406030204" pitchFamily="18" charset="0"/>
                                      </a:rPr>
                                    </m:ctrlPr>
                                  </m:sSubPr>
                                  <m:e>
                                    <m:r>
                                      <a:rPr lang="en-US" sz="2300" i="1">
                                        <a:latin typeface="Cambria Math" panose="02040503050406030204" pitchFamily="18" charset="0"/>
                                        <a:ea typeface="Microsoft YaHei" panose="020B0503020204020204" pitchFamily="34" charset="-122"/>
                                      </a:rPr>
                                      <m:t>𝑋</m:t>
                                    </m:r>
                                  </m:e>
                                  <m:sub>
                                    <m:r>
                                      <a:rPr lang="en-US" sz="2300" i="1">
                                        <a:latin typeface="Cambria Math" panose="02040503050406030204" pitchFamily="18" charset="0"/>
                                        <a:ea typeface="Microsoft YaHei" panose="020B0503020204020204" pitchFamily="34" charset="-122"/>
                                      </a:rPr>
                                      <m:t>𝑖</m:t>
                                    </m:r>
                                  </m:sub>
                                </m:sSub>
                                <m:r>
                                  <a:rPr lang="en-US" sz="2300" i="1">
                                    <a:latin typeface="Cambria Math" panose="02040503050406030204" pitchFamily="18" charset="0"/>
                                    <a:ea typeface="Microsoft YaHei" panose="020B0503020204020204" pitchFamily="34" charset="-122"/>
                                  </a:rPr>
                                  <m:t>,</m:t>
                                </m:r>
                                <m:sSub>
                                  <m:sSubPr>
                                    <m:ctrlPr>
                                      <a:rPr lang="en-US" sz="2300" i="1">
                                        <a:latin typeface="Cambria Math" panose="02040503050406030204" pitchFamily="18" charset="0"/>
                                      </a:rPr>
                                    </m:ctrlPr>
                                  </m:sSubPr>
                                  <m:e>
                                    <m:r>
                                      <a:rPr lang="en-US" sz="2300" i="1">
                                        <a:latin typeface="Cambria Math" panose="02040503050406030204" pitchFamily="18" charset="0"/>
                                        <a:ea typeface="Microsoft YaHei" panose="020B0503020204020204" pitchFamily="34" charset="-122"/>
                                      </a:rPr>
                                      <m:t>𝑧</m:t>
                                    </m:r>
                                  </m:e>
                                  <m:sub>
                                    <m:r>
                                      <a:rPr lang="en-US" sz="2300" i="1">
                                        <a:latin typeface="Cambria Math" panose="02040503050406030204" pitchFamily="18" charset="0"/>
                                        <a:ea typeface="Microsoft YaHei" panose="020B0503020204020204" pitchFamily="34" charset="-122"/>
                                      </a:rPr>
                                      <m:t>𝑖</m:t>
                                    </m:r>
                                  </m:sub>
                                </m:sSub>
                                <m:r>
                                  <a:rPr lang="en-US" sz="2300" i="1">
                                    <a:latin typeface="Cambria Math" panose="02040503050406030204" pitchFamily="18" charset="0"/>
                                    <a:ea typeface="Microsoft YaHei" panose="020B0503020204020204" pitchFamily="34" charset="-122"/>
                                  </a:rPr>
                                  <m:t>,</m:t>
                                </m:r>
                                <m:sSubSup>
                                  <m:sSubSupPr>
                                    <m:ctrlPr>
                                      <a:rPr lang="en-US" sz="2300" i="1">
                                        <a:latin typeface="Cambria Math" panose="02040503050406030204" pitchFamily="18" charset="0"/>
                                      </a:rPr>
                                    </m:ctrlPr>
                                  </m:sSubSupPr>
                                  <m:e>
                                    <m:r>
                                      <a:rPr lang="en-US" sz="2300" i="1">
                                        <a:latin typeface="Cambria Math" panose="02040503050406030204" pitchFamily="18" charset="0"/>
                                        <a:ea typeface="Microsoft YaHei" panose="020B0503020204020204" pitchFamily="34" charset="-122"/>
                                      </a:rPr>
                                      <m:t>𝛼</m:t>
                                    </m:r>
                                  </m:e>
                                  <m:sub>
                                    <m:r>
                                      <a:rPr lang="en-US" sz="2300" i="1">
                                        <a:latin typeface="Cambria Math" panose="02040503050406030204" pitchFamily="18" charset="0"/>
                                        <a:ea typeface="Microsoft YaHei" panose="020B0503020204020204" pitchFamily="34" charset="-122"/>
                                      </a:rPr>
                                      <m:t>𝑘</m:t>
                                    </m:r>
                                  </m:sub>
                                  <m:sup>
                                    <m:d>
                                      <m:dPr>
                                        <m:ctrlPr>
                                          <a:rPr lang="en-US" sz="2300" i="1">
                                            <a:latin typeface="Cambria Math" panose="02040503050406030204" pitchFamily="18" charset="0"/>
                                          </a:rPr>
                                        </m:ctrlPr>
                                      </m:dPr>
                                      <m:e>
                                        <m:r>
                                          <a:rPr lang="en-US" sz="2300" i="1">
                                            <a:latin typeface="Cambria Math" panose="02040503050406030204" pitchFamily="18" charset="0"/>
                                            <a:ea typeface="Microsoft YaHei" panose="020B0503020204020204" pitchFamily="34" charset="-122"/>
                                          </a:rPr>
                                          <m:t>𝑡</m:t>
                                        </m:r>
                                      </m:e>
                                    </m:d>
                                  </m:sup>
                                </m:sSubSup>
                                <m:r>
                                  <a:rPr lang="en-US" sz="2300" i="1">
                                    <a:latin typeface="Cambria Math" panose="02040503050406030204" pitchFamily="18" charset="0"/>
                                    <a:ea typeface="Microsoft YaHei" panose="020B0503020204020204" pitchFamily="34" charset="-122"/>
                                  </a:rPr>
                                  <m:t>,</m:t>
                                </m:r>
                                <m:sSup>
                                  <m:sSupPr>
                                    <m:ctrlPr>
                                      <a:rPr lang="en-US" sz="2300" i="1">
                                        <a:latin typeface="Cambria Math" panose="02040503050406030204" pitchFamily="18" charset="0"/>
                                      </a:rPr>
                                    </m:ctrlPr>
                                  </m:sSupPr>
                                  <m:e>
                                    <m:d>
                                      <m:dPr>
                                        <m:ctrlPr>
                                          <a:rPr lang="en-US" sz="2300" i="1">
                                            <a:latin typeface="Cambria Math" panose="02040503050406030204" pitchFamily="18" charset="0"/>
                                          </a:rPr>
                                        </m:ctrlPr>
                                      </m:dPr>
                                      <m:e>
                                        <m:sSubSup>
                                          <m:sSubSupPr>
                                            <m:ctrlPr>
                                              <a:rPr lang="en-US" sz="2300" i="1">
                                                <a:latin typeface="Cambria Math" panose="02040503050406030204" pitchFamily="18" charset="0"/>
                                              </a:rPr>
                                            </m:ctrlPr>
                                          </m:sSubSupPr>
                                          <m:e>
                                            <m:r>
                                              <a:rPr lang="en-US" sz="2300" i="1">
                                                <a:latin typeface="Cambria Math" panose="02040503050406030204" pitchFamily="18" charset="0"/>
                                                <a:ea typeface="Microsoft YaHei" panose="020B0503020204020204" pitchFamily="34" charset="-122"/>
                                              </a:rPr>
                                              <m:t>𝜎</m:t>
                                            </m:r>
                                          </m:e>
                                          <m:sub>
                                            <m:r>
                                              <a:rPr lang="en-US" sz="2300" i="1">
                                                <a:latin typeface="Cambria Math" panose="02040503050406030204" pitchFamily="18" charset="0"/>
                                                <a:ea typeface="Microsoft YaHei" panose="020B0503020204020204" pitchFamily="34" charset="-122"/>
                                              </a:rPr>
                                              <m:t>𝑘</m:t>
                                            </m:r>
                                          </m:sub>
                                          <m:sup>
                                            <m:r>
                                              <a:rPr lang="en-US" sz="2300" i="1">
                                                <a:latin typeface="Cambria Math" panose="02040503050406030204" pitchFamily="18" charset="0"/>
                                                <a:ea typeface="Microsoft YaHei" panose="020B0503020204020204" pitchFamily="34" charset="-122"/>
                                              </a:rPr>
                                              <m:t>2</m:t>
                                            </m:r>
                                          </m:sup>
                                        </m:sSubSup>
                                      </m:e>
                                    </m:d>
                                  </m:e>
                                  <m:sup>
                                    <m:d>
                                      <m:dPr>
                                        <m:ctrlPr>
                                          <a:rPr lang="en-US" sz="2300" i="1">
                                            <a:latin typeface="Cambria Math" panose="02040503050406030204" pitchFamily="18" charset="0"/>
                                          </a:rPr>
                                        </m:ctrlPr>
                                      </m:dPr>
                                      <m:e>
                                        <m:r>
                                          <a:rPr lang="en-US" sz="2300" i="1">
                                            <a:latin typeface="Cambria Math" panose="02040503050406030204" pitchFamily="18" charset="0"/>
                                            <a:ea typeface="Microsoft YaHei" panose="020B0503020204020204" pitchFamily="34" charset="-122"/>
                                          </a:rPr>
                                          <m:t>𝑡</m:t>
                                        </m:r>
                                      </m:e>
                                    </m:d>
                                  </m:sup>
                                </m:sSup>
                              </m:e>
                            </m:d>
                          </m:e>
                        </m:mr>
                      </m:m>
                    </m:oMath>
                  </m:oMathPara>
                </a14:m>
                <a:endParaRPr lang="en-US" sz="2300" dirty="0"/>
              </a:p>
              <a:p>
                <a:pPr marL="0" indent="0">
                  <a:buNone/>
                </a:pPr>
                <a:endParaRPr lang="en-US" sz="2300" dirty="0"/>
              </a:p>
              <a:p>
                <a:endParaRPr lang="en-US" sz="2300" dirty="0"/>
              </a:p>
            </p:txBody>
          </p:sp>
        </mc:Choice>
        <mc:Fallback xmlns="">
          <p:sp>
            <p:nvSpPr>
              <p:cNvPr id="3" name="Content Placeholder 2">
                <a:extLst>
                  <a:ext uri="{FF2B5EF4-FFF2-40B4-BE49-F238E27FC236}">
                    <a16:creationId xmlns:a16="http://schemas.microsoft.com/office/drawing/2014/main" id="{B5643421-D702-4D47-90F8-FA349E408B49}"/>
                  </a:ext>
                </a:extLst>
              </p:cNvPr>
              <p:cNvSpPr>
                <a:spLocks noGrp="1" noRot="1" noChangeAspect="1" noMove="1" noResize="1" noEditPoints="1" noAdjustHandles="1" noChangeArrowheads="1" noChangeShapeType="1" noTextEdit="1"/>
              </p:cNvSpPr>
              <p:nvPr>
                <p:ph idx="1"/>
              </p:nvPr>
            </p:nvSpPr>
            <p:spPr>
              <a:blipFill>
                <a:blip r:embed="rId2"/>
                <a:stretch>
                  <a:fillRect l="-696" t="-942" b="-942"/>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C97E406D-1FE4-4AF9-BAE2-A9B066DDAFE0}"/>
              </a:ext>
            </a:extLst>
          </p:cNvPr>
          <p:cNvSpPr>
            <a:spLocks noGrp="1"/>
          </p:cNvSpPr>
          <p:nvPr>
            <p:ph type="dt" sz="half" idx="10"/>
          </p:nvPr>
        </p:nvSpPr>
        <p:spPr/>
        <p:txBody>
          <a:bodyPr/>
          <a:lstStyle/>
          <a:p>
            <a:r>
              <a:rPr lang="en-US"/>
              <a:t>7/12/2020</a:t>
            </a:r>
            <a:endParaRPr lang="en-US" dirty="0"/>
          </a:p>
        </p:txBody>
      </p:sp>
      <p:sp>
        <p:nvSpPr>
          <p:cNvPr id="5" name="Footer Placeholder 4">
            <a:extLst>
              <a:ext uri="{FF2B5EF4-FFF2-40B4-BE49-F238E27FC236}">
                <a16:creationId xmlns:a16="http://schemas.microsoft.com/office/drawing/2014/main" id="{13CA0C74-1602-45E4-A992-B85054092561}"/>
              </a:ext>
            </a:extLst>
          </p:cNvPr>
          <p:cNvSpPr>
            <a:spLocks noGrp="1"/>
          </p:cNvSpPr>
          <p:nvPr>
            <p:ph type="ftr" sz="quarter" idx="11"/>
          </p:nvPr>
        </p:nvSpPr>
        <p:spPr/>
        <p:txBody>
          <a:bodyPr/>
          <a:lstStyle/>
          <a:p>
            <a:r>
              <a:rPr lang="en-US"/>
              <a:t>Mixture Regression Model for Incomplete Data - Loc Nguyen</a:t>
            </a:r>
          </a:p>
        </p:txBody>
      </p:sp>
      <p:sp>
        <p:nvSpPr>
          <p:cNvPr id="6" name="Slide Number Placeholder 5">
            <a:extLst>
              <a:ext uri="{FF2B5EF4-FFF2-40B4-BE49-F238E27FC236}">
                <a16:creationId xmlns:a16="http://schemas.microsoft.com/office/drawing/2014/main" id="{5828BE41-ABB3-4305-AC1D-AE209D04A1B6}"/>
              </a:ext>
            </a:extLst>
          </p:cNvPr>
          <p:cNvSpPr>
            <a:spLocks noGrp="1"/>
          </p:cNvSpPr>
          <p:nvPr>
            <p:ph type="sldNum" sz="quarter" idx="12"/>
          </p:nvPr>
        </p:nvSpPr>
        <p:spPr/>
        <p:txBody>
          <a:bodyPr/>
          <a:lstStyle/>
          <a:p>
            <a:fld id="{5DB5036F-1FF2-46C4-8D2B-59C7E3B91952}" type="slidenum">
              <a:rPr lang="en-US" smtClean="0"/>
              <a:pPr/>
              <a:t>14</a:t>
            </a:fld>
            <a:endParaRPr lang="en-US"/>
          </a:p>
        </p:txBody>
      </p:sp>
    </p:spTree>
    <p:extLst>
      <p:ext uri="{BB962C8B-B14F-4D97-AF65-F5344CB8AC3E}">
        <p14:creationId xmlns:p14="http://schemas.microsoft.com/office/powerpoint/2010/main" val="459621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8ACB2-94B1-496F-936A-E327267858A8}"/>
              </a:ext>
            </a:extLst>
          </p:cNvPr>
          <p:cNvSpPr>
            <a:spLocks noGrp="1"/>
          </p:cNvSpPr>
          <p:nvPr>
            <p:ph type="title"/>
          </p:nvPr>
        </p:nvSpPr>
        <p:spPr/>
        <p:txBody>
          <a:bodyPr/>
          <a:lstStyle/>
          <a:p>
            <a:r>
              <a:rPr lang="en-US" dirty="0"/>
              <a:t>2. Methodologies</a:t>
            </a:r>
          </a:p>
        </p:txBody>
      </p:sp>
      <p:sp>
        <p:nvSpPr>
          <p:cNvPr id="3" name="Content Placeholder 2">
            <a:extLst>
              <a:ext uri="{FF2B5EF4-FFF2-40B4-BE49-F238E27FC236}">
                <a16:creationId xmlns:a16="http://schemas.microsoft.com/office/drawing/2014/main" id="{A6C98813-1A04-4310-9382-F3ACCB637C73}"/>
              </a:ext>
            </a:extLst>
          </p:cNvPr>
          <p:cNvSpPr>
            <a:spLocks noGrp="1"/>
          </p:cNvSpPr>
          <p:nvPr>
            <p:ph idx="1"/>
          </p:nvPr>
        </p:nvSpPr>
        <p:spPr/>
        <p:txBody>
          <a:bodyPr>
            <a:normAutofit/>
          </a:bodyPr>
          <a:lstStyle/>
          <a:p>
            <a:r>
              <a:rPr lang="en-US" sz="3000" dirty="0">
                <a:effectLst/>
                <a:latin typeface="Times New Roman" panose="02020603050405020304" pitchFamily="18" charset="0"/>
                <a:ea typeface="Microsoft YaHei" panose="020B0503020204020204" pitchFamily="34" charset="-122"/>
                <a:cs typeface="Times New Roman" panose="02020603050405020304" pitchFamily="18" charset="0"/>
              </a:rPr>
              <a:t>MREM does not use the joint probability distribution. MREM does not either use logistic function to estimate mixture coefficients as the first approach does.</a:t>
            </a:r>
          </a:p>
          <a:p>
            <a:r>
              <a:rPr lang="en-US" sz="3000" dirty="0">
                <a:effectLst/>
                <a:latin typeface="Times New Roman" panose="02020603050405020304" pitchFamily="18" charset="0"/>
                <a:ea typeface="Microsoft YaHei" panose="020B0503020204020204" pitchFamily="34" charset="-122"/>
              </a:rPr>
              <a:t>MREM is the full combination of REM [3] and mixture model in which I use two EM processes in the same loop for estimating missing values and parameters.</a:t>
            </a:r>
          </a:p>
          <a:p>
            <a:r>
              <a:rPr lang="en-US" sz="3000" dirty="0">
                <a:effectLst/>
                <a:latin typeface="Times New Roman" panose="02020603050405020304" pitchFamily="18" charset="0"/>
                <a:ea typeface="Microsoft YaHei" panose="020B0503020204020204" pitchFamily="34" charset="-122"/>
              </a:rPr>
              <a:t>Variance </a:t>
            </a:r>
            <a:r>
              <a:rPr lang="en-US" sz="3000" i="1" dirty="0">
                <a:effectLst/>
                <a:latin typeface="Times New Roman" panose="02020603050405020304" pitchFamily="18" charset="0"/>
                <a:ea typeface="Microsoft YaHei" panose="020B0503020204020204" pitchFamily="34" charset="-122"/>
              </a:rPr>
              <a:t>σ</a:t>
            </a:r>
            <a:r>
              <a:rPr lang="en-US" sz="3000" i="1" baseline="-25000" dirty="0">
                <a:effectLst/>
                <a:latin typeface="Times New Roman" panose="02020603050405020304" pitchFamily="18" charset="0"/>
                <a:ea typeface="Microsoft YaHei" panose="020B0503020204020204" pitchFamily="34" charset="-122"/>
              </a:rPr>
              <a:t>k</a:t>
            </a:r>
            <a:r>
              <a:rPr lang="en-US" sz="3000" baseline="30000" dirty="0">
                <a:effectLst/>
                <a:latin typeface="Times New Roman" panose="02020603050405020304" pitchFamily="18" charset="0"/>
                <a:ea typeface="Microsoft YaHei" panose="020B0503020204020204" pitchFamily="34" charset="-122"/>
              </a:rPr>
              <a:t>2</a:t>
            </a:r>
            <a:r>
              <a:rPr lang="en-US" sz="3000" dirty="0">
                <a:effectLst/>
                <a:latin typeface="Times New Roman" panose="02020603050405020304" pitchFamily="18" charset="0"/>
                <a:ea typeface="Microsoft YaHei" panose="020B0503020204020204" pitchFamily="34" charset="-122"/>
              </a:rPr>
              <a:t> and regression coefficient </a:t>
            </a:r>
            <a:r>
              <a:rPr lang="en-US" sz="3000" i="1" dirty="0">
                <a:effectLst/>
                <a:latin typeface="Times New Roman" panose="02020603050405020304" pitchFamily="18" charset="0"/>
                <a:ea typeface="Microsoft YaHei" panose="020B0503020204020204" pitchFamily="34" charset="-122"/>
              </a:rPr>
              <a:t>α</a:t>
            </a:r>
            <a:r>
              <a:rPr lang="en-US" sz="3000" i="1" baseline="-25000" dirty="0">
                <a:effectLst/>
                <a:latin typeface="Times New Roman" panose="02020603050405020304" pitchFamily="18" charset="0"/>
                <a:ea typeface="Microsoft YaHei" panose="020B0503020204020204" pitchFamily="34" charset="-122"/>
              </a:rPr>
              <a:t>k</a:t>
            </a:r>
            <a:r>
              <a:rPr lang="en-US" sz="3000" dirty="0">
                <a:effectLst/>
                <a:latin typeface="Times New Roman" panose="02020603050405020304" pitchFamily="18" charset="0"/>
                <a:ea typeface="Microsoft YaHei" panose="020B0503020204020204" pitchFamily="34" charset="-122"/>
              </a:rPr>
              <a:t> of the probability </a:t>
            </a:r>
            <a:r>
              <a:rPr lang="en-US" sz="3000" i="1" dirty="0" err="1">
                <a:effectLst/>
                <a:latin typeface="Times New Roman" panose="02020603050405020304" pitchFamily="18" charset="0"/>
                <a:ea typeface="Microsoft YaHei" panose="020B0503020204020204" pitchFamily="34" charset="-122"/>
              </a:rPr>
              <a:t>P</a:t>
            </a:r>
            <a:r>
              <a:rPr lang="en-US" sz="3000" i="1" baseline="-25000" dirty="0" err="1">
                <a:effectLst/>
                <a:latin typeface="Times New Roman" panose="02020603050405020304" pitchFamily="18" charset="0"/>
                <a:ea typeface="Microsoft YaHei" panose="020B0503020204020204" pitchFamily="34" charset="-122"/>
              </a:rPr>
              <a:t>k</a:t>
            </a:r>
            <a:r>
              <a:rPr lang="en-US" sz="3000" dirty="0">
                <a:effectLst/>
                <a:latin typeface="Times New Roman" panose="02020603050405020304" pitchFamily="18" charset="0"/>
                <a:ea typeface="Microsoft YaHei" panose="020B0503020204020204" pitchFamily="34" charset="-122"/>
              </a:rPr>
              <a:t>(</a:t>
            </a:r>
            <a:r>
              <a:rPr lang="en-US" sz="3000" i="1" dirty="0">
                <a:effectLst/>
                <a:latin typeface="Times New Roman" panose="02020603050405020304" pitchFamily="18" charset="0"/>
                <a:ea typeface="Microsoft YaHei" panose="020B0503020204020204" pitchFamily="34" charset="-122"/>
              </a:rPr>
              <a:t>Z</a:t>
            </a:r>
            <a:r>
              <a:rPr lang="en-US" sz="3000" dirty="0">
                <a:effectLst/>
                <a:latin typeface="Times New Roman" panose="02020603050405020304" pitchFamily="18" charset="0"/>
                <a:ea typeface="Microsoft YaHei" panose="020B0503020204020204" pitchFamily="34" charset="-122"/>
              </a:rPr>
              <a:t>|</a:t>
            </a:r>
            <a:r>
              <a:rPr lang="en-US" sz="3000" i="1" dirty="0">
                <a:effectLst/>
                <a:latin typeface="Times New Roman" panose="02020603050405020304" pitchFamily="18" charset="0"/>
                <a:ea typeface="Microsoft YaHei" panose="020B0503020204020204" pitchFamily="34" charset="-122"/>
              </a:rPr>
              <a:t>α</a:t>
            </a:r>
            <a:r>
              <a:rPr lang="en-US" sz="3000" i="1" baseline="-25000" dirty="0" err="1">
                <a:effectLst/>
                <a:latin typeface="Times New Roman" panose="02020603050405020304" pitchFamily="18" charset="0"/>
                <a:ea typeface="Microsoft YaHei" panose="020B0503020204020204" pitchFamily="34" charset="-122"/>
              </a:rPr>
              <a:t>k</a:t>
            </a:r>
            <a:r>
              <a:rPr lang="en-US" sz="3000" i="1" baseline="30000" dirty="0" err="1">
                <a:effectLst/>
                <a:latin typeface="Times New Roman" panose="02020603050405020304" pitchFamily="18" charset="0"/>
                <a:ea typeface="Microsoft YaHei" panose="020B0503020204020204" pitchFamily="34" charset="-122"/>
              </a:rPr>
              <a:t>T</a:t>
            </a:r>
            <a:r>
              <a:rPr lang="en-US" sz="3000" i="1" dirty="0" err="1">
                <a:effectLst/>
                <a:latin typeface="Times New Roman" panose="02020603050405020304" pitchFamily="18" charset="0"/>
                <a:ea typeface="Microsoft YaHei" panose="020B0503020204020204" pitchFamily="34" charset="-122"/>
              </a:rPr>
              <a:t>X</a:t>
            </a:r>
            <a:r>
              <a:rPr lang="en-US" sz="3000" dirty="0">
                <a:effectLst/>
                <a:latin typeface="Times New Roman" panose="02020603050405020304" pitchFamily="18" charset="0"/>
                <a:ea typeface="Microsoft YaHei" panose="020B0503020204020204" pitchFamily="34" charset="-122"/>
              </a:rPr>
              <a:t>, </a:t>
            </a:r>
            <a:r>
              <a:rPr lang="en-US" sz="3000" i="1" dirty="0">
                <a:effectLst/>
                <a:latin typeface="Times New Roman" panose="02020603050405020304" pitchFamily="18" charset="0"/>
                <a:ea typeface="Microsoft YaHei" panose="020B0503020204020204" pitchFamily="34" charset="-122"/>
              </a:rPr>
              <a:t>σ</a:t>
            </a:r>
            <a:r>
              <a:rPr lang="en-US" sz="3000" i="1" baseline="-25000" dirty="0">
                <a:effectLst/>
                <a:latin typeface="Times New Roman" panose="02020603050405020304" pitchFamily="18" charset="0"/>
                <a:ea typeface="Microsoft YaHei" panose="020B0503020204020204" pitchFamily="34" charset="-122"/>
              </a:rPr>
              <a:t>k</a:t>
            </a:r>
            <a:r>
              <a:rPr lang="en-US" sz="3000" baseline="30000" dirty="0">
                <a:effectLst/>
                <a:latin typeface="Times New Roman" panose="02020603050405020304" pitchFamily="18" charset="0"/>
                <a:ea typeface="Microsoft YaHei" panose="020B0503020204020204" pitchFamily="34" charset="-122"/>
              </a:rPr>
              <a:t>2</a:t>
            </a:r>
            <a:r>
              <a:rPr lang="en-US" sz="3000" dirty="0">
                <a:effectLst/>
                <a:latin typeface="Times New Roman" panose="02020603050405020304" pitchFamily="18" charset="0"/>
                <a:ea typeface="Microsoft YaHei" panose="020B0503020204020204" pitchFamily="34" charset="-122"/>
              </a:rPr>
              <a:t>) in MREM are estimated and balanced by both full mixture model and maximum likelihood estimation (MLE).</a:t>
            </a:r>
            <a:endParaRPr lang="en-US" sz="3000" dirty="0">
              <a:ea typeface="Microsoft YaHei" panose="020B0503020204020204" pitchFamily="34" charset="-122"/>
            </a:endParaRPr>
          </a:p>
          <a:p>
            <a:r>
              <a:rPr lang="en-US" sz="3000" dirty="0">
                <a:effectLst/>
                <a:latin typeface="Times New Roman" panose="02020603050405020304" pitchFamily="18" charset="0"/>
                <a:ea typeface="Microsoft YaHei" panose="020B0503020204020204" pitchFamily="34" charset="-122"/>
              </a:rPr>
              <a:t>Mixture regression models in literature are learned from complete data whereas MREM supports incomplete data.</a:t>
            </a:r>
            <a:endParaRPr lang="en-US" sz="3000" dirty="0">
              <a:effectLst/>
              <a:latin typeface="Times New Roman" panose="02020603050405020304" pitchFamily="18" charset="0"/>
              <a:ea typeface="Microsoft YaHei" panose="020B0503020204020204" pitchFamily="34" charset="-122"/>
              <a:cs typeface="Times New Roman" panose="02020603050405020304" pitchFamily="18" charset="0"/>
            </a:endParaRPr>
          </a:p>
          <a:p>
            <a:endParaRPr lang="en-US" sz="3000" dirty="0"/>
          </a:p>
        </p:txBody>
      </p:sp>
      <p:sp>
        <p:nvSpPr>
          <p:cNvPr id="4" name="Date Placeholder 3">
            <a:extLst>
              <a:ext uri="{FF2B5EF4-FFF2-40B4-BE49-F238E27FC236}">
                <a16:creationId xmlns:a16="http://schemas.microsoft.com/office/drawing/2014/main" id="{98A3E5E2-04D3-4FFE-B38B-766B9430F8E4}"/>
              </a:ext>
            </a:extLst>
          </p:cNvPr>
          <p:cNvSpPr>
            <a:spLocks noGrp="1"/>
          </p:cNvSpPr>
          <p:nvPr>
            <p:ph type="dt" sz="half" idx="10"/>
          </p:nvPr>
        </p:nvSpPr>
        <p:spPr/>
        <p:txBody>
          <a:bodyPr/>
          <a:lstStyle/>
          <a:p>
            <a:r>
              <a:rPr lang="en-US"/>
              <a:t>7/12/2020</a:t>
            </a:r>
          </a:p>
        </p:txBody>
      </p:sp>
      <p:sp>
        <p:nvSpPr>
          <p:cNvPr id="5" name="Footer Placeholder 4">
            <a:extLst>
              <a:ext uri="{FF2B5EF4-FFF2-40B4-BE49-F238E27FC236}">
                <a16:creationId xmlns:a16="http://schemas.microsoft.com/office/drawing/2014/main" id="{57B47CD4-3DFB-4F52-80A8-F378413A0482}"/>
              </a:ext>
            </a:extLst>
          </p:cNvPr>
          <p:cNvSpPr>
            <a:spLocks noGrp="1"/>
          </p:cNvSpPr>
          <p:nvPr>
            <p:ph type="ftr" sz="quarter" idx="11"/>
          </p:nvPr>
        </p:nvSpPr>
        <p:spPr/>
        <p:txBody>
          <a:bodyPr/>
          <a:lstStyle/>
          <a:p>
            <a:r>
              <a:rPr lang="en-US"/>
              <a:t>Mixture Regression Model for Incomplete Data - Loc Nguyen</a:t>
            </a:r>
          </a:p>
        </p:txBody>
      </p:sp>
      <p:sp>
        <p:nvSpPr>
          <p:cNvPr id="6" name="Slide Number Placeholder 5">
            <a:extLst>
              <a:ext uri="{FF2B5EF4-FFF2-40B4-BE49-F238E27FC236}">
                <a16:creationId xmlns:a16="http://schemas.microsoft.com/office/drawing/2014/main" id="{CC536327-C37D-4254-8209-A4949CDD46A5}"/>
              </a:ext>
            </a:extLst>
          </p:cNvPr>
          <p:cNvSpPr>
            <a:spLocks noGrp="1"/>
          </p:cNvSpPr>
          <p:nvPr>
            <p:ph type="sldNum" sz="quarter" idx="12"/>
          </p:nvPr>
        </p:nvSpPr>
        <p:spPr/>
        <p:txBody>
          <a:bodyPr/>
          <a:lstStyle/>
          <a:p>
            <a:fld id="{5DB5036F-1FF2-46C4-8D2B-59C7E3B91952}" type="slidenum">
              <a:rPr lang="en-US" smtClean="0"/>
              <a:pPr/>
              <a:t>15</a:t>
            </a:fld>
            <a:endParaRPr lang="en-US"/>
          </a:p>
        </p:txBody>
      </p:sp>
    </p:spTree>
    <p:extLst>
      <p:ext uri="{BB962C8B-B14F-4D97-AF65-F5344CB8AC3E}">
        <p14:creationId xmlns:p14="http://schemas.microsoft.com/office/powerpoint/2010/main" val="687718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88016-D8E6-46B1-B324-877C95DB6FBC}"/>
              </a:ext>
            </a:extLst>
          </p:cNvPr>
          <p:cNvSpPr>
            <a:spLocks noGrp="1"/>
          </p:cNvSpPr>
          <p:nvPr>
            <p:ph type="title"/>
          </p:nvPr>
        </p:nvSpPr>
        <p:spPr/>
        <p:txBody>
          <a:bodyPr/>
          <a:lstStyle/>
          <a:p>
            <a:r>
              <a:rPr lang="en-US" dirty="0"/>
              <a:t>2. Methodologies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D86F8E-FD11-4A69-8118-2AD7DCCCDD1C}"/>
                  </a:ext>
                </a:extLst>
              </p:cNvPr>
              <p:cNvSpPr>
                <a:spLocks noGrp="1"/>
              </p:cNvSpPr>
              <p:nvPr>
                <p:ph idx="1"/>
              </p:nvPr>
            </p:nvSpPr>
            <p:spPr>
              <a:xfrm>
                <a:off x="304800" y="914399"/>
                <a:ext cx="11540836" cy="5176066"/>
              </a:xfrm>
            </p:spPr>
            <p:txBody>
              <a:bodyPr>
                <a:normAutofit/>
              </a:bodyPr>
              <a:lstStyle/>
              <a:p>
                <a:r>
                  <a:rPr lang="en-US" sz="3000" dirty="0"/>
                  <a:t>Let </a:t>
                </a:r>
                <a:r>
                  <a:rPr lang="de-DE" sz="3000" dirty="0">
                    <a:ea typeface="Microsoft YaHei" panose="020B0503020204020204" pitchFamily="34" charset="-122"/>
                  </a:rPr>
                  <a:t>Θ</a:t>
                </a:r>
                <a:r>
                  <a:rPr lang="de-DE" sz="3000" baseline="30000" dirty="0">
                    <a:ea typeface="Microsoft YaHei" panose="020B0503020204020204" pitchFamily="34" charset="-122"/>
                  </a:rPr>
                  <a:t>*</a:t>
                </a:r>
                <a:r>
                  <a:rPr lang="de-DE" sz="3000" dirty="0">
                    <a:ea typeface="Microsoft YaHei" panose="020B0503020204020204" pitchFamily="34" charset="-122"/>
                  </a:rPr>
                  <a:t> = (</a:t>
                </a:r>
                <a:r>
                  <a:rPr lang="de-DE" sz="3000" i="1" dirty="0">
                    <a:ea typeface="Microsoft YaHei" panose="020B0503020204020204" pitchFamily="34" charset="-122"/>
                  </a:rPr>
                  <a:t>c</a:t>
                </a:r>
                <a:r>
                  <a:rPr lang="de-DE" sz="3000" i="1" baseline="-25000" dirty="0">
                    <a:ea typeface="Microsoft YaHei" panose="020B0503020204020204" pitchFamily="34" charset="-122"/>
                  </a:rPr>
                  <a:t>k</a:t>
                </a:r>
                <a:r>
                  <a:rPr lang="de-DE" sz="3000" baseline="30000" dirty="0">
                    <a:ea typeface="Microsoft YaHei" panose="020B0503020204020204" pitchFamily="34" charset="-122"/>
                  </a:rPr>
                  <a:t>*</a:t>
                </a:r>
                <a:r>
                  <a:rPr lang="de-DE" sz="3000" dirty="0">
                    <a:ea typeface="Microsoft YaHei" panose="020B0503020204020204" pitchFamily="34" charset="-122"/>
                  </a:rPr>
                  <a:t>, </a:t>
                </a:r>
                <a:r>
                  <a:rPr lang="de-DE" sz="3000" i="1" dirty="0">
                    <a:ea typeface="Microsoft YaHei" panose="020B0503020204020204" pitchFamily="34" charset="-122"/>
                  </a:rPr>
                  <a:t>α</a:t>
                </a:r>
                <a:r>
                  <a:rPr lang="de-DE" sz="3000" i="1" baseline="-25000" dirty="0">
                    <a:ea typeface="Microsoft YaHei" panose="020B0503020204020204" pitchFamily="34" charset="-122"/>
                  </a:rPr>
                  <a:t>k</a:t>
                </a:r>
                <a:r>
                  <a:rPr lang="de-DE" sz="3000" baseline="30000" dirty="0">
                    <a:ea typeface="Microsoft YaHei" panose="020B0503020204020204" pitchFamily="34" charset="-122"/>
                  </a:rPr>
                  <a:t>*</a:t>
                </a:r>
                <a:r>
                  <a:rPr lang="de-DE" sz="3000" dirty="0">
                    <a:ea typeface="Microsoft YaHei" panose="020B0503020204020204" pitchFamily="34" charset="-122"/>
                  </a:rPr>
                  <a:t>, </a:t>
                </a:r>
                <a:r>
                  <a:rPr lang="de-DE" sz="3000" i="1" dirty="0">
                    <a:ea typeface="Microsoft YaHei" panose="020B0503020204020204" pitchFamily="34" charset="-122"/>
                  </a:rPr>
                  <a:t>σ</a:t>
                </a:r>
                <a:r>
                  <a:rPr lang="de-DE" sz="3000" i="1" baseline="-25000" dirty="0">
                    <a:ea typeface="Microsoft YaHei" panose="020B0503020204020204" pitchFamily="34" charset="-122"/>
                  </a:rPr>
                  <a:t>k</a:t>
                </a:r>
                <a:r>
                  <a:rPr lang="de-DE" sz="3000" baseline="30000" dirty="0">
                    <a:ea typeface="Microsoft YaHei" panose="020B0503020204020204" pitchFamily="34" charset="-122"/>
                  </a:rPr>
                  <a:t>2*</a:t>
                </a:r>
                <a:r>
                  <a:rPr lang="de-DE" sz="3000" dirty="0">
                    <a:ea typeface="Microsoft YaHei" panose="020B0503020204020204" pitchFamily="34" charset="-122"/>
                  </a:rPr>
                  <a:t>, </a:t>
                </a:r>
                <a:r>
                  <a:rPr lang="de-DE" sz="3000" i="1" dirty="0">
                    <a:ea typeface="Microsoft YaHei" panose="020B0503020204020204" pitchFamily="34" charset="-122"/>
                  </a:rPr>
                  <a:t>β</a:t>
                </a:r>
                <a:r>
                  <a:rPr lang="de-DE" sz="3000" i="1" baseline="-25000" dirty="0">
                    <a:ea typeface="Microsoft YaHei" panose="020B0503020204020204" pitchFamily="34" charset="-122"/>
                  </a:rPr>
                  <a:t>kj</a:t>
                </a:r>
                <a:r>
                  <a:rPr lang="de-DE" sz="3000" baseline="30000" dirty="0">
                    <a:ea typeface="Microsoft YaHei" panose="020B0503020204020204" pitchFamily="34" charset="-122"/>
                  </a:rPr>
                  <a:t>*</a:t>
                </a:r>
                <a:r>
                  <a:rPr lang="de-DE" sz="3000" dirty="0">
                    <a:ea typeface="Microsoft YaHei" panose="020B0503020204020204" pitchFamily="34" charset="-122"/>
                  </a:rPr>
                  <a:t>) be the estimate of MRM which is the main result of the MREM algorithm. MRM is specified as follows:</a:t>
                </a:r>
              </a:p>
              <a:p>
                <a:pPr marL="0" indent="0">
                  <a:buNone/>
                </a:pPr>
                <a14:m>
                  <m:oMathPara xmlns:m="http://schemas.openxmlformats.org/officeDocument/2006/math">
                    <m:oMathParaPr>
                      <m:jc m:val="centerGroup"/>
                    </m:oMathParaPr>
                    <m:oMath xmlns:m="http://schemas.openxmlformats.org/officeDocument/2006/math">
                      <m:acc>
                        <m:accPr>
                          <m:chr m:val="̂"/>
                          <m:ctrlPr>
                            <a:rPr lang="en-US" sz="3000" i="1" smtClean="0">
                              <a:effectLst/>
                              <a:latin typeface="Cambria Math" panose="02040503050406030204" pitchFamily="18" charset="0"/>
                            </a:rPr>
                          </m:ctrlPr>
                        </m:accPr>
                        <m:e>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𝑧</m:t>
                          </m:r>
                        </m:e>
                      </m:acc>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m:t>
                      </m:r>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𝐸</m:t>
                      </m:r>
                      <m:d>
                        <m:dPr>
                          <m:ctrlPr>
                            <a:rPr lang="en-US" sz="3000" i="1">
                              <a:effectLst/>
                              <a:latin typeface="Cambria Math" panose="02040503050406030204" pitchFamily="18" charset="0"/>
                            </a:rPr>
                          </m:ctrlPr>
                        </m:dPr>
                        <m:e>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𝑧</m:t>
                          </m:r>
                        </m:e>
                        <m:e>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𝑃</m:t>
                          </m:r>
                          <m:d>
                            <m:dPr>
                              <m:ctrlPr>
                                <a:rPr lang="en-US" sz="3000" i="1">
                                  <a:effectLst/>
                                  <a:latin typeface="Cambria Math" panose="02040503050406030204" pitchFamily="18" charset="0"/>
                                </a:rPr>
                              </m:ctrlPr>
                            </m:dPr>
                            <m:e>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𝑧</m:t>
                              </m:r>
                            </m:e>
                            <m:e>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𝑋</m:t>
                              </m:r>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m:t>
                              </m:r>
                              <m:sSup>
                                <m:sSupPr>
                                  <m:ctrlPr>
                                    <a:rPr lang="en-US" sz="3000" i="1">
                                      <a:effectLst/>
                                      <a:latin typeface="Cambria Math" panose="02040503050406030204" pitchFamily="18" charset="0"/>
                                    </a:rPr>
                                  </m:ctrlPr>
                                </m:sSupPr>
                                <m:e>
                                  <m:r>
                                    <m:rPr>
                                      <m:sty m:val="p"/>
                                    </m:rPr>
                                    <a:rPr lang="en-US" sz="3000">
                                      <a:effectLst/>
                                      <a:latin typeface="Cambria Math" panose="02040503050406030204" pitchFamily="18" charset="0"/>
                                      <a:ea typeface="Microsoft YaHei" panose="020B0503020204020204" pitchFamily="34" charset="-122"/>
                                      <a:cs typeface="Times New Roman" panose="02020603050405020304" pitchFamily="18" charset="0"/>
                                    </a:rPr>
                                    <m:t>Θ</m:t>
                                  </m:r>
                                </m:e>
                                <m:sup>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m:t>
                                  </m:r>
                                </m:sup>
                              </m:sSup>
                            </m:e>
                          </m:d>
                        </m:e>
                      </m:d>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m:t>
                      </m:r>
                      <m:nary>
                        <m:naryPr>
                          <m:chr m:val="∑"/>
                          <m:limLoc m:val="undOvr"/>
                          <m:ctrlPr>
                            <a:rPr lang="en-US" sz="3000" i="1">
                              <a:effectLst/>
                              <a:latin typeface="Cambria Math" panose="02040503050406030204" pitchFamily="18" charset="0"/>
                            </a:rPr>
                          </m:ctrlPr>
                        </m:naryPr>
                        <m:sub>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𝑘</m:t>
                          </m:r>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=1</m:t>
                          </m:r>
                        </m:sub>
                        <m:sup>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𝐾</m:t>
                          </m:r>
                        </m:sup>
                        <m:e>
                          <m:sSubSup>
                            <m:sSubSupPr>
                              <m:ctrlPr>
                                <a:rPr lang="en-US" sz="3000" i="1">
                                  <a:effectLst/>
                                  <a:latin typeface="Cambria Math" panose="02040503050406030204" pitchFamily="18" charset="0"/>
                                  <a:cs typeface="Times New Roman" panose="02020603050405020304" pitchFamily="18" charset="0"/>
                                </a:rPr>
                              </m:ctrlPr>
                            </m:sSubSupPr>
                            <m:e>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𝑐</m:t>
                              </m:r>
                            </m:e>
                            <m:sub>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𝑘</m:t>
                              </m:r>
                            </m:sub>
                            <m:sup>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m:t>
                              </m:r>
                            </m:sup>
                          </m:sSubSup>
                          <m:sSup>
                            <m:sSupPr>
                              <m:ctrlPr>
                                <a:rPr lang="en-US" sz="3000" i="1">
                                  <a:effectLst/>
                                  <a:latin typeface="Cambria Math" panose="02040503050406030204" pitchFamily="18" charset="0"/>
                                  <a:cs typeface="Times New Roman" panose="02020603050405020304" pitchFamily="18" charset="0"/>
                                </a:rPr>
                              </m:ctrlPr>
                            </m:sSupPr>
                            <m:e>
                              <m:d>
                                <m:dPr>
                                  <m:ctrlPr>
                                    <a:rPr lang="en-US" sz="3000" i="1">
                                      <a:effectLst/>
                                      <a:latin typeface="Cambria Math" panose="02040503050406030204" pitchFamily="18" charset="0"/>
                                      <a:cs typeface="Times New Roman" panose="02020603050405020304" pitchFamily="18" charset="0"/>
                                    </a:rPr>
                                  </m:ctrlPr>
                                </m:dPr>
                                <m:e>
                                  <m:sSubSup>
                                    <m:sSubSupPr>
                                      <m:ctrlPr>
                                        <a:rPr lang="en-US" sz="3000" i="1">
                                          <a:effectLst/>
                                          <a:latin typeface="Cambria Math" panose="02040503050406030204" pitchFamily="18" charset="0"/>
                                          <a:cs typeface="Times New Roman" panose="02020603050405020304" pitchFamily="18" charset="0"/>
                                        </a:rPr>
                                      </m:ctrlPr>
                                    </m:sSubSupPr>
                                    <m:e>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𝛼</m:t>
                                      </m:r>
                                    </m:e>
                                    <m:sub>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𝑘</m:t>
                                      </m:r>
                                    </m:sub>
                                    <m:sup>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m:t>
                                      </m:r>
                                    </m:sup>
                                  </m:sSubSup>
                                </m:e>
                              </m:d>
                            </m:e>
                            <m:sup>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𝑇</m:t>
                              </m:r>
                            </m:sup>
                          </m:sSup>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𝑋</m:t>
                          </m:r>
                        </m:e>
                      </m:nary>
                    </m:oMath>
                  </m:oMathPara>
                </a14:m>
                <a:endParaRPr lang="de-DE" sz="3000" dirty="0">
                  <a:ea typeface="Microsoft YaHei" panose="020B0503020204020204" pitchFamily="34" charset="-122"/>
                </a:endParaRPr>
              </a:p>
              <a:p>
                <a:r>
                  <a:rPr lang="de-DE" sz="3000" dirty="0">
                    <a:ea typeface="Microsoft YaHei" panose="020B0503020204020204" pitchFamily="34" charset="-122"/>
                  </a:rPr>
                  <a:t>Another result of MREM is soft regressive clustering model. </a:t>
                </a:r>
                <a:r>
                  <a:rPr lang="en-US" sz="3000" dirty="0">
                    <a:effectLst/>
                    <a:latin typeface="Times New Roman" panose="02020603050405020304" pitchFamily="18" charset="0"/>
                    <a:ea typeface="Microsoft YaHei" panose="020B0503020204020204" pitchFamily="34" charset="-122"/>
                  </a:rPr>
                  <a:t>Let </a:t>
                </a:r>
                <a:r>
                  <a:rPr lang="en-US" sz="3000" i="1" dirty="0">
                    <a:effectLst/>
                    <a:latin typeface="Times New Roman" panose="02020603050405020304" pitchFamily="18" charset="0"/>
                    <a:ea typeface="Microsoft YaHei" panose="020B0503020204020204" pitchFamily="34" charset="-122"/>
                  </a:rPr>
                  <a:t>cl</a:t>
                </a:r>
                <a:r>
                  <a:rPr lang="en-US" sz="3000" dirty="0">
                    <a:effectLst/>
                    <a:latin typeface="Times New Roman" panose="02020603050405020304" pitchFamily="18" charset="0"/>
                    <a:ea typeface="Microsoft YaHei" panose="020B0503020204020204" pitchFamily="34" charset="-122"/>
                  </a:rPr>
                  <a:t>(</a:t>
                </a:r>
                <a:r>
                  <a:rPr lang="en-US" sz="3000" i="1" dirty="0">
                    <a:effectLst/>
                    <a:latin typeface="Times New Roman" panose="02020603050405020304" pitchFamily="18" charset="0"/>
                    <a:ea typeface="Microsoft YaHei" panose="020B0503020204020204" pitchFamily="34" charset="-122"/>
                  </a:rPr>
                  <a:t>X</a:t>
                </a:r>
                <a:r>
                  <a:rPr lang="en-US" sz="3000" i="1" baseline="-25000" dirty="0">
                    <a:effectLst/>
                    <a:latin typeface="Times New Roman" panose="02020603050405020304" pitchFamily="18" charset="0"/>
                    <a:ea typeface="Microsoft YaHei" panose="020B0503020204020204" pitchFamily="34" charset="-122"/>
                  </a:rPr>
                  <a:t>i</a:t>
                </a:r>
                <a:r>
                  <a:rPr lang="en-US" sz="3000" dirty="0">
                    <a:effectLst/>
                    <a:latin typeface="Times New Roman" panose="02020603050405020304" pitchFamily="18" charset="0"/>
                    <a:ea typeface="Microsoft YaHei" panose="020B0503020204020204" pitchFamily="34" charset="-122"/>
                  </a:rPr>
                  <a:t>, </a:t>
                </a:r>
                <a:r>
                  <a:rPr lang="en-US" sz="3000" i="1" dirty="0" err="1">
                    <a:effectLst/>
                    <a:latin typeface="Times New Roman" panose="02020603050405020304" pitchFamily="18" charset="0"/>
                    <a:ea typeface="Microsoft YaHei" panose="020B0503020204020204" pitchFamily="34" charset="-122"/>
                  </a:rPr>
                  <a:t>z</a:t>
                </a:r>
                <a:r>
                  <a:rPr lang="en-US" sz="3000" i="1" baseline="-25000" dirty="0" err="1">
                    <a:effectLst/>
                    <a:latin typeface="Times New Roman" panose="02020603050405020304" pitchFamily="18" charset="0"/>
                    <a:ea typeface="Microsoft YaHei" panose="020B0503020204020204" pitchFamily="34" charset="-122"/>
                  </a:rPr>
                  <a:t>i</a:t>
                </a:r>
                <a:r>
                  <a:rPr lang="en-US" sz="3000" dirty="0">
                    <a:effectLst/>
                    <a:latin typeface="Times New Roman" panose="02020603050405020304" pitchFamily="18" charset="0"/>
                    <a:ea typeface="Microsoft YaHei" panose="020B0503020204020204" pitchFamily="34" charset="-122"/>
                  </a:rPr>
                  <a:t>, </a:t>
                </a:r>
                <a:r>
                  <a:rPr lang="en-US" sz="3000" i="1" dirty="0">
                    <a:effectLst/>
                    <a:latin typeface="Times New Roman" panose="02020603050405020304" pitchFamily="18" charset="0"/>
                    <a:ea typeface="Microsoft YaHei" panose="020B0503020204020204" pitchFamily="34" charset="-122"/>
                  </a:rPr>
                  <a:t>k</a:t>
                </a:r>
                <a:r>
                  <a:rPr lang="en-US" sz="3000" dirty="0">
                    <a:effectLst/>
                    <a:latin typeface="Times New Roman" panose="02020603050405020304" pitchFamily="18" charset="0"/>
                    <a:ea typeface="Microsoft YaHei" panose="020B0503020204020204" pitchFamily="34" charset="-122"/>
                  </a:rPr>
                  <a:t>) denote the probability of the event that a data point (</a:t>
                </a:r>
                <a:r>
                  <a:rPr lang="en-US" sz="3000" i="1" dirty="0">
                    <a:effectLst/>
                    <a:latin typeface="Times New Roman" panose="02020603050405020304" pitchFamily="18" charset="0"/>
                    <a:ea typeface="Microsoft YaHei" panose="020B0503020204020204" pitchFamily="34" charset="-122"/>
                  </a:rPr>
                  <a:t>X</a:t>
                </a:r>
                <a:r>
                  <a:rPr lang="en-US" sz="3000" i="1" baseline="-25000" dirty="0">
                    <a:effectLst/>
                    <a:latin typeface="Times New Roman" panose="02020603050405020304" pitchFamily="18" charset="0"/>
                    <a:ea typeface="Microsoft YaHei" panose="020B0503020204020204" pitchFamily="34" charset="-122"/>
                  </a:rPr>
                  <a:t>i</a:t>
                </a:r>
                <a:r>
                  <a:rPr lang="en-US" sz="3000" dirty="0">
                    <a:effectLst/>
                    <a:latin typeface="Times New Roman" panose="02020603050405020304" pitchFamily="18" charset="0"/>
                    <a:ea typeface="Microsoft YaHei" panose="020B0503020204020204" pitchFamily="34" charset="-122"/>
                  </a:rPr>
                  <a:t>, </a:t>
                </a:r>
                <a:r>
                  <a:rPr lang="en-US" sz="3000" i="1" dirty="0" err="1">
                    <a:effectLst/>
                    <a:latin typeface="Times New Roman" panose="02020603050405020304" pitchFamily="18" charset="0"/>
                    <a:ea typeface="Microsoft YaHei" panose="020B0503020204020204" pitchFamily="34" charset="-122"/>
                  </a:rPr>
                  <a:t>z</a:t>
                </a:r>
                <a:r>
                  <a:rPr lang="en-US" sz="3000" i="1" baseline="-25000" dirty="0" err="1">
                    <a:effectLst/>
                    <a:latin typeface="Times New Roman" panose="02020603050405020304" pitchFamily="18" charset="0"/>
                    <a:ea typeface="Microsoft YaHei" panose="020B0503020204020204" pitchFamily="34" charset="-122"/>
                  </a:rPr>
                  <a:t>i</a:t>
                </a:r>
                <a:r>
                  <a:rPr lang="en-US" sz="3000" dirty="0">
                    <a:effectLst/>
                    <a:latin typeface="Times New Roman" panose="02020603050405020304" pitchFamily="18" charset="0"/>
                    <a:ea typeface="Microsoft YaHei" panose="020B0503020204020204" pitchFamily="34" charset="-122"/>
                  </a:rPr>
                  <a:t>)</a:t>
                </a:r>
                <a:r>
                  <a:rPr lang="en-US" sz="3000" i="1" baseline="30000" dirty="0">
                    <a:effectLst/>
                    <a:latin typeface="Times New Roman" panose="02020603050405020304" pitchFamily="18" charset="0"/>
                    <a:ea typeface="Microsoft YaHei" panose="020B0503020204020204" pitchFamily="34" charset="-122"/>
                  </a:rPr>
                  <a:t>T</a:t>
                </a:r>
                <a:r>
                  <a:rPr lang="en-US" sz="3000" dirty="0">
                    <a:effectLst/>
                    <a:latin typeface="Times New Roman" panose="02020603050405020304" pitchFamily="18" charset="0"/>
                    <a:ea typeface="Microsoft YaHei" panose="020B0503020204020204" pitchFamily="34" charset="-122"/>
                  </a:rPr>
                  <a:t> belongs to </a:t>
                </a:r>
                <a:r>
                  <a:rPr lang="en-US" sz="3000" i="1" dirty="0">
                    <a:effectLst/>
                    <a:latin typeface="Times New Roman" panose="02020603050405020304" pitchFamily="18" charset="0"/>
                    <a:ea typeface="Microsoft YaHei" panose="020B0503020204020204" pitchFamily="34" charset="-122"/>
                  </a:rPr>
                  <a:t>k</a:t>
                </a:r>
                <a:r>
                  <a:rPr lang="en-US" sz="3000" baseline="30000" dirty="0">
                    <a:effectLst/>
                    <a:latin typeface="Times New Roman" panose="02020603050405020304" pitchFamily="18" charset="0"/>
                    <a:ea typeface="Microsoft YaHei" panose="020B0503020204020204" pitchFamily="34" charset="-122"/>
                  </a:rPr>
                  <a:t>th</a:t>
                </a:r>
                <a:r>
                  <a:rPr lang="en-US" sz="3000" dirty="0">
                    <a:effectLst/>
                    <a:latin typeface="Times New Roman" panose="02020603050405020304" pitchFamily="18" charset="0"/>
                    <a:ea typeface="Microsoft YaHei" panose="020B0503020204020204" pitchFamily="34" charset="-122"/>
                  </a:rPr>
                  <a:t> cluster (</a:t>
                </a:r>
                <a:r>
                  <a:rPr lang="en-US" sz="3000" i="1" dirty="0">
                    <a:effectLst/>
                    <a:latin typeface="Times New Roman" panose="02020603050405020304" pitchFamily="18" charset="0"/>
                    <a:ea typeface="Microsoft YaHei" panose="020B0503020204020204" pitchFamily="34" charset="-122"/>
                  </a:rPr>
                  <a:t>k</a:t>
                </a:r>
                <a:r>
                  <a:rPr lang="en-US" sz="3000" baseline="30000" dirty="0">
                    <a:effectLst/>
                    <a:latin typeface="Times New Roman" panose="02020603050405020304" pitchFamily="18" charset="0"/>
                    <a:ea typeface="Microsoft YaHei" panose="020B0503020204020204" pitchFamily="34" charset="-122"/>
                  </a:rPr>
                  <a:t>th</a:t>
                </a:r>
                <a:r>
                  <a:rPr lang="en-US" sz="3000" dirty="0">
                    <a:effectLst/>
                    <a:latin typeface="Times New Roman" panose="02020603050405020304" pitchFamily="18" charset="0"/>
                    <a:ea typeface="Microsoft YaHei" panose="020B0503020204020204" pitchFamily="34" charset="-122"/>
                  </a:rPr>
                  <a:t> PRM)</a:t>
                </a:r>
                <a:r>
                  <a:rPr lang="de-DE" sz="3000" dirty="0">
                    <a:effectLst/>
                    <a:latin typeface="Times New Roman" panose="02020603050405020304" pitchFamily="18" charset="0"/>
                    <a:ea typeface="Microsoft YaHei" panose="020B0503020204020204" pitchFamily="34" charset="-122"/>
                  </a:rPr>
                  <a:t>, we have:</a:t>
                </a:r>
              </a:p>
              <a:p>
                <a:pPr marL="0" indent="0">
                  <a:buNone/>
                </a:pPr>
                <a14:m>
                  <m:oMathPara xmlns:m="http://schemas.openxmlformats.org/officeDocument/2006/math">
                    <m:oMathParaPr>
                      <m:jc m:val="centerGroup"/>
                    </m:oMathParaPr>
                    <m:oMath xmlns:m="http://schemas.openxmlformats.org/officeDocument/2006/math">
                      <m:r>
                        <a:rPr lang="en-US" sz="3000" i="1" smtClean="0">
                          <a:effectLst/>
                          <a:latin typeface="Cambria Math" panose="02040503050406030204" pitchFamily="18" charset="0"/>
                          <a:ea typeface="Microsoft YaHei" panose="020B0503020204020204" pitchFamily="34" charset="-122"/>
                          <a:cs typeface="Times New Roman" panose="02020603050405020304" pitchFamily="18" charset="0"/>
                        </a:rPr>
                        <m:t>𝑐𝑙</m:t>
                      </m:r>
                      <m:d>
                        <m:dPr>
                          <m:ctrlPr>
                            <a:rPr lang="en-US" sz="3000" i="1">
                              <a:effectLst/>
                              <a:latin typeface="Cambria Math" panose="02040503050406030204" pitchFamily="18" charset="0"/>
                              <a:ea typeface="Microsoft YaHei" panose="020B0503020204020204" pitchFamily="34" charset="-122"/>
                              <a:cs typeface="Times New Roman" panose="02020603050405020304" pitchFamily="18" charset="0"/>
                            </a:rPr>
                          </m:ctrlPr>
                        </m:dPr>
                        <m:e>
                          <m:sSub>
                            <m:sSubPr>
                              <m:ctrlPr>
                                <a:rPr lang="en-US" sz="3000" i="1">
                                  <a:effectLst/>
                                  <a:latin typeface="Cambria Math" panose="02040503050406030204" pitchFamily="18" charset="0"/>
                                  <a:ea typeface="Microsoft YaHei" panose="020B0503020204020204" pitchFamily="34" charset="-122"/>
                                  <a:cs typeface="Times New Roman" panose="02020603050405020304" pitchFamily="18" charset="0"/>
                                </a:rPr>
                              </m:ctrlPr>
                            </m:sSubPr>
                            <m:e>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𝑋</m:t>
                              </m:r>
                            </m:e>
                            <m:sub>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𝑖</m:t>
                              </m:r>
                            </m:sub>
                          </m:sSub>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m:t>
                          </m:r>
                          <m:sSub>
                            <m:sSubPr>
                              <m:ctrlPr>
                                <a:rPr lang="en-US" sz="3000" i="1">
                                  <a:effectLst/>
                                  <a:latin typeface="Cambria Math" panose="02040503050406030204" pitchFamily="18" charset="0"/>
                                  <a:ea typeface="Microsoft YaHei" panose="020B0503020204020204" pitchFamily="34" charset="-122"/>
                                  <a:cs typeface="Times New Roman" panose="02020603050405020304" pitchFamily="18" charset="0"/>
                                </a:rPr>
                              </m:ctrlPr>
                            </m:sSubPr>
                            <m:e>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𝑧</m:t>
                              </m:r>
                            </m:e>
                            <m:sub>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𝑖</m:t>
                              </m:r>
                            </m:sub>
                          </m:sSub>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m:t>
                          </m:r>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𝑘</m:t>
                          </m:r>
                        </m:e>
                      </m:d>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m:t>
                      </m:r>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𝑃</m:t>
                      </m:r>
                      <m:d>
                        <m:dPr>
                          <m:ctrlPr>
                            <a:rPr lang="en-US" sz="3000" i="1">
                              <a:effectLst/>
                              <a:latin typeface="Cambria Math" panose="02040503050406030204" pitchFamily="18" charset="0"/>
                              <a:ea typeface="Microsoft YaHei" panose="020B0503020204020204" pitchFamily="34" charset="-122"/>
                              <a:cs typeface="Times New Roman" panose="02020603050405020304" pitchFamily="18" charset="0"/>
                            </a:rPr>
                          </m:ctrlPr>
                        </m:dPr>
                        <m:e>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𝑌</m:t>
                          </m:r>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m:t>
                          </m:r>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𝑘</m:t>
                          </m:r>
                        </m:e>
                        <m:e>
                          <m:sSub>
                            <m:sSubPr>
                              <m:ctrlPr>
                                <a:rPr lang="en-US" sz="3000" i="1">
                                  <a:effectLst/>
                                  <a:latin typeface="Cambria Math" panose="02040503050406030204" pitchFamily="18" charset="0"/>
                                  <a:ea typeface="Microsoft YaHei" panose="020B0503020204020204" pitchFamily="34" charset="-122"/>
                                  <a:cs typeface="Times New Roman" panose="02020603050405020304" pitchFamily="18" charset="0"/>
                                </a:rPr>
                              </m:ctrlPr>
                            </m:sSubPr>
                            <m:e>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𝑋</m:t>
                              </m:r>
                            </m:e>
                            <m:sub>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𝑖</m:t>
                              </m:r>
                            </m:sub>
                          </m:sSub>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m:t>
                          </m:r>
                          <m:sSub>
                            <m:sSubPr>
                              <m:ctrlPr>
                                <a:rPr lang="en-US" sz="3000" i="1">
                                  <a:effectLst/>
                                  <a:latin typeface="Cambria Math" panose="02040503050406030204" pitchFamily="18" charset="0"/>
                                  <a:ea typeface="Microsoft YaHei" panose="020B0503020204020204" pitchFamily="34" charset="-122"/>
                                  <a:cs typeface="Times New Roman" panose="02020603050405020304" pitchFamily="18" charset="0"/>
                                </a:rPr>
                              </m:ctrlPr>
                            </m:sSubPr>
                            <m:e>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𝑧</m:t>
                              </m:r>
                            </m:e>
                            <m:sub>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𝑖</m:t>
                              </m:r>
                            </m:sub>
                          </m:sSub>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m:t>
                          </m:r>
                          <m:sSubSup>
                            <m:sSubSupPr>
                              <m:ctrlPr>
                                <a:rPr lang="en-US" sz="3000" i="1">
                                  <a:effectLst/>
                                  <a:latin typeface="Cambria Math" panose="02040503050406030204" pitchFamily="18" charset="0"/>
                                  <a:ea typeface="Microsoft YaHei" panose="020B0503020204020204" pitchFamily="34" charset="-122"/>
                                  <a:cs typeface="Times New Roman" panose="02020603050405020304" pitchFamily="18" charset="0"/>
                                </a:rPr>
                              </m:ctrlPr>
                            </m:sSubSupPr>
                            <m:e>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𝛼</m:t>
                              </m:r>
                            </m:e>
                            <m:sub>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𝑘</m:t>
                              </m:r>
                            </m:sub>
                            <m:sup>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m:t>
                              </m:r>
                            </m:sup>
                          </m:sSubSup>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m:t>
                          </m:r>
                          <m:sSup>
                            <m:sSupPr>
                              <m:ctrlPr>
                                <a:rPr lang="en-US" sz="3000" i="1">
                                  <a:effectLst/>
                                  <a:latin typeface="Cambria Math" panose="02040503050406030204" pitchFamily="18" charset="0"/>
                                  <a:ea typeface="Microsoft YaHei" panose="020B0503020204020204" pitchFamily="34" charset="-122"/>
                                  <a:cs typeface="Times New Roman" panose="02020603050405020304" pitchFamily="18" charset="0"/>
                                </a:rPr>
                              </m:ctrlPr>
                            </m:sSupPr>
                            <m:e>
                              <m:d>
                                <m:dPr>
                                  <m:ctrlPr>
                                    <a:rPr lang="en-US" sz="3000" i="1">
                                      <a:effectLst/>
                                      <a:latin typeface="Cambria Math" panose="02040503050406030204" pitchFamily="18" charset="0"/>
                                      <a:ea typeface="Microsoft YaHei" panose="020B0503020204020204" pitchFamily="34" charset="-122"/>
                                      <a:cs typeface="Times New Roman" panose="02020603050405020304" pitchFamily="18" charset="0"/>
                                    </a:rPr>
                                  </m:ctrlPr>
                                </m:dPr>
                                <m:e>
                                  <m:sSubSup>
                                    <m:sSubSupPr>
                                      <m:ctrlPr>
                                        <a:rPr lang="en-US" sz="3000" i="1">
                                          <a:effectLst/>
                                          <a:latin typeface="Cambria Math" panose="02040503050406030204" pitchFamily="18" charset="0"/>
                                          <a:ea typeface="Microsoft YaHei" panose="020B0503020204020204" pitchFamily="34" charset="-122"/>
                                          <a:cs typeface="Times New Roman" panose="02020603050405020304" pitchFamily="18" charset="0"/>
                                        </a:rPr>
                                      </m:ctrlPr>
                                    </m:sSubSupPr>
                                    <m:e>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𝜎</m:t>
                                      </m:r>
                                    </m:e>
                                    <m:sub>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𝑘</m:t>
                                      </m:r>
                                    </m:sub>
                                    <m:sup>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2</m:t>
                                      </m:r>
                                    </m:sup>
                                  </m:sSubSup>
                                </m:e>
                              </m:d>
                            </m:e>
                            <m:sup>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m:t>
                              </m:r>
                            </m:sup>
                          </m:sSup>
                        </m:e>
                      </m:d>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m:t>
                      </m:r>
                      <m:f>
                        <m:fPr>
                          <m:ctrlPr>
                            <a:rPr lang="en-US" sz="3000" i="1">
                              <a:effectLst/>
                              <a:latin typeface="Cambria Math" panose="02040503050406030204" pitchFamily="18" charset="0"/>
                              <a:ea typeface="Microsoft YaHei" panose="020B0503020204020204" pitchFamily="34" charset="-122"/>
                              <a:cs typeface="Times New Roman" panose="02020603050405020304" pitchFamily="18" charset="0"/>
                            </a:rPr>
                          </m:ctrlPr>
                        </m:fPr>
                        <m:num>
                          <m:sSubSup>
                            <m:sSubSupPr>
                              <m:ctrlPr>
                                <a:rPr lang="en-US" sz="3000" i="1">
                                  <a:effectLst/>
                                  <a:latin typeface="Cambria Math" panose="02040503050406030204" pitchFamily="18" charset="0"/>
                                  <a:ea typeface="Microsoft YaHei" panose="020B0503020204020204" pitchFamily="34" charset="-122"/>
                                  <a:cs typeface="Times New Roman" panose="02020603050405020304" pitchFamily="18" charset="0"/>
                                </a:rPr>
                              </m:ctrlPr>
                            </m:sSubSupPr>
                            <m:e>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𝑐</m:t>
                              </m:r>
                            </m:e>
                            <m:sub>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𝑘</m:t>
                              </m:r>
                            </m:sub>
                            <m:sup>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m:t>
                              </m:r>
                            </m:sup>
                          </m:sSubSup>
                          <m:sSub>
                            <m:sSubPr>
                              <m:ctrlPr>
                                <a:rPr lang="en-US" sz="3000" i="1">
                                  <a:effectLst/>
                                  <a:latin typeface="Cambria Math" panose="02040503050406030204" pitchFamily="18" charset="0"/>
                                  <a:ea typeface="Microsoft YaHei" panose="020B0503020204020204" pitchFamily="34" charset="-122"/>
                                  <a:cs typeface="Times New Roman" panose="02020603050405020304" pitchFamily="18" charset="0"/>
                                </a:rPr>
                              </m:ctrlPr>
                            </m:sSubPr>
                            <m:e>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𝑃</m:t>
                              </m:r>
                            </m:e>
                            <m:sub>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𝑘</m:t>
                              </m:r>
                            </m:sub>
                          </m:sSub>
                          <m:d>
                            <m:dPr>
                              <m:ctrlPr>
                                <a:rPr lang="en-US" sz="3000" i="1">
                                  <a:effectLst/>
                                  <a:latin typeface="Cambria Math" panose="02040503050406030204" pitchFamily="18" charset="0"/>
                                  <a:ea typeface="Microsoft YaHei" panose="020B0503020204020204" pitchFamily="34" charset="-122"/>
                                  <a:cs typeface="Times New Roman" panose="02020603050405020304" pitchFamily="18" charset="0"/>
                                </a:rPr>
                              </m:ctrlPr>
                            </m:dPr>
                            <m:e>
                              <m:sSub>
                                <m:sSubPr>
                                  <m:ctrlPr>
                                    <a:rPr lang="en-US" sz="3000" i="1">
                                      <a:effectLst/>
                                      <a:latin typeface="Cambria Math" panose="02040503050406030204" pitchFamily="18" charset="0"/>
                                      <a:ea typeface="Microsoft YaHei" panose="020B0503020204020204" pitchFamily="34" charset="-122"/>
                                      <a:cs typeface="Times New Roman" panose="02020603050405020304" pitchFamily="18" charset="0"/>
                                    </a:rPr>
                                  </m:ctrlPr>
                                </m:sSubPr>
                                <m:e>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𝑧</m:t>
                                  </m:r>
                                </m:e>
                                <m:sub>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𝑖</m:t>
                                  </m:r>
                                </m:sub>
                              </m:sSub>
                            </m:e>
                            <m:e>
                              <m:sSub>
                                <m:sSubPr>
                                  <m:ctrlPr>
                                    <a:rPr lang="en-US" sz="3000" i="1">
                                      <a:effectLst/>
                                      <a:latin typeface="Cambria Math" panose="02040503050406030204" pitchFamily="18" charset="0"/>
                                      <a:ea typeface="Microsoft YaHei" panose="020B0503020204020204" pitchFamily="34" charset="-122"/>
                                      <a:cs typeface="Times New Roman" panose="02020603050405020304" pitchFamily="18" charset="0"/>
                                    </a:rPr>
                                  </m:ctrlPr>
                                </m:sSubPr>
                                <m:e>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𝑋</m:t>
                                  </m:r>
                                </m:e>
                                <m:sub>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𝑖</m:t>
                                  </m:r>
                                </m:sub>
                              </m:sSub>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m:t>
                              </m:r>
                              <m:sSubSup>
                                <m:sSubSupPr>
                                  <m:ctrlPr>
                                    <a:rPr lang="en-US" sz="3000" i="1">
                                      <a:effectLst/>
                                      <a:latin typeface="Cambria Math" panose="02040503050406030204" pitchFamily="18" charset="0"/>
                                      <a:ea typeface="Microsoft YaHei" panose="020B0503020204020204" pitchFamily="34" charset="-122"/>
                                      <a:cs typeface="Times New Roman" panose="02020603050405020304" pitchFamily="18" charset="0"/>
                                    </a:rPr>
                                  </m:ctrlPr>
                                </m:sSubSupPr>
                                <m:e>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𝛼</m:t>
                                  </m:r>
                                </m:e>
                                <m:sub>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𝑘</m:t>
                                  </m:r>
                                </m:sub>
                                <m:sup>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m:t>
                                  </m:r>
                                </m:sup>
                              </m:sSubSup>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m:t>
                              </m:r>
                              <m:sSup>
                                <m:sSupPr>
                                  <m:ctrlPr>
                                    <a:rPr lang="en-US" sz="3000" i="1">
                                      <a:effectLst/>
                                      <a:latin typeface="Cambria Math" panose="02040503050406030204" pitchFamily="18" charset="0"/>
                                      <a:ea typeface="Microsoft YaHei" panose="020B0503020204020204" pitchFamily="34" charset="-122"/>
                                      <a:cs typeface="Times New Roman" panose="02020603050405020304" pitchFamily="18" charset="0"/>
                                    </a:rPr>
                                  </m:ctrlPr>
                                </m:sSupPr>
                                <m:e>
                                  <m:d>
                                    <m:dPr>
                                      <m:ctrlPr>
                                        <a:rPr lang="en-US" sz="3000" i="1">
                                          <a:effectLst/>
                                          <a:latin typeface="Cambria Math" panose="02040503050406030204" pitchFamily="18" charset="0"/>
                                          <a:ea typeface="Microsoft YaHei" panose="020B0503020204020204" pitchFamily="34" charset="-122"/>
                                          <a:cs typeface="Times New Roman" panose="02020603050405020304" pitchFamily="18" charset="0"/>
                                        </a:rPr>
                                      </m:ctrlPr>
                                    </m:dPr>
                                    <m:e>
                                      <m:sSubSup>
                                        <m:sSubSupPr>
                                          <m:ctrlPr>
                                            <a:rPr lang="en-US" sz="3000" i="1">
                                              <a:effectLst/>
                                              <a:latin typeface="Cambria Math" panose="02040503050406030204" pitchFamily="18" charset="0"/>
                                              <a:ea typeface="Microsoft YaHei" panose="020B0503020204020204" pitchFamily="34" charset="-122"/>
                                              <a:cs typeface="Times New Roman" panose="02020603050405020304" pitchFamily="18" charset="0"/>
                                            </a:rPr>
                                          </m:ctrlPr>
                                        </m:sSubSupPr>
                                        <m:e>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𝜎</m:t>
                                          </m:r>
                                        </m:e>
                                        <m:sub>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𝑘</m:t>
                                          </m:r>
                                        </m:sub>
                                        <m:sup>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2</m:t>
                                          </m:r>
                                        </m:sup>
                                      </m:sSubSup>
                                    </m:e>
                                  </m:d>
                                </m:e>
                                <m:sup>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m:t>
                                  </m:r>
                                </m:sup>
                              </m:sSup>
                            </m:e>
                          </m:d>
                        </m:num>
                        <m:den>
                          <m:nary>
                            <m:naryPr>
                              <m:chr m:val="∑"/>
                              <m:limLoc m:val="undOvr"/>
                              <m:ctrlPr>
                                <a:rPr lang="en-US" sz="3000" i="1">
                                  <a:effectLst/>
                                  <a:latin typeface="Cambria Math" panose="02040503050406030204" pitchFamily="18" charset="0"/>
                                  <a:ea typeface="Microsoft YaHei" panose="020B0503020204020204" pitchFamily="34" charset="-122"/>
                                  <a:cs typeface="Times New Roman" panose="02020603050405020304" pitchFamily="18" charset="0"/>
                                </a:rPr>
                              </m:ctrlPr>
                            </m:naryPr>
                            <m:sub>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𝑙</m:t>
                              </m:r>
                            </m:sub>
                            <m:sup>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𝐾</m:t>
                              </m:r>
                            </m:sup>
                            <m:e>
                              <m:sSubSup>
                                <m:sSubSupPr>
                                  <m:ctrlPr>
                                    <a:rPr lang="en-US" sz="3000" i="1">
                                      <a:effectLst/>
                                      <a:latin typeface="Cambria Math" panose="02040503050406030204" pitchFamily="18" charset="0"/>
                                      <a:ea typeface="Microsoft YaHei" panose="020B0503020204020204" pitchFamily="34" charset="-122"/>
                                      <a:cs typeface="Times New Roman" panose="02020603050405020304" pitchFamily="18" charset="0"/>
                                    </a:rPr>
                                  </m:ctrlPr>
                                </m:sSubSupPr>
                                <m:e>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𝑐</m:t>
                                  </m:r>
                                </m:e>
                                <m:sub>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𝑙</m:t>
                                  </m:r>
                                </m:sub>
                                <m:sup>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m:t>
                                  </m:r>
                                </m:sup>
                              </m:sSubSup>
                              <m:sSub>
                                <m:sSubPr>
                                  <m:ctrlPr>
                                    <a:rPr lang="en-US" sz="3000" i="1">
                                      <a:effectLst/>
                                      <a:latin typeface="Cambria Math" panose="02040503050406030204" pitchFamily="18" charset="0"/>
                                      <a:ea typeface="Microsoft YaHei" panose="020B0503020204020204" pitchFamily="34" charset="-122"/>
                                      <a:cs typeface="Times New Roman" panose="02020603050405020304" pitchFamily="18" charset="0"/>
                                    </a:rPr>
                                  </m:ctrlPr>
                                </m:sSubPr>
                                <m:e>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𝑃</m:t>
                                  </m:r>
                                </m:e>
                                <m:sub>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𝑙</m:t>
                                  </m:r>
                                </m:sub>
                              </m:sSub>
                              <m:d>
                                <m:dPr>
                                  <m:ctrlPr>
                                    <a:rPr lang="en-US" sz="3000" i="1">
                                      <a:effectLst/>
                                      <a:latin typeface="Cambria Math" panose="02040503050406030204" pitchFamily="18" charset="0"/>
                                      <a:ea typeface="Microsoft YaHei" panose="020B0503020204020204" pitchFamily="34" charset="-122"/>
                                      <a:cs typeface="Times New Roman" panose="02020603050405020304" pitchFamily="18" charset="0"/>
                                    </a:rPr>
                                  </m:ctrlPr>
                                </m:dPr>
                                <m:e>
                                  <m:sSub>
                                    <m:sSubPr>
                                      <m:ctrlPr>
                                        <a:rPr lang="en-US" sz="3000" i="1">
                                          <a:effectLst/>
                                          <a:latin typeface="Cambria Math" panose="02040503050406030204" pitchFamily="18" charset="0"/>
                                          <a:ea typeface="Microsoft YaHei" panose="020B0503020204020204" pitchFamily="34" charset="-122"/>
                                          <a:cs typeface="Times New Roman" panose="02020603050405020304" pitchFamily="18" charset="0"/>
                                        </a:rPr>
                                      </m:ctrlPr>
                                    </m:sSubPr>
                                    <m:e>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𝑧</m:t>
                                      </m:r>
                                    </m:e>
                                    <m:sub>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𝑖</m:t>
                                      </m:r>
                                    </m:sub>
                                  </m:sSub>
                                </m:e>
                                <m:e>
                                  <m:sSub>
                                    <m:sSubPr>
                                      <m:ctrlPr>
                                        <a:rPr lang="en-US" sz="3000" i="1">
                                          <a:effectLst/>
                                          <a:latin typeface="Cambria Math" panose="02040503050406030204" pitchFamily="18" charset="0"/>
                                          <a:ea typeface="Microsoft YaHei" panose="020B0503020204020204" pitchFamily="34" charset="-122"/>
                                          <a:cs typeface="Times New Roman" panose="02020603050405020304" pitchFamily="18" charset="0"/>
                                        </a:rPr>
                                      </m:ctrlPr>
                                    </m:sSubPr>
                                    <m:e>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𝑋</m:t>
                                      </m:r>
                                    </m:e>
                                    <m:sub>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𝑖</m:t>
                                      </m:r>
                                    </m:sub>
                                  </m:sSub>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m:t>
                                  </m:r>
                                  <m:sSubSup>
                                    <m:sSubSupPr>
                                      <m:ctrlPr>
                                        <a:rPr lang="en-US" sz="3000" i="1">
                                          <a:effectLst/>
                                          <a:latin typeface="Cambria Math" panose="02040503050406030204" pitchFamily="18" charset="0"/>
                                          <a:ea typeface="Microsoft YaHei" panose="020B0503020204020204" pitchFamily="34" charset="-122"/>
                                          <a:cs typeface="Times New Roman" panose="02020603050405020304" pitchFamily="18" charset="0"/>
                                        </a:rPr>
                                      </m:ctrlPr>
                                    </m:sSubSupPr>
                                    <m:e>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𝛼</m:t>
                                      </m:r>
                                    </m:e>
                                    <m:sub>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𝑘</m:t>
                                      </m:r>
                                    </m:sub>
                                    <m:sup>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m:t>
                                      </m:r>
                                    </m:sup>
                                  </m:sSubSup>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m:t>
                                  </m:r>
                                  <m:sSup>
                                    <m:sSupPr>
                                      <m:ctrlPr>
                                        <a:rPr lang="en-US" sz="3000" i="1">
                                          <a:effectLst/>
                                          <a:latin typeface="Cambria Math" panose="02040503050406030204" pitchFamily="18" charset="0"/>
                                          <a:ea typeface="Microsoft YaHei" panose="020B0503020204020204" pitchFamily="34" charset="-122"/>
                                          <a:cs typeface="Times New Roman" panose="02020603050405020304" pitchFamily="18" charset="0"/>
                                        </a:rPr>
                                      </m:ctrlPr>
                                    </m:sSupPr>
                                    <m:e>
                                      <m:d>
                                        <m:dPr>
                                          <m:ctrlPr>
                                            <a:rPr lang="en-US" sz="3000" i="1">
                                              <a:effectLst/>
                                              <a:latin typeface="Cambria Math" panose="02040503050406030204" pitchFamily="18" charset="0"/>
                                              <a:ea typeface="Microsoft YaHei" panose="020B0503020204020204" pitchFamily="34" charset="-122"/>
                                              <a:cs typeface="Times New Roman" panose="02020603050405020304" pitchFamily="18" charset="0"/>
                                            </a:rPr>
                                          </m:ctrlPr>
                                        </m:dPr>
                                        <m:e>
                                          <m:sSubSup>
                                            <m:sSubSupPr>
                                              <m:ctrlPr>
                                                <a:rPr lang="en-US" sz="3000" i="1">
                                                  <a:effectLst/>
                                                  <a:latin typeface="Cambria Math" panose="02040503050406030204" pitchFamily="18" charset="0"/>
                                                  <a:ea typeface="Microsoft YaHei" panose="020B0503020204020204" pitchFamily="34" charset="-122"/>
                                                  <a:cs typeface="Times New Roman" panose="02020603050405020304" pitchFamily="18" charset="0"/>
                                                </a:rPr>
                                              </m:ctrlPr>
                                            </m:sSubSupPr>
                                            <m:e>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𝜎</m:t>
                                              </m:r>
                                            </m:e>
                                            <m:sub>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𝑘</m:t>
                                              </m:r>
                                            </m:sub>
                                            <m:sup>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2</m:t>
                                              </m:r>
                                            </m:sup>
                                          </m:sSubSup>
                                        </m:e>
                                      </m:d>
                                    </m:e>
                                    <m:sup>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m:t>
                                      </m:r>
                                    </m:sup>
                                  </m:sSup>
                                </m:e>
                              </m:d>
                            </m:e>
                          </m:nary>
                        </m:den>
                      </m:f>
                    </m:oMath>
                  </m:oMathPara>
                </a14:m>
                <a:endParaRPr lang="en-US" sz="3000" dirty="0">
                  <a:effectLst/>
                  <a:latin typeface="Times New Roman" panose="02020603050405020304" pitchFamily="18" charset="0"/>
                  <a:ea typeface="Microsoft YaHei" panose="020B0503020204020204" pitchFamily="34" charset="-122"/>
                  <a:cs typeface="Times New Roman" panose="02020603050405020304" pitchFamily="18" charset="0"/>
                </a:endParaRPr>
              </a:p>
              <a:p>
                <a:pPr marL="0" indent="0">
                  <a:buNone/>
                </a:pPr>
                <a:endParaRPr lang="en-US" sz="3000" dirty="0"/>
              </a:p>
            </p:txBody>
          </p:sp>
        </mc:Choice>
        <mc:Fallback xmlns="">
          <p:sp>
            <p:nvSpPr>
              <p:cNvPr id="3" name="Content Placeholder 2">
                <a:extLst>
                  <a:ext uri="{FF2B5EF4-FFF2-40B4-BE49-F238E27FC236}">
                    <a16:creationId xmlns:a16="http://schemas.microsoft.com/office/drawing/2014/main" id="{0FD86F8E-FD11-4A69-8118-2AD7DCCCDD1C}"/>
                  </a:ext>
                </a:extLst>
              </p:cNvPr>
              <p:cNvSpPr>
                <a:spLocks noGrp="1" noRot="1" noChangeAspect="1" noMove="1" noResize="1" noEditPoints="1" noAdjustHandles="1" noChangeArrowheads="1" noChangeShapeType="1" noTextEdit="1"/>
              </p:cNvSpPr>
              <p:nvPr>
                <p:ph idx="1"/>
              </p:nvPr>
            </p:nvSpPr>
            <p:spPr>
              <a:xfrm>
                <a:off x="304800" y="914399"/>
                <a:ext cx="11540836" cy="5176066"/>
              </a:xfrm>
              <a:blipFill>
                <a:blip r:embed="rId2"/>
                <a:stretch>
                  <a:fillRect l="-1057" t="-1531" r="-1215"/>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D68AE360-F632-4261-8269-79177AC92B3C}"/>
              </a:ext>
            </a:extLst>
          </p:cNvPr>
          <p:cNvSpPr>
            <a:spLocks noGrp="1"/>
          </p:cNvSpPr>
          <p:nvPr>
            <p:ph type="dt" sz="half" idx="10"/>
          </p:nvPr>
        </p:nvSpPr>
        <p:spPr/>
        <p:txBody>
          <a:bodyPr/>
          <a:lstStyle/>
          <a:p>
            <a:r>
              <a:rPr lang="en-US"/>
              <a:t>7/12/2020</a:t>
            </a:r>
          </a:p>
        </p:txBody>
      </p:sp>
      <p:sp>
        <p:nvSpPr>
          <p:cNvPr id="5" name="Footer Placeholder 4">
            <a:extLst>
              <a:ext uri="{FF2B5EF4-FFF2-40B4-BE49-F238E27FC236}">
                <a16:creationId xmlns:a16="http://schemas.microsoft.com/office/drawing/2014/main" id="{FF9D80F6-714A-489F-B8E2-943C64408469}"/>
              </a:ext>
            </a:extLst>
          </p:cNvPr>
          <p:cNvSpPr>
            <a:spLocks noGrp="1"/>
          </p:cNvSpPr>
          <p:nvPr>
            <p:ph type="ftr" sz="quarter" idx="11"/>
          </p:nvPr>
        </p:nvSpPr>
        <p:spPr/>
        <p:txBody>
          <a:bodyPr/>
          <a:lstStyle/>
          <a:p>
            <a:r>
              <a:rPr lang="en-US"/>
              <a:t>Mixture Regression Model for Incomplete Data - Loc Nguyen</a:t>
            </a:r>
          </a:p>
        </p:txBody>
      </p:sp>
      <p:sp>
        <p:nvSpPr>
          <p:cNvPr id="6" name="Slide Number Placeholder 5">
            <a:extLst>
              <a:ext uri="{FF2B5EF4-FFF2-40B4-BE49-F238E27FC236}">
                <a16:creationId xmlns:a16="http://schemas.microsoft.com/office/drawing/2014/main" id="{171C9011-6540-45E2-88EF-BDBA12CA457B}"/>
              </a:ext>
            </a:extLst>
          </p:cNvPr>
          <p:cNvSpPr>
            <a:spLocks noGrp="1"/>
          </p:cNvSpPr>
          <p:nvPr>
            <p:ph type="sldNum" sz="quarter" idx="12"/>
          </p:nvPr>
        </p:nvSpPr>
        <p:spPr/>
        <p:txBody>
          <a:bodyPr/>
          <a:lstStyle/>
          <a:p>
            <a:fld id="{5DB5036F-1FF2-46C4-8D2B-59C7E3B91952}" type="slidenum">
              <a:rPr lang="en-US" smtClean="0"/>
              <a:pPr/>
              <a:t>16</a:t>
            </a:fld>
            <a:endParaRPr lang="en-US"/>
          </a:p>
        </p:txBody>
      </p:sp>
    </p:spTree>
    <p:extLst>
      <p:ext uri="{BB962C8B-B14F-4D97-AF65-F5344CB8AC3E}">
        <p14:creationId xmlns:p14="http://schemas.microsoft.com/office/powerpoint/2010/main" val="2884786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Results and discussions</a:t>
            </a:r>
          </a:p>
        </p:txBody>
      </p:sp>
      <p:sp>
        <p:nvSpPr>
          <p:cNvPr id="3" name="Content Placeholder 2"/>
          <p:cNvSpPr>
            <a:spLocks noGrp="1"/>
          </p:cNvSpPr>
          <p:nvPr>
            <p:ph idx="1"/>
          </p:nvPr>
        </p:nvSpPr>
        <p:spPr/>
        <p:txBody>
          <a:bodyPr>
            <a:normAutofit/>
          </a:bodyPr>
          <a:lstStyle/>
          <a:p>
            <a:r>
              <a:rPr lang="en-US" dirty="0">
                <a:effectLst/>
                <a:latin typeface="Times New Roman" panose="02020603050405020304" pitchFamily="18" charset="0"/>
                <a:ea typeface="Microsoft YaHei" panose="020B0503020204020204" pitchFamily="34" charset="-122"/>
              </a:rPr>
              <a:t>I use </a:t>
            </a:r>
            <a:r>
              <a:rPr lang="en-US" i="1" dirty="0" err="1">
                <a:effectLst/>
                <a:latin typeface="Times New Roman" panose="02020603050405020304" pitchFamily="18" charset="0"/>
                <a:ea typeface="Microsoft YaHei" panose="020B0503020204020204" pitchFamily="34" charset="-122"/>
              </a:rPr>
              <a:t>xclara</a:t>
            </a:r>
            <a:r>
              <a:rPr lang="en-US" i="1" dirty="0">
                <a:effectLst/>
                <a:latin typeface="Times New Roman" panose="02020603050405020304" pitchFamily="18" charset="0"/>
                <a:ea typeface="Microsoft YaHei" panose="020B0503020204020204" pitchFamily="34" charset="-122"/>
              </a:rPr>
              <a:t> </a:t>
            </a:r>
            <a:r>
              <a:rPr lang="en-US" dirty="0">
                <a:effectLst/>
                <a:latin typeface="Times New Roman" panose="02020603050405020304" pitchFamily="18" charset="0"/>
                <a:ea typeface="Microsoft YaHei" panose="020B0503020204020204" pitchFamily="34" charset="-122"/>
              </a:rPr>
              <a:t>sample [21]] for testing MREM and REM. It has 3000 points with 3 clusters. There are two numerical variables </a:t>
            </a:r>
            <a:r>
              <a:rPr lang="en-US" i="1" dirty="0">
                <a:effectLst/>
                <a:latin typeface="Times New Roman" panose="02020603050405020304" pitchFamily="18" charset="0"/>
                <a:ea typeface="Microsoft YaHei" panose="020B0503020204020204" pitchFamily="34" charset="-122"/>
              </a:rPr>
              <a:t>V</a:t>
            </a:r>
            <a:r>
              <a:rPr lang="en-US" dirty="0">
                <a:effectLst/>
                <a:latin typeface="Times New Roman" panose="02020603050405020304" pitchFamily="18" charset="0"/>
                <a:ea typeface="Microsoft YaHei" panose="020B0503020204020204" pitchFamily="34" charset="-122"/>
              </a:rPr>
              <a:t>1 and </a:t>
            </a:r>
            <a:r>
              <a:rPr lang="en-US" i="1" dirty="0">
                <a:effectLst/>
                <a:latin typeface="Times New Roman" panose="02020603050405020304" pitchFamily="18" charset="0"/>
                <a:ea typeface="Microsoft YaHei" panose="020B0503020204020204" pitchFamily="34" charset="-122"/>
              </a:rPr>
              <a:t>V</a:t>
            </a:r>
            <a:r>
              <a:rPr lang="en-US" dirty="0">
                <a:effectLst/>
                <a:latin typeface="Times New Roman" panose="02020603050405020304" pitchFamily="18" charset="0"/>
                <a:ea typeface="Microsoft YaHei" panose="020B0503020204020204" pitchFamily="34" charset="-122"/>
              </a:rPr>
              <a:t>2 as </a:t>
            </a:r>
            <a:r>
              <a:rPr lang="en-US" i="1" dirty="0">
                <a:effectLst/>
                <a:latin typeface="Times New Roman" panose="02020603050405020304" pitchFamily="18" charset="0"/>
                <a:ea typeface="Microsoft YaHei" panose="020B0503020204020204" pitchFamily="34" charset="-122"/>
              </a:rPr>
              <a:t>x</a:t>
            </a:r>
            <a:r>
              <a:rPr lang="en-US" dirty="0">
                <a:effectLst/>
                <a:latin typeface="Times New Roman" panose="02020603050405020304" pitchFamily="18" charset="0"/>
                <a:ea typeface="Microsoft YaHei" panose="020B0503020204020204" pitchFamily="34" charset="-122"/>
              </a:rPr>
              <a:t> and </a:t>
            </a:r>
            <a:r>
              <a:rPr lang="en-US" i="1" dirty="0">
                <a:effectLst/>
                <a:latin typeface="Times New Roman" panose="02020603050405020304" pitchFamily="18" charset="0"/>
                <a:ea typeface="Microsoft YaHei" panose="020B0503020204020204" pitchFamily="34" charset="-122"/>
              </a:rPr>
              <a:t>y</a:t>
            </a:r>
            <a:r>
              <a:rPr lang="en-US" dirty="0">
                <a:effectLst/>
                <a:latin typeface="Times New Roman" panose="02020603050405020304" pitchFamily="18" charset="0"/>
                <a:ea typeface="Microsoft YaHei" panose="020B0503020204020204" pitchFamily="34" charset="-122"/>
              </a:rPr>
              <a:t> coordinates of points in the </a:t>
            </a:r>
            <a:r>
              <a:rPr lang="en-US" dirty="0" err="1">
                <a:effectLst/>
                <a:latin typeface="Times New Roman" panose="02020603050405020304" pitchFamily="18" charset="0"/>
                <a:ea typeface="Microsoft YaHei" panose="020B0503020204020204" pitchFamily="34" charset="-122"/>
              </a:rPr>
              <a:t>xclara</a:t>
            </a:r>
            <a:r>
              <a:rPr lang="en-US" dirty="0">
                <a:effectLst/>
                <a:latin typeface="Times New Roman" panose="02020603050405020304" pitchFamily="18" charset="0"/>
                <a:ea typeface="Microsoft YaHei" panose="020B0503020204020204" pitchFamily="34" charset="-122"/>
              </a:rPr>
              <a:t> dataset. I consider </a:t>
            </a:r>
            <a:r>
              <a:rPr lang="en-US" i="1" dirty="0">
                <a:effectLst/>
                <a:latin typeface="Times New Roman" panose="02020603050405020304" pitchFamily="18" charset="0"/>
                <a:ea typeface="Microsoft YaHei" panose="020B0503020204020204" pitchFamily="34" charset="-122"/>
              </a:rPr>
              <a:t>V</a:t>
            </a:r>
            <a:r>
              <a:rPr lang="en-US" dirty="0">
                <a:effectLst/>
                <a:latin typeface="Times New Roman" panose="02020603050405020304" pitchFamily="18" charset="0"/>
                <a:ea typeface="Microsoft YaHei" panose="020B0503020204020204" pitchFamily="34" charset="-122"/>
              </a:rPr>
              <a:t>1 as regressor and </a:t>
            </a:r>
            <a:r>
              <a:rPr lang="en-US" i="1" dirty="0">
                <a:effectLst/>
                <a:latin typeface="Times New Roman" panose="02020603050405020304" pitchFamily="18" charset="0"/>
                <a:ea typeface="Microsoft YaHei" panose="020B0503020204020204" pitchFamily="34" charset="-122"/>
              </a:rPr>
              <a:t>V</a:t>
            </a:r>
            <a:r>
              <a:rPr lang="en-US" dirty="0">
                <a:effectLst/>
                <a:latin typeface="Times New Roman" panose="02020603050405020304" pitchFamily="18" charset="0"/>
                <a:ea typeface="Microsoft YaHei" panose="020B0503020204020204" pitchFamily="34" charset="-122"/>
              </a:rPr>
              <a:t>2 as response variable. </a:t>
            </a:r>
            <a:r>
              <a:rPr lang="en-US" dirty="0"/>
              <a:t>.</a:t>
            </a:r>
          </a:p>
          <a:p>
            <a:r>
              <a:rPr lang="en-US" dirty="0">
                <a:effectLst/>
                <a:latin typeface="Times New Roman" panose="02020603050405020304" pitchFamily="18" charset="0"/>
                <a:ea typeface="Microsoft YaHei" panose="020B0503020204020204" pitchFamily="34" charset="-122"/>
              </a:rPr>
              <a:t>The dataset is split separately into one training dataset (50% sample) and one testing dataset (50% sample). Later on, the training dataset is made sparse with loss ratios 10%, 20%, 30%, 40%, 50%, 60%, 70%, 80%, and 90% [20]</a:t>
            </a:r>
            <a:r>
              <a:rPr lang="en-US" dirty="0"/>
              <a:t>.</a:t>
            </a:r>
          </a:p>
          <a:p>
            <a:r>
              <a:rPr lang="en-US" dirty="0">
                <a:effectLst/>
                <a:latin typeface="Times New Roman" panose="02020603050405020304" pitchFamily="18" charset="0"/>
                <a:ea typeface="Microsoft YaHei" panose="020B0503020204020204" pitchFamily="34" charset="-122"/>
              </a:rPr>
              <a:t>Each pair of incomplete training dataset and testing dataset is called testing pair. The 0</a:t>
            </a:r>
            <a:r>
              <a:rPr lang="en-US" baseline="30000" dirty="0">
                <a:effectLst/>
                <a:latin typeface="Times New Roman" panose="02020603050405020304" pitchFamily="18" charset="0"/>
                <a:ea typeface="Microsoft YaHei" panose="020B0503020204020204" pitchFamily="34" charset="-122"/>
              </a:rPr>
              <a:t>th</a:t>
            </a:r>
            <a:r>
              <a:rPr lang="en-US" dirty="0">
                <a:effectLst/>
                <a:latin typeface="Times New Roman" panose="02020603050405020304" pitchFamily="18" charset="0"/>
                <a:ea typeface="Microsoft YaHei" panose="020B0503020204020204" pitchFamily="34" charset="-122"/>
              </a:rPr>
              <a:t> pair is called complete pair whereas the 1</a:t>
            </a:r>
            <a:r>
              <a:rPr lang="en-US" baseline="30000" dirty="0">
                <a:effectLst/>
                <a:latin typeface="Times New Roman" panose="02020603050405020304" pitchFamily="18" charset="0"/>
                <a:ea typeface="Microsoft YaHei" panose="020B0503020204020204" pitchFamily="34" charset="-122"/>
              </a:rPr>
              <a:t>st</a:t>
            </a:r>
            <a:r>
              <a:rPr lang="en-US" dirty="0">
                <a:effectLst/>
                <a:latin typeface="Times New Roman" panose="02020603050405020304" pitchFamily="18" charset="0"/>
                <a:ea typeface="Microsoft YaHei" panose="020B0503020204020204" pitchFamily="34" charset="-122"/>
              </a:rPr>
              <a:t>, 2</a:t>
            </a:r>
            <a:r>
              <a:rPr lang="en-US" baseline="30000" dirty="0">
                <a:effectLst/>
                <a:latin typeface="Times New Roman" panose="02020603050405020304" pitchFamily="18" charset="0"/>
                <a:ea typeface="Microsoft YaHei" panose="020B0503020204020204" pitchFamily="34" charset="-122"/>
              </a:rPr>
              <a:t>nd</a:t>
            </a:r>
            <a:r>
              <a:rPr lang="en-US" dirty="0">
                <a:effectLst/>
                <a:latin typeface="Times New Roman" panose="02020603050405020304" pitchFamily="18" charset="0"/>
                <a:ea typeface="Microsoft YaHei" panose="020B0503020204020204" pitchFamily="34" charset="-122"/>
              </a:rPr>
              <a:t>, 3</a:t>
            </a:r>
            <a:r>
              <a:rPr lang="en-US" baseline="30000" dirty="0">
                <a:effectLst/>
                <a:latin typeface="Times New Roman" panose="02020603050405020304" pitchFamily="18" charset="0"/>
                <a:ea typeface="Microsoft YaHei" panose="020B0503020204020204" pitchFamily="34" charset="-122"/>
              </a:rPr>
              <a:t>rd</a:t>
            </a:r>
            <a:r>
              <a:rPr lang="en-US" dirty="0">
                <a:effectLst/>
                <a:latin typeface="Times New Roman" panose="02020603050405020304" pitchFamily="18" charset="0"/>
                <a:ea typeface="Microsoft YaHei" panose="020B0503020204020204" pitchFamily="34" charset="-122"/>
              </a:rPr>
              <a:t>, 4</a:t>
            </a:r>
            <a:r>
              <a:rPr lang="en-US" baseline="30000" dirty="0">
                <a:effectLst/>
                <a:latin typeface="Times New Roman" panose="02020603050405020304" pitchFamily="18" charset="0"/>
                <a:ea typeface="Microsoft YaHei" panose="020B0503020204020204" pitchFamily="34" charset="-122"/>
              </a:rPr>
              <a:t>th</a:t>
            </a:r>
            <a:r>
              <a:rPr lang="en-US" dirty="0">
                <a:effectLst/>
                <a:latin typeface="Times New Roman" panose="02020603050405020304" pitchFamily="18" charset="0"/>
                <a:ea typeface="Microsoft YaHei" panose="020B0503020204020204" pitchFamily="34" charset="-122"/>
              </a:rPr>
              <a:t>, 5</a:t>
            </a:r>
            <a:r>
              <a:rPr lang="en-US" baseline="30000" dirty="0">
                <a:effectLst/>
                <a:latin typeface="Times New Roman" panose="02020603050405020304" pitchFamily="18" charset="0"/>
                <a:ea typeface="Microsoft YaHei" panose="020B0503020204020204" pitchFamily="34" charset="-122"/>
              </a:rPr>
              <a:t>th</a:t>
            </a:r>
            <a:r>
              <a:rPr lang="en-US" dirty="0">
                <a:effectLst/>
                <a:latin typeface="Times New Roman" panose="02020603050405020304" pitchFamily="18" charset="0"/>
                <a:ea typeface="Microsoft YaHei" panose="020B0503020204020204" pitchFamily="34" charset="-122"/>
              </a:rPr>
              <a:t>, 6</a:t>
            </a:r>
            <a:r>
              <a:rPr lang="en-US" baseline="30000" dirty="0">
                <a:effectLst/>
                <a:latin typeface="Times New Roman" panose="02020603050405020304" pitchFamily="18" charset="0"/>
                <a:ea typeface="Microsoft YaHei" panose="020B0503020204020204" pitchFamily="34" charset="-122"/>
              </a:rPr>
              <a:t>th</a:t>
            </a:r>
            <a:r>
              <a:rPr lang="en-US" dirty="0">
                <a:effectLst/>
                <a:latin typeface="Times New Roman" panose="02020603050405020304" pitchFamily="18" charset="0"/>
                <a:ea typeface="Microsoft YaHei" panose="020B0503020204020204" pitchFamily="34" charset="-122"/>
              </a:rPr>
              <a:t>, 7</a:t>
            </a:r>
            <a:r>
              <a:rPr lang="en-US" baseline="30000" dirty="0">
                <a:effectLst/>
                <a:latin typeface="Times New Roman" panose="02020603050405020304" pitchFamily="18" charset="0"/>
                <a:ea typeface="Microsoft YaHei" panose="020B0503020204020204" pitchFamily="34" charset="-122"/>
              </a:rPr>
              <a:t>th</a:t>
            </a:r>
            <a:r>
              <a:rPr lang="en-US" dirty="0">
                <a:effectLst/>
                <a:latin typeface="Times New Roman" panose="02020603050405020304" pitchFamily="18" charset="0"/>
                <a:ea typeface="Microsoft YaHei" panose="020B0503020204020204" pitchFamily="34" charset="-122"/>
              </a:rPr>
              <a:t>, 8</a:t>
            </a:r>
            <a:r>
              <a:rPr lang="en-US" baseline="30000" dirty="0">
                <a:effectLst/>
                <a:latin typeface="Times New Roman" panose="02020603050405020304" pitchFamily="18" charset="0"/>
                <a:ea typeface="Microsoft YaHei" panose="020B0503020204020204" pitchFamily="34" charset="-122"/>
              </a:rPr>
              <a:t>th</a:t>
            </a:r>
            <a:r>
              <a:rPr lang="en-US" dirty="0">
                <a:effectLst/>
                <a:latin typeface="Times New Roman" panose="02020603050405020304" pitchFamily="18" charset="0"/>
                <a:ea typeface="Microsoft YaHei" panose="020B0503020204020204" pitchFamily="34" charset="-122"/>
              </a:rPr>
              <a:t>, and 9</a:t>
            </a:r>
            <a:r>
              <a:rPr lang="en-US" baseline="30000" dirty="0">
                <a:effectLst/>
                <a:latin typeface="Times New Roman" panose="02020603050405020304" pitchFamily="18" charset="0"/>
                <a:ea typeface="Microsoft YaHei" panose="020B0503020204020204" pitchFamily="34" charset="-122"/>
              </a:rPr>
              <a:t>th</a:t>
            </a:r>
            <a:r>
              <a:rPr lang="en-US" dirty="0">
                <a:effectLst/>
                <a:latin typeface="Times New Roman" panose="02020603050405020304" pitchFamily="18" charset="0"/>
                <a:ea typeface="Microsoft YaHei" panose="020B0503020204020204" pitchFamily="34" charset="-122"/>
              </a:rPr>
              <a:t> pairs are called incomplete pairs.</a:t>
            </a:r>
            <a:endParaRPr lang="en-US" dirty="0"/>
          </a:p>
        </p:txBody>
      </p:sp>
      <p:sp>
        <p:nvSpPr>
          <p:cNvPr id="4" name="Date Placeholder 3"/>
          <p:cNvSpPr>
            <a:spLocks noGrp="1"/>
          </p:cNvSpPr>
          <p:nvPr>
            <p:ph type="dt" sz="half" idx="10"/>
          </p:nvPr>
        </p:nvSpPr>
        <p:spPr/>
        <p:txBody>
          <a:bodyPr/>
          <a:lstStyle/>
          <a:p>
            <a:r>
              <a:rPr lang="en-US"/>
              <a:t>7/12/2020</a:t>
            </a:r>
          </a:p>
        </p:txBody>
      </p:sp>
      <p:sp>
        <p:nvSpPr>
          <p:cNvPr id="5" name="Footer Placeholder 4"/>
          <p:cNvSpPr>
            <a:spLocks noGrp="1"/>
          </p:cNvSpPr>
          <p:nvPr>
            <p:ph type="ftr" sz="quarter" idx="11"/>
          </p:nvPr>
        </p:nvSpPr>
        <p:spPr/>
        <p:txBody>
          <a:bodyPr/>
          <a:lstStyle/>
          <a:p>
            <a:r>
              <a:rPr lang="en-US"/>
              <a:t>Mixture Regression Model for Incomplete Data - Loc Nguyen</a:t>
            </a:r>
          </a:p>
        </p:txBody>
      </p:sp>
      <p:sp>
        <p:nvSpPr>
          <p:cNvPr id="6" name="Slide Number Placeholder 5"/>
          <p:cNvSpPr>
            <a:spLocks noGrp="1"/>
          </p:cNvSpPr>
          <p:nvPr>
            <p:ph type="sldNum" sz="quarter" idx="12"/>
          </p:nvPr>
        </p:nvSpPr>
        <p:spPr/>
        <p:txBody>
          <a:bodyPr/>
          <a:lstStyle/>
          <a:p>
            <a:fld id="{5DB5036F-1FF2-46C4-8D2B-59C7E3B91952}" type="slidenum">
              <a:rPr lang="en-US" smtClean="0"/>
              <a:pPr/>
              <a:t>17</a:t>
            </a:fld>
            <a:endParaRPr lang="en-US"/>
          </a:p>
        </p:txBody>
      </p:sp>
    </p:spTree>
    <p:extLst>
      <p:ext uri="{BB962C8B-B14F-4D97-AF65-F5344CB8AC3E}">
        <p14:creationId xmlns:p14="http://schemas.microsoft.com/office/powerpoint/2010/main" val="3424595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ADCA8-3AF3-47F1-8EF1-93A518AE1E35}"/>
              </a:ext>
            </a:extLst>
          </p:cNvPr>
          <p:cNvSpPr>
            <a:spLocks noGrp="1"/>
          </p:cNvSpPr>
          <p:nvPr>
            <p:ph type="title"/>
          </p:nvPr>
        </p:nvSpPr>
        <p:spPr/>
        <p:txBody>
          <a:bodyPr/>
          <a:lstStyle/>
          <a:p>
            <a:r>
              <a:rPr lang="en-US" dirty="0"/>
              <a:t>3. Results and discussions</a:t>
            </a:r>
          </a:p>
        </p:txBody>
      </p:sp>
      <p:sp>
        <p:nvSpPr>
          <p:cNvPr id="4" name="Date Placeholder 3">
            <a:extLst>
              <a:ext uri="{FF2B5EF4-FFF2-40B4-BE49-F238E27FC236}">
                <a16:creationId xmlns:a16="http://schemas.microsoft.com/office/drawing/2014/main" id="{831096C0-CA13-4CE2-86B2-FAD9F6935354}"/>
              </a:ext>
            </a:extLst>
          </p:cNvPr>
          <p:cNvSpPr>
            <a:spLocks noGrp="1"/>
          </p:cNvSpPr>
          <p:nvPr>
            <p:ph type="dt" sz="half" idx="10"/>
          </p:nvPr>
        </p:nvSpPr>
        <p:spPr/>
        <p:txBody>
          <a:bodyPr/>
          <a:lstStyle/>
          <a:p>
            <a:r>
              <a:rPr lang="en-US"/>
              <a:t>7/12/2020</a:t>
            </a:r>
          </a:p>
        </p:txBody>
      </p:sp>
      <p:sp>
        <p:nvSpPr>
          <p:cNvPr id="5" name="Footer Placeholder 4">
            <a:extLst>
              <a:ext uri="{FF2B5EF4-FFF2-40B4-BE49-F238E27FC236}">
                <a16:creationId xmlns:a16="http://schemas.microsoft.com/office/drawing/2014/main" id="{AD3FAC3D-74FE-4B08-BB1F-4D7507D2A3E2}"/>
              </a:ext>
            </a:extLst>
          </p:cNvPr>
          <p:cNvSpPr>
            <a:spLocks noGrp="1"/>
          </p:cNvSpPr>
          <p:nvPr>
            <p:ph type="ftr" sz="quarter" idx="11"/>
          </p:nvPr>
        </p:nvSpPr>
        <p:spPr/>
        <p:txBody>
          <a:bodyPr/>
          <a:lstStyle/>
          <a:p>
            <a:r>
              <a:rPr lang="en-US"/>
              <a:t>Mixture Regression Model for Incomplete Data - Loc Nguyen</a:t>
            </a:r>
          </a:p>
        </p:txBody>
      </p:sp>
      <p:sp>
        <p:nvSpPr>
          <p:cNvPr id="6" name="Slide Number Placeholder 5">
            <a:extLst>
              <a:ext uri="{FF2B5EF4-FFF2-40B4-BE49-F238E27FC236}">
                <a16:creationId xmlns:a16="http://schemas.microsoft.com/office/drawing/2014/main" id="{C9ABFEA8-2580-4368-99C9-24166E87D9E6}"/>
              </a:ext>
            </a:extLst>
          </p:cNvPr>
          <p:cNvSpPr>
            <a:spLocks noGrp="1"/>
          </p:cNvSpPr>
          <p:nvPr>
            <p:ph type="sldNum" sz="quarter" idx="12"/>
          </p:nvPr>
        </p:nvSpPr>
        <p:spPr/>
        <p:txBody>
          <a:bodyPr/>
          <a:lstStyle/>
          <a:p>
            <a:fld id="{5DB5036F-1FF2-46C4-8D2B-59C7E3B91952}" type="slidenum">
              <a:rPr lang="en-US" smtClean="0"/>
              <a:pPr/>
              <a:t>18</a:t>
            </a:fld>
            <a:endParaRPr lang="en-US"/>
          </a:p>
        </p:txBody>
      </p:sp>
      <p:sp>
        <p:nvSpPr>
          <p:cNvPr id="10" name="TextBox 9">
            <a:extLst>
              <a:ext uri="{FF2B5EF4-FFF2-40B4-BE49-F238E27FC236}">
                <a16:creationId xmlns:a16="http://schemas.microsoft.com/office/drawing/2014/main" id="{0BF2B4D4-7E2C-4645-9B7C-840CB3E9B658}"/>
              </a:ext>
            </a:extLst>
          </p:cNvPr>
          <p:cNvSpPr txBox="1"/>
          <p:nvPr/>
        </p:nvSpPr>
        <p:spPr>
          <a:xfrm>
            <a:off x="1514475" y="4035390"/>
            <a:ext cx="3048000" cy="64633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Unique cluster of the 0</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pair:</a:t>
            </a:r>
          </a:p>
          <a:p>
            <a:r>
              <a:rPr lang="en-US" dirty="0">
                <a:latin typeface="Times New Roman" panose="02020603050405020304" pitchFamily="18" charset="0"/>
                <a:cs typeface="Times New Roman" panose="02020603050405020304" pitchFamily="18" charset="0"/>
              </a:rPr>
              <a:t>V2 = 34.0445 - 0.2790*(V1)</a:t>
            </a:r>
          </a:p>
        </p:txBody>
      </p:sp>
      <p:sp>
        <p:nvSpPr>
          <p:cNvPr id="12" name="TextBox 11">
            <a:extLst>
              <a:ext uri="{FF2B5EF4-FFF2-40B4-BE49-F238E27FC236}">
                <a16:creationId xmlns:a16="http://schemas.microsoft.com/office/drawing/2014/main" id="{317C14E6-F290-4577-9EB7-2B22FCC6E114}"/>
              </a:ext>
            </a:extLst>
          </p:cNvPr>
          <p:cNvSpPr txBox="1"/>
          <p:nvPr/>
        </p:nvSpPr>
        <p:spPr>
          <a:xfrm>
            <a:off x="6543675" y="4035390"/>
            <a:ext cx="4415270" cy="923330"/>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Two clusters of the 1</a:t>
            </a:r>
            <a:r>
              <a:rPr lang="en-US" baseline="30000" dirty="0">
                <a:latin typeface="Times New Roman" panose="02020603050405020304" pitchFamily="18" charset="0"/>
                <a:cs typeface="Times New Roman" panose="02020603050405020304" pitchFamily="18" charset="0"/>
              </a:rPr>
              <a:t>st</a:t>
            </a:r>
            <a:r>
              <a:rPr lang="en-US" dirty="0">
                <a:latin typeface="Times New Roman" panose="02020603050405020304" pitchFamily="18" charset="0"/>
                <a:cs typeface="Times New Roman" panose="02020603050405020304" pitchFamily="18" charset="0"/>
              </a:rPr>
              <a:t> pair:</a:t>
            </a:r>
          </a:p>
          <a:p>
            <a:r>
              <a:rPr lang="en-US" dirty="0">
                <a:latin typeface="Times New Roman" panose="02020603050405020304" pitchFamily="18" charset="0"/>
                <a:cs typeface="Times New Roman" panose="02020603050405020304" pitchFamily="18" charset="0"/>
              </a:rPr>
              <a:t>{V2 = 16.6425 - 0.3065*(V1): c</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=0.6654}</a:t>
            </a:r>
          </a:p>
          <a:p>
            <a:r>
              <a:rPr lang="en-US" dirty="0">
                <a:latin typeface="Times New Roman" panose="02020603050405020304" pitchFamily="18" charset="0"/>
                <a:cs typeface="Times New Roman" panose="02020603050405020304" pitchFamily="18" charset="0"/>
              </a:rPr>
              <a:t>{V2 = 62.3919 - 0.0429*(V1): c</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=0.3346}</a:t>
            </a:r>
          </a:p>
        </p:txBody>
      </p:sp>
      <p:pic>
        <p:nvPicPr>
          <p:cNvPr id="14" name="Picture 13" descr="A close up of a logo&#10;&#10;Description automatically generated">
            <a:extLst>
              <a:ext uri="{FF2B5EF4-FFF2-40B4-BE49-F238E27FC236}">
                <a16:creationId xmlns:a16="http://schemas.microsoft.com/office/drawing/2014/main" id="{57800E1C-6B19-48AB-9AA1-5DCF2C965D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4475" y="1134010"/>
            <a:ext cx="4133850" cy="2905125"/>
          </a:xfrm>
          <a:prstGeom prst="rect">
            <a:avLst/>
          </a:prstGeom>
        </p:spPr>
      </p:pic>
      <p:pic>
        <p:nvPicPr>
          <p:cNvPr id="16" name="Picture 15" descr="A close up of a logo&#10;&#10;Description automatically generated">
            <a:extLst>
              <a:ext uri="{FF2B5EF4-FFF2-40B4-BE49-F238E27FC236}">
                <a16:creationId xmlns:a16="http://schemas.microsoft.com/office/drawing/2014/main" id="{FF77F3CC-488E-48C7-85C6-D9DFC86C69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3675" y="1185201"/>
            <a:ext cx="4133850" cy="2905125"/>
          </a:xfrm>
          <a:prstGeom prst="rect">
            <a:avLst/>
          </a:prstGeom>
        </p:spPr>
      </p:pic>
    </p:spTree>
    <p:extLst>
      <p:ext uri="{BB962C8B-B14F-4D97-AF65-F5344CB8AC3E}">
        <p14:creationId xmlns:p14="http://schemas.microsoft.com/office/powerpoint/2010/main" val="29500499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C0AC4-F1A8-4650-8272-75C97CCBC052}"/>
              </a:ext>
            </a:extLst>
          </p:cNvPr>
          <p:cNvSpPr>
            <a:spLocks noGrp="1"/>
          </p:cNvSpPr>
          <p:nvPr>
            <p:ph type="title"/>
          </p:nvPr>
        </p:nvSpPr>
        <p:spPr/>
        <p:txBody>
          <a:bodyPr/>
          <a:lstStyle/>
          <a:p>
            <a:r>
              <a:rPr lang="en-US" dirty="0"/>
              <a:t>3. Results and discussions</a:t>
            </a:r>
          </a:p>
        </p:txBody>
      </p:sp>
      <p:sp>
        <p:nvSpPr>
          <p:cNvPr id="3" name="Content Placeholder 2">
            <a:extLst>
              <a:ext uri="{FF2B5EF4-FFF2-40B4-BE49-F238E27FC236}">
                <a16:creationId xmlns:a16="http://schemas.microsoft.com/office/drawing/2014/main" id="{F37634F7-5585-4430-8488-FD5AF3329D36}"/>
              </a:ext>
            </a:extLst>
          </p:cNvPr>
          <p:cNvSpPr>
            <a:spLocks noGrp="1"/>
          </p:cNvSpPr>
          <p:nvPr>
            <p:ph idx="1"/>
          </p:nvPr>
        </p:nvSpPr>
        <p:spPr/>
        <p:txBody>
          <a:bodyPr>
            <a:noAutofit/>
          </a:bodyPr>
          <a:lstStyle/>
          <a:p>
            <a:r>
              <a:rPr lang="en-US" sz="2000" dirty="0"/>
              <a:t>RMAE metric measures ratio deviation between real value and estimated value. </a:t>
            </a:r>
            <a:r>
              <a:rPr lang="en-US" sz="2000" dirty="0">
                <a:effectLst/>
                <a:latin typeface="Times New Roman" panose="02020603050405020304" pitchFamily="18" charset="0"/>
                <a:ea typeface="Microsoft YaHei" panose="020B0503020204020204" pitchFamily="34" charset="-122"/>
              </a:rPr>
              <a:t>The smaller the </a:t>
            </a:r>
            <a:r>
              <a:rPr lang="en-US" sz="2000" i="1" dirty="0">
                <a:effectLst/>
                <a:latin typeface="Times New Roman" panose="02020603050405020304" pitchFamily="18" charset="0"/>
                <a:ea typeface="Microsoft YaHei" panose="020B0503020204020204" pitchFamily="34" charset="-122"/>
              </a:rPr>
              <a:t>RMAE</a:t>
            </a:r>
            <a:r>
              <a:rPr lang="en-US" sz="2000" dirty="0">
                <a:effectLst/>
                <a:latin typeface="Times New Roman" panose="02020603050405020304" pitchFamily="18" charset="0"/>
                <a:ea typeface="Microsoft YaHei" panose="020B0503020204020204" pitchFamily="34" charset="-122"/>
              </a:rPr>
              <a:t> is, the more accurate the algorithm is. Following is comparison of REM and MREM with regard to </a:t>
            </a:r>
            <a:r>
              <a:rPr lang="en-US" sz="2000" i="1" dirty="0">
                <a:effectLst/>
                <a:latin typeface="Times New Roman" panose="02020603050405020304" pitchFamily="18" charset="0"/>
                <a:ea typeface="Microsoft YaHei" panose="020B0503020204020204" pitchFamily="34" charset="-122"/>
              </a:rPr>
              <a:t>RMAE</a:t>
            </a:r>
            <a:r>
              <a:rPr lang="en-US" sz="2000" dirty="0">
                <a:effectLst/>
                <a:latin typeface="Times New Roman" panose="02020603050405020304" pitchFamily="18" charset="0"/>
                <a:ea typeface="Microsoft YaHei" panose="020B0503020204020204" pitchFamily="34" charset="-122"/>
              </a:rPr>
              <a:t> given </a:t>
            </a:r>
            <a:r>
              <a:rPr lang="en-US" sz="2000" dirty="0" err="1">
                <a:effectLst/>
                <a:latin typeface="Times New Roman" panose="02020603050405020304" pitchFamily="18" charset="0"/>
                <a:ea typeface="Microsoft YaHei" panose="020B0503020204020204" pitchFamily="34" charset="-122"/>
              </a:rPr>
              <a:t>xclara</a:t>
            </a:r>
            <a:r>
              <a:rPr lang="en-US" sz="2000" dirty="0">
                <a:effectLst/>
                <a:latin typeface="Times New Roman" panose="02020603050405020304" pitchFamily="18" charset="0"/>
                <a:ea typeface="Microsoft YaHei" panose="020B0503020204020204" pitchFamily="34" charset="-122"/>
              </a:rPr>
              <a:t> sample.</a:t>
            </a:r>
          </a:p>
          <a:p>
            <a:pPr marL="0" indent="0">
              <a:buNone/>
            </a:pPr>
            <a:r>
              <a:rPr lang="pt-BR" sz="2000" dirty="0">
                <a:effectLst/>
                <a:latin typeface="Times New Roman" panose="02020603050405020304" pitchFamily="18" charset="0"/>
                <a:ea typeface="Microsoft YaHei" panose="020B0503020204020204" pitchFamily="34" charset="-122"/>
              </a:rPr>
              <a:t>          Pair    RMAE (REM)    RMAE (MREM)</a:t>
            </a:r>
          </a:p>
          <a:p>
            <a:pPr marL="0" indent="0">
              <a:buNone/>
            </a:pPr>
            <a:r>
              <a:rPr lang="pt-BR" sz="2000" dirty="0">
                <a:ea typeface="Microsoft YaHei" panose="020B0503020204020204" pitchFamily="34" charset="-122"/>
              </a:rPr>
              <a:t>          </a:t>
            </a:r>
            <a:r>
              <a:rPr lang="pt-BR" sz="2000" dirty="0">
                <a:effectLst/>
                <a:latin typeface="Times New Roman" panose="02020603050405020304" pitchFamily="18" charset="0"/>
                <a:ea typeface="Microsoft YaHei" panose="020B0503020204020204" pitchFamily="34" charset="-122"/>
              </a:rPr>
              <a:t>0              5.4722               5.4722</a:t>
            </a:r>
          </a:p>
          <a:p>
            <a:pPr marL="0" indent="0">
              <a:buNone/>
            </a:pPr>
            <a:r>
              <a:rPr lang="pt-BR" sz="2000" dirty="0">
                <a:effectLst/>
                <a:latin typeface="Times New Roman" panose="02020603050405020304" pitchFamily="18" charset="0"/>
                <a:ea typeface="Microsoft YaHei" panose="020B0503020204020204" pitchFamily="34" charset="-122"/>
              </a:rPr>
              <a:t>          1              5.3672               5.7804</a:t>
            </a:r>
          </a:p>
          <a:p>
            <a:pPr marL="0" indent="0">
              <a:buNone/>
            </a:pPr>
            <a:r>
              <a:rPr lang="pt-BR" sz="2000" dirty="0">
                <a:effectLst/>
                <a:latin typeface="Times New Roman" panose="02020603050405020304" pitchFamily="18" charset="0"/>
                <a:ea typeface="Microsoft YaHei" panose="020B0503020204020204" pitchFamily="34" charset="-122"/>
              </a:rPr>
              <a:t>          2              5.2846               5.6044</a:t>
            </a:r>
          </a:p>
          <a:p>
            <a:pPr marL="0" indent="0">
              <a:buNone/>
            </a:pPr>
            <a:r>
              <a:rPr lang="pt-BR" sz="2000" dirty="0">
                <a:effectLst/>
                <a:latin typeface="Times New Roman" panose="02020603050405020304" pitchFamily="18" charset="0"/>
                <a:ea typeface="Microsoft YaHei" panose="020B0503020204020204" pitchFamily="34" charset="-122"/>
              </a:rPr>
              <a:t>          3              4.6337               5.1166</a:t>
            </a:r>
          </a:p>
          <a:p>
            <a:pPr marL="0" indent="0">
              <a:buNone/>
            </a:pPr>
            <a:r>
              <a:rPr lang="pt-BR" sz="2000" dirty="0">
                <a:effectLst/>
                <a:latin typeface="Times New Roman" panose="02020603050405020304" pitchFamily="18" charset="0"/>
                <a:ea typeface="Microsoft YaHei" panose="020B0503020204020204" pitchFamily="34" charset="-122"/>
              </a:rPr>
              <a:t>          4              4.3681               5.3686</a:t>
            </a:r>
          </a:p>
          <a:p>
            <a:pPr marL="0" indent="0">
              <a:buNone/>
            </a:pPr>
            <a:r>
              <a:rPr lang="pt-BR" sz="2000" dirty="0">
                <a:effectLst/>
                <a:latin typeface="Times New Roman" panose="02020603050405020304" pitchFamily="18" charset="0"/>
                <a:ea typeface="Microsoft YaHei" panose="020B0503020204020204" pitchFamily="34" charset="-122"/>
              </a:rPr>
              <a:t>          5              4.3025               5.5701</a:t>
            </a:r>
          </a:p>
          <a:p>
            <a:pPr marL="0" indent="0">
              <a:buNone/>
            </a:pPr>
            <a:r>
              <a:rPr lang="pt-BR" sz="2000" dirty="0">
                <a:effectLst/>
                <a:latin typeface="Times New Roman" panose="02020603050405020304" pitchFamily="18" charset="0"/>
                <a:ea typeface="Microsoft YaHei" panose="020B0503020204020204" pitchFamily="34" charset="-122"/>
              </a:rPr>
              <a:t>          8              4.9120               5.2689</a:t>
            </a:r>
          </a:p>
          <a:p>
            <a:pPr marL="0" indent="0">
              <a:buNone/>
            </a:pPr>
            <a:r>
              <a:rPr lang="pt-BR" sz="2000" dirty="0">
                <a:effectLst/>
                <a:latin typeface="Times New Roman" panose="02020603050405020304" pitchFamily="18" charset="0"/>
                <a:ea typeface="Microsoft YaHei" panose="020B0503020204020204" pitchFamily="34" charset="-122"/>
              </a:rPr>
              <a:t>          7              4.3025               5.5701</a:t>
            </a:r>
          </a:p>
          <a:p>
            <a:pPr marL="0" indent="0">
              <a:buNone/>
            </a:pPr>
            <a:r>
              <a:rPr lang="pt-BR" sz="2000" dirty="0">
                <a:effectLst/>
                <a:latin typeface="Times New Roman" panose="02020603050405020304" pitchFamily="18" charset="0"/>
                <a:ea typeface="Microsoft YaHei" panose="020B0503020204020204" pitchFamily="34" charset="-122"/>
              </a:rPr>
              <a:t>          8              6.1709               6.1709</a:t>
            </a:r>
          </a:p>
          <a:p>
            <a:pPr marL="0" indent="0">
              <a:buNone/>
            </a:pPr>
            <a:r>
              <a:rPr lang="pt-BR" sz="2000" dirty="0">
                <a:effectLst/>
                <a:latin typeface="Times New Roman" panose="02020603050405020304" pitchFamily="18" charset="0"/>
                <a:ea typeface="Microsoft YaHei" panose="020B0503020204020204" pitchFamily="34" charset="-122"/>
              </a:rPr>
              <a:t>          9              7.2932               7.2932</a:t>
            </a:r>
          </a:p>
          <a:p>
            <a:pPr marL="0" indent="0">
              <a:buNone/>
            </a:pPr>
            <a:r>
              <a:rPr lang="pt-BR" sz="2000" dirty="0">
                <a:effectLst/>
                <a:latin typeface="Times New Roman" panose="02020603050405020304" pitchFamily="18" charset="0"/>
                <a:ea typeface="Microsoft YaHei" panose="020B0503020204020204" pitchFamily="34" charset="-122"/>
              </a:rPr>
              <a:t>         Average    5.2107               5.7215</a:t>
            </a:r>
            <a:endParaRPr lang="en-US" sz="2000" dirty="0">
              <a:effectLst/>
              <a:latin typeface="Times New Roman" panose="02020603050405020304" pitchFamily="18" charset="0"/>
              <a:ea typeface="Microsoft YaHei" panose="020B0503020204020204" pitchFamily="34" charset="-122"/>
            </a:endParaRPr>
          </a:p>
          <a:p>
            <a:r>
              <a:rPr lang="en-US" sz="2000" dirty="0"/>
              <a:t>Unexpectedly, </a:t>
            </a:r>
            <a:r>
              <a:rPr lang="en-US" sz="2000" dirty="0">
                <a:effectLst/>
                <a:latin typeface="Times New Roman" panose="02020603050405020304" pitchFamily="18" charset="0"/>
                <a:ea typeface="Microsoft YaHei" panose="020B0503020204020204" pitchFamily="34" charset="-122"/>
              </a:rPr>
              <a:t>MREM is less accurate than REM according </a:t>
            </a:r>
            <a:r>
              <a:rPr lang="en-US" sz="2000" i="1" dirty="0">
                <a:effectLst/>
                <a:latin typeface="Times New Roman" panose="02020603050405020304" pitchFamily="18" charset="0"/>
                <a:ea typeface="Microsoft YaHei" panose="020B0503020204020204" pitchFamily="34" charset="-122"/>
              </a:rPr>
              <a:t>RMAE</a:t>
            </a:r>
            <a:r>
              <a:rPr lang="en-US" sz="2000" dirty="0">
                <a:effectLst/>
                <a:latin typeface="Times New Roman" panose="02020603050405020304" pitchFamily="18" charset="0"/>
                <a:ea typeface="Microsoft YaHei" panose="020B0503020204020204" pitchFamily="34" charset="-122"/>
              </a:rPr>
              <a:t> metric. The reason is that we do not choose a right regressive cluster for given regressors </a:t>
            </a:r>
            <a:r>
              <a:rPr lang="en-US" sz="2000" i="1" dirty="0">
                <a:effectLst/>
                <a:latin typeface="Times New Roman" panose="02020603050405020304" pitchFamily="18" charset="0"/>
                <a:ea typeface="Microsoft YaHei" panose="020B0503020204020204" pitchFamily="34" charset="-122"/>
              </a:rPr>
              <a:t>X</a:t>
            </a:r>
            <a:r>
              <a:rPr lang="en-US" sz="2000" dirty="0">
                <a:effectLst/>
                <a:latin typeface="Times New Roman" panose="02020603050405020304" pitchFamily="18" charset="0"/>
                <a:ea typeface="Microsoft YaHei" panose="020B0503020204020204" pitchFamily="34" charset="-122"/>
              </a:rPr>
              <a:t> to estimate response value </a:t>
            </a:r>
            <a:r>
              <a:rPr lang="en-US" sz="2000" i="1" dirty="0">
                <a:effectLst/>
                <a:latin typeface="Times New Roman" panose="02020603050405020304" pitchFamily="18" charset="0"/>
                <a:ea typeface="Microsoft YaHei" panose="020B0503020204020204" pitchFamily="34" charset="-122"/>
              </a:rPr>
              <a:t>z</a:t>
            </a:r>
            <a:r>
              <a:rPr lang="en-US" sz="2000" dirty="0">
                <a:effectLst/>
                <a:latin typeface="Times New Roman" panose="02020603050405020304" pitchFamily="18" charset="0"/>
                <a:ea typeface="Microsoft YaHei" panose="020B0503020204020204" pitchFamily="34" charset="-122"/>
              </a:rPr>
              <a:t>.</a:t>
            </a:r>
            <a:endParaRPr lang="en-US" sz="2000" dirty="0"/>
          </a:p>
        </p:txBody>
      </p:sp>
      <p:sp>
        <p:nvSpPr>
          <p:cNvPr id="4" name="Date Placeholder 3">
            <a:extLst>
              <a:ext uri="{FF2B5EF4-FFF2-40B4-BE49-F238E27FC236}">
                <a16:creationId xmlns:a16="http://schemas.microsoft.com/office/drawing/2014/main" id="{A3AE2186-9E55-400C-94D6-426A72EF4A12}"/>
              </a:ext>
            </a:extLst>
          </p:cNvPr>
          <p:cNvSpPr>
            <a:spLocks noGrp="1"/>
          </p:cNvSpPr>
          <p:nvPr>
            <p:ph type="dt" sz="half" idx="10"/>
          </p:nvPr>
        </p:nvSpPr>
        <p:spPr/>
        <p:txBody>
          <a:bodyPr/>
          <a:lstStyle/>
          <a:p>
            <a:r>
              <a:rPr lang="en-US"/>
              <a:t>7/12/2020</a:t>
            </a:r>
          </a:p>
        </p:txBody>
      </p:sp>
      <p:sp>
        <p:nvSpPr>
          <p:cNvPr id="5" name="Footer Placeholder 4">
            <a:extLst>
              <a:ext uri="{FF2B5EF4-FFF2-40B4-BE49-F238E27FC236}">
                <a16:creationId xmlns:a16="http://schemas.microsoft.com/office/drawing/2014/main" id="{369A071D-02FE-4A52-BA26-FE005BBCEE3D}"/>
              </a:ext>
            </a:extLst>
          </p:cNvPr>
          <p:cNvSpPr>
            <a:spLocks noGrp="1"/>
          </p:cNvSpPr>
          <p:nvPr>
            <p:ph type="ftr" sz="quarter" idx="11"/>
          </p:nvPr>
        </p:nvSpPr>
        <p:spPr/>
        <p:txBody>
          <a:bodyPr/>
          <a:lstStyle/>
          <a:p>
            <a:r>
              <a:rPr lang="en-US"/>
              <a:t>Mixture Regression Model for Incomplete Data - Loc Nguyen</a:t>
            </a:r>
          </a:p>
        </p:txBody>
      </p:sp>
      <p:sp>
        <p:nvSpPr>
          <p:cNvPr id="6" name="Slide Number Placeholder 5">
            <a:extLst>
              <a:ext uri="{FF2B5EF4-FFF2-40B4-BE49-F238E27FC236}">
                <a16:creationId xmlns:a16="http://schemas.microsoft.com/office/drawing/2014/main" id="{24737725-0934-43AF-9E5F-57A0432949DE}"/>
              </a:ext>
            </a:extLst>
          </p:cNvPr>
          <p:cNvSpPr>
            <a:spLocks noGrp="1"/>
          </p:cNvSpPr>
          <p:nvPr>
            <p:ph type="sldNum" sz="quarter" idx="12"/>
          </p:nvPr>
        </p:nvSpPr>
        <p:spPr/>
        <p:txBody>
          <a:bodyPr/>
          <a:lstStyle/>
          <a:p>
            <a:fld id="{5DB5036F-1FF2-46C4-8D2B-59C7E3B91952}" type="slidenum">
              <a:rPr lang="en-US" smtClean="0"/>
              <a:pPr/>
              <a:t>19</a:t>
            </a:fld>
            <a:endParaRPr lang="en-US"/>
          </a:p>
        </p:txBody>
      </p:sp>
    </p:spTree>
    <p:extLst>
      <p:ext uri="{BB962C8B-B14F-4D97-AF65-F5344CB8AC3E}">
        <p14:creationId xmlns:p14="http://schemas.microsoft.com/office/powerpoint/2010/main" val="3292337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p:txBody>
          <a:bodyPr>
            <a:normAutofit fontScale="92500" lnSpcReduction="10000"/>
          </a:bodyPr>
          <a:lstStyle/>
          <a:p>
            <a:pPr marL="0" indent="0">
              <a:lnSpc>
                <a:spcPct val="110000"/>
              </a:lnSpc>
              <a:buNone/>
            </a:pPr>
            <a:r>
              <a:rPr lang="en-US" dirty="0"/>
              <a:t>The Regression Expectation Maximization (REM) algorithm, which is a variant of Expectation Maximization (EM) algorithm, uses parallelly a long regression model and many short regression models to solve the problem of incomplete data. Long regression model is entire regression function which is the resulted model and short regression models are partial regression functions which are inverses of entire regression function. I proposed REM in a different research in which one entire regression function is built parallelly with many partial inverse regression functions and then missing values are fulfilled by expectations relevant to both entire regression function and inverse regression functions. Experimental results proved resistance of REM to incomplete data, but accuracy of REM decreases insignificantly when data sample is made sparse with loss ratios up to 80%.</a:t>
            </a:r>
          </a:p>
        </p:txBody>
      </p:sp>
      <p:sp>
        <p:nvSpPr>
          <p:cNvPr id="4" name="Slide Number Placeholder 3"/>
          <p:cNvSpPr>
            <a:spLocks noGrp="1"/>
          </p:cNvSpPr>
          <p:nvPr>
            <p:ph type="sldNum" sz="quarter" idx="12"/>
          </p:nvPr>
        </p:nvSpPr>
        <p:spPr/>
        <p:txBody>
          <a:bodyPr/>
          <a:lstStyle/>
          <a:p>
            <a:fld id="{5DB5036F-1FF2-46C4-8D2B-59C7E3B91952}" type="slidenum">
              <a:rPr lang="en-US" smtClean="0"/>
              <a:pPr/>
              <a:t>2</a:t>
            </a:fld>
            <a:endParaRPr lang="en-US"/>
          </a:p>
        </p:txBody>
      </p:sp>
      <p:sp>
        <p:nvSpPr>
          <p:cNvPr id="5" name="Footer Placeholder 4"/>
          <p:cNvSpPr>
            <a:spLocks noGrp="1"/>
          </p:cNvSpPr>
          <p:nvPr>
            <p:ph type="ftr" sz="quarter" idx="11"/>
          </p:nvPr>
        </p:nvSpPr>
        <p:spPr/>
        <p:txBody>
          <a:bodyPr/>
          <a:lstStyle/>
          <a:p>
            <a:r>
              <a:rPr lang="en-US"/>
              <a:t>Mixture Regression Model for Incomplete Data - Loc Nguyen</a:t>
            </a:r>
            <a:endParaRPr lang="en-US" dirty="0"/>
          </a:p>
        </p:txBody>
      </p:sp>
      <p:sp>
        <p:nvSpPr>
          <p:cNvPr id="6" name="Date Placeholder 5"/>
          <p:cNvSpPr>
            <a:spLocks noGrp="1"/>
          </p:cNvSpPr>
          <p:nvPr>
            <p:ph type="dt" sz="half" idx="10"/>
          </p:nvPr>
        </p:nvSpPr>
        <p:spPr/>
        <p:txBody>
          <a:bodyPr/>
          <a:lstStyle/>
          <a:p>
            <a:r>
              <a:rPr lang="en-US"/>
              <a:t>7/12/2020</a:t>
            </a:r>
          </a:p>
        </p:txBody>
      </p:sp>
    </p:spTree>
    <p:extLst>
      <p:ext uri="{BB962C8B-B14F-4D97-AF65-F5344CB8AC3E}">
        <p14:creationId xmlns:p14="http://schemas.microsoft.com/office/powerpoint/2010/main" val="2953120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507CF-20E2-4364-8185-2EF015CC4678}"/>
              </a:ext>
            </a:extLst>
          </p:cNvPr>
          <p:cNvSpPr>
            <a:spLocks noGrp="1"/>
          </p:cNvSpPr>
          <p:nvPr>
            <p:ph type="title"/>
          </p:nvPr>
        </p:nvSpPr>
        <p:spPr/>
        <p:txBody>
          <a:bodyPr/>
          <a:lstStyle/>
          <a:p>
            <a:r>
              <a:rPr lang="en-US" dirty="0"/>
              <a:t>3. Results and Discussions</a:t>
            </a:r>
          </a:p>
        </p:txBody>
      </p:sp>
      <p:sp>
        <p:nvSpPr>
          <p:cNvPr id="3" name="Content Placeholder 2">
            <a:extLst>
              <a:ext uri="{FF2B5EF4-FFF2-40B4-BE49-F238E27FC236}">
                <a16:creationId xmlns:a16="http://schemas.microsoft.com/office/drawing/2014/main" id="{640B690F-6CE9-42D6-A7F8-71B61DB551E8}"/>
              </a:ext>
            </a:extLst>
          </p:cNvPr>
          <p:cNvSpPr>
            <a:spLocks noGrp="1"/>
          </p:cNvSpPr>
          <p:nvPr>
            <p:ph idx="1"/>
          </p:nvPr>
        </p:nvSpPr>
        <p:spPr>
          <a:xfrm>
            <a:off x="309489" y="914398"/>
            <a:ext cx="11535508" cy="5441951"/>
          </a:xfrm>
        </p:spPr>
        <p:txBody>
          <a:bodyPr>
            <a:noAutofit/>
          </a:bodyPr>
          <a:lstStyle/>
          <a:p>
            <a:r>
              <a:rPr lang="en-US" sz="2300" dirty="0"/>
              <a:t>If we can choose a right regressive cluster for estimation, the accuracy will be optimal. For example, I generate a sample with two clearly separated cluster as follows:</a:t>
            </a:r>
          </a:p>
          <a:p>
            <a:pPr marL="0" indent="0">
              <a:buNone/>
            </a:pPr>
            <a:endParaRPr lang="en-US" sz="2300" dirty="0"/>
          </a:p>
          <a:p>
            <a:pPr marL="0" indent="0">
              <a:buNone/>
            </a:pPr>
            <a:endParaRPr lang="en-US" sz="2300" dirty="0"/>
          </a:p>
          <a:p>
            <a:pPr marL="0" indent="0">
              <a:buNone/>
            </a:pPr>
            <a:endParaRPr lang="en-US" sz="2300" dirty="0"/>
          </a:p>
          <a:p>
            <a:pPr marL="0" indent="0">
              <a:buNone/>
            </a:pPr>
            <a:endParaRPr lang="en-US" sz="2300" dirty="0"/>
          </a:p>
          <a:p>
            <a:pPr marL="0" indent="0">
              <a:buNone/>
            </a:pPr>
            <a:endParaRPr lang="en-US" sz="2300" dirty="0"/>
          </a:p>
          <a:p>
            <a:pPr marL="0" indent="0">
              <a:buNone/>
            </a:pPr>
            <a:endParaRPr lang="en-US" sz="2300" dirty="0"/>
          </a:p>
          <a:p>
            <a:pPr marL="0" indent="0">
              <a:buNone/>
            </a:pPr>
            <a:endParaRPr lang="en-US" sz="2300" dirty="0"/>
          </a:p>
          <a:p>
            <a:pPr marL="0" indent="0">
              <a:buNone/>
            </a:pPr>
            <a:endParaRPr lang="en-US" sz="2300" dirty="0"/>
          </a:p>
          <a:p>
            <a:r>
              <a:rPr lang="en-US" sz="2300" dirty="0">
                <a:effectLst/>
                <a:latin typeface="Times New Roman" panose="02020603050405020304" pitchFamily="18" charset="0"/>
                <a:ea typeface="Microsoft YaHei" panose="020B0503020204020204" pitchFamily="34" charset="-122"/>
              </a:rPr>
              <a:t>The approximation of equation </a:t>
            </a:r>
            <a:r>
              <a:rPr lang="en-US" sz="2300" i="1" dirty="0">
                <a:effectLst/>
                <a:latin typeface="Times New Roman" panose="02020603050405020304" pitchFamily="18" charset="0"/>
                <a:ea typeface="Microsoft YaHei" panose="020B0503020204020204" pitchFamily="34" charset="-122"/>
              </a:rPr>
              <a:t>z</a:t>
            </a:r>
            <a:r>
              <a:rPr lang="en-US" sz="2300" dirty="0">
                <a:effectLst/>
                <a:latin typeface="Times New Roman" panose="02020603050405020304" pitchFamily="18" charset="0"/>
                <a:ea typeface="Microsoft YaHei" panose="020B0503020204020204" pitchFamily="34" charset="-122"/>
              </a:rPr>
              <a:t> = </a:t>
            </a:r>
            <a:r>
              <a:rPr lang="en-US" sz="2300" i="1" dirty="0">
                <a:effectLst/>
                <a:latin typeface="Times New Roman" panose="02020603050405020304" pitchFamily="18" charset="0"/>
                <a:ea typeface="Microsoft YaHei" panose="020B0503020204020204" pitchFamily="34" charset="-122"/>
              </a:rPr>
              <a:t>x </a:t>
            </a:r>
            <a:r>
              <a:rPr lang="en-US" sz="2300" dirty="0">
                <a:effectLst/>
                <a:latin typeface="Times New Roman" panose="02020603050405020304" pitchFamily="18" charset="0"/>
                <a:ea typeface="Microsoft YaHei" panose="020B0503020204020204" pitchFamily="34" charset="-122"/>
              </a:rPr>
              <a:t>is </a:t>
            </a:r>
            <a:r>
              <a:rPr lang="en-US" sz="2300" i="1" dirty="0">
                <a:effectLst/>
                <a:latin typeface="Times New Roman" panose="02020603050405020304" pitchFamily="18" charset="0"/>
                <a:ea typeface="Microsoft YaHei" panose="020B0503020204020204" pitchFamily="34" charset="-122"/>
              </a:rPr>
              <a:t>z</a:t>
            </a:r>
            <a:r>
              <a:rPr lang="en-US" sz="2300" dirty="0">
                <a:effectLst/>
                <a:latin typeface="Times New Roman" panose="02020603050405020304" pitchFamily="18" charset="0"/>
                <a:ea typeface="Microsoft YaHei" panose="020B0503020204020204" pitchFamily="34" charset="-122"/>
              </a:rPr>
              <a:t> = 0.0036 + 0.9765*(</a:t>
            </a:r>
            <a:r>
              <a:rPr lang="en-US" sz="2300" i="1" dirty="0">
                <a:effectLst/>
                <a:latin typeface="Times New Roman" panose="02020603050405020304" pitchFamily="18" charset="0"/>
                <a:ea typeface="Microsoft YaHei" panose="020B0503020204020204" pitchFamily="34" charset="-122"/>
              </a:rPr>
              <a:t>x</a:t>
            </a:r>
            <a:r>
              <a:rPr lang="en-US" sz="2300" dirty="0">
                <a:effectLst/>
                <a:latin typeface="Times New Roman" panose="02020603050405020304" pitchFamily="18" charset="0"/>
                <a:ea typeface="Microsoft YaHei" panose="020B0503020204020204" pitchFamily="34" charset="-122"/>
              </a:rPr>
              <a:t>) with coefficient </a:t>
            </a:r>
            <a:r>
              <a:rPr lang="en-US" sz="2300" i="1" dirty="0">
                <a:effectLst/>
                <a:latin typeface="Times New Roman" panose="02020603050405020304" pitchFamily="18" charset="0"/>
                <a:ea typeface="Microsoft YaHei" panose="020B0503020204020204" pitchFamily="34" charset="-122"/>
              </a:rPr>
              <a:t>c</a:t>
            </a:r>
            <a:r>
              <a:rPr lang="en-US" sz="2300" baseline="-25000" dirty="0">
                <a:effectLst/>
                <a:latin typeface="Times New Roman" panose="02020603050405020304" pitchFamily="18" charset="0"/>
                <a:ea typeface="Microsoft YaHei" panose="020B0503020204020204" pitchFamily="34" charset="-122"/>
              </a:rPr>
              <a:t>1</a:t>
            </a:r>
            <a:r>
              <a:rPr lang="en-US" sz="2300" dirty="0">
                <a:effectLst/>
                <a:latin typeface="Times New Roman" panose="02020603050405020304" pitchFamily="18" charset="0"/>
                <a:ea typeface="Microsoft YaHei" panose="020B0503020204020204" pitchFamily="34" charset="-122"/>
              </a:rPr>
              <a:t> = 0.4634 whereas the approximation of equation </a:t>
            </a:r>
            <a:r>
              <a:rPr lang="en-US" sz="2300" i="1" dirty="0">
                <a:effectLst/>
                <a:latin typeface="Times New Roman" panose="02020603050405020304" pitchFamily="18" charset="0"/>
                <a:ea typeface="Microsoft YaHei" panose="020B0503020204020204" pitchFamily="34" charset="-122"/>
              </a:rPr>
              <a:t>z</a:t>
            </a:r>
            <a:r>
              <a:rPr lang="en-US" sz="2300" dirty="0">
                <a:effectLst/>
                <a:latin typeface="Times New Roman" panose="02020603050405020304" pitchFamily="18" charset="0"/>
                <a:ea typeface="Microsoft YaHei" panose="020B0503020204020204" pitchFamily="34" charset="-122"/>
              </a:rPr>
              <a:t> = 1 – </a:t>
            </a:r>
            <a:r>
              <a:rPr lang="en-US" sz="2300" i="1" dirty="0">
                <a:effectLst/>
                <a:latin typeface="Times New Roman" panose="02020603050405020304" pitchFamily="18" charset="0"/>
                <a:ea typeface="Microsoft YaHei" panose="020B0503020204020204" pitchFamily="34" charset="-122"/>
              </a:rPr>
              <a:t>x </a:t>
            </a:r>
            <a:r>
              <a:rPr lang="en-US" sz="2300" dirty="0">
                <a:effectLst/>
                <a:latin typeface="Times New Roman" panose="02020603050405020304" pitchFamily="18" charset="0"/>
                <a:ea typeface="Microsoft YaHei" panose="020B0503020204020204" pitchFamily="34" charset="-122"/>
              </a:rPr>
              <a:t>is </a:t>
            </a:r>
            <a:r>
              <a:rPr lang="en-US" sz="2300" i="1" dirty="0">
                <a:effectLst/>
                <a:latin typeface="Times New Roman" panose="02020603050405020304" pitchFamily="18" charset="0"/>
                <a:ea typeface="Microsoft YaHei" panose="020B0503020204020204" pitchFamily="34" charset="-122"/>
              </a:rPr>
              <a:t>z</a:t>
            </a:r>
            <a:r>
              <a:rPr lang="en-US" sz="2300" dirty="0">
                <a:effectLst/>
                <a:latin typeface="Times New Roman" panose="02020603050405020304" pitchFamily="18" charset="0"/>
                <a:ea typeface="Microsoft YaHei" panose="020B0503020204020204" pitchFamily="34" charset="-122"/>
              </a:rPr>
              <a:t> = 0.9767 - 0.9713*(</a:t>
            </a:r>
            <a:r>
              <a:rPr lang="en-US" sz="2300" i="1" dirty="0">
                <a:effectLst/>
                <a:latin typeface="Times New Roman" panose="02020603050405020304" pitchFamily="18" charset="0"/>
                <a:ea typeface="Microsoft YaHei" panose="020B0503020204020204" pitchFamily="34" charset="-122"/>
              </a:rPr>
              <a:t>x</a:t>
            </a:r>
            <a:r>
              <a:rPr lang="en-US" sz="2300" dirty="0">
                <a:effectLst/>
                <a:latin typeface="Times New Roman" panose="02020603050405020304" pitchFamily="18" charset="0"/>
                <a:ea typeface="Microsoft YaHei" panose="020B0503020204020204" pitchFamily="34" charset="-122"/>
              </a:rPr>
              <a:t>) with coefficient </a:t>
            </a:r>
            <a:r>
              <a:rPr lang="en-US" sz="2300" i="1" dirty="0">
                <a:effectLst/>
                <a:latin typeface="Times New Roman" panose="02020603050405020304" pitchFamily="18" charset="0"/>
                <a:ea typeface="Microsoft YaHei" panose="020B0503020204020204" pitchFamily="34" charset="-122"/>
              </a:rPr>
              <a:t>c</a:t>
            </a:r>
            <a:r>
              <a:rPr lang="en-US" sz="2300" baseline="-25000" dirty="0">
                <a:effectLst/>
                <a:latin typeface="Times New Roman" panose="02020603050405020304" pitchFamily="18" charset="0"/>
                <a:ea typeface="Microsoft YaHei" panose="020B0503020204020204" pitchFamily="34" charset="-122"/>
              </a:rPr>
              <a:t>2</a:t>
            </a:r>
            <a:r>
              <a:rPr lang="en-US" sz="2300" dirty="0">
                <a:effectLst/>
                <a:latin typeface="Times New Roman" panose="02020603050405020304" pitchFamily="18" charset="0"/>
                <a:ea typeface="Microsoft YaHei" panose="020B0503020204020204" pitchFamily="34" charset="-122"/>
              </a:rPr>
              <a:t> = 0.5366. If MREM can select the equation </a:t>
            </a:r>
            <a:r>
              <a:rPr lang="en-US" sz="2300" i="1" dirty="0">
                <a:effectLst/>
                <a:latin typeface="Times New Roman" panose="02020603050405020304" pitchFamily="18" charset="0"/>
                <a:ea typeface="Microsoft YaHei" panose="020B0503020204020204" pitchFamily="34" charset="-122"/>
              </a:rPr>
              <a:t>z</a:t>
            </a:r>
            <a:r>
              <a:rPr lang="en-US" sz="2300" dirty="0">
                <a:effectLst/>
                <a:latin typeface="Times New Roman" panose="02020603050405020304" pitchFamily="18" charset="0"/>
                <a:ea typeface="Microsoft YaHei" panose="020B0503020204020204" pitchFamily="34" charset="-122"/>
              </a:rPr>
              <a:t> = 0.0036 + 0.9765*(</a:t>
            </a:r>
            <a:r>
              <a:rPr lang="en-US" sz="2300" i="1" dirty="0">
                <a:effectLst/>
                <a:latin typeface="Times New Roman" panose="02020603050405020304" pitchFamily="18" charset="0"/>
                <a:ea typeface="Microsoft YaHei" panose="020B0503020204020204" pitchFamily="34" charset="-122"/>
              </a:rPr>
              <a:t>x</a:t>
            </a:r>
            <a:r>
              <a:rPr lang="en-US" sz="2300" dirty="0">
                <a:effectLst/>
                <a:latin typeface="Times New Roman" panose="02020603050405020304" pitchFamily="18" charset="0"/>
                <a:ea typeface="Microsoft YaHei" panose="020B0503020204020204" pitchFamily="34" charset="-122"/>
              </a:rPr>
              <a:t>) and the equation </a:t>
            </a:r>
            <a:r>
              <a:rPr lang="en-US" sz="2300" i="1" dirty="0">
                <a:effectLst/>
                <a:latin typeface="Times New Roman" panose="02020603050405020304" pitchFamily="18" charset="0"/>
                <a:ea typeface="Microsoft YaHei" panose="020B0503020204020204" pitchFamily="34" charset="-122"/>
              </a:rPr>
              <a:t>z</a:t>
            </a:r>
            <a:r>
              <a:rPr lang="en-US" sz="2300" dirty="0">
                <a:effectLst/>
                <a:latin typeface="Times New Roman" panose="02020603050405020304" pitchFamily="18" charset="0"/>
                <a:ea typeface="Microsoft YaHei" panose="020B0503020204020204" pitchFamily="34" charset="-122"/>
              </a:rPr>
              <a:t> = 0.9767 - 0.9713*(</a:t>
            </a:r>
            <a:r>
              <a:rPr lang="en-US" sz="2300" i="1" dirty="0">
                <a:effectLst/>
                <a:latin typeface="Times New Roman" panose="02020603050405020304" pitchFamily="18" charset="0"/>
                <a:ea typeface="Microsoft YaHei" panose="020B0503020204020204" pitchFamily="34" charset="-122"/>
              </a:rPr>
              <a:t>x</a:t>
            </a:r>
            <a:r>
              <a:rPr lang="en-US" sz="2300" dirty="0">
                <a:effectLst/>
                <a:latin typeface="Times New Roman" panose="02020603050405020304" pitchFamily="18" charset="0"/>
                <a:ea typeface="Microsoft YaHei" panose="020B0503020204020204" pitchFamily="34" charset="-122"/>
              </a:rPr>
              <a:t>) for estimating response values for 0 ≤ </a:t>
            </a:r>
            <a:r>
              <a:rPr lang="en-US" sz="2300" i="1" dirty="0">
                <a:effectLst/>
                <a:latin typeface="Times New Roman" panose="02020603050405020304" pitchFamily="18" charset="0"/>
                <a:ea typeface="Microsoft YaHei" panose="020B0503020204020204" pitchFamily="34" charset="-122"/>
              </a:rPr>
              <a:t>x </a:t>
            </a:r>
            <a:r>
              <a:rPr lang="en-US" sz="2300" dirty="0">
                <a:effectLst/>
                <a:latin typeface="Times New Roman" panose="02020603050405020304" pitchFamily="18" charset="0"/>
                <a:ea typeface="Microsoft YaHei" panose="020B0503020204020204" pitchFamily="34" charset="-122"/>
              </a:rPr>
              <a:t>&lt; 0.5 and 0.5 ≤ </a:t>
            </a:r>
            <a:r>
              <a:rPr lang="en-US" sz="2300" i="1" dirty="0">
                <a:effectLst/>
                <a:latin typeface="Times New Roman" panose="02020603050405020304" pitchFamily="18" charset="0"/>
                <a:ea typeface="Microsoft YaHei" panose="020B0503020204020204" pitchFamily="34" charset="-122"/>
              </a:rPr>
              <a:t>x </a:t>
            </a:r>
            <a:r>
              <a:rPr lang="en-US" sz="2300" dirty="0">
                <a:effectLst/>
                <a:latin typeface="Times New Roman" panose="02020603050405020304" pitchFamily="18" charset="0"/>
                <a:ea typeface="Microsoft YaHei" panose="020B0503020204020204" pitchFamily="34" charset="-122"/>
              </a:rPr>
              <a:t>≤ 1, respectively then, the </a:t>
            </a:r>
            <a:r>
              <a:rPr lang="en-US" sz="2300" i="1" dirty="0">
                <a:effectLst/>
                <a:latin typeface="Times New Roman" panose="02020603050405020304" pitchFamily="18" charset="0"/>
                <a:ea typeface="Microsoft YaHei" panose="020B0503020204020204" pitchFamily="34" charset="-122"/>
              </a:rPr>
              <a:t>RMAE</a:t>
            </a:r>
            <a:r>
              <a:rPr lang="en-US" sz="2300" dirty="0">
                <a:effectLst/>
                <a:latin typeface="Times New Roman" panose="02020603050405020304" pitchFamily="18" charset="0"/>
                <a:ea typeface="Microsoft YaHei" panose="020B0503020204020204" pitchFamily="34" charset="-122"/>
              </a:rPr>
              <a:t> of MREM becomes 0.4 which is better the </a:t>
            </a:r>
            <a:r>
              <a:rPr lang="en-US" sz="2300" i="1" dirty="0">
                <a:effectLst/>
                <a:latin typeface="Times New Roman" panose="02020603050405020304" pitchFamily="18" charset="0"/>
                <a:ea typeface="Microsoft YaHei" panose="020B0503020204020204" pitchFamily="34" charset="-122"/>
              </a:rPr>
              <a:t>RMAE</a:t>
            </a:r>
            <a:r>
              <a:rPr lang="en-US" sz="2300" dirty="0">
                <a:effectLst/>
                <a:latin typeface="Times New Roman" panose="02020603050405020304" pitchFamily="18" charset="0"/>
                <a:ea typeface="Microsoft YaHei" panose="020B0503020204020204" pitchFamily="34" charset="-122"/>
              </a:rPr>
              <a:t> of REM (2.5790).</a:t>
            </a:r>
            <a:endParaRPr lang="en-US" sz="2300" dirty="0"/>
          </a:p>
        </p:txBody>
      </p:sp>
      <p:sp>
        <p:nvSpPr>
          <p:cNvPr id="4" name="Date Placeholder 3">
            <a:extLst>
              <a:ext uri="{FF2B5EF4-FFF2-40B4-BE49-F238E27FC236}">
                <a16:creationId xmlns:a16="http://schemas.microsoft.com/office/drawing/2014/main" id="{53BA4BE2-DC7A-479D-9397-A30D7B8E7699}"/>
              </a:ext>
            </a:extLst>
          </p:cNvPr>
          <p:cNvSpPr>
            <a:spLocks noGrp="1"/>
          </p:cNvSpPr>
          <p:nvPr>
            <p:ph type="dt" sz="half" idx="10"/>
          </p:nvPr>
        </p:nvSpPr>
        <p:spPr/>
        <p:txBody>
          <a:bodyPr/>
          <a:lstStyle/>
          <a:p>
            <a:r>
              <a:rPr lang="en-US"/>
              <a:t>7/12/2020</a:t>
            </a:r>
            <a:endParaRPr lang="en-US" dirty="0"/>
          </a:p>
        </p:txBody>
      </p:sp>
      <p:sp>
        <p:nvSpPr>
          <p:cNvPr id="5" name="Footer Placeholder 4">
            <a:extLst>
              <a:ext uri="{FF2B5EF4-FFF2-40B4-BE49-F238E27FC236}">
                <a16:creationId xmlns:a16="http://schemas.microsoft.com/office/drawing/2014/main" id="{9F3AB879-AF89-438C-97DE-6792AFEFC376}"/>
              </a:ext>
            </a:extLst>
          </p:cNvPr>
          <p:cNvSpPr>
            <a:spLocks noGrp="1"/>
          </p:cNvSpPr>
          <p:nvPr>
            <p:ph type="ftr" sz="quarter" idx="11"/>
          </p:nvPr>
        </p:nvSpPr>
        <p:spPr/>
        <p:txBody>
          <a:bodyPr/>
          <a:lstStyle/>
          <a:p>
            <a:r>
              <a:rPr lang="en-US"/>
              <a:t>Mixture Regression Model for Incomplete Data - Loc Nguyen</a:t>
            </a:r>
          </a:p>
        </p:txBody>
      </p:sp>
      <p:sp>
        <p:nvSpPr>
          <p:cNvPr id="6" name="Slide Number Placeholder 5">
            <a:extLst>
              <a:ext uri="{FF2B5EF4-FFF2-40B4-BE49-F238E27FC236}">
                <a16:creationId xmlns:a16="http://schemas.microsoft.com/office/drawing/2014/main" id="{7A55C818-711C-4F17-B940-0722552C5085}"/>
              </a:ext>
            </a:extLst>
          </p:cNvPr>
          <p:cNvSpPr>
            <a:spLocks noGrp="1"/>
          </p:cNvSpPr>
          <p:nvPr>
            <p:ph type="sldNum" sz="quarter" idx="12"/>
          </p:nvPr>
        </p:nvSpPr>
        <p:spPr/>
        <p:txBody>
          <a:bodyPr/>
          <a:lstStyle/>
          <a:p>
            <a:fld id="{5DB5036F-1FF2-46C4-8D2B-59C7E3B91952}" type="slidenum">
              <a:rPr lang="en-US" smtClean="0"/>
              <a:pPr/>
              <a:t>20</a:t>
            </a:fld>
            <a:endParaRPr lang="en-US"/>
          </a:p>
        </p:txBody>
      </p:sp>
      <p:pic>
        <p:nvPicPr>
          <p:cNvPr id="8" name="Picture 7" descr="A close up of a logo&#10;&#10;Description automatically generated">
            <a:extLst>
              <a:ext uri="{FF2B5EF4-FFF2-40B4-BE49-F238E27FC236}">
                <a16:creationId xmlns:a16="http://schemas.microsoft.com/office/drawing/2014/main" id="{4D3A4779-3B45-4339-8C73-93596F5023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9075" y="1652878"/>
            <a:ext cx="4133850" cy="2905125"/>
          </a:xfrm>
          <a:prstGeom prst="rect">
            <a:avLst/>
          </a:prstGeom>
        </p:spPr>
      </p:pic>
    </p:spTree>
    <p:extLst>
      <p:ext uri="{BB962C8B-B14F-4D97-AF65-F5344CB8AC3E}">
        <p14:creationId xmlns:p14="http://schemas.microsoft.com/office/powerpoint/2010/main" val="34812654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81B15-9101-41F6-9B1E-553317B0AFAA}"/>
              </a:ext>
            </a:extLst>
          </p:cNvPr>
          <p:cNvSpPr>
            <a:spLocks noGrp="1"/>
          </p:cNvSpPr>
          <p:nvPr>
            <p:ph type="title"/>
          </p:nvPr>
        </p:nvSpPr>
        <p:spPr/>
        <p:txBody>
          <a:bodyPr/>
          <a:lstStyle/>
          <a:p>
            <a:r>
              <a:rPr lang="en-US" dirty="0"/>
              <a:t>3. Results and Discussions</a:t>
            </a:r>
          </a:p>
        </p:txBody>
      </p:sp>
      <p:sp>
        <p:nvSpPr>
          <p:cNvPr id="3" name="Content Placeholder 2">
            <a:extLst>
              <a:ext uri="{FF2B5EF4-FFF2-40B4-BE49-F238E27FC236}">
                <a16:creationId xmlns:a16="http://schemas.microsoft.com/office/drawing/2014/main" id="{B25DC116-9EE7-4D74-BDCE-127A00918FA1}"/>
              </a:ext>
            </a:extLst>
          </p:cNvPr>
          <p:cNvSpPr>
            <a:spLocks noGrp="1"/>
          </p:cNvSpPr>
          <p:nvPr>
            <p:ph idx="1"/>
          </p:nvPr>
        </p:nvSpPr>
        <p:spPr>
          <a:xfrm>
            <a:off x="304800" y="914398"/>
            <a:ext cx="11582400" cy="5292437"/>
          </a:xfrm>
        </p:spPr>
        <p:txBody>
          <a:bodyPr>
            <a:noAutofit/>
          </a:bodyPr>
          <a:lstStyle/>
          <a:p>
            <a:r>
              <a:rPr lang="en-US" sz="1900" dirty="0"/>
              <a:t>In previous research [3], </a:t>
            </a:r>
            <a:r>
              <a:rPr lang="en-US" sz="1900" dirty="0">
                <a:effectLst/>
                <a:latin typeface="Times New Roman" panose="02020603050405020304" pitchFamily="18" charset="0"/>
                <a:ea typeface="Microsoft YaHei" panose="020B0503020204020204" pitchFamily="34" charset="-122"/>
              </a:rPr>
              <a:t>experimental results proved resistance of REM to incomplete data up to loss ratio 80%. We use a gestational sample of 1027 cases in which each case includes ultrasound measures, fetus age, and fetus weight. Following is RMAE evaluation of REM, which is considered as the percentage of decrease in accuracy.</a:t>
            </a:r>
          </a:p>
          <a:p>
            <a:pPr marL="0" indent="0">
              <a:buNone/>
            </a:pPr>
            <a:r>
              <a:rPr lang="pt-BR" sz="1900" dirty="0">
                <a:effectLst/>
                <a:latin typeface="Times New Roman" panose="02020603050405020304" pitchFamily="18" charset="0"/>
                <a:ea typeface="Microsoft YaHei" panose="020B0503020204020204" pitchFamily="34" charset="-122"/>
              </a:rPr>
              <a:t>       Pair        RMAE (REM)</a:t>
            </a:r>
          </a:p>
          <a:p>
            <a:pPr marL="0" indent="0">
              <a:buNone/>
            </a:pPr>
            <a:r>
              <a:rPr lang="pt-BR" sz="1900" dirty="0">
                <a:effectLst/>
                <a:latin typeface="Times New Roman" panose="02020603050405020304" pitchFamily="18" charset="0"/>
                <a:ea typeface="Microsoft YaHei" panose="020B0503020204020204" pitchFamily="34" charset="-122"/>
              </a:rPr>
              <a:t>          1              0.0093</a:t>
            </a:r>
          </a:p>
          <a:p>
            <a:pPr marL="0" indent="0">
              <a:buNone/>
            </a:pPr>
            <a:r>
              <a:rPr lang="pt-BR" sz="1900" dirty="0">
                <a:effectLst/>
                <a:latin typeface="Times New Roman" panose="02020603050405020304" pitchFamily="18" charset="0"/>
                <a:ea typeface="Microsoft YaHei" panose="020B0503020204020204" pitchFamily="34" charset="-122"/>
              </a:rPr>
              <a:t>          2              0.0300</a:t>
            </a:r>
          </a:p>
          <a:p>
            <a:pPr marL="0" indent="0">
              <a:buNone/>
            </a:pPr>
            <a:r>
              <a:rPr lang="pt-BR" sz="1900" dirty="0">
                <a:effectLst/>
                <a:latin typeface="Times New Roman" panose="02020603050405020304" pitchFamily="18" charset="0"/>
                <a:ea typeface="Microsoft YaHei" panose="020B0503020204020204" pitchFamily="34" charset="-122"/>
              </a:rPr>
              <a:t>          3              0.0366</a:t>
            </a:r>
          </a:p>
          <a:p>
            <a:pPr marL="0" indent="0">
              <a:buNone/>
            </a:pPr>
            <a:r>
              <a:rPr lang="pt-BR" sz="1900" dirty="0">
                <a:effectLst/>
                <a:latin typeface="Times New Roman" panose="02020603050405020304" pitchFamily="18" charset="0"/>
                <a:ea typeface="Microsoft YaHei" panose="020B0503020204020204" pitchFamily="34" charset="-122"/>
              </a:rPr>
              <a:t>          4              0.0412</a:t>
            </a:r>
          </a:p>
          <a:p>
            <a:pPr marL="0" indent="0">
              <a:buNone/>
            </a:pPr>
            <a:r>
              <a:rPr lang="pt-BR" sz="1900" dirty="0">
                <a:effectLst/>
                <a:latin typeface="Times New Roman" panose="02020603050405020304" pitchFamily="18" charset="0"/>
                <a:ea typeface="Microsoft YaHei" panose="020B0503020204020204" pitchFamily="34" charset="-122"/>
              </a:rPr>
              <a:t>          5              0.0773</a:t>
            </a:r>
          </a:p>
          <a:p>
            <a:pPr marL="0" indent="0">
              <a:buNone/>
            </a:pPr>
            <a:r>
              <a:rPr lang="pt-BR" sz="1900" dirty="0">
                <a:effectLst/>
                <a:latin typeface="Times New Roman" panose="02020603050405020304" pitchFamily="18" charset="0"/>
                <a:ea typeface="Microsoft YaHei" panose="020B0503020204020204" pitchFamily="34" charset="-122"/>
              </a:rPr>
              <a:t>          8              0.0875</a:t>
            </a:r>
          </a:p>
          <a:p>
            <a:pPr marL="0" indent="0">
              <a:buNone/>
            </a:pPr>
            <a:r>
              <a:rPr lang="pt-BR" sz="1900" dirty="0">
                <a:effectLst/>
                <a:latin typeface="Times New Roman" panose="02020603050405020304" pitchFamily="18" charset="0"/>
                <a:ea typeface="Microsoft YaHei" panose="020B0503020204020204" pitchFamily="34" charset="-122"/>
              </a:rPr>
              <a:t>          7              0.0415</a:t>
            </a:r>
          </a:p>
          <a:p>
            <a:pPr marL="0" indent="0">
              <a:buNone/>
            </a:pPr>
            <a:r>
              <a:rPr lang="pt-BR" sz="1900" dirty="0">
                <a:effectLst/>
                <a:latin typeface="Times New Roman" panose="02020603050405020304" pitchFamily="18" charset="0"/>
                <a:ea typeface="Microsoft YaHei" panose="020B0503020204020204" pitchFamily="34" charset="-122"/>
              </a:rPr>
              <a:t>          8              0.6408</a:t>
            </a:r>
          </a:p>
          <a:p>
            <a:r>
              <a:rPr lang="en-US" sz="1900" dirty="0">
                <a:effectLst/>
                <a:latin typeface="Times New Roman" panose="02020603050405020304" pitchFamily="18" charset="0"/>
                <a:ea typeface="Microsoft YaHei" panose="020B0503020204020204" pitchFamily="34" charset="-122"/>
              </a:rPr>
              <a:t>We make a one-way paired t-test of </a:t>
            </a:r>
            <a:r>
              <a:rPr lang="en-US" sz="1900" dirty="0">
                <a:ea typeface="Microsoft YaHei" panose="020B0503020204020204" pitchFamily="34" charset="-122"/>
              </a:rPr>
              <a:t>loss ratios (10%, 20%, 30%, 40%, 50%, 60%, 70%, 80%) and RMAE values. </a:t>
            </a:r>
            <a:r>
              <a:rPr lang="en-US" sz="1900" dirty="0">
                <a:effectLst/>
                <a:latin typeface="Times New Roman" panose="02020603050405020304" pitchFamily="18" charset="0"/>
                <a:ea typeface="Microsoft YaHei" panose="020B0503020204020204" pitchFamily="34" charset="-122"/>
              </a:rPr>
              <a:t>Given significant level 95% (</a:t>
            </a:r>
            <a:r>
              <a:rPr lang="en-US" sz="1800" i="1" dirty="0">
                <a:effectLst/>
                <a:latin typeface="Times New Roman" panose="02020603050405020304" pitchFamily="18" charset="0"/>
                <a:ea typeface="Microsoft YaHei" panose="020B0503020204020204" pitchFamily="34" charset="-122"/>
              </a:rPr>
              <a:t>t</a:t>
            </a:r>
            <a:r>
              <a:rPr lang="en-US" sz="1800" baseline="-25000" dirty="0">
                <a:effectLst/>
                <a:latin typeface="Times New Roman" panose="02020603050405020304" pitchFamily="18" charset="0"/>
                <a:ea typeface="Microsoft YaHei" panose="020B0503020204020204" pitchFamily="34" charset="-122"/>
              </a:rPr>
              <a:t>0.05,7</a:t>
            </a:r>
            <a:r>
              <a:rPr lang="en-US" sz="1800" dirty="0">
                <a:effectLst/>
                <a:latin typeface="Times New Roman" panose="02020603050405020304" pitchFamily="18" charset="0"/>
                <a:ea typeface="Microsoft YaHei" panose="020B0503020204020204" pitchFamily="34" charset="-122"/>
              </a:rPr>
              <a:t> = 1.895</a:t>
            </a:r>
            <a:r>
              <a:rPr lang="en-US" sz="1900" dirty="0">
                <a:effectLst/>
                <a:latin typeface="Times New Roman" panose="02020603050405020304" pitchFamily="18" charset="0"/>
                <a:ea typeface="Microsoft YaHei" panose="020B0503020204020204" pitchFamily="34" charset="-122"/>
              </a:rPr>
              <a:t>), difference between the percentage of missing values and the percentage of decrease in accuracy of REM is significant with pairs 1</a:t>
            </a:r>
            <a:r>
              <a:rPr lang="en-US" sz="1900" baseline="30000" dirty="0">
                <a:effectLst/>
                <a:latin typeface="Times New Roman" panose="02020603050405020304" pitchFamily="18" charset="0"/>
                <a:ea typeface="Microsoft YaHei" panose="020B0503020204020204" pitchFamily="34" charset="-122"/>
              </a:rPr>
              <a:t>st</a:t>
            </a:r>
            <a:r>
              <a:rPr lang="en-US" sz="1900" dirty="0">
                <a:effectLst/>
                <a:latin typeface="Times New Roman" panose="02020603050405020304" pitchFamily="18" charset="0"/>
                <a:ea typeface="Microsoft YaHei" panose="020B0503020204020204" pitchFamily="34" charset="-122"/>
              </a:rPr>
              <a:t>, 2</a:t>
            </a:r>
            <a:r>
              <a:rPr lang="en-US" sz="1900" baseline="30000" dirty="0">
                <a:effectLst/>
                <a:latin typeface="Times New Roman" panose="02020603050405020304" pitchFamily="18" charset="0"/>
                <a:ea typeface="Microsoft YaHei" panose="020B0503020204020204" pitchFamily="34" charset="-122"/>
              </a:rPr>
              <a:t>nd</a:t>
            </a:r>
            <a:r>
              <a:rPr lang="en-US" sz="1900" dirty="0">
                <a:effectLst/>
                <a:latin typeface="Times New Roman" panose="02020603050405020304" pitchFamily="18" charset="0"/>
                <a:ea typeface="Microsoft YaHei" panose="020B0503020204020204" pitchFamily="34" charset="-122"/>
              </a:rPr>
              <a:t>, 3</a:t>
            </a:r>
            <a:r>
              <a:rPr lang="en-US" sz="1900" baseline="30000" dirty="0">
                <a:effectLst/>
                <a:latin typeface="Times New Roman" panose="02020603050405020304" pitchFamily="18" charset="0"/>
                <a:ea typeface="Microsoft YaHei" panose="020B0503020204020204" pitchFamily="34" charset="-122"/>
              </a:rPr>
              <a:t>rd</a:t>
            </a:r>
            <a:r>
              <a:rPr lang="en-US" sz="1900" dirty="0">
                <a:effectLst/>
                <a:latin typeface="Times New Roman" panose="02020603050405020304" pitchFamily="18" charset="0"/>
                <a:ea typeface="Microsoft YaHei" panose="020B0503020204020204" pitchFamily="34" charset="-122"/>
              </a:rPr>
              <a:t>, 4</a:t>
            </a:r>
            <a:r>
              <a:rPr lang="en-US" sz="1900" baseline="30000" dirty="0">
                <a:effectLst/>
                <a:latin typeface="Times New Roman" panose="02020603050405020304" pitchFamily="18" charset="0"/>
                <a:ea typeface="Microsoft YaHei" panose="020B0503020204020204" pitchFamily="34" charset="-122"/>
              </a:rPr>
              <a:t>th</a:t>
            </a:r>
            <a:r>
              <a:rPr lang="en-US" sz="1900" dirty="0">
                <a:effectLst/>
                <a:latin typeface="Times New Roman" panose="02020603050405020304" pitchFamily="18" charset="0"/>
                <a:ea typeface="Microsoft YaHei" panose="020B0503020204020204" pitchFamily="34" charset="-122"/>
              </a:rPr>
              <a:t>, 5</a:t>
            </a:r>
            <a:r>
              <a:rPr lang="en-US" sz="1900" baseline="30000" dirty="0">
                <a:effectLst/>
                <a:latin typeface="Times New Roman" panose="02020603050405020304" pitchFamily="18" charset="0"/>
                <a:ea typeface="Microsoft YaHei" panose="020B0503020204020204" pitchFamily="34" charset="-122"/>
              </a:rPr>
              <a:t>th</a:t>
            </a:r>
            <a:r>
              <a:rPr lang="en-US" sz="1900" dirty="0">
                <a:effectLst/>
                <a:latin typeface="Times New Roman" panose="02020603050405020304" pitchFamily="18" charset="0"/>
                <a:ea typeface="Microsoft YaHei" panose="020B0503020204020204" pitchFamily="34" charset="-122"/>
              </a:rPr>
              <a:t>, 6</a:t>
            </a:r>
            <a:r>
              <a:rPr lang="en-US" sz="1900" baseline="30000" dirty="0">
                <a:effectLst/>
                <a:latin typeface="Times New Roman" panose="02020603050405020304" pitchFamily="18" charset="0"/>
                <a:ea typeface="Microsoft YaHei" panose="020B0503020204020204" pitchFamily="34" charset="-122"/>
              </a:rPr>
              <a:t>th</a:t>
            </a:r>
            <a:r>
              <a:rPr lang="en-US" sz="1900" dirty="0">
                <a:effectLst/>
                <a:latin typeface="Times New Roman" panose="02020603050405020304" pitchFamily="18" charset="0"/>
                <a:ea typeface="Microsoft YaHei" panose="020B0503020204020204" pitchFamily="34" charset="-122"/>
              </a:rPr>
              <a:t>, 7</a:t>
            </a:r>
            <a:r>
              <a:rPr lang="en-US" sz="1900" baseline="30000" dirty="0">
                <a:effectLst/>
                <a:latin typeface="Times New Roman" panose="02020603050405020304" pitchFamily="18" charset="0"/>
                <a:ea typeface="Microsoft YaHei" panose="020B0503020204020204" pitchFamily="34" charset="-122"/>
              </a:rPr>
              <a:t>th</a:t>
            </a:r>
            <a:r>
              <a:rPr lang="en-US" sz="1900" dirty="0">
                <a:effectLst/>
                <a:latin typeface="Times New Roman" panose="02020603050405020304" pitchFamily="18" charset="0"/>
                <a:ea typeface="Microsoft YaHei" panose="020B0503020204020204" pitchFamily="34" charset="-122"/>
              </a:rPr>
              <a:t>, and 8</a:t>
            </a:r>
            <a:r>
              <a:rPr lang="en-US" sz="1900" baseline="30000" dirty="0">
                <a:effectLst/>
                <a:latin typeface="Times New Roman" panose="02020603050405020304" pitchFamily="18" charset="0"/>
                <a:ea typeface="Microsoft YaHei" panose="020B0503020204020204" pitchFamily="34" charset="-122"/>
              </a:rPr>
              <a:t>th</a:t>
            </a:r>
            <a:r>
              <a:rPr lang="en-US" sz="1900" dirty="0">
                <a:effectLst/>
                <a:latin typeface="Times New Roman" panose="02020603050405020304" pitchFamily="18" charset="0"/>
                <a:ea typeface="Microsoft YaHei" panose="020B0503020204020204" pitchFamily="34" charset="-122"/>
              </a:rPr>
              <a:t>. We assert that the resistance of REM to missing values given MAE metric is significant because the bias ratios are much smaller than percentages of missing values in case that loss ratios are equal to or smaller than 80%.</a:t>
            </a:r>
            <a:endParaRPr lang="en-US" sz="1900" dirty="0"/>
          </a:p>
        </p:txBody>
      </p:sp>
      <p:sp>
        <p:nvSpPr>
          <p:cNvPr id="4" name="Date Placeholder 3">
            <a:extLst>
              <a:ext uri="{FF2B5EF4-FFF2-40B4-BE49-F238E27FC236}">
                <a16:creationId xmlns:a16="http://schemas.microsoft.com/office/drawing/2014/main" id="{04F9FD55-E787-4892-9C21-8E8FA2B8EE94}"/>
              </a:ext>
            </a:extLst>
          </p:cNvPr>
          <p:cNvSpPr>
            <a:spLocks noGrp="1"/>
          </p:cNvSpPr>
          <p:nvPr>
            <p:ph type="dt" sz="half" idx="10"/>
          </p:nvPr>
        </p:nvSpPr>
        <p:spPr/>
        <p:txBody>
          <a:bodyPr/>
          <a:lstStyle/>
          <a:p>
            <a:r>
              <a:rPr lang="en-US"/>
              <a:t>7/12/2020</a:t>
            </a:r>
          </a:p>
        </p:txBody>
      </p:sp>
      <p:sp>
        <p:nvSpPr>
          <p:cNvPr id="5" name="Footer Placeholder 4">
            <a:extLst>
              <a:ext uri="{FF2B5EF4-FFF2-40B4-BE49-F238E27FC236}">
                <a16:creationId xmlns:a16="http://schemas.microsoft.com/office/drawing/2014/main" id="{3E514393-9E88-49E3-B023-FC963E940C0C}"/>
              </a:ext>
            </a:extLst>
          </p:cNvPr>
          <p:cNvSpPr>
            <a:spLocks noGrp="1"/>
          </p:cNvSpPr>
          <p:nvPr>
            <p:ph type="ftr" sz="quarter" idx="11"/>
          </p:nvPr>
        </p:nvSpPr>
        <p:spPr/>
        <p:txBody>
          <a:bodyPr/>
          <a:lstStyle/>
          <a:p>
            <a:r>
              <a:rPr lang="en-US"/>
              <a:t>Mixture Regression Model for Incomplete Data - Loc Nguyen</a:t>
            </a:r>
          </a:p>
        </p:txBody>
      </p:sp>
      <p:sp>
        <p:nvSpPr>
          <p:cNvPr id="6" name="Slide Number Placeholder 5">
            <a:extLst>
              <a:ext uri="{FF2B5EF4-FFF2-40B4-BE49-F238E27FC236}">
                <a16:creationId xmlns:a16="http://schemas.microsoft.com/office/drawing/2014/main" id="{746871DD-A3C8-4EA9-9D89-C1966B947E85}"/>
              </a:ext>
            </a:extLst>
          </p:cNvPr>
          <p:cNvSpPr>
            <a:spLocks noGrp="1"/>
          </p:cNvSpPr>
          <p:nvPr>
            <p:ph type="sldNum" sz="quarter" idx="12"/>
          </p:nvPr>
        </p:nvSpPr>
        <p:spPr/>
        <p:txBody>
          <a:bodyPr/>
          <a:lstStyle/>
          <a:p>
            <a:fld id="{5DB5036F-1FF2-46C4-8D2B-59C7E3B91952}" type="slidenum">
              <a:rPr lang="en-US" smtClean="0"/>
              <a:pPr/>
              <a:t>21</a:t>
            </a:fld>
            <a:endParaRPr lang="en-US"/>
          </a:p>
        </p:txBody>
      </p:sp>
    </p:spTree>
    <p:extLst>
      <p:ext uri="{BB962C8B-B14F-4D97-AF65-F5344CB8AC3E}">
        <p14:creationId xmlns:p14="http://schemas.microsoft.com/office/powerpoint/2010/main" val="30791737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Conclusions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sz="2400" dirty="0">
                    <a:effectLst/>
                    <a:ea typeface="Microsoft YaHei" panose="020B0503020204020204" pitchFamily="34" charset="-122"/>
                  </a:rPr>
                  <a:t>In general, the essence of MREM is to integrate two EM processes (one for exponential estimation of missing values and one for mixture model estimation of parameters) into the same loop with expectation that MREM will take advantages of both REM in fulfilling incomplete data and mixture model in processing complicatedly varied data. The proposed equation </a:t>
                </a:r>
                <a14:m>
                  <m:oMath xmlns:m="http://schemas.openxmlformats.org/officeDocument/2006/math">
                    <m:sSubSup>
                      <m:sSubSupPr>
                        <m:ctrlPr>
                          <a:rPr lang="en-US" sz="2400" i="1" smtClean="0">
                            <a:effectLst/>
                            <a:latin typeface="Cambria Math" panose="02040503050406030204" pitchFamily="18" charset="0"/>
                          </a:rPr>
                        </m:ctrlPr>
                      </m:sSubSupPr>
                      <m:e>
                        <m:r>
                          <a:rPr lang="en-US" sz="2400" i="1">
                            <a:effectLst/>
                            <a:latin typeface="Cambria Math" panose="02040503050406030204" pitchFamily="18" charset="0"/>
                            <a:ea typeface="Microsoft YaHei" panose="020B0503020204020204" pitchFamily="34" charset="-122"/>
                          </a:rPr>
                          <m:t>𝛼</m:t>
                        </m:r>
                      </m:e>
                      <m:sub>
                        <m:r>
                          <a:rPr lang="en-US" sz="2400" i="1">
                            <a:effectLst/>
                            <a:latin typeface="Cambria Math" panose="02040503050406030204" pitchFamily="18" charset="0"/>
                            <a:ea typeface="Microsoft YaHei" panose="020B0503020204020204" pitchFamily="34" charset="-122"/>
                          </a:rPr>
                          <m:t>𝑘</m:t>
                        </m:r>
                      </m:sub>
                      <m:sup>
                        <m:d>
                          <m:dPr>
                            <m:ctrlPr>
                              <a:rPr lang="en-US" sz="2400" i="1">
                                <a:effectLst/>
                                <a:latin typeface="Cambria Math" panose="02040503050406030204" pitchFamily="18" charset="0"/>
                              </a:rPr>
                            </m:ctrlPr>
                          </m:dPr>
                          <m:e>
                            <m:r>
                              <a:rPr lang="en-US" sz="2400" i="1">
                                <a:effectLst/>
                                <a:latin typeface="Cambria Math" panose="02040503050406030204" pitchFamily="18" charset="0"/>
                                <a:ea typeface="Microsoft YaHei" panose="020B0503020204020204" pitchFamily="34" charset="-122"/>
                              </a:rPr>
                              <m:t>𝑡</m:t>
                            </m:r>
                            <m:r>
                              <a:rPr lang="en-US" sz="2400" i="1">
                                <a:effectLst/>
                                <a:latin typeface="Cambria Math" panose="02040503050406030204" pitchFamily="18" charset="0"/>
                                <a:ea typeface="Microsoft YaHei" panose="020B0503020204020204" pitchFamily="34" charset="-122"/>
                              </a:rPr>
                              <m:t>+1</m:t>
                            </m:r>
                          </m:e>
                        </m:d>
                      </m:sup>
                    </m:sSubSup>
                    <m:r>
                      <a:rPr lang="en-US" sz="2400" i="1">
                        <a:effectLst/>
                        <a:latin typeface="Cambria Math" panose="02040503050406030204" pitchFamily="18" charset="0"/>
                        <a:ea typeface="Microsoft YaHei" panose="020B0503020204020204" pitchFamily="34" charset="-122"/>
                      </a:rPr>
                      <m:t>=</m:t>
                    </m:r>
                    <m:sSup>
                      <m:sSupPr>
                        <m:ctrlPr>
                          <a:rPr lang="en-US" sz="2400" i="1">
                            <a:effectLst/>
                            <a:latin typeface="Cambria Math" panose="02040503050406030204" pitchFamily="18" charset="0"/>
                          </a:rPr>
                        </m:ctrlPr>
                      </m:sSupPr>
                      <m:e>
                        <m:d>
                          <m:dPr>
                            <m:ctrlPr>
                              <a:rPr lang="en-US" sz="2400" i="1">
                                <a:effectLst/>
                                <a:latin typeface="Cambria Math" panose="02040503050406030204" pitchFamily="18" charset="0"/>
                              </a:rPr>
                            </m:ctrlPr>
                          </m:dPr>
                          <m:e>
                            <m:sSup>
                              <m:sSupPr>
                                <m:ctrlPr>
                                  <a:rPr lang="en-US" sz="2400" i="1">
                                    <a:effectLst/>
                                    <a:latin typeface="Cambria Math" panose="02040503050406030204" pitchFamily="18" charset="0"/>
                                  </a:rPr>
                                </m:ctrlPr>
                              </m:sSupPr>
                              <m:e>
                                <m:r>
                                  <a:rPr lang="en-US" sz="2400" b="1" i="1">
                                    <a:effectLst/>
                                    <a:latin typeface="Cambria Math" panose="02040503050406030204" pitchFamily="18" charset="0"/>
                                    <a:ea typeface="Microsoft YaHei" panose="020B0503020204020204" pitchFamily="34" charset="-122"/>
                                  </a:rPr>
                                  <m:t>𝑿</m:t>
                                </m:r>
                              </m:e>
                              <m:sup>
                                <m:r>
                                  <a:rPr lang="en-US" sz="2400" i="1">
                                    <a:effectLst/>
                                    <a:latin typeface="Cambria Math" panose="02040503050406030204" pitchFamily="18" charset="0"/>
                                    <a:ea typeface="Microsoft YaHei" panose="020B0503020204020204" pitchFamily="34" charset="-122"/>
                                  </a:rPr>
                                  <m:t>𝑇</m:t>
                                </m:r>
                              </m:sup>
                            </m:sSup>
                            <m:sSup>
                              <m:sSupPr>
                                <m:ctrlPr>
                                  <a:rPr lang="en-US" sz="2400" i="1">
                                    <a:effectLst/>
                                    <a:latin typeface="Cambria Math" panose="02040503050406030204" pitchFamily="18" charset="0"/>
                                  </a:rPr>
                                </m:ctrlPr>
                              </m:sSupPr>
                              <m:e>
                                <m:r>
                                  <a:rPr lang="en-US" sz="2400" b="1" i="1">
                                    <a:effectLst/>
                                    <a:latin typeface="Cambria Math" panose="02040503050406030204" pitchFamily="18" charset="0"/>
                                    <a:ea typeface="Microsoft YaHei" panose="020B0503020204020204" pitchFamily="34" charset="-122"/>
                                  </a:rPr>
                                  <m:t>𝑼</m:t>
                                </m:r>
                              </m:e>
                              <m:sup>
                                <m:d>
                                  <m:dPr>
                                    <m:ctrlPr>
                                      <a:rPr lang="en-US" sz="2400" i="1">
                                        <a:effectLst/>
                                        <a:latin typeface="Cambria Math" panose="02040503050406030204" pitchFamily="18" charset="0"/>
                                      </a:rPr>
                                    </m:ctrlPr>
                                  </m:dPr>
                                  <m:e>
                                    <m:r>
                                      <a:rPr lang="en-US" sz="2400" i="1">
                                        <a:effectLst/>
                                        <a:latin typeface="Cambria Math" panose="02040503050406030204" pitchFamily="18" charset="0"/>
                                        <a:ea typeface="Microsoft YaHei" panose="020B0503020204020204" pitchFamily="34" charset="-122"/>
                                      </a:rPr>
                                      <m:t>𝑡</m:t>
                                    </m:r>
                                  </m:e>
                                </m:d>
                              </m:sup>
                            </m:sSup>
                          </m:e>
                        </m:d>
                      </m:e>
                      <m:sup>
                        <m:r>
                          <a:rPr lang="en-US" sz="2400" i="1">
                            <a:effectLst/>
                            <a:latin typeface="Cambria Math" panose="02040503050406030204" pitchFamily="18" charset="0"/>
                            <a:ea typeface="Microsoft YaHei" panose="020B0503020204020204" pitchFamily="34" charset="-122"/>
                          </a:rPr>
                          <m:t>−1</m:t>
                        </m:r>
                      </m:sup>
                    </m:sSup>
                    <m:sSup>
                      <m:sSupPr>
                        <m:ctrlPr>
                          <a:rPr lang="en-US" sz="2400" i="1">
                            <a:effectLst/>
                            <a:latin typeface="Cambria Math" panose="02040503050406030204" pitchFamily="18" charset="0"/>
                          </a:rPr>
                        </m:ctrlPr>
                      </m:sSupPr>
                      <m:e>
                        <m:r>
                          <a:rPr lang="en-US" sz="2400" b="1" i="1">
                            <a:effectLst/>
                            <a:latin typeface="Cambria Math" panose="02040503050406030204" pitchFamily="18" charset="0"/>
                            <a:ea typeface="Microsoft YaHei" panose="020B0503020204020204" pitchFamily="34" charset="-122"/>
                          </a:rPr>
                          <m:t>𝑿</m:t>
                        </m:r>
                      </m:e>
                      <m:sup>
                        <m:r>
                          <a:rPr lang="en-US" sz="2400" i="1">
                            <a:effectLst/>
                            <a:latin typeface="Cambria Math" panose="02040503050406030204" pitchFamily="18" charset="0"/>
                            <a:ea typeface="Microsoft YaHei" panose="020B0503020204020204" pitchFamily="34" charset="-122"/>
                          </a:rPr>
                          <m:t>𝑇</m:t>
                        </m:r>
                      </m:sup>
                    </m:sSup>
                    <m:sSubSup>
                      <m:sSubSupPr>
                        <m:ctrlPr>
                          <a:rPr lang="en-US" sz="2400" i="1">
                            <a:effectLst/>
                            <a:latin typeface="Cambria Math" panose="02040503050406030204" pitchFamily="18" charset="0"/>
                            <a:ea typeface="Times New Roman" panose="02020603050405020304" pitchFamily="18" charset="0"/>
                          </a:rPr>
                        </m:ctrlPr>
                      </m:sSubSupPr>
                      <m:e>
                        <m:r>
                          <a:rPr lang="en-US" sz="2400" i="1">
                            <a:effectLst/>
                            <a:latin typeface="Cambria Math" panose="02040503050406030204" pitchFamily="18" charset="0"/>
                            <a:ea typeface="Times New Roman" panose="02020603050405020304" pitchFamily="18" charset="0"/>
                          </a:rPr>
                          <m:t>𝑉</m:t>
                        </m:r>
                      </m:e>
                      <m:sub>
                        <m:r>
                          <a:rPr lang="en-US" sz="2400" i="1">
                            <a:effectLst/>
                            <a:latin typeface="Cambria Math" panose="02040503050406030204" pitchFamily="18" charset="0"/>
                            <a:ea typeface="Times New Roman" panose="02020603050405020304" pitchFamily="18" charset="0"/>
                          </a:rPr>
                          <m:t>𝑖</m:t>
                        </m:r>
                      </m:sub>
                      <m:sup>
                        <m:d>
                          <m:dPr>
                            <m:ctrlPr>
                              <a:rPr lang="en-US" sz="2400" i="1">
                                <a:effectLst/>
                                <a:latin typeface="Cambria Math" panose="02040503050406030204" pitchFamily="18" charset="0"/>
                                <a:ea typeface="Times New Roman" panose="02020603050405020304" pitchFamily="18" charset="0"/>
                              </a:rPr>
                            </m:ctrlPr>
                          </m:dPr>
                          <m:e>
                            <m:r>
                              <a:rPr lang="en-US" sz="2400" i="1">
                                <a:effectLst/>
                                <a:latin typeface="Cambria Math" panose="02040503050406030204" pitchFamily="18" charset="0"/>
                                <a:ea typeface="Times New Roman" panose="02020603050405020304" pitchFamily="18" charset="0"/>
                              </a:rPr>
                              <m:t>𝑡</m:t>
                            </m:r>
                          </m:e>
                        </m:d>
                      </m:sup>
                    </m:sSubSup>
                  </m:oMath>
                </a14:m>
                <a:r>
                  <a:rPr lang="en-US" sz="2400" dirty="0">
                    <a:effectLst/>
                    <a:ea typeface="Microsoft YaHei" panose="020B0503020204020204" pitchFamily="34" charset="-122"/>
                  </a:rPr>
                  <a:t> in E-step is the key to combine REM and mixture model.</a:t>
                </a:r>
                <a:endParaRPr lang="en-US" sz="2400" dirty="0"/>
              </a:p>
              <a:p>
                <a:r>
                  <a:rPr lang="en-US" sz="2400" dirty="0">
                    <a:effectLst/>
                    <a:ea typeface="Microsoft YaHei" panose="020B0503020204020204" pitchFamily="34" charset="-122"/>
                  </a:rPr>
                  <a:t>Unfortunately, experimental result shows that MREM is less accurate than REM because MREM causes biases in estimating response values by average formula </a:t>
                </a:r>
                <a14:m>
                  <m:oMath xmlns:m="http://schemas.openxmlformats.org/officeDocument/2006/math">
                    <m:acc>
                      <m:accPr>
                        <m:chr m:val="̂"/>
                        <m:ctrlPr>
                          <a:rPr lang="en-US" sz="2400" i="1" smtClean="0">
                            <a:effectLst/>
                            <a:latin typeface="Cambria Math" panose="02040503050406030204" pitchFamily="18" charset="0"/>
                          </a:rPr>
                        </m:ctrlPr>
                      </m:accPr>
                      <m:e>
                        <m:r>
                          <a:rPr lang="en-US" sz="2400" i="1">
                            <a:effectLst/>
                            <a:latin typeface="Cambria Math" panose="02040503050406030204" pitchFamily="18" charset="0"/>
                            <a:ea typeface="Microsoft YaHei" panose="020B0503020204020204" pitchFamily="34" charset="-122"/>
                            <a:cs typeface="Times New Roman" panose="02020603050405020304" pitchFamily="18" charset="0"/>
                          </a:rPr>
                          <m:t>𝑧</m:t>
                        </m:r>
                      </m:e>
                    </m:acc>
                    <m:r>
                      <a:rPr lang="en-US" sz="2400" i="1">
                        <a:effectLst/>
                        <a:latin typeface="Cambria Math" panose="02040503050406030204" pitchFamily="18" charset="0"/>
                        <a:ea typeface="Microsoft YaHei" panose="020B0503020204020204" pitchFamily="34" charset="-122"/>
                        <a:cs typeface="Times New Roman" panose="02020603050405020304" pitchFamily="18" charset="0"/>
                      </a:rPr>
                      <m:t>=</m:t>
                    </m:r>
                    <m:nary>
                      <m:naryPr>
                        <m:chr m:val="∑"/>
                        <m:limLoc m:val="undOvr"/>
                        <m:ctrlPr>
                          <a:rPr lang="en-US" sz="2400" i="1">
                            <a:effectLst/>
                            <a:latin typeface="Cambria Math" panose="02040503050406030204" pitchFamily="18" charset="0"/>
                          </a:rPr>
                        </m:ctrlPr>
                      </m:naryPr>
                      <m:sub>
                        <m:r>
                          <a:rPr lang="en-US" sz="2400" i="1">
                            <a:effectLst/>
                            <a:latin typeface="Cambria Math" panose="02040503050406030204" pitchFamily="18" charset="0"/>
                            <a:ea typeface="Microsoft YaHei" panose="020B0503020204020204" pitchFamily="34" charset="-122"/>
                            <a:cs typeface="Times New Roman" panose="02020603050405020304" pitchFamily="18" charset="0"/>
                          </a:rPr>
                          <m:t>𝑘</m:t>
                        </m:r>
                        <m:r>
                          <a:rPr lang="en-US" sz="2400" i="1">
                            <a:effectLst/>
                            <a:latin typeface="Cambria Math" panose="02040503050406030204" pitchFamily="18" charset="0"/>
                            <a:ea typeface="Microsoft YaHei" panose="020B0503020204020204" pitchFamily="34" charset="-122"/>
                            <a:cs typeface="Times New Roman" panose="02020603050405020304" pitchFamily="18" charset="0"/>
                          </a:rPr>
                          <m:t>=1</m:t>
                        </m:r>
                      </m:sub>
                      <m:sup>
                        <m:r>
                          <a:rPr lang="en-US" sz="2400" i="1">
                            <a:effectLst/>
                            <a:latin typeface="Cambria Math" panose="02040503050406030204" pitchFamily="18" charset="0"/>
                            <a:ea typeface="Microsoft YaHei" panose="020B0503020204020204" pitchFamily="34" charset="-122"/>
                            <a:cs typeface="Times New Roman" panose="02020603050405020304" pitchFamily="18" charset="0"/>
                          </a:rPr>
                          <m:t>𝐾</m:t>
                        </m:r>
                      </m:sup>
                      <m:e>
                        <m:sSubSup>
                          <m:sSubSupPr>
                            <m:ctrlPr>
                              <a:rPr lang="en-US" sz="2400" i="1">
                                <a:effectLst/>
                                <a:latin typeface="Cambria Math" panose="02040503050406030204" pitchFamily="18" charset="0"/>
                                <a:cs typeface="Times New Roman" panose="02020603050405020304" pitchFamily="18" charset="0"/>
                              </a:rPr>
                            </m:ctrlPr>
                          </m:sSubSupPr>
                          <m:e>
                            <m:r>
                              <a:rPr lang="en-US" sz="2400" i="1">
                                <a:effectLst/>
                                <a:latin typeface="Cambria Math" panose="02040503050406030204" pitchFamily="18" charset="0"/>
                                <a:ea typeface="Microsoft YaHei" panose="020B0503020204020204" pitchFamily="34" charset="-122"/>
                                <a:cs typeface="Times New Roman" panose="02020603050405020304" pitchFamily="18" charset="0"/>
                              </a:rPr>
                              <m:t>𝑐</m:t>
                            </m:r>
                          </m:e>
                          <m:sub>
                            <m:r>
                              <a:rPr lang="en-US" sz="2400" i="1">
                                <a:effectLst/>
                                <a:latin typeface="Cambria Math" panose="02040503050406030204" pitchFamily="18" charset="0"/>
                                <a:ea typeface="Microsoft YaHei" panose="020B0503020204020204" pitchFamily="34" charset="-122"/>
                                <a:cs typeface="Times New Roman" panose="02020603050405020304" pitchFamily="18" charset="0"/>
                              </a:rPr>
                              <m:t>𝑘</m:t>
                            </m:r>
                          </m:sub>
                          <m:sup>
                            <m:r>
                              <a:rPr lang="en-US" sz="2400" i="1">
                                <a:effectLst/>
                                <a:latin typeface="Cambria Math" panose="02040503050406030204" pitchFamily="18" charset="0"/>
                                <a:ea typeface="Microsoft YaHei" panose="020B0503020204020204" pitchFamily="34" charset="-122"/>
                                <a:cs typeface="Times New Roman" panose="02020603050405020304" pitchFamily="18" charset="0"/>
                              </a:rPr>
                              <m:t>∗</m:t>
                            </m:r>
                          </m:sup>
                        </m:sSubSup>
                        <m:sSup>
                          <m:sSupPr>
                            <m:ctrlPr>
                              <a:rPr lang="en-US" sz="2400" i="1">
                                <a:effectLst/>
                                <a:latin typeface="Cambria Math" panose="02040503050406030204" pitchFamily="18" charset="0"/>
                                <a:cs typeface="Times New Roman" panose="02020603050405020304" pitchFamily="18" charset="0"/>
                              </a:rPr>
                            </m:ctrlPr>
                          </m:sSupPr>
                          <m:e>
                            <m:d>
                              <m:dPr>
                                <m:ctrlPr>
                                  <a:rPr lang="en-US" sz="2400" i="1">
                                    <a:effectLst/>
                                    <a:latin typeface="Cambria Math" panose="02040503050406030204" pitchFamily="18" charset="0"/>
                                    <a:cs typeface="Times New Roman" panose="02020603050405020304" pitchFamily="18" charset="0"/>
                                  </a:rPr>
                                </m:ctrlPr>
                              </m:dPr>
                              <m:e>
                                <m:sSubSup>
                                  <m:sSubSupPr>
                                    <m:ctrlPr>
                                      <a:rPr lang="en-US" sz="2400" i="1">
                                        <a:effectLst/>
                                        <a:latin typeface="Cambria Math" panose="02040503050406030204" pitchFamily="18" charset="0"/>
                                        <a:cs typeface="Times New Roman" panose="02020603050405020304" pitchFamily="18" charset="0"/>
                                      </a:rPr>
                                    </m:ctrlPr>
                                  </m:sSubSupPr>
                                  <m:e>
                                    <m:r>
                                      <a:rPr lang="en-US" sz="2400" i="1">
                                        <a:effectLst/>
                                        <a:latin typeface="Cambria Math" panose="02040503050406030204" pitchFamily="18" charset="0"/>
                                        <a:ea typeface="Microsoft YaHei" panose="020B0503020204020204" pitchFamily="34" charset="-122"/>
                                        <a:cs typeface="Times New Roman" panose="02020603050405020304" pitchFamily="18" charset="0"/>
                                      </a:rPr>
                                      <m:t>𝛼</m:t>
                                    </m:r>
                                  </m:e>
                                  <m:sub>
                                    <m:r>
                                      <a:rPr lang="en-US" sz="2400" i="1">
                                        <a:effectLst/>
                                        <a:latin typeface="Cambria Math" panose="02040503050406030204" pitchFamily="18" charset="0"/>
                                        <a:ea typeface="Microsoft YaHei" panose="020B0503020204020204" pitchFamily="34" charset="-122"/>
                                        <a:cs typeface="Times New Roman" panose="02020603050405020304" pitchFamily="18" charset="0"/>
                                      </a:rPr>
                                      <m:t>𝑘</m:t>
                                    </m:r>
                                  </m:sub>
                                  <m:sup>
                                    <m:r>
                                      <a:rPr lang="en-US" sz="2400" i="1">
                                        <a:effectLst/>
                                        <a:latin typeface="Cambria Math" panose="02040503050406030204" pitchFamily="18" charset="0"/>
                                        <a:ea typeface="Microsoft YaHei" panose="020B0503020204020204" pitchFamily="34" charset="-122"/>
                                        <a:cs typeface="Times New Roman" panose="02020603050405020304" pitchFamily="18" charset="0"/>
                                      </a:rPr>
                                      <m:t>∗</m:t>
                                    </m:r>
                                  </m:sup>
                                </m:sSubSup>
                              </m:e>
                            </m:d>
                          </m:e>
                          <m:sup>
                            <m:r>
                              <a:rPr lang="en-US" sz="2400" i="1">
                                <a:effectLst/>
                                <a:latin typeface="Cambria Math" panose="02040503050406030204" pitchFamily="18" charset="0"/>
                                <a:ea typeface="Microsoft YaHei" panose="020B0503020204020204" pitchFamily="34" charset="-122"/>
                                <a:cs typeface="Times New Roman" panose="02020603050405020304" pitchFamily="18" charset="0"/>
                              </a:rPr>
                              <m:t>𝑇</m:t>
                            </m:r>
                          </m:sup>
                        </m:sSup>
                        <m:r>
                          <a:rPr lang="en-US" sz="2400" i="1">
                            <a:effectLst/>
                            <a:latin typeface="Cambria Math" panose="02040503050406030204" pitchFamily="18" charset="0"/>
                            <a:ea typeface="Microsoft YaHei" panose="020B0503020204020204" pitchFamily="34" charset="-122"/>
                            <a:cs typeface="Times New Roman" panose="02020603050405020304" pitchFamily="18" charset="0"/>
                          </a:rPr>
                          <m:t>𝑋</m:t>
                        </m:r>
                      </m:e>
                    </m:nary>
                  </m:oMath>
                </a14:m>
                <a:r>
                  <a:rPr lang="en-US" sz="2400" dirty="0">
                    <a:effectLst/>
                    <a:ea typeface="Microsoft YaHei" panose="020B0503020204020204" pitchFamily="34" charset="-122"/>
                  </a:rPr>
                  <a:t>.</a:t>
                </a:r>
              </a:p>
              <a:p>
                <a:r>
                  <a:rPr lang="en-US" sz="2400" dirty="0">
                    <a:effectLst/>
                    <a:ea typeface="Microsoft YaHei" panose="020B0503020204020204" pitchFamily="34" charset="-122"/>
                  </a:rPr>
                  <a:t>However, MREM is essential because for further research, we will research some approximation techniques to fuse linear equations of mixture model into a unique curve equation. The curve modeling with regression analysis was proposed by </a:t>
                </a:r>
                <a:r>
                  <a:rPr lang="en-US" sz="2400" dirty="0" err="1">
                    <a:effectLst/>
                    <a:ea typeface="Microsoft YaHei" panose="020B0503020204020204" pitchFamily="34" charset="-122"/>
                  </a:rPr>
                  <a:t>Faicel</a:t>
                </a:r>
                <a:r>
                  <a:rPr lang="en-US" sz="2400" dirty="0">
                    <a:effectLst/>
                    <a:ea typeface="Microsoft YaHei" panose="020B0503020204020204" pitchFamily="34" charset="-122"/>
                  </a:rPr>
                  <a:t> </a:t>
                </a:r>
                <a:r>
                  <a:rPr lang="en-US" sz="2400" dirty="0" err="1">
                    <a:effectLst/>
                    <a:ea typeface="Microsoft YaHei" panose="020B0503020204020204" pitchFamily="34" charset="-122"/>
                  </a:rPr>
                  <a:t>Chamroukhi</a:t>
                </a:r>
                <a:r>
                  <a:rPr lang="en-US" sz="2400" dirty="0">
                    <a:effectLst/>
                    <a:ea typeface="Microsoft YaHei" panose="020B0503020204020204" pitchFamily="34" charset="-122"/>
                  </a:rPr>
                  <a:t>, </a:t>
                </a:r>
                <a:r>
                  <a:rPr lang="en-US" sz="2400" dirty="0" err="1">
                    <a:effectLst/>
                    <a:ea typeface="Microsoft YaHei" panose="020B0503020204020204" pitchFamily="34" charset="-122"/>
                  </a:rPr>
                  <a:t>Allou</a:t>
                </a:r>
                <a:r>
                  <a:rPr lang="en-US" sz="2400" dirty="0">
                    <a:effectLst/>
                    <a:ea typeface="Microsoft YaHei" panose="020B0503020204020204" pitchFamily="34" charset="-122"/>
                  </a:rPr>
                  <a:t> </a:t>
                </a:r>
                <a:r>
                  <a:rPr lang="en-US" sz="2400" dirty="0" err="1">
                    <a:effectLst/>
                    <a:ea typeface="Microsoft YaHei" panose="020B0503020204020204" pitchFamily="34" charset="-122"/>
                  </a:rPr>
                  <a:t>Samé</a:t>
                </a:r>
                <a:r>
                  <a:rPr lang="en-US" sz="2400" dirty="0">
                    <a:effectLst/>
                    <a:ea typeface="Microsoft YaHei" panose="020B0503020204020204" pitchFamily="34" charset="-122"/>
                  </a:rPr>
                  <a:t>, Gérard </a:t>
                </a:r>
                <a:r>
                  <a:rPr lang="en-US" sz="2400" dirty="0" err="1">
                    <a:effectLst/>
                    <a:ea typeface="Microsoft YaHei" panose="020B0503020204020204" pitchFamily="34" charset="-122"/>
                  </a:rPr>
                  <a:t>Govaert</a:t>
                </a:r>
                <a:r>
                  <a:rPr lang="en-US" sz="2400" dirty="0">
                    <a:effectLst/>
                    <a:ea typeface="Microsoft YaHei" panose="020B0503020204020204" pitchFamily="34" charset="-122"/>
                  </a:rPr>
                  <a:t>, and Patrice </a:t>
                </a:r>
                <a:r>
                  <a:rPr lang="en-US" sz="2400" dirty="0" err="1">
                    <a:effectLst/>
                    <a:ea typeface="Microsoft YaHei" panose="020B0503020204020204" pitchFamily="34" charset="-122"/>
                  </a:rPr>
                  <a:t>Aknin</a:t>
                </a:r>
                <a:r>
                  <a:rPr lang="en-US" sz="2400" dirty="0">
                    <a:effectLst/>
                    <a:ea typeface="Microsoft YaHei" panose="020B0503020204020204" pitchFamily="34" charset="-122"/>
                  </a:rPr>
                  <a:t> [4].</a:t>
                </a: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12" t="-942" r="-870"/>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a:t>7/12/2020</a:t>
            </a:r>
          </a:p>
        </p:txBody>
      </p:sp>
      <p:sp>
        <p:nvSpPr>
          <p:cNvPr id="5" name="Footer Placeholder 4"/>
          <p:cNvSpPr>
            <a:spLocks noGrp="1"/>
          </p:cNvSpPr>
          <p:nvPr>
            <p:ph type="ftr" sz="quarter" idx="11"/>
          </p:nvPr>
        </p:nvSpPr>
        <p:spPr/>
        <p:txBody>
          <a:bodyPr/>
          <a:lstStyle/>
          <a:p>
            <a:r>
              <a:rPr lang="en-US"/>
              <a:t>Mixture Regression Model for Incomplete Data - Loc Nguyen</a:t>
            </a:r>
          </a:p>
        </p:txBody>
      </p:sp>
      <p:sp>
        <p:nvSpPr>
          <p:cNvPr id="6" name="Slide Number Placeholder 5"/>
          <p:cNvSpPr>
            <a:spLocks noGrp="1"/>
          </p:cNvSpPr>
          <p:nvPr>
            <p:ph type="sldNum" sz="quarter" idx="12"/>
          </p:nvPr>
        </p:nvSpPr>
        <p:spPr/>
        <p:txBody>
          <a:bodyPr/>
          <a:lstStyle/>
          <a:p>
            <a:fld id="{5DB5036F-1FF2-46C4-8D2B-59C7E3B91952}" type="slidenum">
              <a:rPr lang="en-US" smtClean="0"/>
              <a:pPr/>
              <a:t>22</a:t>
            </a:fld>
            <a:endParaRPr lang="en-US"/>
          </a:p>
        </p:txBody>
      </p:sp>
    </p:spTree>
    <p:extLst>
      <p:ext uri="{BB962C8B-B14F-4D97-AF65-F5344CB8AC3E}">
        <p14:creationId xmlns:p14="http://schemas.microsoft.com/office/powerpoint/2010/main" val="34142568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8159"/>
            <a:ext cx="10515600" cy="660486"/>
          </a:xfrm>
        </p:spPr>
        <p:txBody>
          <a:bodyPr>
            <a:noAutofit/>
          </a:bodyPr>
          <a:lstStyle/>
          <a:p>
            <a:pPr algn="ctr"/>
            <a:r>
              <a:rPr lang="en-US" sz="5000" dirty="0"/>
              <a:t>Thank you for attention</a:t>
            </a:r>
          </a:p>
        </p:txBody>
      </p:sp>
      <p:sp>
        <p:nvSpPr>
          <p:cNvPr id="4" name="Slide Number Placeholder 3"/>
          <p:cNvSpPr>
            <a:spLocks noGrp="1"/>
          </p:cNvSpPr>
          <p:nvPr>
            <p:ph type="sldNum" sz="quarter" idx="12"/>
          </p:nvPr>
        </p:nvSpPr>
        <p:spPr/>
        <p:txBody>
          <a:bodyPr/>
          <a:lstStyle/>
          <a:p>
            <a:fld id="{5DB5036F-1FF2-46C4-8D2B-59C7E3B91952}" type="slidenum">
              <a:rPr lang="en-US" smtClean="0"/>
              <a:pPr/>
              <a:t>23</a:t>
            </a:fld>
            <a:endParaRPr lang="en-US"/>
          </a:p>
        </p:txBody>
      </p:sp>
      <p:sp>
        <p:nvSpPr>
          <p:cNvPr id="3" name="Footer Placeholder 2"/>
          <p:cNvSpPr>
            <a:spLocks noGrp="1"/>
          </p:cNvSpPr>
          <p:nvPr>
            <p:ph type="ftr" sz="quarter" idx="11"/>
          </p:nvPr>
        </p:nvSpPr>
        <p:spPr/>
        <p:txBody>
          <a:bodyPr/>
          <a:lstStyle/>
          <a:p>
            <a:r>
              <a:rPr lang="en-US"/>
              <a:t>Mixture Regression Model for Incomplete Data - Loc Nguyen</a:t>
            </a:r>
          </a:p>
        </p:txBody>
      </p:sp>
      <p:sp>
        <p:nvSpPr>
          <p:cNvPr id="5" name="Date Placeholder 4"/>
          <p:cNvSpPr>
            <a:spLocks noGrp="1"/>
          </p:cNvSpPr>
          <p:nvPr>
            <p:ph type="dt" sz="half" idx="10"/>
          </p:nvPr>
        </p:nvSpPr>
        <p:spPr/>
        <p:txBody>
          <a:bodyPr/>
          <a:lstStyle/>
          <a:p>
            <a:r>
              <a:rPr lang="en-US"/>
              <a:t>7/12/2020</a:t>
            </a:r>
          </a:p>
        </p:txBody>
      </p:sp>
    </p:spTree>
    <p:extLst>
      <p:ext uri="{BB962C8B-B14F-4D97-AF65-F5344CB8AC3E}">
        <p14:creationId xmlns:p14="http://schemas.microsoft.com/office/powerpoint/2010/main" val="13266088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xfrm>
            <a:off x="124691" y="914398"/>
            <a:ext cx="11942618" cy="5441951"/>
          </a:xfrm>
        </p:spPr>
        <p:txBody>
          <a:bodyPr>
            <a:noAutofit/>
          </a:bodyPr>
          <a:lstStyle/>
          <a:p>
            <a:pPr marL="457200" indent="-457200">
              <a:buFont typeface="+mj-lt"/>
              <a:buAutoNum type="arabicPeriod"/>
            </a:pPr>
            <a:r>
              <a:rPr lang="en-US" sz="1400" dirty="0"/>
              <a:t>Montgomery, D. C.; </a:t>
            </a:r>
            <a:r>
              <a:rPr lang="en-US" sz="1400" dirty="0" err="1"/>
              <a:t>Runger</a:t>
            </a:r>
            <a:r>
              <a:rPr lang="en-US" sz="1400" dirty="0"/>
              <a:t>, G. C. Applied Statistics and Probability for Engineers, 5th ed.; John Wiley &amp; Sons: Hoboken, New Jersey, USA, 2010; p. 792. Available online: https://books.google.com.vn/books?id=_f4KrEcNAfEC (accessed on 6th September 2016).</a:t>
            </a:r>
          </a:p>
          <a:p>
            <a:pPr marL="457200" indent="-457200">
              <a:buFont typeface="+mj-lt"/>
              <a:buAutoNum type="arabicPeriod"/>
            </a:pPr>
            <a:r>
              <a:rPr lang="en-US" sz="1400" dirty="0"/>
              <a:t>Horton, N. J.; Kleinman, K. P. Much ado about nothing: A comparison of missing data methods and software to fit incomplete data regression models. The American Statistician, February 2007, vol. 61, no. 1, pp. 79-90. DOI:10.1198/000313007X172556.</a:t>
            </a:r>
          </a:p>
          <a:p>
            <a:pPr marL="457200" indent="-457200">
              <a:buFont typeface="+mj-lt"/>
              <a:buAutoNum type="arabicPeriod"/>
            </a:pPr>
            <a:r>
              <a:rPr lang="en-US" sz="1400" dirty="0"/>
              <a:t>Nguyen, L.; Ho, T.-H. T. Fetal Weight Estimation in Case of Missing Data. Experimental Medicine (EM) - Special Issue “Medicine and Healthy Food”, December 17th 2018, vol. 1, no. 2, pp. 45-65. DOI:10.31058/j.em.2018.12004.</a:t>
            </a:r>
          </a:p>
          <a:p>
            <a:pPr marL="457200" indent="-457200">
              <a:buFont typeface="+mj-lt"/>
              <a:buAutoNum type="arabicPeriod"/>
            </a:pPr>
            <a:r>
              <a:rPr lang="en-US" sz="1400" dirty="0" err="1"/>
              <a:t>Chamroukhi</a:t>
            </a:r>
            <a:r>
              <a:rPr lang="en-US" sz="1400" dirty="0"/>
              <a:t>, F.; </a:t>
            </a:r>
            <a:r>
              <a:rPr lang="en-US" sz="1400" dirty="0" err="1"/>
              <a:t>Samé</a:t>
            </a:r>
            <a:r>
              <a:rPr lang="en-US" sz="1400" dirty="0"/>
              <a:t>, A.; </a:t>
            </a:r>
            <a:r>
              <a:rPr lang="en-US" sz="1400" dirty="0" err="1"/>
              <a:t>Govaert</a:t>
            </a:r>
            <a:r>
              <a:rPr lang="en-US" sz="1400" dirty="0"/>
              <a:t>, G.; </a:t>
            </a:r>
            <a:r>
              <a:rPr lang="en-US" sz="1400" dirty="0" err="1"/>
              <a:t>Aknin</a:t>
            </a:r>
            <a:r>
              <a:rPr lang="en-US" sz="1400" dirty="0"/>
              <a:t>, P. (2010, March). A hidden process regression model for functional data description: Application to curve discrimination. (Wang, Z.; Hoi, S.; Eds.) Neurocomputing, March 2010, 73(7-9), 1210-1221, DOI:10.1016/j.neucom.2009.12.023. Available </a:t>
            </a:r>
            <a:r>
              <a:rPr lang="en-US" sz="1400" dirty="0" err="1"/>
              <a:t>online:https</a:t>
            </a:r>
            <a:r>
              <a:rPr lang="en-US" sz="1400" dirty="0"/>
              <a:t>://www.sciencedirect.com/science/article/pii/S0925231210000287 (accessed on 12ndOctober 2018).</a:t>
            </a:r>
          </a:p>
          <a:p>
            <a:pPr marL="457200" indent="-457200">
              <a:buFont typeface="+mj-lt"/>
              <a:buAutoNum type="arabicPeriod"/>
            </a:pPr>
            <a:r>
              <a:rPr lang="en-US" sz="1400" dirty="0" err="1"/>
              <a:t>Kokic</a:t>
            </a:r>
            <a:r>
              <a:rPr lang="en-US" sz="1400" dirty="0"/>
              <a:t>, P. The EM Algorithm for a Multivariate Regression Model: including its applications to a non-parametric regression model and a multivariate time series model. </a:t>
            </a:r>
            <a:r>
              <a:rPr lang="en-US" sz="1400" dirty="0" err="1"/>
              <a:t>QantarisGmbH</a:t>
            </a:r>
            <a:r>
              <a:rPr lang="en-US" sz="1400" dirty="0"/>
              <a:t>, Frankfurt, 2002. Available online: https://www.cs.york.ac.uk/euredit/_temp/The%20Euredit%20Software/NAG%20Prototype%20platform/WorkingPaper4.pdf (accessed on 30th June 2018).</a:t>
            </a:r>
          </a:p>
          <a:p>
            <a:pPr marL="457200" indent="-457200">
              <a:buFont typeface="+mj-lt"/>
              <a:buAutoNum type="arabicPeriod"/>
            </a:pPr>
            <a:r>
              <a:rPr lang="en-US" sz="1400" dirty="0" err="1"/>
              <a:t>Ghitany</a:t>
            </a:r>
            <a:r>
              <a:rPr lang="en-US" sz="1400" dirty="0"/>
              <a:t>, M. E.; </a:t>
            </a:r>
            <a:r>
              <a:rPr lang="en-US" sz="1400" dirty="0" err="1"/>
              <a:t>Karlis</a:t>
            </a:r>
            <a:r>
              <a:rPr lang="en-US" sz="1400" dirty="0"/>
              <a:t>, D.; Al-</a:t>
            </a:r>
            <a:r>
              <a:rPr lang="en-US" sz="1400" dirty="0" err="1"/>
              <a:t>Mutairi</a:t>
            </a:r>
            <a:r>
              <a:rPr lang="en-US" sz="1400" dirty="0"/>
              <a:t>, D. K.; Al-Awadhi, F. An EM Algorithm for Multivariate Mixed Poisson Regression Models and its Application. Applied Mathematical Sciences, 2012, vol.6, no.137, pp.6843-6856. Available online: http://www.m-hikari.com/ams/ams-2012/ams-137-140-2012/ghitanyAMS137-140-2012.pdf (accessed on 3rd July2018).</a:t>
            </a:r>
          </a:p>
          <a:p>
            <a:pPr marL="457200" indent="-457200">
              <a:buFont typeface="+mj-lt"/>
              <a:buAutoNum type="arabicPeriod"/>
            </a:pPr>
            <a:r>
              <a:rPr lang="en-US" sz="1400" dirty="0"/>
              <a:t>Anderson, B.; Hardin, M. J. Modified logistic regression using the EM algorithm for reject inference. International Journal of Data Analysis Techniques and Strategies, 1st January 2013, vol. 5, no. 4, pp.359-373. DOI:10.1504/IJDATS.2013.058582.</a:t>
            </a:r>
          </a:p>
          <a:p>
            <a:pPr marL="457200" indent="-457200">
              <a:buFont typeface="+mj-lt"/>
              <a:buAutoNum type="arabicPeriod"/>
            </a:pPr>
            <a:r>
              <a:rPr lang="en-US" sz="1400" dirty="0"/>
              <a:t>Zhang, X.; Deng, J.; </a:t>
            </a:r>
            <a:r>
              <a:rPr lang="en-US" sz="1400" dirty="0" err="1"/>
              <a:t>Su</a:t>
            </a:r>
            <a:r>
              <a:rPr lang="en-US" sz="1400" dirty="0"/>
              <a:t>, R. The EM algorithm for a linear regression model with application to a diabetes data. In Proceedings of the 2016 International Conference on Progress in Informatics and Computing (PIC), Shanghai, China, 2016. DOI:10.1109/PIC.2016.7949477.</a:t>
            </a:r>
          </a:p>
          <a:p>
            <a:pPr marL="457200" indent="-457200">
              <a:buFont typeface="+mj-lt"/>
              <a:buAutoNum type="arabicPeriod"/>
            </a:pPr>
            <a:r>
              <a:rPr lang="en-US" sz="1400" dirty="0" err="1"/>
              <a:t>Haitovsky</a:t>
            </a:r>
            <a:r>
              <a:rPr lang="en-US" sz="1400" dirty="0"/>
              <a:t>, Y. Missing Data in Regression Analysis. Journal of the Royal Statistical Society: Series B (Methodological), 1st January 1968, vol. 30, no. 1, pp. 67-82. Available online: https://www.jstor.org/stable/2984459 (accessed on 3rdJuly2018).</a:t>
            </a:r>
          </a:p>
          <a:p>
            <a:pPr marL="457200" indent="-457200">
              <a:buFont typeface="+mj-lt"/>
              <a:buAutoNum type="arabicPeriod"/>
            </a:pPr>
            <a:r>
              <a:rPr lang="en-US" sz="1400" dirty="0"/>
              <a:t>Robins, J. M.; </a:t>
            </a:r>
            <a:r>
              <a:rPr lang="en-US" sz="1400" dirty="0" err="1"/>
              <a:t>Rotnitzki</a:t>
            </a:r>
            <a:r>
              <a:rPr lang="en-US" sz="1400" dirty="0"/>
              <a:t>, A.; Zhao, L. P. Analysis of Semiparametric Regression Models for Repeated Outcomes in the Presence of Missing Data. Journal of the American Statistical Association, March 1995, vol. 90, no. 429, pp. 106-121. DOI:10.2307/2291134.</a:t>
            </a:r>
          </a:p>
          <a:p>
            <a:pPr marL="457200" indent="-457200">
              <a:buFont typeface="+mj-lt"/>
              <a:buAutoNum type="arabicPeriod"/>
            </a:pPr>
            <a:endParaRPr lang="en-US" sz="1400" dirty="0"/>
          </a:p>
        </p:txBody>
      </p:sp>
      <p:sp>
        <p:nvSpPr>
          <p:cNvPr id="4" name="Date Placeholder 3"/>
          <p:cNvSpPr>
            <a:spLocks noGrp="1"/>
          </p:cNvSpPr>
          <p:nvPr>
            <p:ph type="dt" sz="half" idx="10"/>
          </p:nvPr>
        </p:nvSpPr>
        <p:spPr/>
        <p:txBody>
          <a:bodyPr/>
          <a:lstStyle/>
          <a:p>
            <a:r>
              <a:rPr lang="en-US"/>
              <a:t>7/12/2020</a:t>
            </a:r>
          </a:p>
        </p:txBody>
      </p:sp>
      <p:sp>
        <p:nvSpPr>
          <p:cNvPr id="5" name="Footer Placeholder 4"/>
          <p:cNvSpPr>
            <a:spLocks noGrp="1"/>
          </p:cNvSpPr>
          <p:nvPr>
            <p:ph type="ftr" sz="quarter" idx="11"/>
          </p:nvPr>
        </p:nvSpPr>
        <p:spPr/>
        <p:txBody>
          <a:bodyPr/>
          <a:lstStyle/>
          <a:p>
            <a:r>
              <a:rPr lang="en-US"/>
              <a:t>Mixture Regression Model for Incomplete Data - Loc Nguyen</a:t>
            </a:r>
          </a:p>
        </p:txBody>
      </p:sp>
      <p:sp>
        <p:nvSpPr>
          <p:cNvPr id="6" name="Slide Number Placeholder 5"/>
          <p:cNvSpPr>
            <a:spLocks noGrp="1"/>
          </p:cNvSpPr>
          <p:nvPr>
            <p:ph type="sldNum" sz="quarter" idx="12"/>
          </p:nvPr>
        </p:nvSpPr>
        <p:spPr/>
        <p:txBody>
          <a:bodyPr/>
          <a:lstStyle/>
          <a:p>
            <a:fld id="{5DB5036F-1FF2-46C4-8D2B-59C7E3B91952}" type="slidenum">
              <a:rPr lang="en-US" smtClean="0"/>
              <a:pPr/>
              <a:t>24</a:t>
            </a:fld>
            <a:endParaRPr lang="en-US"/>
          </a:p>
        </p:txBody>
      </p:sp>
    </p:spTree>
    <p:extLst>
      <p:ext uri="{BB962C8B-B14F-4D97-AF65-F5344CB8AC3E}">
        <p14:creationId xmlns:p14="http://schemas.microsoft.com/office/powerpoint/2010/main" val="10655490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xfrm>
            <a:off x="124691" y="914398"/>
            <a:ext cx="11942618" cy="5441951"/>
          </a:xfrm>
        </p:spPr>
        <p:txBody>
          <a:bodyPr>
            <a:noAutofit/>
          </a:bodyPr>
          <a:lstStyle/>
          <a:p>
            <a:pPr marL="457200" indent="-457200">
              <a:buFont typeface="+mj-lt"/>
              <a:buAutoNum type="arabicPeriod" startAt="11"/>
            </a:pPr>
            <a:r>
              <a:rPr lang="en-US" sz="1300" dirty="0"/>
              <a:t>Lamont, A. E.; </a:t>
            </a:r>
            <a:r>
              <a:rPr lang="en-US" sz="1300" dirty="0" err="1"/>
              <a:t>Vermunt</a:t>
            </a:r>
            <a:r>
              <a:rPr lang="en-US" sz="1300" dirty="0"/>
              <a:t>, J. K.; Lee, V. H. M. Regression mixture models: Does modeling the covariance between independent variables and latent classes improve the results? Multivariate Behavioral Research, January 2016, vol. 51, no. 1, pp. 35-52. DOI:10.1080/00273171.2015.1095063.</a:t>
            </a:r>
          </a:p>
          <a:p>
            <a:pPr marL="457200" indent="-457200">
              <a:buFont typeface="+mj-lt"/>
              <a:buAutoNum type="arabicPeriod" startAt="11"/>
            </a:pPr>
            <a:r>
              <a:rPr lang="en-US" sz="1300" dirty="0" err="1"/>
              <a:t>Hoshikawa</a:t>
            </a:r>
            <a:r>
              <a:rPr lang="en-US" sz="1300" dirty="0"/>
              <a:t>, T. Mixture regression for observational data, with application to functional regression models. </a:t>
            </a:r>
            <a:r>
              <a:rPr lang="en-US" sz="1300" dirty="0" err="1"/>
              <a:t>arXiv</a:t>
            </a:r>
            <a:r>
              <a:rPr lang="en-US" sz="1300" dirty="0"/>
              <a:t> preprint, 30th June 2013. arXiv:1307.0170.</a:t>
            </a:r>
          </a:p>
          <a:p>
            <a:pPr marL="457200" indent="-457200">
              <a:buFont typeface="+mj-lt"/>
              <a:buAutoNum type="arabicPeriod" startAt="11"/>
            </a:pPr>
            <a:r>
              <a:rPr lang="en-US" sz="1300" dirty="0"/>
              <a:t>Nguyen, H. D. Finite Mixture Models for Regression Problems. The University of Queensland, Brisbane, 2015. DOI:10.14264/uql.2015.584.</a:t>
            </a:r>
          </a:p>
          <a:p>
            <a:pPr marL="457200" indent="-457200">
              <a:buFont typeface="+mj-lt"/>
              <a:buAutoNum type="arabicPeriod" startAt="11"/>
            </a:pPr>
            <a:r>
              <a:rPr lang="en-US" sz="1300" dirty="0"/>
              <a:t>Sung, H. G. Gaussian Mixture Regression and Classification. Rice University, Houston, 2004. Available online: https://scholarship.rice.edu/handle/1911/18710 (accessed on 4th September2018).</a:t>
            </a:r>
          </a:p>
          <a:p>
            <a:pPr marL="457200" indent="-457200">
              <a:buFont typeface="+mj-lt"/>
              <a:buAutoNum type="arabicPeriod" startAt="11"/>
            </a:pPr>
            <a:r>
              <a:rPr lang="en-US" sz="1300" dirty="0"/>
              <a:t>Tian, Y.; </a:t>
            </a:r>
            <a:r>
              <a:rPr lang="en-US" sz="1300" dirty="0" err="1"/>
              <a:t>Sigal</a:t>
            </a:r>
            <a:r>
              <a:rPr lang="en-US" sz="1300" dirty="0"/>
              <a:t>, L.; </a:t>
            </a:r>
            <a:r>
              <a:rPr lang="en-US" sz="1300" dirty="0" err="1"/>
              <a:t>Badino</a:t>
            </a:r>
            <a:r>
              <a:rPr lang="en-US" sz="1300" dirty="0"/>
              <a:t>, H.; Torre, F. D. l.; Liu, Y. Latent Gaussian Mixture Regression for Human Pose Estimation. In Lecture Notes in Computer Science, vol 6494, Proceedings of The 10th Asian Conference on Computer Vision (ACCV 2010), Queens town, 2010. DOI:10.1007/978-3-642-19318-7_53.</a:t>
            </a:r>
          </a:p>
          <a:p>
            <a:pPr marL="457200" indent="-457200">
              <a:buFont typeface="+mj-lt"/>
              <a:buAutoNum type="arabicPeriod" startAt="11"/>
            </a:pPr>
            <a:r>
              <a:rPr lang="en-US" sz="1300" dirty="0" err="1"/>
              <a:t>Grün</a:t>
            </a:r>
            <a:r>
              <a:rPr lang="en-US" sz="1300" dirty="0"/>
              <a:t>, B.; </a:t>
            </a:r>
            <a:r>
              <a:rPr lang="en-US" sz="1300" dirty="0" err="1"/>
              <a:t>Leisch</a:t>
            </a:r>
            <a:r>
              <a:rPr lang="en-US" sz="1300" dirty="0"/>
              <a:t>, F. Finite Mixtures of Generalized Linear Regression Models. University of Munich, Munich, 2007. Available online: https://pdfs.semanticscholar.org/e0d5/6ac54b80a1a4e274f11b1d86840461cc542c.pdf (accessed on 4th September2018).</a:t>
            </a:r>
          </a:p>
          <a:p>
            <a:pPr marL="457200" indent="-457200">
              <a:buFont typeface="+mj-lt"/>
              <a:buAutoNum type="arabicPeriod" startAt="11"/>
            </a:pPr>
            <a:r>
              <a:rPr lang="en-US" sz="1300" dirty="0" err="1"/>
              <a:t>Bilmes</a:t>
            </a:r>
            <a:r>
              <a:rPr lang="en-US" sz="1300" dirty="0"/>
              <a:t>, J. A. A Gentle Tutorial of the EM Algorithm and its Application to Parameter Estimation for Gaussian Mixture and Hidden Markov Models. University of Washington, Berkeley, 1998. Available online: http://melodi.ee.washington.edu/people/bilmes/mypubs/bilmes1997-em.pdf (accessed on 17th September 2013).</a:t>
            </a:r>
          </a:p>
          <a:p>
            <a:pPr marL="457200" indent="-457200">
              <a:buFont typeface="+mj-lt"/>
              <a:buAutoNum type="arabicPeriod" startAt="11"/>
            </a:pPr>
            <a:r>
              <a:rPr lang="en-US" sz="1300" dirty="0" err="1"/>
              <a:t>Lindsten</a:t>
            </a:r>
            <a:r>
              <a:rPr lang="en-US" sz="1300" dirty="0"/>
              <a:t>, F.; Schön, T. B.; </a:t>
            </a:r>
            <a:r>
              <a:rPr lang="en-US" sz="1300" dirty="0" err="1"/>
              <a:t>Svensson</a:t>
            </a:r>
            <a:r>
              <a:rPr lang="en-US" sz="1300" dirty="0"/>
              <a:t>, A.; </a:t>
            </a:r>
            <a:r>
              <a:rPr lang="en-US" sz="1300" dirty="0" err="1"/>
              <a:t>Wahlström</a:t>
            </a:r>
            <a:r>
              <a:rPr lang="en-US" sz="1300" dirty="0"/>
              <a:t>, N. Probabilistic modeling–linear regression &amp; Gaussian processes. Uppsala University, Uppsala, 2017. Available online: http://www.it.uu.se/edu/course/homepage/sml/literature/probabilistic_modeling_compendium.pdf (accessed on 24th January 2018).</a:t>
            </a:r>
          </a:p>
          <a:p>
            <a:pPr marL="457200" indent="-457200">
              <a:buFont typeface="+mj-lt"/>
              <a:buAutoNum type="arabicPeriod" startAt="11"/>
            </a:pPr>
            <a:r>
              <a:rPr lang="en-US" sz="1300" dirty="0"/>
              <a:t>Dempster, A. P.; Laird, N. M.; Rubin, D. B. Maximum Likelihood from Incomplete Data via the EM Algorithm. Journal of the Royal Statistical Society, Series B (Methodological), 1977, vol. 39, no. 1, pp. 1-38.</a:t>
            </a:r>
          </a:p>
          <a:p>
            <a:pPr marL="457200" indent="-457200">
              <a:buFont typeface="+mj-lt"/>
              <a:buAutoNum type="arabicPeriod" startAt="11"/>
            </a:pPr>
            <a:r>
              <a:rPr lang="en-US" sz="1300" dirty="0"/>
              <a:t>Nguyen, L.; Ho, T.-H. T. Early Fetal Weight Estimation with Expectation Maximization Algorithm. Experimental Medicine (EM), 2018, 1(1), 12-30. DOI:10.31058/j.em.2018.11002.</a:t>
            </a:r>
          </a:p>
          <a:p>
            <a:pPr marL="457200" indent="-457200">
              <a:buFont typeface="+mj-lt"/>
              <a:buAutoNum type="arabicPeriod" startAt="11"/>
            </a:pPr>
            <a:r>
              <a:rPr lang="en-US" sz="1300" dirty="0" err="1"/>
              <a:t>Arel-Bundock</a:t>
            </a:r>
            <a:r>
              <a:rPr lang="en-US" sz="1300" dirty="0"/>
              <a:t>, V. (2018, June 28). R datasets - An archive of datasets distributed with R. GitHub, 28th June 2018. Available online: http://vincentarelbundock.github.io/Rdatasets/csv/cluster/xclara.csv (accessed on 11st September 2018).</a:t>
            </a:r>
          </a:p>
          <a:p>
            <a:pPr marL="457200" indent="-457200">
              <a:buFont typeface="+mj-lt"/>
              <a:buAutoNum type="arabicPeriod" startAt="11"/>
            </a:pPr>
            <a:r>
              <a:rPr lang="en-US" sz="1300" dirty="0" err="1"/>
              <a:t>Struyf</a:t>
            </a:r>
            <a:r>
              <a:rPr lang="en-US" sz="1300" dirty="0"/>
              <a:t>, A.; Hubert, M.; </a:t>
            </a:r>
            <a:r>
              <a:rPr lang="en-US" sz="1300" dirty="0" err="1"/>
              <a:t>Rousseeuw</a:t>
            </a:r>
            <a:r>
              <a:rPr lang="en-US" sz="1300" dirty="0"/>
              <a:t>, P. J. (1996). Clustering in an Object-Oriented Environment. Journal of Statistical Software, 1996, 1(4), 1-30, DOI:10.18637/jss.v001.i04. Available online: http://www.jstatsoft.org/v01/i04 (accessed on 10th October 2018).</a:t>
            </a:r>
          </a:p>
          <a:p>
            <a:pPr marL="457200" indent="-457200">
              <a:buFont typeface="+mj-lt"/>
              <a:buAutoNum type="arabicPeriod" startAt="11"/>
            </a:pPr>
            <a:r>
              <a:rPr lang="en-US" sz="1300" dirty="0" err="1"/>
              <a:t>Pinette</a:t>
            </a:r>
            <a:r>
              <a:rPr lang="en-US" sz="1300" dirty="0"/>
              <a:t>, M. G.; Pan, Y.; </a:t>
            </a:r>
            <a:r>
              <a:rPr lang="en-US" sz="1300" dirty="0" err="1"/>
              <a:t>Pinette</a:t>
            </a:r>
            <a:r>
              <a:rPr lang="en-US" sz="1300" dirty="0"/>
              <a:t>, S. G.; Blackstone, J.; Garrett, J.; </a:t>
            </a:r>
            <a:r>
              <a:rPr lang="en-US" sz="1300" dirty="0" err="1"/>
              <a:t>Cartin</a:t>
            </a:r>
            <a:r>
              <a:rPr lang="en-US" sz="1300" dirty="0"/>
              <a:t>, A. Estimation of Fetal Weight: Mean Value from Multiple Formulas. Journal of Ultrasound in Medicine, 1st December 1999, vol. 18, no. 12, pp. 813-817. Available online: https://www.ncbi.nlm.nih.gov/pubmed/10591444 (accessed on 9th October 2016).</a:t>
            </a:r>
          </a:p>
          <a:p>
            <a:pPr marL="457200" indent="-457200">
              <a:buFont typeface="+mj-lt"/>
              <a:buAutoNum type="arabicPeriod" startAt="11"/>
            </a:pPr>
            <a:endParaRPr lang="en-US" sz="1300" dirty="0"/>
          </a:p>
        </p:txBody>
      </p:sp>
      <p:sp>
        <p:nvSpPr>
          <p:cNvPr id="4" name="Date Placeholder 3"/>
          <p:cNvSpPr>
            <a:spLocks noGrp="1"/>
          </p:cNvSpPr>
          <p:nvPr>
            <p:ph type="dt" sz="half" idx="10"/>
          </p:nvPr>
        </p:nvSpPr>
        <p:spPr/>
        <p:txBody>
          <a:bodyPr/>
          <a:lstStyle/>
          <a:p>
            <a:r>
              <a:rPr lang="en-US"/>
              <a:t>7/12/2020</a:t>
            </a:r>
          </a:p>
        </p:txBody>
      </p:sp>
      <p:sp>
        <p:nvSpPr>
          <p:cNvPr id="5" name="Footer Placeholder 4"/>
          <p:cNvSpPr>
            <a:spLocks noGrp="1"/>
          </p:cNvSpPr>
          <p:nvPr>
            <p:ph type="ftr" sz="quarter" idx="11"/>
          </p:nvPr>
        </p:nvSpPr>
        <p:spPr/>
        <p:txBody>
          <a:bodyPr/>
          <a:lstStyle/>
          <a:p>
            <a:r>
              <a:rPr lang="en-US"/>
              <a:t>Mixture Regression Model for Incomplete Data - Loc Nguyen</a:t>
            </a:r>
          </a:p>
        </p:txBody>
      </p:sp>
      <p:sp>
        <p:nvSpPr>
          <p:cNvPr id="6" name="Slide Number Placeholder 5"/>
          <p:cNvSpPr>
            <a:spLocks noGrp="1"/>
          </p:cNvSpPr>
          <p:nvPr>
            <p:ph type="sldNum" sz="quarter" idx="12"/>
          </p:nvPr>
        </p:nvSpPr>
        <p:spPr/>
        <p:txBody>
          <a:bodyPr/>
          <a:lstStyle/>
          <a:p>
            <a:fld id="{5DB5036F-1FF2-46C4-8D2B-59C7E3B91952}" type="slidenum">
              <a:rPr lang="en-US" smtClean="0"/>
              <a:pPr/>
              <a:t>25</a:t>
            </a:fld>
            <a:endParaRPr lang="en-US"/>
          </a:p>
        </p:txBody>
      </p:sp>
    </p:spTree>
    <p:extLst>
      <p:ext uri="{BB962C8B-B14F-4D97-AF65-F5344CB8AC3E}">
        <p14:creationId xmlns:p14="http://schemas.microsoft.com/office/powerpoint/2010/main" val="59972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a:xfrm>
            <a:off x="838200" y="914398"/>
            <a:ext cx="10515600" cy="5441951"/>
          </a:xfrm>
        </p:spPr>
        <p:txBody>
          <a:bodyPr>
            <a:normAutofit fontScale="77500" lnSpcReduction="20000"/>
          </a:bodyPr>
          <a:lstStyle/>
          <a:p>
            <a:pPr marL="0" indent="0">
              <a:lnSpc>
                <a:spcPct val="120000"/>
              </a:lnSpc>
              <a:buNone/>
            </a:pPr>
            <a:r>
              <a:rPr lang="en-US" dirty="0"/>
              <a:t>Like traditional regression analysis methods, accuracy of REM can be decreased if data varies complicatedly with many trends. In this research, I propose a so-called Mixture Regression Expectation Maximization (MREM) algorithm. MREM is full combination of REM and mixture model in which I use two EM processes in the same loop. MREM uses the first EM process for exponential family of probability distributions to estimate missing values as REM does. Consequently, MREM uses the second EM process to estimate parameters as mixture model method does. The purpose of MREM is to take advantages of both REM and mixture model. Unexpectedly, experimental result shows that MREM is less accurate than REM. I try to weight partial models of MREM by product of component probabilities and conditional probabilities or to select most appropriate partial model in order to improve estimation accuracy, but the final results are not as good as expected. However, MREM is essential because a different approach for mixture model can be referred by fusing linear equations of MREM into a unique curve equation proposed by some other researches.</a:t>
            </a:r>
          </a:p>
        </p:txBody>
      </p:sp>
      <p:sp>
        <p:nvSpPr>
          <p:cNvPr id="4" name="Slide Number Placeholder 3"/>
          <p:cNvSpPr>
            <a:spLocks noGrp="1"/>
          </p:cNvSpPr>
          <p:nvPr>
            <p:ph type="sldNum" sz="quarter" idx="12"/>
          </p:nvPr>
        </p:nvSpPr>
        <p:spPr/>
        <p:txBody>
          <a:bodyPr/>
          <a:lstStyle/>
          <a:p>
            <a:fld id="{5DB5036F-1FF2-46C4-8D2B-59C7E3B91952}" type="slidenum">
              <a:rPr lang="en-US" smtClean="0"/>
              <a:pPr/>
              <a:t>3</a:t>
            </a:fld>
            <a:endParaRPr lang="en-US"/>
          </a:p>
        </p:txBody>
      </p:sp>
      <p:sp>
        <p:nvSpPr>
          <p:cNvPr id="5" name="Footer Placeholder 4"/>
          <p:cNvSpPr>
            <a:spLocks noGrp="1"/>
          </p:cNvSpPr>
          <p:nvPr>
            <p:ph type="ftr" sz="quarter" idx="11"/>
          </p:nvPr>
        </p:nvSpPr>
        <p:spPr/>
        <p:txBody>
          <a:bodyPr/>
          <a:lstStyle/>
          <a:p>
            <a:r>
              <a:rPr lang="en-US"/>
              <a:t>Mixture Regression Model for Incomplete Data - Loc Nguyen</a:t>
            </a:r>
          </a:p>
        </p:txBody>
      </p:sp>
      <p:sp>
        <p:nvSpPr>
          <p:cNvPr id="6" name="Date Placeholder 5"/>
          <p:cNvSpPr>
            <a:spLocks noGrp="1"/>
          </p:cNvSpPr>
          <p:nvPr>
            <p:ph type="dt" sz="half" idx="10"/>
          </p:nvPr>
        </p:nvSpPr>
        <p:spPr/>
        <p:txBody>
          <a:bodyPr/>
          <a:lstStyle/>
          <a:p>
            <a:r>
              <a:rPr lang="en-US"/>
              <a:t>7/12/2020</a:t>
            </a:r>
          </a:p>
        </p:txBody>
      </p:sp>
    </p:spTree>
    <p:extLst>
      <p:ext uri="{BB962C8B-B14F-4D97-AF65-F5344CB8AC3E}">
        <p14:creationId xmlns:p14="http://schemas.microsoft.com/office/powerpoint/2010/main" val="625627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Table of contents</a:t>
            </a:r>
          </a:p>
        </p:txBody>
      </p:sp>
      <p:sp>
        <p:nvSpPr>
          <p:cNvPr id="3" name="Content Placeholder 2"/>
          <p:cNvSpPr>
            <a:spLocks noGrp="1"/>
          </p:cNvSpPr>
          <p:nvPr>
            <p:ph idx="1"/>
          </p:nvPr>
        </p:nvSpPr>
        <p:spPr/>
        <p:txBody>
          <a:bodyPr/>
          <a:lstStyle/>
          <a:p>
            <a:pPr marL="457200" indent="-457200">
              <a:buFont typeface="+mj-lt"/>
              <a:buAutoNum type="arabicPeriod"/>
            </a:pPr>
            <a:r>
              <a:rPr lang="en-US" dirty="0"/>
              <a:t>Introduction</a:t>
            </a:r>
          </a:p>
          <a:p>
            <a:pPr marL="457200" indent="-457200">
              <a:buFont typeface="+mj-lt"/>
              <a:buAutoNum type="arabicPeriod"/>
            </a:pPr>
            <a:r>
              <a:rPr lang="en-US" dirty="0"/>
              <a:t>Methodologies</a:t>
            </a:r>
          </a:p>
          <a:p>
            <a:pPr marL="457200" indent="-457200">
              <a:buFont typeface="+mj-lt"/>
              <a:buAutoNum type="arabicPeriod"/>
            </a:pPr>
            <a:r>
              <a:rPr lang="en-US" dirty="0"/>
              <a:t>Results and discussions</a:t>
            </a:r>
          </a:p>
          <a:p>
            <a:pPr marL="457200" indent="-457200">
              <a:buFont typeface="+mj-lt"/>
              <a:buAutoNum type="arabicPeriod"/>
            </a:pPr>
            <a:r>
              <a:rPr lang="en-US" dirty="0"/>
              <a:t>Conclusions</a:t>
            </a:r>
          </a:p>
        </p:txBody>
      </p:sp>
      <p:sp>
        <p:nvSpPr>
          <p:cNvPr id="4" name="Slide Number Placeholder 3"/>
          <p:cNvSpPr>
            <a:spLocks noGrp="1"/>
          </p:cNvSpPr>
          <p:nvPr>
            <p:ph type="sldNum" sz="quarter" idx="12"/>
          </p:nvPr>
        </p:nvSpPr>
        <p:spPr/>
        <p:txBody>
          <a:bodyPr/>
          <a:lstStyle/>
          <a:p>
            <a:fld id="{5DB5036F-1FF2-46C4-8D2B-59C7E3B91952}" type="slidenum">
              <a:rPr lang="en-US" smtClean="0"/>
              <a:pPr/>
              <a:t>4</a:t>
            </a:fld>
            <a:endParaRPr lang="en-US"/>
          </a:p>
        </p:txBody>
      </p:sp>
      <p:sp>
        <p:nvSpPr>
          <p:cNvPr id="5" name="Footer Placeholder 4"/>
          <p:cNvSpPr>
            <a:spLocks noGrp="1"/>
          </p:cNvSpPr>
          <p:nvPr>
            <p:ph type="ftr" sz="quarter" idx="11"/>
          </p:nvPr>
        </p:nvSpPr>
        <p:spPr/>
        <p:txBody>
          <a:bodyPr/>
          <a:lstStyle/>
          <a:p>
            <a:r>
              <a:rPr lang="en-US"/>
              <a:t>Mixture Regression Model for Incomplete Data - Loc Nguyen</a:t>
            </a:r>
            <a:endParaRPr lang="en-US" dirty="0"/>
          </a:p>
        </p:txBody>
      </p:sp>
      <p:sp>
        <p:nvSpPr>
          <p:cNvPr id="6" name="Date Placeholder 5"/>
          <p:cNvSpPr>
            <a:spLocks noGrp="1"/>
          </p:cNvSpPr>
          <p:nvPr>
            <p:ph type="dt" sz="half" idx="10"/>
          </p:nvPr>
        </p:nvSpPr>
        <p:spPr/>
        <p:txBody>
          <a:bodyPr/>
          <a:lstStyle/>
          <a:p>
            <a:r>
              <a:rPr lang="en-US"/>
              <a:t>7/12/2020</a:t>
            </a:r>
          </a:p>
        </p:txBody>
      </p:sp>
    </p:spTree>
    <p:extLst>
      <p:ext uri="{BB962C8B-B14F-4D97-AF65-F5344CB8AC3E}">
        <p14:creationId xmlns:p14="http://schemas.microsoft.com/office/powerpoint/2010/main" val="3112241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Introduction</a:t>
            </a:r>
          </a:p>
        </p:txBody>
      </p:sp>
      <p:sp>
        <p:nvSpPr>
          <p:cNvPr id="3" name="Content Placeholder 2"/>
          <p:cNvSpPr>
            <a:spLocks noGrp="1"/>
          </p:cNvSpPr>
          <p:nvPr>
            <p:ph idx="1"/>
          </p:nvPr>
        </p:nvSpPr>
        <p:spPr/>
        <p:txBody>
          <a:bodyPr>
            <a:noAutofit/>
          </a:bodyPr>
          <a:lstStyle/>
          <a:p>
            <a:r>
              <a:rPr lang="en-US" sz="2000" dirty="0">
                <a:effectLst/>
                <a:latin typeface="Times New Roman" panose="02020603050405020304" pitchFamily="18" charset="0"/>
                <a:ea typeface="Microsoft YaHei" panose="020B0503020204020204" pitchFamily="34" charset="-122"/>
              </a:rPr>
              <a:t>As a convention, regression model is a linear regression function </a:t>
            </a:r>
            <a:r>
              <a:rPr lang="en-US" sz="2000" i="1" dirty="0">
                <a:effectLst/>
                <a:latin typeface="Times New Roman" panose="02020603050405020304" pitchFamily="18" charset="0"/>
                <a:ea typeface="Microsoft YaHei" panose="020B0503020204020204" pitchFamily="34" charset="-122"/>
              </a:rPr>
              <a:t>Z = α</a:t>
            </a:r>
            <a:r>
              <a:rPr lang="en-US" sz="2000" baseline="-25000" dirty="0">
                <a:effectLst/>
                <a:latin typeface="Times New Roman" panose="02020603050405020304" pitchFamily="18" charset="0"/>
                <a:ea typeface="Microsoft YaHei" panose="020B0503020204020204" pitchFamily="34" charset="-122"/>
              </a:rPr>
              <a:t>0</a:t>
            </a:r>
            <a:r>
              <a:rPr lang="en-US" sz="2000" i="1" dirty="0">
                <a:effectLst/>
                <a:latin typeface="Times New Roman" panose="02020603050405020304" pitchFamily="18" charset="0"/>
                <a:ea typeface="Microsoft YaHei" panose="020B0503020204020204" pitchFamily="34" charset="-122"/>
              </a:rPr>
              <a:t> + α</a:t>
            </a:r>
            <a:r>
              <a:rPr lang="en-US" sz="2000" baseline="-25000" dirty="0">
                <a:effectLst/>
                <a:latin typeface="Times New Roman" panose="02020603050405020304" pitchFamily="18" charset="0"/>
                <a:ea typeface="Microsoft YaHei" panose="020B0503020204020204" pitchFamily="34" charset="-122"/>
              </a:rPr>
              <a:t>1</a:t>
            </a:r>
            <a:r>
              <a:rPr lang="en-US" sz="2000" i="1" dirty="0">
                <a:effectLst/>
                <a:latin typeface="Times New Roman" panose="02020603050405020304" pitchFamily="18" charset="0"/>
                <a:ea typeface="Microsoft YaHei" panose="020B0503020204020204" pitchFamily="34" charset="-122"/>
              </a:rPr>
              <a:t>X</a:t>
            </a:r>
            <a:r>
              <a:rPr lang="en-US" sz="2000" baseline="-25000" dirty="0">
                <a:effectLst/>
                <a:latin typeface="Times New Roman" panose="02020603050405020304" pitchFamily="18" charset="0"/>
                <a:ea typeface="Microsoft YaHei" panose="020B0503020204020204" pitchFamily="34" charset="-122"/>
              </a:rPr>
              <a:t>1</a:t>
            </a:r>
            <a:r>
              <a:rPr lang="en-US" sz="2000" i="1" dirty="0">
                <a:effectLst/>
                <a:latin typeface="Times New Roman" panose="02020603050405020304" pitchFamily="18" charset="0"/>
                <a:ea typeface="Microsoft YaHei" panose="020B0503020204020204" pitchFamily="34" charset="-122"/>
              </a:rPr>
              <a:t> + α</a:t>
            </a:r>
            <a:r>
              <a:rPr lang="en-US" sz="2000" baseline="-25000" dirty="0">
                <a:effectLst/>
                <a:latin typeface="Times New Roman" panose="02020603050405020304" pitchFamily="18" charset="0"/>
                <a:ea typeface="Microsoft YaHei" panose="020B0503020204020204" pitchFamily="34" charset="-122"/>
              </a:rPr>
              <a:t>2</a:t>
            </a:r>
            <a:r>
              <a:rPr lang="en-US" sz="2000" i="1" dirty="0">
                <a:effectLst/>
                <a:latin typeface="Times New Roman" panose="02020603050405020304" pitchFamily="18" charset="0"/>
                <a:ea typeface="Microsoft YaHei" panose="020B0503020204020204" pitchFamily="34" charset="-122"/>
              </a:rPr>
              <a:t>X</a:t>
            </a:r>
            <a:r>
              <a:rPr lang="en-US" sz="2000" baseline="-25000" dirty="0">
                <a:effectLst/>
                <a:latin typeface="Times New Roman" panose="02020603050405020304" pitchFamily="18" charset="0"/>
                <a:ea typeface="Microsoft YaHei" panose="020B0503020204020204" pitchFamily="34" charset="-122"/>
              </a:rPr>
              <a:t>2</a:t>
            </a:r>
            <a:r>
              <a:rPr lang="en-US" sz="2000" i="1" dirty="0">
                <a:effectLst/>
                <a:latin typeface="Times New Roman" panose="02020603050405020304" pitchFamily="18" charset="0"/>
                <a:ea typeface="Microsoft YaHei" panose="020B0503020204020204" pitchFamily="34" charset="-122"/>
              </a:rPr>
              <a:t> + … + α</a:t>
            </a:r>
            <a:r>
              <a:rPr lang="en-US" sz="2000" i="1" baseline="-25000" dirty="0" err="1">
                <a:effectLst/>
                <a:latin typeface="Times New Roman" panose="02020603050405020304" pitchFamily="18" charset="0"/>
                <a:ea typeface="Microsoft YaHei" panose="020B0503020204020204" pitchFamily="34" charset="-122"/>
              </a:rPr>
              <a:t>n</a:t>
            </a:r>
            <a:r>
              <a:rPr lang="en-US" sz="2000" i="1" dirty="0" err="1">
                <a:effectLst/>
                <a:latin typeface="Times New Roman" panose="02020603050405020304" pitchFamily="18" charset="0"/>
                <a:ea typeface="Microsoft YaHei" panose="020B0503020204020204" pitchFamily="34" charset="-122"/>
              </a:rPr>
              <a:t>X</a:t>
            </a:r>
            <a:r>
              <a:rPr lang="en-US" sz="2000" i="1" baseline="-25000" dirty="0" err="1">
                <a:effectLst/>
                <a:latin typeface="Times New Roman" panose="02020603050405020304" pitchFamily="18" charset="0"/>
                <a:ea typeface="Microsoft YaHei" panose="020B0503020204020204" pitchFamily="34" charset="-122"/>
              </a:rPr>
              <a:t>n</a:t>
            </a:r>
            <a:r>
              <a:rPr lang="en-US" sz="2000" dirty="0">
                <a:effectLst/>
                <a:latin typeface="Times New Roman" panose="02020603050405020304" pitchFamily="18" charset="0"/>
                <a:ea typeface="Microsoft YaHei" panose="020B0503020204020204" pitchFamily="34" charset="-122"/>
              </a:rPr>
              <a:t> in which variable </a:t>
            </a:r>
            <a:r>
              <a:rPr lang="en-US" sz="2000" i="1" dirty="0">
                <a:effectLst/>
                <a:latin typeface="Times New Roman" panose="02020603050405020304" pitchFamily="18" charset="0"/>
                <a:ea typeface="Microsoft YaHei" panose="020B0503020204020204" pitchFamily="34" charset="-122"/>
              </a:rPr>
              <a:t>Z</a:t>
            </a:r>
            <a:r>
              <a:rPr lang="en-US" sz="2000" dirty="0">
                <a:effectLst/>
                <a:latin typeface="Times New Roman" panose="02020603050405020304" pitchFamily="18" charset="0"/>
                <a:ea typeface="Microsoft YaHei" panose="020B0503020204020204" pitchFamily="34" charset="-122"/>
              </a:rPr>
              <a:t> is called response variable or dependent variable whereas each </a:t>
            </a:r>
            <a:r>
              <a:rPr lang="en-US" sz="2000" i="1" dirty="0">
                <a:effectLst/>
                <a:latin typeface="Times New Roman" panose="02020603050405020304" pitchFamily="18" charset="0"/>
                <a:ea typeface="Microsoft YaHei" panose="020B0503020204020204" pitchFamily="34" charset="-122"/>
              </a:rPr>
              <a:t>X</a:t>
            </a:r>
            <a:r>
              <a:rPr lang="en-US" sz="2000" i="1" baseline="-25000" dirty="0">
                <a:effectLst/>
                <a:latin typeface="Times New Roman" panose="02020603050405020304" pitchFamily="18" charset="0"/>
                <a:ea typeface="Microsoft YaHei" panose="020B0503020204020204" pitchFamily="34" charset="-122"/>
              </a:rPr>
              <a:t>i</a:t>
            </a:r>
            <a:r>
              <a:rPr lang="en-US" sz="2000" dirty="0">
                <a:effectLst/>
                <a:latin typeface="Times New Roman" panose="02020603050405020304" pitchFamily="18" charset="0"/>
                <a:ea typeface="Microsoft YaHei" panose="020B0503020204020204" pitchFamily="34" charset="-122"/>
              </a:rPr>
              <a:t> is called regression variable or independent variable. Each </a:t>
            </a:r>
            <a:r>
              <a:rPr lang="en-US" sz="2000" i="1" dirty="0">
                <a:effectLst/>
                <a:latin typeface="Times New Roman" panose="02020603050405020304" pitchFamily="18" charset="0"/>
                <a:ea typeface="Microsoft YaHei" panose="020B0503020204020204" pitchFamily="34" charset="-122"/>
              </a:rPr>
              <a:t>α</a:t>
            </a:r>
            <a:r>
              <a:rPr lang="en-US" sz="2000" i="1" baseline="-25000" dirty="0" err="1">
                <a:effectLst/>
                <a:latin typeface="Times New Roman" panose="02020603050405020304" pitchFamily="18" charset="0"/>
                <a:ea typeface="Microsoft YaHei" panose="020B0503020204020204" pitchFamily="34" charset="-122"/>
              </a:rPr>
              <a:t>i</a:t>
            </a:r>
            <a:r>
              <a:rPr lang="en-US" sz="2000" dirty="0">
                <a:effectLst/>
                <a:latin typeface="Times New Roman" panose="02020603050405020304" pitchFamily="18" charset="0"/>
                <a:ea typeface="Microsoft YaHei" panose="020B0503020204020204" pitchFamily="34" charset="-122"/>
              </a:rPr>
              <a:t> is called regression coefficient.</a:t>
            </a:r>
          </a:p>
          <a:p>
            <a:r>
              <a:rPr lang="en-US" sz="2000" dirty="0">
                <a:effectLst/>
                <a:latin typeface="Times New Roman" panose="02020603050405020304" pitchFamily="18" charset="0"/>
                <a:ea typeface="Microsoft YaHei" panose="020B0503020204020204" pitchFamily="34" charset="-122"/>
              </a:rPr>
              <a:t>When sample is complete, these coefficients are determined by least squares method [1]. When sample is incomplete, there are some approximation approaches to estimate regression coefficients such as complete case method, ad-hoc method, multiple imputation, maximum likelihood, weighting method, and Bayesian method.</a:t>
            </a:r>
          </a:p>
          <a:p>
            <a:r>
              <a:rPr lang="en-US" sz="2000" dirty="0">
                <a:effectLst/>
                <a:latin typeface="Times New Roman" panose="02020603050405020304" pitchFamily="18" charset="0"/>
                <a:ea typeface="Microsoft YaHei" panose="020B0503020204020204" pitchFamily="34" charset="-122"/>
              </a:rPr>
              <a:t>I focus on applying expectation maximization (EM) algorithm into constructing regression model in case of missing data with note that EM algorithm belongs to maximum likelihood approach. In previous research [3], I proposed a so-called Regression Expectation Maximization (REM) algorithm to learn linear regression function from incomplete data in which some values of </a:t>
            </a:r>
            <a:r>
              <a:rPr lang="en-US" sz="2000" i="1" dirty="0">
                <a:effectLst/>
                <a:latin typeface="Times New Roman" panose="02020603050405020304" pitchFamily="18" charset="0"/>
                <a:ea typeface="Microsoft YaHei" panose="020B0503020204020204" pitchFamily="34" charset="-122"/>
              </a:rPr>
              <a:t>Z</a:t>
            </a:r>
            <a:r>
              <a:rPr lang="en-US" sz="2000" dirty="0">
                <a:effectLst/>
                <a:latin typeface="Times New Roman" panose="02020603050405020304" pitchFamily="18" charset="0"/>
                <a:ea typeface="Microsoft YaHei" panose="020B0503020204020204" pitchFamily="34" charset="-122"/>
              </a:rPr>
              <a:t> and </a:t>
            </a:r>
            <a:r>
              <a:rPr lang="en-US" sz="2000" i="1" dirty="0">
                <a:effectLst/>
                <a:latin typeface="Times New Roman" panose="02020603050405020304" pitchFamily="18" charset="0"/>
                <a:ea typeface="Microsoft YaHei" panose="020B0503020204020204" pitchFamily="34" charset="-122"/>
              </a:rPr>
              <a:t>X</a:t>
            </a:r>
            <a:r>
              <a:rPr lang="en-US" sz="2000" i="1" baseline="-25000" dirty="0">
                <a:effectLst/>
                <a:latin typeface="Times New Roman" panose="02020603050405020304" pitchFamily="18" charset="0"/>
                <a:ea typeface="Microsoft YaHei" panose="020B0503020204020204" pitchFamily="34" charset="-122"/>
              </a:rPr>
              <a:t>i</a:t>
            </a:r>
            <a:r>
              <a:rPr lang="en-US" sz="2000" dirty="0">
                <a:effectLst/>
                <a:latin typeface="Times New Roman" panose="02020603050405020304" pitchFamily="18" charset="0"/>
                <a:ea typeface="Microsoft YaHei" panose="020B0503020204020204" pitchFamily="34" charset="-122"/>
              </a:rPr>
              <a:t> are missing. REM is a variant of EM algorithm, which is used to estimate regression coefficients.</a:t>
            </a:r>
          </a:p>
          <a:p>
            <a:r>
              <a:rPr lang="en-US" sz="2000" dirty="0">
                <a:effectLst/>
                <a:latin typeface="Times New Roman" panose="02020603050405020304" pitchFamily="18" charset="0"/>
                <a:ea typeface="Microsoft YaHei" panose="020B0503020204020204" pitchFamily="34" charset="-122"/>
              </a:rPr>
              <a:t>Here I combine REM and mixture model with expectation that the accuracy is improved, especially in case that data is incomplete and has many trends. Our proposed algorithm is called Mixture Regression Expectation Maximization (MREM) algorithm. The purpose of MREM is to take advantages of both REM and mixture model.</a:t>
            </a:r>
          </a:p>
          <a:p>
            <a:endParaRPr lang="en-US" sz="2000" dirty="0"/>
          </a:p>
        </p:txBody>
      </p:sp>
      <p:sp>
        <p:nvSpPr>
          <p:cNvPr id="4" name="Date Placeholder 3"/>
          <p:cNvSpPr>
            <a:spLocks noGrp="1"/>
          </p:cNvSpPr>
          <p:nvPr>
            <p:ph type="dt" sz="half" idx="10"/>
          </p:nvPr>
        </p:nvSpPr>
        <p:spPr/>
        <p:txBody>
          <a:bodyPr/>
          <a:lstStyle/>
          <a:p>
            <a:r>
              <a:rPr lang="en-US"/>
              <a:t>7/12/2020</a:t>
            </a:r>
          </a:p>
        </p:txBody>
      </p:sp>
      <p:sp>
        <p:nvSpPr>
          <p:cNvPr id="5" name="Footer Placeholder 4"/>
          <p:cNvSpPr>
            <a:spLocks noGrp="1"/>
          </p:cNvSpPr>
          <p:nvPr>
            <p:ph type="ftr" sz="quarter" idx="11"/>
          </p:nvPr>
        </p:nvSpPr>
        <p:spPr/>
        <p:txBody>
          <a:bodyPr/>
          <a:lstStyle/>
          <a:p>
            <a:r>
              <a:rPr lang="en-US"/>
              <a:t>Mixture Regression Model for Incomplete Data - Loc Nguyen</a:t>
            </a:r>
          </a:p>
        </p:txBody>
      </p:sp>
      <p:sp>
        <p:nvSpPr>
          <p:cNvPr id="6" name="Slide Number Placeholder 5"/>
          <p:cNvSpPr>
            <a:spLocks noGrp="1"/>
          </p:cNvSpPr>
          <p:nvPr>
            <p:ph type="sldNum" sz="quarter" idx="12"/>
          </p:nvPr>
        </p:nvSpPr>
        <p:spPr/>
        <p:txBody>
          <a:bodyPr/>
          <a:lstStyle/>
          <a:p>
            <a:fld id="{5DB5036F-1FF2-46C4-8D2B-59C7E3B91952}" type="slidenum">
              <a:rPr lang="en-US" smtClean="0"/>
              <a:pPr/>
              <a:t>5</a:t>
            </a:fld>
            <a:endParaRPr lang="en-US"/>
          </a:p>
        </p:txBody>
      </p:sp>
    </p:spTree>
    <p:extLst>
      <p:ext uri="{BB962C8B-B14F-4D97-AF65-F5344CB8AC3E}">
        <p14:creationId xmlns:p14="http://schemas.microsoft.com/office/powerpoint/2010/main" val="2237610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F5804-DF5D-4BE5-8597-348DC5539CB4}"/>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695EF225-FDF4-49CA-907C-D334BFFB68EC}"/>
              </a:ext>
            </a:extLst>
          </p:cNvPr>
          <p:cNvSpPr>
            <a:spLocks noGrp="1"/>
          </p:cNvSpPr>
          <p:nvPr>
            <p:ph idx="1"/>
          </p:nvPr>
        </p:nvSpPr>
        <p:spPr/>
        <p:txBody>
          <a:bodyPr>
            <a:noAutofit/>
          </a:bodyPr>
          <a:lstStyle/>
          <a:p>
            <a:r>
              <a:rPr lang="en-US" sz="2200" dirty="0">
                <a:effectLst/>
                <a:latin typeface="Times New Roman" panose="02020603050405020304" pitchFamily="18" charset="0"/>
                <a:ea typeface="Microsoft YaHei" panose="020B0503020204020204" pitchFamily="34" charset="-122"/>
              </a:rPr>
              <a:t>We need to survey some works related to application of EM algorithm to regression analysis. </a:t>
            </a:r>
            <a:r>
              <a:rPr lang="en-US" sz="2200" dirty="0" err="1">
                <a:effectLst/>
                <a:latin typeface="Times New Roman" panose="02020603050405020304" pitchFamily="18" charset="0"/>
                <a:ea typeface="Microsoft YaHei" panose="020B0503020204020204" pitchFamily="34" charset="-122"/>
                <a:cs typeface="Times New Roman" panose="02020603050405020304" pitchFamily="18" charset="0"/>
              </a:rPr>
              <a:t>Kokic</a:t>
            </a:r>
            <a:r>
              <a:rPr lang="en-US" sz="2200" dirty="0">
                <a:effectLst/>
                <a:latin typeface="Times New Roman" panose="02020603050405020304" pitchFamily="18" charset="0"/>
                <a:ea typeface="Microsoft YaHei" panose="020B0503020204020204" pitchFamily="34" charset="-122"/>
                <a:cs typeface="Times New Roman" panose="02020603050405020304" pitchFamily="18" charset="0"/>
              </a:rPr>
              <a:t> [5] proposed an excellent method to calculate expectation of errors for estimating coefficients of multivariate linear regression model. In </a:t>
            </a:r>
            <a:r>
              <a:rPr lang="en-US" sz="2200" dirty="0" err="1">
                <a:effectLst/>
                <a:latin typeface="Times New Roman" panose="02020603050405020304" pitchFamily="18" charset="0"/>
                <a:ea typeface="Microsoft YaHei" panose="020B0503020204020204" pitchFamily="34" charset="-122"/>
                <a:cs typeface="Times New Roman" panose="02020603050405020304" pitchFamily="18" charset="0"/>
              </a:rPr>
              <a:t>Kokic’s</a:t>
            </a:r>
            <a:r>
              <a:rPr lang="en-US" sz="2200" dirty="0">
                <a:effectLst/>
                <a:latin typeface="Times New Roman" panose="02020603050405020304" pitchFamily="18" charset="0"/>
                <a:ea typeface="Microsoft YaHei" panose="020B0503020204020204" pitchFamily="34" charset="-122"/>
                <a:cs typeface="Times New Roman" panose="02020603050405020304" pitchFamily="18" charset="0"/>
              </a:rPr>
              <a:t> method, response variable </a:t>
            </a:r>
            <a:r>
              <a:rPr lang="en-US" sz="2200" i="1" dirty="0">
                <a:effectLst/>
                <a:latin typeface="Times New Roman" panose="02020603050405020304" pitchFamily="18" charset="0"/>
                <a:ea typeface="Microsoft YaHei" panose="020B0503020204020204" pitchFamily="34" charset="-122"/>
                <a:cs typeface="Times New Roman" panose="02020603050405020304" pitchFamily="18" charset="0"/>
              </a:rPr>
              <a:t>Z</a:t>
            </a:r>
            <a:r>
              <a:rPr lang="en-US" sz="2200" dirty="0">
                <a:effectLst/>
                <a:latin typeface="Times New Roman" panose="02020603050405020304" pitchFamily="18" charset="0"/>
                <a:ea typeface="Microsoft YaHei" panose="020B0503020204020204" pitchFamily="34" charset="-122"/>
                <a:cs typeface="Times New Roman" panose="02020603050405020304" pitchFamily="18" charset="0"/>
              </a:rPr>
              <a:t> has missing values.</a:t>
            </a:r>
          </a:p>
          <a:p>
            <a:r>
              <a:rPr lang="en-US" sz="2200" dirty="0" err="1">
                <a:effectLst/>
                <a:latin typeface="Times New Roman" panose="02020603050405020304" pitchFamily="18" charset="0"/>
                <a:ea typeface="Microsoft YaHei" panose="020B0503020204020204" pitchFamily="34" charset="-122"/>
                <a:cs typeface="Times New Roman" panose="02020603050405020304" pitchFamily="18" charset="0"/>
              </a:rPr>
              <a:t>Ghitany</a:t>
            </a:r>
            <a:r>
              <a:rPr lang="en-US" sz="2200" dirty="0">
                <a:effectLst/>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err="1">
                <a:effectLst/>
                <a:latin typeface="Times New Roman" panose="02020603050405020304" pitchFamily="18" charset="0"/>
                <a:ea typeface="Microsoft YaHei" panose="020B0503020204020204" pitchFamily="34" charset="-122"/>
                <a:cs typeface="Times New Roman" panose="02020603050405020304" pitchFamily="18" charset="0"/>
              </a:rPr>
              <a:t>Karlis</a:t>
            </a:r>
            <a:r>
              <a:rPr lang="en-US" sz="2200" dirty="0">
                <a:effectLst/>
                <a:latin typeface="Times New Roman" panose="02020603050405020304" pitchFamily="18" charset="0"/>
                <a:ea typeface="Microsoft YaHei" panose="020B0503020204020204" pitchFamily="34" charset="-122"/>
                <a:cs typeface="Times New Roman" panose="02020603050405020304" pitchFamily="18" charset="0"/>
              </a:rPr>
              <a:t>, Al-</a:t>
            </a:r>
            <a:r>
              <a:rPr lang="en-US" sz="2200" dirty="0" err="1">
                <a:effectLst/>
                <a:latin typeface="Times New Roman" panose="02020603050405020304" pitchFamily="18" charset="0"/>
                <a:ea typeface="Microsoft YaHei" panose="020B0503020204020204" pitchFamily="34" charset="-122"/>
                <a:cs typeface="Times New Roman" panose="02020603050405020304" pitchFamily="18" charset="0"/>
              </a:rPr>
              <a:t>Mutairi</a:t>
            </a:r>
            <a:r>
              <a:rPr lang="en-US" sz="2200" dirty="0">
                <a:effectLst/>
                <a:latin typeface="Times New Roman" panose="02020603050405020304" pitchFamily="18" charset="0"/>
                <a:ea typeface="Microsoft YaHei" panose="020B0503020204020204" pitchFamily="34" charset="-122"/>
                <a:cs typeface="Times New Roman" panose="02020603050405020304" pitchFamily="18" charset="0"/>
              </a:rPr>
              <a:t>, and Al-Awadhi [6] calculated the expectation of function of mixture random variable in expectation step (E-step) of EM algorithm and then used such expectation for estimating parameters of multivariate mixed Poisson regression model in the maximization step (M-step).</a:t>
            </a:r>
          </a:p>
          <a:p>
            <a:r>
              <a:rPr lang="en-US" sz="2200" dirty="0">
                <a:effectLst/>
                <a:latin typeface="Times New Roman" panose="02020603050405020304" pitchFamily="18" charset="0"/>
                <a:ea typeface="Microsoft YaHei" panose="020B0503020204020204" pitchFamily="34" charset="-122"/>
                <a:cs typeface="Times New Roman" panose="02020603050405020304" pitchFamily="18" charset="0"/>
              </a:rPr>
              <a:t>Anderson and Hardin [7] used reject inference technique to estimate coefficients of logistic regression model when response variable </a:t>
            </a:r>
            <a:r>
              <a:rPr lang="en-US" sz="2200" i="1" dirty="0">
                <a:effectLst/>
                <a:latin typeface="Times New Roman" panose="02020603050405020304" pitchFamily="18" charset="0"/>
                <a:ea typeface="Microsoft YaHei" panose="020B0503020204020204" pitchFamily="34" charset="-122"/>
                <a:cs typeface="Times New Roman" panose="02020603050405020304" pitchFamily="18" charset="0"/>
              </a:rPr>
              <a:t>Z</a:t>
            </a:r>
            <a:r>
              <a:rPr lang="en-US" sz="2200" dirty="0">
                <a:effectLst/>
                <a:latin typeface="Times New Roman" panose="02020603050405020304" pitchFamily="18" charset="0"/>
                <a:ea typeface="Microsoft YaHei" panose="020B0503020204020204" pitchFamily="34" charset="-122"/>
                <a:cs typeface="Times New Roman" panose="02020603050405020304" pitchFamily="18" charset="0"/>
              </a:rPr>
              <a:t> is missing but characteristic variables (regressors </a:t>
            </a:r>
            <a:r>
              <a:rPr lang="en-US" sz="2200" i="1" dirty="0">
                <a:effectLst/>
                <a:latin typeface="Times New Roman" panose="02020603050405020304" pitchFamily="18" charset="0"/>
                <a:ea typeface="Microsoft YaHei" panose="020B0503020204020204" pitchFamily="34" charset="-122"/>
                <a:cs typeface="Times New Roman" panose="02020603050405020304" pitchFamily="18" charset="0"/>
              </a:rPr>
              <a:t>X</a:t>
            </a:r>
            <a:r>
              <a:rPr lang="en-US" sz="2200" i="1" baseline="-25000" dirty="0">
                <a:effectLst/>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effectLst/>
                <a:latin typeface="Times New Roman" panose="02020603050405020304" pitchFamily="18" charset="0"/>
                <a:ea typeface="Microsoft YaHei" panose="020B0503020204020204" pitchFamily="34" charset="-122"/>
                <a:cs typeface="Times New Roman" panose="02020603050405020304" pitchFamily="18" charset="0"/>
              </a:rPr>
              <a:t>) are fully observed. Anderson and Hardin replaced missing </a:t>
            </a:r>
            <a:r>
              <a:rPr lang="en-US" sz="2200" i="1" dirty="0">
                <a:effectLst/>
                <a:latin typeface="Times New Roman" panose="02020603050405020304" pitchFamily="18" charset="0"/>
                <a:ea typeface="Microsoft YaHei" panose="020B0503020204020204" pitchFamily="34" charset="-122"/>
                <a:cs typeface="Times New Roman" panose="02020603050405020304" pitchFamily="18" charset="0"/>
              </a:rPr>
              <a:t>Z</a:t>
            </a:r>
            <a:r>
              <a:rPr lang="en-US" sz="2200" dirty="0">
                <a:effectLst/>
                <a:latin typeface="Times New Roman" panose="02020603050405020304" pitchFamily="18" charset="0"/>
                <a:ea typeface="Microsoft YaHei" panose="020B0503020204020204" pitchFamily="34" charset="-122"/>
                <a:cs typeface="Times New Roman" panose="02020603050405020304" pitchFamily="18" charset="0"/>
              </a:rPr>
              <a:t> by its conditional expectation on regressors </a:t>
            </a:r>
            <a:r>
              <a:rPr lang="en-US" sz="2200" i="1" dirty="0">
                <a:effectLst/>
                <a:latin typeface="Times New Roman" panose="02020603050405020304" pitchFamily="18" charset="0"/>
                <a:ea typeface="Microsoft YaHei" panose="020B0503020204020204" pitchFamily="34" charset="-122"/>
                <a:cs typeface="Times New Roman" panose="02020603050405020304" pitchFamily="18" charset="0"/>
              </a:rPr>
              <a:t>X</a:t>
            </a:r>
            <a:r>
              <a:rPr lang="en-US" sz="2200" i="1" baseline="-25000" dirty="0">
                <a:effectLst/>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effectLst/>
                <a:latin typeface="Times New Roman" panose="02020603050405020304" pitchFamily="18" charset="0"/>
                <a:ea typeface="Microsoft YaHei" panose="020B0503020204020204" pitchFamily="34" charset="-122"/>
                <a:cs typeface="Times New Roman" panose="02020603050405020304" pitchFamily="18" charset="0"/>
              </a:rPr>
              <a:t> where such expectation is logistic function.</a:t>
            </a:r>
          </a:p>
          <a:p>
            <a:r>
              <a:rPr lang="en-US" sz="2200" dirty="0">
                <a:effectLst/>
                <a:latin typeface="Times New Roman" panose="02020603050405020304" pitchFamily="18" charset="0"/>
                <a:ea typeface="Microsoft YaHei" panose="020B0503020204020204" pitchFamily="34" charset="-122"/>
                <a:cs typeface="Times New Roman" panose="02020603050405020304" pitchFamily="18" charset="0"/>
              </a:rPr>
              <a:t>Zhang, Deng, and </a:t>
            </a:r>
            <a:r>
              <a:rPr lang="en-US" sz="2200" dirty="0" err="1">
                <a:effectLst/>
                <a:latin typeface="Times New Roman" panose="02020603050405020304" pitchFamily="18" charset="0"/>
                <a:ea typeface="Microsoft YaHei" panose="020B0503020204020204" pitchFamily="34" charset="-122"/>
                <a:cs typeface="Times New Roman" panose="02020603050405020304" pitchFamily="18" charset="0"/>
              </a:rPr>
              <a:t>Su</a:t>
            </a:r>
            <a:r>
              <a:rPr lang="en-US" sz="2200" dirty="0">
                <a:effectLst/>
                <a:latin typeface="Times New Roman" panose="02020603050405020304" pitchFamily="18" charset="0"/>
                <a:ea typeface="Microsoft YaHei" panose="020B0503020204020204" pitchFamily="34" charset="-122"/>
                <a:cs typeface="Times New Roman" panose="02020603050405020304" pitchFamily="18" charset="0"/>
              </a:rPr>
              <a:t> [8] used EM algorithm to build up linear regression model for studying glycosylated hemoglobin from partial missing data. In other words, Zhang, Deng, and </a:t>
            </a:r>
            <a:r>
              <a:rPr lang="en-US" sz="2200" dirty="0" err="1">
                <a:effectLst/>
                <a:latin typeface="Times New Roman" panose="02020603050405020304" pitchFamily="18" charset="0"/>
                <a:ea typeface="Microsoft YaHei" panose="020B0503020204020204" pitchFamily="34" charset="-122"/>
                <a:cs typeface="Times New Roman" panose="02020603050405020304" pitchFamily="18" charset="0"/>
              </a:rPr>
              <a:t>Su</a:t>
            </a:r>
            <a:r>
              <a:rPr lang="en-US" sz="2200" dirty="0">
                <a:effectLst/>
                <a:latin typeface="Times New Roman" panose="02020603050405020304" pitchFamily="18" charset="0"/>
                <a:ea typeface="Microsoft YaHei" panose="020B0503020204020204" pitchFamily="34" charset="-122"/>
                <a:cs typeface="Times New Roman" panose="02020603050405020304" pitchFamily="18" charset="0"/>
              </a:rPr>
              <a:t> [8] aim to discover relationship between independent variables (predictors) and diabetes.</a:t>
            </a:r>
          </a:p>
          <a:p>
            <a:endParaRPr lang="en-US" sz="2200" dirty="0"/>
          </a:p>
        </p:txBody>
      </p:sp>
      <p:sp>
        <p:nvSpPr>
          <p:cNvPr id="4" name="Date Placeholder 3">
            <a:extLst>
              <a:ext uri="{FF2B5EF4-FFF2-40B4-BE49-F238E27FC236}">
                <a16:creationId xmlns:a16="http://schemas.microsoft.com/office/drawing/2014/main" id="{C8EEE96E-EB56-4247-A31B-F91E55566A39}"/>
              </a:ext>
            </a:extLst>
          </p:cNvPr>
          <p:cNvSpPr>
            <a:spLocks noGrp="1"/>
          </p:cNvSpPr>
          <p:nvPr>
            <p:ph type="dt" sz="half" idx="10"/>
          </p:nvPr>
        </p:nvSpPr>
        <p:spPr/>
        <p:txBody>
          <a:bodyPr/>
          <a:lstStyle/>
          <a:p>
            <a:r>
              <a:rPr lang="en-US"/>
              <a:t>7/12/2020</a:t>
            </a:r>
          </a:p>
        </p:txBody>
      </p:sp>
      <p:sp>
        <p:nvSpPr>
          <p:cNvPr id="5" name="Footer Placeholder 4">
            <a:extLst>
              <a:ext uri="{FF2B5EF4-FFF2-40B4-BE49-F238E27FC236}">
                <a16:creationId xmlns:a16="http://schemas.microsoft.com/office/drawing/2014/main" id="{310A2AFC-C22F-4AAA-AA0E-5B94D6D01E88}"/>
              </a:ext>
            </a:extLst>
          </p:cNvPr>
          <p:cNvSpPr>
            <a:spLocks noGrp="1"/>
          </p:cNvSpPr>
          <p:nvPr>
            <p:ph type="ftr" sz="quarter" idx="11"/>
          </p:nvPr>
        </p:nvSpPr>
        <p:spPr/>
        <p:txBody>
          <a:bodyPr/>
          <a:lstStyle/>
          <a:p>
            <a:r>
              <a:rPr lang="en-US"/>
              <a:t>Mixture Regression Model for Incomplete Data - Loc Nguyen</a:t>
            </a:r>
          </a:p>
        </p:txBody>
      </p:sp>
      <p:sp>
        <p:nvSpPr>
          <p:cNvPr id="6" name="Slide Number Placeholder 5">
            <a:extLst>
              <a:ext uri="{FF2B5EF4-FFF2-40B4-BE49-F238E27FC236}">
                <a16:creationId xmlns:a16="http://schemas.microsoft.com/office/drawing/2014/main" id="{B645CF05-CACA-4BFD-A082-F26E6F02084D}"/>
              </a:ext>
            </a:extLst>
          </p:cNvPr>
          <p:cNvSpPr>
            <a:spLocks noGrp="1"/>
          </p:cNvSpPr>
          <p:nvPr>
            <p:ph type="sldNum" sz="quarter" idx="12"/>
          </p:nvPr>
        </p:nvSpPr>
        <p:spPr/>
        <p:txBody>
          <a:bodyPr/>
          <a:lstStyle/>
          <a:p>
            <a:fld id="{5DB5036F-1FF2-46C4-8D2B-59C7E3B91952}" type="slidenum">
              <a:rPr lang="en-US" smtClean="0"/>
              <a:pPr/>
              <a:t>6</a:t>
            </a:fld>
            <a:endParaRPr lang="en-US"/>
          </a:p>
        </p:txBody>
      </p:sp>
    </p:spTree>
    <p:extLst>
      <p:ext uri="{BB962C8B-B14F-4D97-AF65-F5344CB8AC3E}">
        <p14:creationId xmlns:p14="http://schemas.microsoft.com/office/powerpoint/2010/main" val="135749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3EAC1-607C-4466-B8C4-0967CF00EE84}"/>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17BD5AA0-4A46-457E-B374-72DE1EDB9011}"/>
              </a:ext>
            </a:extLst>
          </p:cNvPr>
          <p:cNvSpPr>
            <a:spLocks noGrp="1"/>
          </p:cNvSpPr>
          <p:nvPr>
            <p:ph idx="1"/>
          </p:nvPr>
        </p:nvSpPr>
        <p:spPr/>
        <p:txBody>
          <a:bodyPr>
            <a:noAutofit/>
          </a:bodyPr>
          <a:lstStyle/>
          <a:p>
            <a:r>
              <a:rPr lang="en-US" sz="1900" dirty="0">
                <a:effectLst/>
                <a:latin typeface="Times New Roman" panose="02020603050405020304" pitchFamily="18" charset="0"/>
                <a:ea typeface="Microsoft YaHei" panose="020B0503020204020204" pitchFamily="34" charset="-122"/>
                <a:cs typeface="Times New Roman" panose="02020603050405020304" pitchFamily="18" charset="0"/>
              </a:rPr>
              <a:t>Besides EM algorithm, there are other approaches to solve the problem of incomplete data in regression analysis. </a:t>
            </a:r>
            <a:r>
              <a:rPr lang="en-US" sz="1900" dirty="0" err="1">
                <a:effectLst/>
                <a:latin typeface="Times New Roman" panose="02020603050405020304" pitchFamily="18" charset="0"/>
                <a:ea typeface="Microsoft YaHei" panose="020B0503020204020204" pitchFamily="34" charset="-122"/>
                <a:cs typeface="Times New Roman" panose="02020603050405020304" pitchFamily="18" charset="0"/>
              </a:rPr>
              <a:t>Haitovsky</a:t>
            </a:r>
            <a:r>
              <a:rPr lang="en-US" sz="1900" dirty="0">
                <a:effectLst/>
                <a:latin typeface="Times New Roman" panose="02020603050405020304" pitchFamily="18" charset="0"/>
                <a:ea typeface="Microsoft YaHei" panose="020B0503020204020204" pitchFamily="34" charset="-122"/>
                <a:cs typeface="Times New Roman" panose="02020603050405020304" pitchFamily="18" charset="0"/>
              </a:rPr>
              <a:t> [9] stated that there are two main approaches to solve such problem. The first approach is to ignore missing data and to apply the least squares method into observations. The second approach is to calculate covariance matrix of regressors and then to apply such covariance matrix into constructing the system of normal equations.</a:t>
            </a:r>
          </a:p>
          <a:p>
            <a:r>
              <a:rPr lang="en-US" sz="1900" dirty="0">
                <a:effectLst/>
                <a:latin typeface="Times New Roman" panose="02020603050405020304" pitchFamily="18" charset="0"/>
                <a:ea typeface="Microsoft YaHei" panose="020B0503020204020204" pitchFamily="34" charset="-122"/>
                <a:cs typeface="Times New Roman" panose="02020603050405020304" pitchFamily="18" charset="0"/>
              </a:rPr>
              <a:t>Robins, </a:t>
            </a:r>
            <a:r>
              <a:rPr lang="en-US" sz="1900" dirty="0" err="1">
                <a:effectLst/>
                <a:latin typeface="Times New Roman" panose="02020603050405020304" pitchFamily="18" charset="0"/>
                <a:ea typeface="Microsoft YaHei" panose="020B0503020204020204" pitchFamily="34" charset="-122"/>
                <a:cs typeface="Times New Roman" panose="02020603050405020304" pitchFamily="18" charset="0"/>
              </a:rPr>
              <a:t>Rotnitzki</a:t>
            </a:r>
            <a:r>
              <a:rPr lang="en-US" sz="1900" dirty="0">
                <a:effectLst/>
                <a:latin typeface="Times New Roman" panose="02020603050405020304" pitchFamily="18" charset="0"/>
                <a:ea typeface="Microsoft YaHei" panose="020B0503020204020204" pitchFamily="34" charset="-122"/>
                <a:cs typeface="Times New Roman" panose="02020603050405020304" pitchFamily="18" charset="0"/>
              </a:rPr>
              <a:t>, and Zhao [10] proposed a class of inverse probability of censoring weighted estimators for estimating coefficients of regression model. Their approach is based on the dependency of mean vector of response variable </a:t>
            </a:r>
            <a:r>
              <a:rPr lang="en-US" sz="1900" i="1" dirty="0">
                <a:effectLst/>
                <a:latin typeface="Times New Roman" panose="02020603050405020304" pitchFamily="18" charset="0"/>
                <a:ea typeface="Microsoft YaHei" panose="020B0503020204020204" pitchFamily="34" charset="-122"/>
                <a:cs typeface="Times New Roman" panose="02020603050405020304" pitchFamily="18" charset="0"/>
              </a:rPr>
              <a:t>Z</a:t>
            </a:r>
            <a:r>
              <a:rPr lang="en-US" sz="1900" dirty="0">
                <a:effectLst/>
                <a:latin typeface="Times New Roman" panose="02020603050405020304" pitchFamily="18" charset="0"/>
                <a:ea typeface="Microsoft YaHei" panose="020B0503020204020204" pitchFamily="34" charset="-122"/>
                <a:cs typeface="Times New Roman" panose="02020603050405020304" pitchFamily="18" charset="0"/>
              </a:rPr>
              <a:t> on vector of regressors </a:t>
            </a:r>
            <a:r>
              <a:rPr lang="en-US" sz="1900" i="1" dirty="0">
                <a:effectLst/>
                <a:latin typeface="Times New Roman" panose="02020603050405020304" pitchFamily="18" charset="0"/>
                <a:ea typeface="Microsoft YaHei" panose="020B0503020204020204" pitchFamily="34" charset="-122"/>
                <a:cs typeface="Times New Roman" panose="02020603050405020304" pitchFamily="18" charset="0"/>
              </a:rPr>
              <a:t>X</a:t>
            </a:r>
            <a:r>
              <a:rPr lang="en-US" sz="1900" i="1" baseline="-25000" dirty="0">
                <a:effectLst/>
                <a:latin typeface="Times New Roman" panose="02020603050405020304" pitchFamily="18" charset="0"/>
                <a:ea typeface="Microsoft YaHei" panose="020B0503020204020204" pitchFamily="34" charset="-122"/>
                <a:cs typeface="Times New Roman" panose="02020603050405020304" pitchFamily="18" charset="0"/>
              </a:rPr>
              <a:t>i</a:t>
            </a:r>
            <a:r>
              <a:rPr lang="en-US" sz="1900" dirty="0">
                <a:effectLst/>
                <a:latin typeface="Times New Roman" panose="02020603050405020304" pitchFamily="18" charset="0"/>
                <a:ea typeface="Microsoft YaHei" panose="020B0503020204020204" pitchFamily="34" charset="-122"/>
                <a:cs typeface="Times New Roman" panose="02020603050405020304" pitchFamily="18" charset="0"/>
              </a:rPr>
              <a:t> when </a:t>
            </a:r>
            <a:r>
              <a:rPr lang="en-US" sz="1900" i="1" dirty="0">
                <a:effectLst/>
                <a:latin typeface="Times New Roman" panose="02020603050405020304" pitchFamily="18" charset="0"/>
                <a:ea typeface="Microsoft YaHei" panose="020B0503020204020204" pitchFamily="34" charset="-122"/>
                <a:cs typeface="Times New Roman" panose="02020603050405020304" pitchFamily="18" charset="0"/>
              </a:rPr>
              <a:t>Z</a:t>
            </a:r>
            <a:r>
              <a:rPr lang="en-US" sz="1900" dirty="0">
                <a:effectLst/>
                <a:latin typeface="Times New Roman" panose="02020603050405020304" pitchFamily="18" charset="0"/>
                <a:ea typeface="Microsoft YaHei" panose="020B0503020204020204" pitchFamily="34" charset="-122"/>
                <a:cs typeface="Times New Roman" panose="02020603050405020304" pitchFamily="18" charset="0"/>
              </a:rPr>
              <a:t> has missing values. </a:t>
            </a:r>
          </a:p>
          <a:p>
            <a:r>
              <a:rPr lang="en-US" sz="1900" dirty="0">
                <a:effectLst/>
                <a:latin typeface="Times New Roman" panose="02020603050405020304" pitchFamily="18" charset="0"/>
                <a:ea typeface="Microsoft YaHei" panose="020B0503020204020204" pitchFamily="34" charset="-122"/>
              </a:rPr>
              <a:t>Horton and Kleinman [2] classified 6 methods of regression analysis in case of missing data such as complete case method, ad-hoc method, multiple imputation, maximum likelihood, weighting method, and Bayesian method. EM algorithm belongs to maximum likelihood method, which has two steps such as expectation step (E-step) and maximization step (M-step). In E-step, multiple entries are created in an augmented dataset for each observation of missing values and then probability of the observation is estimated based on current parameter [2]. In M-step, regression model is built from augmented dataset.</a:t>
            </a:r>
          </a:p>
          <a:p>
            <a:r>
              <a:rPr lang="en-US" sz="1900" dirty="0">
                <a:effectLst/>
                <a:latin typeface="Times New Roman" panose="02020603050405020304" pitchFamily="18" charset="0"/>
                <a:ea typeface="Microsoft YaHei" panose="020B0503020204020204" pitchFamily="34" charset="-122"/>
              </a:rPr>
              <a:t>The REM algorithm proposed in this research is different from the traditional EM for regression analysis because we replace missing values in E-step by expectation of sufficient statistics via mutual balance process instead of estimating the probability of observation.</a:t>
            </a:r>
            <a:endParaRPr lang="en-US" sz="1900" dirty="0"/>
          </a:p>
        </p:txBody>
      </p:sp>
      <p:sp>
        <p:nvSpPr>
          <p:cNvPr id="4" name="Date Placeholder 3">
            <a:extLst>
              <a:ext uri="{FF2B5EF4-FFF2-40B4-BE49-F238E27FC236}">
                <a16:creationId xmlns:a16="http://schemas.microsoft.com/office/drawing/2014/main" id="{72662DFE-E23B-42DC-9838-76E269B412AC}"/>
              </a:ext>
            </a:extLst>
          </p:cNvPr>
          <p:cNvSpPr>
            <a:spLocks noGrp="1"/>
          </p:cNvSpPr>
          <p:nvPr>
            <p:ph type="dt" sz="half" idx="10"/>
          </p:nvPr>
        </p:nvSpPr>
        <p:spPr/>
        <p:txBody>
          <a:bodyPr/>
          <a:lstStyle/>
          <a:p>
            <a:r>
              <a:rPr lang="en-US"/>
              <a:t>7/12/2020</a:t>
            </a:r>
          </a:p>
        </p:txBody>
      </p:sp>
      <p:sp>
        <p:nvSpPr>
          <p:cNvPr id="5" name="Footer Placeholder 4">
            <a:extLst>
              <a:ext uri="{FF2B5EF4-FFF2-40B4-BE49-F238E27FC236}">
                <a16:creationId xmlns:a16="http://schemas.microsoft.com/office/drawing/2014/main" id="{3729B654-1182-4E45-B9E7-ECC4A43BE62A}"/>
              </a:ext>
            </a:extLst>
          </p:cNvPr>
          <p:cNvSpPr>
            <a:spLocks noGrp="1"/>
          </p:cNvSpPr>
          <p:nvPr>
            <p:ph type="ftr" sz="quarter" idx="11"/>
          </p:nvPr>
        </p:nvSpPr>
        <p:spPr/>
        <p:txBody>
          <a:bodyPr/>
          <a:lstStyle/>
          <a:p>
            <a:r>
              <a:rPr lang="en-US"/>
              <a:t>Mixture Regression Model for Incomplete Data - Loc Nguyen</a:t>
            </a:r>
          </a:p>
        </p:txBody>
      </p:sp>
      <p:sp>
        <p:nvSpPr>
          <p:cNvPr id="6" name="Slide Number Placeholder 5">
            <a:extLst>
              <a:ext uri="{FF2B5EF4-FFF2-40B4-BE49-F238E27FC236}">
                <a16:creationId xmlns:a16="http://schemas.microsoft.com/office/drawing/2014/main" id="{B1BA03CC-BF75-400F-BB71-2A0FADB1BFC1}"/>
              </a:ext>
            </a:extLst>
          </p:cNvPr>
          <p:cNvSpPr>
            <a:spLocks noGrp="1"/>
          </p:cNvSpPr>
          <p:nvPr>
            <p:ph type="sldNum" sz="quarter" idx="12"/>
          </p:nvPr>
        </p:nvSpPr>
        <p:spPr/>
        <p:txBody>
          <a:bodyPr/>
          <a:lstStyle/>
          <a:p>
            <a:fld id="{5DB5036F-1FF2-46C4-8D2B-59C7E3B91952}" type="slidenum">
              <a:rPr lang="en-US" smtClean="0"/>
              <a:pPr/>
              <a:t>7</a:t>
            </a:fld>
            <a:endParaRPr lang="en-US"/>
          </a:p>
        </p:txBody>
      </p:sp>
    </p:spTree>
    <p:extLst>
      <p:ext uri="{BB962C8B-B14F-4D97-AF65-F5344CB8AC3E}">
        <p14:creationId xmlns:p14="http://schemas.microsoft.com/office/powerpoint/2010/main" val="186947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1152A-620F-413D-A6AA-94568A203703}"/>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EACEBBEC-DCED-4482-9C10-290BB93A867A}"/>
              </a:ext>
            </a:extLst>
          </p:cNvPr>
          <p:cNvSpPr>
            <a:spLocks noGrp="1"/>
          </p:cNvSpPr>
          <p:nvPr>
            <p:ph idx="1"/>
          </p:nvPr>
        </p:nvSpPr>
        <p:spPr/>
        <p:txBody>
          <a:bodyPr>
            <a:normAutofit/>
          </a:bodyPr>
          <a:lstStyle/>
          <a:p>
            <a:r>
              <a:rPr lang="en-US" sz="2300" dirty="0">
                <a:effectLst/>
                <a:latin typeface="Times New Roman" panose="02020603050405020304" pitchFamily="18" charset="0"/>
                <a:ea typeface="Microsoft YaHei" panose="020B0503020204020204" pitchFamily="34" charset="-122"/>
              </a:rPr>
              <a:t>Recall that MREM is the combination of REM and mixture model and so we need to survey other works related to regression model with support of mixture model. As a convention, such regression model is called mixture regression model.</a:t>
            </a:r>
          </a:p>
          <a:p>
            <a:r>
              <a:rPr lang="en-US" sz="2300" dirty="0">
                <a:effectLst/>
                <a:latin typeface="Times New Roman" panose="02020603050405020304" pitchFamily="18" charset="0"/>
                <a:ea typeface="Microsoft YaHei" panose="020B0503020204020204" pitchFamily="34" charset="-122"/>
              </a:rPr>
              <a:t>In literature, there are two approaches of mixture regression model:</a:t>
            </a:r>
          </a:p>
          <a:p>
            <a:pPr lvl="1"/>
            <a:r>
              <a:rPr lang="en-US" sz="2300" dirty="0">
                <a:effectLst/>
                <a:latin typeface="Times New Roman" panose="02020603050405020304" pitchFamily="18" charset="0"/>
                <a:ea typeface="Microsoft YaHei" panose="020B0503020204020204" pitchFamily="34" charset="-122"/>
              </a:rPr>
              <a:t>The first approach is to use logistic function to estimate the mixture coefficients.</a:t>
            </a:r>
            <a:endParaRPr lang="en-US" sz="2300" dirty="0">
              <a:ea typeface="Microsoft YaHei" panose="020B0503020204020204" pitchFamily="34" charset="-122"/>
            </a:endParaRPr>
          </a:p>
          <a:p>
            <a:pPr lvl="1"/>
            <a:r>
              <a:rPr lang="en-US" sz="2300" dirty="0">
                <a:effectLst/>
                <a:latin typeface="Times New Roman" panose="02020603050405020304" pitchFamily="18" charset="0"/>
                <a:ea typeface="Microsoft YaHei" panose="020B0503020204020204" pitchFamily="34" charset="-122"/>
              </a:rPr>
              <a:t>The second approach is to construct a joint probability distribution as product of the probability distribution of response variable </a:t>
            </a:r>
            <a:r>
              <a:rPr lang="en-US" sz="2300" i="1" dirty="0">
                <a:effectLst/>
                <a:latin typeface="Times New Roman" panose="02020603050405020304" pitchFamily="18" charset="0"/>
                <a:ea typeface="Microsoft YaHei" panose="020B0503020204020204" pitchFamily="34" charset="-122"/>
              </a:rPr>
              <a:t>Z</a:t>
            </a:r>
            <a:r>
              <a:rPr lang="en-US" sz="2300" dirty="0">
                <a:effectLst/>
                <a:latin typeface="Times New Roman" panose="02020603050405020304" pitchFamily="18" charset="0"/>
                <a:ea typeface="Microsoft YaHei" panose="020B0503020204020204" pitchFamily="34" charset="-122"/>
              </a:rPr>
              <a:t> and the probability distribution of independent variables </a:t>
            </a:r>
            <a:r>
              <a:rPr lang="en-US" sz="2300" i="1" dirty="0">
                <a:effectLst/>
                <a:latin typeface="Times New Roman" panose="02020603050405020304" pitchFamily="18" charset="0"/>
                <a:ea typeface="Microsoft YaHei" panose="020B0503020204020204" pitchFamily="34" charset="-122"/>
              </a:rPr>
              <a:t>X</a:t>
            </a:r>
            <a:r>
              <a:rPr lang="en-US" sz="2300" i="1" baseline="-25000" dirty="0">
                <a:effectLst/>
                <a:latin typeface="Times New Roman" panose="02020603050405020304" pitchFamily="18" charset="0"/>
                <a:ea typeface="Microsoft YaHei" panose="020B0503020204020204" pitchFamily="34" charset="-122"/>
              </a:rPr>
              <a:t>i</a:t>
            </a:r>
            <a:r>
              <a:rPr lang="en-US" sz="2300" dirty="0">
                <a:effectLst/>
                <a:latin typeface="Times New Roman" panose="02020603050405020304" pitchFamily="18" charset="0"/>
                <a:ea typeface="Microsoft YaHei" panose="020B0503020204020204" pitchFamily="34" charset="-122"/>
              </a:rPr>
              <a:t>.</a:t>
            </a:r>
          </a:p>
          <a:p>
            <a:r>
              <a:rPr lang="en-US" sz="2300" dirty="0">
                <a:effectLst/>
                <a:latin typeface="Times New Roman" panose="02020603050405020304" pitchFamily="18" charset="0"/>
                <a:ea typeface="Microsoft YaHei" panose="020B0503020204020204" pitchFamily="34" charset="-122"/>
              </a:rPr>
              <a:t>In general, the two approaches in literature do not implement regression mixture model according to EM process in full because they aim to simplify the estimation process and data sample is assumed to be completed.</a:t>
            </a:r>
          </a:p>
          <a:p>
            <a:r>
              <a:rPr lang="en-US" sz="2300" dirty="0">
                <a:effectLst/>
                <a:latin typeface="Times New Roman" panose="02020603050405020304" pitchFamily="18" charset="0"/>
                <a:ea typeface="Microsoft YaHei" panose="020B0503020204020204" pitchFamily="34" charset="-122"/>
              </a:rPr>
              <a:t>Here I proposed MREM algorithm which is the full combination of REM [3] and mixture model in which I use two EM processes in the same loop. Detail of </a:t>
            </a:r>
            <a:r>
              <a:rPr lang="en-US" sz="2300" dirty="0">
                <a:ea typeface="Microsoft YaHei" panose="020B0503020204020204" pitchFamily="34" charset="-122"/>
              </a:rPr>
              <a:t>M</a:t>
            </a:r>
            <a:r>
              <a:rPr lang="en-US" sz="2300" dirty="0">
                <a:effectLst/>
                <a:latin typeface="Times New Roman" panose="02020603050405020304" pitchFamily="18" charset="0"/>
                <a:ea typeface="Microsoft YaHei" panose="020B0503020204020204" pitchFamily="34" charset="-122"/>
              </a:rPr>
              <a:t>REM </a:t>
            </a:r>
            <a:r>
              <a:rPr lang="en-US" sz="2300" dirty="0">
                <a:ea typeface="Microsoft YaHei" panose="020B0503020204020204" pitchFamily="34" charset="-122"/>
              </a:rPr>
              <a:t>will be described in next section.</a:t>
            </a:r>
            <a:endParaRPr lang="en-US" sz="2300" dirty="0">
              <a:effectLst/>
              <a:latin typeface="Times New Roman" panose="02020603050405020304" pitchFamily="18" charset="0"/>
              <a:ea typeface="Microsoft YaHei" panose="020B0503020204020204" pitchFamily="34" charset="-122"/>
            </a:endParaRPr>
          </a:p>
        </p:txBody>
      </p:sp>
      <p:sp>
        <p:nvSpPr>
          <p:cNvPr id="4" name="Date Placeholder 3">
            <a:extLst>
              <a:ext uri="{FF2B5EF4-FFF2-40B4-BE49-F238E27FC236}">
                <a16:creationId xmlns:a16="http://schemas.microsoft.com/office/drawing/2014/main" id="{BC0F0291-21A6-4577-8CEC-F3EBF24B1AD7}"/>
              </a:ext>
            </a:extLst>
          </p:cNvPr>
          <p:cNvSpPr>
            <a:spLocks noGrp="1"/>
          </p:cNvSpPr>
          <p:nvPr>
            <p:ph type="dt" sz="half" idx="10"/>
          </p:nvPr>
        </p:nvSpPr>
        <p:spPr/>
        <p:txBody>
          <a:bodyPr/>
          <a:lstStyle/>
          <a:p>
            <a:r>
              <a:rPr lang="en-US"/>
              <a:t>7/12/2020</a:t>
            </a:r>
          </a:p>
        </p:txBody>
      </p:sp>
      <p:sp>
        <p:nvSpPr>
          <p:cNvPr id="5" name="Footer Placeholder 4">
            <a:extLst>
              <a:ext uri="{FF2B5EF4-FFF2-40B4-BE49-F238E27FC236}">
                <a16:creationId xmlns:a16="http://schemas.microsoft.com/office/drawing/2014/main" id="{9BBBF696-EB21-4C59-8203-BEB6FF708B3C}"/>
              </a:ext>
            </a:extLst>
          </p:cNvPr>
          <p:cNvSpPr>
            <a:spLocks noGrp="1"/>
          </p:cNvSpPr>
          <p:nvPr>
            <p:ph type="ftr" sz="quarter" idx="11"/>
          </p:nvPr>
        </p:nvSpPr>
        <p:spPr/>
        <p:txBody>
          <a:bodyPr/>
          <a:lstStyle/>
          <a:p>
            <a:r>
              <a:rPr lang="en-US"/>
              <a:t>Mixture Regression Model for Incomplete Data - Loc Nguyen</a:t>
            </a:r>
          </a:p>
        </p:txBody>
      </p:sp>
      <p:sp>
        <p:nvSpPr>
          <p:cNvPr id="6" name="Slide Number Placeholder 5">
            <a:extLst>
              <a:ext uri="{FF2B5EF4-FFF2-40B4-BE49-F238E27FC236}">
                <a16:creationId xmlns:a16="http://schemas.microsoft.com/office/drawing/2014/main" id="{AFA08B33-0F70-4F40-A3AF-07057A61D23D}"/>
              </a:ext>
            </a:extLst>
          </p:cNvPr>
          <p:cNvSpPr>
            <a:spLocks noGrp="1"/>
          </p:cNvSpPr>
          <p:nvPr>
            <p:ph type="sldNum" sz="quarter" idx="12"/>
          </p:nvPr>
        </p:nvSpPr>
        <p:spPr/>
        <p:txBody>
          <a:bodyPr/>
          <a:lstStyle/>
          <a:p>
            <a:fld id="{5DB5036F-1FF2-46C4-8D2B-59C7E3B91952}" type="slidenum">
              <a:rPr lang="en-US" smtClean="0"/>
              <a:pPr/>
              <a:t>8</a:t>
            </a:fld>
            <a:endParaRPr lang="en-US"/>
          </a:p>
        </p:txBody>
      </p:sp>
    </p:spTree>
    <p:extLst>
      <p:ext uri="{BB962C8B-B14F-4D97-AF65-F5344CB8AC3E}">
        <p14:creationId xmlns:p14="http://schemas.microsoft.com/office/powerpoint/2010/main" val="200089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Methodologies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6986" y="914399"/>
                <a:ext cx="11984182" cy="5176066"/>
              </a:xfrm>
            </p:spPr>
            <p:txBody>
              <a:bodyPr>
                <a:noAutofit/>
              </a:bodyPr>
              <a:lstStyle/>
              <a:p>
                <a:r>
                  <a:rPr lang="en-US" sz="2200" dirty="0">
                    <a:effectLst/>
                    <a:ea typeface="Microsoft YaHei" panose="020B0503020204020204" pitchFamily="34" charset="-122"/>
                  </a:rPr>
                  <a:t>The probabilistic Mixture Regression Model (MRM) is a combination of normal mixture model and linear regression model. In MRM, the probabilistic Entire Regression Model (ERM) is sum of </a:t>
                </a:r>
                <a:r>
                  <a:rPr lang="en-US" sz="2200" i="1" dirty="0">
                    <a:effectLst/>
                    <a:ea typeface="Microsoft YaHei" panose="020B0503020204020204" pitchFamily="34" charset="-122"/>
                  </a:rPr>
                  <a:t>K</a:t>
                </a:r>
                <a:r>
                  <a:rPr lang="en-US" sz="2200" dirty="0">
                    <a:effectLst/>
                    <a:ea typeface="Microsoft YaHei" panose="020B0503020204020204" pitchFamily="34" charset="-122"/>
                  </a:rPr>
                  <a:t> weighted probabilistic Partial Regression Models (PRMs) [17]</a:t>
                </a:r>
                <a:r>
                  <a:rPr lang="en-US" sz="2200" dirty="0"/>
                  <a:t>.</a:t>
                </a:r>
              </a:p>
              <a:p>
                <a:pPr marL="0" indent="0">
                  <a:buNone/>
                </a:pPr>
                <a14:m>
                  <m:oMathPara xmlns:m="http://schemas.openxmlformats.org/officeDocument/2006/math">
                    <m:oMathParaPr>
                      <m:jc m:val="centerGroup"/>
                    </m:oMathParaPr>
                    <m:oMath xmlns:m="http://schemas.openxmlformats.org/officeDocument/2006/math">
                      <m:r>
                        <a:rPr lang="en-US" sz="2200" i="1" smtClean="0">
                          <a:effectLst/>
                          <a:latin typeface="Cambria Math" panose="02040503050406030204" pitchFamily="18" charset="0"/>
                          <a:ea typeface="Microsoft YaHei" panose="020B0503020204020204" pitchFamily="34" charset="-122"/>
                        </a:rPr>
                        <m:t>𝑃</m:t>
                      </m:r>
                      <m:d>
                        <m:dPr>
                          <m:ctrlPr>
                            <a:rPr lang="en-US" sz="2200" i="1">
                              <a:effectLst/>
                              <a:latin typeface="Cambria Math" panose="02040503050406030204" pitchFamily="18" charset="0"/>
                            </a:rPr>
                          </m:ctrlPr>
                        </m:dPr>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Microsoft YaHei" panose="020B0503020204020204" pitchFamily="34" charset="-122"/>
                                </a:rPr>
                                <m:t>𝑧</m:t>
                              </m:r>
                            </m:e>
                            <m:sub>
                              <m:r>
                                <a:rPr lang="en-US" sz="2200" i="1">
                                  <a:effectLst/>
                                  <a:latin typeface="Cambria Math" panose="02040503050406030204" pitchFamily="18" charset="0"/>
                                  <a:ea typeface="Microsoft YaHei" panose="020B0503020204020204" pitchFamily="34" charset="-122"/>
                                </a:rPr>
                                <m:t>𝑖</m:t>
                              </m:r>
                            </m:sub>
                          </m:sSub>
                        </m:e>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Microsoft YaHei" panose="020B0503020204020204" pitchFamily="34" charset="-122"/>
                                </a:rPr>
                                <m:t>𝑋</m:t>
                              </m:r>
                            </m:e>
                            <m:sub>
                              <m:r>
                                <a:rPr lang="en-US" sz="2200" i="1">
                                  <a:effectLst/>
                                  <a:latin typeface="Cambria Math" panose="02040503050406030204" pitchFamily="18" charset="0"/>
                                  <a:ea typeface="Microsoft YaHei" panose="020B0503020204020204" pitchFamily="34" charset="-122"/>
                                </a:rPr>
                                <m:t>𝑖</m:t>
                              </m:r>
                            </m:sub>
                          </m:sSub>
                          <m:r>
                            <a:rPr lang="en-US" sz="2200" i="1">
                              <a:effectLst/>
                              <a:latin typeface="Cambria Math" panose="02040503050406030204" pitchFamily="18" charset="0"/>
                              <a:ea typeface="Microsoft YaHei" panose="020B0503020204020204" pitchFamily="34" charset="-122"/>
                            </a:rPr>
                            <m:t>,</m:t>
                          </m:r>
                          <m:r>
                            <m:rPr>
                              <m:sty m:val="p"/>
                            </m:rPr>
                            <a:rPr lang="en-US" sz="2200">
                              <a:effectLst/>
                              <a:latin typeface="Cambria Math" panose="02040503050406030204" pitchFamily="18" charset="0"/>
                              <a:ea typeface="Microsoft YaHei" panose="020B0503020204020204" pitchFamily="34" charset="-122"/>
                            </a:rPr>
                            <m:t>Θ</m:t>
                          </m:r>
                        </m:e>
                      </m:d>
                      <m:r>
                        <a:rPr lang="en-US" sz="2200" i="1">
                          <a:effectLst/>
                          <a:latin typeface="Cambria Math" panose="02040503050406030204" pitchFamily="18" charset="0"/>
                          <a:ea typeface="Microsoft YaHei" panose="020B0503020204020204" pitchFamily="34" charset="-122"/>
                        </a:rPr>
                        <m:t>=</m:t>
                      </m:r>
                      <m:nary>
                        <m:naryPr>
                          <m:chr m:val="∑"/>
                          <m:limLoc m:val="undOvr"/>
                          <m:ctrlPr>
                            <a:rPr lang="en-US" sz="2200" i="1">
                              <a:effectLst/>
                              <a:latin typeface="Cambria Math" panose="02040503050406030204" pitchFamily="18" charset="0"/>
                            </a:rPr>
                          </m:ctrlPr>
                        </m:naryPr>
                        <m:sub>
                          <m:r>
                            <a:rPr lang="en-US" sz="2200" i="1">
                              <a:effectLst/>
                              <a:latin typeface="Cambria Math" panose="02040503050406030204" pitchFamily="18" charset="0"/>
                              <a:ea typeface="Microsoft YaHei" panose="020B0503020204020204" pitchFamily="34" charset="-122"/>
                            </a:rPr>
                            <m:t>𝑘</m:t>
                          </m:r>
                          <m:r>
                            <a:rPr lang="en-US" sz="2200" i="1">
                              <a:effectLst/>
                              <a:latin typeface="Cambria Math" panose="02040503050406030204" pitchFamily="18" charset="0"/>
                              <a:ea typeface="Microsoft YaHei" panose="020B0503020204020204" pitchFamily="34" charset="-122"/>
                            </a:rPr>
                            <m:t>=1</m:t>
                          </m:r>
                        </m:sub>
                        <m:sup>
                          <m:r>
                            <a:rPr lang="en-US" sz="2200" i="1">
                              <a:effectLst/>
                              <a:latin typeface="Cambria Math" panose="02040503050406030204" pitchFamily="18" charset="0"/>
                              <a:ea typeface="Microsoft YaHei" panose="020B0503020204020204" pitchFamily="34" charset="-122"/>
                            </a:rPr>
                            <m:t>𝐾</m:t>
                          </m:r>
                        </m:sup>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Microsoft YaHei" panose="020B0503020204020204" pitchFamily="34" charset="-122"/>
                                </a:rPr>
                                <m:t>𝑐</m:t>
                              </m:r>
                            </m:e>
                            <m:sub>
                              <m:r>
                                <a:rPr lang="en-US" sz="2200" i="1">
                                  <a:effectLst/>
                                  <a:latin typeface="Cambria Math" panose="02040503050406030204" pitchFamily="18" charset="0"/>
                                  <a:ea typeface="Microsoft YaHei" panose="020B0503020204020204" pitchFamily="34" charset="-122"/>
                                </a:rPr>
                                <m:t>𝑘</m:t>
                              </m:r>
                            </m:sub>
                          </m:sSub>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Microsoft YaHei" panose="020B0503020204020204" pitchFamily="34" charset="-122"/>
                                </a:rPr>
                                <m:t>𝑃</m:t>
                              </m:r>
                            </m:e>
                            <m:sub>
                              <m:r>
                                <a:rPr lang="en-US" sz="2200" i="1">
                                  <a:effectLst/>
                                  <a:latin typeface="Cambria Math" panose="02040503050406030204" pitchFamily="18" charset="0"/>
                                  <a:ea typeface="Microsoft YaHei" panose="020B0503020204020204" pitchFamily="34" charset="-122"/>
                                </a:rPr>
                                <m:t>𝑘</m:t>
                              </m:r>
                            </m:sub>
                          </m:sSub>
                          <m:d>
                            <m:dPr>
                              <m:ctrlPr>
                                <a:rPr lang="en-US" sz="2200" i="1">
                                  <a:effectLst/>
                                  <a:latin typeface="Cambria Math" panose="02040503050406030204" pitchFamily="18" charset="0"/>
                                </a:rPr>
                              </m:ctrlPr>
                            </m:dPr>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Microsoft YaHei" panose="020B0503020204020204" pitchFamily="34" charset="-122"/>
                                    </a:rPr>
                                    <m:t>𝑧</m:t>
                                  </m:r>
                                </m:e>
                                <m:sub>
                                  <m:r>
                                    <a:rPr lang="en-US" sz="2200" i="1">
                                      <a:effectLst/>
                                      <a:latin typeface="Cambria Math" panose="02040503050406030204" pitchFamily="18" charset="0"/>
                                      <a:ea typeface="Microsoft YaHei" panose="020B0503020204020204" pitchFamily="34" charset="-122"/>
                                    </a:rPr>
                                    <m:t>𝑖</m:t>
                                  </m:r>
                                </m:sub>
                              </m:sSub>
                            </m:e>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Microsoft YaHei" panose="020B0503020204020204" pitchFamily="34" charset="-122"/>
                                    </a:rPr>
                                    <m:t>𝑋</m:t>
                                  </m:r>
                                </m:e>
                                <m:sub>
                                  <m:r>
                                    <a:rPr lang="en-US" sz="2200" i="1">
                                      <a:effectLst/>
                                      <a:latin typeface="Cambria Math" panose="02040503050406030204" pitchFamily="18" charset="0"/>
                                      <a:ea typeface="Microsoft YaHei" panose="020B0503020204020204" pitchFamily="34" charset="-122"/>
                                    </a:rPr>
                                    <m:t>𝑖</m:t>
                                  </m:r>
                                </m:sub>
                              </m:sSub>
                              <m:r>
                                <a:rPr lang="en-US" sz="2200" i="1">
                                  <a:effectLst/>
                                  <a:latin typeface="Cambria Math" panose="02040503050406030204" pitchFamily="18" charset="0"/>
                                  <a:ea typeface="Microsoft YaHei" panose="020B0503020204020204" pitchFamily="34" charset="-122"/>
                                </a:rPr>
                                <m:t>,</m:t>
                              </m:r>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Microsoft YaHei" panose="020B0503020204020204" pitchFamily="34" charset="-122"/>
                                    </a:rPr>
                                    <m:t>𝛼</m:t>
                                  </m:r>
                                </m:e>
                                <m:sub>
                                  <m:r>
                                    <a:rPr lang="en-US" sz="2200" i="1">
                                      <a:effectLst/>
                                      <a:latin typeface="Cambria Math" panose="02040503050406030204" pitchFamily="18" charset="0"/>
                                      <a:ea typeface="Microsoft YaHei" panose="020B0503020204020204" pitchFamily="34" charset="-122"/>
                                    </a:rPr>
                                    <m:t>𝑘</m:t>
                                  </m:r>
                                </m:sub>
                              </m:sSub>
                              <m:r>
                                <a:rPr lang="en-US" sz="2200" i="1">
                                  <a:effectLst/>
                                  <a:latin typeface="Cambria Math" panose="02040503050406030204" pitchFamily="18" charset="0"/>
                                  <a:ea typeface="Microsoft YaHei" panose="020B0503020204020204" pitchFamily="34" charset="-122"/>
                                </a:rPr>
                                <m:t>,</m:t>
                              </m:r>
                              <m:sSubSup>
                                <m:sSubSupPr>
                                  <m:ctrlPr>
                                    <a:rPr lang="en-US" sz="2200" i="1">
                                      <a:effectLst/>
                                      <a:latin typeface="Cambria Math" panose="02040503050406030204" pitchFamily="18" charset="0"/>
                                    </a:rPr>
                                  </m:ctrlPr>
                                </m:sSubSupPr>
                                <m:e>
                                  <m:r>
                                    <a:rPr lang="en-US" sz="2200" i="1">
                                      <a:effectLst/>
                                      <a:latin typeface="Cambria Math" panose="02040503050406030204" pitchFamily="18" charset="0"/>
                                      <a:ea typeface="Microsoft YaHei" panose="020B0503020204020204" pitchFamily="34" charset="-122"/>
                                    </a:rPr>
                                    <m:t>𝜎</m:t>
                                  </m:r>
                                </m:e>
                                <m:sub>
                                  <m:r>
                                    <a:rPr lang="en-US" sz="2200" i="1">
                                      <a:effectLst/>
                                      <a:latin typeface="Cambria Math" panose="02040503050406030204" pitchFamily="18" charset="0"/>
                                      <a:ea typeface="Microsoft YaHei" panose="020B0503020204020204" pitchFamily="34" charset="-122"/>
                                    </a:rPr>
                                    <m:t>𝑘</m:t>
                                  </m:r>
                                </m:sub>
                                <m:sup>
                                  <m:r>
                                    <a:rPr lang="en-US" sz="2200" i="1">
                                      <a:effectLst/>
                                      <a:latin typeface="Cambria Math" panose="02040503050406030204" pitchFamily="18" charset="0"/>
                                      <a:ea typeface="Microsoft YaHei" panose="020B0503020204020204" pitchFamily="34" charset="-122"/>
                                    </a:rPr>
                                    <m:t>2</m:t>
                                  </m:r>
                                </m:sup>
                              </m:sSubSup>
                            </m:e>
                          </m:d>
                        </m:e>
                      </m:nary>
                      <m:r>
                        <a:rPr lang="en-US" sz="2200" b="0" i="1" smtClean="0">
                          <a:effectLst/>
                          <a:latin typeface="Cambria Math" panose="02040503050406030204" pitchFamily="18" charset="0"/>
                          <a:ea typeface="Microsoft YaHei" panose="020B0503020204020204" pitchFamily="34" charset="-122"/>
                        </a:rPr>
                        <m:t> </m:t>
                      </m:r>
                      <m:r>
                        <m:rPr>
                          <m:nor/>
                        </m:rPr>
                        <a:rPr lang="en-US" sz="2200" b="0" i="0" smtClean="0">
                          <a:effectLst/>
                          <a:latin typeface="Cambria Math" panose="02040503050406030204" pitchFamily="18" charset="0"/>
                          <a:ea typeface="Microsoft YaHei" panose="020B0503020204020204" pitchFamily="34" charset="-122"/>
                        </a:rPr>
                        <m:t>so</m:t>
                      </m:r>
                      <m:r>
                        <m:rPr>
                          <m:nor/>
                        </m:rPr>
                        <a:rPr lang="en-US" sz="2200" b="0" i="0" smtClean="0">
                          <a:effectLst/>
                          <a:latin typeface="Cambria Math" panose="02040503050406030204" pitchFamily="18" charset="0"/>
                          <a:ea typeface="Microsoft YaHei" panose="020B0503020204020204" pitchFamily="34" charset="-122"/>
                        </a:rPr>
                        <m:t> </m:t>
                      </m:r>
                      <m:r>
                        <m:rPr>
                          <m:nor/>
                        </m:rPr>
                        <a:rPr lang="en-US" sz="2200" b="0" i="0" smtClean="0">
                          <a:effectLst/>
                          <a:latin typeface="Cambria Math" panose="02040503050406030204" pitchFamily="18" charset="0"/>
                          <a:ea typeface="Microsoft YaHei" panose="020B0503020204020204" pitchFamily="34" charset="-122"/>
                        </a:rPr>
                        <m:t>that</m:t>
                      </m:r>
                      <m:nary>
                        <m:naryPr>
                          <m:chr m:val="∑"/>
                          <m:limLoc m:val="undOvr"/>
                          <m:ctrlPr>
                            <a:rPr lang="en-US" sz="2200" i="1" smtClean="0">
                              <a:effectLst/>
                              <a:latin typeface="Cambria Math" panose="02040503050406030204" pitchFamily="18" charset="0"/>
                              <a:ea typeface="Microsoft YaHei" panose="020B0503020204020204" pitchFamily="34" charset="-122"/>
                            </a:rPr>
                          </m:ctrlPr>
                        </m:naryPr>
                        <m:sub>
                          <m:r>
                            <a:rPr lang="en-US" sz="2200" i="1">
                              <a:effectLst/>
                              <a:latin typeface="Cambria Math" panose="02040503050406030204" pitchFamily="18" charset="0"/>
                              <a:ea typeface="Microsoft YaHei" panose="020B0503020204020204" pitchFamily="34" charset="-122"/>
                            </a:rPr>
                            <m:t>𝑘</m:t>
                          </m:r>
                          <m:r>
                            <a:rPr lang="en-US" sz="2200" i="1">
                              <a:effectLst/>
                              <a:latin typeface="Cambria Math" panose="02040503050406030204" pitchFamily="18" charset="0"/>
                              <a:ea typeface="Microsoft YaHei" panose="020B0503020204020204" pitchFamily="34" charset="-122"/>
                            </a:rPr>
                            <m:t>=1</m:t>
                          </m:r>
                        </m:sub>
                        <m:sup>
                          <m:r>
                            <a:rPr lang="en-US" sz="2200" i="1">
                              <a:effectLst/>
                              <a:latin typeface="Cambria Math" panose="02040503050406030204" pitchFamily="18" charset="0"/>
                              <a:ea typeface="Microsoft YaHei" panose="020B0503020204020204" pitchFamily="34" charset="-122"/>
                            </a:rPr>
                            <m:t>𝐾</m:t>
                          </m:r>
                        </m:sup>
                        <m:e>
                          <m:sSub>
                            <m:sSubPr>
                              <m:ctrlPr>
                                <a:rPr lang="en-US" sz="2200" i="1">
                                  <a:effectLst/>
                                  <a:latin typeface="Cambria Math" panose="02040503050406030204" pitchFamily="18" charset="0"/>
                                  <a:ea typeface="Microsoft YaHei" panose="020B0503020204020204" pitchFamily="34" charset="-122"/>
                                </a:rPr>
                              </m:ctrlPr>
                            </m:sSubPr>
                            <m:e>
                              <m:r>
                                <a:rPr lang="en-US" sz="2200" i="1">
                                  <a:effectLst/>
                                  <a:latin typeface="Cambria Math" panose="02040503050406030204" pitchFamily="18" charset="0"/>
                                  <a:ea typeface="Microsoft YaHei" panose="020B0503020204020204" pitchFamily="34" charset="-122"/>
                                </a:rPr>
                                <m:t>𝑐</m:t>
                              </m:r>
                            </m:e>
                            <m:sub>
                              <m:r>
                                <a:rPr lang="en-US" sz="2200" i="1">
                                  <a:effectLst/>
                                  <a:latin typeface="Cambria Math" panose="02040503050406030204" pitchFamily="18" charset="0"/>
                                  <a:ea typeface="Microsoft YaHei" panose="020B0503020204020204" pitchFamily="34" charset="-122"/>
                                </a:rPr>
                                <m:t>𝑘</m:t>
                              </m:r>
                            </m:sub>
                          </m:sSub>
                        </m:e>
                      </m:nary>
                      <m:r>
                        <a:rPr lang="en-US" sz="2200" i="1">
                          <a:effectLst/>
                          <a:latin typeface="Cambria Math" panose="02040503050406030204" pitchFamily="18" charset="0"/>
                          <a:ea typeface="Microsoft YaHei" panose="020B0503020204020204" pitchFamily="34" charset="-122"/>
                        </a:rPr>
                        <m:t>=1</m:t>
                      </m:r>
                    </m:oMath>
                  </m:oMathPara>
                </a14:m>
                <a:endParaRPr lang="en-US" sz="2200" dirty="0">
                  <a:effectLst/>
                  <a:ea typeface="Microsoft YaHei" panose="020B0503020204020204" pitchFamily="34" charset="-122"/>
                </a:endParaRPr>
              </a:p>
              <a:p>
                <a:r>
                  <a:rPr lang="en-US" sz="2200" dirty="0">
                    <a:effectLst/>
                    <a:ea typeface="Microsoft YaHei" panose="020B0503020204020204" pitchFamily="34" charset="-122"/>
                  </a:rPr>
                  <a:t>The distribution </a:t>
                </a:r>
                <a:r>
                  <a:rPr lang="en-US" sz="2200" i="1" dirty="0" err="1">
                    <a:effectLst/>
                    <a:ea typeface="Microsoft YaHei" panose="020B0503020204020204" pitchFamily="34" charset="-122"/>
                  </a:rPr>
                  <a:t>P</a:t>
                </a:r>
                <a:r>
                  <a:rPr lang="en-US" sz="2200" i="1" baseline="-25000" dirty="0" err="1">
                    <a:effectLst/>
                    <a:ea typeface="Microsoft YaHei" panose="020B0503020204020204" pitchFamily="34" charset="-122"/>
                  </a:rPr>
                  <a:t>k</a:t>
                </a:r>
                <a:r>
                  <a:rPr lang="en-US" sz="2200" dirty="0">
                    <a:effectLst/>
                    <a:ea typeface="Microsoft YaHei" panose="020B0503020204020204" pitchFamily="34" charset="-122"/>
                  </a:rPr>
                  <a:t>(</a:t>
                </a:r>
                <a:r>
                  <a:rPr lang="en-US" sz="2200" i="1" dirty="0" err="1">
                    <a:effectLst/>
                    <a:ea typeface="Microsoft YaHei" panose="020B0503020204020204" pitchFamily="34" charset="-122"/>
                  </a:rPr>
                  <a:t>z</a:t>
                </a:r>
                <a:r>
                  <a:rPr lang="en-US" sz="2200" i="1" baseline="-25000" dirty="0" err="1">
                    <a:effectLst/>
                    <a:ea typeface="Microsoft YaHei" panose="020B0503020204020204" pitchFamily="34" charset="-122"/>
                  </a:rPr>
                  <a:t>i</a:t>
                </a:r>
                <a:r>
                  <a:rPr lang="en-US" sz="2200" dirty="0" err="1">
                    <a:effectLst/>
                    <a:ea typeface="Microsoft YaHei" panose="020B0503020204020204" pitchFamily="34" charset="-122"/>
                  </a:rPr>
                  <a:t>|</a:t>
                </a:r>
                <a:r>
                  <a:rPr lang="en-US" sz="2200" i="1" dirty="0" err="1">
                    <a:effectLst/>
                    <a:ea typeface="Microsoft YaHei" panose="020B0503020204020204" pitchFamily="34" charset="-122"/>
                  </a:rPr>
                  <a:t>X</a:t>
                </a:r>
                <a:r>
                  <a:rPr lang="en-US" sz="2200" i="1" baseline="-25000" dirty="0" err="1">
                    <a:effectLst/>
                    <a:ea typeface="Microsoft YaHei" panose="020B0503020204020204" pitchFamily="34" charset="-122"/>
                  </a:rPr>
                  <a:t>i</a:t>
                </a:r>
                <a:r>
                  <a:rPr lang="en-US" sz="2200" dirty="0">
                    <a:effectLst/>
                    <a:ea typeface="Microsoft YaHei" panose="020B0503020204020204" pitchFamily="34" charset="-122"/>
                  </a:rPr>
                  <a:t>, </a:t>
                </a:r>
                <a:r>
                  <a:rPr lang="en-US" sz="2200" i="1" dirty="0">
                    <a:effectLst/>
                    <a:ea typeface="Microsoft YaHei" panose="020B0503020204020204" pitchFamily="34" charset="-122"/>
                  </a:rPr>
                  <a:t>α</a:t>
                </a:r>
                <a:r>
                  <a:rPr lang="en-US" sz="2200" i="1" baseline="-25000" dirty="0">
                    <a:effectLst/>
                    <a:ea typeface="Microsoft YaHei" panose="020B0503020204020204" pitchFamily="34" charset="-122"/>
                  </a:rPr>
                  <a:t>k</a:t>
                </a:r>
                <a:r>
                  <a:rPr lang="en-US" sz="2200" dirty="0">
                    <a:effectLst/>
                    <a:ea typeface="Microsoft YaHei" panose="020B0503020204020204" pitchFamily="34" charset="-122"/>
                  </a:rPr>
                  <a:t>, </a:t>
                </a:r>
                <a:r>
                  <a:rPr lang="en-US" sz="2200" i="1" dirty="0">
                    <a:effectLst/>
                    <a:ea typeface="Microsoft YaHei" panose="020B0503020204020204" pitchFamily="34" charset="-122"/>
                  </a:rPr>
                  <a:t>σ</a:t>
                </a:r>
                <a:r>
                  <a:rPr lang="en-US" sz="2200" i="1" baseline="-25000" dirty="0">
                    <a:effectLst/>
                    <a:ea typeface="Microsoft YaHei" panose="020B0503020204020204" pitchFamily="34" charset="-122"/>
                  </a:rPr>
                  <a:t>k</a:t>
                </a:r>
                <a:r>
                  <a:rPr lang="en-US" sz="2200" baseline="30000" dirty="0">
                    <a:effectLst/>
                    <a:ea typeface="Microsoft YaHei" panose="020B0503020204020204" pitchFamily="34" charset="-122"/>
                  </a:rPr>
                  <a:t>2</a:t>
                </a:r>
                <a:r>
                  <a:rPr lang="en-US" sz="2200" dirty="0">
                    <a:effectLst/>
                    <a:ea typeface="Microsoft YaHei" panose="020B0503020204020204" pitchFamily="34" charset="-122"/>
                  </a:rPr>
                  <a:t>) represents the </a:t>
                </a:r>
                <a:r>
                  <a:rPr lang="en-US" sz="2200" i="1" dirty="0">
                    <a:effectLst/>
                    <a:ea typeface="Microsoft YaHei" panose="020B0503020204020204" pitchFamily="34" charset="-122"/>
                  </a:rPr>
                  <a:t>k</a:t>
                </a:r>
                <a:r>
                  <a:rPr lang="en-US" sz="2200" baseline="30000" dirty="0">
                    <a:effectLst/>
                    <a:ea typeface="Microsoft YaHei" panose="020B0503020204020204" pitchFamily="34" charset="-122"/>
                  </a:rPr>
                  <a:t>th</a:t>
                </a:r>
                <a:r>
                  <a:rPr lang="en-US" sz="2200" dirty="0">
                    <a:effectLst/>
                    <a:ea typeface="Microsoft YaHei" panose="020B0503020204020204" pitchFamily="34" charset="-122"/>
                  </a:rPr>
                  <a:t> PRM </a:t>
                </a:r>
                <a:r>
                  <a:rPr lang="en-US" sz="2200" i="1" dirty="0" err="1">
                    <a:effectLst/>
                    <a:ea typeface="Microsoft YaHei" panose="020B0503020204020204" pitchFamily="34" charset="-122"/>
                  </a:rPr>
                  <a:t>z</a:t>
                </a:r>
                <a:r>
                  <a:rPr lang="en-US" sz="2200" i="1" baseline="-25000" dirty="0" err="1">
                    <a:effectLst/>
                    <a:ea typeface="Microsoft YaHei" panose="020B0503020204020204" pitchFamily="34" charset="-122"/>
                  </a:rPr>
                  <a:t>i</a:t>
                </a:r>
                <a:r>
                  <a:rPr lang="en-US" sz="2200" dirty="0">
                    <a:effectLst/>
                    <a:ea typeface="Microsoft YaHei" panose="020B0503020204020204" pitchFamily="34" charset="-122"/>
                  </a:rPr>
                  <a:t> = </a:t>
                </a:r>
                <a:r>
                  <a:rPr lang="en-US" sz="2200" i="1" dirty="0">
                    <a:effectLst/>
                    <a:ea typeface="Microsoft YaHei" panose="020B0503020204020204" pitchFamily="34" charset="-122"/>
                  </a:rPr>
                  <a:t>α</a:t>
                </a:r>
                <a:r>
                  <a:rPr lang="en-US" sz="2200" i="1" baseline="-25000" dirty="0">
                    <a:effectLst/>
                    <a:ea typeface="Microsoft YaHei" panose="020B0503020204020204" pitchFamily="34" charset="-122"/>
                  </a:rPr>
                  <a:t>k</a:t>
                </a:r>
                <a:r>
                  <a:rPr lang="en-US" sz="2200" baseline="-25000" dirty="0">
                    <a:effectLst/>
                    <a:ea typeface="Microsoft YaHei" panose="020B0503020204020204" pitchFamily="34" charset="-122"/>
                  </a:rPr>
                  <a:t>0</a:t>
                </a:r>
                <a:r>
                  <a:rPr lang="en-US" sz="2200" i="1" dirty="0">
                    <a:effectLst/>
                    <a:ea typeface="Microsoft YaHei" panose="020B0503020204020204" pitchFamily="34" charset="-122"/>
                  </a:rPr>
                  <a:t> + α</a:t>
                </a:r>
                <a:r>
                  <a:rPr lang="en-US" sz="2200" i="1" baseline="-25000" dirty="0">
                    <a:effectLst/>
                    <a:ea typeface="Microsoft YaHei" panose="020B0503020204020204" pitchFamily="34" charset="-122"/>
                  </a:rPr>
                  <a:t>k</a:t>
                </a:r>
                <a:r>
                  <a:rPr lang="en-US" sz="2200" baseline="-25000" dirty="0">
                    <a:effectLst/>
                    <a:ea typeface="Microsoft YaHei" panose="020B0503020204020204" pitchFamily="34" charset="-122"/>
                  </a:rPr>
                  <a:t>1</a:t>
                </a:r>
                <a:r>
                  <a:rPr lang="en-US" sz="2200" i="1" dirty="0">
                    <a:effectLst/>
                    <a:ea typeface="Microsoft YaHei" panose="020B0503020204020204" pitchFamily="34" charset="-122"/>
                  </a:rPr>
                  <a:t>x</a:t>
                </a:r>
                <a:r>
                  <a:rPr lang="en-US" sz="2200" i="1" baseline="-25000" dirty="0">
                    <a:effectLst/>
                    <a:ea typeface="Microsoft YaHei" panose="020B0503020204020204" pitchFamily="34" charset="-122"/>
                  </a:rPr>
                  <a:t>i</a:t>
                </a:r>
                <a:r>
                  <a:rPr lang="en-US" sz="2200" baseline="-25000" dirty="0">
                    <a:effectLst/>
                    <a:ea typeface="Microsoft YaHei" panose="020B0503020204020204" pitchFamily="34" charset="-122"/>
                  </a:rPr>
                  <a:t>1</a:t>
                </a:r>
                <a:r>
                  <a:rPr lang="en-US" sz="2200" i="1" dirty="0">
                    <a:effectLst/>
                    <a:ea typeface="Microsoft YaHei" panose="020B0503020204020204" pitchFamily="34" charset="-122"/>
                  </a:rPr>
                  <a:t> + α</a:t>
                </a:r>
                <a:r>
                  <a:rPr lang="en-US" sz="2200" i="1" baseline="-25000" dirty="0">
                    <a:effectLst/>
                    <a:ea typeface="Microsoft YaHei" panose="020B0503020204020204" pitchFamily="34" charset="-122"/>
                  </a:rPr>
                  <a:t>k</a:t>
                </a:r>
                <a:r>
                  <a:rPr lang="en-US" sz="2200" baseline="-25000" dirty="0">
                    <a:effectLst/>
                    <a:ea typeface="Microsoft YaHei" panose="020B0503020204020204" pitchFamily="34" charset="-122"/>
                  </a:rPr>
                  <a:t>2</a:t>
                </a:r>
                <a:r>
                  <a:rPr lang="en-US" sz="2200" i="1" dirty="0">
                    <a:effectLst/>
                    <a:ea typeface="Microsoft YaHei" panose="020B0503020204020204" pitchFamily="34" charset="-122"/>
                  </a:rPr>
                  <a:t>x</a:t>
                </a:r>
                <a:r>
                  <a:rPr lang="en-US" sz="2200" i="1" baseline="-25000" dirty="0">
                    <a:effectLst/>
                    <a:ea typeface="Microsoft YaHei" panose="020B0503020204020204" pitchFamily="34" charset="-122"/>
                  </a:rPr>
                  <a:t>i</a:t>
                </a:r>
                <a:r>
                  <a:rPr lang="en-US" sz="2200" baseline="-25000" dirty="0">
                    <a:effectLst/>
                    <a:ea typeface="Microsoft YaHei" panose="020B0503020204020204" pitchFamily="34" charset="-122"/>
                  </a:rPr>
                  <a:t>2</a:t>
                </a:r>
                <a:r>
                  <a:rPr lang="en-US" sz="2200" i="1" dirty="0">
                    <a:effectLst/>
                    <a:ea typeface="Microsoft YaHei" panose="020B0503020204020204" pitchFamily="34" charset="-122"/>
                  </a:rPr>
                  <a:t> + … + α</a:t>
                </a:r>
                <a:r>
                  <a:rPr lang="en-US" sz="2200" i="1" baseline="-25000" dirty="0" err="1">
                    <a:effectLst/>
                    <a:ea typeface="Microsoft YaHei" panose="020B0503020204020204" pitchFamily="34" charset="-122"/>
                  </a:rPr>
                  <a:t>kn</a:t>
                </a:r>
                <a:r>
                  <a:rPr lang="en-US" sz="2200" i="1" dirty="0" err="1">
                    <a:effectLst/>
                    <a:ea typeface="Microsoft YaHei" panose="020B0503020204020204" pitchFamily="34" charset="-122"/>
                  </a:rPr>
                  <a:t>x</a:t>
                </a:r>
                <a:r>
                  <a:rPr lang="en-US" sz="2200" i="1" baseline="-25000" dirty="0" err="1">
                    <a:effectLst/>
                    <a:ea typeface="Microsoft YaHei" panose="020B0503020204020204" pitchFamily="34" charset="-122"/>
                  </a:rPr>
                  <a:t>in</a:t>
                </a:r>
                <a:r>
                  <a:rPr lang="en-US" sz="2200" dirty="0"/>
                  <a:t>.</a:t>
                </a:r>
              </a:p>
              <a:p>
                <a:pPr marL="0" indent="0">
                  <a:buNone/>
                </a:pPr>
                <a14:m>
                  <m:oMathPara xmlns:m="http://schemas.openxmlformats.org/officeDocument/2006/math">
                    <m:oMathParaPr>
                      <m:jc m:val="centerGroup"/>
                    </m:oMathParaPr>
                    <m:oMath xmlns:m="http://schemas.openxmlformats.org/officeDocument/2006/math">
                      <m:sSub>
                        <m:sSubPr>
                          <m:ctrlPr>
                            <a:rPr lang="en-US" sz="2200" i="1" smtClean="0">
                              <a:effectLst/>
                              <a:latin typeface="Cambria Math" panose="02040503050406030204" pitchFamily="18" charset="0"/>
                            </a:rPr>
                          </m:ctrlPr>
                        </m:sSubPr>
                        <m:e>
                          <m:r>
                            <a:rPr lang="en-US" sz="2200" i="1">
                              <a:effectLst/>
                              <a:latin typeface="Cambria Math" panose="02040503050406030204" pitchFamily="18" charset="0"/>
                              <a:ea typeface="Microsoft YaHei" panose="020B0503020204020204" pitchFamily="34" charset="-122"/>
                            </a:rPr>
                            <m:t>𝑃</m:t>
                          </m:r>
                        </m:e>
                        <m:sub>
                          <m:r>
                            <a:rPr lang="en-US" sz="2200" i="1">
                              <a:effectLst/>
                              <a:latin typeface="Cambria Math" panose="02040503050406030204" pitchFamily="18" charset="0"/>
                              <a:ea typeface="Microsoft YaHei" panose="020B0503020204020204" pitchFamily="34" charset="-122"/>
                            </a:rPr>
                            <m:t>𝑘</m:t>
                          </m:r>
                        </m:sub>
                      </m:sSub>
                      <m:d>
                        <m:dPr>
                          <m:ctrlPr>
                            <a:rPr lang="en-US" sz="2200" i="1">
                              <a:effectLst/>
                              <a:latin typeface="Cambria Math" panose="02040503050406030204" pitchFamily="18" charset="0"/>
                            </a:rPr>
                          </m:ctrlPr>
                        </m:dPr>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Microsoft YaHei" panose="020B0503020204020204" pitchFamily="34" charset="-122"/>
                                </a:rPr>
                                <m:t>𝑧</m:t>
                              </m:r>
                            </m:e>
                            <m:sub>
                              <m:r>
                                <a:rPr lang="en-US" sz="2200" i="1">
                                  <a:effectLst/>
                                  <a:latin typeface="Cambria Math" panose="02040503050406030204" pitchFamily="18" charset="0"/>
                                  <a:ea typeface="Microsoft YaHei" panose="020B0503020204020204" pitchFamily="34" charset="-122"/>
                                </a:rPr>
                                <m:t>𝑖</m:t>
                              </m:r>
                            </m:sub>
                          </m:sSub>
                        </m:e>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Microsoft YaHei" panose="020B0503020204020204" pitchFamily="34" charset="-122"/>
                                </a:rPr>
                                <m:t>𝑋</m:t>
                              </m:r>
                            </m:e>
                            <m:sub>
                              <m:r>
                                <a:rPr lang="en-US" sz="2200" i="1">
                                  <a:effectLst/>
                                  <a:latin typeface="Cambria Math" panose="02040503050406030204" pitchFamily="18" charset="0"/>
                                  <a:ea typeface="Microsoft YaHei" panose="020B0503020204020204" pitchFamily="34" charset="-122"/>
                                </a:rPr>
                                <m:t>𝑖</m:t>
                              </m:r>
                            </m:sub>
                          </m:sSub>
                          <m:r>
                            <a:rPr lang="en-US" sz="2200" i="1">
                              <a:effectLst/>
                              <a:latin typeface="Cambria Math" panose="02040503050406030204" pitchFamily="18" charset="0"/>
                              <a:ea typeface="Microsoft YaHei" panose="020B0503020204020204" pitchFamily="34" charset="-122"/>
                            </a:rPr>
                            <m:t>,</m:t>
                          </m:r>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Microsoft YaHei" panose="020B0503020204020204" pitchFamily="34" charset="-122"/>
                                </a:rPr>
                                <m:t>𝛼</m:t>
                              </m:r>
                            </m:e>
                            <m:sub>
                              <m:r>
                                <a:rPr lang="en-US" sz="2200" i="1">
                                  <a:effectLst/>
                                  <a:latin typeface="Cambria Math" panose="02040503050406030204" pitchFamily="18" charset="0"/>
                                  <a:ea typeface="Microsoft YaHei" panose="020B0503020204020204" pitchFamily="34" charset="-122"/>
                                </a:rPr>
                                <m:t>𝑘</m:t>
                              </m:r>
                            </m:sub>
                          </m:sSub>
                          <m:r>
                            <a:rPr lang="en-US" sz="2200" i="1">
                              <a:effectLst/>
                              <a:latin typeface="Cambria Math" panose="02040503050406030204" pitchFamily="18" charset="0"/>
                              <a:ea typeface="Microsoft YaHei" panose="020B0503020204020204" pitchFamily="34" charset="-122"/>
                            </a:rPr>
                            <m:t>,</m:t>
                          </m:r>
                          <m:sSubSup>
                            <m:sSubSupPr>
                              <m:ctrlPr>
                                <a:rPr lang="en-US" sz="2200" i="1">
                                  <a:effectLst/>
                                  <a:latin typeface="Cambria Math" panose="02040503050406030204" pitchFamily="18" charset="0"/>
                                </a:rPr>
                              </m:ctrlPr>
                            </m:sSubSupPr>
                            <m:e>
                              <m:r>
                                <a:rPr lang="en-US" sz="2200" i="1">
                                  <a:effectLst/>
                                  <a:latin typeface="Cambria Math" panose="02040503050406030204" pitchFamily="18" charset="0"/>
                                  <a:ea typeface="Microsoft YaHei" panose="020B0503020204020204" pitchFamily="34" charset="-122"/>
                                </a:rPr>
                                <m:t>𝜎</m:t>
                              </m:r>
                            </m:e>
                            <m:sub>
                              <m:r>
                                <a:rPr lang="en-US" sz="2200" i="1">
                                  <a:effectLst/>
                                  <a:latin typeface="Cambria Math" panose="02040503050406030204" pitchFamily="18" charset="0"/>
                                  <a:ea typeface="Microsoft YaHei" panose="020B0503020204020204" pitchFamily="34" charset="-122"/>
                                </a:rPr>
                                <m:t>𝑘</m:t>
                              </m:r>
                            </m:sub>
                            <m:sup>
                              <m:r>
                                <a:rPr lang="en-US" sz="2200" i="1">
                                  <a:effectLst/>
                                  <a:latin typeface="Cambria Math" panose="02040503050406030204" pitchFamily="18" charset="0"/>
                                  <a:ea typeface="Microsoft YaHei" panose="020B0503020204020204" pitchFamily="34" charset="-122"/>
                                </a:rPr>
                                <m:t>2</m:t>
                              </m:r>
                            </m:sup>
                          </m:sSubSup>
                        </m:e>
                      </m:d>
                      <m:r>
                        <a:rPr lang="en-US" sz="2200" i="1">
                          <a:effectLst/>
                          <a:latin typeface="Cambria Math" panose="02040503050406030204" pitchFamily="18" charset="0"/>
                          <a:ea typeface="Microsoft YaHei" panose="020B0503020204020204" pitchFamily="34" charset="-122"/>
                        </a:rPr>
                        <m:t>=</m:t>
                      </m:r>
                      <m:sSup>
                        <m:sSupPr>
                          <m:ctrlPr>
                            <a:rPr lang="en-US" sz="2200" i="1" smtClean="0">
                              <a:effectLst/>
                              <a:latin typeface="Cambria Math" panose="02040503050406030204" pitchFamily="18" charset="0"/>
                              <a:ea typeface="Microsoft YaHei" panose="020B0503020204020204" pitchFamily="34" charset="-122"/>
                            </a:rPr>
                          </m:ctrlPr>
                        </m:sSupPr>
                        <m:e>
                          <m:d>
                            <m:dPr>
                              <m:ctrlPr>
                                <a:rPr lang="en-US" sz="2200" i="1" smtClean="0">
                                  <a:effectLst/>
                                  <a:latin typeface="Cambria Math" panose="02040503050406030204" pitchFamily="18" charset="0"/>
                                  <a:ea typeface="Microsoft YaHei" panose="020B0503020204020204" pitchFamily="34" charset="-122"/>
                                </a:rPr>
                              </m:ctrlPr>
                            </m:dPr>
                            <m:e>
                              <m:r>
                                <a:rPr lang="en-US" sz="2200" i="1">
                                  <a:latin typeface="Cambria Math" panose="02040503050406030204" pitchFamily="18" charset="0"/>
                                  <a:ea typeface="Microsoft YaHei" panose="020B0503020204020204" pitchFamily="34" charset="-122"/>
                                </a:rPr>
                                <m:t>2</m:t>
                              </m:r>
                              <m:r>
                                <a:rPr lang="en-US" sz="2200" i="1">
                                  <a:latin typeface="Cambria Math" panose="02040503050406030204" pitchFamily="18" charset="0"/>
                                  <a:ea typeface="Microsoft YaHei" panose="020B0503020204020204" pitchFamily="34" charset="-122"/>
                                </a:rPr>
                                <m:t>𝜋</m:t>
                              </m:r>
                              <m:sSubSup>
                                <m:sSubSupPr>
                                  <m:ctrlPr>
                                    <a:rPr lang="en-US" sz="2200" i="1">
                                      <a:latin typeface="Cambria Math" panose="02040503050406030204" pitchFamily="18" charset="0"/>
                                    </a:rPr>
                                  </m:ctrlPr>
                                </m:sSubSupPr>
                                <m:e>
                                  <m:r>
                                    <a:rPr lang="en-US" sz="2200" i="1">
                                      <a:latin typeface="Cambria Math" panose="02040503050406030204" pitchFamily="18" charset="0"/>
                                      <a:ea typeface="Microsoft YaHei" panose="020B0503020204020204" pitchFamily="34" charset="-122"/>
                                    </a:rPr>
                                    <m:t>𝜎</m:t>
                                  </m:r>
                                </m:e>
                                <m:sub>
                                  <m:r>
                                    <a:rPr lang="en-US" sz="2200" i="1">
                                      <a:latin typeface="Cambria Math" panose="02040503050406030204" pitchFamily="18" charset="0"/>
                                      <a:ea typeface="Microsoft YaHei" panose="020B0503020204020204" pitchFamily="34" charset="-122"/>
                                    </a:rPr>
                                    <m:t>𝑘</m:t>
                                  </m:r>
                                </m:sub>
                                <m:sup>
                                  <m:r>
                                    <a:rPr lang="en-US" sz="2200" i="1">
                                      <a:latin typeface="Cambria Math" panose="02040503050406030204" pitchFamily="18" charset="0"/>
                                      <a:ea typeface="Microsoft YaHei" panose="020B0503020204020204" pitchFamily="34" charset="-122"/>
                                    </a:rPr>
                                    <m:t>2</m:t>
                                  </m:r>
                                </m:sup>
                              </m:sSubSup>
                            </m:e>
                          </m:d>
                        </m:e>
                        <m:sup>
                          <m:r>
                            <a:rPr lang="en-US" sz="2200" b="0" i="1" smtClean="0">
                              <a:effectLst/>
                              <a:latin typeface="Cambria Math" panose="02040503050406030204" pitchFamily="18" charset="0"/>
                              <a:ea typeface="Microsoft YaHei" panose="020B0503020204020204" pitchFamily="34" charset="-122"/>
                            </a:rPr>
                            <m:t>−</m:t>
                          </m:r>
                          <m:f>
                            <m:fPr>
                              <m:type m:val="lin"/>
                              <m:ctrlPr>
                                <a:rPr lang="en-US" sz="2200" b="0" i="1" smtClean="0">
                                  <a:effectLst/>
                                  <a:latin typeface="Cambria Math" panose="02040503050406030204" pitchFamily="18" charset="0"/>
                                  <a:ea typeface="Microsoft YaHei" panose="020B0503020204020204" pitchFamily="34" charset="-122"/>
                                </a:rPr>
                              </m:ctrlPr>
                            </m:fPr>
                            <m:num>
                              <m:r>
                                <a:rPr lang="en-US" sz="2200" b="0" i="1" smtClean="0">
                                  <a:effectLst/>
                                  <a:latin typeface="Cambria Math" panose="02040503050406030204" pitchFamily="18" charset="0"/>
                                  <a:ea typeface="Microsoft YaHei" panose="020B0503020204020204" pitchFamily="34" charset="-122"/>
                                </a:rPr>
                                <m:t>1</m:t>
                              </m:r>
                            </m:num>
                            <m:den>
                              <m:r>
                                <a:rPr lang="en-US" sz="2200" b="0" i="1" smtClean="0">
                                  <a:effectLst/>
                                  <a:latin typeface="Cambria Math" panose="02040503050406030204" pitchFamily="18" charset="0"/>
                                  <a:ea typeface="Microsoft YaHei" panose="020B0503020204020204" pitchFamily="34" charset="-122"/>
                                </a:rPr>
                                <m:t>2</m:t>
                              </m:r>
                            </m:den>
                          </m:f>
                        </m:sup>
                      </m:sSup>
                      <m:r>
                        <m:rPr>
                          <m:sty m:val="p"/>
                        </m:rPr>
                        <a:rPr lang="en-US" sz="2200">
                          <a:effectLst/>
                          <a:latin typeface="Cambria Math" panose="02040503050406030204" pitchFamily="18" charset="0"/>
                          <a:ea typeface="Microsoft YaHei" panose="020B0503020204020204" pitchFamily="34" charset="-122"/>
                        </a:rPr>
                        <m:t>exp</m:t>
                      </m:r>
                      <m:d>
                        <m:dPr>
                          <m:ctrlPr>
                            <a:rPr lang="en-US" sz="2200" i="1">
                              <a:effectLst/>
                              <a:latin typeface="Cambria Math" panose="02040503050406030204" pitchFamily="18" charset="0"/>
                            </a:rPr>
                          </m:ctrlPr>
                        </m:dPr>
                        <m:e>
                          <m:r>
                            <a:rPr lang="en-US" sz="2200" b="0" i="1" smtClean="0">
                              <a:effectLst/>
                              <a:latin typeface="Cambria Math" panose="02040503050406030204" pitchFamily="18" charset="0"/>
                              <a:ea typeface="Microsoft YaHei" panose="020B0503020204020204" pitchFamily="34" charset="-122"/>
                            </a:rPr>
                            <m:t>−</m:t>
                          </m:r>
                          <m:f>
                            <m:fPr>
                              <m:type m:val="lin"/>
                              <m:ctrlPr>
                                <a:rPr lang="en-US" sz="2200" b="0" i="1" smtClean="0">
                                  <a:effectLst/>
                                  <a:latin typeface="Cambria Math" panose="02040503050406030204" pitchFamily="18" charset="0"/>
                                  <a:ea typeface="Microsoft YaHei" panose="020B0503020204020204" pitchFamily="34" charset="-122"/>
                                </a:rPr>
                              </m:ctrlPr>
                            </m:fPr>
                            <m:num>
                              <m:sSup>
                                <m:sSupPr>
                                  <m:ctrlPr>
                                    <a:rPr lang="en-US" sz="2200" i="1">
                                      <a:latin typeface="Cambria Math" panose="02040503050406030204" pitchFamily="18" charset="0"/>
                                    </a:rPr>
                                  </m:ctrlPr>
                                </m:sSupPr>
                                <m:e>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Microsoft YaHei" panose="020B0503020204020204" pitchFamily="34" charset="-122"/>
                                            </a:rPr>
                                            <m:t>𝑧</m:t>
                                          </m:r>
                                        </m:e>
                                        <m:sub>
                                          <m:r>
                                            <a:rPr lang="en-US" sz="2200" i="1">
                                              <a:latin typeface="Cambria Math" panose="02040503050406030204" pitchFamily="18" charset="0"/>
                                              <a:ea typeface="Microsoft YaHei" panose="020B0503020204020204" pitchFamily="34" charset="-122"/>
                                            </a:rPr>
                                            <m:t>𝑖</m:t>
                                          </m:r>
                                        </m:sub>
                                      </m:sSub>
                                      <m:r>
                                        <a:rPr lang="en-US" sz="2200" i="1">
                                          <a:latin typeface="Cambria Math" panose="02040503050406030204" pitchFamily="18" charset="0"/>
                                          <a:ea typeface="Microsoft YaHei" panose="020B0503020204020204" pitchFamily="34" charset="-122"/>
                                        </a:rPr>
                                        <m:t>−</m:t>
                                      </m:r>
                                      <m:sSubSup>
                                        <m:sSubSupPr>
                                          <m:ctrlPr>
                                            <a:rPr lang="en-US" sz="2200" i="1">
                                              <a:latin typeface="Cambria Math" panose="02040503050406030204" pitchFamily="18" charset="0"/>
                                            </a:rPr>
                                          </m:ctrlPr>
                                        </m:sSubSupPr>
                                        <m:e>
                                          <m:r>
                                            <a:rPr lang="en-US" sz="2200" i="1">
                                              <a:latin typeface="Cambria Math" panose="02040503050406030204" pitchFamily="18" charset="0"/>
                                              <a:ea typeface="Microsoft YaHei" panose="020B0503020204020204" pitchFamily="34" charset="-122"/>
                                            </a:rPr>
                                            <m:t>𝛼</m:t>
                                          </m:r>
                                        </m:e>
                                        <m:sub>
                                          <m:r>
                                            <a:rPr lang="en-US" sz="2200" i="1">
                                              <a:latin typeface="Cambria Math" panose="02040503050406030204" pitchFamily="18" charset="0"/>
                                              <a:ea typeface="Microsoft YaHei" panose="020B0503020204020204" pitchFamily="34" charset="-122"/>
                                            </a:rPr>
                                            <m:t>𝑘</m:t>
                                          </m:r>
                                        </m:sub>
                                        <m:sup>
                                          <m:r>
                                            <a:rPr lang="en-US" sz="2200" i="1">
                                              <a:latin typeface="Cambria Math" panose="02040503050406030204" pitchFamily="18" charset="0"/>
                                              <a:ea typeface="Microsoft YaHei" panose="020B0503020204020204" pitchFamily="34" charset="-122"/>
                                            </a:rPr>
                                            <m:t>𝑇</m:t>
                                          </m:r>
                                        </m:sup>
                                      </m:sSubSup>
                                      <m:sSub>
                                        <m:sSubPr>
                                          <m:ctrlPr>
                                            <a:rPr lang="en-US" sz="2200" i="1">
                                              <a:latin typeface="Cambria Math" panose="02040503050406030204" pitchFamily="18" charset="0"/>
                                            </a:rPr>
                                          </m:ctrlPr>
                                        </m:sSubPr>
                                        <m:e>
                                          <m:r>
                                            <a:rPr lang="en-US" sz="2200" i="1">
                                              <a:latin typeface="Cambria Math" panose="02040503050406030204" pitchFamily="18" charset="0"/>
                                              <a:ea typeface="Microsoft YaHei" panose="020B0503020204020204" pitchFamily="34" charset="-122"/>
                                            </a:rPr>
                                            <m:t>𝑋</m:t>
                                          </m:r>
                                        </m:e>
                                        <m:sub>
                                          <m:r>
                                            <a:rPr lang="en-US" sz="2200" i="1">
                                              <a:latin typeface="Cambria Math" panose="02040503050406030204" pitchFamily="18" charset="0"/>
                                              <a:ea typeface="Microsoft YaHei" panose="020B0503020204020204" pitchFamily="34" charset="-122"/>
                                            </a:rPr>
                                            <m:t>𝑖</m:t>
                                          </m:r>
                                        </m:sub>
                                      </m:sSub>
                                    </m:e>
                                  </m:d>
                                </m:e>
                                <m:sup>
                                  <m:r>
                                    <a:rPr lang="en-US" sz="2200" i="1">
                                      <a:latin typeface="Cambria Math" panose="02040503050406030204" pitchFamily="18" charset="0"/>
                                      <a:ea typeface="Microsoft YaHei" panose="020B0503020204020204" pitchFamily="34" charset="-122"/>
                                    </a:rPr>
                                    <m:t>2</m:t>
                                  </m:r>
                                </m:sup>
                              </m:sSup>
                            </m:num>
                            <m:den>
                              <m:d>
                                <m:dPr>
                                  <m:ctrlPr>
                                    <a:rPr lang="en-US" sz="2200" b="0" i="1" smtClean="0">
                                      <a:effectLst/>
                                      <a:latin typeface="Cambria Math" panose="02040503050406030204" pitchFamily="18" charset="0"/>
                                      <a:ea typeface="Microsoft YaHei" panose="020B0503020204020204" pitchFamily="34" charset="-122"/>
                                    </a:rPr>
                                  </m:ctrlPr>
                                </m:dPr>
                                <m:e>
                                  <m:r>
                                    <a:rPr lang="en-US" sz="2200" i="1">
                                      <a:latin typeface="Cambria Math" panose="02040503050406030204" pitchFamily="18" charset="0"/>
                                      <a:ea typeface="Microsoft YaHei" panose="020B0503020204020204" pitchFamily="34" charset="-122"/>
                                    </a:rPr>
                                    <m:t>2</m:t>
                                  </m:r>
                                  <m:sSubSup>
                                    <m:sSubSupPr>
                                      <m:ctrlPr>
                                        <a:rPr lang="en-US" sz="2200" i="1">
                                          <a:latin typeface="Cambria Math" panose="02040503050406030204" pitchFamily="18" charset="0"/>
                                        </a:rPr>
                                      </m:ctrlPr>
                                    </m:sSubSupPr>
                                    <m:e>
                                      <m:r>
                                        <a:rPr lang="en-US" sz="2200" i="1">
                                          <a:latin typeface="Cambria Math" panose="02040503050406030204" pitchFamily="18" charset="0"/>
                                          <a:ea typeface="Microsoft YaHei" panose="020B0503020204020204" pitchFamily="34" charset="-122"/>
                                        </a:rPr>
                                        <m:t>𝜎</m:t>
                                      </m:r>
                                    </m:e>
                                    <m:sub>
                                      <m:r>
                                        <a:rPr lang="en-US" sz="2200" i="1">
                                          <a:latin typeface="Cambria Math" panose="02040503050406030204" pitchFamily="18" charset="0"/>
                                          <a:ea typeface="Microsoft YaHei" panose="020B0503020204020204" pitchFamily="34" charset="-122"/>
                                        </a:rPr>
                                        <m:t>𝑘</m:t>
                                      </m:r>
                                    </m:sub>
                                    <m:sup>
                                      <m:r>
                                        <a:rPr lang="en-US" sz="2200" i="1">
                                          <a:latin typeface="Cambria Math" panose="02040503050406030204" pitchFamily="18" charset="0"/>
                                          <a:ea typeface="Microsoft YaHei" panose="020B0503020204020204" pitchFamily="34" charset="-122"/>
                                        </a:rPr>
                                        <m:t>2</m:t>
                                      </m:r>
                                    </m:sup>
                                  </m:sSubSup>
                                </m:e>
                              </m:d>
                            </m:den>
                          </m:f>
                        </m:e>
                      </m:d>
                    </m:oMath>
                  </m:oMathPara>
                </a14:m>
                <a:endParaRPr lang="en-US" sz="2200" dirty="0"/>
              </a:p>
              <a:p>
                <a:r>
                  <a:rPr lang="en-US" sz="2200" dirty="0">
                    <a:effectLst/>
                    <a:ea typeface="Microsoft YaHei" panose="020B0503020204020204" pitchFamily="34" charset="-122"/>
                  </a:rPr>
                  <a:t>Each mixture coefficient </a:t>
                </a:r>
                <a:r>
                  <a:rPr lang="en-US" sz="2200" i="1" dirty="0">
                    <a:effectLst/>
                    <a:ea typeface="Microsoft YaHei" panose="020B0503020204020204" pitchFamily="34" charset="-122"/>
                  </a:rPr>
                  <a:t>c</a:t>
                </a:r>
                <a:r>
                  <a:rPr lang="en-US" sz="2200" i="1" baseline="-25000" dirty="0">
                    <a:effectLst/>
                    <a:ea typeface="Microsoft YaHei" panose="020B0503020204020204" pitchFamily="34" charset="-122"/>
                  </a:rPr>
                  <a:t>k</a:t>
                </a:r>
                <a:r>
                  <a:rPr lang="en-US" sz="2200" dirty="0">
                    <a:effectLst/>
                    <a:ea typeface="Microsoft YaHei" panose="020B0503020204020204" pitchFamily="34" charset="-122"/>
                  </a:rPr>
                  <a:t> is the prior probability that any </a:t>
                </a:r>
                <a:r>
                  <a:rPr lang="en-US" sz="2200" i="1" dirty="0" err="1">
                    <a:effectLst/>
                    <a:ea typeface="Microsoft YaHei" panose="020B0503020204020204" pitchFamily="34" charset="-122"/>
                  </a:rPr>
                  <a:t>z</a:t>
                </a:r>
                <a:r>
                  <a:rPr lang="en-US" sz="2200" i="1" baseline="-25000" dirty="0" err="1">
                    <a:effectLst/>
                    <a:ea typeface="Microsoft YaHei" panose="020B0503020204020204" pitchFamily="34" charset="-122"/>
                  </a:rPr>
                  <a:t>i</a:t>
                </a:r>
                <a:r>
                  <a:rPr lang="en-US" sz="2200" dirty="0">
                    <a:effectLst/>
                    <a:ea typeface="Microsoft YaHei" panose="020B0503020204020204" pitchFamily="34" charset="-122"/>
                  </a:rPr>
                  <a:t> belongs to the </a:t>
                </a:r>
                <a:r>
                  <a:rPr lang="en-US" sz="2200" i="1" dirty="0">
                    <a:effectLst/>
                    <a:ea typeface="Microsoft YaHei" panose="020B0503020204020204" pitchFamily="34" charset="-122"/>
                  </a:rPr>
                  <a:t>k</a:t>
                </a:r>
                <a:r>
                  <a:rPr lang="en-US" sz="2200" baseline="30000" dirty="0">
                    <a:effectLst/>
                    <a:ea typeface="Microsoft YaHei" panose="020B0503020204020204" pitchFamily="34" charset="-122"/>
                  </a:rPr>
                  <a:t>th</a:t>
                </a:r>
                <a:r>
                  <a:rPr lang="en-US" sz="2200" dirty="0">
                    <a:effectLst/>
                    <a:ea typeface="Microsoft YaHei" panose="020B0503020204020204" pitchFamily="34" charset="-122"/>
                  </a:rPr>
                  <a:t> PRM: </a:t>
                </a:r>
                <a:r>
                  <a:rPr lang="en-US" sz="2200" i="1" dirty="0">
                    <a:effectLst/>
                    <a:ea typeface="Microsoft YaHei" panose="020B0503020204020204" pitchFamily="34" charset="-122"/>
                  </a:rPr>
                  <a:t>c</a:t>
                </a:r>
                <a:r>
                  <a:rPr lang="en-US" sz="2200" i="1" baseline="-25000" dirty="0">
                    <a:effectLst/>
                    <a:ea typeface="Microsoft YaHei" panose="020B0503020204020204" pitchFamily="34" charset="-122"/>
                  </a:rPr>
                  <a:t>k</a:t>
                </a:r>
                <a:r>
                  <a:rPr lang="en-US" sz="2200" dirty="0">
                    <a:effectLst/>
                    <a:ea typeface="Microsoft YaHei" panose="020B0503020204020204" pitchFamily="34" charset="-122"/>
                  </a:rPr>
                  <a:t> = </a:t>
                </a:r>
                <a:r>
                  <a:rPr lang="en-US" sz="2200" i="1" dirty="0">
                    <a:effectLst/>
                    <a:ea typeface="Microsoft YaHei" panose="020B0503020204020204" pitchFamily="34" charset="-122"/>
                  </a:rPr>
                  <a:t>P</a:t>
                </a:r>
                <a:r>
                  <a:rPr lang="en-US" sz="2200" dirty="0">
                    <a:ea typeface="Microsoft YaHei" panose="020B0503020204020204" pitchFamily="34" charset="-122"/>
                  </a:rPr>
                  <a:t>(</a:t>
                </a:r>
                <a:r>
                  <a:rPr lang="en-US" sz="2200" i="1" dirty="0">
                    <a:ea typeface="Microsoft YaHei" panose="020B0503020204020204" pitchFamily="34" charset="-122"/>
                  </a:rPr>
                  <a:t>Y</a:t>
                </a:r>
                <a:r>
                  <a:rPr lang="en-US" sz="2200" dirty="0">
                    <a:ea typeface="Microsoft YaHei" panose="020B0503020204020204" pitchFamily="34" charset="-122"/>
                  </a:rPr>
                  <a:t>=</a:t>
                </a:r>
                <a:r>
                  <a:rPr lang="en-US" sz="2200" i="1" dirty="0">
                    <a:ea typeface="Microsoft YaHei" panose="020B0503020204020204" pitchFamily="34" charset="-122"/>
                  </a:rPr>
                  <a:t>k</a:t>
                </a:r>
                <a:r>
                  <a:rPr lang="en-US" sz="2200" dirty="0">
                    <a:ea typeface="Microsoft YaHei" panose="020B0503020204020204" pitchFamily="34" charset="-122"/>
                  </a:rPr>
                  <a:t>).</a:t>
                </a:r>
                <a:endParaRPr lang="en-US" sz="2200" dirty="0"/>
              </a:p>
              <a:p>
                <a:r>
                  <a:rPr lang="en-US" sz="2200" dirty="0">
                    <a:effectLst/>
                    <a:ea typeface="Microsoft YaHei" panose="020B0503020204020204" pitchFamily="34" charset="-122"/>
                  </a:rPr>
                  <a:t>For each </a:t>
                </a:r>
                <a:r>
                  <a:rPr lang="en-US" sz="2200" i="1" dirty="0">
                    <a:effectLst/>
                    <a:ea typeface="Microsoft YaHei" panose="020B0503020204020204" pitchFamily="34" charset="-122"/>
                  </a:rPr>
                  <a:t>k</a:t>
                </a:r>
                <a:r>
                  <a:rPr lang="en-US" sz="2200" baseline="30000" dirty="0">
                    <a:effectLst/>
                    <a:ea typeface="Microsoft YaHei" panose="020B0503020204020204" pitchFamily="34" charset="-122"/>
                  </a:rPr>
                  <a:t>th</a:t>
                </a:r>
                <a:r>
                  <a:rPr lang="en-US" sz="2200" dirty="0">
                    <a:effectLst/>
                    <a:ea typeface="Microsoft YaHei" panose="020B0503020204020204" pitchFamily="34" charset="-122"/>
                  </a:rPr>
                  <a:t> PRM, suppose each </a:t>
                </a:r>
                <a14:m>
                  <m:oMath xmlns:m="http://schemas.openxmlformats.org/officeDocument/2006/math">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Microsoft YaHei" panose="020B0503020204020204" pitchFamily="34" charset="-122"/>
                          </a:rPr>
                          <m:t>𝑥</m:t>
                        </m:r>
                      </m:e>
                      <m:sub>
                        <m:r>
                          <a:rPr lang="en-US" sz="2200" i="1">
                            <a:effectLst/>
                            <a:latin typeface="Cambria Math" panose="02040503050406030204" pitchFamily="18" charset="0"/>
                            <a:ea typeface="Microsoft YaHei" panose="020B0503020204020204" pitchFamily="34" charset="-122"/>
                          </a:rPr>
                          <m:t>𝑖𝑗</m:t>
                        </m:r>
                      </m:sub>
                    </m:sSub>
                    <m:r>
                      <a:rPr lang="en-US" sz="2200" i="1">
                        <a:effectLst/>
                        <a:latin typeface="Cambria Math" panose="02040503050406030204" pitchFamily="18" charset="0"/>
                        <a:ea typeface="Microsoft YaHei" panose="020B0503020204020204" pitchFamily="34" charset="-122"/>
                      </a:rPr>
                      <m:t>∈</m:t>
                    </m:r>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Microsoft YaHei" panose="020B0503020204020204" pitchFamily="34" charset="-122"/>
                          </a:rPr>
                          <m:t>𝑋</m:t>
                        </m:r>
                      </m:e>
                      <m:sub>
                        <m:r>
                          <a:rPr lang="en-US" sz="2200" i="1">
                            <a:effectLst/>
                            <a:latin typeface="Cambria Math" panose="02040503050406030204" pitchFamily="18" charset="0"/>
                            <a:ea typeface="Microsoft YaHei" panose="020B0503020204020204" pitchFamily="34" charset="-122"/>
                          </a:rPr>
                          <m:t>𝑖</m:t>
                        </m:r>
                      </m:sub>
                    </m:sSub>
                  </m:oMath>
                </a14:m>
                <a:r>
                  <a:rPr lang="en-US" sz="2200" dirty="0">
                    <a:effectLst/>
                    <a:ea typeface="Microsoft YaHei" panose="020B0503020204020204" pitchFamily="34" charset="-122"/>
                  </a:rPr>
                  <a:t> has an inverse regression model (IRM) </a:t>
                </a:r>
                <a:r>
                  <a:rPr lang="en-US" sz="2200" i="1" dirty="0" err="1">
                    <a:effectLst/>
                    <a:ea typeface="Microsoft YaHei" panose="020B0503020204020204" pitchFamily="34" charset="-122"/>
                  </a:rPr>
                  <a:t>x</a:t>
                </a:r>
                <a:r>
                  <a:rPr lang="en-US" sz="2200" i="1" baseline="-25000" dirty="0" err="1">
                    <a:effectLst/>
                    <a:ea typeface="Microsoft YaHei" panose="020B0503020204020204" pitchFamily="34" charset="-122"/>
                  </a:rPr>
                  <a:t>ij</a:t>
                </a:r>
                <a:r>
                  <a:rPr lang="en-US" sz="2200" dirty="0">
                    <a:effectLst/>
                    <a:ea typeface="Microsoft YaHei" panose="020B0503020204020204" pitchFamily="34" charset="-122"/>
                  </a:rPr>
                  <a:t> = </a:t>
                </a:r>
                <a:r>
                  <a:rPr lang="en-US" sz="2200" i="1" dirty="0">
                    <a:effectLst/>
                    <a:ea typeface="Microsoft YaHei" panose="020B0503020204020204" pitchFamily="34" charset="-122"/>
                  </a:rPr>
                  <a:t>β</a:t>
                </a:r>
                <a:r>
                  <a:rPr lang="en-US" sz="2200" i="1" baseline="-25000" dirty="0">
                    <a:effectLst/>
                    <a:ea typeface="Microsoft YaHei" panose="020B0503020204020204" pitchFamily="34" charset="-122"/>
                  </a:rPr>
                  <a:t>kj</a:t>
                </a:r>
                <a:r>
                  <a:rPr lang="en-US" sz="2200" baseline="-25000" dirty="0">
                    <a:effectLst/>
                    <a:ea typeface="Microsoft YaHei" panose="020B0503020204020204" pitchFamily="34" charset="-122"/>
                  </a:rPr>
                  <a:t>0</a:t>
                </a:r>
                <a:r>
                  <a:rPr lang="en-US" sz="2200" i="1" dirty="0">
                    <a:effectLst/>
                    <a:ea typeface="Microsoft YaHei" panose="020B0503020204020204" pitchFamily="34" charset="-122"/>
                  </a:rPr>
                  <a:t> + β</a:t>
                </a:r>
                <a:r>
                  <a:rPr lang="en-US" sz="2200" i="1" baseline="-25000" dirty="0">
                    <a:effectLst/>
                    <a:ea typeface="Microsoft YaHei" panose="020B0503020204020204" pitchFamily="34" charset="-122"/>
                  </a:rPr>
                  <a:t>kj</a:t>
                </a:r>
                <a:r>
                  <a:rPr lang="en-US" sz="2200" baseline="-25000" dirty="0">
                    <a:effectLst/>
                    <a:ea typeface="Microsoft YaHei" panose="020B0503020204020204" pitchFamily="34" charset="-122"/>
                  </a:rPr>
                  <a:t>1</a:t>
                </a:r>
                <a:r>
                  <a:rPr lang="en-US" sz="2200" i="1" dirty="0">
                    <a:effectLst/>
                    <a:ea typeface="Microsoft YaHei" panose="020B0503020204020204" pitchFamily="34" charset="-122"/>
                  </a:rPr>
                  <a:t>z</a:t>
                </a:r>
                <a:r>
                  <a:rPr lang="en-US" sz="2200" i="1" baseline="-25000" dirty="0">
                    <a:effectLst/>
                    <a:ea typeface="Microsoft YaHei" panose="020B0503020204020204" pitchFamily="34" charset="-122"/>
                  </a:rPr>
                  <a:t>i</a:t>
                </a:r>
                <a:r>
                  <a:rPr lang="en-US" sz="2200" dirty="0"/>
                  <a:t> [18].</a:t>
                </a:r>
              </a:p>
              <a:p>
                <a:pPr marL="0" indent="0">
                  <a:buNone/>
                </a:pPr>
                <a14:m>
                  <m:oMathPara xmlns:m="http://schemas.openxmlformats.org/officeDocument/2006/math">
                    <m:oMathParaPr>
                      <m:jc m:val="centerGroup"/>
                    </m:oMathParaPr>
                    <m:oMath xmlns:m="http://schemas.openxmlformats.org/officeDocument/2006/math">
                      <m:sSub>
                        <m:sSubPr>
                          <m:ctrlPr>
                            <a:rPr lang="en-US" sz="2200" i="1" smtClean="0">
                              <a:effectLst/>
                              <a:latin typeface="Cambria Math" panose="02040503050406030204" pitchFamily="18" charset="0"/>
                            </a:rPr>
                          </m:ctrlPr>
                        </m:sSubPr>
                        <m:e>
                          <m:r>
                            <a:rPr lang="en-US" sz="2200" i="1">
                              <a:effectLst/>
                              <a:latin typeface="Cambria Math" panose="02040503050406030204" pitchFamily="18" charset="0"/>
                              <a:ea typeface="Microsoft YaHei" panose="020B0503020204020204" pitchFamily="34" charset="-122"/>
                            </a:rPr>
                            <m:t>𝑃</m:t>
                          </m:r>
                        </m:e>
                        <m:sub>
                          <m:r>
                            <a:rPr lang="en-US" sz="2200" i="1">
                              <a:effectLst/>
                              <a:latin typeface="Cambria Math" panose="02040503050406030204" pitchFamily="18" charset="0"/>
                              <a:ea typeface="Microsoft YaHei" panose="020B0503020204020204" pitchFamily="34" charset="-122"/>
                            </a:rPr>
                            <m:t>𝑘𝑗</m:t>
                          </m:r>
                        </m:sub>
                      </m:sSub>
                      <m:d>
                        <m:dPr>
                          <m:ctrlPr>
                            <a:rPr lang="en-US" sz="2200" i="1">
                              <a:effectLst/>
                              <a:latin typeface="Cambria Math" panose="02040503050406030204" pitchFamily="18" charset="0"/>
                            </a:rPr>
                          </m:ctrlPr>
                        </m:dPr>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Microsoft YaHei" panose="020B0503020204020204" pitchFamily="34" charset="-122"/>
                                </a:rPr>
                                <m:t>𝑥</m:t>
                              </m:r>
                            </m:e>
                            <m:sub>
                              <m:r>
                                <a:rPr lang="en-US" sz="2200" i="1">
                                  <a:effectLst/>
                                  <a:latin typeface="Cambria Math" panose="02040503050406030204" pitchFamily="18" charset="0"/>
                                  <a:ea typeface="Microsoft YaHei" panose="020B0503020204020204" pitchFamily="34" charset="-122"/>
                                </a:rPr>
                                <m:t>𝑖𝑗</m:t>
                              </m:r>
                            </m:sub>
                          </m:sSub>
                        </m:e>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Microsoft YaHei" panose="020B0503020204020204" pitchFamily="34" charset="-122"/>
                                </a:rPr>
                                <m:t>𝑧</m:t>
                              </m:r>
                            </m:e>
                            <m:sub>
                              <m:r>
                                <a:rPr lang="en-US" sz="2200" i="1">
                                  <a:effectLst/>
                                  <a:latin typeface="Cambria Math" panose="02040503050406030204" pitchFamily="18" charset="0"/>
                                  <a:ea typeface="Microsoft YaHei" panose="020B0503020204020204" pitchFamily="34" charset="-122"/>
                                </a:rPr>
                                <m:t>𝑖</m:t>
                              </m:r>
                            </m:sub>
                          </m:sSub>
                          <m:r>
                            <a:rPr lang="en-US" sz="2200" i="1">
                              <a:effectLst/>
                              <a:latin typeface="Cambria Math" panose="02040503050406030204" pitchFamily="18" charset="0"/>
                              <a:ea typeface="Microsoft YaHei" panose="020B0503020204020204" pitchFamily="34" charset="-122"/>
                            </a:rPr>
                            <m:t>,</m:t>
                          </m:r>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Microsoft YaHei" panose="020B0503020204020204" pitchFamily="34" charset="-122"/>
                                </a:rPr>
                                <m:t>𝛽</m:t>
                              </m:r>
                            </m:e>
                            <m:sub>
                              <m:r>
                                <a:rPr lang="en-US" sz="2200" i="1">
                                  <a:effectLst/>
                                  <a:latin typeface="Cambria Math" panose="02040503050406030204" pitchFamily="18" charset="0"/>
                                  <a:ea typeface="Microsoft YaHei" panose="020B0503020204020204" pitchFamily="34" charset="-122"/>
                                </a:rPr>
                                <m:t>𝑘𝑗</m:t>
                              </m:r>
                            </m:sub>
                          </m:sSub>
                        </m:e>
                      </m:d>
                      <m:r>
                        <a:rPr lang="en-US" sz="2200" i="1">
                          <a:effectLst/>
                          <a:latin typeface="Cambria Math" panose="02040503050406030204" pitchFamily="18" charset="0"/>
                          <a:ea typeface="Microsoft YaHei" panose="020B0503020204020204" pitchFamily="34" charset="-122"/>
                        </a:rPr>
                        <m:t>=</m:t>
                      </m:r>
                      <m:sSup>
                        <m:sSupPr>
                          <m:ctrlPr>
                            <a:rPr lang="en-US" sz="2200" i="1">
                              <a:latin typeface="Cambria Math" panose="02040503050406030204" pitchFamily="18" charset="0"/>
                              <a:ea typeface="Microsoft YaHei" panose="020B0503020204020204" pitchFamily="34" charset="-122"/>
                            </a:rPr>
                          </m:ctrlPr>
                        </m:sSupPr>
                        <m:e>
                          <m:d>
                            <m:dPr>
                              <m:ctrlPr>
                                <a:rPr lang="en-US" sz="2200" i="1">
                                  <a:latin typeface="Cambria Math" panose="02040503050406030204" pitchFamily="18" charset="0"/>
                                  <a:ea typeface="Microsoft YaHei" panose="020B0503020204020204" pitchFamily="34" charset="-122"/>
                                </a:rPr>
                              </m:ctrlPr>
                            </m:dPr>
                            <m:e>
                              <m:r>
                                <a:rPr lang="en-US" sz="2200" i="1">
                                  <a:latin typeface="Cambria Math" panose="02040503050406030204" pitchFamily="18" charset="0"/>
                                  <a:ea typeface="Microsoft YaHei" panose="020B0503020204020204" pitchFamily="34" charset="-122"/>
                                </a:rPr>
                                <m:t>2</m:t>
                              </m:r>
                              <m:r>
                                <a:rPr lang="en-US" sz="2200" i="1">
                                  <a:latin typeface="Cambria Math" panose="02040503050406030204" pitchFamily="18" charset="0"/>
                                  <a:ea typeface="Microsoft YaHei" panose="020B0503020204020204" pitchFamily="34" charset="-122"/>
                                </a:rPr>
                                <m:t>𝜋</m:t>
                              </m:r>
                              <m:sSubSup>
                                <m:sSubSupPr>
                                  <m:ctrlPr>
                                    <a:rPr lang="en-US" sz="2200" i="1">
                                      <a:latin typeface="Cambria Math" panose="02040503050406030204" pitchFamily="18" charset="0"/>
                                    </a:rPr>
                                  </m:ctrlPr>
                                </m:sSubSupPr>
                                <m:e>
                                  <m:r>
                                    <a:rPr lang="en-US" sz="2200" i="1">
                                      <a:latin typeface="Cambria Math" panose="02040503050406030204" pitchFamily="18" charset="0"/>
                                      <a:ea typeface="Microsoft YaHei" panose="020B0503020204020204" pitchFamily="34" charset="-122"/>
                                    </a:rPr>
                                    <m:t>𝜏</m:t>
                                  </m:r>
                                </m:e>
                                <m:sub>
                                  <m:r>
                                    <a:rPr lang="en-US" sz="2200" i="1">
                                      <a:latin typeface="Cambria Math" panose="02040503050406030204" pitchFamily="18" charset="0"/>
                                      <a:ea typeface="Microsoft YaHei" panose="020B0503020204020204" pitchFamily="34" charset="-122"/>
                                    </a:rPr>
                                    <m:t>𝑘𝑗</m:t>
                                  </m:r>
                                </m:sub>
                                <m:sup>
                                  <m:r>
                                    <a:rPr lang="en-US" sz="2200" i="1">
                                      <a:latin typeface="Cambria Math" panose="02040503050406030204" pitchFamily="18" charset="0"/>
                                      <a:ea typeface="Microsoft YaHei" panose="020B0503020204020204" pitchFamily="34" charset="-122"/>
                                    </a:rPr>
                                    <m:t>2</m:t>
                                  </m:r>
                                </m:sup>
                              </m:sSubSup>
                            </m:e>
                          </m:d>
                        </m:e>
                        <m:sup>
                          <m:r>
                            <a:rPr lang="en-US" sz="2200" i="1">
                              <a:latin typeface="Cambria Math" panose="02040503050406030204" pitchFamily="18" charset="0"/>
                              <a:ea typeface="Microsoft YaHei" panose="020B0503020204020204" pitchFamily="34" charset="-122"/>
                            </a:rPr>
                            <m:t>−</m:t>
                          </m:r>
                          <m:f>
                            <m:fPr>
                              <m:type m:val="lin"/>
                              <m:ctrlPr>
                                <a:rPr lang="en-US" sz="2200" i="1">
                                  <a:latin typeface="Cambria Math" panose="02040503050406030204" pitchFamily="18" charset="0"/>
                                  <a:ea typeface="Microsoft YaHei" panose="020B0503020204020204" pitchFamily="34" charset="-122"/>
                                </a:rPr>
                              </m:ctrlPr>
                            </m:fPr>
                            <m:num>
                              <m:r>
                                <a:rPr lang="en-US" sz="2200" i="1">
                                  <a:latin typeface="Cambria Math" panose="02040503050406030204" pitchFamily="18" charset="0"/>
                                  <a:ea typeface="Microsoft YaHei" panose="020B0503020204020204" pitchFamily="34" charset="-122"/>
                                </a:rPr>
                                <m:t>1</m:t>
                              </m:r>
                            </m:num>
                            <m:den>
                              <m:r>
                                <a:rPr lang="en-US" sz="2200" i="1">
                                  <a:latin typeface="Cambria Math" panose="02040503050406030204" pitchFamily="18" charset="0"/>
                                  <a:ea typeface="Microsoft YaHei" panose="020B0503020204020204" pitchFamily="34" charset="-122"/>
                                </a:rPr>
                                <m:t>2</m:t>
                              </m:r>
                            </m:den>
                          </m:f>
                        </m:sup>
                      </m:sSup>
                      <m:r>
                        <m:rPr>
                          <m:sty m:val="p"/>
                        </m:rPr>
                        <a:rPr lang="en-US" sz="2200">
                          <a:effectLst/>
                          <a:latin typeface="Cambria Math" panose="02040503050406030204" pitchFamily="18" charset="0"/>
                          <a:ea typeface="Microsoft YaHei" panose="020B0503020204020204" pitchFamily="34" charset="-122"/>
                        </a:rPr>
                        <m:t>exp</m:t>
                      </m:r>
                      <m:d>
                        <m:dPr>
                          <m:ctrlPr>
                            <a:rPr lang="en-US" sz="2200" i="1">
                              <a:effectLst/>
                              <a:latin typeface="Cambria Math" panose="02040503050406030204" pitchFamily="18" charset="0"/>
                            </a:rPr>
                          </m:ctrlPr>
                        </m:dPr>
                        <m:e>
                          <m:r>
                            <a:rPr lang="en-US" sz="2200" b="0" i="1" smtClean="0">
                              <a:effectLst/>
                              <a:latin typeface="Cambria Math" panose="02040503050406030204" pitchFamily="18" charset="0"/>
                            </a:rPr>
                            <m:t>−</m:t>
                          </m:r>
                          <m:f>
                            <m:fPr>
                              <m:type m:val="lin"/>
                              <m:ctrlPr>
                                <a:rPr lang="en-US" sz="2200" i="1">
                                  <a:latin typeface="Cambria Math" panose="02040503050406030204" pitchFamily="18" charset="0"/>
                                </a:rPr>
                              </m:ctrlPr>
                            </m:fPr>
                            <m:num>
                              <m:sSup>
                                <m:sSupPr>
                                  <m:ctrlPr>
                                    <a:rPr lang="en-US" sz="2200" i="1">
                                      <a:latin typeface="Cambria Math" panose="02040503050406030204" pitchFamily="18" charset="0"/>
                                    </a:rPr>
                                  </m:ctrlPr>
                                </m:sSupPr>
                                <m:e>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Microsoft YaHei" panose="020B0503020204020204" pitchFamily="34" charset="-122"/>
                                            </a:rPr>
                                            <m:t>𝑥</m:t>
                                          </m:r>
                                        </m:e>
                                        <m:sub>
                                          <m:r>
                                            <a:rPr lang="en-US" sz="2200" i="1">
                                              <a:latin typeface="Cambria Math" panose="02040503050406030204" pitchFamily="18" charset="0"/>
                                              <a:ea typeface="Microsoft YaHei" panose="020B0503020204020204" pitchFamily="34" charset="-122"/>
                                            </a:rPr>
                                            <m:t>𝑖𝑗</m:t>
                                          </m:r>
                                        </m:sub>
                                      </m:sSub>
                                      <m:r>
                                        <a:rPr lang="en-US" sz="2200" i="1">
                                          <a:latin typeface="Cambria Math" panose="02040503050406030204" pitchFamily="18" charset="0"/>
                                          <a:ea typeface="Microsoft YaHei" panose="020B0503020204020204" pitchFamily="34" charset="-122"/>
                                        </a:rPr>
                                        <m:t>−</m:t>
                                      </m:r>
                                      <m:sSubSup>
                                        <m:sSubSupPr>
                                          <m:ctrlPr>
                                            <a:rPr lang="en-US" sz="2200" i="1">
                                              <a:latin typeface="Cambria Math" panose="02040503050406030204" pitchFamily="18" charset="0"/>
                                            </a:rPr>
                                          </m:ctrlPr>
                                        </m:sSubSupPr>
                                        <m:e>
                                          <m:r>
                                            <a:rPr lang="en-US" sz="2200" i="1">
                                              <a:latin typeface="Cambria Math" panose="02040503050406030204" pitchFamily="18" charset="0"/>
                                              <a:ea typeface="Microsoft YaHei" panose="020B0503020204020204" pitchFamily="34" charset="-122"/>
                                            </a:rPr>
                                            <m:t>𝛽</m:t>
                                          </m:r>
                                        </m:e>
                                        <m:sub>
                                          <m:r>
                                            <a:rPr lang="en-US" sz="2200" i="1">
                                              <a:latin typeface="Cambria Math" panose="02040503050406030204" pitchFamily="18" charset="0"/>
                                              <a:ea typeface="Microsoft YaHei" panose="020B0503020204020204" pitchFamily="34" charset="-122"/>
                                            </a:rPr>
                                            <m:t>𝑘𝑗</m:t>
                                          </m:r>
                                        </m:sub>
                                        <m:sup>
                                          <m:r>
                                            <a:rPr lang="en-US" sz="2200" i="1">
                                              <a:latin typeface="Cambria Math" panose="02040503050406030204" pitchFamily="18" charset="0"/>
                                              <a:ea typeface="Microsoft YaHei" panose="020B0503020204020204" pitchFamily="34" charset="-122"/>
                                            </a:rPr>
                                            <m:t>𝑇</m:t>
                                          </m:r>
                                        </m:sup>
                                      </m:sSubSup>
                                      <m:sSup>
                                        <m:sSupPr>
                                          <m:ctrlPr>
                                            <a:rPr lang="en-US" sz="2200" i="1">
                                              <a:latin typeface="Cambria Math" panose="02040503050406030204" pitchFamily="18" charset="0"/>
                                            </a:rPr>
                                          </m:ctrlPr>
                                        </m:sSupPr>
                                        <m:e>
                                          <m:d>
                                            <m:dPr>
                                              <m:ctrlPr>
                                                <a:rPr lang="en-US" sz="2200" i="1">
                                                  <a:latin typeface="Cambria Math" panose="02040503050406030204" pitchFamily="18" charset="0"/>
                                                </a:rPr>
                                              </m:ctrlPr>
                                            </m:dPr>
                                            <m:e>
                                              <m:r>
                                                <a:rPr lang="en-US" sz="2200" i="1">
                                                  <a:latin typeface="Cambria Math" panose="02040503050406030204" pitchFamily="18" charset="0"/>
                                                  <a:ea typeface="Microsoft YaHei" panose="020B0503020204020204" pitchFamily="34" charset="-122"/>
                                                </a:rPr>
                                                <m:t>1,</m:t>
                                              </m:r>
                                              <m:sSub>
                                                <m:sSubPr>
                                                  <m:ctrlPr>
                                                    <a:rPr lang="en-US" sz="2200" i="1">
                                                      <a:latin typeface="Cambria Math" panose="02040503050406030204" pitchFamily="18" charset="0"/>
                                                    </a:rPr>
                                                  </m:ctrlPr>
                                                </m:sSubPr>
                                                <m:e>
                                                  <m:r>
                                                    <a:rPr lang="en-US" sz="2200" i="1">
                                                      <a:latin typeface="Cambria Math" panose="02040503050406030204" pitchFamily="18" charset="0"/>
                                                      <a:ea typeface="Microsoft YaHei" panose="020B0503020204020204" pitchFamily="34" charset="-122"/>
                                                    </a:rPr>
                                                    <m:t>𝑧</m:t>
                                                  </m:r>
                                                </m:e>
                                                <m:sub>
                                                  <m:r>
                                                    <a:rPr lang="en-US" sz="2200" i="1">
                                                      <a:latin typeface="Cambria Math" panose="02040503050406030204" pitchFamily="18" charset="0"/>
                                                      <a:ea typeface="Microsoft YaHei" panose="020B0503020204020204" pitchFamily="34" charset="-122"/>
                                                    </a:rPr>
                                                    <m:t>𝑖</m:t>
                                                  </m:r>
                                                </m:sub>
                                              </m:sSub>
                                            </m:e>
                                          </m:d>
                                        </m:e>
                                        <m:sup>
                                          <m:r>
                                            <a:rPr lang="en-US" sz="2200" i="1">
                                              <a:latin typeface="Cambria Math" panose="02040503050406030204" pitchFamily="18" charset="0"/>
                                              <a:ea typeface="Microsoft YaHei" panose="020B0503020204020204" pitchFamily="34" charset="-122"/>
                                            </a:rPr>
                                            <m:t>𝑇</m:t>
                                          </m:r>
                                        </m:sup>
                                      </m:sSup>
                                    </m:e>
                                  </m:d>
                                </m:e>
                                <m:sup>
                                  <m:r>
                                    <a:rPr lang="en-US" sz="2200" i="1">
                                      <a:latin typeface="Cambria Math" panose="02040503050406030204" pitchFamily="18" charset="0"/>
                                      <a:ea typeface="Microsoft YaHei" panose="020B0503020204020204" pitchFamily="34" charset="-122"/>
                                    </a:rPr>
                                    <m:t>2</m:t>
                                  </m:r>
                                </m:sup>
                              </m:sSup>
                            </m:num>
                            <m:den>
                              <m:d>
                                <m:dPr>
                                  <m:ctrlPr>
                                    <a:rPr lang="en-US" sz="2200" i="1" smtClean="0">
                                      <a:latin typeface="Cambria Math" panose="02040503050406030204" pitchFamily="18" charset="0"/>
                                      <a:ea typeface="Microsoft YaHei" panose="020B0503020204020204" pitchFamily="34" charset="-122"/>
                                    </a:rPr>
                                  </m:ctrlPr>
                                </m:dPr>
                                <m:e>
                                  <m:r>
                                    <a:rPr lang="en-US" sz="2200" b="0" i="1" smtClean="0">
                                      <a:latin typeface="Cambria Math" panose="02040503050406030204" pitchFamily="18" charset="0"/>
                                      <a:ea typeface="Microsoft YaHei" panose="020B0503020204020204" pitchFamily="34" charset="-122"/>
                                    </a:rPr>
                                    <m:t>2</m:t>
                                  </m:r>
                                  <m:sSubSup>
                                    <m:sSubSupPr>
                                      <m:ctrlPr>
                                        <a:rPr lang="en-US" sz="2200" i="1">
                                          <a:latin typeface="Cambria Math" panose="02040503050406030204" pitchFamily="18" charset="0"/>
                                        </a:rPr>
                                      </m:ctrlPr>
                                    </m:sSubSupPr>
                                    <m:e>
                                      <m:r>
                                        <a:rPr lang="en-US" sz="2200" i="1">
                                          <a:latin typeface="Cambria Math" panose="02040503050406030204" pitchFamily="18" charset="0"/>
                                          <a:ea typeface="Microsoft YaHei" panose="020B0503020204020204" pitchFamily="34" charset="-122"/>
                                        </a:rPr>
                                        <m:t>𝜏</m:t>
                                      </m:r>
                                    </m:e>
                                    <m:sub>
                                      <m:r>
                                        <a:rPr lang="en-US" sz="2200" i="1">
                                          <a:latin typeface="Cambria Math" panose="02040503050406030204" pitchFamily="18" charset="0"/>
                                          <a:ea typeface="Microsoft YaHei" panose="020B0503020204020204" pitchFamily="34" charset="-122"/>
                                        </a:rPr>
                                        <m:t>𝑘𝑗</m:t>
                                      </m:r>
                                    </m:sub>
                                    <m:sup>
                                      <m:r>
                                        <a:rPr lang="en-US" sz="2200" i="1">
                                          <a:latin typeface="Cambria Math" panose="02040503050406030204" pitchFamily="18" charset="0"/>
                                          <a:ea typeface="Microsoft YaHei" panose="020B0503020204020204" pitchFamily="34" charset="-122"/>
                                        </a:rPr>
                                        <m:t>2</m:t>
                                      </m:r>
                                    </m:sup>
                                  </m:sSubSup>
                                </m:e>
                              </m:d>
                            </m:den>
                          </m:f>
                        </m:e>
                      </m:d>
                    </m:oMath>
                  </m:oMathPara>
                </a14:m>
                <a:endParaRPr lang="en-US" sz="2200" dirty="0"/>
              </a:p>
              <a:p>
                <a:pPr marL="0" indent="0">
                  <a:buNone/>
                </a:pPr>
                <a14:m>
                  <m:oMathPara xmlns:m="http://schemas.openxmlformats.org/officeDocument/2006/math">
                    <m:oMathParaPr>
                      <m:jc m:val="centerGroup"/>
                    </m:oMathParaPr>
                    <m:oMath xmlns:m="http://schemas.openxmlformats.org/officeDocument/2006/math">
                      <m:sSub>
                        <m:sSubPr>
                          <m:ctrlPr>
                            <a:rPr lang="en-US" sz="2200" i="1" smtClean="0">
                              <a:effectLst/>
                              <a:latin typeface="Cambria Math" panose="02040503050406030204" pitchFamily="18" charset="0"/>
                            </a:rPr>
                          </m:ctrlPr>
                        </m:sSubPr>
                        <m:e>
                          <m:r>
                            <a:rPr lang="en-US" sz="2200" i="1">
                              <a:effectLst/>
                              <a:latin typeface="Cambria Math" panose="02040503050406030204" pitchFamily="18" charset="0"/>
                              <a:ea typeface="Microsoft YaHei" panose="020B0503020204020204" pitchFamily="34" charset="-122"/>
                              <a:cs typeface="Times New Roman" panose="02020603050405020304" pitchFamily="18" charset="0"/>
                            </a:rPr>
                            <m:t>𝑃</m:t>
                          </m:r>
                        </m:e>
                        <m:sub>
                          <m:r>
                            <a:rPr lang="en-US" sz="2200" i="1">
                              <a:effectLst/>
                              <a:latin typeface="Cambria Math" panose="02040503050406030204" pitchFamily="18" charset="0"/>
                              <a:ea typeface="Microsoft YaHei" panose="020B0503020204020204" pitchFamily="34" charset="-122"/>
                              <a:cs typeface="Times New Roman" panose="02020603050405020304" pitchFamily="18" charset="0"/>
                            </a:rPr>
                            <m:t>𝑗</m:t>
                          </m:r>
                        </m:sub>
                      </m:sSub>
                      <m:d>
                        <m:dPr>
                          <m:ctrlPr>
                            <a:rPr lang="en-US" sz="2200" i="1">
                              <a:effectLst/>
                              <a:latin typeface="Cambria Math" panose="02040503050406030204" pitchFamily="18" charset="0"/>
                            </a:rPr>
                          </m:ctrlPr>
                        </m:dPr>
                        <m:e>
                          <m:sSub>
                            <m:sSubPr>
                              <m:ctrlPr>
                                <a:rPr lang="en-US" sz="2200" i="1">
                                  <a:effectLst/>
                                  <a:latin typeface="Cambria Math" panose="02040503050406030204" pitchFamily="18" charset="0"/>
                                  <a:cs typeface="Times New Roman" panose="02020603050405020304" pitchFamily="18" charset="0"/>
                                </a:rPr>
                              </m:ctrlPr>
                            </m:sSubPr>
                            <m:e>
                              <m:r>
                                <a:rPr lang="en-US" sz="2200" i="1">
                                  <a:effectLst/>
                                  <a:latin typeface="Cambria Math" panose="02040503050406030204" pitchFamily="18" charset="0"/>
                                  <a:ea typeface="Microsoft YaHei" panose="020B0503020204020204" pitchFamily="34" charset="-122"/>
                                  <a:cs typeface="Times New Roman" panose="02020603050405020304" pitchFamily="18" charset="0"/>
                                </a:rPr>
                                <m:t>𝑥</m:t>
                              </m:r>
                            </m:e>
                            <m:sub>
                              <m:r>
                                <a:rPr lang="en-US" sz="2200" i="1">
                                  <a:effectLst/>
                                  <a:latin typeface="Cambria Math" panose="02040503050406030204" pitchFamily="18" charset="0"/>
                                  <a:ea typeface="Microsoft YaHei" panose="020B0503020204020204" pitchFamily="34" charset="-122"/>
                                  <a:cs typeface="Times New Roman" panose="02020603050405020304" pitchFamily="18" charset="0"/>
                                </a:rPr>
                                <m:t>𝑖𝑗</m:t>
                              </m:r>
                            </m:sub>
                          </m:sSub>
                        </m:e>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Microsoft YaHei" panose="020B0503020204020204" pitchFamily="34" charset="-122"/>
                                  <a:cs typeface="Times New Roman" panose="02020603050405020304" pitchFamily="18" charset="0"/>
                                </a:rPr>
                                <m:t>𝑧</m:t>
                              </m:r>
                            </m:e>
                            <m:sub>
                              <m:r>
                                <a:rPr lang="en-US" sz="2200" i="1">
                                  <a:effectLst/>
                                  <a:latin typeface="Cambria Math" panose="02040503050406030204" pitchFamily="18" charset="0"/>
                                  <a:ea typeface="Microsoft YaHei" panose="020B0503020204020204" pitchFamily="34" charset="-122"/>
                                  <a:cs typeface="Times New Roman" panose="02020603050405020304" pitchFamily="18" charset="0"/>
                                </a:rPr>
                                <m:t>𝑖</m:t>
                              </m:r>
                            </m:sub>
                          </m:sSub>
                          <m:r>
                            <a:rPr lang="en-US" sz="2200" i="1">
                              <a:effectLst/>
                              <a:latin typeface="Cambria Math" panose="02040503050406030204" pitchFamily="18" charset="0"/>
                              <a:ea typeface="Microsoft YaHei" panose="020B0503020204020204" pitchFamily="34" charset="-122"/>
                              <a:cs typeface="Times New Roman" panose="02020603050405020304" pitchFamily="18" charset="0"/>
                            </a:rPr>
                            <m:t>,</m:t>
                          </m:r>
                          <m:sSub>
                            <m:sSubPr>
                              <m:ctrlPr>
                                <a:rPr lang="en-US" sz="2200" i="1">
                                  <a:effectLst/>
                                  <a:latin typeface="Cambria Math" panose="02040503050406030204" pitchFamily="18" charset="0"/>
                                  <a:cs typeface="Times New Roman" panose="02020603050405020304" pitchFamily="18" charset="0"/>
                                </a:rPr>
                              </m:ctrlPr>
                            </m:sSubPr>
                            <m:e>
                              <m:r>
                                <a:rPr lang="en-US" sz="2200" i="1">
                                  <a:effectLst/>
                                  <a:latin typeface="Cambria Math" panose="02040503050406030204" pitchFamily="18" charset="0"/>
                                  <a:ea typeface="Microsoft YaHei" panose="020B0503020204020204" pitchFamily="34" charset="-122"/>
                                  <a:cs typeface="Times New Roman" panose="02020603050405020304" pitchFamily="18" charset="0"/>
                                </a:rPr>
                                <m:t>𝛽</m:t>
                              </m:r>
                            </m:e>
                            <m:sub>
                              <m:r>
                                <a:rPr lang="en-US" sz="2200" i="1">
                                  <a:effectLst/>
                                  <a:latin typeface="Cambria Math" panose="02040503050406030204" pitchFamily="18" charset="0"/>
                                  <a:ea typeface="Microsoft YaHei" panose="020B0503020204020204" pitchFamily="34" charset="-122"/>
                                  <a:cs typeface="Times New Roman" panose="02020603050405020304" pitchFamily="18" charset="0"/>
                                </a:rPr>
                                <m:t>𝑗</m:t>
                              </m:r>
                            </m:sub>
                          </m:sSub>
                        </m:e>
                      </m:d>
                      <m:r>
                        <a:rPr lang="en-US" sz="2200" i="1">
                          <a:effectLst/>
                          <a:latin typeface="Cambria Math" panose="02040503050406030204" pitchFamily="18" charset="0"/>
                          <a:ea typeface="Microsoft YaHei" panose="020B0503020204020204" pitchFamily="34" charset="-122"/>
                          <a:cs typeface="Times New Roman" panose="02020603050405020304" pitchFamily="18" charset="0"/>
                        </a:rPr>
                        <m:t>=</m:t>
                      </m:r>
                      <m:nary>
                        <m:naryPr>
                          <m:chr m:val="∑"/>
                          <m:limLoc m:val="undOvr"/>
                          <m:ctrlPr>
                            <a:rPr lang="en-US" sz="2200" i="1">
                              <a:effectLst/>
                              <a:latin typeface="Cambria Math" panose="02040503050406030204" pitchFamily="18" charset="0"/>
                            </a:rPr>
                          </m:ctrlPr>
                        </m:naryPr>
                        <m:sub>
                          <m:r>
                            <a:rPr lang="en-US" sz="2200" i="1">
                              <a:effectLst/>
                              <a:latin typeface="Cambria Math" panose="02040503050406030204" pitchFamily="18" charset="0"/>
                              <a:ea typeface="Microsoft YaHei" panose="020B0503020204020204" pitchFamily="34" charset="-122"/>
                              <a:cs typeface="Times New Roman" panose="02020603050405020304" pitchFamily="18" charset="0"/>
                            </a:rPr>
                            <m:t>𝑘</m:t>
                          </m:r>
                          <m:r>
                            <a:rPr lang="en-US" sz="2200" i="1">
                              <a:effectLst/>
                              <a:latin typeface="Cambria Math" panose="02040503050406030204" pitchFamily="18" charset="0"/>
                              <a:ea typeface="Microsoft YaHei" panose="020B0503020204020204" pitchFamily="34" charset="-122"/>
                              <a:cs typeface="Times New Roman" panose="02020603050405020304" pitchFamily="18" charset="0"/>
                            </a:rPr>
                            <m:t>=1</m:t>
                          </m:r>
                        </m:sub>
                        <m:sup>
                          <m:r>
                            <a:rPr lang="en-US" sz="2200" i="1">
                              <a:effectLst/>
                              <a:latin typeface="Cambria Math" panose="02040503050406030204" pitchFamily="18" charset="0"/>
                              <a:ea typeface="Microsoft YaHei" panose="020B0503020204020204" pitchFamily="34" charset="-122"/>
                              <a:cs typeface="Times New Roman" panose="02020603050405020304" pitchFamily="18" charset="0"/>
                            </a:rPr>
                            <m:t>𝐾</m:t>
                          </m:r>
                        </m:sup>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Microsoft YaHei" panose="020B0503020204020204" pitchFamily="34" charset="-122"/>
                                  <a:cs typeface="Times New Roman" panose="02020603050405020304" pitchFamily="18" charset="0"/>
                                </a:rPr>
                                <m:t>𝑐</m:t>
                              </m:r>
                            </m:e>
                            <m:sub>
                              <m:r>
                                <a:rPr lang="en-US" sz="2200" i="1">
                                  <a:effectLst/>
                                  <a:latin typeface="Cambria Math" panose="02040503050406030204" pitchFamily="18" charset="0"/>
                                  <a:ea typeface="Microsoft YaHei" panose="020B0503020204020204" pitchFamily="34" charset="-122"/>
                                  <a:cs typeface="Times New Roman" panose="02020603050405020304" pitchFamily="18" charset="0"/>
                                </a:rPr>
                                <m:t>𝑘</m:t>
                              </m:r>
                            </m:sub>
                          </m:sSub>
                          <m:sSub>
                            <m:sSubPr>
                              <m:ctrlPr>
                                <a:rPr lang="en-US" sz="2200" i="1">
                                  <a:effectLst/>
                                  <a:latin typeface="Cambria Math" panose="02040503050406030204" pitchFamily="18" charset="0"/>
                                  <a:cs typeface="Times New Roman" panose="02020603050405020304" pitchFamily="18" charset="0"/>
                                </a:rPr>
                              </m:ctrlPr>
                            </m:sSubPr>
                            <m:e>
                              <m:r>
                                <a:rPr lang="en-US" sz="2200" i="1">
                                  <a:effectLst/>
                                  <a:latin typeface="Cambria Math" panose="02040503050406030204" pitchFamily="18" charset="0"/>
                                  <a:ea typeface="Microsoft YaHei" panose="020B0503020204020204" pitchFamily="34" charset="-122"/>
                                  <a:cs typeface="Times New Roman" panose="02020603050405020304" pitchFamily="18" charset="0"/>
                                </a:rPr>
                                <m:t>𝑃</m:t>
                              </m:r>
                            </m:e>
                            <m:sub>
                              <m:r>
                                <a:rPr lang="en-US" sz="2200" i="1">
                                  <a:effectLst/>
                                  <a:latin typeface="Cambria Math" panose="02040503050406030204" pitchFamily="18" charset="0"/>
                                  <a:ea typeface="Microsoft YaHei" panose="020B0503020204020204" pitchFamily="34" charset="-122"/>
                                  <a:cs typeface="Times New Roman" panose="02020603050405020304" pitchFamily="18" charset="0"/>
                                </a:rPr>
                                <m:t>𝑘𝑗</m:t>
                              </m:r>
                            </m:sub>
                          </m:sSub>
                          <m:d>
                            <m:dPr>
                              <m:ctrlPr>
                                <a:rPr lang="en-US" sz="2200" i="1">
                                  <a:effectLst/>
                                  <a:latin typeface="Cambria Math" panose="02040503050406030204" pitchFamily="18" charset="0"/>
                                  <a:cs typeface="Times New Roman" panose="02020603050405020304" pitchFamily="18" charset="0"/>
                                </a:rPr>
                              </m:ctrlPr>
                            </m:dPr>
                            <m:e>
                              <m:sSub>
                                <m:sSubPr>
                                  <m:ctrlPr>
                                    <a:rPr lang="en-US" sz="2200" i="1">
                                      <a:effectLst/>
                                      <a:latin typeface="Cambria Math" panose="02040503050406030204" pitchFamily="18" charset="0"/>
                                      <a:cs typeface="Times New Roman" panose="02020603050405020304" pitchFamily="18" charset="0"/>
                                    </a:rPr>
                                  </m:ctrlPr>
                                </m:sSubPr>
                                <m:e>
                                  <m:r>
                                    <a:rPr lang="en-US" sz="2200" i="1">
                                      <a:effectLst/>
                                      <a:latin typeface="Cambria Math" panose="02040503050406030204" pitchFamily="18" charset="0"/>
                                      <a:ea typeface="Microsoft YaHei" panose="020B0503020204020204" pitchFamily="34" charset="-122"/>
                                      <a:cs typeface="Times New Roman" panose="02020603050405020304" pitchFamily="18" charset="0"/>
                                    </a:rPr>
                                    <m:t>𝑥</m:t>
                                  </m:r>
                                </m:e>
                                <m:sub>
                                  <m:r>
                                    <a:rPr lang="en-US" sz="2200" i="1">
                                      <a:effectLst/>
                                      <a:latin typeface="Cambria Math" panose="02040503050406030204" pitchFamily="18" charset="0"/>
                                      <a:ea typeface="Microsoft YaHei" panose="020B0503020204020204" pitchFamily="34" charset="-122"/>
                                      <a:cs typeface="Times New Roman" panose="02020603050405020304" pitchFamily="18" charset="0"/>
                                    </a:rPr>
                                    <m:t>𝑖𝑗</m:t>
                                  </m:r>
                                </m:sub>
                              </m:sSub>
                            </m:e>
                            <m:e>
                              <m:sSub>
                                <m:sSubPr>
                                  <m:ctrlPr>
                                    <a:rPr lang="en-US" sz="2200" i="1">
                                      <a:effectLst/>
                                      <a:latin typeface="Cambria Math" panose="02040503050406030204" pitchFamily="18" charset="0"/>
                                      <a:cs typeface="Times New Roman" panose="02020603050405020304" pitchFamily="18" charset="0"/>
                                    </a:rPr>
                                  </m:ctrlPr>
                                </m:sSubPr>
                                <m:e>
                                  <m:r>
                                    <a:rPr lang="en-US" sz="2200" i="1">
                                      <a:effectLst/>
                                      <a:latin typeface="Cambria Math" panose="02040503050406030204" pitchFamily="18" charset="0"/>
                                      <a:ea typeface="Microsoft YaHei" panose="020B0503020204020204" pitchFamily="34" charset="-122"/>
                                      <a:cs typeface="Times New Roman" panose="02020603050405020304" pitchFamily="18" charset="0"/>
                                    </a:rPr>
                                    <m:t>𝑧</m:t>
                                  </m:r>
                                </m:e>
                                <m:sub>
                                  <m:r>
                                    <a:rPr lang="en-US" sz="2200" i="1">
                                      <a:effectLst/>
                                      <a:latin typeface="Cambria Math" panose="02040503050406030204" pitchFamily="18" charset="0"/>
                                      <a:ea typeface="Microsoft YaHei" panose="020B0503020204020204" pitchFamily="34" charset="-122"/>
                                      <a:cs typeface="Times New Roman" panose="02020603050405020304" pitchFamily="18" charset="0"/>
                                    </a:rPr>
                                    <m:t>𝑖</m:t>
                                  </m:r>
                                </m:sub>
                              </m:sSub>
                              <m:r>
                                <a:rPr lang="en-US" sz="2200" i="1">
                                  <a:effectLst/>
                                  <a:latin typeface="Cambria Math" panose="02040503050406030204" pitchFamily="18" charset="0"/>
                                  <a:ea typeface="Microsoft YaHei" panose="020B0503020204020204" pitchFamily="34" charset="-122"/>
                                  <a:cs typeface="Times New Roman" panose="02020603050405020304" pitchFamily="18" charset="0"/>
                                </a:rPr>
                                <m:t>,</m:t>
                              </m:r>
                              <m:sSub>
                                <m:sSubPr>
                                  <m:ctrlPr>
                                    <a:rPr lang="en-US" sz="2200" i="1">
                                      <a:effectLst/>
                                      <a:latin typeface="Cambria Math" panose="02040503050406030204" pitchFamily="18" charset="0"/>
                                      <a:cs typeface="Times New Roman" panose="02020603050405020304" pitchFamily="18" charset="0"/>
                                    </a:rPr>
                                  </m:ctrlPr>
                                </m:sSubPr>
                                <m:e>
                                  <m:r>
                                    <a:rPr lang="en-US" sz="2200" i="1">
                                      <a:effectLst/>
                                      <a:latin typeface="Cambria Math" panose="02040503050406030204" pitchFamily="18" charset="0"/>
                                      <a:ea typeface="Microsoft YaHei" panose="020B0503020204020204" pitchFamily="34" charset="-122"/>
                                      <a:cs typeface="Times New Roman" panose="02020603050405020304" pitchFamily="18" charset="0"/>
                                    </a:rPr>
                                    <m:t>𝛽</m:t>
                                  </m:r>
                                </m:e>
                                <m:sub>
                                  <m:r>
                                    <a:rPr lang="en-US" sz="2200" i="1">
                                      <a:effectLst/>
                                      <a:latin typeface="Cambria Math" panose="02040503050406030204" pitchFamily="18" charset="0"/>
                                      <a:ea typeface="Microsoft YaHei" panose="020B0503020204020204" pitchFamily="34" charset="-122"/>
                                      <a:cs typeface="Times New Roman" panose="02020603050405020304" pitchFamily="18" charset="0"/>
                                    </a:rPr>
                                    <m:t>𝑘𝑗</m:t>
                                  </m:r>
                                </m:sub>
                              </m:sSub>
                            </m:e>
                          </m:d>
                        </m:e>
                      </m:nary>
                    </m:oMath>
                  </m:oMathPara>
                </a14:m>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6986" y="914399"/>
                <a:ext cx="11984182" cy="5176066"/>
              </a:xfrm>
              <a:blipFill>
                <a:blip r:embed="rId2"/>
                <a:stretch>
                  <a:fillRect l="-610" t="-824" r="-66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a:t>7/12/2020</a:t>
            </a:r>
            <a:endParaRPr lang="en-US" dirty="0"/>
          </a:p>
        </p:txBody>
      </p:sp>
      <p:sp>
        <p:nvSpPr>
          <p:cNvPr id="5" name="Footer Placeholder 4"/>
          <p:cNvSpPr>
            <a:spLocks noGrp="1"/>
          </p:cNvSpPr>
          <p:nvPr>
            <p:ph type="ftr" sz="quarter" idx="11"/>
          </p:nvPr>
        </p:nvSpPr>
        <p:spPr/>
        <p:txBody>
          <a:bodyPr/>
          <a:lstStyle/>
          <a:p>
            <a:r>
              <a:rPr lang="en-US"/>
              <a:t>Mixture Regression Model for Incomplete Data - Loc Nguyen</a:t>
            </a:r>
          </a:p>
        </p:txBody>
      </p:sp>
      <p:sp>
        <p:nvSpPr>
          <p:cNvPr id="6" name="Slide Number Placeholder 5"/>
          <p:cNvSpPr>
            <a:spLocks noGrp="1"/>
          </p:cNvSpPr>
          <p:nvPr>
            <p:ph type="sldNum" sz="quarter" idx="12"/>
          </p:nvPr>
        </p:nvSpPr>
        <p:spPr/>
        <p:txBody>
          <a:bodyPr/>
          <a:lstStyle/>
          <a:p>
            <a:fld id="{5DB5036F-1FF2-46C4-8D2B-59C7E3B91952}" type="slidenum">
              <a:rPr lang="en-US" smtClean="0"/>
              <a:pPr/>
              <a:t>9</a:t>
            </a:fld>
            <a:endParaRPr lang="en-US" dirty="0"/>
          </a:p>
        </p:txBody>
      </p:sp>
    </p:spTree>
    <p:extLst>
      <p:ext uri="{BB962C8B-B14F-4D97-AF65-F5344CB8AC3E}">
        <p14:creationId xmlns:p14="http://schemas.microsoft.com/office/powerpoint/2010/main" val="10479718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1838</TotalTime>
  <Words>4592</Words>
  <Application>Microsoft Office PowerPoint</Application>
  <PresentationFormat>Widescreen</PresentationFormat>
  <Paragraphs>240</Paragraphs>
  <Slides>25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Cambria Math</vt:lpstr>
      <vt:lpstr>Times New Roman</vt:lpstr>
      <vt:lpstr>Office Theme</vt:lpstr>
      <vt:lpstr>Mixture Regression Model for Incomplete Data</vt:lpstr>
      <vt:lpstr>Abstract</vt:lpstr>
      <vt:lpstr>Abstract</vt:lpstr>
      <vt:lpstr>Table of contents</vt:lpstr>
      <vt:lpstr>1. Introduction</vt:lpstr>
      <vt:lpstr>1. Introduction</vt:lpstr>
      <vt:lpstr>1. Introduction</vt:lpstr>
      <vt:lpstr>1. Introduction</vt:lpstr>
      <vt:lpstr>2. Methodologies</vt:lpstr>
      <vt:lpstr>2. Methodologies</vt:lpstr>
      <vt:lpstr>2. Methodologies</vt:lpstr>
      <vt:lpstr>2. Methodologies</vt:lpstr>
      <vt:lpstr>2. Methodologies</vt:lpstr>
      <vt:lpstr>2. Methodologies</vt:lpstr>
      <vt:lpstr>2. Methodologies</vt:lpstr>
      <vt:lpstr>2. Methodologies</vt:lpstr>
      <vt:lpstr>3. Results and discussions</vt:lpstr>
      <vt:lpstr>3. Results and discussions</vt:lpstr>
      <vt:lpstr>3. Results and discussions</vt:lpstr>
      <vt:lpstr>3. Results and Discussions</vt:lpstr>
      <vt:lpstr>3. Results and Discussions</vt:lpstr>
      <vt:lpstr>4. Conclusions</vt:lpstr>
      <vt:lpstr>Thank you for attention</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Loc Nguyen</dc:creator>
  <cp:lastModifiedBy>Loc Nguyen</cp:lastModifiedBy>
  <cp:revision>375</cp:revision>
  <dcterms:created xsi:type="dcterms:W3CDTF">2017-06-28T03:43:04Z</dcterms:created>
  <dcterms:modified xsi:type="dcterms:W3CDTF">2020-07-12T05:17:26Z</dcterms:modified>
</cp:coreProperties>
</file>