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 id="369" r:id="rId19"/>
    <p:sldId id="370" r:id="rId20"/>
    <p:sldId id="31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13/12/2022</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13/12/2022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18</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20</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13/12/2022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Extreme bound analysis correlation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13/12/2022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Extreme bound analysis correlation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13/12/2022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Extreme bound analysis correlation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13/12/2022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Extreme bound analysis correlation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13/12/2022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Extreme bound analysis correlation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13/12/2022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Extreme bound analysis correlation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13/12/2022</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Extreme bound analysis correlation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13/12/2022</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Extreme bound analysis correlation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13/12/2022</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Extreme bound analysis correlation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13/12/2022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Extreme bound analysis correlation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13/12/2022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Extreme bound analysis correlation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13/12/2022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Extreme bound analysis correlation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1266090"/>
            <a:ext cx="10217426" cy="1972145"/>
          </a:xfrm>
        </p:spPr>
        <p:txBody>
          <a:bodyPr>
            <a:normAutofit/>
          </a:bodyPr>
          <a:lstStyle/>
          <a:p>
            <a:r>
              <a:rPr lang="en-US" sz="3500" b="1" dirty="0"/>
              <a:t>Extreme bound analysis based on</a:t>
            </a:r>
            <a:br>
              <a:rPr lang="en-US" sz="3500" b="1" dirty="0"/>
            </a:br>
            <a:r>
              <a:rPr lang="en-US" sz="3500" b="1" dirty="0"/>
              <a:t>correlation coefficient for </a:t>
            </a:r>
            <a:br>
              <a:rPr lang="en-US" sz="3500" b="1" dirty="0"/>
            </a:br>
            <a:r>
              <a:rPr lang="en-US" sz="3500" b="1" dirty="0"/>
              <a:t>optimal regression model</a:t>
            </a:r>
            <a:endParaRPr lang="en-US" sz="3500" dirty="0"/>
          </a:p>
        </p:txBody>
      </p:sp>
      <p:sp>
        <p:nvSpPr>
          <p:cNvPr id="3" name="Subtitle 2"/>
          <p:cNvSpPr>
            <a:spLocks noGrp="1"/>
          </p:cNvSpPr>
          <p:nvPr>
            <p:ph type="subTitle" idx="1"/>
          </p:nvPr>
        </p:nvSpPr>
        <p:spPr>
          <a:xfrm>
            <a:off x="1524000" y="3492598"/>
            <a:ext cx="9144000" cy="2612779"/>
          </a:xfrm>
        </p:spPr>
        <p:txBody>
          <a:bodyPr>
            <a:noAutofit/>
          </a:bodyPr>
          <a:lstStyle/>
          <a:p>
            <a:pPr>
              <a:lnSpc>
                <a:spcPct val="120000"/>
              </a:lnSpc>
              <a:spcBef>
                <a:spcPts val="0"/>
              </a:spcBef>
            </a:pPr>
            <a:r>
              <a:rPr lang="en-US" sz="2000" dirty="0"/>
              <a:t>Prof. Dr. Loc Nguyen</a:t>
            </a:r>
          </a:p>
          <a:p>
            <a:pPr>
              <a:lnSpc>
                <a:spcPct val="120000"/>
              </a:lnSpc>
              <a:spcBef>
                <a:spcPts val="0"/>
              </a:spcBef>
            </a:pPr>
            <a:r>
              <a:rPr lang="en-US" sz="2000" dirty="0"/>
              <a:t>Loc Nguyen’s Academic Network, Vietnam</a:t>
            </a:r>
          </a:p>
          <a:p>
            <a:pPr>
              <a:lnSpc>
                <a:spcPct val="120000"/>
              </a:lnSpc>
              <a:spcBef>
                <a:spcPts val="0"/>
              </a:spcBef>
            </a:pPr>
            <a:r>
              <a:rPr lang="en-US" sz="2000" dirty="0"/>
              <a:t>Email: ng_phloc@yahoo.com, Homepage: www.locnguyen.net</a:t>
            </a:r>
          </a:p>
          <a:p>
            <a:pPr>
              <a:lnSpc>
                <a:spcPct val="120000"/>
              </a:lnSpc>
              <a:spcBef>
                <a:spcPts val="0"/>
              </a:spcBef>
            </a:pPr>
            <a:endParaRPr lang="en-US" sz="2000" dirty="0"/>
          </a:p>
          <a:p>
            <a:pPr>
              <a:lnSpc>
                <a:spcPct val="120000"/>
              </a:lnSpc>
              <a:spcBef>
                <a:spcPts val="0"/>
              </a:spcBef>
            </a:pPr>
            <a:r>
              <a:rPr lang="en-US" sz="2000" dirty="0"/>
              <a:t>Prof. Dr. Ali A. Amer</a:t>
            </a:r>
          </a:p>
          <a:p>
            <a:pPr>
              <a:lnSpc>
                <a:spcPct val="120000"/>
              </a:lnSpc>
              <a:spcBef>
                <a:spcPts val="0"/>
              </a:spcBef>
            </a:pPr>
            <a:r>
              <a:rPr lang="en-US" sz="2000" dirty="0"/>
              <a:t>Computer Science Department, TAIZ University, TAIZ, Yemen</a:t>
            </a:r>
          </a:p>
          <a:p>
            <a:pPr>
              <a:lnSpc>
                <a:spcPct val="120000"/>
              </a:lnSpc>
              <a:spcBef>
                <a:spcPts val="0"/>
              </a:spcBef>
            </a:pPr>
            <a:r>
              <a:rPr lang="en-US" sz="2000" dirty="0"/>
              <a:t>Email: aliaaa2004@yahoo.com</a:t>
            </a:r>
          </a:p>
          <a:p>
            <a:endParaRPr lang="en-US" sz="2000" dirty="0"/>
          </a:p>
          <a:p>
            <a:endParaRPr lang="en-US" sz="2000" dirty="0"/>
          </a:p>
        </p:txBody>
      </p:sp>
      <p:sp>
        <p:nvSpPr>
          <p:cNvPr id="5" name="Footer Placeholder 4"/>
          <p:cNvSpPr>
            <a:spLocks noGrp="1"/>
          </p:cNvSpPr>
          <p:nvPr>
            <p:ph type="ftr" sz="quarter" idx="11"/>
          </p:nvPr>
        </p:nvSpPr>
        <p:spPr/>
        <p:txBody>
          <a:bodyPr/>
          <a:lstStyle/>
          <a:p>
            <a:r>
              <a:rPr lang="en-US"/>
              <a:t>Extreme bound analysis correlation</a:t>
            </a:r>
            <a:endParaRPr lang="en-US" dirty="0"/>
          </a:p>
        </p:txBody>
      </p:sp>
      <p:sp>
        <p:nvSpPr>
          <p:cNvPr id="6" name="Date Placeholder 5"/>
          <p:cNvSpPr>
            <a:spLocks noGrp="1"/>
          </p:cNvSpPr>
          <p:nvPr>
            <p:ph type="dt" sz="half" idx="10"/>
          </p:nvPr>
        </p:nvSpPr>
        <p:spPr/>
        <p:txBody>
          <a:bodyPr/>
          <a:lstStyle/>
          <a:p>
            <a:r>
              <a:rPr lang="en-US"/>
              <a:t>13/12/2022</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8" name="TextBox 7">
            <a:extLst>
              <a:ext uri="{FF2B5EF4-FFF2-40B4-BE49-F238E27FC236}">
                <a16:creationId xmlns:a16="http://schemas.microsoft.com/office/drawing/2014/main" id="{412C19A0-4BCB-075F-F41B-70CC17EBF689}"/>
              </a:ext>
            </a:extLst>
          </p:cNvPr>
          <p:cNvSpPr txBox="1"/>
          <p:nvPr/>
        </p:nvSpPr>
        <p:spPr>
          <a:xfrm>
            <a:off x="987287" y="335081"/>
            <a:ext cx="10477882" cy="1015663"/>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TASHKENT 2ND-International Congress on Modern Sciences</a:t>
            </a:r>
          </a:p>
          <a:p>
            <a:pPr algn="ctr"/>
            <a:r>
              <a:rPr lang="en-US" sz="2000" dirty="0">
                <a:latin typeface="Times New Roman" panose="02020603050405020304" pitchFamily="18" charset="0"/>
                <a:cs typeface="Times New Roman" panose="02020603050405020304" pitchFamily="18" charset="0"/>
              </a:rPr>
              <a:t>Tashkent Chemical-Technological Institute</a:t>
            </a:r>
          </a:p>
          <a:p>
            <a:pPr algn="ctr"/>
            <a:r>
              <a:rPr lang="en-US" sz="2000" dirty="0">
                <a:latin typeface="Times New Roman" panose="02020603050405020304" pitchFamily="18" charset="0"/>
                <a:cs typeface="Times New Roman" panose="02020603050405020304" pitchFamily="18" charset="0"/>
              </a:rPr>
              <a:t>December 16-17, 2022, Tashkent, UZBEKISTAN</a:t>
            </a:r>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6ACD-8ECF-869D-F771-972634F45D67}"/>
              </a:ext>
            </a:extLst>
          </p:cNvPr>
          <p:cNvSpPr>
            <a:spLocks noGrp="1"/>
          </p:cNvSpPr>
          <p:nvPr>
            <p:ph type="title"/>
          </p:nvPr>
        </p:nvSpPr>
        <p:spPr/>
        <p:txBody>
          <a:bodyPr/>
          <a:lstStyle/>
          <a:p>
            <a:r>
              <a:rPr lang="en-US" dirty="0"/>
              <a:t>2. Methodology</a:t>
            </a:r>
          </a:p>
        </p:txBody>
      </p:sp>
      <p:sp>
        <p:nvSpPr>
          <p:cNvPr id="3" name="Content Placeholder 2">
            <a:extLst>
              <a:ext uri="{FF2B5EF4-FFF2-40B4-BE49-F238E27FC236}">
                <a16:creationId xmlns:a16="http://schemas.microsoft.com/office/drawing/2014/main" id="{6B25B0A4-300E-A4D3-5ED3-665A894AAB9C}"/>
              </a:ext>
            </a:extLst>
          </p:cNvPr>
          <p:cNvSpPr>
            <a:spLocks noGrp="1"/>
          </p:cNvSpPr>
          <p:nvPr>
            <p:ph idx="1"/>
          </p:nvPr>
        </p:nvSpPr>
        <p:spPr>
          <a:xfrm>
            <a:off x="7695029" y="914399"/>
            <a:ext cx="4009292" cy="5176066"/>
          </a:xfrm>
        </p:spPr>
        <p:txBody>
          <a:bodyPr>
            <a:normAutofit/>
          </a:bodyPr>
          <a:lstStyle/>
          <a:p>
            <a:pPr marL="0" indent="0">
              <a:buNone/>
            </a:pPr>
            <a:r>
              <a:rPr lang="en-US" sz="2500" dirty="0">
                <a:effectLst/>
                <a:latin typeface="Times New Roman" panose="02020603050405020304" pitchFamily="18" charset="0"/>
                <a:ea typeface="SimSun" panose="02010600030101010101" pitchFamily="2" charset="-122"/>
              </a:rPr>
              <a:t>Indeed, REMRO estimates fitness values of focused regressors in </a:t>
            </a:r>
            <a:r>
              <a:rPr lang="en-US" sz="2500" i="1" dirty="0">
                <a:effectLst/>
                <a:latin typeface="Times New Roman" panose="02020603050405020304" pitchFamily="18" charset="0"/>
                <a:ea typeface="SimSun" panose="02010600030101010101" pitchFamily="2" charset="-122"/>
              </a:rPr>
              <a:t>B</a:t>
            </a:r>
            <a:r>
              <a:rPr lang="en-US" sz="2500" dirty="0">
                <a:effectLst/>
                <a:latin typeface="Times New Roman" panose="02020603050405020304" pitchFamily="18" charset="0"/>
                <a:ea typeface="SimSun" panose="02010600030101010101" pitchFamily="2" charset="-122"/>
              </a:rPr>
              <a:t> and then builds up regression model with high fitness regressors. The final regression model estimated by REMRO with only robust regressors is called optimal regression model.</a:t>
            </a:r>
          </a:p>
          <a:p>
            <a:pPr marL="0" indent="0">
              <a:buNone/>
            </a:pPr>
            <a:endParaRPr lang="en-US" sz="2500" dirty="0">
              <a:ea typeface="SimSun" panose="02010600030101010101" pitchFamily="2" charset="-122"/>
            </a:endParaRPr>
          </a:p>
          <a:p>
            <a:pPr marL="0" indent="0">
              <a:buNone/>
            </a:pPr>
            <a:r>
              <a:rPr lang="en-US" sz="2500" b="1" dirty="0">
                <a:effectLst/>
                <a:latin typeface="Times New Roman" panose="02020603050405020304" pitchFamily="18" charset="0"/>
                <a:ea typeface="SimSun" panose="02010600030101010101" pitchFamily="2" charset="-122"/>
                <a:cs typeface="Times New Roman" panose="02020603050405020304" pitchFamily="18" charset="0"/>
              </a:rPr>
              <a:t>Figure 2.1.</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Flow chart of REMRO</a:t>
            </a:r>
            <a:endParaRPr lang="en-US" sz="2500" dirty="0"/>
          </a:p>
        </p:txBody>
      </p:sp>
      <p:sp>
        <p:nvSpPr>
          <p:cNvPr id="4" name="Date Placeholder 3">
            <a:extLst>
              <a:ext uri="{FF2B5EF4-FFF2-40B4-BE49-F238E27FC236}">
                <a16:creationId xmlns:a16="http://schemas.microsoft.com/office/drawing/2014/main" id="{FC781D52-4149-BF09-2467-F9AD0796C0DE}"/>
              </a:ext>
            </a:extLst>
          </p:cNvPr>
          <p:cNvSpPr>
            <a:spLocks noGrp="1"/>
          </p:cNvSpPr>
          <p:nvPr>
            <p:ph type="dt" sz="half" idx="10"/>
          </p:nvPr>
        </p:nvSpPr>
        <p:spPr/>
        <p:txBody>
          <a:bodyPr/>
          <a:lstStyle/>
          <a:p>
            <a:r>
              <a:rPr lang="en-US"/>
              <a:t>13/12/2022</a:t>
            </a:r>
          </a:p>
        </p:txBody>
      </p:sp>
      <p:sp>
        <p:nvSpPr>
          <p:cNvPr id="5" name="Footer Placeholder 4">
            <a:extLst>
              <a:ext uri="{FF2B5EF4-FFF2-40B4-BE49-F238E27FC236}">
                <a16:creationId xmlns:a16="http://schemas.microsoft.com/office/drawing/2014/main" id="{B914E888-E175-0C17-4598-9151A60B866D}"/>
              </a:ext>
            </a:extLst>
          </p:cNvPr>
          <p:cNvSpPr>
            <a:spLocks noGrp="1"/>
          </p:cNvSpPr>
          <p:nvPr>
            <p:ph type="ftr" sz="quarter" idx="11"/>
          </p:nvPr>
        </p:nvSpPr>
        <p:spPr/>
        <p:txBody>
          <a:bodyPr/>
          <a:lstStyle/>
          <a:p>
            <a:r>
              <a:rPr lang="en-US"/>
              <a:t>Extreme bound analysis correlation</a:t>
            </a:r>
          </a:p>
        </p:txBody>
      </p:sp>
      <p:sp>
        <p:nvSpPr>
          <p:cNvPr id="6" name="Slide Number Placeholder 5">
            <a:extLst>
              <a:ext uri="{FF2B5EF4-FFF2-40B4-BE49-F238E27FC236}">
                <a16:creationId xmlns:a16="http://schemas.microsoft.com/office/drawing/2014/main" id="{CD723EAE-FAC0-2779-A812-81AB51D7C5D1}"/>
              </a:ext>
            </a:extLst>
          </p:cNvPr>
          <p:cNvSpPr>
            <a:spLocks noGrp="1"/>
          </p:cNvSpPr>
          <p:nvPr>
            <p:ph type="sldNum" sz="quarter" idx="12"/>
          </p:nvPr>
        </p:nvSpPr>
        <p:spPr/>
        <p:txBody>
          <a:bodyPr/>
          <a:lstStyle/>
          <a:p>
            <a:fld id="{5DB5036F-1FF2-46C4-8D2B-59C7E3B91952}" type="slidenum">
              <a:rPr lang="en-US" smtClean="0"/>
              <a:pPr/>
              <a:t>10</a:t>
            </a:fld>
            <a:endParaRPr lang="en-US"/>
          </a:p>
        </p:txBody>
      </p:sp>
      <p:pic>
        <p:nvPicPr>
          <p:cNvPr id="9" name="Picture 8" descr="Table&#10;&#10;Description automatically generated">
            <a:extLst>
              <a:ext uri="{FF2B5EF4-FFF2-40B4-BE49-F238E27FC236}">
                <a16:creationId xmlns:a16="http://schemas.microsoft.com/office/drawing/2014/main" id="{D019638A-98A6-28D7-50AC-797BE7411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79" y="994836"/>
            <a:ext cx="7042857" cy="5228571"/>
          </a:xfrm>
          <a:prstGeom prst="rect">
            <a:avLst/>
          </a:prstGeom>
        </p:spPr>
      </p:pic>
    </p:spTree>
    <p:extLst>
      <p:ext uri="{BB962C8B-B14F-4D97-AF65-F5344CB8AC3E}">
        <p14:creationId xmlns:p14="http://schemas.microsoft.com/office/powerpoint/2010/main" val="291284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FD93-EEE4-A7A3-263F-F3B2F8C77B47}"/>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8EF99C-EFA1-0B70-3C5D-17CF58BFAF51}"/>
                  </a:ext>
                </a:extLst>
              </p:cNvPr>
              <p:cNvSpPr>
                <a:spLocks noGrp="1"/>
              </p:cNvSpPr>
              <p:nvPr>
                <p:ph idx="1"/>
              </p:nvPr>
            </p:nvSpPr>
            <p:spPr/>
            <p:txBody>
              <a:bodyPr>
                <a:noAutofit/>
              </a:bodyPr>
              <a:lstStyle/>
              <a:p>
                <a:pPr marL="0" indent="0">
                  <a:buNone/>
                </a:pPr>
                <a:r>
                  <a:rPr lang="en-US" sz="2300" dirty="0">
                    <a:effectLst/>
                    <a:latin typeface="Times New Roman" panose="02020603050405020304" pitchFamily="18" charset="0"/>
                    <a:ea typeface="SimSun" panose="02010600030101010101" pitchFamily="2" charset="-122"/>
                  </a:rPr>
                  <a:t>Each combination suggested in some literature includes three doubtful regressors, </a:t>
                </a:r>
                <a:r>
                  <a:rPr lang="en-US" sz="2300" i="1" dirty="0">
                    <a:effectLst/>
                    <a:latin typeface="Times New Roman" panose="02020603050405020304" pitchFamily="18" charset="0"/>
                    <a:ea typeface="SimSun" panose="02010600030101010101" pitchFamily="2" charset="-122"/>
                  </a:rPr>
                  <a:t>d</a:t>
                </a:r>
                <a:r>
                  <a:rPr lang="en-US" sz="2300" dirty="0">
                    <a:effectLst/>
                    <a:latin typeface="Times New Roman" panose="02020603050405020304" pitchFamily="18" charset="0"/>
                    <a:ea typeface="SimSun" panose="02010600030101010101" pitchFamily="2" charset="-122"/>
                  </a:rPr>
                  <a:t> = 3. Because the exhausted number of combinations will get huge as 2</a:t>
                </a:r>
                <a:r>
                  <a:rPr lang="en-US" sz="2300" baseline="30000" dirty="0">
                    <a:effectLst/>
                    <a:latin typeface="Times New Roman" panose="02020603050405020304" pitchFamily="18" charset="0"/>
                    <a:ea typeface="SimSun" panose="02010600030101010101" pitchFamily="2" charset="-122"/>
                  </a:rPr>
                  <a:t>|</a:t>
                </a:r>
                <a:r>
                  <a:rPr lang="en-US" sz="2300" i="1" baseline="30000" dirty="0">
                    <a:effectLst/>
                    <a:latin typeface="Times New Roman" panose="02020603050405020304" pitchFamily="18" charset="0"/>
                    <a:ea typeface="SimSun" panose="02010600030101010101" pitchFamily="2" charset="-122"/>
                  </a:rPr>
                  <a:t>C</a:t>
                </a:r>
                <a:r>
                  <a:rPr lang="en-US" sz="2300" baseline="30000"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 if </a:t>
                </a:r>
                <a:r>
                  <a:rPr lang="en-US" sz="2300" i="1" dirty="0">
                    <a:effectLst/>
                    <a:latin typeface="Times New Roman" panose="02020603050405020304" pitchFamily="18" charset="0"/>
                    <a:ea typeface="SimSun" panose="02010600030101010101" pitchFamily="2" charset="-122"/>
                  </a:rPr>
                  <a:t>d</a:t>
                </a:r>
                <a:r>
                  <a:rPr lang="en-US" sz="2300" dirty="0">
                    <a:effectLst/>
                    <a:latin typeface="Times New Roman" panose="02020603050405020304" pitchFamily="18" charset="0"/>
                    <a:ea typeface="SimSun" panose="02010600030101010101" pitchFamily="2" charset="-122"/>
                  </a:rPr>
                  <a:t> is browsed from 1 to the cardinality |</a:t>
                </a:r>
                <a:r>
                  <a:rPr lang="en-US" sz="2300" i="1" dirty="0">
                    <a:effectLst/>
                    <a:latin typeface="Times New Roman" panose="02020603050405020304" pitchFamily="18" charset="0"/>
                    <a:ea typeface="SimSun" panose="02010600030101010101" pitchFamily="2" charset="-122"/>
                  </a:rPr>
                  <a:t>C</a:t>
                </a:r>
                <a:r>
                  <a:rPr lang="en-US" sz="2300" dirty="0">
                    <a:effectLst/>
                    <a:latin typeface="Times New Roman" panose="02020603050405020304" pitchFamily="18" charset="0"/>
                    <a:ea typeface="SimSun" panose="02010600030101010101" pitchFamily="2" charset="-122"/>
                  </a:rPr>
                  <a:t>| of doubtful set, the size </a:t>
                </a:r>
                <a:r>
                  <a:rPr lang="en-US" sz="2300" i="1" dirty="0">
                    <a:effectLst/>
                    <a:latin typeface="Times New Roman" panose="02020603050405020304" pitchFamily="18" charset="0"/>
                    <a:ea typeface="SimSun" panose="02010600030101010101" pitchFamily="2" charset="-122"/>
                  </a:rPr>
                  <a:t>d</a:t>
                </a:r>
                <a:r>
                  <a:rPr lang="en-US" sz="2300" dirty="0">
                    <a:effectLst/>
                    <a:latin typeface="Times New Roman" panose="02020603050405020304" pitchFamily="18" charset="0"/>
                    <a:ea typeface="SimSun" panose="02010600030101010101" pitchFamily="2" charset="-122"/>
                  </a:rPr>
                  <a:t> of each combination is proposed as half the cardinality of doubtful set </a:t>
                </a:r>
                <a:r>
                  <a:rPr lang="en-US" sz="2300" i="1" dirty="0">
                    <a:effectLst/>
                    <a:latin typeface="Times New Roman" panose="02020603050405020304" pitchFamily="18" charset="0"/>
                    <a:ea typeface="SimSun" panose="02010600030101010101" pitchFamily="2" charset="-122"/>
                  </a:rPr>
                  <a:t>C</a:t>
                </a:r>
                <a:r>
                  <a:rPr lang="en-US" sz="2300" dirty="0">
                    <a:effectLst/>
                    <a:latin typeface="Times New Roman" panose="02020603050405020304" pitchFamily="18" charset="0"/>
                    <a:ea typeface="SimSun" panose="02010600030101010101" pitchFamily="2" charset="-122"/>
                  </a:rPr>
                  <a:t> and hence, the number of models is determined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300" i="1" smtClean="0">
                              <a:effectLst/>
                              <a:latin typeface="Cambria Math" panose="02040503050406030204" pitchFamily="18" charset="0"/>
                            </a:rPr>
                          </m:ctrlPr>
                        </m:mP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𝑑</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2300" i="1">
                                    <a:effectLst/>
                                    <a:latin typeface="Cambria Math" panose="02040503050406030204" pitchFamily="18" charset="0"/>
                                  </a:rPr>
                                </m:ctrlPr>
                              </m:dPr>
                              <m:e>
                                <m:f>
                                  <m:fPr>
                                    <m:ctrlPr>
                                      <a:rPr lang="en-US" sz="2300" i="1">
                                        <a:effectLst/>
                                        <a:latin typeface="Cambria Math" panose="02040503050406030204" pitchFamily="18" charset="0"/>
                                      </a:rPr>
                                    </m:ctrlPr>
                                  </m:fPr>
                                  <m:num>
                                    <m:d>
                                      <m:dPr>
                                        <m:begChr m:val="|"/>
                                        <m:endChr m:val="|"/>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𝐶</m:t>
                                        </m:r>
                                      </m:e>
                                    </m:d>
                                  </m:num>
                                  <m:den>
                                    <m:r>
                                      <a:rPr lang="en-US" sz="2300" i="1">
                                        <a:effectLst/>
                                        <a:latin typeface="Cambria Math" panose="02040503050406030204" pitchFamily="18" charset="0"/>
                                        <a:ea typeface="SimSun" panose="02010600030101010101" pitchFamily="2" charset="-122"/>
                                        <a:cs typeface="Times New Roman" panose="02020603050405020304" pitchFamily="18" charset="0"/>
                                      </a:rPr>
                                      <m:t>2</m:t>
                                    </m:r>
                                  </m:den>
                                </m:f>
                              </m:e>
                            </m:d>
                          </m:e>
                        </m:m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𝐾</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300" i="1">
                                    <a:effectLst/>
                                    <a:latin typeface="Cambria Math" panose="02040503050406030204" pitchFamily="18" charset="0"/>
                                  </a:rPr>
                                </m:ctrlPr>
                              </m:fPr>
                              <m:num>
                                <m:d>
                                  <m:dPr>
                                    <m:begChr m:val="|"/>
                                    <m:endChr m:val="|"/>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𝐶</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num>
                              <m:den>
                                <m:sSup>
                                  <m:sSupPr>
                                    <m:ctrlPr>
                                      <a:rPr lang="en-US" sz="2300" i="1">
                                        <a:effectLst/>
                                        <a:latin typeface="Cambria Math" panose="02040503050406030204" pitchFamily="18" charset="0"/>
                                      </a:rPr>
                                    </m:ctrlPr>
                                  </m:sSupPr>
                                  <m:e>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𝑐</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e>
                                    </m:d>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2</m:t>
                                    </m:r>
                                  </m:sup>
                                </m:sSup>
                              </m:den>
                            </m:f>
                          </m:e>
                        </m:mr>
                      </m:m>
                      <m:r>
                        <a:rPr lang="en-US" sz="2300" b="0" i="1" smtClean="0">
                          <a:effectLst/>
                          <a:latin typeface="Cambria Math" panose="02040503050406030204" pitchFamily="18" charset="0"/>
                          <a:ea typeface="SimSun" panose="02010600030101010101" pitchFamily="2" charset="-122"/>
                          <a:cs typeface="Times New Roman" panose="02020603050405020304" pitchFamily="18" charset="0"/>
                        </a:rPr>
                        <m:t>    (2.6)</m:t>
                      </m:r>
                    </m:oMath>
                  </m:oMathPara>
                </a14:m>
                <a:endParaRPr lang="en-US" sz="2300" dirty="0"/>
              </a:p>
              <a:p>
                <a:pPr marL="0" indent="0">
                  <a:buNone/>
                </a:pPr>
                <a:r>
                  <a:rPr lang="en-US" sz="2300" dirty="0">
                    <a:effectLst/>
                    <a:latin typeface="Times New Roman" panose="02020603050405020304" pitchFamily="18" charset="0"/>
                    <a:ea typeface="SimSun" panose="02010600030101010101" pitchFamily="2" charset="-122"/>
                  </a:rPr>
                  <a:t>Note, the notation </a:t>
                </a:r>
                <a14:m>
                  <m:oMath xmlns:m="http://schemas.openxmlformats.org/officeDocument/2006/math">
                    <m:d>
                      <m:dPr>
                        <m:begChr m:val="⌊"/>
                        <m:endChr m:val="⌋"/>
                        <m:ctrlPr>
                          <a:rPr lang="en-US" sz="2300" i="1">
                            <a:effectLst/>
                            <a:latin typeface="Cambria Math" panose="02040503050406030204" pitchFamily="18" charset="0"/>
                          </a:rPr>
                        </m:ctrlPr>
                      </m:dPr>
                      <m:e>
                        <m:r>
                          <a:rPr lang="en-US" sz="2300" b="0" i="1" smtClean="0">
                            <a:effectLst/>
                            <a:latin typeface="Cambria Math" panose="02040503050406030204" pitchFamily="18" charset="0"/>
                          </a:rPr>
                          <m:t> </m:t>
                        </m:r>
                      </m:e>
                    </m:d>
                  </m:oMath>
                </a14:m>
                <a:r>
                  <a:rPr lang="en-US" sz="2300" dirty="0">
                    <a:effectLst/>
                    <a:latin typeface="Times New Roman" panose="02020603050405020304" pitchFamily="18" charset="0"/>
                    <a:ea typeface="SimSun" panose="02010600030101010101" pitchFamily="2" charset="-122"/>
                  </a:rPr>
                  <a:t> represents lower integer of given real number. The accuracy of fitness computation is decreased when the number of target models is limited by such new </a:t>
                </a:r>
                <a:r>
                  <a:rPr lang="en-US" sz="2300" i="1" dirty="0">
                    <a:effectLst/>
                    <a:latin typeface="Times New Roman" panose="02020603050405020304" pitchFamily="18" charset="0"/>
                    <a:ea typeface="SimSun" panose="02010600030101010101" pitchFamily="2" charset="-122"/>
                  </a:rPr>
                  <a:t>d</a:t>
                </a:r>
                <a:r>
                  <a:rPr lang="en-US" sz="2300" dirty="0">
                    <a:effectLst/>
                    <a:latin typeface="Times New Roman" panose="02020603050405020304" pitchFamily="18" charset="0"/>
                    <a:ea typeface="SimSun" panose="02010600030101010101" pitchFamily="2" charset="-122"/>
                  </a:rPr>
                  <a:t> but this reduction will make REMRO faster and its decrease in accuracy will be alleviated by the global correlation </a:t>
                </a:r>
                <a:r>
                  <a:rPr lang="en-US" sz="2300" i="1" dirty="0">
                    <a:effectLst/>
                    <a:latin typeface="Times New Roman" panose="02020603050405020304" pitchFamily="18" charset="0"/>
                    <a:ea typeface="SimSun" panose="02010600030101010101" pitchFamily="2" charset="-122"/>
                  </a:rPr>
                  <a:t>R</a:t>
                </a:r>
                <a:r>
                  <a:rPr lang="en-US" sz="2300" dirty="0">
                    <a:effectLst/>
                    <a:latin typeface="Times New Roman" panose="02020603050405020304" pitchFamily="18" charset="0"/>
                    <a:ea typeface="SimSun" panose="02010600030101010101" pitchFamily="2" charset="-122"/>
                  </a:rPr>
                  <a:t>(</a:t>
                </a:r>
                <a:r>
                  <a:rPr lang="en-US" sz="2300" i="1" dirty="0" err="1">
                    <a:effectLst/>
                    <a:latin typeface="Times New Roman" panose="02020603050405020304" pitchFamily="18" charset="0"/>
                    <a:ea typeface="SimSun" panose="02010600030101010101" pitchFamily="2" charset="-122"/>
                  </a:rPr>
                  <a:t>X</a:t>
                </a:r>
                <a:r>
                  <a:rPr lang="en-US" sz="2300" i="1" baseline="-25000" dirty="0" err="1">
                    <a:effectLst/>
                    <a:latin typeface="Times New Roman" panose="02020603050405020304" pitchFamily="18" charset="0"/>
                    <a:ea typeface="SimSun" panose="02010600030101010101" pitchFamily="2" charset="-122"/>
                  </a:rPr>
                  <a:t>j</a:t>
                </a:r>
                <a:r>
                  <a:rPr lang="en-US" sz="2300" dirty="0">
                    <a:effectLst/>
                    <a:latin typeface="Times New Roman" panose="02020603050405020304" pitchFamily="18" charset="0"/>
                    <a:ea typeface="SimSun" panose="02010600030101010101" pitchFamily="2" charset="-122"/>
                  </a:rPr>
                  <a:t>, </a:t>
                </a:r>
                <a:r>
                  <a:rPr lang="en-US" sz="2300" i="1" dirty="0">
                    <a:effectLst/>
                    <a:latin typeface="Times New Roman" panose="02020603050405020304" pitchFamily="18" charset="0"/>
                    <a:ea typeface="SimSun" panose="02010600030101010101" pitchFamily="2" charset="-122"/>
                  </a:rPr>
                  <a:t>Z</a:t>
                </a:r>
                <a:r>
                  <a:rPr lang="en-US" sz="2300" dirty="0">
                    <a:effectLst/>
                    <a:latin typeface="Times New Roman" panose="02020603050405020304" pitchFamily="18" charset="0"/>
                    <a:ea typeface="SimSun" panose="02010600030101010101" pitchFamily="2" charset="-122"/>
                  </a:rPr>
                  <a:t>) which does not concern any model.</a:t>
                </a:r>
                <a:endParaRPr lang="en-US" sz="2300" dirty="0"/>
              </a:p>
            </p:txBody>
          </p:sp>
        </mc:Choice>
        <mc:Fallback xmlns="">
          <p:sp>
            <p:nvSpPr>
              <p:cNvPr id="3" name="Content Placeholder 2">
                <a:extLst>
                  <a:ext uri="{FF2B5EF4-FFF2-40B4-BE49-F238E27FC236}">
                    <a16:creationId xmlns:a16="http://schemas.microsoft.com/office/drawing/2014/main" id="{808EF99C-EFA1-0B70-3C5D-17CF58BFAF51}"/>
                  </a:ext>
                </a:extLst>
              </p:cNvPr>
              <p:cNvSpPr>
                <a:spLocks noGrp="1" noRot="1" noChangeAspect="1" noMove="1" noResize="1" noEditPoints="1" noAdjustHandles="1" noChangeArrowheads="1" noChangeShapeType="1" noTextEdit="1"/>
              </p:cNvSpPr>
              <p:nvPr>
                <p:ph idx="1"/>
              </p:nvPr>
            </p:nvSpPr>
            <p:spPr>
              <a:blipFill>
                <a:blip r:embed="rId4"/>
                <a:stretch>
                  <a:fillRect l="-870" t="-942" r="-81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A8AD7C4-1FFA-7B35-F050-80DCE2257E66}"/>
              </a:ext>
            </a:extLst>
          </p:cNvPr>
          <p:cNvSpPr>
            <a:spLocks noGrp="1"/>
          </p:cNvSpPr>
          <p:nvPr>
            <p:ph type="dt" sz="half" idx="10"/>
          </p:nvPr>
        </p:nvSpPr>
        <p:spPr/>
        <p:txBody>
          <a:bodyPr/>
          <a:lstStyle/>
          <a:p>
            <a:r>
              <a:rPr lang="en-US"/>
              <a:t>13/12/2022</a:t>
            </a:r>
          </a:p>
        </p:txBody>
      </p:sp>
      <p:sp>
        <p:nvSpPr>
          <p:cNvPr id="5" name="Footer Placeholder 4">
            <a:extLst>
              <a:ext uri="{FF2B5EF4-FFF2-40B4-BE49-F238E27FC236}">
                <a16:creationId xmlns:a16="http://schemas.microsoft.com/office/drawing/2014/main" id="{D9690919-F52E-7016-8FE1-DB246D183490}"/>
              </a:ext>
            </a:extLst>
          </p:cNvPr>
          <p:cNvSpPr>
            <a:spLocks noGrp="1"/>
          </p:cNvSpPr>
          <p:nvPr>
            <p:ph type="ftr" sz="quarter" idx="11"/>
          </p:nvPr>
        </p:nvSpPr>
        <p:spPr/>
        <p:txBody>
          <a:bodyPr/>
          <a:lstStyle/>
          <a:p>
            <a:r>
              <a:rPr lang="en-US"/>
              <a:t>Extreme bound analysis correlation</a:t>
            </a:r>
          </a:p>
        </p:txBody>
      </p:sp>
      <p:sp>
        <p:nvSpPr>
          <p:cNvPr id="6" name="Slide Number Placeholder 5">
            <a:extLst>
              <a:ext uri="{FF2B5EF4-FFF2-40B4-BE49-F238E27FC236}">
                <a16:creationId xmlns:a16="http://schemas.microsoft.com/office/drawing/2014/main" id="{4CB063B3-F4E9-3171-3E43-DDB59F4190BC}"/>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408064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750CB-9E0B-6ACA-BE7C-A63FAE6B1E4D}"/>
              </a:ext>
            </a:extLst>
          </p:cNvPr>
          <p:cNvSpPr>
            <a:spLocks noGrp="1"/>
          </p:cNvSpPr>
          <p:nvPr>
            <p:ph type="title"/>
          </p:nvPr>
        </p:nvSpPr>
        <p:spPr>
          <a:xfrm>
            <a:off x="838200" y="61714"/>
            <a:ext cx="10515600" cy="660486"/>
          </a:xfrm>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A72AD1-733E-BEA6-3421-04F60C283FA4}"/>
                  </a:ext>
                </a:extLst>
              </p:cNvPr>
              <p:cNvSpPr>
                <a:spLocks noGrp="1"/>
              </p:cNvSpPr>
              <p:nvPr>
                <p:ph idx="1"/>
              </p:nvPr>
            </p:nvSpPr>
            <p:spPr>
              <a:xfrm>
                <a:off x="225083" y="759651"/>
                <a:ext cx="11690252" cy="5176066"/>
              </a:xfrm>
            </p:spPr>
            <p:txBody>
              <a:bodyPr>
                <a:noAutofit/>
              </a:bodyPr>
              <a:lstStyle/>
              <a:p>
                <a:pPr marL="0" indent="0">
                  <a:buNone/>
                </a:pPr>
                <a:r>
                  <a:rPr lang="en-US" sz="1850" dirty="0">
                    <a:effectLst/>
                    <a:ea typeface="SimSun" panose="02010600030101010101" pitchFamily="2" charset="-122"/>
                  </a:rPr>
                  <a:t>Sala-I-Martin (Sala-I-Martin, 1997, pp. 179-180) estimated the fitness of estimate </a:t>
                </a:r>
                <a14:m>
                  <m:oMath xmlns:m="http://schemas.openxmlformats.org/officeDocument/2006/math">
                    <m:sSub>
                      <m:sSubPr>
                        <m:ctrlPr>
                          <a:rPr lang="en-US" sz="1850" i="1">
                            <a:effectLst/>
                            <a:latin typeface="Cambria Math" panose="02040503050406030204" pitchFamily="18" charset="0"/>
                          </a:rPr>
                        </m:ctrlPr>
                      </m:sSubPr>
                      <m:e>
                        <m:acc>
                          <m:accPr>
                            <m:chr m:val="̂"/>
                            <m:ctrlPr>
                              <a:rPr lang="en-US" sz="1850" i="1">
                                <a:effectLst/>
                                <a:latin typeface="Cambria Math" panose="02040503050406030204" pitchFamily="18" charset="0"/>
                              </a:rPr>
                            </m:ctrlPr>
                          </m:accPr>
                          <m:e>
                            <m:r>
                              <a:rPr lang="en-US" sz="1850" i="1">
                                <a:effectLst/>
                                <a:latin typeface="Cambria Math" panose="02040503050406030204" pitchFamily="18" charset="0"/>
                                <a:ea typeface="SimSun" panose="02010600030101010101" pitchFamily="2" charset="-122"/>
                              </a:rPr>
                              <m:t>𝛼</m:t>
                            </m:r>
                          </m:e>
                        </m:acc>
                      </m:e>
                      <m:sub>
                        <m:r>
                          <a:rPr lang="en-US" sz="1850" i="1">
                            <a:effectLst/>
                            <a:latin typeface="Cambria Math" panose="02040503050406030204" pitchFamily="18" charset="0"/>
                            <a:ea typeface="SimSun" panose="02010600030101010101" pitchFamily="2" charset="-122"/>
                          </a:rPr>
                          <m:t>𝑗</m:t>
                        </m:r>
                      </m:sub>
                    </m:sSub>
                  </m:oMath>
                </a14:m>
                <a:r>
                  <a:rPr lang="en-US" sz="1850" dirty="0">
                    <a:effectLst/>
                    <a:ea typeface="SimSun" panose="02010600030101010101" pitchFamily="2" charset="-122"/>
                  </a:rPr>
                  <a:t> as the value of cumulative density function of </a:t>
                </a:r>
                <a:r>
                  <a:rPr lang="en-US" sz="1850" i="1" dirty="0">
                    <a:effectLst/>
                    <a:ea typeface="SimSun" panose="02010600030101010101" pitchFamily="2" charset="-122"/>
                  </a:rPr>
                  <a:t>α</a:t>
                </a:r>
                <a:r>
                  <a:rPr lang="en-US" sz="1850" i="1" baseline="-25000" dirty="0">
                    <a:effectLst/>
                    <a:ea typeface="SimSun" panose="02010600030101010101" pitchFamily="2" charset="-122"/>
                  </a:rPr>
                  <a:t>j</a:t>
                </a:r>
                <a:r>
                  <a:rPr lang="en-US" sz="1850" dirty="0">
                    <a:effectLst/>
                    <a:ea typeface="SimSun" panose="02010600030101010101" pitchFamily="2" charset="-122"/>
                  </a:rPr>
                  <a:t> at 0, denoted as </a:t>
                </a:r>
                <a:r>
                  <a:rPr lang="en-US" sz="1850" dirty="0" err="1">
                    <a:effectLst/>
                    <a:ea typeface="SimSun" panose="02010600030101010101" pitchFamily="2" charset="-122"/>
                  </a:rPr>
                  <a:t>cdf</a:t>
                </a:r>
                <a:r>
                  <a:rPr lang="en-US" sz="1850" dirty="0">
                    <a:effectLst/>
                    <a:ea typeface="SimSun" panose="02010600030101010101" pitchFamily="2" charset="-122"/>
                  </a:rPr>
                  <a:t>(</a:t>
                </a:r>
                <a:r>
                  <a:rPr lang="en-US" sz="1850" i="1" dirty="0">
                    <a:effectLst/>
                    <a:ea typeface="SimSun" panose="02010600030101010101" pitchFamily="2" charset="-122"/>
                  </a:rPr>
                  <a:t>α</a:t>
                </a:r>
                <a:r>
                  <a:rPr lang="en-US" sz="1850" i="1" baseline="-25000" dirty="0">
                    <a:effectLst/>
                    <a:ea typeface="SimSun" panose="02010600030101010101" pitchFamily="2" charset="-122"/>
                  </a:rPr>
                  <a:t>j</a:t>
                </a:r>
                <a:r>
                  <a:rPr lang="en-US" sz="1850" dirty="0">
                    <a:effectLst/>
                    <a:ea typeface="SimSun" panose="02010600030101010101" pitchFamily="2" charset="-122"/>
                  </a:rPr>
                  <a:t> =0 | </a:t>
                </a:r>
                <a14:m>
                  <m:oMath xmlns:m="http://schemas.openxmlformats.org/officeDocument/2006/math">
                    <m:sSub>
                      <m:sSubPr>
                        <m:ctrlPr>
                          <a:rPr lang="en-US" sz="1850" i="1">
                            <a:effectLst/>
                            <a:latin typeface="Cambria Math" panose="02040503050406030204" pitchFamily="18" charset="0"/>
                          </a:rPr>
                        </m:ctrlPr>
                      </m:sSubPr>
                      <m:e>
                        <m:acc>
                          <m:accPr>
                            <m:chr m:val="̅"/>
                            <m:ctrlPr>
                              <a:rPr lang="en-US" sz="1850" i="1">
                                <a:effectLst/>
                                <a:latin typeface="Cambria Math" panose="02040503050406030204" pitchFamily="18" charset="0"/>
                              </a:rPr>
                            </m:ctrlPr>
                          </m:accPr>
                          <m:e>
                            <m:r>
                              <a:rPr lang="en-US" sz="1850" i="1">
                                <a:effectLst/>
                                <a:latin typeface="Cambria Math" panose="02040503050406030204" pitchFamily="18" charset="0"/>
                                <a:ea typeface="SimSun" panose="02010600030101010101" pitchFamily="2" charset="-122"/>
                              </a:rPr>
                              <m:t>𝛼</m:t>
                            </m:r>
                          </m:e>
                        </m:acc>
                      </m:e>
                      <m:sub>
                        <m:r>
                          <a:rPr lang="en-US" sz="1850" i="1">
                            <a:effectLst/>
                            <a:latin typeface="Cambria Math" panose="02040503050406030204" pitchFamily="18" charset="0"/>
                            <a:ea typeface="SimSun" panose="02010600030101010101" pitchFamily="2" charset="-122"/>
                          </a:rPr>
                          <m:t>𝑗</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𝜎</m:t>
                        </m:r>
                      </m:e>
                      <m: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𝜎</m:t>
                            </m:r>
                          </m:e>
                          <m:sub>
                            <m:r>
                              <a:rPr lang="en-US" sz="1850" i="1">
                                <a:effectLst/>
                                <a:latin typeface="Cambria Math" panose="02040503050406030204" pitchFamily="18" charset="0"/>
                                <a:ea typeface="SimSun" panose="02010600030101010101" pitchFamily="2" charset="-122"/>
                              </a:rPr>
                              <m:t>𝑗</m:t>
                            </m:r>
                          </m:sub>
                        </m:sSub>
                      </m:sub>
                      <m:sup>
                        <m:r>
                          <a:rPr lang="en-US" sz="1850" i="1">
                            <a:effectLst/>
                            <a:latin typeface="Cambria Math" panose="02040503050406030204" pitchFamily="18" charset="0"/>
                            <a:ea typeface="SimSun" panose="02010600030101010101" pitchFamily="2" charset="-122"/>
                          </a:rPr>
                          <m:t>2</m:t>
                        </m:r>
                      </m:sup>
                    </m:sSubSup>
                  </m:oMath>
                </a14:m>
                <a:r>
                  <a:rPr lang="en-US" sz="1850" dirty="0">
                    <a:effectLst/>
                    <a:ea typeface="SimSun" panose="02010600030101010101" pitchFamily="2" charset="-122"/>
                  </a:rPr>
                  <a:t>) followed by calculating the mean </a:t>
                </a:r>
                <a14:m>
                  <m:oMath xmlns:m="http://schemas.openxmlformats.org/officeDocument/2006/math">
                    <m:sSub>
                      <m:sSubPr>
                        <m:ctrlPr>
                          <a:rPr lang="en-US" sz="1850" i="1">
                            <a:effectLst/>
                            <a:latin typeface="Cambria Math" panose="02040503050406030204" pitchFamily="18" charset="0"/>
                          </a:rPr>
                        </m:ctrlPr>
                      </m:sSubPr>
                      <m:e>
                        <m:acc>
                          <m:accPr>
                            <m:chr m:val="̅"/>
                            <m:ctrlPr>
                              <a:rPr lang="en-US" sz="1850" i="1">
                                <a:effectLst/>
                                <a:latin typeface="Cambria Math" panose="02040503050406030204" pitchFamily="18" charset="0"/>
                              </a:rPr>
                            </m:ctrlPr>
                          </m:accPr>
                          <m:e>
                            <m:r>
                              <a:rPr lang="en-US" sz="1850" i="1">
                                <a:effectLst/>
                                <a:latin typeface="Cambria Math" panose="02040503050406030204" pitchFamily="18" charset="0"/>
                                <a:ea typeface="SimSun" panose="02010600030101010101" pitchFamily="2" charset="-122"/>
                              </a:rPr>
                              <m:t>𝛼</m:t>
                            </m:r>
                          </m:e>
                        </m:acc>
                      </m:e>
                      <m:sub>
                        <m:r>
                          <a:rPr lang="en-US" sz="1850" i="1">
                            <a:effectLst/>
                            <a:latin typeface="Cambria Math" panose="02040503050406030204" pitchFamily="18" charset="0"/>
                            <a:ea typeface="SimSun" panose="02010600030101010101" pitchFamily="2" charset="-122"/>
                          </a:rPr>
                          <m:t>𝑗</m:t>
                        </m:r>
                      </m:sub>
                    </m:sSub>
                  </m:oMath>
                </a14:m>
                <a:r>
                  <a:rPr lang="en-US" sz="1850" dirty="0">
                    <a:effectLst/>
                    <a:ea typeface="SimSun" panose="02010600030101010101" pitchFamily="2" charset="-122"/>
                  </a:rPr>
                  <a:t> and the variance </a:t>
                </a:r>
                <a14:m>
                  <m:oMath xmlns:m="http://schemas.openxmlformats.org/officeDocument/2006/math">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𝜎</m:t>
                        </m:r>
                      </m:e>
                      <m: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𝜎</m:t>
                            </m:r>
                          </m:e>
                          <m:sub>
                            <m:r>
                              <a:rPr lang="en-US" sz="1850" i="1">
                                <a:effectLst/>
                                <a:latin typeface="Cambria Math" panose="02040503050406030204" pitchFamily="18" charset="0"/>
                                <a:ea typeface="SimSun" panose="02010600030101010101" pitchFamily="2" charset="-122"/>
                              </a:rPr>
                              <m:t>𝑗</m:t>
                            </m:r>
                          </m:sub>
                        </m:sSub>
                      </m:sub>
                      <m:sup>
                        <m:r>
                          <a:rPr lang="en-US" sz="1850" i="1">
                            <a:effectLst/>
                            <a:latin typeface="Cambria Math" panose="02040503050406030204" pitchFamily="18" charset="0"/>
                            <a:ea typeface="SimSun" panose="02010600030101010101" pitchFamily="2" charset="-122"/>
                          </a:rPr>
                          <m:t>2</m:t>
                        </m:r>
                      </m:sup>
                    </m:sSubSup>
                  </m:oMath>
                </a14:m>
                <a:r>
                  <a:rPr lang="en-US" sz="1850" dirty="0">
                    <a:effectLst/>
                    <a:ea typeface="SimSun" panose="02010600030101010101" pitchFamily="2" charset="-122"/>
                  </a:rPr>
                  <a:t> of </a:t>
                </a:r>
                <a:r>
                  <a:rPr lang="en-US" sz="1850" i="1" dirty="0">
                    <a:effectLst/>
                    <a:ea typeface="SimSun" panose="02010600030101010101" pitchFamily="2" charset="-122"/>
                  </a:rPr>
                  <a:t>α</a:t>
                </a:r>
                <a:r>
                  <a:rPr lang="en-US" sz="1850" i="1" baseline="-25000" dirty="0">
                    <a:effectLst/>
                    <a:ea typeface="SimSun" panose="02010600030101010101" pitchFamily="2" charset="-122"/>
                  </a:rPr>
                  <a:t>j</a:t>
                </a:r>
                <a:r>
                  <a:rPr lang="en-US" sz="1850" dirty="0">
                    <a:effectLst/>
                    <a:ea typeface="SimSun" panose="02010600030101010101" pitchFamily="2" charset="-122"/>
                  </a:rPr>
                  <a:t> based on likelihood function over </a:t>
                </a:r>
                <a:r>
                  <a:rPr lang="en-US" sz="1850" i="1" dirty="0">
                    <a:effectLst/>
                    <a:ea typeface="SimSun" panose="02010600030101010101" pitchFamily="2" charset="-122"/>
                  </a:rPr>
                  <a:t>K</a:t>
                </a:r>
                <a:r>
                  <a:rPr lang="en-US" sz="1850" dirty="0">
                    <a:effectLst/>
                    <a:ea typeface="SimSun" panose="02010600030101010101" pitchFamily="2" charset="-122"/>
                  </a:rPr>
                  <a:t> models.</a:t>
                </a:r>
              </a:p>
              <a:p>
                <a:pPr marL="0" indent="0">
                  <a:buNone/>
                </a:pPr>
                <a14:m>
                  <m:oMathPara xmlns:m="http://schemas.openxmlformats.org/officeDocument/2006/math">
                    <m:oMathParaPr>
                      <m:jc m:val="right"/>
                    </m:oMathParaPr>
                    <m:oMath xmlns:m="http://schemas.openxmlformats.org/officeDocument/2006/math">
                      <m:sSub>
                        <m:sSubPr>
                          <m:ctrlPr>
                            <a:rPr lang="en-US" sz="1850" i="1" smtClean="0">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𝜑</m:t>
                          </m:r>
                        </m:e>
                        <m:sub>
                          <m:r>
                            <a:rPr lang="en-US" sz="1850" i="1">
                              <a:effectLst/>
                              <a:latin typeface="Cambria Math" panose="02040503050406030204" pitchFamily="18" charset="0"/>
                              <a:ea typeface="SimSun" panose="02010600030101010101" pitchFamily="2" charset="-122"/>
                            </a:rPr>
                            <m:t>𝑗</m:t>
                          </m:r>
                        </m:sub>
                      </m:sSub>
                      <m:r>
                        <a:rPr lang="en-US" sz="1850" i="1">
                          <a:effectLst/>
                          <a:latin typeface="Cambria Math" panose="02040503050406030204" pitchFamily="18" charset="0"/>
                          <a:ea typeface="SimSun" panose="02010600030101010101" pitchFamily="2" charset="-122"/>
                        </a:rPr>
                        <m:t>=</m:t>
                      </m:r>
                      <m:r>
                        <m:rPr>
                          <m:sty m:val="p"/>
                        </m:rPr>
                        <a:rPr lang="en-US" sz="1850">
                          <a:effectLst/>
                          <a:latin typeface="Cambria Math" panose="02040503050406030204" pitchFamily="18" charset="0"/>
                          <a:ea typeface="SimSun" panose="02010600030101010101" pitchFamily="2" charset="-122"/>
                        </a:rPr>
                        <m:t>cdf</m:t>
                      </m:r>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0</m:t>
                          </m:r>
                        </m:e>
                        <m:e>
                          <m:sSub>
                            <m:sSubPr>
                              <m:ctrlPr>
                                <a:rPr lang="en-US" sz="1850" i="1">
                                  <a:effectLst/>
                                  <a:latin typeface="Cambria Math" panose="02040503050406030204" pitchFamily="18" charset="0"/>
                                </a:rPr>
                              </m:ctrlPr>
                            </m:sSubPr>
                            <m:e>
                              <m:acc>
                                <m:accPr>
                                  <m:chr m:val="̅"/>
                                  <m:ctrlPr>
                                    <a:rPr lang="en-US" sz="1850" i="1">
                                      <a:effectLst/>
                                      <a:latin typeface="Cambria Math" panose="02040503050406030204" pitchFamily="18" charset="0"/>
                                    </a:rPr>
                                  </m:ctrlPr>
                                </m:accPr>
                                <m:e>
                                  <m:r>
                                    <a:rPr lang="en-US" sz="1850" i="1">
                                      <a:effectLst/>
                                      <a:latin typeface="Cambria Math" panose="02040503050406030204" pitchFamily="18" charset="0"/>
                                      <a:ea typeface="SimSun" panose="02010600030101010101" pitchFamily="2" charset="-122"/>
                                    </a:rPr>
                                    <m:t>𝛼</m:t>
                                  </m:r>
                                </m:e>
                              </m:acc>
                            </m:e>
                            <m:sub>
                              <m:r>
                                <a:rPr lang="en-US" sz="1850" i="1">
                                  <a:effectLst/>
                                  <a:latin typeface="Cambria Math" panose="02040503050406030204" pitchFamily="18" charset="0"/>
                                  <a:ea typeface="SimSun" panose="02010600030101010101" pitchFamily="2" charset="-122"/>
                                </a:rPr>
                                <m:t>𝑗</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𝜎</m:t>
                              </m:r>
                            </m:e>
                            <m: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𝜎</m:t>
                                  </m:r>
                                </m:e>
                                <m:sub>
                                  <m:r>
                                    <a:rPr lang="en-US" sz="1850" i="1">
                                      <a:effectLst/>
                                      <a:latin typeface="Cambria Math" panose="02040503050406030204" pitchFamily="18" charset="0"/>
                                      <a:ea typeface="SimSun" panose="02010600030101010101" pitchFamily="2" charset="-122"/>
                                    </a:rPr>
                                    <m:t>𝑗</m:t>
                                  </m:r>
                                </m:sub>
                              </m:sSub>
                            </m:sub>
                            <m:sup>
                              <m:r>
                                <a:rPr lang="en-US" sz="1850" i="1">
                                  <a:effectLst/>
                                  <a:latin typeface="Cambria Math" panose="02040503050406030204" pitchFamily="18" charset="0"/>
                                  <a:ea typeface="SimSun" panose="02010600030101010101" pitchFamily="2" charset="-122"/>
                                </a:rPr>
                                <m:t>2</m:t>
                              </m:r>
                            </m:sup>
                          </m:sSubSup>
                        </m:e>
                      </m:d>
                      <m:r>
                        <a:rPr lang="en-US" sz="1850" b="0" i="1" smtClean="0">
                          <a:effectLst/>
                          <a:latin typeface="Cambria Math" panose="02040503050406030204" pitchFamily="18" charset="0"/>
                          <a:ea typeface="SimSun" panose="02010600030101010101" pitchFamily="2" charset="-122"/>
                        </a:rPr>
                        <m:t>    (2.7)</m:t>
                      </m:r>
                    </m:oMath>
                  </m:oMathPara>
                </a14:m>
                <a:endParaRPr lang="en-US" sz="1850" dirty="0"/>
              </a:p>
              <a:p>
                <a:pPr marL="0" indent="0">
                  <a:buNone/>
                </a:pPr>
                <a:r>
                  <a:rPr lang="en-US" sz="1850" dirty="0">
                    <a:effectLst/>
                    <a:ea typeface="SimSun" panose="02010600030101010101" pitchFamily="2" charset="-122"/>
                  </a:rPr>
                  <a:t>Especially, Sala-I-Martin mentioned the variance </a:t>
                </a:r>
                <a14:m>
                  <m:oMath xmlns:m="http://schemas.openxmlformats.org/officeDocument/2006/math">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𝜎</m:t>
                        </m:r>
                      </m:e>
                      <m: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𝜎</m:t>
                            </m:r>
                          </m:e>
                          <m:sub>
                            <m:r>
                              <a:rPr lang="en-US" sz="1850" i="1">
                                <a:effectLst/>
                                <a:latin typeface="Cambria Math" panose="02040503050406030204" pitchFamily="18" charset="0"/>
                                <a:ea typeface="SimSun" panose="02010600030101010101" pitchFamily="2" charset="-122"/>
                              </a:rPr>
                              <m:t>𝑗</m:t>
                            </m:r>
                          </m:sub>
                        </m:sSub>
                      </m:sub>
                      <m:sup>
                        <m:r>
                          <a:rPr lang="en-US" sz="1850" i="1">
                            <a:effectLst/>
                            <a:latin typeface="Cambria Math" panose="02040503050406030204" pitchFamily="18" charset="0"/>
                            <a:ea typeface="SimSun" panose="02010600030101010101" pitchFamily="2" charset="-122"/>
                          </a:rPr>
                          <m:t>2</m:t>
                        </m:r>
                      </m:sup>
                    </m:sSubSup>
                  </m:oMath>
                </a14:m>
                <a:r>
                  <a:rPr lang="en-US" sz="1850" dirty="0">
                    <a:effectLst/>
                    <a:ea typeface="SimSun" panose="02010600030101010101" pitchFamily="2" charset="-122"/>
                  </a:rPr>
                  <a:t> as averaged variance of </a:t>
                </a:r>
                <a:r>
                  <a:rPr lang="en-US" sz="1850" i="1" dirty="0">
                    <a:effectLst/>
                    <a:ea typeface="SimSun" panose="02010600030101010101" pitchFamily="2" charset="-122"/>
                  </a:rPr>
                  <a:t>K</a:t>
                </a:r>
                <a:r>
                  <a:rPr lang="en-US" sz="1850" dirty="0">
                    <a:effectLst/>
                    <a:ea typeface="SimSun" panose="02010600030101010101" pitchFamily="2" charset="-122"/>
                  </a:rPr>
                  <a:t> models. When REMRO is tested with Sala-I-Martin method, Sala-I-Martin formulation is improved by estimating </a:t>
                </a:r>
                <a14:m>
                  <m:oMath xmlns:m="http://schemas.openxmlformats.org/officeDocument/2006/math">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𝜎</m:t>
                        </m:r>
                      </m:e>
                      <m: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𝜎</m:t>
                            </m:r>
                          </m:e>
                          <m:sub>
                            <m:r>
                              <a:rPr lang="en-US" sz="1850" i="1">
                                <a:effectLst/>
                                <a:latin typeface="Cambria Math" panose="02040503050406030204" pitchFamily="18" charset="0"/>
                                <a:ea typeface="SimSun" panose="02010600030101010101" pitchFamily="2" charset="-122"/>
                              </a:rPr>
                              <m:t>𝑗</m:t>
                            </m:r>
                          </m:sub>
                        </m:sSub>
                      </m:sub>
                      <m:sup>
                        <m:r>
                          <a:rPr lang="en-US" sz="1850" i="1">
                            <a:effectLst/>
                            <a:latin typeface="Cambria Math" panose="02040503050406030204" pitchFamily="18" charset="0"/>
                            <a:ea typeface="SimSun" panose="02010600030101010101" pitchFamily="2" charset="-122"/>
                          </a:rPr>
                          <m:t>2</m:t>
                        </m:r>
                      </m:sup>
                    </m:sSubSup>
                  </m:oMath>
                </a14:m>
                <a:r>
                  <a:rPr lang="en-US" sz="1850" dirty="0">
                    <a:effectLst/>
                    <a:ea typeface="SimSun" panose="02010600030101010101" pitchFamily="2" charset="-122"/>
                  </a:rPr>
                  <a:t> only based on </a:t>
                </a:r>
                <a:r>
                  <a:rPr lang="en-US" sz="1850" i="1" dirty="0">
                    <a:effectLst/>
                    <a:ea typeface="SimSun" panose="02010600030101010101" pitchFamily="2" charset="-122"/>
                  </a:rPr>
                  <a:t>K</a:t>
                </a:r>
                <a:r>
                  <a:rPr lang="en-US" sz="1850" dirty="0">
                    <a:effectLst/>
                    <a:ea typeface="SimSun" panose="02010600030101010101" pitchFamily="2" charset="-122"/>
                  </a:rPr>
                  <a:t> distributed values of </a:t>
                </a:r>
                <a14:m>
                  <m:oMath xmlns:m="http://schemas.openxmlformats.org/officeDocument/2006/math">
                    <m:sSub>
                      <m:sSubPr>
                        <m:ctrlPr>
                          <a:rPr lang="en-US" sz="1850" i="1">
                            <a:effectLst/>
                            <a:latin typeface="Cambria Math" panose="02040503050406030204" pitchFamily="18" charset="0"/>
                          </a:rPr>
                        </m:ctrlPr>
                      </m:sSubPr>
                      <m:e>
                        <m:acc>
                          <m:accPr>
                            <m:chr m:val="̂"/>
                            <m:ctrlPr>
                              <a:rPr lang="en-US" sz="1850" i="1">
                                <a:effectLst/>
                                <a:latin typeface="Cambria Math" panose="02040503050406030204" pitchFamily="18" charset="0"/>
                              </a:rPr>
                            </m:ctrlPr>
                          </m:accPr>
                          <m:e>
                            <m:r>
                              <a:rPr lang="en-US" sz="1850" i="1">
                                <a:effectLst/>
                                <a:latin typeface="Cambria Math" panose="02040503050406030204" pitchFamily="18" charset="0"/>
                                <a:ea typeface="SimSun" panose="02010600030101010101" pitchFamily="2" charset="-122"/>
                              </a:rPr>
                              <m:t>𝛼</m:t>
                            </m:r>
                          </m:e>
                        </m:acc>
                      </m:e>
                      <m:sub>
                        <m:r>
                          <a:rPr lang="en-US" sz="1850" i="1">
                            <a:effectLst/>
                            <a:latin typeface="Cambria Math" panose="02040503050406030204" pitchFamily="18" charset="0"/>
                            <a:ea typeface="SimSun" panose="02010600030101010101" pitchFamily="2" charset="-122"/>
                          </a:rPr>
                          <m:t>𝑗</m:t>
                        </m:r>
                      </m:sub>
                    </m:sSub>
                  </m:oMath>
                </a14:m>
                <a:r>
                  <a:rPr lang="en-US" sz="1850" dirty="0">
                    <a:effectLst/>
                    <a:ea typeface="SimSun" panose="02010600030101010101" pitchFamily="2" charset="-122"/>
                  </a:rPr>
                  <a:t> because the averaged variance of </a:t>
                </a:r>
                <a:r>
                  <a:rPr lang="en-US" sz="1850" i="1" dirty="0">
                    <a:effectLst/>
                    <a:ea typeface="SimSun" panose="02010600030101010101" pitchFamily="2" charset="-122"/>
                  </a:rPr>
                  <a:t>K</a:t>
                </a:r>
                <a:r>
                  <a:rPr lang="en-US" sz="1850" dirty="0">
                    <a:effectLst/>
                    <a:ea typeface="SimSun" panose="02010600030101010101" pitchFamily="2" charset="-122"/>
                  </a:rPr>
                  <a:t> models does not reflect variation of regressors. For instance, given </a:t>
                </a:r>
                <a:r>
                  <a:rPr lang="en-US" sz="1850" i="1" dirty="0">
                    <a:effectLst/>
                    <a:ea typeface="SimSun" panose="02010600030101010101" pitchFamily="2" charset="-122"/>
                  </a:rPr>
                  <a:t>K</a:t>
                </a:r>
                <a:r>
                  <a:rPr lang="en-US" sz="1850" dirty="0">
                    <a:effectLst/>
                    <a:ea typeface="SimSun" panose="02010600030101010101" pitchFamily="2" charset="-122"/>
                  </a:rPr>
                  <a:t> models and suppose each estimate of </a:t>
                </a:r>
                <a:r>
                  <a:rPr lang="en-US" sz="1850" i="1" dirty="0">
                    <a:effectLst/>
                    <a:ea typeface="SimSun" panose="02010600030101010101" pitchFamily="2" charset="-122"/>
                  </a:rPr>
                  <a:t>α</a:t>
                </a:r>
                <a:r>
                  <a:rPr lang="en-US" sz="1850" i="1" baseline="-25000" dirty="0">
                    <a:effectLst/>
                    <a:ea typeface="SimSun" panose="02010600030101010101" pitchFamily="2" charset="-122"/>
                  </a:rPr>
                  <a:t>j</a:t>
                </a:r>
                <a:r>
                  <a:rPr lang="en-US" sz="1850" dirty="0">
                    <a:effectLst/>
                    <a:ea typeface="SimSun" panose="02010600030101010101" pitchFamily="2" charset="-122"/>
                  </a:rPr>
                  <a:t> within model </a:t>
                </a:r>
                <a:r>
                  <a:rPr lang="en-US" sz="1850" i="1" dirty="0">
                    <a:effectLst/>
                    <a:ea typeface="SimSun" panose="02010600030101010101" pitchFamily="2" charset="-122"/>
                  </a:rPr>
                  <a:t>k</a:t>
                </a:r>
                <a:r>
                  <a:rPr lang="en-US" sz="1850" dirty="0">
                    <a:effectLst/>
                    <a:ea typeface="SimSun" panose="02010600030101010101" pitchFamily="2" charset="-122"/>
                  </a:rPr>
                  <a:t> is </a:t>
                </a:r>
                <a14:m>
                  <m:oMath xmlns:m="http://schemas.openxmlformats.org/officeDocument/2006/math">
                    <m:sSub>
                      <m:sSubPr>
                        <m:ctrlPr>
                          <a:rPr lang="en-US" sz="1850" i="1">
                            <a:effectLst/>
                            <a:latin typeface="Cambria Math" panose="02040503050406030204" pitchFamily="18" charset="0"/>
                          </a:rPr>
                        </m:ctrlPr>
                      </m:sSubPr>
                      <m:e>
                        <m:acc>
                          <m:accPr>
                            <m:chr m:val="̂"/>
                            <m:ctrlPr>
                              <a:rPr lang="en-US" sz="1850" i="1">
                                <a:effectLst/>
                                <a:latin typeface="Cambria Math" panose="02040503050406030204" pitchFamily="18" charset="0"/>
                              </a:rPr>
                            </m:ctrlPr>
                          </m:accPr>
                          <m:e>
                            <m:r>
                              <a:rPr lang="en-US" sz="1850" i="1">
                                <a:effectLst/>
                                <a:latin typeface="Cambria Math" panose="02040503050406030204" pitchFamily="18" charset="0"/>
                                <a:ea typeface="SimSun" panose="02010600030101010101" pitchFamily="2" charset="-122"/>
                              </a:rPr>
                              <m:t>𝛼</m:t>
                            </m:r>
                          </m:e>
                        </m:acc>
                      </m:e>
                      <m:sub>
                        <m:r>
                          <a:rPr lang="en-US" sz="1850" i="1">
                            <a:effectLst/>
                            <a:latin typeface="Cambria Math" panose="02040503050406030204" pitchFamily="18" charset="0"/>
                            <a:ea typeface="SimSun" panose="02010600030101010101" pitchFamily="2" charset="-122"/>
                          </a:rPr>
                          <m:t>𝑗</m:t>
                        </m:r>
                      </m:sub>
                    </m:sSub>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𝑘</m:t>
                        </m:r>
                      </m:e>
                    </m:d>
                  </m:oMath>
                </a14:m>
                <a:r>
                  <a:rPr lang="en-US" sz="1850" dirty="0">
                    <a:effectLst/>
                    <a:ea typeface="SimSun" panose="02010600030101010101" pitchFamily="2" charset="-122"/>
                  </a:rPr>
                  <a:t>, the variance </a:t>
                </a:r>
                <a14:m>
                  <m:oMath xmlns:m="http://schemas.openxmlformats.org/officeDocument/2006/math">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𝜎</m:t>
                        </m:r>
                      </m:e>
                      <m: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𝜎</m:t>
                            </m:r>
                          </m:e>
                          <m:sub>
                            <m:r>
                              <a:rPr lang="en-US" sz="1850" i="1">
                                <a:effectLst/>
                                <a:latin typeface="Cambria Math" panose="02040503050406030204" pitchFamily="18" charset="0"/>
                                <a:ea typeface="SimSun" panose="02010600030101010101" pitchFamily="2" charset="-122"/>
                              </a:rPr>
                              <m:t>𝑗</m:t>
                            </m:r>
                          </m:sub>
                        </m:sSub>
                      </m:sub>
                      <m:sup>
                        <m:r>
                          <a:rPr lang="en-US" sz="1850" i="1">
                            <a:effectLst/>
                            <a:latin typeface="Cambria Math" panose="02040503050406030204" pitchFamily="18" charset="0"/>
                            <a:ea typeface="SimSun" panose="02010600030101010101" pitchFamily="2" charset="-122"/>
                          </a:rPr>
                          <m:t>2</m:t>
                        </m:r>
                      </m:sup>
                    </m:sSubSup>
                  </m:oMath>
                </a14:m>
                <a:r>
                  <a:rPr lang="en-US" sz="1850" dirty="0">
                    <a:effectLst/>
                    <a:ea typeface="SimSun" panose="02010600030101010101" pitchFamily="2" charset="-122"/>
                  </a:rPr>
                  <a:t> is calculated as follows:</a:t>
                </a:r>
              </a:p>
              <a:p>
                <a:pPr marL="0" indent="0">
                  <a:buNone/>
                </a:pPr>
                <a14:m>
                  <m:oMathPara xmlns:m="http://schemas.openxmlformats.org/officeDocument/2006/math">
                    <m:oMathParaPr>
                      <m:jc m:val="right"/>
                    </m:oMathParaPr>
                    <m:oMath xmlns:m="http://schemas.openxmlformats.org/officeDocument/2006/math">
                      <m:sSubSup>
                        <m:sSubSupPr>
                          <m:ctrlPr>
                            <a:rPr lang="en-US" sz="1850" i="1" smtClean="0">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𝜎</m:t>
                          </m:r>
                        </m:e>
                        <m: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𝜎</m:t>
                              </m:r>
                            </m:e>
                            <m:sub>
                              <m:r>
                                <a:rPr lang="en-US" sz="1850" i="1">
                                  <a:effectLst/>
                                  <a:latin typeface="Cambria Math" panose="02040503050406030204" pitchFamily="18" charset="0"/>
                                  <a:ea typeface="SimSun" panose="02010600030101010101" pitchFamily="2" charset="-122"/>
                                </a:rPr>
                                <m:t>𝑗</m:t>
                              </m:r>
                            </m:sub>
                          </m:sSub>
                        </m:sub>
                        <m:sup>
                          <m:r>
                            <a:rPr lang="en-US" sz="1850" i="1">
                              <a:effectLst/>
                              <a:latin typeface="Cambria Math" panose="02040503050406030204" pitchFamily="18" charset="0"/>
                              <a:ea typeface="SimSun" panose="02010600030101010101" pitchFamily="2" charset="-122"/>
                            </a:rPr>
                            <m:t>2</m:t>
                          </m:r>
                        </m:sup>
                      </m:sSubSup>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rPr>
                          </m:ctrlPr>
                        </m:fPr>
                        <m:num>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𝑘</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𝐾</m:t>
                              </m:r>
                            </m:sup>
                            <m:e>
                              <m:sSup>
                                <m:sSupPr>
                                  <m:ctrlPr>
                                    <a:rPr lang="en-US" sz="1850" i="1">
                                      <a:effectLst/>
                                      <a:latin typeface="Cambria Math" panose="02040503050406030204" pitchFamily="18" charset="0"/>
                                    </a:rPr>
                                  </m:ctrlPr>
                                </m:sSupPr>
                                <m:e>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acc>
                                            <m:accPr>
                                              <m:chr m:val="̂"/>
                                              <m:ctrlPr>
                                                <a:rPr lang="en-US" sz="1850" i="1">
                                                  <a:effectLst/>
                                                  <a:latin typeface="Cambria Math" panose="02040503050406030204" pitchFamily="18" charset="0"/>
                                                </a:rPr>
                                              </m:ctrlPr>
                                            </m:accPr>
                                            <m:e>
                                              <m:r>
                                                <a:rPr lang="en-US" sz="1850" i="1">
                                                  <a:effectLst/>
                                                  <a:latin typeface="Cambria Math" panose="02040503050406030204" pitchFamily="18" charset="0"/>
                                                  <a:ea typeface="SimSun" panose="02010600030101010101" pitchFamily="2" charset="-122"/>
                                                </a:rPr>
                                                <m:t>𝛼</m:t>
                                              </m:r>
                                            </m:e>
                                          </m:acc>
                                        </m:e>
                                        <m:sub>
                                          <m:r>
                                            <a:rPr lang="en-US" sz="1850" i="1">
                                              <a:effectLst/>
                                              <a:latin typeface="Cambria Math" panose="02040503050406030204" pitchFamily="18" charset="0"/>
                                              <a:ea typeface="SimSun" panose="02010600030101010101" pitchFamily="2" charset="-122"/>
                                            </a:rPr>
                                            <m:t>𝑗</m:t>
                                          </m:r>
                                        </m:sub>
                                      </m:sSub>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𝑘</m:t>
                                          </m:r>
                                        </m:e>
                                      </m:d>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rPr>
                                          </m:ctrlPr>
                                        </m:sSubPr>
                                        <m:e>
                                          <m:acc>
                                            <m:accPr>
                                              <m:chr m:val="̅"/>
                                              <m:ctrlPr>
                                                <a:rPr lang="en-US" sz="1850" i="1">
                                                  <a:effectLst/>
                                                  <a:latin typeface="Cambria Math" panose="02040503050406030204" pitchFamily="18" charset="0"/>
                                                </a:rPr>
                                              </m:ctrlPr>
                                            </m:accPr>
                                            <m:e>
                                              <m:r>
                                                <a:rPr lang="en-US" sz="1850" i="1">
                                                  <a:effectLst/>
                                                  <a:latin typeface="Cambria Math" panose="02040503050406030204" pitchFamily="18" charset="0"/>
                                                  <a:ea typeface="SimSun" panose="02010600030101010101" pitchFamily="2" charset="-122"/>
                                                </a:rPr>
                                                <m:t>𝛼</m:t>
                                              </m:r>
                                            </m:e>
                                          </m:acc>
                                        </m:e>
                                        <m:sub>
                                          <m:r>
                                            <a:rPr lang="en-US" sz="1850" i="1">
                                              <a:effectLst/>
                                              <a:latin typeface="Cambria Math" panose="02040503050406030204" pitchFamily="18" charset="0"/>
                                              <a:ea typeface="SimSun" panose="02010600030101010101" pitchFamily="2" charset="-122"/>
                                            </a:rPr>
                                            <m:t>𝑗</m:t>
                                          </m:r>
                                        </m:sub>
                                      </m:sSub>
                                    </m:e>
                                  </m:d>
                                </m:e>
                                <m:sup>
                                  <m:r>
                                    <a:rPr lang="en-US" sz="1850" i="1">
                                      <a:effectLst/>
                                      <a:latin typeface="Cambria Math" panose="02040503050406030204" pitchFamily="18" charset="0"/>
                                      <a:ea typeface="SimSun" panose="02010600030101010101" pitchFamily="2" charset="-122"/>
                                    </a:rPr>
                                    <m:t>2</m:t>
                                  </m:r>
                                </m:sup>
                              </m:sSup>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𝐿</m:t>
                                  </m:r>
                                </m:e>
                                <m:sub>
                                  <m:r>
                                    <a:rPr lang="en-US" sz="1850" i="1">
                                      <a:effectLst/>
                                      <a:latin typeface="Cambria Math" panose="02040503050406030204" pitchFamily="18" charset="0"/>
                                      <a:ea typeface="SimSun" panose="02010600030101010101" pitchFamily="2" charset="-122"/>
                                    </a:rPr>
                                    <m:t>𝑘</m:t>
                                  </m:r>
                                </m:sub>
                              </m:sSub>
                            </m:e>
                          </m:nary>
                        </m:num>
                        <m:den>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𝑘</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𝐾</m:t>
                              </m:r>
                            </m:sup>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𝐿</m:t>
                                  </m:r>
                                </m:e>
                                <m:sub>
                                  <m:r>
                                    <a:rPr lang="en-US" sz="1850" i="1">
                                      <a:effectLst/>
                                      <a:latin typeface="Cambria Math" panose="02040503050406030204" pitchFamily="18" charset="0"/>
                                      <a:ea typeface="SimSun" panose="02010600030101010101" pitchFamily="2" charset="-122"/>
                                    </a:rPr>
                                    <m:t>𝑘</m:t>
                                  </m:r>
                                </m:sub>
                              </m:sSub>
                            </m:e>
                          </m:nary>
                        </m:den>
                      </m:f>
                      <m:r>
                        <a:rPr lang="en-US" sz="1850" b="0" i="1" smtClean="0">
                          <a:effectLst/>
                          <a:latin typeface="Cambria Math" panose="02040503050406030204" pitchFamily="18" charset="0"/>
                          <a:ea typeface="SimSun" panose="02010600030101010101" pitchFamily="2" charset="-122"/>
                        </a:rPr>
                        <m:t>    (2.8)</m:t>
                      </m:r>
                    </m:oMath>
                  </m:oMathPara>
                </a14:m>
                <a:endParaRPr lang="en-US" sz="1850" dirty="0"/>
              </a:p>
              <a:p>
                <a:pPr marL="0" marR="0" indent="0" algn="just">
                  <a:spcBef>
                    <a:spcPts val="0"/>
                  </a:spcBef>
                  <a:spcAft>
                    <a:spcPts val="0"/>
                  </a:spcAft>
                  <a:buNone/>
                </a:pPr>
                <a:r>
                  <a:rPr lang="en-US" sz="1850" dirty="0">
                    <a:effectLst/>
                    <a:ea typeface="SimSun" panose="02010600030101010101" pitchFamily="2" charset="-122"/>
                  </a:rPr>
                  <a:t>Where </a:t>
                </a:r>
                <a:r>
                  <a:rPr lang="en-US" sz="1850" i="1" dirty="0">
                    <a:effectLst/>
                    <a:ea typeface="SimSun" panose="02010600030101010101" pitchFamily="2" charset="-122"/>
                  </a:rPr>
                  <a:t>L</a:t>
                </a:r>
                <a:r>
                  <a:rPr lang="en-US" sz="1850" i="1" baseline="-25000" dirty="0">
                    <a:effectLst/>
                    <a:ea typeface="SimSun" panose="02010600030101010101" pitchFamily="2" charset="-122"/>
                  </a:rPr>
                  <a:t>k</a:t>
                </a:r>
                <a:r>
                  <a:rPr lang="en-US" sz="1850" dirty="0">
                    <a:effectLst/>
                    <a:ea typeface="SimSun" panose="02010600030101010101" pitchFamily="2" charset="-122"/>
                  </a:rPr>
                  <a:t> is likelihood function of model </a:t>
                </a:r>
                <a:r>
                  <a:rPr lang="en-US" sz="1850" i="1" dirty="0">
                    <a:effectLst/>
                    <a:ea typeface="SimSun" panose="02010600030101010101" pitchFamily="2" charset="-122"/>
                  </a:rPr>
                  <a:t>k</a:t>
                </a:r>
                <a:r>
                  <a:rPr lang="en-US" sz="1850" dirty="0">
                    <a:effectLst/>
                    <a:ea typeface="SimSun" panose="02010600030101010101" pitchFamily="2" charset="-122"/>
                  </a:rPr>
                  <a:t> with assumption that regressor instances are also mutually independent random variables, as follows:</a:t>
                </a:r>
              </a:p>
              <a:p>
                <a:pPr marL="0" indent="0">
                  <a:buNone/>
                </a:pPr>
                <a14:m>
                  <m:oMathPara xmlns:m="http://schemas.openxmlformats.org/officeDocument/2006/math">
                    <m:oMathParaPr>
                      <m:jc m:val="centerGroup"/>
                    </m:oMathParaPr>
                    <m:oMath xmlns:m="http://schemas.openxmlformats.org/officeDocument/2006/math">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𝐿</m:t>
                          </m:r>
                        </m:e>
                        <m:sub>
                          <m:r>
                            <a:rPr lang="en-US" sz="1850" i="1">
                              <a:effectLst/>
                              <a:latin typeface="Cambria Math" panose="02040503050406030204" pitchFamily="18" charset="0"/>
                              <a:ea typeface="SimSun" panose="02010600030101010101" pitchFamily="2" charset="-122"/>
                            </a:rPr>
                            <m:t>𝑘</m:t>
                          </m:r>
                        </m:sub>
                      </m:sSub>
                      <m:r>
                        <a:rPr lang="en-US" sz="1850" i="1">
                          <a:effectLst/>
                          <a:latin typeface="Cambria Math" panose="02040503050406030204" pitchFamily="18" charset="0"/>
                          <a:ea typeface="SimSun" panose="02010600030101010101" pitchFamily="2" charset="-122"/>
                        </a:rPr>
                        <m:t>=</m:t>
                      </m:r>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𝑃</m:t>
                              </m:r>
                            </m:e>
                            <m:sub>
                              <m:r>
                                <a:rPr lang="en-US" sz="1850" i="1">
                                  <a:effectLst/>
                                  <a:latin typeface="Cambria Math" panose="02040503050406030204" pitchFamily="18" charset="0"/>
                                  <a:ea typeface="SimSun" panose="02010600030101010101" pitchFamily="2" charset="-122"/>
                                </a:rPr>
                                <m:t>𝑘</m:t>
                              </m:r>
                            </m:sub>
                          </m:sSub>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b="1" i="1">
                                      <a:effectLst/>
                                      <a:latin typeface="Cambria Math" panose="02040503050406030204" pitchFamily="18" charset="0"/>
                                      <a:ea typeface="SimSun" panose="02010600030101010101" pitchFamily="2" charset="-122"/>
                                    </a:rPr>
                                    <m:t>𝒛</m:t>
                                  </m:r>
                                </m:e>
                                <m:sub>
                                  <m:r>
                                    <a:rPr lang="en-US" sz="1850" i="1">
                                      <a:effectLst/>
                                      <a:latin typeface="Cambria Math" panose="02040503050406030204" pitchFamily="18" charset="0"/>
                                      <a:ea typeface="SimSun" panose="02010600030101010101" pitchFamily="2" charset="-122"/>
                                    </a:rPr>
                                    <m:t>𝑖</m:t>
                                  </m:r>
                                </m:sub>
                              </m:sSub>
                            </m:e>
                            <m:e>
                              <m:sSub>
                                <m:sSubPr>
                                  <m:ctrlPr>
                                    <a:rPr lang="en-US" sz="1850" i="1">
                                      <a:effectLst/>
                                      <a:latin typeface="Cambria Math" panose="02040503050406030204" pitchFamily="18" charset="0"/>
                                    </a:rPr>
                                  </m:ctrlPr>
                                </m:sSubPr>
                                <m:e>
                                  <m:r>
                                    <a:rPr lang="en-US" sz="1850" b="1" i="1">
                                      <a:effectLst/>
                                      <a:latin typeface="Cambria Math" panose="02040503050406030204" pitchFamily="18" charset="0"/>
                                      <a:ea typeface="SimSun" panose="02010600030101010101" pitchFamily="2" charset="-122"/>
                                    </a:rPr>
                                    <m:t>𝒙</m:t>
                                  </m:r>
                                </m:e>
                                <m:sub>
                                  <m:r>
                                    <a:rPr lang="en-US" sz="1850" i="1">
                                      <a:effectLst/>
                                      <a:latin typeface="Cambria Math" panose="02040503050406030204" pitchFamily="18" charset="0"/>
                                      <a:ea typeface="SimSun" panose="02010600030101010101" pitchFamily="2" charset="-122"/>
                                    </a:rPr>
                                    <m:t>𝑖</m:t>
                                  </m:r>
                                </m:sub>
                              </m:sSub>
                              <m:r>
                                <a:rPr lang="en-US" sz="1850">
                                  <a:effectLst/>
                                  <a:latin typeface="Cambria Math" panose="02040503050406030204" pitchFamily="18" charset="0"/>
                                  <a:ea typeface="SimSun" panose="02010600030101010101" pitchFamily="2" charset="-122"/>
                                </a:rPr>
                                <m:t>,</m:t>
                              </m:r>
                              <m:sSub>
                                <m:sSubPr>
                                  <m:ctrlPr>
                                    <a:rPr lang="en-US" sz="1850" b="1" i="1">
                                      <a:effectLst/>
                                      <a:latin typeface="Cambria Math" panose="02040503050406030204" pitchFamily="18" charset="0"/>
                                    </a:rPr>
                                  </m:ctrlPr>
                                </m:sSubPr>
                                <m:e>
                                  <m:r>
                                    <a:rPr lang="en-US" sz="1850" b="1" i="1">
                                      <a:effectLst/>
                                      <a:latin typeface="Cambria Math" panose="02040503050406030204" pitchFamily="18" charset="0"/>
                                      <a:ea typeface="SimSun" panose="02010600030101010101" pitchFamily="2" charset="-122"/>
                                    </a:rPr>
                                    <m:t>𝜶</m:t>
                                  </m:r>
                                </m:e>
                                <m:sub>
                                  <m:r>
                                    <a:rPr lang="en-US" sz="1850" i="1">
                                      <a:effectLst/>
                                      <a:latin typeface="Cambria Math" panose="02040503050406030204" pitchFamily="18" charset="0"/>
                                      <a:ea typeface="SimSun" panose="02010600030101010101" pitchFamily="2" charset="-122"/>
                                    </a:rPr>
                                    <m:t>𝑘</m:t>
                                  </m:r>
                                </m:sub>
                              </m:sSub>
                            </m:e>
                          </m:d>
                        </m:e>
                      </m:nary>
                    </m:oMath>
                  </m:oMathPara>
                </a14:m>
                <a:endParaRPr lang="en-US" sz="1850" dirty="0"/>
              </a:p>
              <a:p>
                <a:pPr marL="0" marR="0" indent="0" algn="just">
                  <a:spcBef>
                    <a:spcPts val="0"/>
                  </a:spcBef>
                  <a:spcAft>
                    <a:spcPts val="0"/>
                  </a:spcAft>
                  <a:buNone/>
                </a:pPr>
                <a:r>
                  <a:rPr lang="en-US" sz="1850" dirty="0">
                    <a:effectLst/>
                    <a:ea typeface="SimSun" panose="02010600030101010101" pitchFamily="2" charset="-122"/>
                  </a:rPr>
                  <a:t>Where </a:t>
                </a:r>
                <a:r>
                  <a:rPr lang="en-US" sz="1850" i="1" dirty="0">
                    <a:effectLst/>
                    <a:ea typeface="SimSun" panose="02010600030101010101" pitchFamily="2" charset="-122"/>
                  </a:rPr>
                  <a:t>P</a:t>
                </a:r>
                <a:r>
                  <a:rPr lang="en-US" sz="1850" i="1" baseline="-25000" dirty="0">
                    <a:effectLst/>
                    <a:ea typeface="SimSun" panose="02010600030101010101" pitchFamily="2" charset="-122"/>
                  </a:rPr>
                  <a:t>k</a:t>
                </a:r>
                <a:r>
                  <a:rPr lang="en-US" sz="1850" dirty="0">
                    <a:effectLst/>
                    <a:ea typeface="SimSun" panose="02010600030101010101" pitchFamily="2" charset="-122"/>
                  </a:rPr>
                  <a:t>(</a:t>
                </a:r>
                <a:r>
                  <a:rPr lang="en-US" sz="1850" b="1" dirty="0">
                    <a:effectLst/>
                    <a:ea typeface="SimSun" panose="02010600030101010101" pitchFamily="2" charset="-122"/>
                  </a:rPr>
                  <a:t>z</a:t>
                </a:r>
                <a:r>
                  <a:rPr lang="en-US" sz="1850" i="1" baseline="-25000" dirty="0">
                    <a:effectLst/>
                    <a:ea typeface="SimSun" panose="02010600030101010101" pitchFamily="2" charset="-122"/>
                  </a:rPr>
                  <a:t>i</a:t>
                </a:r>
                <a:r>
                  <a:rPr lang="en-US" sz="1850" dirty="0">
                    <a:effectLst/>
                    <a:ea typeface="SimSun" panose="02010600030101010101" pitchFamily="2" charset="-122"/>
                  </a:rPr>
                  <a:t> | </a:t>
                </a:r>
                <a:r>
                  <a:rPr lang="en-US" sz="1850" b="1" i="1" dirty="0">
                    <a:effectLst/>
                    <a:ea typeface="SimSun" panose="02010600030101010101" pitchFamily="2" charset="-122"/>
                  </a:rPr>
                  <a:t>x</a:t>
                </a:r>
                <a:r>
                  <a:rPr lang="en-US" sz="1850" i="1" baseline="-25000" dirty="0">
                    <a:effectLst/>
                    <a:ea typeface="SimSun" panose="02010600030101010101" pitchFamily="2" charset="-122"/>
                  </a:rPr>
                  <a:t>i</a:t>
                </a:r>
                <a:r>
                  <a:rPr lang="en-US" sz="1850" dirty="0">
                    <a:effectLst/>
                    <a:ea typeface="SimSun" panose="02010600030101010101" pitchFamily="2" charset="-122"/>
                  </a:rPr>
                  <a:t>, </a:t>
                </a:r>
                <a:r>
                  <a:rPr lang="en-US" sz="1850" b="1" i="1" dirty="0">
                    <a:effectLst/>
                    <a:ea typeface="SimSun" panose="02010600030101010101" pitchFamily="2" charset="-122"/>
                  </a:rPr>
                  <a:t>α</a:t>
                </a:r>
                <a:r>
                  <a:rPr lang="en-US" sz="1850" i="1" baseline="-25000" dirty="0">
                    <a:effectLst/>
                    <a:ea typeface="SimSun" panose="02010600030101010101" pitchFamily="2" charset="-122"/>
                  </a:rPr>
                  <a:t>k</a:t>
                </a:r>
                <a:r>
                  <a:rPr lang="en-US" sz="1850" dirty="0">
                    <a:effectLst/>
                    <a:ea typeface="SimSun" panose="02010600030101010101" pitchFamily="2" charset="-122"/>
                  </a:rPr>
                  <a:t>) is the PDF of </a:t>
                </a:r>
                <a:r>
                  <a:rPr lang="en-US" sz="1850" b="1" dirty="0">
                    <a:effectLst/>
                    <a:ea typeface="SimSun" panose="02010600030101010101" pitchFamily="2" charset="-122"/>
                  </a:rPr>
                  <a:t>z</a:t>
                </a:r>
                <a:r>
                  <a:rPr lang="en-US" sz="1850" i="1" baseline="-25000" dirty="0">
                    <a:effectLst/>
                    <a:ea typeface="SimSun" panose="02010600030101010101" pitchFamily="2" charset="-122"/>
                  </a:rPr>
                  <a:t>i</a:t>
                </a:r>
                <a:r>
                  <a:rPr lang="en-US" sz="1850" dirty="0">
                    <a:effectLst/>
                    <a:ea typeface="SimSun" panose="02010600030101010101" pitchFamily="2" charset="-122"/>
                  </a:rPr>
                  <a:t> given model </a:t>
                </a:r>
                <a:r>
                  <a:rPr lang="en-US" sz="1850" i="1" dirty="0">
                    <a:effectLst/>
                    <a:ea typeface="SimSun" panose="02010600030101010101" pitchFamily="2" charset="-122"/>
                  </a:rPr>
                  <a:t>k</a:t>
                </a:r>
                <a:r>
                  <a:rPr lang="en-US" sz="1850" dirty="0">
                    <a:ea typeface="SimSun" panose="02010600030101010101" pitchFamily="2" charset="-122"/>
                  </a:rPr>
                  <a:t> as </a:t>
                </a:r>
                <a14:m>
                  <m:oMath xmlns:m="http://schemas.openxmlformats.org/officeDocument/2006/math">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𝑃</m:t>
                        </m:r>
                      </m:e>
                      <m:sub>
                        <m:r>
                          <a:rPr lang="en-US" sz="1850" i="1">
                            <a:effectLst/>
                            <a:latin typeface="Cambria Math" panose="02040503050406030204" pitchFamily="18" charset="0"/>
                            <a:ea typeface="SimSun" panose="02010600030101010101" pitchFamily="2" charset="-122"/>
                          </a:rPr>
                          <m:t>𝑘</m:t>
                        </m:r>
                      </m:sub>
                    </m:sSub>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b="1" i="1">
                                <a:effectLst/>
                                <a:latin typeface="Cambria Math" panose="02040503050406030204" pitchFamily="18" charset="0"/>
                                <a:ea typeface="SimSun" panose="02010600030101010101" pitchFamily="2" charset="-122"/>
                              </a:rPr>
                              <m:t>𝒛</m:t>
                            </m:r>
                          </m:e>
                          <m:sub>
                            <m:r>
                              <a:rPr lang="en-US" sz="1850" i="1">
                                <a:effectLst/>
                                <a:latin typeface="Cambria Math" panose="02040503050406030204" pitchFamily="18" charset="0"/>
                                <a:ea typeface="SimSun" panose="02010600030101010101" pitchFamily="2" charset="-122"/>
                              </a:rPr>
                              <m:t>𝑖</m:t>
                            </m:r>
                          </m:sub>
                        </m:sSub>
                      </m:e>
                      <m:e>
                        <m:sSub>
                          <m:sSubPr>
                            <m:ctrlPr>
                              <a:rPr lang="en-US" sz="1850" i="1">
                                <a:effectLst/>
                                <a:latin typeface="Cambria Math" panose="02040503050406030204" pitchFamily="18" charset="0"/>
                              </a:rPr>
                            </m:ctrlPr>
                          </m:sSubPr>
                          <m:e>
                            <m:r>
                              <a:rPr lang="en-US" sz="1850" b="1" i="1">
                                <a:effectLst/>
                                <a:latin typeface="Cambria Math" panose="02040503050406030204" pitchFamily="18" charset="0"/>
                                <a:ea typeface="SimSun" panose="02010600030101010101" pitchFamily="2" charset="-122"/>
                              </a:rPr>
                              <m:t>𝒙</m:t>
                            </m:r>
                          </m:e>
                          <m:sub>
                            <m:r>
                              <a:rPr lang="en-US" sz="1850" i="1">
                                <a:effectLst/>
                                <a:latin typeface="Cambria Math" panose="02040503050406030204" pitchFamily="18" charset="0"/>
                                <a:ea typeface="SimSun" panose="02010600030101010101" pitchFamily="2" charset="-122"/>
                              </a:rPr>
                              <m:t>𝑖</m:t>
                            </m:r>
                          </m:sub>
                        </m:sSub>
                        <m:r>
                          <a:rPr lang="en-US" sz="1850">
                            <a:effectLst/>
                            <a:latin typeface="Cambria Math" panose="02040503050406030204" pitchFamily="18" charset="0"/>
                            <a:ea typeface="SimSun" panose="02010600030101010101" pitchFamily="2" charset="-122"/>
                          </a:rPr>
                          <m:t>,</m:t>
                        </m:r>
                        <m:sSub>
                          <m:sSubPr>
                            <m:ctrlPr>
                              <a:rPr lang="en-US" sz="1850" b="1" i="1">
                                <a:effectLst/>
                                <a:latin typeface="Cambria Math" panose="02040503050406030204" pitchFamily="18" charset="0"/>
                              </a:rPr>
                            </m:ctrlPr>
                          </m:sSubPr>
                          <m:e>
                            <m:r>
                              <a:rPr lang="en-US" sz="1850" b="1" i="1">
                                <a:effectLst/>
                                <a:latin typeface="Cambria Math" panose="02040503050406030204" pitchFamily="18" charset="0"/>
                                <a:ea typeface="SimSun" panose="02010600030101010101" pitchFamily="2" charset="-122"/>
                              </a:rPr>
                              <m:t>𝜶</m:t>
                            </m:r>
                          </m:e>
                          <m:sub>
                            <m:r>
                              <a:rPr lang="en-US" sz="1850" i="1">
                                <a:effectLst/>
                                <a:latin typeface="Cambria Math" panose="02040503050406030204" pitchFamily="18" charset="0"/>
                                <a:ea typeface="SimSun" panose="02010600030101010101" pitchFamily="2" charset="-122"/>
                              </a:rPr>
                              <m:t>𝑘</m:t>
                            </m:r>
                          </m:sub>
                        </m:sSub>
                      </m:e>
                    </m:d>
                    <m:r>
                      <a:rPr lang="en-US" sz="1850">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rPr>
                        </m:ctrlPr>
                      </m:fPr>
                      <m:num>
                        <m:r>
                          <a:rPr lang="en-US" sz="1850">
                            <a:effectLst/>
                            <a:latin typeface="Cambria Math" panose="02040503050406030204" pitchFamily="18" charset="0"/>
                            <a:ea typeface="SimSun" panose="02010600030101010101" pitchFamily="2" charset="-122"/>
                          </a:rPr>
                          <m:t>1</m:t>
                        </m:r>
                      </m:num>
                      <m:den>
                        <m:rad>
                          <m:radPr>
                            <m:degHide m:val="on"/>
                            <m:ctrlPr>
                              <a:rPr lang="en-US" sz="1850" i="1">
                                <a:effectLst/>
                                <a:latin typeface="Cambria Math" panose="02040503050406030204" pitchFamily="18" charset="0"/>
                              </a:rPr>
                            </m:ctrlPr>
                          </m:radPr>
                          <m:deg/>
                          <m:e>
                            <m:r>
                              <a:rPr lang="en-US" sz="1850">
                                <a:effectLst/>
                                <a:latin typeface="Cambria Math" panose="02040503050406030204" pitchFamily="18" charset="0"/>
                                <a:ea typeface="SimSun" panose="02010600030101010101" pitchFamily="2" charset="-122"/>
                              </a:rPr>
                              <m:t>2</m:t>
                            </m:r>
                            <m:r>
                              <a:rPr lang="en-US" sz="1850" i="1">
                                <a:effectLst/>
                                <a:latin typeface="Cambria Math" panose="02040503050406030204" pitchFamily="18" charset="0"/>
                                <a:ea typeface="SimSun" panose="02010600030101010101" pitchFamily="2" charset="-122"/>
                              </a:rPr>
                              <m:t>𝜋</m:t>
                            </m:r>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𝜎</m:t>
                                </m:r>
                              </m:e>
                              <m:sub>
                                <m:r>
                                  <a:rPr lang="en-US" sz="1850" i="1">
                                    <a:effectLst/>
                                    <a:latin typeface="Cambria Math" panose="02040503050406030204" pitchFamily="18" charset="0"/>
                                    <a:ea typeface="SimSun" panose="02010600030101010101" pitchFamily="2" charset="-122"/>
                                  </a:rPr>
                                  <m:t>𝑘</m:t>
                                </m:r>
                              </m:sub>
                              <m:sup>
                                <m:r>
                                  <a:rPr lang="en-US" sz="1850" i="1">
                                    <a:effectLst/>
                                    <a:latin typeface="Cambria Math" panose="02040503050406030204" pitchFamily="18" charset="0"/>
                                    <a:ea typeface="SimSun" panose="02010600030101010101" pitchFamily="2" charset="-122"/>
                                  </a:rPr>
                                  <m:t>2</m:t>
                                </m:r>
                              </m:sup>
                            </m:sSubSup>
                          </m:e>
                        </m:rad>
                      </m:den>
                    </m:f>
                    <m:r>
                      <m:rPr>
                        <m:sty m:val="p"/>
                      </m:rPr>
                      <a:rPr lang="en-US" sz="1850">
                        <a:effectLst/>
                        <a:latin typeface="Cambria Math" panose="02040503050406030204" pitchFamily="18" charset="0"/>
                        <a:ea typeface="SimSun" panose="02010600030101010101" pitchFamily="2" charset="-122"/>
                      </a:rPr>
                      <m:t>exp</m:t>
                    </m:r>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rPr>
                            </m:ctrlPr>
                          </m:fPr>
                          <m:num>
                            <m:sSup>
                              <m:sSupPr>
                                <m:ctrlPr>
                                  <a:rPr lang="en-US" sz="1850" i="1">
                                    <a:effectLst/>
                                    <a:latin typeface="Cambria Math" panose="02040503050406030204" pitchFamily="18" charset="0"/>
                                  </a:rPr>
                                </m:ctrlPr>
                              </m:sSupPr>
                              <m:e>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b="1" i="1">
                                            <a:effectLst/>
                                            <a:latin typeface="Cambria Math" panose="02040503050406030204" pitchFamily="18" charset="0"/>
                                            <a:ea typeface="SimSun" panose="02010600030101010101" pitchFamily="2" charset="-122"/>
                                          </a:rPr>
                                          <m:t>𝒛</m:t>
                                        </m:r>
                                      </m:e>
                                      <m:sub>
                                        <m:r>
                                          <a:rPr lang="en-US" sz="1850" i="1">
                                            <a:effectLst/>
                                            <a:latin typeface="Cambria Math" panose="02040503050406030204" pitchFamily="18" charset="0"/>
                                            <a:ea typeface="SimSun" panose="02010600030101010101" pitchFamily="2" charset="-122"/>
                                          </a:rPr>
                                          <m:t>𝑖</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rPr>
                                        </m:ctrlPr>
                                      </m:sSubSupPr>
                                      <m:e>
                                        <m:r>
                                          <a:rPr lang="en-US" sz="1850" b="1" i="1">
                                            <a:effectLst/>
                                            <a:latin typeface="Cambria Math" panose="02040503050406030204" pitchFamily="18" charset="0"/>
                                            <a:ea typeface="SimSun" panose="02010600030101010101" pitchFamily="2" charset="-122"/>
                                          </a:rPr>
                                          <m:t>𝜶</m:t>
                                        </m:r>
                                      </m:e>
                                      <m:sub>
                                        <m:r>
                                          <a:rPr lang="en-US" sz="1850" i="1">
                                            <a:effectLst/>
                                            <a:latin typeface="Cambria Math" panose="02040503050406030204" pitchFamily="18" charset="0"/>
                                            <a:ea typeface="SimSun" panose="02010600030101010101" pitchFamily="2" charset="-122"/>
                                          </a:rPr>
                                          <m:t>𝑘</m:t>
                                        </m:r>
                                      </m:sub>
                                      <m:sup>
                                        <m:r>
                                          <a:rPr lang="en-US" sz="1850" i="1">
                                            <a:effectLst/>
                                            <a:latin typeface="Cambria Math" panose="02040503050406030204" pitchFamily="18" charset="0"/>
                                            <a:ea typeface="SimSun" panose="02010600030101010101" pitchFamily="2" charset="-122"/>
                                          </a:rPr>
                                          <m:t>𝑇</m:t>
                                        </m:r>
                                      </m:sup>
                                    </m:sSubSup>
                                    <m:sSub>
                                      <m:sSubPr>
                                        <m:ctrlPr>
                                          <a:rPr lang="en-US" sz="1850" i="1">
                                            <a:effectLst/>
                                            <a:latin typeface="Cambria Math" panose="02040503050406030204" pitchFamily="18" charset="0"/>
                                          </a:rPr>
                                        </m:ctrlPr>
                                      </m:sSubPr>
                                      <m:e>
                                        <m:r>
                                          <a:rPr lang="en-US" sz="1850" b="1" i="1">
                                            <a:effectLst/>
                                            <a:latin typeface="Cambria Math" panose="02040503050406030204" pitchFamily="18" charset="0"/>
                                            <a:ea typeface="SimSun" panose="02010600030101010101" pitchFamily="2" charset="-122"/>
                                          </a:rPr>
                                          <m:t>𝒙</m:t>
                                        </m:r>
                                      </m:e>
                                      <m:sub>
                                        <m:r>
                                          <a:rPr lang="en-US" sz="1850" i="1">
                                            <a:effectLst/>
                                            <a:latin typeface="Cambria Math" panose="02040503050406030204" pitchFamily="18" charset="0"/>
                                            <a:ea typeface="SimSun" panose="02010600030101010101" pitchFamily="2" charset="-122"/>
                                          </a:rPr>
                                          <m:t>𝑖</m:t>
                                        </m:r>
                                      </m:sub>
                                    </m:sSub>
                                  </m:e>
                                </m:d>
                              </m:e>
                              <m:sup>
                                <m:r>
                                  <a:rPr lang="en-US" sz="1850">
                                    <a:effectLst/>
                                    <a:latin typeface="Cambria Math" panose="02040503050406030204" pitchFamily="18" charset="0"/>
                                    <a:ea typeface="SimSun" panose="02010600030101010101" pitchFamily="2" charset="-122"/>
                                  </a:rPr>
                                  <m:t>2</m:t>
                                </m:r>
                              </m:sup>
                            </m:sSup>
                          </m:num>
                          <m:den>
                            <m:r>
                              <a:rPr lang="en-US" sz="1850">
                                <a:effectLst/>
                                <a:latin typeface="Cambria Math" panose="02040503050406030204" pitchFamily="18" charset="0"/>
                                <a:ea typeface="SimSun" panose="02010600030101010101" pitchFamily="2" charset="-122"/>
                              </a:rPr>
                              <m:t>2</m:t>
                            </m:r>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𝜎</m:t>
                                </m:r>
                              </m:e>
                              <m:sub>
                                <m:r>
                                  <a:rPr lang="en-US" sz="1850" i="1">
                                    <a:effectLst/>
                                    <a:latin typeface="Cambria Math" panose="02040503050406030204" pitchFamily="18" charset="0"/>
                                    <a:ea typeface="SimSun" panose="02010600030101010101" pitchFamily="2" charset="-122"/>
                                  </a:rPr>
                                  <m:t>𝑘</m:t>
                                </m:r>
                              </m:sub>
                              <m:sup>
                                <m:r>
                                  <a:rPr lang="en-US" sz="1850" i="1">
                                    <a:effectLst/>
                                    <a:latin typeface="Cambria Math" panose="02040503050406030204" pitchFamily="18" charset="0"/>
                                    <a:ea typeface="SimSun" panose="02010600030101010101" pitchFamily="2" charset="-122"/>
                                  </a:rPr>
                                  <m:t>2</m:t>
                                </m:r>
                              </m:sup>
                            </m:sSubSup>
                          </m:den>
                        </m:f>
                      </m:e>
                    </m:d>
                  </m:oMath>
                </a14:m>
                <a:endParaRPr lang="en-US" sz="1850" dirty="0"/>
              </a:p>
            </p:txBody>
          </p:sp>
        </mc:Choice>
        <mc:Fallback xmlns="">
          <p:sp>
            <p:nvSpPr>
              <p:cNvPr id="3" name="Content Placeholder 2">
                <a:extLst>
                  <a:ext uri="{FF2B5EF4-FFF2-40B4-BE49-F238E27FC236}">
                    <a16:creationId xmlns:a16="http://schemas.microsoft.com/office/drawing/2014/main" id="{BCA72AD1-733E-BEA6-3421-04F60C283FA4}"/>
                  </a:ext>
                </a:extLst>
              </p:cNvPr>
              <p:cNvSpPr>
                <a:spLocks noGrp="1" noRot="1" noChangeAspect="1" noMove="1" noResize="1" noEditPoints="1" noAdjustHandles="1" noChangeArrowheads="1" noChangeShapeType="1" noTextEdit="1"/>
              </p:cNvSpPr>
              <p:nvPr>
                <p:ph idx="1"/>
              </p:nvPr>
            </p:nvSpPr>
            <p:spPr>
              <a:xfrm>
                <a:off x="225083" y="759651"/>
                <a:ext cx="11690252" cy="5176066"/>
              </a:xfrm>
              <a:blipFill>
                <a:blip r:embed="rId4"/>
                <a:stretch>
                  <a:fillRect l="-469" t="-707" r="-1721" b="-694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3F2F937-685E-FF37-FF3A-83587F29590E}"/>
              </a:ext>
            </a:extLst>
          </p:cNvPr>
          <p:cNvSpPr>
            <a:spLocks noGrp="1"/>
          </p:cNvSpPr>
          <p:nvPr>
            <p:ph type="dt" sz="half" idx="10"/>
          </p:nvPr>
        </p:nvSpPr>
        <p:spPr/>
        <p:txBody>
          <a:bodyPr/>
          <a:lstStyle/>
          <a:p>
            <a:r>
              <a:rPr lang="en-US"/>
              <a:t>13/12/2022</a:t>
            </a:r>
          </a:p>
        </p:txBody>
      </p:sp>
      <p:sp>
        <p:nvSpPr>
          <p:cNvPr id="5" name="Footer Placeholder 4">
            <a:extLst>
              <a:ext uri="{FF2B5EF4-FFF2-40B4-BE49-F238E27FC236}">
                <a16:creationId xmlns:a16="http://schemas.microsoft.com/office/drawing/2014/main" id="{18C836E0-91CE-24D6-52AA-C710D32062D9}"/>
              </a:ext>
            </a:extLst>
          </p:cNvPr>
          <p:cNvSpPr>
            <a:spLocks noGrp="1"/>
          </p:cNvSpPr>
          <p:nvPr>
            <p:ph type="ftr" sz="quarter" idx="11"/>
          </p:nvPr>
        </p:nvSpPr>
        <p:spPr/>
        <p:txBody>
          <a:bodyPr/>
          <a:lstStyle/>
          <a:p>
            <a:r>
              <a:rPr lang="en-US"/>
              <a:t>Extreme bound analysis correlation</a:t>
            </a:r>
          </a:p>
        </p:txBody>
      </p:sp>
      <p:sp>
        <p:nvSpPr>
          <p:cNvPr id="6" name="Slide Number Placeholder 5">
            <a:extLst>
              <a:ext uri="{FF2B5EF4-FFF2-40B4-BE49-F238E27FC236}">
                <a16:creationId xmlns:a16="http://schemas.microsoft.com/office/drawing/2014/main" id="{B5A012DE-4F29-3291-D1FF-A48745D5156D}"/>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218790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B833-2944-81B6-3114-340EFEC996C1}"/>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D54075-A4C9-3FC8-300A-3516D1FF305D}"/>
                  </a:ext>
                </a:extLst>
              </p:cNvPr>
              <p:cNvSpPr>
                <a:spLocks noGrp="1"/>
              </p:cNvSpPr>
              <p:nvPr>
                <p:ph idx="1"/>
              </p:nvPr>
            </p:nvSpPr>
            <p:spPr/>
            <p:txBody>
              <a:bodyPr>
                <a:normAutofit/>
              </a:bodyPr>
              <a:lstStyle/>
              <a:p>
                <a:pPr marL="0" marR="0" indent="0" algn="just">
                  <a:spcBef>
                    <a:spcPts val="0"/>
                  </a:spcBef>
                  <a:spcAft>
                    <a:spcPts val="0"/>
                  </a:spcAft>
                  <a:buNone/>
                </a:pPr>
                <a:r>
                  <a:rPr lang="en-US" sz="2400" dirty="0">
                    <a:effectLst/>
                    <a:ea typeface="SimSun" panose="02010600030101010101" pitchFamily="2" charset="-122"/>
                  </a:rPr>
                  <a:t>The variance </a:t>
                </a:r>
                <a14:m>
                  <m:oMath xmlns:m="http://schemas.openxmlformats.org/officeDocument/2006/math">
                    <m:sSubSup>
                      <m:sSubSupPr>
                        <m:ctrlPr>
                          <a:rPr lang="en-US" sz="2400" i="1">
                            <a:effectLst/>
                            <a:latin typeface="Cambria Math" panose="02040503050406030204" pitchFamily="18" charset="0"/>
                            <a:ea typeface="SimSun" panose="02010600030101010101" pitchFamily="2" charset="-122"/>
                          </a:rPr>
                        </m:ctrlPr>
                      </m:sSubSupPr>
                      <m:e>
                        <m:r>
                          <a:rPr lang="en-US" sz="2400" i="1">
                            <a:effectLst/>
                            <a:latin typeface="Cambria Math" panose="02040503050406030204" pitchFamily="18" charset="0"/>
                            <a:ea typeface="SimSun" panose="02010600030101010101" pitchFamily="2" charset="-122"/>
                          </a:rPr>
                          <m:t>𝜎</m:t>
                        </m:r>
                      </m:e>
                      <m:sub>
                        <m:r>
                          <a:rPr lang="en-US" sz="2400" i="1">
                            <a:effectLst/>
                            <a:latin typeface="Cambria Math" panose="02040503050406030204" pitchFamily="18" charset="0"/>
                            <a:ea typeface="SimSun" panose="02010600030101010101" pitchFamily="2" charset="-122"/>
                          </a:rPr>
                          <m:t>𝑘</m:t>
                        </m:r>
                      </m:sub>
                      <m:sup>
                        <m:r>
                          <a:rPr lang="en-US" sz="2400" i="1">
                            <a:effectLst/>
                            <a:latin typeface="Cambria Math" panose="02040503050406030204" pitchFamily="18" charset="0"/>
                            <a:ea typeface="SimSun" panose="02010600030101010101" pitchFamily="2" charset="-122"/>
                          </a:rPr>
                          <m:t>2</m:t>
                        </m:r>
                      </m:sup>
                    </m:sSubSup>
                  </m:oMath>
                </a14:m>
                <a:r>
                  <a:rPr lang="en-US" sz="2400" dirty="0">
                    <a:effectLst/>
                    <a:ea typeface="SimSun" panose="02010600030101010101" pitchFamily="2" charset="-122"/>
                  </a:rPr>
                  <a:t> of model </a:t>
                </a:r>
                <a:r>
                  <a:rPr lang="en-US" sz="2400" i="1" dirty="0">
                    <a:effectLst/>
                    <a:ea typeface="SimSun" panose="02010600030101010101" pitchFamily="2" charset="-122"/>
                  </a:rPr>
                  <a:t>k</a:t>
                </a:r>
                <a:r>
                  <a:rPr lang="en-US" sz="2400" dirty="0">
                    <a:effectLst/>
                    <a:ea typeface="SimSun" panose="02010600030101010101" pitchFamily="2" charset="-122"/>
                  </a:rPr>
                  <a:t> is estimated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400" i="1">
                              <a:effectLst/>
                              <a:latin typeface="Cambria Math" panose="02040503050406030204" pitchFamily="18" charset="0"/>
                              <a:ea typeface="SimSun" panose="02010600030101010101" pitchFamily="2" charset="-122"/>
                            </a:rPr>
                          </m:ctrlPr>
                        </m:sSubSupPr>
                        <m:e>
                          <m:r>
                            <a:rPr lang="en-US" sz="2400" i="1">
                              <a:effectLst/>
                              <a:latin typeface="Cambria Math" panose="02040503050406030204" pitchFamily="18" charset="0"/>
                              <a:ea typeface="SimSun" panose="02010600030101010101" pitchFamily="2" charset="-122"/>
                            </a:rPr>
                            <m:t>𝜎</m:t>
                          </m:r>
                        </m:e>
                        <m:sub>
                          <m:r>
                            <a:rPr lang="en-US" sz="2400" i="1">
                              <a:effectLst/>
                              <a:latin typeface="Cambria Math" panose="02040503050406030204" pitchFamily="18" charset="0"/>
                              <a:ea typeface="SimSun" panose="02010600030101010101" pitchFamily="2" charset="-122"/>
                            </a:rPr>
                            <m:t>𝑘</m:t>
                          </m:r>
                        </m:sub>
                        <m:sup>
                          <m:r>
                            <a:rPr lang="en-US" sz="2400" i="1">
                              <a:effectLst/>
                              <a:latin typeface="Cambria Math" panose="02040503050406030204" pitchFamily="18" charset="0"/>
                              <a:ea typeface="SimSun" panose="02010600030101010101" pitchFamily="2" charset="-122"/>
                            </a:rPr>
                            <m:t>2</m:t>
                          </m:r>
                        </m:sup>
                      </m:sSubSup>
                      <m:r>
                        <a:rPr lang="en-US" sz="2400" i="1">
                          <a:effectLst/>
                          <a:latin typeface="Cambria Math" panose="02040503050406030204" pitchFamily="18" charset="0"/>
                          <a:ea typeface="SimSun" panose="02010600030101010101" pitchFamily="2" charset="-122"/>
                        </a:rPr>
                        <m:t>=</m:t>
                      </m:r>
                      <m:sSubSup>
                        <m:sSubSupPr>
                          <m:ctrlPr>
                            <a:rPr lang="en-US" sz="2400" i="1">
                              <a:effectLst/>
                              <a:latin typeface="Cambria Math" panose="02040503050406030204" pitchFamily="18" charset="0"/>
                              <a:ea typeface="SimSun" panose="02010600030101010101" pitchFamily="2" charset="-122"/>
                            </a:rPr>
                          </m:ctrlPr>
                        </m:sSubSupPr>
                        <m:e>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𝜎</m:t>
                              </m:r>
                            </m:e>
                          </m:acc>
                        </m:e>
                        <m:sub>
                          <m:r>
                            <a:rPr lang="en-US" sz="2400" i="1">
                              <a:effectLst/>
                              <a:latin typeface="Cambria Math" panose="02040503050406030204" pitchFamily="18" charset="0"/>
                              <a:ea typeface="SimSun" panose="02010600030101010101" pitchFamily="2" charset="-122"/>
                            </a:rPr>
                            <m:t>𝑘</m:t>
                          </m:r>
                        </m:sub>
                        <m:sup>
                          <m:r>
                            <a:rPr lang="en-US" sz="2400" i="1">
                              <a:effectLst/>
                              <a:latin typeface="Cambria Math" panose="02040503050406030204" pitchFamily="18" charset="0"/>
                              <a:ea typeface="SimSun" panose="02010600030101010101" pitchFamily="2" charset="-122"/>
                            </a:rPr>
                            <m:t>2</m:t>
                          </m:r>
                        </m:sup>
                      </m:sSubSup>
                      <m:r>
                        <a:rPr lang="en-US" sz="2400" i="1">
                          <a:effectLst/>
                          <a:latin typeface="Cambria Math" panose="02040503050406030204" pitchFamily="18" charset="0"/>
                          <a:ea typeface="SimSun" panose="02010600030101010101" pitchFamily="2" charset="-122"/>
                        </a:rPr>
                        <m:t>=</m:t>
                      </m:r>
                      <m:f>
                        <m:fPr>
                          <m:ctrlPr>
                            <a:rPr lang="en-US" sz="2400" i="1">
                              <a:effectLst/>
                              <a:latin typeface="Cambria Math" panose="02040503050406030204" pitchFamily="18" charset="0"/>
                              <a:ea typeface="SimSun" panose="02010600030101010101" pitchFamily="2" charset="-122"/>
                            </a:rPr>
                          </m:ctrlPr>
                        </m:fPr>
                        <m:num>
                          <m:r>
                            <a:rPr lang="en-US" sz="2400" i="1">
                              <a:effectLst/>
                              <a:latin typeface="Cambria Math" panose="02040503050406030204" pitchFamily="18" charset="0"/>
                              <a:ea typeface="SimSun" panose="02010600030101010101" pitchFamily="2" charset="-122"/>
                            </a:rPr>
                            <m:t>1</m:t>
                          </m:r>
                        </m:num>
                        <m:den>
                          <m:r>
                            <a:rPr lang="en-US" sz="2400" i="1">
                              <a:effectLst/>
                              <a:latin typeface="Cambria Math" panose="02040503050406030204" pitchFamily="18" charset="0"/>
                              <a:ea typeface="SimSun" panose="02010600030101010101" pitchFamily="2" charset="-122"/>
                            </a:rPr>
                            <m:t>𝑁</m:t>
                          </m:r>
                        </m:den>
                      </m:f>
                      <m:nary>
                        <m:naryPr>
                          <m:chr m:val="∑"/>
                          <m:limLoc m:val="undOvr"/>
                          <m:ctrlPr>
                            <a:rPr lang="en-US" sz="2400" i="1">
                              <a:effectLst/>
                              <a:latin typeface="Cambria Math" panose="02040503050406030204" pitchFamily="18" charset="0"/>
                              <a:ea typeface="SimSun" panose="02010600030101010101" pitchFamily="2" charset="-122"/>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𝑁</m:t>
                          </m:r>
                        </m:sup>
                        <m:e>
                          <m:sSup>
                            <m:sSupPr>
                              <m:ctrlPr>
                                <a:rPr lang="en-US" sz="2400" i="1">
                                  <a:effectLst/>
                                  <a:latin typeface="Cambria Math" panose="02040503050406030204" pitchFamily="18" charset="0"/>
                                  <a:ea typeface="SimSun" panose="02010600030101010101" pitchFamily="2" charset="-122"/>
                                </a:rPr>
                              </m:ctrlPr>
                            </m:sSupPr>
                            <m:e>
                              <m:d>
                                <m:dPr>
                                  <m:ctrlPr>
                                    <a:rPr lang="en-US" sz="2400" i="1">
                                      <a:effectLst/>
                                      <a:latin typeface="Cambria Math" panose="02040503050406030204" pitchFamily="18" charset="0"/>
                                      <a:ea typeface="SimSun" panose="02010600030101010101" pitchFamily="2" charset="-122"/>
                                    </a:rPr>
                                  </m:ctrlPr>
                                </m:dPr>
                                <m:e>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𝑧</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ea typeface="SimSun" panose="02010600030101010101" pitchFamily="2" charset="-122"/>
                                        </a:rPr>
                                      </m:ctrlPr>
                                    </m:sSubPr>
                                    <m:e>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𝑧</m:t>
                                          </m:r>
                                        </m:e>
                                      </m:acc>
                                    </m:e>
                                    <m:sub>
                                      <m:r>
                                        <a:rPr lang="en-US" sz="2400" i="1">
                                          <a:effectLst/>
                                          <a:latin typeface="Cambria Math" panose="02040503050406030204" pitchFamily="18" charset="0"/>
                                          <a:ea typeface="SimSun" panose="02010600030101010101" pitchFamily="2" charset="-122"/>
                                        </a:rPr>
                                        <m:t>𝑖</m:t>
                                      </m:r>
                                    </m:sub>
                                  </m:sSub>
                                  <m:d>
                                    <m:dPr>
                                      <m:ctrlPr>
                                        <a:rPr lang="en-US" sz="2400" i="1">
                                          <a:effectLst/>
                                          <a:latin typeface="Cambria Math" panose="02040503050406030204" pitchFamily="18" charset="0"/>
                                          <a:ea typeface="SimSun" panose="02010600030101010101" pitchFamily="2" charset="-122"/>
                                        </a:rPr>
                                      </m:ctrlPr>
                                    </m:dPr>
                                    <m:e>
                                      <m:r>
                                        <a:rPr lang="en-US" sz="2400" i="1">
                                          <a:effectLst/>
                                          <a:latin typeface="Cambria Math" panose="02040503050406030204" pitchFamily="18" charset="0"/>
                                          <a:ea typeface="SimSun" panose="02010600030101010101" pitchFamily="2" charset="-122"/>
                                        </a:rPr>
                                        <m:t>𝑘</m:t>
                                      </m:r>
                                    </m:e>
                                  </m:d>
                                </m:e>
                              </m:d>
                            </m:e>
                            <m:sup>
                              <m:r>
                                <a:rPr lang="en-US" sz="2400" i="1">
                                  <a:effectLst/>
                                  <a:latin typeface="Cambria Math" panose="02040503050406030204" pitchFamily="18" charset="0"/>
                                  <a:ea typeface="SimSun" panose="02010600030101010101" pitchFamily="2" charset="-122"/>
                                </a:rPr>
                                <m:t>2</m:t>
                              </m:r>
                            </m:sup>
                          </m:sSup>
                        </m:e>
                      </m:nary>
                    </m:oMath>
                  </m:oMathPara>
                </a14:m>
                <a:endParaRPr lang="en-US" sz="2400" dirty="0">
                  <a:effectLst/>
                  <a:ea typeface="SimSun" panose="02010600030101010101" pitchFamily="2" charset="-122"/>
                </a:endParaRPr>
              </a:p>
              <a:p>
                <a:pPr marL="0" indent="0">
                  <a:buNone/>
                </a:pPr>
                <a:r>
                  <a:rPr lang="en-US" sz="2400" dirty="0">
                    <a:effectLst/>
                    <a:ea typeface="SimSun" panose="02010600030101010101" pitchFamily="2" charset="-122"/>
                  </a:rPr>
                  <a:t>Where </a:t>
                </a:r>
                <a14:m>
                  <m:oMath xmlns:m="http://schemas.openxmlformats.org/officeDocument/2006/math">
                    <m:sSub>
                      <m:sSubPr>
                        <m:ctrlPr>
                          <a:rPr lang="en-US" sz="2400" i="1">
                            <a:effectLst/>
                            <a:latin typeface="Cambria Math" panose="02040503050406030204" pitchFamily="18" charset="0"/>
                          </a:rPr>
                        </m:ctrlPr>
                      </m:sSubPr>
                      <m:e>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SimSun" panose="02010600030101010101" pitchFamily="2" charset="-122"/>
                              </a:rPr>
                              <m:t>𝑧</m:t>
                            </m:r>
                          </m:e>
                        </m:acc>
                      </m:e>
                      <m:sub>
                        <m:r>
                          <a:rPr lang="en-US" sz="2400" i="1">
                            <a:effectLst/>
                            <a:latin typeface="Cambria Math" panose="02040503050406030204" pitchFamily="18" charset="0"/>
                            <a:ea typeface="SimSun" panose="02010600030101010101" pitchFamily="2" charset="-122"/>
                          </a:rPr>
                          <m:t>𝑖</m:t>
                        </m:r>
                      </m:sub>
                    </m:sSub>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𝑘</m:t>
                        </m:r>
                      </m:e>
                    </m:d>
                  </m:oMath>
                </a14:m>
                <a:r>
                  <a:rPr lang="en-US" sz="2400" dirty="0">
                    <a:effectLst/>
                    <a:ea typeface="SimSun" panose="02010600030101010101" pitchFamily="2" charset="-122"/>
                  </a:rPr>
                  <a:t> is the estimate of </a:t>
                </a:r>
                <a:r>
                  <a:rPr lang="en-US" sz="2400" i="1" dirty="0">
                    <a:effectLst/>
                    <a:ea typeface="SimSun" panose="02010600030101010101" pitchFamily="2" charset="-122"/>
                  </a:rPr>
                  <a:t>z</a:t>
                </a:r>
                <a:r>
                  <a:rPr lang="en-US" sz="2400" i="1" baseline="-25000" dirty="0">
                    <a:effectLst/>
                    <a:ea typeface="SimSun" panose="02010600030101010101" pitchFamily="2" charset="-122"/>
                  </a:rPr>
                  <a:t>i</a:t>
                </a:r>
                <a:r>
                  <a:rPr lang="en-US" sz="2400" dirty="0">
                    <a:effectLst/>
                    <a:ea typeface="SimSun" panose="02010600030101010101" pitchFamily="2" charset="-122"/>
                  </a:rPr>
                  <a:t> with model </a:t>
                </a:r>
                <a:r>
                  <a:rPr lang="en-US" sz="2400" i="1" dirty="0">
                    <a:effectLst/>
                    <a:ea typeface="SimSun" panose="02010600030101010101" pitchFamily="2" charset="-122"/>
                  </a:rPr>
                  <a:t>k</a:t>
                </a:r>
                <a:r>
                  <a:rPr lang="en-US" sz="2400" dirty="0">
                    <a:effectLst/>
                    <a:ea typeface="SimSun" panose="02010600030101010101" pitchFamily="2" charset="-122"/>
                  </a:rPr>
                  <a:t>. The mean </a:t>
                </a:r>
                <a14:m>
                  <m:oMath xmlns:m="http://schemas.openxmlformats.org/officeDocument/2006/math">
                    <m:sSub>
                      <m:sSubPr>
                        <m:ctrlPr>
                          <a:rPr lang="en-US" sz="2400" i="1">
                            <a:effectLst/>
                            <a:latin typeface="Cambria Math" panose="02040503050406030204" pitchFamily="18" charset="0"/>
                          </a:rPr>
                        </m:ctrlPr>
                      </m:sSubPr>
                      <m:e>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SimSun" panose="02010600030101010101" pitchFamily="2" charset="-122"/>
                              </a:rPr>
                              <m:t>𝛼</m:t>
                            </m:r>
                          </m:e>
                        </m:acc>
                      </m:e>
                      <m:sub>
                        <m:r>
                          <a:rPr lang="en-US" sz="2400" i="1">
                            <a:effectLst/>
                            <a:latin typeface="Cambria Math" panose="02040503050406030204" pitchFamily="18" charset="0"/>
                            <a:ea typeface="SimSun" panose="02010600030101010101" pitchFamily="2" charset="-122"/>
                          </a:rPr>
                          <m:t>𝑗</m:t>
                        </m:r>
                      </m:sub>
                    </m:sSub>
                  </m:oMath>
                </a14:m>
                <a:r>
                  <a:rPr lang="en-US" sz="2400" dirty="0">
                    <a:effectLst/>
                    <a:ea typeface="SimSun" panose="02010600030101010101" pitchFamily="2" charset="-122"/>
                  </a:rPr>
                  <a:t> is still followed Sala-I-Martin formulation (Sala-I-Martin, 1997, p. 179).</a:t>
                </a:r>
              </a:p>
              <a:p>
                <a:pPr marL="0" indent="0">
                  <a:buNone/>
                </a:pPr>
                <a14:m>
                  <m:oMathPara xmlns:m="http://schemas.openxmlformats.org/officeDocument/2006/math">
                    <m:oMathParaPr>
                      <m:jc m:val="right"/>
                    </m:oMathParaPr>
                    <m:oMath xmlns:m="http://schemas.openxmlformats.org/officeDocument/2006/math">
                      <m:sSub>
                        <m:sSubPr>
                          <m:ctrlPr>
                            <a:rPr lang="en-US" sz="2400" i="1" smtClean="0">
                              <a:effectLst/>
                              <a:latin typeface="Cambria Math" panose="02040503050406030204" pitchFamily="18" charset="0"/>
                            </a:rPr>
                          </m:ctrlPr>
                        </m:sSubPr>
                        <m:e>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SimSun" panose="02010600030101010101" pitchFamily="2" charset="-122"/>
                                </a:rPr>
                                <m:t>𝛼</m:t>
                              </m:r>
                            </m:e>
                          </m:acc>
                        </m:e>
                        <m:sub>
                          <m:r>
                            <a:rPr lang="en-US" sz="2400" i="1">
                              <a:effectLst/>
                              <a:latin typeface="Cambria Math" panose="02040503050406030204" pitchFamily="18" charset="0"/>
                              <a:ea typeface="SimSun" panose="02010600030101010101" pitchFamily="2" charset="-122"/>
                            </a:rPr>
                            <m:t>𝑗</m:t>
                          </m:r>
                        </m:sub>
                      </m:sSub>
                      <m:r>
                        <a:rPr lang="en-US" sz="2400" i="1">
                          <a:effectLst/>
                          <a:latin typeface="Cambria Math" panose="02040503050406030204" pitchFamily="18" charset="0"/>
                          <a:ea typeface="SimSun" panose="02010600030101010101" pitchFamily="2" charset="-122"/>
                        </a:rPr>
                        <m:t>=</m:t>
                      </m:r>
                      <m:f>
                        <m:fPr>
                          <m:ctrlPr>
                            <a:rPr lang="en-US" sz="2400" i="1">
                              <a:effectLst/>
                              <a:latin typeface="Cambria Math" panose="02040503050406030204" pitchFamily="18" charset="0"/>
                            </a:rPr>
                          </m:ctrlPr>
                        </m:fPr>
                        <m:num>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𝑘</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𝐾</m:t>
                              </m:r>
                            </m:sup>
                            <m:e>
                              <m:sSub>
                                <m:sSubPr>
                                  <m:ctrlPr>
                                    <a:rPr lang="en-US" sz="2400" i="1">
                                      <a:effectLst/>
                                      <a:latin typeface="Cambria Math" panose="02040503050406030204" pitchFamily="18" charset="0"/>
                                    </a:rPr>
                                  </m:ctrlPr>
                                </m:sSubPr>
                                <m:e>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SimSun" panose="02010600030101010101" pitchFamily="2" charset="-122"/>
                                        </a:rPr>
                                        <m:t>𝛼</m:t>
                                      </m:r>
                                    </m:e>
                                  </m:acc>
                                </m:e>
                                <m:sub>
                                  <m:r>
                                    <a:rPr lang="en-US" sz="2400" i="1">
                                      <a:effectLst/>
                                      <a:latin typeface="Cambria Math" panose="02040503050406030204" pitchFamily="18" charset="0"/>
                                      <a:ea typeface="SimSun" panose="02010600030101010101" pitchFamily="2" charset="-122"/>
                                    </a:rPr>
                                    <m:t>𝑗</m:t>
                                  </m:r>
                                </m:sub>
                              </m:sSub>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𝑘</m:t>
                                  </m:r>
                                </m:e>
                              </m:d>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𝐿</m:t>
                                  </m:r>
                                </m:e>
                                <m:sub>
                                  <m:r>
                                    <a:rPr lang="en-US" sz="2400" i="1">
                                      <a:effectLst/>
                                      <a:latin typeface="Cambria Math" panose="02040503050406030204" pitchFamily="18" charset="0"/>
                                      <a:ea typeface="SimSun" panose="02010600030101010101" pitchFamily="2" charset="-122"/>
                                    </a:rPr>
                                    <m:t>𝑘</m:t>
                                  </m:r>
                                </m:sub>
                              </m:sSub>
                            </m:e>
                          </m:nary>
                        </m:num>
                        <m:den>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𝑘</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𝐾</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𝐿</m:t>
                                  </m:r>
                                </m:e>
                                <m:sub>
                                  <m:r>
                                    <a:rPr lang="en-US" sz="2400" i="1">
                                      <a:effectLst/>
                                      <a:latin typeface="Cambria Math" panose="02040503050406030204" pitchFamily="18" charset="0"/>
                                      <a:ea typeface="SimSun" panose="02010600030101010101" pitchFamily="2" charset="-122"/>
                                    </a:rPr>
                                    <m:t>𝑘</m:t>
                                  </m:r>
                                </m:sub>
                              </m:sSub>
                            </m:e>
                          </m:nary>
                        </m:den>
                      </m:f>
                      <m:r>
                        <a:rPr lang="en-US" sz="2400" b="0" i="1" smtClean="0">
                          <a:effectLst/>
                          <a:latin typeface="Cambria Math" panose="02040503050406030204" pitchFamily="18" charset="0"/>
                          <a:ea typeface="SimSun" panose="02010600030101010101" pitchFamily="2" charset="-122"/>
                        </a:rPr>
                        <m:t>    (2.9)</m:t>
                      </m:r>
                    </m:oMath>
                  </m:oMathPara>
                </a14:m>
                <a:endParaRPr lang="en-US" sz="2400" dirty="0"/>
              </a:p>
              <a:p>
                <a:pPr marL="0" indent="0">
                  <a:buNone/>
                </a:pPr>
                <a:r>
                  <a:rPr lang="en-US" sz="2400" dirty="0">
                    <a:effectLst/>
                    <a:ea typeface="SimSun" panose="02010600030101010101" pitchFamily="2" charset="-122"/>
                  </a:rPr>
                  <a:t>According to formulation of </a:t>
                </a:r>
                <a14:m>
                  <m:oMath xmlns:m="http://schemas.openxmlformats.org/officeDocument/2006/math">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SimSun" panose="02010600030101010101" pitchFamily="2" charset="-122"/>
                          </a:rPr>
                          <m:t>𝜎</m:t>
                        </m:r>
                      </m:e>
                      <m: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𝜎</m:t>
                            </m:r>
                          </m:e>
                          <m:sub>
                            <m:r>
                              <a:rPr lang="en-US" sz="2400" i="1">
                                <a:effectLst/>
                                <a:latin typeface="Cambria Math" panose="02040503050406030204" pitchFamily="18" charset="0"/>
                                <a:ea typeface="SimSun" panose="02010600030101010101" pitchFamily="2" charset="-122"/>
                              </a:rPr>
                              <m:t>𝑗</m:t>
                            </m:r>
                          </m:sub>
                        </m:sSub>
                      </m:sub>
                      <m:sup>
                        <m:r>
                          <a:rPr lang="en-US" sz="2400" i="1">
                            <a:effectLst/>
                            <a:latin typeface="Cambria Math" panose="02040503050406030204" pitchFamily="18" charset="0"/>
                            <a:ea typeface="SimSun" panose="02010600030101010101" pitchFamily="2" charset="-122"/>
                          </a:rPr>
                          <m:t>2</m:t>
                        </m:r>
                      </m:sup>
                    </m:sSubSup>
                  </m:oMath>
                </a14:m>
                <a:r>
                  <a:rPr lang="en-US" sz="2400" dirty="0">
                    <a:effectLst/>
                    <a:ea typeface="SimSun" panose="02010600030101010101" pitchFamily="2" charset="-122"/>
                  </a:rPr>
                  <a:t> here, when </a:t>
                </a:r>
                <a14:m>
                  <m:oMath xmlns:m="http://schemas.openxmlformats.org/officeDocument/2006/math">
                    <m:sSub>
                      <m:sSubPr>
                        <m:ctrlPr>
                          <a:rPr lang="en-US" sz="2400" i="1">
                            <a:effectLst/>
                            <a:latin typeface="Cambria Math" panose="02040503050406030204" pitchFamily="18" charset="0"/>
                          </a:rPr>
                        </m:ctrlPr>
                      </m:sSubPr>
                      <m:e>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SimSun" panose="02010600030101010101" pitchFamily="2" charset="-122"/>
                              </a:rPr>
                              <m:t>𝛼</m:t>
                            </m:r>
                          </m:e>
                        </m:acc>
                      </m:e>
                      <m:sub>
                        <m:r>
                          <a:rPr lang="en-US" sz="2400" i="1">
                            <a:effectLst/>
                            <a:latin typeface="Cambria Math" panose="02040503050406030204" pitchFamily="18" charset="0"/>
                            <a:ea typeface="SimSun" panose="02010600030101010101" pitchFamily="2" charset="-122"/>
                          </a:rPr>
                          <m:t>𝑗</m:t>
                        </m:r>
                      </m:sub>
                    </m:sSub>
                  </m:oMath>
                </a14:m>
                <a:r>
                  <a:rPr lang="en-US" sz="2400" dirty="0">
                    <a:effectLst/>
                    <a:ea typeface="SimSun" panose="02010600030101010101" pitchFamily="2" charset="-122"/>
                  </a:rPr>
                  <a:t> is a mean with likelihood distribution, the variance </a:t>
                </a:r>
                <a14:m>
                  <m:oMath xmlns:m="http://schemas.openxmlformats.org/officeDocument/2006/math">
                    <m:sSubSup>
                      <m:sSubSupPr>
                        <m:ctrlPr>
                          <a:rPr lang="en-US" sz="2400" i="1">
                            <a:effectLst/>
                            <a:latin typeface="Cambria Math" panose="02040503050406030204" pitchFamily="18" charset="0"/>
                          </a:rPr>
                        </m:ctrlPr>
                      </m:sSubSupPr>
                      <m:e>
                        <m:r>
                          <a:rPr lang="en-US" sz="2400" i="1">
                            <a:effectLst/>
                            <a:latin typeface="Cambria Math" panose="02040503050406030204" pitchFamily="18" charset="0"/>
                            <a:ea typeface="SimSun" panose="02010600030101010101" pitchFamily="2" charset="-122"/>
                          </a:rPr>
                          <m:t>𝜎</m:t>
                        </m:r>
                      </m:e>
                      <m: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𝜎</m:t>
                            </m:r>
                          </m:e>
                          <m:sub>
                            <m:r>
                              <a:rPr lang="en-US" sz="2400" i="1">
                                <a:effectLst/>
                                <a:latin typeface="Cambria Math" panose="02040503050406030204" pitchFamily="18" charset="0"/>
                                <a:ea typeface="SimSun" panose="02010600030101010101" pitchFamily="2" charset="-122"/>
                              </a:rPr>
                              <m:t>𝑗</m:t>
                            </m:r>
                          </m:sub>
                        </m:sSub>
                      </m:sub>
                      <m:sup>
                        <m:r>
                          <a:rPr lang="en-US" sz="2400" i="1">
                            <a:effectLst/>
                            <a:latin typeface="Cambria Math" panose="02040503050406030204" pitchFamily="18" charset="0"/>
                            <a:ea typeface="SimSun" panose="02010600030101010101" pitchFamily="2" charset="-122"/>
                          </a:rPr>
                          <m:t>2</m:t>
                        </m:r>
                      </m:sup>
                    </m:sSubSup>
                  </m:oMath>
                </a14:m>
                <a:r>
                  <a:rPr lang="en-US" sz="2400" dirty="0">
                    <a:effectLst/>
                    <a:ea typeface="SimSun" panose="02010600030101010101" pitchFamily="2" charset="-122"/>
                  </a:rPr>
                  <a:t> is estimated with likelihood distribution too, which is slightly different from sample mean and sample variance as usual. In practice, </a:t>
                </a:r>
                <a:r>
                  <a:rPr lang="en-US" sz="2400" i="1" dirty="0">
                    <a:effectLst/>
                    <a:ea typeface="SimSun" panose="02010600030101010101" pitchFamily="2" charset="-122"/>
                  </a:rPr>
                  <a:t>L</a:t>
                </a:r>
                <a:r>
                  <a:rPr lang="en-US" sz="2400" i="1" baseline="-25000" dirty="0">
                    <a:effectLst/>
                    <a:ea typeface="SimSun" panose="02010600030101010101" pitchFamily="2" charset="-122"/>
                  </a:rPr>
                  <a:t>k</a:t>
                </a:r>
                <a:r>
                  <a:rPr lang="en-US" sz="2400" dirty="0">
                    <a:effectLst/>
                    <a:ea typeface="SimSun" panose="02010600030101010101" pitchFamily="2" charset="-122"/>
                  </a:rPr>
                  <a:t> is replaced by logarithm of likelihood function </a:t>
                </a:r>
                <a:r>
                  <a:rPr lang="en-US" sz="2400" i="1" dirty="0" err="1">
                    <a:effectLst/>
                    <a:ea typeface="SimSun" panose="02010600030101010101" pitchFamily="2" charset="-122"/>
                  </a:rPr>
                  <a:t>l</a:t>
                </a:r>
                <a:r>
                  <a:rPr lang="en-US" sz="2400" i="1" baseline="-25000" dirty="0" err="1">
                    <a:effectLst/>
                    <a:ea typeface="SimSun" panose="02010600030101010101" pitchFamily="2" charset="-122"/>
                  </a:rPr>
                  <a:t>k</a:t>
                </a:r>
                <a:r>
                  <a:rPr lang="en-US" sz="2400" dirty="0">
                    <a:effectLst/>
                    <a:ea typeface="SimSun" panose="02010600030101010101" pitchFamily="2" charset="-122"/>
                  </a:rPr>
                  <a:t> = log(</a:t>
                </a:r>
                <a:r>
                  <a:rPr lang="en-US" sz="2400" i="1" dirty="0">
                    <a:effectLst/>
                    <a:ea typeface="SimSun" panose="02010600030101010101" pitchFamily="2" charset="-122"/>
                  </a:rPr>
                  <a:t>L</a:t>
                </a:r>
                <a:r>
                  <a:rPr lang="en-US" sz="2400" i="1" baseline="-25000" dirty="0">
                    <a:effectLst/>
                    <a:ea typeface="SimSun" panose="02010600030101010101" pitchFamily="2" charset="-122"/>
                  </a:rPr>
                  <a:t>k</a:t>
                </a:r>
                <a:r>
                  <a:rPr lang="en-US" sz="2400" dirty="0">
                    <a:effectLst/>
                    <a:ea typeface="SimSun" panose="02010600030101010101" pitchFamily="2" charset="-122"/>
                  </a:rPr>
                  <a:t>) in order to prevent producing very small number due to large matrix data with many rows.</a:t>
                </a:r>
                <a:endParaRPr lang="en-US" sz="2400" dirty="0"/>
              </a:p>
            </p:txBody>
          </p:sp>
        </mc:Choice>
        <mc:Fallback xmlns="">
          <p:sp>
            <p:nvSpPr>
              <p:cNvPr id="3" name="Content Placeholder 2">
                <a:extLst>
                  <a:ext uri="{FF2B5EF4-FFF2-40B4-BE49-F238E27FC236}">
                    <a16:creationId xmlns:a16="http://schemas.microsoft.com/office/drawing/2014/main" id="{CDD54075-A4C9-3FC8-300A-3516D1FF305D}"/>
                  </a:ext>
                </a:extLst>
              </p:cNvPr>
              <p:cNvSpPr>
                <a:spLocks noGrp="1" noRot="1" noChangeAspect="1" noMove="1" noResize="1" noEditPoints="1" noAdjustHandles="1" noChangeArrowheads="1" noChangeShapeType="1" noTextEdit="1"/>
              </p:cNvSpPr>
              <p:nvPr>
                <p:ph idx="1"/>
              </p:nvPr>
            </p:nvSpPr>
            <p:spPr>
              <a:blipFill>
                <a:blip r:embed="rId4"/>
                <a:stretch>
                  <a:fillRect l="-928" t="-707" r="-870" b="-12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F20E828-B008-C25E-0D73-3E8A6FF2FC4A}"/>
              </a:ext>
            </a:extLst>
          </p:cNvPr>
          <p:cNvSpPr>
            <a:spLocks noGrp="1"/>
          </p:cNvSpPr>
          <p:nvPr>
            <p:ph type="dt" sz="half" idx="10"/>
          </p:nvPr>
        </p:nvSpPr>
        <p:spPr/>
        <p:txBody>
          <a:bodyPr/>
          <a:lstStyle/>
          <a:p>
            <a:r>
              <a:rPr lang="en-US"/>
              <a:t>13/12/2022</a:t>
            </a:r>
          </a:p>
        </p:txBody>
      </p:sp>
      <p:sp>
        <p:nvSpPr>
          <p:cNvPr id="5" name="Footer Placeholder 4">
            <a:extLst>
              <a:ext uri="{FF2B5EF4-FFF2-40B4-BE49-F238E27FC236}">
                <a16:creationId xmlns:a16="http://schemas.microsoft.com/office/drawing/2014/main" id="{9A832EF8-5B93-A8DF-7BDF-017C36FF2280}"/>
              </a:ext>
            </a:extLst>
          </p:cNvPr>
          <p:cNvSpPr>
            <a:spLocks noGrp="1"/>
          </p:cNvSpPr>
          <p:nvPr>
            <p:ph type="ftr" sz="quarter" idx="11"/>
          </p:nvPr>
        </p:nvSpPr>
        <p:spPr/>
        <p:txBody>
          <a:bodyPr/>
          <a:lstStyle/>
          <a:p>
            <a:r>
              <a:rPr lang="en-US"/>
              <a:t>Extreme bound analysis correlation</a:t>
            </a:r>
          </a:p>
        </p:txBody>
      </p:sp>
      <p:sp>
        <p:nvSpPr>
          <p:cNvPr id="6" name="Slide Number Placeholder 5">
            <a:extLst>
              <a:ext uri="{FF2B5EF4-FFF2-40B4-BE49-F238E27FC236}">
                <a16:creationId xmlns:a16="http://schemas.microsoft.com/office/drawing/2014/main" id="{8E04B563-16BC-C53C-0811-1C26285E7F01}"/>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1316406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256F-FF3A-6959-8906-2149485FD7A7}"/>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20AFFD-FC16-B6DD-F79E-BCF9FD37BDE3}"/>
                  </a:ext>
                </a:extLst>
              </p:cNvPr>
              <p:cNvSpPr>
                <a:spLocks noGrp="1"/>
              </p:cNvSpPr>
              <p:nvPr>
                <p:ph idx="1"/>
              </p:nvPr>
            </p:nvSpPr>
            <p:spPr>
              <a:xfrm>
                <a:off x="422031" y="914399"/>
                <a:ext cx="11282289" cy="5176066"/>
              </a:xfrm>
            </p:spPr>
            <p:txBody>
              <a:bodyPr>
                <a:noAutofit/>
              </a:bodyPr>
              <a:lstStyle/>
              <a:p>
                <a:pPr marL="0" indent="0">
                  <a:buNone/>
                </a:pPr>
                <a:r>
                  <a:rPr lang="en-US" sz="2000" dirty="0">
                    <a:effectLst/>
                    <a:ea typeface="SimSun" panose="02010600030101010101" pitchFamily="2" charset="-122"/>
                  </a:rPr>
                  <a:t>REMRO applies REM algorithm into computing regressive estimates </a:t>
                </a:r>
                <a14:m>
                  <m:oMath xmlns:m="http://schemas.openxmlformats.org/officeDocument/2006/math">
                    <m:acc>
                      <m:accPr>
                        <m:chr m:val="̂"/>
                        <m:ctrlPr>
                          <a:rPr lang="en-US" sz="2000" i="1">
                            <a:effectLst/>
                            <a:latin typeface="Cambria Math" panose="02040503050406030204" pitchFamily="18" charset="0"/>
                          </a:rPr>
                        </m:ctrlPr>
                      </m:accPr>
                      <m:e>
                        <m:r>
                          <a:rPr lang="en-US" sz="2000" b="1" i="1">
                            <a:effectLst/>
                            <a:latin typeface="Cambria Math" panose="02040503050406030204" pitchFamily="18" charset="0"/>
                            <a:ea typeface="SimSun" panose="02010600030101010101" pitchFamily="2" charset="-122"/>
                          </a:rPr>
                          <m:t>𝜶</m:t>
                        </m:r>
                      </m:e>
                    </m:acc>
                  </m:oMath>
                </a14:m>
                <a:r>
                  <a:rPr lang="en-US" sz="2000" dirty="0">
                    <a:effectLst/>
                    <a:ea typeface="SimSun" panose="02010600030101010101" pitchFamily="2" charset="-122"/>
                  </a:rPr>
                  <a:t> = (</a:t>
                </a:r>
                <a14:m>
                  <m:oMath xmlns:m="http://schemas.openxmlformats.org/officeDocument/2006/math">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𝛼</m:t>
                            </m:r>
                          </m:e>
                        </m:acc>
                      </m:e>
                      <m:sub>
                        <m:r>
                          <a:rPr lang="en-US" sz="2000" i="1">
                            <a:effectLst/>
                            <a:latin typeface="Cambria Math" panose="02040503050406030204" pitchFamily="18" charset="0"/>
                            <a:ea typeface="SimSun" panose="02010600030101010101" pitchFamily="2" charset="-122"/>
                          </a:rPr>
                          <m:t>0</m:t>
                        </m:r>
                      </m:sub>
                    </m:sSub>
                  </m:oMath>
                </a14:m>
                <a:r>
                  <a:rPr lang="en-US" sz="2000" dirty="0">
                    <a:effectLst/>
                    <a:ea typeface="SimSun" panose="02010600030101010101" pitchFamily="2" charset="-122"/>
                  </a:rPr>
                  <a:t>, </a:t>
                </a:r>
                <a14:m>
                  <m:oMath xmlns:m="http://schemas.openxmlformats.org/officeDocument/2006/math">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𝛼</m:t>
                            </m:r>
                          </m:e>
                        </m:acc>
                      </m:e>
                      <m:sub>
                        <m:r>
                          <a:rPr lang="en-US" sz="2000" i="1">
                            <a:effectLst/>
                            <a:latin typeface="Cambria Math" panose="02040503050406030204" pitchFamily="18" charset="0"/>
                            <a:ea typeface="SimSun" panose="02010600030101010101" pitchFamily="2" charset="-122"/>
                          </a:rPr>
                          <m:t>1</m:t>
                        </m:r>
                      </m:sub>
                    </m:sSub>
                  </m:oMath>
                </a14:m>
                <a:r>
                  <a:rPr lang="en-US" sz="2000" dirty="0">
                    <a:effectLst/>
                    <a:ea typeface="SimSun" panose="02010600030101010101" pitchFamily="2" charset="-122"/>
                  </a:rPr>
                  <a:t>,</a:t>
                </a:r>
                <a:r>
                  <a:rPr lang="en-US" sz="2000" i="1" dirty="0">
                    <a:effectLst/>
                    <a:ea typeface="SimSun" panose="02010600030101010101" pitchFamily="2" charset="-122"/>
                  </a:rPr>
                  <a:t> </a:t>
                </a:r>
                <a14:m>
                  <m:oMath xmlns:m="http://schemas.openxmlformats.org/officeDocument/2006/math">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𝛼</m:t>
                            </m:r>
                          </m:e>
                        </m:acc>
                      </m:e>
                      <m:sub>
                        <m:r>
                          <a:rPr lang="en-US" sz="2000" i="1">
                            <a:effectLst/>
                            <a:latin typeface="Cambria Math" panose="02040503050406030204" pitchFamily="18" charset="0"/>
                            <a:ea typeface="SimSun" panose="02010600030101010101" pitchFamily="2" charset="-122"/>
                          </a:rPr>
                          <m:t>2</m:t>
                        </m:r>
                      </m:sub>
                    </m:sSub>
                  </m:oMath>
                </a14:m>
                <a:r>
                  <a:rPr lang="en-US" sz="2000" dirty="0">
                    <a:effectLst/>
                    <a:ea typeface="SimSun" panose="02010600030101010101" pitchFamily="2" charset="-122"/>
                  </a:rPr>
                  <a:t>,…, </a:t>
                </a:r>
                <a14:m>
                  <m:oMath xmlns:m="http://schemas.openxmlformats.org/officeDocument/2006/math">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𝛼</m:t>
                            </m:r>
                          </m:e>
                        </m:acc>
                      </m:e>
                      <m:sub>
                        <m:r>
                          <a:rPr lang="en-US" sz="2000" i="1">
                            <a:effectLst/>
                            <a:latin typeface="Cambria Math" panose="02040503050406030204" pitchFamily="18" charset="0"/>
                            <a:ea typeface="SimSun" panose="02010600030101010101" pitchFamily="2" charset="-122"/>
                          </a:rPr>
                          <m:t>𝑛</m:t>
                        </m:r>
                      </m:sub>
                    </m:sSub>
                  </m:oMath>
                </a14:m>
                <a:r>
                  <a:rPr lang="en-US" sz="2000" dirty="0">
                    <a:effectLst/>
                    <a:ea typeface="SimSun" panose="02010600030101010101" pitchFamily="2" charset="-122"/>
                  </a:rPr>
                  <a:t>)</a:t>
                </a:r>
                <a:r>
                  <a:rPr lang="en-US" sz="2000" i="1" baseline="30000" dirty="0">
                    <a:effectLst/>
                    <a:ea typeface="SimSun" panose="02010600030101010101" pitchFamily="2" charset="-122"/>
                  </a:rPr>
                  <a:t>T</a:t>
                </a:r>
                <a:r>
                  <a:rPr lang="en-US" sz="2000" dirty="0">
                    <a:effectLst/>
                    <a:ea typeface="SimSun" panose="02010600030101010101" pitchFamily="2" charset="-122"/>
                  </a:rPr>
                  <a:t> and REM, in turn, applies EM algorithm to resist missing values. It is necessary to describe shortly REM. REM (Nguyen &amp; Ho, 2018) builds parallelly an entire regressive function and many partial inverse regressive functions so that missing values are estimated by both types of entire function and inverse functions.</a:t>
                </a:r>
                <a:r>
                  <a:rPr lang="en-US" sz="2000" dirty="0"/>
                  <a:t> The model construction process of REM follows ideology of EM algorithm, especially EM loop but it is a bidirectional process. Recall that </a:t>
                </a:r>
                <a:r>
                  <a:rPr lang="en-US" sz="2000" i="1" dirty="0"/>
                  <a:t>z</a:t>
                </a:r>
                <a:r>
                  <a:rPr lang="en-US" sz="2000" i="1" baseline="-25000" dirty="0"/>
                  <a:t>i</a:t>
                </a:r>
                <a:r>
                  <a:rPr lang="en-US" sz="2000" baseline="30000" dirty="0"/>
                  <a:t>–</a:t>
                </a:r>
                <a:r>
                  <a:rPr lang="en-US" sz="2000" dirty="0"/>
                  <a:t> and </a:t>
                </a:r>
                <a:r>
                  <a:rPr lang="en-US" sz="2000" i="1" dirty="0" err="1"/>
                  <a:t>x</a:t>
                </a:r>
                <a:r>
                  <a:rPr lang="en-US" sz="2000" i="1" baseline="-25000" dirty="0" err="1"/>
                  <a:t>ij</a:t>
                </a:r>
                <a:r>
                  <a:rPr lang="en-US" sz="2000" baseline="30000" dirty="0"/>
                  <a:t>–</a:t>
                </a:r>
                <a:r>
                  <a:rPr lang="en-US" sz="2000" dirty="0"/>
                  <a:t> denote missing values of </a:t>
                </a:r>
                <a:r>
                  <a:rPr lang="en-US" sz="2000" dirty="0" err="1"/>
                  <a:t>responsor</a:t>
                </a:r>
                <a:r>
                  <a:rPr lang="en-US" sz="2000" dirty="0"/>
                  <a:t> </a:t>
                </a:r>
                <a:r>
                  <a:rPr lang="en-US" sz="2000" i="1" dirty="0"/>
                  <a:t>Z</a:t>
                </a:r>
                <a:r>
                  <a:rPr lang="en-US" sz="2000" dirty="0"/>
                  <a:t> and regressor </a:t>
                </a:r>
                <a:r>
                  <a:rPr lang="en-US" sz="2000" i="1" dirty="0" err="1"/>
                  <a:t>X</a:t>
                </a:r>
                <a:r>
                  <a:rPr lang="en-US" sz="2000" i="1" baseline="-25000" dirty="0" err="1"/>
                  <a:t>j</a:t>
                </a:r>
                <a:r>
                  <a:rPr lang="en-US" sz="2000" dirty="0"/>
                  <a:t> at the </a:t>
                </a:r>
                <a:r>
                  <a:rPr lang="en-US" sz="2000" i="1" dirty="0" err="1"/>
                  <a:t>i</a:t>
                </a:r>
                <a:r>
                  <a:rPr lang="en-US" sz="2000" baseline="30000" dirty="0" err="1"/>
                  <a:t>th</a:t>
                </a:r>
                <a:r>
                  <a:rPr lang="en-US" sz="2000" dirty="0"/>
                  <a:t> row of matrix (</a:t>
                </a:r>
                <a:r>
                  <a:rPr lang="en-US" sz="2000" b="1" i="1" dirty="0"/>
                  <a:t>X</a:t>
                </a:r>
                <a:r>
                  <a:rPr lang="en-US" sz="2000" dirty="0"/>
                  <a:t>, </a:t>
                </a:r>
                <a:r>
                  <a:rPr lang="en-US" sz="2000" b="1" dirty="0"/>
                  <a:t>z</a:t>
                </a:r>
                <a:r>
                  <a:rPr lang="en-US" sz="2000" dirty="0"/>
                  <a:t>), which are estimated by REM as follows (Nguyen &amp; Ho, 2018):</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00" i="1" smtClean="0">
                              <a:effectLst/>
                              <a:latin typeface="Cambria Math" panose="02040503050406030204" pitchFamily="18" charset="0"/>
                            </a:rPr>
                          </m:ctrlPr>
                        </m:mPr>
                        <m:m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𝑥</m:t>
                                </m:r>
                              </m:e>
                              <m:sub>
                                <m:r>
                                  <a:rPr lang="en-US" sz="2000" i="1">
                                    <a:effectLst/>
                                    <a:latin typeface="Cambria Math" panose="02040503050406030204" pitchFamily="18" charset="0"/>
                                    <a:ea typeface="SimSun" panose="02010600030101010101" pitchFamily="2" charset="-122"/>
                                  </a:rPr>
                                  <m:t>𝑖𝑗</m:t>
                                </m:r>
                              </m:sub>
                              <m:sup>
                                <m:r>
                                  <a:rPr lang="en-US" sz="2000" i="1">
                                    <a:effectLst/>
                                    <a:latin typeface="Cambria Math" panose="02040503050406030204" pitchFamily="18" charset="0"/>
                                    <a:ea typeface="SimSun" panose="02010600030101010101" pitchFamily="2" charset="-122"/>
                                  </a:rPr>
                                  <m:t>−</m:t>
                                </m:r>
                              </m:sup>
                            </m:sSubSup>
                            <m:r>
                              <a:rPr lang="en-US" sz="2000">
                                <a:effectLst/>
                                <a:latin typeface="Cambria Math" panose="02040503050406030204" pitchFamily="18" charset="0"/>
                                <a:ea typeface="SimSun" panose="02010600030101010101" pitchFamily="2" charset="-122"/>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𝛽</m:t>
                                </m:r>
                              </m:e>
                              <m:sub>
                                <m:r>
                                  <a:rPr lang="en-US" sz="2000" i="1">
                                    <a:effectLst/>
                                    <a:latin typeface="Cambria Math" panose="02040503050406030204" pitchFamily="18" charset="0"/>
                                    <a:ea typeface="SimSun" panose="02010600030101010101" pitchFamily="2" charset="-122"/>
                                  </a:rPr>
                                  <m:t>𝑗</m:t>
                                </m:r>
                                <m:r>
                                  <a:rPr lang="en-US" sz="2000">
                                    <a:effectLst/>
                                    <a:latin typeface="Cambria Math" panose="02040503050406030204" pitchFamily="18" charset="0"/>
                                    <a:ea typeface="SimSun" panose="02010600030101010101" pitchFamily="2" charset="-122"/>
                                  </a:rPr>
                                  <m:t>0</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𝑡</m:t>
                                    </m:r>
                                  </m:e>
                                </m:d>
                              </m:sup>
                            </m:sSubSup>
                            <m:r>
                              <a:rPr lang="en-US" sz="2000">
                                <a:effectLst/>
                                <a:latin typeface="Cambria Math" panose="02040503050406030204" pitchFamily="18" charset="0"/>
                                <a:ea typeface="SimSun" panose="02010600030101010101" pitchFamily="2" charset="-122"/>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𝛽</m:t>
                                </m:r>
                              </m:e>
                              <m:sub>
                                <m:r>
                                  <a:rPr lang="en-US" sz="2000" i="1">
                                    <a:effectLst/>
                                    <a:latin typeface="Cambria Math" panose="02040503050406030204" pitchFamily="18" charset="0"/>
                                    <a:ea typeface="SimSun" panose="02010600030101010101" pitchFamily="2" charset="-122"/>
                                  </a:rPr>
                                  <m:t>𝑗</m:t>
                                </m:r>
                                <m:r>
                                  <a:rPr lang="en-US" sz="2000">
                                    <a:effectLst/>
                                    <a:latin typeface="Cambria Math" panose="02040503050406030204" pitchFamily="18" charset="0"/>
                                    <a:ea typeface="SimSun" panose="02010600030101010101" pitchFamily="2" charset="-122"/>
                                  </a:rPr>
                                  <m:t>1</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𝑡</m:t>
                                    </m:r>
                                  </m:e>
                                </m:d>
                              </m:sup>
                            </m:sSubSup>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𝑧</m:t>
                                </m:r>
                              </m:e>
                              <m:sub>
                                <m:r>
                                  <a:rPr lang="en-US" sz="2000" i="1">
                                    <a:effectLst/>
                                    <a:latin typeface="Cambria Math" panose="02040503050406030204" pitchFamily="18" charset="0"/>
                                    <a:ea typeface="SimSun" panose="02010600030101010101" pitchFamily="2" charset="-122"/>
                                  </a:rPr>
                                  <m:t>𝑖</m:t>
                                </m:r>
                              </m:sub>
                              <m:sup>
                                <m:r>
                                  <a:rPr lang="en-US" sz="2000" i="1">
                                    <a:effectLst/>
                                    <a:latin typeface="Cambria Math" panose="02040503050406030204" pitchFamily="18" charset="0"/>
                                    <a:ea typeface="SimSun" panose="02010600030101010101" pitchFamily="2" charset="-122"/>
                                  </a:rPr>
                                  <m:t>−</m:t>
                                </m:r>
                              </m:sup>
                            </m:sSubSup>
                          </m:e>
                        </m:mr>
                        <m:m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𝑧</m:t>
                                </m:r>
                              </m:e>
                              <m:sub>
                                <m:r>
                                  <a:rPr lang="en-US" sz="2000" i="1">
                                    <a:effectLst/>
                                    <a:latin typeface="Cambria Math" panose="02040503050406030204" pitchFamily="18" charset="0"/>
                                    <a:ea typeface="SimSun" panose="02010600030101010101" pitchFamily="2" charset="-122"/>
                                  </a:rPr>
                                  <m:t>𝑖</m:t>
                                </m:r>
                              </m:sub>
                              <m:sup>
                                <m:r>
                                  <a:rPr lang="en-US" sz="2000" i="1">
                                    <a:effectLst/>
                                    <a:latin typeface="Cambria Math" panose="02040503050406030204" pitchFamily="18" charset="0"/>
                                    <a:ea typeface="SimSun" panose="02010600030101010101" pitchFamily="2" charset="-122"/>
                                  </a:rPr>
                                  <m:t>−</m:t>
                                </m:r>
                              </m:sup>
                            </m:sSubSup>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ea typeface="PMingLiU" panose="02020500000000000000" pitchFamily="18" charset="-120"/>
                                  </a:rPr>
                                </m:ctrlPr>
                              </m:fPr>
                              <m:num>
                                <m:nary>
                                  <m:naryPr>
                                    <m:chr m:val="∑"/>
                                    <m:limLoc m:val="undOvr"/>
                                    <m:supHide m:val="on"/>
                                    <m:ctrlPr>
                                      <a:rPr lang="en-US" sz="2000" i="1">
                                        <a:effectLst/>
                                        <a:latin typeface="Cambria Math" panose="02040503050406030204" pitchFamily="18" charset="0"/>
                                        <a:ea typeface="PMingLiU" panose="02020500000000000000" pitchFamily="18" charset="-120"/>
                                      </a:rPr>
                                    </m:ctrlPr>
                                  </m:naryPr>
                                  <m:sub>
                                    <m:r>
                                      <a:rPr lang="en-US" sz="2000" i="1">
                                        <a:effectLst/>
                                        <a:latin typeface="Cambria Math" panose="02040503050406030204" pitchFamily="18" charset="0"/>
                                        <a:ea typeface="SimSun" panose="02010600030101010101" pitchFamily="2" charset="-122"/>
                                      </a:rPr>
                                      <m:t>𝑗</m:t>
                                    </m:r>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PMingLiU" panose="02020500000000000000" pitchFamily="18" charset="-120"/>
                                          </a:rPr>
                                        </m:ctrlPr>
                                      </m:sSubPr>
                                      <m:e>
                                        <m:r>
                                          <a:rPr lang="en-US" sz="2000" i="1">
                                            <a:effectLst/>
                                            <a:latin typeface="Cambria Math" panose="02040503050406030204" pitchFamily="18" charset="0"/>
                                            <a:ea typeface="SimSun" panose="02010600030101010101" pitchFamily="2" charset="-122"/>
                                          </a:rPr>
                                          <m:t>𝑈</m:t>
                                        </m:r>
                                      </m:e>
                                      <m:sub>
                                        <m:r>
                                          <a:rPr lang="en-US" sz="2000" i="1">
                                            <a:effectLst/>
                                            <a:latin typeface="Cambria Math" panose="02040503050406030204" pitchFamily="18" charset="0"/>
                                            <a:ea typeface="SimSun" panose="02010600030101010101" pitchFamily="2" charset="-122"/>
                                          </a:rPr>
                                          <m:t>𝑖</m:t>
                                        </m:r>
                                      </m:sub>
                                    </m:sSub>
                                  </m:sub>
                                  <m:sup/>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𝛼</m:t>
                                        </m:r>
                                      </m:e>
                                      <m:sub>
                                        <m:r>
                                          <a:rPr lang="en-US" sz="2000" i="1">
                                            <a:effectLst/>
                                            <a:latin typeface="Cambria Math" panose="02040503050406030204" pitchFamily="18" charset="0"/>
                                            <a:ea typeface="SimSun" panose="02010600030101010101" pitchFamily="2" charset="-122"/>
                                          </a:rPr>
                                          <m:t>𝑗</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𝑡</m:t>
                                            </m:r>
                                          </m:e>
                                        </m:d>
                                      </m:sup>
                                    </m:sSubSup>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𝛽</m:t>
                                        </m:r>
                                      </m:e>
                                      <m:sub>
                                        <m:r>
                                          <a:rPr lang="en-US" sz="2000" i="1">
                                            <a:effectLst/>
                                            <a:latin typeface="Cambria Math" panose="02040503050406030204" pitchFamily="18" charset="0"/>
                                            <a:ea typeface="SimSun" panose="02010600030101010101" pitchFamily="2" charset="-122"/>
                                          </a:rPr>
                                          <m:t>𝑗</m:t>
                                        </m:r>
                                        <m:r>
                                          <a:rPr lang="en-US" sz="2000" i="1">
                                            <a:effectLst/>
                                            <a:latin typeface="Cambria Math" panose="02040503050406030204" pitchFamily="18" charset="0"/>
                                            <a:ea typeface="SimSun" panose="02010600030101010101" pitchFamily="2" charset="-122"/>
                                          </a:rPr>
                                          <m:t>0</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𝑡</m:t>
                                            </m:r>
                                          </m:e>
                                        </m:d>
                                      </m:sup>
                                    </m:sSubSup>
                                  </m:e>
                                </m:nary>
                                <m:r>
                                  <a:rPr lang="en-US" sz="2000" i="1">
                                    <a:effectLst/>
                                    <a:latin typeface="Cambria Math" panose="02040503050406030204" pitchFamily="18" charset="0"/>
                                    <a:ea typeface="PMingLiU" panose="02020500000000000000" pitchFamily="18" charset="-120"/>
                                  </a:rPr>
                                  <m:t>+</m:t>
                                </m:r>
                                <m:nary>
                                  <m:naryPr>
                                    <m:chr m:val="∑"/>
                                    <m:limLoc m:val="undOvr"/>
                                    <m:supHide m:val="on"/>
                                    <m:ctrlPr>
                                      <a:rPr lang="en-US" sz="2000" i="1">
                                        <a:effectLst/>
                                        <a:latin typeface="Cambria Math" panose="02040503050406030204" pitchFamily="18" charset="0"/>
                                        <a:ea typeface="PMingLiU" panose="02020500000000000000" pitchFamily="18" charset="-120"/>
                                      </a:rPr>
                                    </m:ctrlPr>
                                  </m:naryPr>
                                  <m:sub>
                                    <m:r>
                                      <a:rPr lang="en-US" sz="2000" i="1">
                                        <a:effectLst/>
                                        <a:latin typeface="Cambria Math" panose="02040503050406030204" pitchFamily="18" charset="0"/>
                                        <a:ea typeface="SimSun" panose="02010600030101010101" pitchFamily="2" charset="-122"/>
                                      </a:rPr>
                                      <m:t>𝑘</m:t>
                                    </m:r>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PMingLiU" panose="02020500000000000000" pitchFamily="18" charset="-120"/>
                                          </a:rPr>
                                        </m:ctrlPr>
                                      </m:sSubPr>
                                      <m:e>
                                        <m:r>
                                          <a:rPr lang="en-US" sz="2000" i="1">
                                            <a:effectLst/>
                                            <a:latin typeface="Cambria Math" panose="02040503050406030204" pitchFamily="18" charset="0"/>
                                            <a:ea typeface="SimSun" panose="02010600030101010101" pitchFamily="2" charset="-122"/>
                                          </a:rPr>
                                          <m:t>𝑈</m:t>
                                        </m:r>
                                      </m:e>
                                      <m:sub>
                                        <m:r>
                                          <a:rPr lang="en-US" sz="2000" i="1">
                                            <a:effectLst/>
                                            <a:latin typeface="Cambria Math" panose="02040503050406030204" pitchFamily="18" charset="0"/>
                                            <a:ea typeface="SimSun" panose="02010600030101010101" pitchFamily="2" charset="-122"/>
                                          </a:rPr>
                                          <m:t>𝑖</m:t>
                                        </m:r>
                                      </m:sub>
                                    </m:sSub>
                                  </m:sub>
                                  <m:sup/>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𝛼</m:t>
                                        </m:r>
                                      </m:e>
                                      <m:sub>
                                        <m:r>
                                          <a:rPr lang="en-US" sz="2000" i="1">
                                            <a:effectLst/>
                                            <a:latin typeface="Cambria Math" panose="02040503050406030204" pitchFamily="18" charset="0"/>
                                            <a:ea typeface="SimSun" panose="02010600030101010101" pitchFamily="2" charset="-122"/>
                                          </a:rPr>
                                          <m:t>𝑘</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𝑡</m:t>
                                            </m:r>
                                          </m:e>
                                        </m:d>
                                      </m:sup>
                                    </m:sSubSup>
                                    <m:sSub>
                                      <m:sSubPr>
                                        <m:ctrlPr>
                                          <a:rPr lang="en-US" sz="2000" i="1">
                                            <a:effectLst/>
                                            <a:latin typeface="Cambria Math" panose="02040503050406030204" pitchFamily="18" charset="0"/>
                                            <a:ea typeface="PMingLiU" panose="02020500000000000000" pitchFamily="18" charset="-120"/>
                                          </a:rPr>
                                        </m:ctrlPr>
                                      </m:sSubPr>
                                      <m:e>
                                        <m:r>
                                          <a:rPr lang="en-US" sz="2000" i="1">
                                            <a:effectLst/>
                                            <a:latin typeface="Cambria Math" panose="02040503050406030204" pitchFamily="18" charset="0"/>
                                            <a:ea typeface="SimSun" panose="02010600030101010101" pitchFamily="2" charset="-122"/>
                                          </a:rPr>
                                          <m:t>𝑥</m:t>
                                        </m:r>
                                      </m:e>
                                      <m:sub>
                                        <m:r>
                                          <a:rPr lang="en-US" sz="2000" i="1">
                                            <a:effectLst/>
                                            <a:latin typeface="Cambria Math" panose="02040503050406030204" pitchFamily="18" charset="0"/>
                                            <a:ea typeface="SimSun" panose="02010600030101010101" pitchFamily="2" charset="-122"/>
                                          </a:rPr>
                                          <m:t>𝑖𝑘</m:t>
                                        </m:r>
                                      </m:sub>
                                    </m:sSub>
                                  </m:e>
                                </m:nary>
                              </m:num>
                              <m:den>
                                <m:r>
                                  <a:rPr lang="en-US" sz="2000" i="1">
                                    <a:effectLst/>
                                    <a:latin typeface="Cambria Math" panose="02040503050406030204" pitchFamily="18" charset="0"/>
                                    <a:ea typeface="PMingLiU" panose="02020500000000000000" pitchFamily="18" charset="-120"/>
                                  </a:rPr>
                                  <m:t>1−</m:t>
                                </m:r>
                                <m:nary>
                                  <m:naryPr>
                                    <m:chr m:val="∑"/>
                                    <m:limLoc m:val="undOvr"/>
                                    <m:supHide m:val="on"/>
                                    <m:ctrlPr>
                                      <a:rPr lang="en-US" sz="2000" i="1">
                                        <a:effectLst/>
                                        <a:latin typeface="Cambria Math" panose="02040503050406030204" pitchFamily="18" charset="0"/>
                                        <a:ea typeface="PMingLiU" panose="02020500000000000000" pitchFamily="18" charset="-120"/>
                                      </a:rPr>
                                    </m:ctrlPr>
                                  </m:naryPr>
                                  <m:sub>
                                    <m:r>
                                      <a:rPr lang="en-US" sz="2000" i="1">
                                        <a:effectLst/>
                                        <a:latin typeface="Cambria Math" panose="02040503050406030204" pitchFamily="18" charset="0"/>
                                        <a:ea typeface="SimSun" panose="02010600030101010101" pitchFamily="2" charset="-122"/>
                                      </a:rPr>
                                      <m:t>𝑗</m:t>
                                    </m:r>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PMingLiU" panose="02020500000000000000" pitchFamily="18" charset="-120"/>
                                          </a:rPr>
                                        </m:ctrlPr>
                                      </m:sSubPr>
                                      <m:e>
                                        <m:r>
                                          <a:rPr lang="en-US" sz="2000" i="1">
                                            <a:effectLst/>
                                            <a:latin typeface="Cambria Math" panose="02040503050406030204" pitchFamily="18" charset="0"/>
                                            <a:ea typeface="SimSun" panose="02010600030101010101" pitchFamily="2" charset="-122"/>
                                          </a:rPr>
                                          <m:t>𝑈</m:t>
                                        </m:r>
                                      </m:e>
                                      <m:sub>
                                        <m:r>
                                          <a:rPr lang="en-US" sz="2000" i="1">
                                            <a:effectLst/>
                                            <a:latin typeface="Cambria Math" panose="02040503050406030204" pitchFamily="18" charset="0"/>
                                            <a:ea typeface="SimSun" panose="02010600030101010101" pitchFamily="2" charset="-122"/>
                                          </a:rPr>
                                          <m:t>𝑖</m:t>
                                        </m:r>
                                      </m:sub>
                                    </m:sSub>
                                  </m:sub>
                                  <m:sup/>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𝛼</m:t>
                                        </m:r>
                                      </m:e>
                                      <m:sub>
                                        <m:r>
                                          <a:rPr lang="en-US" sz="2000" i="1">
                                            <a:effectLst/>
                                            <a:latin typeface="Cambria Math" panose="02040503050406030204" pitchFamily="18" charset="0"/>
                                            <a:ea typeface="SimSun" panose="02010600030101010101" pitchFamily="2" charset="-122"/>
                                          </a:rPr>
                                          <m:t>𝑗</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𝑡</m:t>
                                            </m:r>
                                          </m:e>
                                        </m:d>
                                      </m:sup>
                                    </m:sSubSup>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𝛽</m:t>
                                        </m:r>
                                      </m:e>
                                      <m:sub>
                                        <m:r>
                                          <a:rPr lang="en-US" sz="2000" i="1">
                                            <a:effectLst/>
                                            <a:latin typeface="Cambria Math" panose="02040503050406030204" pitchFamily="18" charset="0"/>
                                            <a:ea typeface="SimSun" panose="02010600030101010101" pitchFamily="2" charset="-122"/>
                                          </a:rPr>
                                          <m:t>𝑗</m:t>
                                        </m:r>
                                        <m:r>
                                          <a:rPr lang="en-US" sz="2000" i="1">
                                            <a:effectLst/>
                                            <a:latin typeface="Cambria Math" panose="02040503050406030204" pitchFamily="18" charset="0"/>
                                            <a:ea typeface="SimSun" panose="02010600030101010101" pitchFamily="2" charset="-122"/>
                                          </a:rPr>
                                          <m:t>1</m:t>
                                        </m:r>
                                      </m:sub>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𝑡</m:t>
                                            </m:r>
                                          </m:e>
                                        </m:d>
                                      </m:sup>
                                    </m:sSubSup>
                                  </m:e>
                                </m:nary>
                              </m:den>
                            </m:f>
                          </m:e>
                        </m:mr>
                      </m:m>
                      <m:r>
                        <a:rPr lang="en-US" sz="2000" b="0" i="1" smtClean="0">
                          <a:effectLst/>
                          <a:latin typeface="Cambria Math" panose="02040503050406030204" pitchFamily="18" charset="0"/>
                          <a:ea typeface="SimSun" panose="02010600030101010101" pitchFamily="2" charset="-122"/>
                        </a:rPr>
                        <m:t>    (2.10)</m:t>
                      </m:r>
                    </m:oMath>
                  </m:oMathPara>
                </a14:m>
                <a:endParaRPr lang="en-US" sz="2000" dirty="0"/>
              </a:p>
              <a:p>
                <a:pPr marL="0" marR="0" indent="0" algn="just">
                  <a:spcBef>
                    <a:spcPts val="0"/>
                  </a:spcBef>
                  <a:spcAft>
                    <a:spcPts val="0"/>
                  </a:spcAft>
                  <a:buNone/>
                </a:pPr>
                <a:r>
                  <a:rPr lang="en-US" sz="2000" dirty="0">
                    <a:effectLst/>
                    <a:ea typeface="SimSun" panose="02010600030101010101" pitchFamily="2" charset="-122"/>
                  </a:rPr>
                  <a:t>Note, </a:t>
                </a:r>
                <a:r>
                  <a:rPr lang="en-US" sz="2000" i="1" dirty="0">
                    <a:effectLst/>
                    <a:ea typeface="SimSun" panose="02010600030101010101" pitchFamily="2" charset="-122"/>
                  </a:rPr>
                  <a:t>U</a:t>
                </a:r>
                <a:r>
                  <a:rPr lang="en-US" sz="2000" i="1" baseline="-25000" dirty="0">
                    <a:effectLst/>
                    <a:ea typeface="SimSun" panose="02010600030101010101" pitchFamily="2" charset="-122"/>
                  </a:rPr>
                  <a:t>i</a:t>
                </a:r>
                <a:r>
                  <a:rPr lang="en-US" sz="2000" dirty="0">
                    <a:effectLst/>
                    <a:ea typeface="SimSun" panose="02010600030101010101" pitchFamily="2" charset="-122"/>
                  </a:rPr>
                  <a:t> is a set of indices of missing values </a:t>
                </a:r>
                <a:r>
                  <a:rPr lang="en-US" sz="2000" i="1" dirty="0" err="1">
                    <a:effectLst/>
                    <a:ea typeface="SimSun" panose="02010600030101010101" pitchFamily="2" charset="-122"/>
                  </a:rPr>
                  <a:t>x</a:t>
                </a:r>
                <a:r>
                  <a:rPr lang="en-US" sz="2000" i="1" baseline="-25000" dirty="0" err="1">
                    <a:effectLst/>
                    <a:ea typeface="SimSun" panose="02010600030101010101" pitchFamily="2" charset="-122"/>
                  </a:rPr>
                  <a:t>ij</a:t>
                </a:r>
                <a:r>
                  <a:rPr lang="en-US" sz="2000" dirty="0">
                    <a:effectLst/>
                    <a:ea typeface="SimSun" panose="02010600030101010101" pitchFamily="2" charset="-122"/>
                  </a:rPr>
                  <a:t> with fixed </a:t>
                </a:r>
                <a:r>
                  <a:rPr lang="en-US" sz="2000" i="1" dirty="0" err="1">
                    <a:effectLst/>
                    <a:ea typeface="SimSun" panose="02010600030101010101" pitchFamily="2" charset="-122"/>
                  </a:rPr>
                  <a:t>i</a:t>
                </a:r>
                <a:r>
                  <a:rPr lang="en-US" sz="2000" dirty="0">
                    <a:effectLst/>
                    <a:ea typeface="SimSun" panose="02010600030101010101" pitchFamily="2" charset="-122"/>
                  </a:rPr>
                  <a:t> and </a:t>
                </a:r>
                <a:r>
                  <a:rPr lang="en-US" sz="2000" i="1" dirty="0">
                    <a:effectLst/>
                    <a:ea typeface="SimSun" panose="02010600030101010101" pitchFamily="2" charset="-122"/>
                  </a:rPr>
                  <a:t>β</a:t>
                </a:r>
                <a:r>
                  <a:rPr lang="en-US" sz="2000" i="1" baseline="-25000" dirty="0" err="1">
                    <a:effectLst/>
                    <a:ea typeface="SimSun" panose="02010600030101010101" pitchFamily="2" charset="-122"/>
                  </a:rPr>
                  <a:t>jk</a:t>
                </a:r>
                <a:r>
                  <a:rPr lang="en-US" sz="2000" dirty="0">
                    <a:effectLst/>
                    <a:ea typeface="SimSun" panose="02010600030101010101" pitchFamily="2" charset="-122"/>
                  </a:rPr>
                  <a:t> (s) are regressive coefficients of partial inverse regressive functions. Although the ideology of REM is interesting, the pivot of this research is the association of local correlation and global correlation for computing fitness values of regressors. The source code of REM and REMRO is available at</a:t>
                </a:r>
              </a:p>
              <a:p>
                <a:pPr marL="0" indent="0" algn="ctr">
                  <a:buNone/>
                </a:pPr>
                <a:r>
                  <a:rPr lang="en-US" sz="2000" dirty="0">
                    <a:effectLst/>
                    <a:ea typeface="SimSun" panose="02010600030101010101" pitchFamily="2" charset="-122"/>
                  </a:rPr>
                  <a:t>https://github.com/ngphloc/rem/tree/master/3_implementation/src/net/rem</a:t>
                </a:r>
                <a:endParaRPr lang="en-US" sz="2000" dirty="0"/>
              </a:p>
            </p:txBody>
          </p:sp>
        </mc:Choice>
        <mc:Fallback xmlns="">
          <p:sp>
            <p:nvSpPr>
              <p:cNvPr id="3" name="Content Placeholder 2">
                <a:extLst>
                  <a:ext uri="{FF2B5EF4-FFF2-40B4-BE49-F238E27FC236}">
                    <a16:creationId xmlns:a16="http://schemas.microsoft.com/office/drawing/2014/main" id="{3320AFFD-FC16-B6DD-F79E-BCF9FD37BDE3}"/>
                  </a:ext>
                </a:extLst>
              </p:cNvPr>
              <p:cNvSpPr>
                <a:spLocks noGrp="1" noRot="1" noChangeAspect="1" noMove="1" noResize="1" noEditPoints="1" noAdjustHandles="1" noChangeArrowheads="1" noChangeShapeType="1" noTextEdit="1"/>
              </p:cNvSpPr>
              <p:nvPr>
                <p:ph idx="1"/>
              </p:nvPr>
            </p:nvSpPr>
            <p:spPr>
              <a:xfrm>
                <a:off x="422031" y="914399"/>
                <a:ext cx="11282289" cy="5176066"/>
              </a:xfrm>
              <a:blipFill>
                <a:blip r:embed="rId4"/>
                <a:stretch>
                  <a:fillRect l="-540" t="-589" r="-594" b="-70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8F044D0-0721-C2BA-F987-1A706B34938A}"/>
              </a:ext>
            </a:extLst>
          </p:cNvPr>
          <p:cNvSpPr>
            <a:spLocks noGrp="1"/>
          </p:cNvSpPr>
          <p:nvPr>
            <p:ph type="dt" sz="half" idx="10"/>
          </p:nvPr>
        </p:nvSpPr>
        <p:spPr/>
        <p:txBody>
          <a:bodyPr/>
          <a:lstStyle/>
          <a:p>
            <a:r>
              <a:rPr lang="en-US"/>
              <a:t>13/12/2022</a:t>
            </a:r>
          </a:p>
        </p:txBody>
      </p:sp>
      <p:sp>
        <p:nvSpPr>
          <p:cNvPr id="5" name="Footer Placeholder 4">
            <a:extLst>
              <a:ext uri="{FF2B5EF4-FFF2-40B4-BE49-F238E27FC236}">
                <a16:creationId xmlns:a16="http://schemas.microsoft.com/office/drawing/2014/main" id="{B25D2E07-5DA7-3222-4F06-63BC1FEFDADB}"/>
              </a:ext>
            </a:extLst>
          </p:cNvPr>
          <p:cNvSpPr>
            <a:spLocks noGrp="1"/>
          </p:cNvSpPr>
          <p:nvPr>
            <p:ph type="ftr" sz="quarter" idx="11"/>
          </p:nvPr>
        </p:nvSpPr>
        <p:spPr/>
        <p:txBody>
          <a:bodyPr/>
          <a:lstStyle/>
          <a:p>
            <a:r>
              <a:rPr lang="en-US"/>
              <a:t>Extreme bound analysis correlation</a:t>
            </a:r>
          </a:p>
        </p:txBody>
      </p:sp>
      <p:sp>
        <p:nvSpPr>
          <p:cNvPr id="6" name="Slide Number Placeholder 5">
            <a:extLst>
              <a:ext uri="{FF2B5EF4-FFF2-40B4-BE49-F238E27FC236}">
                <a16:creationId xmlns:a16="http://schemas.microsoft.com/office/drawing/2014/main" id="{12A05B96-6CF7-6B56-02F1-F0097170E0F8}"/>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3422281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348E-9400-1A95-C505-8FA523325FFC}"/>
              </a:ext>
            </a:extLst>
          </p:cNvPr>
          <p:cNvSpPr>
            <a:spLocks noGrp="1"/>
          </p:cNvSpPr>
          <p:nvPr>
            <p:ph type="title"/>
          </p:nvPr>
        </p:nvSpPr>
        <p:spPr/>
        <p:txBody>
          <a:bodyPr/>
          <a:lstStyle/>
          <a:p>
            <a:r>
              <a:rPr lang="en-US" dirty="0"/>
              <a:t>3. Experimental results and discussions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D377AC-F50C-88BB-60E1-3E6B5DA0A036}"/>
                  </a:ext>
                </a:extLst>
              </p:cNvPr>
              <p:cNvSpPr>
                <a:spLocks noGrp="1"/>
              </p:cNvSpPr>
              <p:nvPr>
                <p:ph idx="1"/>
              </p:nvPr>
            </p:nvSpPr>
            <p:spPr>
              <a:xfrm>
                <a:off x="450166" y="914399"/>
                <a:ext cx="11240086" cy="5176066"/>
              </a:xfrm>
            </p:spPr>
            <p:txBody>
              <a:bodyPr>
                <a:noAutofit/>
              </a:bodyPr>
              <a:lstStyle/>
              <a:p>
                <a:pPr marL="0" marR="0" indent="0" algn="just">
                  <a:spcBef>
                    <a:spcPts val="0"/>
                  </a:spcBef>
                  <a:spcAft>
                    <a:spcPts val="0"/>
                  </a:spcAft>
                  <a:buNone/>
                </a:pPr>
                <a:r>
                  <a:rPr lang="en-US" sz="2200" dirty="0">
                    <a:effectLst/>
                    <a:ea typeface="SimSun" panose="02010600030101010101" pitchFamily="2" charset="-122"/>
                  </a:rPr>
                  <a:t>In this experiment, REMRO is tested with Sala-I-Martin (Sala-I-Martin, 1997) given absolute mean error (MAE) as testing metric. MAE is absolute deviation between original response </a:t>
                </a:r>
                <a:r>
                  <a:rPr lang="en-US" sz="2200" i="1" dirty="0">
                    <a:effectLst/>
                    <a:ea typeface="SimSun" panose="02010600030101010101" pitchFamily="2" charset="-122"/>
                  </a:rPr>
                  <a:t>Z</a:t>
                </a:r>
                <a:r>
                  <a:rPr lang="en-US" sz="2200" dirty="0">
                    <a:effectLst/>
                    <a:ea typeface="SimSun" panose="02010600030101010101" pitchFamily="2" charset="-122"/>
                  </a:rPr>
                  <a:t> in matrix data and estimated response </a:t>
                </a:r>
                <a14:m>
                  <m:oMath xmlns:m="http://schemas.openxmlformats.org/officeDocument/2006/math">
                    <m:acc>
                      <m:accPr>
                        <m:chr m:val="̂"/>
                        <m:ctrlPr>
                          <a:rPr lang="en-US" sz="2200" i="1">
                            <a:effectLst/>
                            <a:latin typeface="Cambria Math" panose="02040503050406030204" pitchFamily="18" charset="0"/>
                            <a:ea typeface="SimSun" panose="02010600030101010101" pitchFamily="2" charset="-122"/>
                          </a:rPr>
                        </m:ctrlPr>
                      </m:accPr>
                      <m:e>
                        <m:r>
                          <a:rPr lang="en-US" sz="2200" i="1">
                            <a:effectLst/>
                            <a:latin typeface="Cambria Math" panose="02040503050406030204" pitchFamily="18" charset="0"/>
                            <a:ea typeface="SimSun" panose="02010600030101010101" pitchFamily="2" charset="-122"/>
                          </a:rPr>
                          <m:t>𝑍</m:t>
                        </m:r>
                      </m:e>
                    </m:acc>
                  </m:oMath>
                </a14:m>
                <a:r>
                  <a:rPr lang="en-US" sz="2200" dirty="0">
                    <a:effectLst/>
                    <a:ea typeface="SimSun" panose="02010600030101010101" pitchFamily="2" charset="-122"/>
                  </a:rPr>
                  <a:t> produced from regression model.</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2200">
                          <a:effectLst/>
                          <a:latin typeface="Cambria Math" panose="02040503050406030204" pitchFamily="18" charset="0"/>
                          <a:ea typeface="SimSun" panose="02010600030101010101" pitchFamily="2" charset="-122"/>
                        </a:rPr>
                        <m:t>MAE</m:t>
                      </m:r>
                      <m:r>
                        <a:rPr lang="en-US" sz="2200" i="1">
                          <a:effectLst/>
                          <a:latin typeface="Cambria Math" panose="02040503050406030204" pitchFamily="18" charset="0"/>
                          <a:ea typeface="SimSun" panose="02010600030101010101" pitchFamily="2" charset="-122"/>
                        </a:rPr>
                        <m:t>=</m:t>
                      </m:r>
                      <m:f>
                        <m:fPr>
                          <m:ctrlPr>
                            <a:rPr lang="en-US" sz="2200" i="1">
                              <a:effectLst/>
                              <a:latin typeface="Cambria Math" panose="02040503050406030204" pitchFamily="18" charset="0"/>
                              <a:ea typeface="SimSun" panose="02010600030101010101" pitchFamily="2" charset="-122"/>
                            </a:rPr>
                          </m:ctrlPr>
                        </m:fPr>
                        <m:num>
                          <m:r>
                            <a:rPr lang="en-US" sz="2200" i="1">
                              <a:effectLst/>
                              <a:latin typeface="Cambria Math" panose="02040503050406030204" pitchFamily="18" charset="0"/>
                              <a:ea typeface="SimSun" panose="02010600030101010101" pitchFamily="2" charset="-122"/>
                            </a:rPr>
                            <m:t>1</m:t>
                          </m:r>
                        </m:num>
                        <m:den>
                          <m:r>
                            <a:rPr lang="en-US" sz="2200" i="1">
                              <a:effectLst/>
                              <a:latin typeface="Cambria Math" panose="02040503050406030204" pitchFamily="18" charset="0"/>
                              <a:ea typeface="SimSun" panose="02010600030101010101" pitchFamily="2" charset="-122"/>
                            </a:rPr>
                            <m:t>𝑁</m:t>
                          </m:r>
                        </m:den>
                      </m:f>
                      <m:nary>
                        <m:naryPr>
                          <m:chr m:val="∑"/>
                          <m:limLoc m:val="undOvr"/>
                          <m:ctrlPr>
                            <a:rPr lang="en-US" sz="2200" i="1">
                              <a:effectLst/>
                              <a:latin typeface="Cambria Math" panose="02040503050406030204" pitchFamily="18" charset="0"/>
                              <a:ea typeface="SimSun" panose="02010600030101010101" pitchFamily="2" charset="-122"/>
                            </a:rPr>
                          </m:ctrlPr>
                        </m:naryPr>
                        <m:sub>
                          <m:r>
                            <a:rPr lang="en-US" sz="2200" i="1">
                              <a:effectLst/>
                              <a:latin typeface="Cambria Math" panose="02040503050406030204" pitchFamily="18" charset="0"/>
                              <a:ea typeface="SimSun" panose="02010600030101010101" pitchFamily="2" charset="-122"/>
                            </a:rPr>
                            <m:t>𝑖</m:t>
                          </m:r>
                          <m:r>
                            <a:rPr lang="en-US" sz="2200" i="1">
                              <a:effectLst/>
                              <a:latin typeface="Cambria Math" panose="02040503050406030204" pitchFamily="18" charset="0"/>
                              <a:ea typeface="SimSun" panose="02010600030101010101" pitchFamily="2" charset="-122"/>
                            </a:rPr>
                            <m:t>=1</m:t>
                          </m:r>
                        </m:sub>
                        <m:sup>
                          <m:r>
                            <a:rPr lang="en-US" sz="2200" i="1">
                              <a:effectLst/>
                              <a:latin typeface="Cambria Math" panose="02040503050406030204" pitchFamily="18" charset="0"/>
                              <a:ea typeface="SimSun" panose="02010600030101010101" pitchFamily="2" charset="-122"/>
                            </a:rPr>
                            <m:t>𝑁</m:t>
                          </m:r>
                        </m:sup>
                        <m:e>
                          <m:d>
                            <m:dPr>
                              <m:begChr m:val="|"/>
                              <m:endChr m:val="|"/>
                              <m:ctrlPr>
                                <a:rPr lang="en-US" sz="2200" i="1">
                                  <a:effectLst/>
                                  <a:latin typeface="Cambria Math" panose="02040503050406030204" pitchFamily="18" charset="0"/>
                                  <a:ea typeface="SimSun" panose="02010600030101010101" pitchFamily="2" charset="-122"/>
                                </a:rPr>
                              </m:ctrlPr>
                            </m:dPr>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𝑧</m:t>
                                  </m:r>
                                </m:e>
                                <m:sub>
                                  <m:r>
                                    <a:rPr lang="en-US" sz="2200" i="1">
                                      <a:effectLst/>
                                      <a:latin typeface="Cambria Math" panose="02040503050406030204" pitchFamily="18" charset="0"/>
                                      <a:ea typeface="SimSun" panose="02010600030101010101" pitchFamily="2" charset="-122"/>
                                    </a:rPr>
                                    <m:t>𝑖</m:t>
                                  </m:r>
                                </m:sub>
                              </m:sSub>
                              <m:r>
                                <a:rPr lang="en-US" sz="2200" i="1">
                                  <a:effectLst/>
                                  <a:latin typeface="Cambria Math" panose="02040503050406030204" pitchFamily="18" charset="0"/>
                                  <a:ea typeface="SimSun" panose="02010600030101010101" pitchFamily="2" charset="-122"/>
                                </a:rPr>
                                <m:t>−</m:t>
                              </m:r>
                              <m:sSub>
                                <m:sSubPr>
                                  <m:ctrlPr>
                                    <a:rPr lang="en-US" sz="2200" i="1">
                                      <a:effectLst/>
                                      <a:latin typeface="Cambria Math" panose="02040503050406030204" pitchFamily="18" charset="0"/>
                                      <a:ea typeface="SimSun" panose="02010600030101010101" pitchFamily="2" charset="-122"/>
                                    </a:rPr>
                                  </m:ctrlPr>
                                </m:sSubPr>
                                <m:e>
                                  <m:acc>
                                    <m:accPr>
                                      <m:chr m:val="̂"/>
                                      <m:ctrlPr>
                                        <a:rPr lang="en-US" sz="2200" i="1">
                                          <a:effectLst/>
                                          <a:latin typeface="Cambria Math" panose="02040503050406030204" pitchFamily="18" charset="0"/>
                                          <a:ea typeface="SimSun" panose="02010600030101010101" pitchFamily="2" charset="-122"/>
                                        </a:rPr>
                                      </m:ctrlPr>
                                    </m:accPr>
                                    <m:e>
                                      <m:r>
                                        <a:rPr lang="en-US" sz="2200" i="1">
                                          <a:effectLst/>
                                          <a:latin typeface="Cambria Math" panose="02040503050406030204" pitchFamily="18" charset="0"/>
                                          <a:ea typeface="SimSun" panose="02010600030101010101" pitchFamily="2" charset="-122"/>
                                        </a:rPr>
                                        <m:t>𝑧</m:t>
                                      </m:r>
                                    </m:e>
                                  </m:acc>
                                </m:e>
                                <m:sub>
                                  <m:r>
                                    <a:rPr lang="en-US" sz="2200" i="1">
                                      <a:effectLst/>
                                      <a:latin typeface="Cambria Math" panose="02040503050406030204" pitchFamily="18" charset="0"/>
                                      <a:ea typeface="SimSun" panose="02010600030101010101" pitchFamily="2" charset="-122"/>
                                    </a:rPr>
                                    <m:t>𝑖</m:t>
                                  </m:r>
                                </m:sub>
                              </m:sSub>
                            </m:e>
                          </m:d>
                        </m:e>
                      </m:nary>
                    </m:oMath>
                  </m:oMathPara>
                </a14:m>
                <a:endParaRPr lang="en-US" sz="2200" dirty="0">
                  <a:effectLst/>
                  <a:ea typeface="SimSun" panose="02010600030101010101" pitchFamily="2" charset="-122"/>
                </a:endParaRPr>
              </a:p>
              <a:p>
                <a:pPr marL="0" indent="0">
                  <a:buNone/>
                </a:pPr>
                <a:r>
                  <a:rPr lang="en-US" sz="2200" dirty="0">
                    <a:effectLst/>
                    <a:ea typeface="SimSun" panose="02010600030101010101" pitchFamily="2" charset="-122"/>
                  </a:rPr>
                  <a:t>The smaller the MAE is, the better the method is. The traditional data “1974 Motor Trend” (</a:t>
                </a:r>
                <a:r>
                  <a:rPr lang="en-US" sz="2200" dirty="0" err="1">
                    <a:effectLst/>
                    <a:ea typeface="SimSun" panose="02010600030101010101" pitchFamily="2" charset="-122"/>
                  </a:rPr>
                  <a:t>mtcars</a:t>
                </a:r>
                <a:r>
                  <a:rPr lang="en-US" sz="2200" dirty="0">
                    <a:effectLst/>
                    <a:ea typeface="SimSun" panose="02010600030101010101" pitchFamily="2" charset="-122"/>
                  </a:rPr>
                  <a:t>) available in R data package (</a:t>
                </a:r>
                <a:r>
                  <a:rPr lang="en-US" sz="2200" dirty="0" err="1">
                    <a:effectLst/>
                    <a:ea typeface="SimSun" panose="02010600030101010101" pitchFamily="2" charset="-122"/>
                  </a:rPr>
                  <a:t>Hlavac</a:t>
                </a:r>
                <a:r>
                  <a:rPr lang="en-US" sz="2200" dirty="0">
                    <a:effectLst/>
                    <a:ea typeface="SimSun" panose="02010600030101010101" pitchFamily="2" charset="-122"/>
                  </a:rPr>
                  <a:t>, 2016, p. 10) measuring fuel consumption based on technical parameters is tested dataset, in which </a:t>
                </a:r>
                <a:r>
                  <a:rPr lang="en-US" sz="2200" dirty="0" err="1">
                    <a:effectLst/>
                    <a:ea typeface="SimSun" panose="02010600030101010101" pitchFamily="2" charset="-122"/>
                  </a:rPr>
                  <a:t>responsor</a:t>
                </a:r>
                <a:r>
                  <a:rPr lang="en-US" sz="2200" dirty="0">
                    <a:effectLst/>
                    <a:ea typeface="SimSun" panose="02010600030101010101" pitchFamily="2" charset="-122"/>
                  </a:rPr>
                  <a:t> is the vehicle’s miles per gallon (mpg) and 8 numeric regressors are number of cylinders (</a:t>
                </a:r>
                <a:r>
                  <a:rPr lang="en-US" sz="2200" dirty="0" err="1">
                    <a:effectLst/>
                    <a:ea typeface="SimSun" panose="02010600030101010101" pitchFamily="2" charset="-122"/>
                  </a:rPr>
                  <a:t>cyl</a:t>
                </a:r>
                <a:r>
                  <a:rPr lang="en-US" sz="2200" dirty="0">
                    <a:effectLst/>
                    <a:ea typeface="SimSun" panose="02010600030101010101" pitchFamily="2" charset="-122"/>
                  </a:rPr>
                  <a:t>), displacement in cubic inches (</a:t>
                </a:r>
                <a:r>
                  <a:rPr lang="en-US" sz="2200" dirty="0" err="1">
                    <a:effectLst/>
                    <a:ea typeface="SimSun" panose="02010600030101010101" pitchFamily="2" charset="-122"/>
                  </a:rPr>
                  <a:t>disp</a:t>
                </a:r>
                <a:r>
                  <a:rPr lang="en-US" sz="2200" dirty="0">
                    <a:effectLst/>
                    <a:ea typeface="SimSun" panose="02010600030101010101" pitchFamily="2" charset="-122"/>
                  </a:rPr>
                  <a:t>), gross horsepower (hp), rear axle ratio (drat), weight in thousands of pounds (</a:t>
                </a:r>
                <a:r>
                  <a:rPr lang="en-US" sz="2200" dirty="0" err="1">
                    <a:effectLst/>
                    <a:ea typeface="SimSun" panose="02010600030101010101" pitchFamily="2" charset="-122"/>
                  </a:rPr>
                  <a:t>wt</a:t>
                </a:r>
                <a:r>
                  <a:rPr lang="en-US" sz="2200" dirty="0">
                    <a:effectLst/>
                    <a:ea typeface="SimSun" panose="02010600030101010101" pitchFamily="2" charset="-122"/>
                  </a:rPr>
                  <a:t>), quarter-mile time in seconds (</a:t>
                </a:r>
                <a:r>
                  <a:rPr lang="en-US" sz="2200" dirty="0" err="1">
                    <a:effectLst/>
                    <a:ea typeface="SimSun" panose="02010600030101010101" pitchFamily="2" charset="-122"/>
                  </a:rPr>
                  <a:t>qsec</a:t>
                </a:r>
                <a:r>
                  <a:rPr lang="en-US" sz="2200" dirty="0">
                    <a:effectLst/>
                    <a:ea typeface="SimSun" panose="02010600030101010101" pitchFamily="2" charset="-122"/>
                  </a:rPr>
                  <a:t>), number of forward gears (gear), and carburetors (carb). Only 4 robust regressors are extracted, which takes fifty percent of doubtful set. Table 3.1 in next slide shows the experimental results, in which second column lists sorted fitness values of robust regressors and third column shows optimal regression models whereas fourth column shows the evaluation metric MAE of REMRO method and Sala-I-Martin method.</a:t>
                </a:r>
              </a:p>
              <a:p>
                <a:pPr marL="0" indent="0">
                  <a:buNone/>
                </a:pPr>
                <a:endParaRPr lang="en-US" sz="2200" dirty="0"/>
              </a:p>
            </p:txBody>
          </p:sp>
        </mc:Choice>
        <mc:Fallback xmlns="">
          <p:sp>
            <p:nvSpPr>
              <p:cNvPr id="3" name="Content Placeholder 2">
                <a:extLst>
                  <a:ext uri="{FF2B5EF4-FFF2-40B4-BE49-F238E27FC236}">
                    <a16:creationId xmlns:a16="http://schemas.microsoft.com/office/drawing/2014/main" id="{F6D377AC-F50C-88BB-60E1-3E6B5DA0A036}"/>
                  </a:ext>
                </a:extLst>
              </p:cNvPr>
              <p:cNvSpPr>
                <a:spLocks noGrp="1" noRot="1" noChangeAspect="1" noMove="1" noResize="1" noEditPoints="1" noAdjustHandles="1" noChangeArrowheads="1" noChangeShapeType="1" noTextEdit="1"/>
              </p:cNvSpPr>
              <p:nvPr>
                <p:ph idx="1"/>
              </p:nvPr>
            </p:nvSpPr>
            <p:spPr>
              <a:xfrm>
                <a:off x="450166" y="914399"/>
                <a:ext cx="11240086" cy="5176066"/>
              </a:xfrm>
              <a:blipFill>
                <a:blip r:embed="rId4"/>
                <a:stretch>
                  <a:fillRect l="-705" t="-824" r="-705" b="-671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6A856F7-C401-75A9-4380-DEE0C47ABB35}"/>
              </a:ext>
            </a:extLst>
          </p:cNvPr>
          <p:cNvSpPr>
            <a:spLocks noGrp="1"/>
          </p:cNvSpPr>
          <p:nvPr>
            <p:ph type="dt" sz="half" idx="10"/>
          </p:nvPr>
        </p:nvSpPr>
        <p:spPr/>
        <p:txBody>
          <a:bodyPr/>
          <a:lstStyle/>
          <a:p>
            <a:r>
              <a:rPr lang="en-US"/>
              <a:t>13/12/2022</a:t>
            </a:r>
          </a:p>
        </p:txBody>
      </p:sp>
      <p:sp>
        <p:nvSpPr>
          <p:cNvPr id="5" name="Footer Placeholder 4">
            <a:extLst>
              <a:ext uri="{FF2B5EF4-FFF2-40B4-BE49-F238E27FC236}">
                <a16:creationId xmlns:a16="http://schemas.microsoft.com/office/drawing/2014/main" id="{F149C726-B9CB-2BE5-88C4-C5EECE68F9A8}"/>
              </a:ext>
            </a:extLst>
          </p:cNvPr>
          <p:cNvSpPr>
            <a:spLocks noGrp="1"/>
          </p:cNvSpPr>
          <p:nvPr>
            <p:ph type="ftr" sz="quarter" idx="11"/>
          </p:nvPr>
        </p:nvSpPr>
        <p:spPr/>
        <p:txBody>
          <a:bodyPr/>
          <a:lstStyle/>
          <a:p>
            <a:r>
              <a:rPr lang="en-US"/>
              <a:t>Extreme bound analysis correlation</a:t>
            </a:r>
          </a:p>
        </p:txBody>
      </p:sp>
      <p:sp>
        <p:nvSpPr>
          <p:cNvPr id="6" name="Slide Number Placeholder 5">
            <a:extLst>
              <a:ext uri="{FF2B5EF4-FFF2-40B4-BE49-F238E27FC236}">
                <a16:creationId xmlns:a16="http://schemas.microsoft.com/office/drawing/2014/main" id="{6E7876DF-4741-F3EB-A501-30D05D4EBEB8}"/>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4437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1479-4678-F94F-E12A-4F5FDB603E8C}"/>
              </a:ext>
            </a:extLst>
          </p:cNvPr>
          <p:cNvSpPr>
            <a:spLocks noGrp="1"/>
          </p:cNvSpPr>
          <p:nvPr>
            <p:ph type="title"/>
          </p:nvPr>
        </p:nvSpPr>
        <p:spPr/>
        <p:txBody>
          <a:bodyPr/>
          <a:lstStyle/>
          <a:p>
            <a:r>
              <a:rPr lang="en-US" dirty="0"/>
              <a:t>3. Experimental results and discussions</a:t>
            </a:r>
          </a:p>
        </p:txBody>
      </p:sp>
      <p:sp>
        <p:nvSpPr>
          <p:cNvPr id="3" name="Content Placeholder 2">
            <a:extLst>
              <a:ext uri="{FF2B5EF4-FFF2-40B4-BE49-F238E27FC236}">
                <a16:creationId xmlns:a16="http://schemas.microsoft.com/office/drawing/2014/main" id="{C33B85B1-B182-F89C-7EB5-9877A45AD61C}"/>
              </a:ext>
            </a:extLst>
          </p:cNvPr>
          <p:cNvSpPr>
            <a:spLocks noGrp="1"/>
          </p:cNvSpPr>
          <p:nvPr>
            <p:ph idx="1"/>
          </p:nvPr>
        </p:nvSpPr>
        <p:spPr>
          <a:xfrm>
            <a:off x="309489" y="858127"/>
            <a:ext cx="11549576" cy="5176066"/>
          </a:xfrm>
        </p:spPr>
        <p:txBody>
          <a:bodyPr>
            <a:normAutofit/>
          </a:bodyPr>
          <a:lstStyle/>
          <a:p>
            <a:pPr marL="0" indent="0">
              <a:buNone/>
            </a:pPr>
            <a:r>
              <a:rPr lang="en-US" sz="2100" dirty="0">
                <a:effectLst/>
                <a:latin typeface="Times New Roman" panose="02020603050405020304" pitchFamily="18" charset="0"/>
                <a:ea typeface="SimSun" panose="02010600030101010101" pitchFamily="2" charset="-122"/>
              </a:rPr>
              <a:t>According to table 3.1, the robust regressors of REMRO and Sala-I-Martin method are (</a:t>
            </a:r>
            <a:r>
              <a:rPr lang="en-US" sz="2100" dirty="0" err="1">
                <a:effectLst/>
                <a:latin typeface="Times New Roman" panose="02020603050405020304" pitchFamily="18" charset="0"/>
                <a:ea typeface="SimSun" panose="02010600030101010101" pitchFamily="2" charset="-122"/>
              </a:rPr>
              <a:t>cyl</a:t>
            </a:r>
            <a:r>
              <a:rPr lang="en-US" sz="2100" dirty="0">
                <a:effectLst/>
                <a:latin typeface="Times New Roman" panose="02020603050405020304" pitchFamily="18" charset="0"/>
                <a:ea typeface="SimSun" panose="02010600030101010101" pitchFamily="2" charset="-122"/>
              </a:rPr>
              <a:t>, </a:t>
            </a:r>
            <a:r>
              <a:rPr lang="en-US" sz="2100" dirty="0" err="1">
                <a:effectLst/>
                <a:latin typeface="Times New Roman" panose="02020603050405020304" pitchFamily="18" charset="0"/>
                <a:ea typeface="SimSun" panose="02010600030101010101" pitchFamily="2" charset="-122"/>
              </a:rPr>
              <a:t>disp</a:t>
            </a:r>
            <a:r>
              <a:rPr lang="en-US" sz="2100" dirty="0">
                <a:effectLst/>
                <a:latin typeface="Times New Roman" panose="02020603050405020304" pitchFamily="18" charset="0"/>
                <a:ea typeface="SimSun" panose="02010600030101010101" pitchFamily="2" charset="-122"/>
              </a:rPr>
              <a:t>, hp, </a:t>
            </a:r>
            <a:r>
              <a:rPr lang="en-US" sz="2100" dirty="0" err="1">
                <a:effectLst/>
                <a:latin typeface="Times New Roman" panose="02020603050405020304" pitchFamily="18" charset="0"/>
                <a:ea typeface="SimSun" panose="02010600030101010101" pitchFamily="2" charset="-122"/>
              </a:rPr>
              <a:t>wt</a:t>
            </a:r>
            <a:r>
              <a:rPr lang="en-US" sz="2100" dirty="0">
                <a:effectLst/>
                <a:latin typeface="Times New Roman" panose="02020603050405020304" pitchFamily="18" charset="0"/>
                <a:ea typeface="SimSun" panose="02010600030101010101" pitchFamily="2" charset="-122"/>
              </a:rPr>
              <a:t>) and (</a:t>
            </a:r>
            <a:r>
              <a:rPr lang="en-US" sz="2100" dirty="0" err="1">
                <a:effectLst/>
                <a:latin typeface="Times New Roman" panose="02020603050405020304" pitchFamily="18" charset="0"/>
                <a:ea typeface="SimSun" panose="02010600030101010101" pitchFamily="2" charset="-122"/>
              </a:rPr>
              <a:t>cyl</a:t>
            </a:r>
            <a:r>
              <a:rPr lang="en-US" sz="2100" dirty="0">
                <a:effectLst/>
                <a:latin typeface="Times New Roman" panose="02020603050405020304" pitchFamily="18" charset="0"/>
                <a:ea typeface="SimSun" panose="02010600030101010101" pitchFamily="2" charset="-122"/>
              </a:rPr>
              <a:t>, </a:t>
            </a:r>
            <a:r>
              <a:rPr lang="en-US" sz="2100" dirty="0" err="1">
                <a:effectLst/>
                <a:latin typeface="Times New Roman" panose="02020603050405020304" pitchFamily="18" charset="0"/>
                <a:ea typeface="SimSun" panose="02010600030101010101" pitchFamily="2" charset="-122"/>
              </a:rPr>
              <a:t>disp</a:t>
            </a:r>
            <a:r>
              <a:rPr lang="en-US" sz="2100" dirty="0">
                <a:effectLst/>
                <a:latin typeface="Times New Roman" panose="02020603050405020304" pitchFamily="18" charset="0"/>
                <a:ea typeface="SimSun" panose="02010600030101010101" pitchFamily="2" charset="-122"/>
              </a:rPr>
              <a:t>, hp, </a:t>
            </a:r>
            <a:r>
              <a:rPr lang="en-US" sz="2100" dirty="0" err="1">
                <a:effectLst/>
                <a:latin typeface="Times New Roman" panose="02020603050405020304" pitchFamily="18" charset="0"/>
                <a:ea typeface="SimSun" panose="02010600030101010101" pitchFamily="2" charset="-122"/>
              </a:rPr>
              <a:t>qsec</a:t>
            </a:r>
            <a:r>
              <a:rPr lang="en-US" sz="2100" dirty="0">
                <a:effectLst/>
                <a:latin typeface="Times New Roman" panose="02020603050405020304" pitchFamily="18" charset="0"/>
                <a:ea typeface="SimSun" panose="02010600030101010101" pitchFamily="2" charset="-122"/>
              </a:rPr>
              <a:t>) along with sorted fitness values (0.7262, 0.7200, 0.6435, 0.6133) and (0.9913, 0.7055, 0.6908, 0.6545), respectively. Because MAE metric of REMRO as 1.771 is smaller than the one of Sala-I-Martin method as 2.245, REMRO is better than Sala-I-Martin method. Moreover, REMRO and Sala-I-Martin method share the three same regressors such as </a:t>
            </a:r>
            <a:r>
              <a:rPr lang="en-US" sz="2100" dirty="0" err="1">
                <a:effectLst/>
                <a:latin typeface="Times New Roman" panose="02020603050405020304" pitchFamily="18" charset="0"/>
                <a:ea typeface="SimSun" panose="02010600030101010101" pitchFamily="2" charset="-122"/>
              </a:rPr>
              <a:t>cyl</a:t>
            </a:r>
            <a:r>
              <a:rPr lang="en-US" sz="2100" dirty="0">
                <a:effectLst/>
                <a:latin typeface="Times New Roman" panose="02020603050405020304" pitchFamily="18" charset="0"/>
                <a:ea typeface="SimSun" panose="02010600030101010101" pitchFamily="2" charset="-122"/>
              </a:rPr>
              <a:t>, </a:t>
            </a:r>
            <a:r>
              <a:rPr lang="en-US" sz="2100" dirty="0" err="1">
                <a:effectLst/>
                <a:latin typeface="Times New Roman" panose="02020603050405020304" pitchFamily="18" charset="0"/>
                <a:ea typeface="SimSun" panose="02010600030101010101" pitchFamily="2" charset="-122"/>
              </a:rPr>
              <a:t>disp</a:t>
            </a:r>
            <a:r>
              <a:rPr lang="en-US" sz="2100" dirty="0">
                <a:effectLst/>
                <a:latin typeface="Times New Roman" panose="02020603050405020304" pitchFamily="18" charset="0"/>
                <a:ea typeface="SimSun" panose="02010600030101010101" pitchFamily="2" charset="-122"/>
              </a:rPr>
              <a:t>, and hp but their last robust regressors are different and hence, such difference makes REMRO better than Sala-I-Martin method in this test.</a:t>
            </a:r>
          </a:p>
          <a:p>
            <a:pPr marL="0" indent="0">
              <a:buNone/>
            </a:pPr>
            <a:endParaRPr lang="en-US" sz="2100" dirty="0"/>
          </a:p>
        </p:txBody>
      </p:sp>
      <p:sp>
        <p:nvSpPr>
          <p:cNvPr id="4" name="Date Placeholder 3">
            <a:extLst>
              <a:ext uri="{FF2B5EF4-FFF2-40B4-BE49-F238E27FC236}">
                <a16:creationId xmlns:a16="http://schemas.microsoft.com/office/drawing/2014/main" id="{EE37EF32-DF21-D0FE-B40C-7B849430B3E5}"/>
              </a:ext>
            </a:extLst>
          </p:cNvPr>
          <p:cNvSpPr>
            <a:spLocks noGrp="1"/>
          </p:cNvSpPr>
          <p:nvPr>
            <p:ph type="dt" sz="half" idx="10"/>
          </p:nvPr>
        </p:nvSpPr>
        <p:spPr/>
        <p:txBody>
          <a:bodyPr/>
          <a:lstStyle/>
          <a:p>
            <a:r>
              <a:rPr lang="en-US"/>
              <a:t>13/12/2022</a:t>
            </a:r>
          </a:p>
        </p:txBody>
      </p:sp>
      <p:sp>
        <p:nvSpPr>
          <p:cNvPr id="5" name="Footer Placeholder 4">
            <a:extLst>
              <a:ext uri="{FF2B5EF4-FFF2-40B4-BE49-F238E27FC236}">
                <a16:creationId xmlns:a16="http://schemas.microsoft.com/office/drawing/2014/main" id="{D747D419-4CE3-4E0B-D181-45726F4D12DC}"/>
              </a:ext>
            </a:extLst>
          </p:cNvPr>
          <p:cNvSpPr>
            <a:spLocks noGrp="1"/>
          </p:cNvSpPr>
          <p:nvPr>
            <p:ph type="ftr" sz="quarter" idx="11"/>
          </p:nvPr>
        </p:nvSpPr>
        <p:spPr/>
        <p:txBody>
          <a:bodyPr/>
          <a:lstStyle/>
          <a:p>
            <a:r>
              <a:rPr lang="en-US"/>
              <a:t>Extreme bound analysis correlation</a:t>
            </a:r>
          </a:p>
        </p:txBody>
      </p:sp>
      <p:sp>
        <p:nvSpPr>
          <p:cNvPr id="6" name="Slide Number Placeholder 5">
            <a:extLst>
              <a:ext uri="{FF2B5EF4-FFF2-40B4-BE49-F238E27FC236}">
                <a16:creationId xmlns:a16="http://schemas.microsoft.com/office/drawing/2014/main" id="{DFAF06D8-684A-94DB-D58D-E7F84BEF697D}"/>
              </a:ext>
            </a:extLst>
          </p:cNvPr>
          <p:cNvSpPr>
            <a:spLocks noGrp="1"/>
          </p:cNvSpPr>
          <p:nvPr>
            <p:ph type="sldNum" sz="quarter" idx="12"/>
          </p:nvPr>
        </p:nvSpPr>
        <p:spPr/>
        <p:txBody>
          <a:bodyPr/>
          <a:lstStyle/>
          <a:p>
            <a:fld id="{5DB5036F-1FF2-46C4-8D2B-59C7E3B91952}" type="slidenum">
              <a:rPr lang="en-US" smtClean="0"/>
              <a:pPr/>
              <a:t>16</a:t>
            </a:fld>
            <a:endParaRPr lang="en-US"/>
          </a:p>
        </p:txBody>
      </p:sp>
      <p:graphicFrame>
        <p:nvGraphicFramePr>
          <p:cNvPr id="7" name="Table 7">
            <a:extLst>
              <a:ext uri="{FF2B5EF4-FFF2-40B4-BE49-F238E27FC236}">
                <a16:creationId xmlns:a16="http://schemas.microsoft.com/office/drawing/2014/main" id="{9DB28960-DB5F-F94D-283E-54960B109BC7}"/>
              </a:ext>
            </a:extLst>
          </p:cNvPr>
          <p:cNvGraphicFramePr>
            <a:graphicFrameLocks noGrp="1"/>
          </p:cNvGraphicFramePr>
          <p:nvPr>
            <p:extLst>
              <p:ext uri="{D42A27DB-BD31-4B8C-83A1-F6EECF244321}">
                <p14:modId xmlns:p14="http://schemas.microsoft.com/office/powerpoint/2010/main" val="566919502"/>
              </p:ext>
            </p:extLst>
          </p:nvPr>
        </p:nvGraphicFramePr>
        <p:xfrm>
          <a:off x="332935" y="3185328"/>
          <a:ext cx="11549576" cy="3017520"/>
        </p:xfrm>
        <a:graphic>
          <a:graphicData uri="http://schemas.openxmlformats.org/drawingml/2006/table">
            <a:tbl>
              <a:tblPr firstRow="1" bandRow="1">
                <a:tableStyleId>{5C22544A-7EE6-4342-B048-85BDC9FD1C3A}</a:tableStyleId>
              </a:tblPr>
              <a:tblGrid>
                <a:gridCol w="1552136">
                  <a:extLst>
                    <a:ext uri="{9D8B030D-6E8A-4147-A177-3AD203B41FA5}">
                      <a16:colId xmlns:a16="http://schemas.microsoft.com/office/drawing/2014/main" val="494984818"/>
                    </a:ext>
                  </a:extLst>
                </a:gridCol>
                <a:gridCol w="2152357">
                  <a:extLst>
                    <a:ext uri="{9D8B030D-6E8A-4147-A177-3AD203B41FA5}">
                      <a16:colId xmlns:a16="http://schemas.microsoft.com/office/drawing/2014/main" val="2318842691"/>
                    </a:ext>
                  </a:extLst>
                </a:gridCol>
                <a:gridCol w="6921304">
                  <a:extLst>
                    <a:ext uri="{9D8B030D-6E8A-4147-A177-3AD203B41FA5}">
                      <a16:colId xmlns:a16="http://schemas.microsoft.com/office/drawing/2014/main" val="3211640251"/>
                    </a:ext>
                  </a:extLst>
                </a:gridCol>
                <a:gridCol w="923779">
                  <a:extLst>
                    <a:ext uri="{9D8B030D-6E8A-4147-A177-3AD203B41FA5}">
                      <a16:colId xmlns:a16="http://schemas.microsoft.com/office/drawing/2014/main" val="4015729668"/>
                    </a:ext>
                  </a:extLst>
                </a:gridCol>
              </a:tblGrid>
              <a:tr h="275330">
                <a:tc>
                  <a:txBody>
                    <a:bodyPr/>
                    <a:lstStyle/>
                    <a:p>
                      <a:pPr marL="0" marR="0" algn="ctr">
                        <a:spcBef>
                          <a:spcPts val="0"/>
                        </a:spcBef>
                        <a:spcAft>
                          <a:spcPts val="0"/>
                        </a:spcAft>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Method</a:t>
                      </a:r>
                    </a:p>
                  </a:txBody>
                  <a:tcPr marL="68580" marR="68580" marT="0" marB="0"/>
                </a:tc>
                <a:tc>
                  <a:txBody>
                    <a:bodyPr/>
                    <a:lstStyle/>
                    <a:p>
                      <a:pPr marL="0" marR="0" algn="ctr">
                        <a:spcBef>
                          <a:spcPts val="0"/>
                        </a:spcBef>
                        <a:spcAft>
                          <a:spcPts val="0"/>
                        </a:spcAft>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Fitness</a:t>
                      </a:r>
                    </a:p>
                  </a:txBody>
                  <a:tcPr marL="68580" marR="68580" marT="0" marB="0"/>
                </a:tc>
                <a:tc>
                  <a:txBody>
                    <a:bodyPr/>
                    <a:lstStyle/>
                    <a:p>
                      <a:pPr marL="0" marR="0" algn="ctr">
                        <a:spcBef>
                          <a:spcPts val="0"/>
                        </a:spcBef>
                        <a:spcAft>
                          <a:spcPts val="0"/>
                        </a:spcAft>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Optimal model</a:t>
                      </a:r>
                    </a:p>
                  </a:txBody>
                  <a:tcPr marL="68580" marR="68580" marT="0" marB="0"/>
                </a:tc>
                <a:tc>
                  <a:txBody>
                    <a:bodyPr/>
                    <a:lstStyle/>
                    <a:p>
                      <a:pPr marL="0" marR="0" algn="ctr">
                        <a:spcBef>
                          <a:spcPts val="0"/>
                        </a:spcBef>
                        <a:spcAft>
                          <a:spcPts val="0"/>
                        </a:spcAft>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MAE</a:t>
                      </a:r>
                    </a:p>
                  </a:txBody>
                  <a:tcPr marL="68580" marR="68580" marT="0" marB="0"/>
                </a:tc>
                <a:extLst>
                  <a:ext uri="{0D108BD9-81ED-4DB2-BD59-A6C34878D82A}">
                    <a16:rowId xmlns:a16="http://schemas.microsoft.com/office/drawing/2014/main" val="26709037"/>
                  </a:ext>
                </a:extLst>
              </a:tr>
              <a:tr h="1093407">
                <a:tc>
                  <a:txBody>
                    <a:bodyPr/>
                    <a:lstStyle/>
                    <a:p>
                      <a:pPr marL="0" marR="0" algn="l">
                        <a:spcBef>
                          <a:spcPts val="0"/>
                        </a:spcBef>
                        <a:spcAft>
                          <a:spcPts val="0"/>
                        </a:spcAft>
                      </a:pPr>
                      <a:r>
                        <a:rPr lang="en-US" sz="2200">
                          <a:effectLst/>
                          <a:latin typeface="Times New Roman" panose="02020603050405020304" pitchFamily="18" charset="0"/>
                          <a:ea typeface="SimSun" panose="02010600030101010101" pitchFamily="2" charset="-122"/>
                          <a:cs typeface="Times New Roman" panose="02020603050405020304" pitchFamily="18" charset="0"/>
                        </a:rPr>
                        <a:t>REMRO</a:t>
                      </a:r>
                    </a:p>
                  </a:txBody>
                  <a:tcPr marL="68580" marR="68580" marT="0" marB="0" anchor="ctr"/>
                </a:tc>
                <a:tc>
                  <a:txBody>
                    <a:bodyPr/>
                    <a:lstStyle/>
                    <a:p>
                      <a:pPr marL="0" marR="0" algn="r">
                        <a:spcBef>
                          <a:spcPts val="0"/>
                        </a:spcBef>
                        <a:spcAft>
                          <a:spcPts val="0"/>
                        </a:spcAft>
                      </a:pPr>
                      <a:r>
                        <a:rPr lang="en-US" sz="2200">
                          <a:effectLst/>
                          <a:latin typeface="Times New Roman" panose="02020603050405020304" pitchFamily="18" charset="0"/>
                          <a:ea typeface="SimSun" panose="02010600030101010101" pitchFamily="2" charset="-122"/>
                          <a:cs typeface="Times New Roman" panose="02020603050405020304" pitchFamily="18" charset="0"/>
                        </a:rPr>
                        <a:t>fit(cyl) = 0.7262</a:t>
                      </a:r>
                    </a:p>
                    <a:p>
                      <a:pPr marL="0" marR="0" algn="r">
                        <a:spcBef>
                          <a:spcPts val="0"/>
                        </a:spcBef>
                        <a:spcAft>
                          <a:spcPts val="0"/>
                        </a:spcAft>
                      </a:pPr>
                      <a:r>
                        <a:rPr lang="en-US" sz="2200">
                          <a:effectLst/>
                          <a:latin typeface="Times New Roman" panose="02020603050405020304" pitchFamily="18" charset="0"/>
                          <a:ea typeface="SimSun" panose="02010600030101010101" pitchFamily="2" charset="-122"/>
                          <a:cs typeface="Times New Roman" panose="02020603050405020304" pitchFamily="18" charset="0"/>
                        </a:rPr>
                        <a:t>fit(disp) = 0.7200</a:t>
                      </a:r>
                    </a:p>
                    <a:p>
                      <a:pPr marL="0" marR="0" algn="r">
                        <a:spcBef>
                          <a:spcPts val="0"/>
                        </a:spcBef>
                        <a:spcAft>
                          <a:spcPts val="0"/>
                        </a:spcAft>
                      </a:pPr>
                      <a:r>
                        <a:rPr lang="en-US" sz="2200">
                          <a:effectLst/>
                          <a:latin typeface="Times New Roman" panose="02020603050405020304" pitchFamily="18" charset="0"/>
                          <a:ea typeface="SimSun" panose="02010600030101010101" pitchFamily="2" charset="-122"/>
                          <a:cs typeface="Times New Roman" panose="02020603050405020304" pitchFamily="18" charset="0"/>
                        </a:rPr>
                        <a:t>fit(hp) = 0.6435</a:t>
                      </a:r>
                    </a:p>
                    <a:p>
                      <a:pPr marL="0" marR="0" algn="r">
                        <a:spcBef>
                          <a:spcPts val="0"/>
                        </a:spcBef>
                        <a:spcAft>
                          <a:spcPts val="0"/>
                        </a:spcAft>
                      </a:pPr>
                      <a:r>
                        <a:rPr lang="en-US" sz="2200">
                          <a:effectLst/>
                          <a:latin typeface="Times New Roman" panose="02020603050405020304" pitchFamily="18" charset="0"/>
                          <a:ea typeface="SimSun" panose="02010600030101010101" pitchFamily="2" charset="-122"/>
                          <a:cs typeface="Times New Roman" panose="02020603050405020304" pitchFamily="18" charset="0"/>
                        </a:rPr>
                        <a:t>fit(wt) = 0.6133</a:t>
                      </a:r>
                    </a:p>
                  </a:txBody>
                  <a:tcPr marL="68580" marR="68580" marT="0" marB="0" anchor="ctr"/>
                </a:tc>
                <a:tc>
                  <a:txBody>
                    <a:bodyPr/>
                    <a:lstStyle/>
                    <a:p>
                      <a:pPr marL="0" marR="0" algn="l">
                        <a:spcBef>
                          <a:spcPts val="0"/>
                        </a:spcBef>
                        <a:spcAft>
                          <a:spcPts val="0"/>
                        </a:spcAft>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mpg = 40.8285 – 1.2933*(</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cyl</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+ 0.0116*(</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disp</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0.0205*(hp) – 3.8539*(</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wt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p>
                  </a:txBody>
                  <a:tcPr marL="68580" marR="68580" marT="0" marB="0" anchor="ctr"/>
                </a:tc>
                <a:tc>
                  <a:txBody>
                    <a:bodyPr/>
                    <a:lstStyle/>
                    <a:p>
                      <a:pPr marL="0" marR="0" algn="r">
                        <a:spcBef>
                          <a:spcPts val="0"/>
                        </a:spcBef>
                        <a:spcAft>
                          <a:spcPts val="0"/>
                        </a:spcAft>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1.771</a:t>
                      </a:r>
                    </a:p>
                  </a:txBody>
                  <a:tcPr marL="68580" marR="68580" marT="0" marB="0" anchor="ctr"/>
                </a:tc>
                <a:extLst>
                  <a:ext uri="{0D108BD9-81ED-4DB2-BD59-A6C34878D82A}">
                    <a16:rowId xmlns:a16="http://schemas.microsoft.com/office/drawing/2014/main" val="2257401432"/>
                  </a:ext>
                </a:extLst>
              </a:tr>
              <a:tr h="1093407">
                <a:tc>
                  <a:txBody>
                    <a:bodyPr/>
                    <a:lstStyle/>
                    <a:p>
                      <a:pPr marL="0" marR="0" algn="l">
                        <a:spcBef>
                          <a:spcPts val="0"/>
                        </a:spcBef>
                        <a:spcAft>
                          <a:spcPts val="0"/>
                        </a:spcAft>
                      </a:pPr>
                      <a:r>
                        <a:rPr lang="en-US" sz="2200">
                          <a:effectLst/>
                          <a:latin typeface="Times New Roman" panose="02020603050405020304" pitchFamily="18" charset="0"/>
                          <a:ea typeface="SimSun" panose="02010600030101010101" pitchFamily="2" charset="-122"/>
                          <a:cs typeface="Times New Roman" panose="02020603050405020304" pitchFamily="18" charset="0"/>
                        </a:rPr>
                        <a:t>Sala-I-Martin</a:t>
                      </a:r>
                    </a:p>
                  </a:txBody>
                  <a:tcPr marL="68580" marR="68580" marT="0" marB="0" anchor="ctr"/>
                </a:tc>
                <a:tc>
                  <a:txBody>
                    <a:bodyPr/>
                    <a:lstStyle/>
                    <a:p>
                      <a:pPr marL="0" marR="0" algn="r">
                        <a:spcBef>
                          <a:spcPts val="0"/>
                        </a:spcBef>
                        <a:spcAft>
                          <a:spcPts val="0"/>
                        </a:spcAft>
                      </a:pPr>
                      <a:r>
                        <a:rPr lang="en-US" sz="2200">
                          <a:effectLst/>
                          <a:latin typeface="Times New Roman" panose="02020603050405020304" pitchFamily="18" charset="0"/>
                          <a:ea typeface="SimSun" panose="02010600030101010101" pitchFamily="2" charset="-122"/>
                          <a:cs typeface="Times New Roman" panose="02020603050405020304" pitchFamily="18" charset="0"/>
                        </a:rPr>
                        <a:t>fit(cyl) = 0.9913</a:t>
                      </a:r>
                    </a:p>
                    <a:p>
                      <a:pPr marL="0" marR="0" algn="r">
                        <a:spcBef>
                          <a:spcPts val="0"/>
                        </a:spcBef>
                        <a:spcAft>
                          <a:spcPts val="0"/>
                        </a:spcAft>
                      </a:pPr>
                      <a:r>
                        <a:rPr lang="en-US" sz="2200">
                          <a:effectLst/>
                          <a:latin typeface="Times New Roman" panose="02020603050405020304" pitchFamily="18" charset="0"/>
                          <a:ea typeface="SimSun" panose="02010600030101010101" pitchFamily="2" charset="-122"/>
                          <a:cs typeface="Times New Roman" panose="02020603050405020304" pitchFamily="18" charset="0"/>
                        </a:rPr>
                        <a:t>fit(disp) = 0.7055</a:t>
                      </a:r>
                    </a:p>
                    <a:p>
                      <a:pPr marL="0" marR="0" algn="r">
                        <a:spcBef>
                          <a:spcPts val="0"/>
                        </a:spcBef>
                        <a:spcAft>
                          <a:spcPts val="0"/>
                        </a:spcAft>
                      </a:pPr>
                      <a:r>
                        <a:rPr lang="en-US" sz="2200">
                          <a:effectLst/>
                          <a:latin typeface="Times New Roman" panose="02020603050405020304" pitchFamily="18" charset="0"/>
                          <a:ea typeface="SimSun" panose="02010600030101010101" pitchFamily="2" charset="-122"/>
                          <a:cs typeface="Times New Roman" panose="02020603050405020304" pitchFamily="18" charset="0"/>
                        </a:rPr>
                        <a:t>fit(hp) = 0.6908</a:t>
                      </a:r>
                    </a:p>
                    <a:p>
                      <a:pPr marL="0" marR="0" algn="r">
                        <a:spcBef>
                          <a:spcPts val="0"/>
                        </a:spcBef>
                        <a:spcAft>
                          <a:spcPts val="0"/>
                        </a:spcAft>
                      </a:pPr>
                      <a:r>
                        <a:rPr lang="en-US" sz="2200">
                          <a:effectLst/>
                          <a:latin typeface="Times New Roman" panose="02020603050405020304" pitchFamily="18" charset="0"/>
                          <a:ea typeface="SimSun" panose="02010600030101010101" pitchFamily="2" charset="-122"/>
                          <a:cs typeface="Times New Roman" panose="02020603050405020304" pitchFamily="18" charset="0"/>
                        </a:rPr>
                        <a:t>fit(qsec) = 0.6545</a:t>
                      </a:r>
                    </a:p>
                  </a:txBody>
                  <a:tcPr marL="68580" marR="68580" marT="0" marB="0" anchor="ctr"/>
                </a:tc>
                <a:tc>
                  <a:txBody>
                    <a:bodyPr/>
                    <a:lstStyle/>
                    <a:p>
                      <a:pPr marL="0" marR="0" algn="l">
                        <a:spcBef>
                          <a:spcPts val="0"/>
                        </a:spcBef>
                        <a:spcAft>
                          <a:spcPts val="0"/>
                        </a:spcAft>
                      </a:pPr>
                      <a:r>
                        <a:rPr lang="en-US" sz="2200">
                          <a:effectLst/>
                          <a:latin typeface="Times New Roman" panose="02020603050405020304" pitchFamily="18" charset="0"/>
                          <a:ea typeface="SimSun" panose="02010600030101010101" pitchFamily="2" charset="-122"/>
                          <a:cs typeface="Times New Roman" panose="02020603050405020304" pitchFamily="18" charset="0"/>
                        </a:rPr>
                        <a:t>mpg = 49.2352 – 1.6137*(cyl) – 0.0119*(disp) – 0.0288*(hp) – 0.6827*(qsec)</a:t>
                      </a:r>
                    </a:p>
                    <a:p>
                      <a:pPr marL="0" marR="0" algn="l">
                        <a:spcBef>
                          <a:spcPts val="0"/>
                        </a:spcBef>
                        <a:spcAft>
                          <a:spcPts val="0"/>
                        </a:spcAft>
                      </a:pPr>
                      <a:r>
                        <a:rPr lang="en-US" sz="2200">
                          <a:effectLst/>
                          <a:latin typeface="Times New Roman" panose="02020603050405020304" pitchFamily="18" charset="0"/>
                          <a:ea typeface="SimSun" panose="02010600030101010101" pitchFamily="2" charset="-122"/>
                          <a:cs typeface="Times New Roman" panose="02020603050405020304" pitchFamily="18" charset="0"/>
                        </a:rPr>
                        <a:t> </a:t>
                      </a:r>
                    </a:p>
                  </a:txBody>
                  <a:tcPr marL="68580" marR="68580" marT="0" marB="0" anchor="ctr"/>
                </a:tc>
                <a:tc>
                  <a:txBody>
                    <a:bodyPr/>
                    <a:lstStyle/>
                    <a:p>
                      <a:pPr marL="0" marR="0" algn="r">
                        <a:spcBef>
                          <a:spcPts val="0"/>
                        </a:spcBef>
                        <a:spcAft>
                          <a:spcPts val="0"/>
                        </a:spcAft>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2.245</a:t>
                      </a:r>
                    </a:p>
                  </a:txBody>
                  <a:tcPr marL="68580" marR="68580" marT="0" marB="0" anchor="ctr"/>
                </a:tc>
                <a:extLst>
                  <a:ext uri="{0D108BD9-81ED-4DB2-BD59-A6C34878D82A}">
                    <a16:rowId xmlns:a16="http://schemas.microsoft.com/office/drawing/2014/main" val="507771031"/>
                  </a:ext>
                </a:extLst>
              </a:tr>
            </a:tbl>
          </a:graphicData>
        </a:graphic>
      </p:graphicFrame>
    </p:spTree>
    <p:extLst>
      <p:ext uri="{BB962C8B-B14F-4D97-AF65-F5344CB8AC3E}">
        <p14:creationId xmlns:p14="http://schemas.microsoft.com/office/powerpoint/2010/main" val="2295849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7AA2-A05A-4C4F-29EE-1AEC4128D500}"/>
              </a:ext>
            </a:extLst>
          </p:cNvPr>
          <p:cNvSpPr>
            <a:spLocks noGrp="1"/>
          </p:cNvSpPr>
          <p:nvPr>
            <p:ph type="title"/>
          </p:nvPr>
        </p:nvSpPr>
        <p:spPr/>
        <p:txBody>
          <a:bodyPr/>
          <a:lstStyle/>
          <a:p>
            <a:r>
              <a:rPr lang="en-US" dirty="0"/>
              <a:t>3. Experimental results and discussions</a:t>
            </a:r>
          </a:p>
        </p:txBody>
      </p:sp>
      <p:sp>
        <p:nvSpPr>
          <p:cNvPr id="3" name="Content Placeholder 2">
            <a:extLst>
              <a:ext uri="{FF2B5EF4-FFF2-40B4-BE49-F238E27FC236}">
                <a16:creationId xmlns:a16="http://schemas.microsoft.com/office/drawing/2014/main" id="{E51CE910-75CA-1C95-4EFD-093E8E4686FB}"/>
              </a:ext>
            </a:extLst>
          </p:cNvPr>
          <p:cNvSpPr>
            <a:spLocks noGrp="1"/>
          </p:cNvSpPr>
          <p:nvPr>
            <p:ph idx="1"/>
          </p:nvPr>
        </p:nvSpPr>
        <p:spPr/>
        <p:txBody>
          <a:bodyPr>
            <a:normAutofit/>
          </a:bodyPr>
          <a:lstStyle/>
          <a:p>
            <a:pPr marL="0" indent="0">
              <a:buNone/>
            </a:pPr>
            <a:r>
              <a:rPr lang="en-US" sz="2400" dirty="0">
                <a:effectLst/>
                <a:latin typeface="Times New Roman" panose="02020603050405020304" pitchFamily="18" charset="0"/>
                <a:ea typeface="SimSun" panose="02010600030101010101" pitchFamily="2" charset="-122"/>
              </a:rPr>
              <a:t>It is easy to deduce from experimental result, the strong point of REMRO is to appreciate the important level of strongly independent regressors from their global correlation when such regressors can explain well </a:t>
            </a:r>
            <a:r>
              <a:rPr lang="en-US" sz="2400" dirty="0" err="1">
                <a:effectLst/>
                <a:latin typeface="Times New Roman" panose="02020603050405020304" pitchFamily="18" charset="0"/>
                <a:ea typeface="SimSun" panose="02010600030101010101" pitchFamily="2" charset="-122"/>
              </a:rPr>
              <a:t>responsor</a:t>
            </a:r>
            <a:r>
              <a:rPr lang="en-US" sz="2400" dirty="0">
                <a:effectLst/>
                <a:latin typeface="Times New Roman" panose="02020603050405020304" pitchFamily="18" charset="0"/>
                <a:ea typeface="SimSun" panose="02010600030101010101" pitchFamily="2" charset="-122"/>
              </a:rPr>
              <a:t> without associating with other regressors. However, Sala-I-Martin method can work well in cases of binary data and multinomial data because the computing likelihoods for estimating fitness values does not depend directly on data types of regressors whereas arithmetic formulation of correlation coefficients requires strictly numerical regressors. Therefore, Sala-I-Martin method is more general than REMRO when it can be applied in many data types of regressors. Sala-I-Martin method can even be used for logit regression model because probabilistic applications are coherent aspects of such logistic model with note that likelihood function is essentially probability of random variable and prior/posterior functions are probabilities of parameter in Bayesian statistics.</a:t>
            </a:r>
            <a:endParaRPr lang="en-US" sz="2400" dirty="0"/>
          </a:p>
        </p:txBody>
      </p:sp>
      <p:sp>
        <p:nvSpPr>
          <p:cNvPr id="4" name="Date Placeholder 3">
            <a:extLst>
              <a:ext uri="{FF2B5EF4-FFF2-40B4-BE49-F238E27FC236}">
                <a16:creationId xmlns:a16="http://schemas.microsoft.com/office/drawing/2014/main" id="{8CA1D62C-139F-FCC4-F513-6EDE34EAE503}"/>
              </a:ext>
            </a:extLst>
          </p:cNvPr>
          <p:cNvSpPr>
            <a:spLocks noGrp="1"/>
          </p:cNvSpPr>
          <p:nvPr>
            <p:ph type="dt" sz="half" idx="10"/>
          </p:nvPr>
        </p:nvSpPr>
        <p:spPr/>
        <p:txBody>
          <a:bodyPr/>
          <a:lstStyle/>
          <a:p>
            <a:r>
              <a:rPr lang="en-US"/>
              <a:t>13/12/2022</a:t>
            </a:r>
          </a:p>
        </p:txBody>
      </p:sp>
      <p:sp>
        <p:nvSpPr>
          <p:cNvPr id="5" name="Footer Placeholder 4">
            <a:extLst>
              <a:ext uri="{FF2B5EF4-FFF2-40B4-BE49-F238E27FC236}">
                <a16:creationId xmlns:a16="http://schemas.microsoft.com/office/drawing/2014/main" id="{4256424C-9388-8619-2B35-CED6803A29AB}"/>
              </a:ext>
            </a:extLst>
          </p:cNvPr>
          <p:cNvSpPr>
            <a:spLocks noGrp="1"/>
          </p:cNvSpPr>
          <p:nvPr>
            <p:ph type="ftr" sz="quarter" idx="11"/>
          </p:nvPr>
        </p:nvSpPr>
        <p:spPr/>
        <p:txBody>
          <a:bodyPr/>
          <a:lstStyle/>
          <a:p>
            <a:r>
              <a:rPr lang="en-US"/>
              <a:t>Extreme bound analysis correlation</a:t>
            </a:r>
          </a:p>
        </p:txBody>
      </p:sp>
      <p:sp>
        <p:nvSpPr>
          <p:cNvPr id="6" name="Slide Number Placeholder 5">
            <a:extLst>
              <a:ext uri="{FF2B5EF4-FFF2-40B4-BE49-F238E27FC236}">
                <a16:creationId xmlns:a16="http://schemas.microsoft.com/office/drawing/2014/main" id="{4551E6A2-46D7-7EF4-90B6-856B5030AA95}"/>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200904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rmAutofit/>
          </a:bodyPr>
          <a:lstStyle/>
          <a:p>
            <a:pPr marL="0" indent="0">
              <a:buNone/>
            </a:pPr>
            <a:r>
              <a:rPr lang="en-US" sz="3000" dirty="0">
                <a:effectLst/>
                <a:latin typeface="Times New Roman" panose="02020603050405020304" pitchFamily="18" charset="0"/>
                <a:ea typeface="SimSun" panose="02010600030101010101" pitchFamily="2" charset="-122"/>
              </a:rPr>
              <a:t>From experimental results, REMRO is more accurate for modeling numeric regressors and </a:t>
            </a:r>
            <a:r>
              <a:rPr lang="en-US" sz="3000" dirty="0" err="1">
                <a:effectLst/>
                <a:latin typeface="Times New Roman" panose="02020603050405020304" pitchFamily="18" charset="0"/>
                <a:ea typeface="SimSun" panose="02010600030101010101" pitchFamily="2" charset="-122"/>
              </a:rPr>
              <a:t>responsor</a:t>
            </a:r>
            <a:r>
              <a:rPr lang="en-US" sz="3000" dirty="0">
                <a:effectLst/>
                <a:latin typeface="Times New Roman" panose="02020603050405020304" pitchFamily="18" charset="0"/>
                <a:ea typeface="SimSun" panose="02010600030101010101" pitchFamily="2" charset="-122"/>
              </a:rPr>
              <a:t> but it is not general and common like Sala-I-Martin method and other ones. In the future, we will try our best to improve REMRO by researching methods to approximate or replace numeric correlation by similar concepts within mixture of nonnumeric variables and numeric variables.</a:t>
            </a:r>
            <a:endParaRPr lang="en-US" sz="3000" dirty="0"/>
          </a:p>
        </p:txBody>
      </p:sp>
      <p:sp>
        <p:nvSpPr>
          <p:cNvPr id="4" name="Date Placeholder 3"/>
          <p:cNvSpPr>
            <a:spLocks noGrp="1"/>
          </p:cNvSpPr>
          <p:nvPr>
            <p:ph type="dt" sz="half" idx="10"/>
          </p:nvPr>
        </p:nvSpPr>
        <p:spPr/>
        <p:txBody>
          <a:bodyPr/>
          <a:lstStyle/>
          <a:p>
            <a:r>
              <a:rPr lang="en-US"/>
              <a:t>13/12/2022</a:t>
            </a:r>
          </a:p>
        </p:txBody>
      </p:sp>
      <p:sp>
        <p:nvSpPr>
          <p:cNvPr id="5" name="Footer Placeholder 4"/>
          <p:cNvSpPr>
            <a:spLocks noGrp="1"/>
          </p:cNvSpPr>
          <p:nvPr>
            <p:ph type="ftr" sz="quarter" idx="11"/>
          </p:nvPr>
        </p:nvSpPr>
        <p:spPr/>
        <p:txBody>
          <a:bodyPr/>
          <a:lstStyle/>
          <a:p>
            <a:r>
              <a:rPr lang="en-US"/>
              <a:t>Extreme bound analysis correlation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3414256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457200" indent="-457200">
              <a:buFont typeface="+mj-lt"/>
              <a:buAutoNum type="arabicPeriod"/>
            </a:pPr>
            <a:r>
              <a:rPr lang="en-US" dirty="0" err="1"/>
              <a:t>Hlavac</a:t>
            </a:r>
            <a:r>
              <a:rPr lang="en-US" dirty="0"/>
              <a:t>, M. (2016, August 30). </a:t>
            </a:r>
            <a:r>
              <a:rPr lang="en-US" dirty="0" err="1"/>
              <a:t>ExtremeBounds</a:t>
            </a:r>
            <a:r>
              <a:rPr lang="en-US" dirty="0"/>
              <a:t>: Extreme Bounds Analysis in R. (B. </a:t>
            </a:r>
            <a:r>
              <a:rPr lang="en-US" dirty="0" err="1"/>
              <a:t>Grün</a:t>
            </a:r>
            <a:r>
              <a:rPr lang="en-US" dirty="0"/>
              <a:t>, T. </a:t>
            </a:r>
            <a:r>
              <a:rPr lang="en-US" dirty="0" err="1"/>
              <a:t>Hothorn</a:t>
            </a:r>
            <a:r>
              <a:rPr lang="en-US" dirty="0"/>
              <a:t>, R. Killick, &amp; A. </a:t>
            </a:r>
            <a:r>
              <a:rPr lang="en-US" dirty="0" err="1"/>
              <a:t>Zeileis</a:t>
            </a:r>
            <a:r>
              <a:rPr lang="en-US" dirty="0"/>
              <a:t>, Eds.) Journal of Statistical Software, 72(9), 1-22. doi:10.18637/jss.v072.i09</a:t>
            </a:r>
          </a:p>
          <a:p>
            <a:pPr marL="457200" indent="-457200">
              <a:buFont typeface="+mj-lt"/>
              <a:buAutoNum type="arabicPeriod"/>
            </a:pPr>
            <a:r>
              <a:rPr lang="en-US" dirty="0"/>
              <a:t>Nguyen, L., &amp; Ho, T.-H. T. (2018, December 17). Fetal Weight Estimation in Case of Missing Data. (T. </a:t>
            </a:r>
            <a:r>
              <a:rPr lang="en-US" dirty="0" err="1"/>
              <a:t>Schmutte</a:t>
            </a:r>
            <a:r>
              <a:rPr lang="en-US" dirty="0"/>
              <a:t>, Ed.) Experimental Medicine (EM), 1(2), 45-65. doi:10.31058/j.em.2018.12004</a:t>
            </a:r>
          </a:p>
          <a:p>
            <a:pPr marL="457200" indent="-457200">
              <a:buFont typeface="+mj-lt"/>
              <a:buAutoNum type="arabicPeriod"/>
            </a:pPr>
            <a:r>
              <a:rPr lang="en-US" dirty="0"/>
              <a:t>Sala-I-Martin, X. X. (1997, May). I Just Ran Two Million Regressions. The American Economic Review, 87(2), 178-183. Retrieved from http://www.jstor.org/stable/2950909</a:t>
            </a:r>
          </a:p>
        </p:txBody>
      </p:sp>
      <p:sp>
        <p:nvSpPr>
          <p:cNvPr id="4" name="Date Placeholder 3"/>
          <p:cNvSpPr>
            <a:spLocks noGrp="1"/>
          </p:cNvSpPr>
          <p:nvPr>
            <p:ph type="dt" sz="half" idx="10"/>
          </p:nvPr>
        </p:nvSpPr>
        <p:spPr/>
        <p:txBody>
          <a:bodyPr/>
          <a:lstStyle/>
          <a:p>
            <a:r>
              <a:rPr lang="en-US"/>
              <a:t>13/12/2022</a:t>
            </a:r>
          </a:p>
        </p:txBody>
      </p:sp>
      <p:sp>
        <p:nvSpPr>
          <p:cNvPr id="5" name="Footer Placeholder 4"/>
          <p:cNvSpPr>
            <a:spLocks noGrp="1"/>
          </p:cNvSpPr>
          <p:nvPr>
            <p:ph type="ftr" sz="quarter" idx="11"/>
          </p:nvPr>
        </p:nvSpPr>
        <p:spPr/>
        <p:txBody>
          <a:bodyPr/>
          <a:lstStyle/>
          <a:p>
            <a:r>
              <a:rPr lang="en-US"/>
              <a:t>Extreme bound analysis correlation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106554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Regression analysis is an important tool in statistical analysis, in which there is a demand of discovering essential independent variables among many other ones, especially in case that there is a huge number of random variables. Extreme bound analysis is a powerful approach to extract such important variables called robust regressors. In this research, a so-called Regressive Expectation Maximization with </a:t>
            </a:r>
            <a:r>
              <a:rPr lang="en-US" sz="2000" dirty="0" err="1">
                <a:effectLst/>
                <a:latin typeface="Times New Roman" panose="02020603050405020304" pitchFamily="18" charset="0"/>
                <a:ea typeface="SimSun" panose="02010600030101010101" pitchFamily="2" charset="-122"/>
              </a:rPr>
              <a:t>RObust</a:t>
            </a:r>
            <a:r>
              <a:rPr lang="en-US" sz="2000" dirty="0">
                <a:effectLst/>
                <a:latin typeface="Times New Roman" panose="02020603050405020304" pitchFamily="18" charset="0"/>
                <a:ea typeface="SimSun" panose="02010600030101010101" pitchFamily="2" charset="-122"/>
              </a:rPr>
              <a:t> regressors (REMRO) algorithm is proposed as an alternative method beside other probabilistic methods for analyzing robust variables.  By the different ideology from other probabilistic methods, REMRO searches for robust regressors forming optimal regression model and sorts them according to descending ordering given their fitness values determined by two proposed concepts of local correlation and global correlation. Local correlation represents sufficient explanatories to possible regressive models and global correlation reflects independence level and stand-alone capacity of regressors. Moreover, REMRO can resist incomplete data because it applies Regressive Expectation Maximization (REM) algorithm into filling missing values by estimated values based on ideology of expectation maximization (EM) algorithm. From experimental results, REMRO is more accurate for modeling numeric regressors than traditional probabilistic methods like Sala-I-Martin method but REMRO cannot be applied in case of nonnumeric regression model yet in this research.</a:t>
            </a:r>
            <a:endParaRPr lang="en-US" sz="2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Extreme bound analysis correlation</a:t>
            </a:r>
          </a:p>
        </p:txBody>
      </p:sp>
      <p:sp>
        <p:nvSpPr>
          <p:cNvPr id="6" name="Date Placeholder 5"/>
          <p:cNvSpPr>
            <a:spLocks noGrp="1"/>
          </p:cNvSpPr>
          <p:nvPr>
            <p:ph type="dt" sz="half" idx="10"/>
          </p:nvPr>
        </p:nvSpPr>
        <p:spPr/>
        <p:txBody>
          <a:bodyPr/>
          <a:lstStyle/>
          <a:p>
            <a:r>
              <a:rPr lang="en-US"/>
              <a:t>13/12/2022</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20</a:t>
            </a:fld>
            <a:endParaRPr lang="en-US"/>
          </a:p>
        </p:txBody>
      </p:sp>
      <p:sp>
        <p:nvSpPr>
          <p:cNvPr id="3" name="Footer Placeholder 2"/>
          <p:cNvSpPr>
            <a:spLocks noGrp="1"/>
          </p:cNvSpPr>
          <p:nvPr>
            <p:ph type="ftr" sz="quarter" idx="11"/>
          </p:nvPr>
        </p:nvSpPr>
        <p:spPr/>
        <p:txBody>
          <a:bodyPr/>
          <a:lstStyle/>
          <a:p>
            <a:r>
              <a:rPr lang="en-US"/>
              <a:t>Extreme bound analysis correlation</a:t>
            </a:r>
          </a:p>
        </p:txBody>
      </p:sp>
      <p:sp>
        <p:nvSpPr>
          <p:cNvPr id="5" name="Date Placeholder 4"/>
          <p:cNvSpPr>
            <a:spLocks noGrp="1"/>
          </p:cNvSpPr>
          <p:nvPr>
            <p:ph type="dt" sz="half" idx="10"/>
          </p:nvPr>
        </p:nvSpPr>
        <p:spPr/>
        <p:txBody>
          <a:bodyPr/>
          <a:lstStyle/>
          <a:p>
            <a:r>
              <a:rPr lang="en-US"/>
              <a:t>13/12/2022</a:t>
            </a:r>
          </a:p>
        </p:txBody>
      </p:sp>
    </p:spTree>
    <p:extLst>
      <p:ext uri="{BB962C8B-B14F-4D97-AF65-F5344CB8AC3E}">
        <p14:creationId xmlns:p14="http://schemas.microsoft.com/office/powerpoint/2010/main" val="13266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Methodology</a:t>
            </a:r>
          </a:p>
          <a:p>
            <a:pPr marL="457200" indent="-457200">
              <a:buFont typeface="+mj-lt"/>
              <a:buAutoNum type="arabicPeriod"/>
            </a:pPr>
            <a:r>
              <a:rPr lang="en-US" dirty="0"/>
              <a:t>Experimental results and discussions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Extreme bound analysis correlation</a:t>
            </a:r>
          </a:p>
        </p:txBody>
      </p:sp>
      <p:sp>
        <p:nvSpPr>
          <p:cNvPr id="6" name="Date Placeholder 5"/>
          <p:cNvSpPr>
            <a:spLocks noGrp="1"/>
          </p:cNvSpPr>
          <p:nvPr>
            <p:ph type="dt" sz="half" idx="10"/>
          </p:nvPr>
        </p:nvSpPr>
        <p:spPr/>
        <p:txBody>
          <a:bodyPr/>
          <a:lstStyle/>
          <a:p>
            <a:r>
              <a:rPr lang="en-US"/>
              <a:t>13/12/2022</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7963" y="914399"/>
                <a:ext cx="11338560" cy="5176066"/>
              </a:xfrm>
            </p:spPr>
            <p:txBody>
              <a:bodyPr>
                <a:noAutofit/>
              </a:bodyPr>
              <a:lstStyle/>
              <a:p>
                <a:pPr marL="0" indent="0">
                  <a:buNone/>
                </a:pPr>
                <a:r>
                  <a:rPr lang="en-US" sz="2000">
                    <a:effectLst/>
                    <a:latin typeface="Times New Roman" panose="02020603050405020304" pitchFamily="18" charset="0"/>
                    <a:ea typeface="SimSun" panose="02010600030101010101" pitchFamily="2" charset="-122"/>
                  </a:rPr>
                  <a:t>Given a </a:t>
                </a:r>
                <a:r>
                  <a:rPr lang="en-US" sz="2000" dirty="0">
                    <a:effectLst/>
                    <a:latin typeface="Times New Roman" panose="02020603050405020304" pitchFamily="18" charset="0"/>
                    <a:ea typeface="SimSun" panose="02010600030101010101" pitchFamily="2" charset="-122"/>
                  </a:rPr>
                  <a:t>dependent random variable </a:t>
                </a:r>
                <a:r>
                  <a:rPr lang="en-US" sz="2000" i="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 and a set of independent random variables </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 (1, </a:t>
                </a:r>
                <a:r>
                  <a:rPr lang="en-US" sz="2000" i="1" dirty="0">
                    <a:effectLst/>
                    <a:latin typeface="Times New Roman" panose="02020603050405020304" pitchFamily="18" charset="0"/>
                    <a:ea typeface="SimSun" panose="02010600030101010101" pitchFamily="2" charset="-122"/>
                  </a:rPr>
                  <a:t>X</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X</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a:t>
                </a:r>
                <a:r>
                  <a:rPr lang="en-US" sz="2000" i="1" baseline="30000" dirty="0">
                    <a:effectLst/>
                    <a:latin typeface="Times New Roman" panose="02020603050405020304" pitchFamily="18" charset="0"/>
                    <a:ea typeface="SimSun" panose="02010600030101010101" pitchFamily="2" charset="-122"/>
                  </a:rPr>
                  <a:t>T</a:t>
                </a:r>
                <a:r>
                  <a:rPr lang="en-US" sz="2000" dirty="0">
                    <a:effectLst/>
                    <a:latin typeface="Times New Roman" panose="02020603050405020304" pitchFamily="18" charset="0"/>
                    <a:ea typeface="SimSun" panose="02010600030101010101" pitchFamily="2" charset="-122"/>
                  </a:rPr>
                  <a:t>, regression analysis aims to build up a regression function </a:t>
                </a:r>
                <a:r>
                  <a:rPr lang="en-US" sz="2000" i="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 = </a:t>
                </a:r>
                <a:r>
                  <a:rPr lang="en-US" sz="2000" i="1" dirty="0">
                    <a:effectLst/>
                    <a:latin typeface="Times New Roman" panose="02020603050405020304" pitchFamily="18" charset="0"/>
                    <a:ea typeface="SimSun" panose="02010600030101010101" pitchFamily="2" charset="-122"/>
                  </a:rPr>
                  <a:t>α</a:t>
                </a:r>
                <a:r>
                  <a:rPr lang="en-US" sz="2000" baseline="-25000" dirty="0">
                    <a:effectLst/>
                    <a:latin typeface="Times New Roman" panose="02020603050405020304" pitchFamily="18" charset="0"/>
                    <a:ea typeface="SimSun" panose="02010600030101010101" pitchFamily="2" charset="-122"/>
                  </a:rPr>
                  <a:t>0</a:t>
                </a:r>
                <a:r>
                  <a:rPr lang="en-US" sz="2000" i="1" dirty="0">
                    <a:effectLst/>
                    <a:latin typeface="Times New Roman" panose="02020603050405020304" pitchFamily="18" charset="0"/>
                    <a:ea typeface="SimSun" panose="02010600030101010101" pitchFamily="2" charset="-122"/>
                  </a:rPr>
                  <a:t> + α</a:t>
                </a:r>
                <a:r>
                  <a:rPr lang="en-US" sz="2000" baseline="-25000" dirty="0">
                    <a:effectLst/>
                    <a:latin typeface="Times New Roman" panose="02020603050405020304" pitchFamily="18" charset="0"/>
                    <a:ea typeface="SimSun" panose="02010600030101010101" pitchFamily="2" charset="-122"/>
                  </a:rPr>
                  <a:t>1</a:t>
                </a:r>
                <a:r>
                  <a:rPr lang="en-US" sz="2000" i="1" dirty="0">
                    <a:effectLst/>
                    <a:latin typeface="Times New Roman" panose="02020603050405020304" pitchFamily="18" charset="0"/>
                    <a:ea typeface="SimSun" panose="02010600030101010101" pitchFamily="2" charset="-122"/>
                  </a:rPr>
                  <a:t>X</a:t>
                </a:r>
                <a:r>
                  <a:rPr lang="en-US" sz="2000" baseline="-25000" dirty="0">
                    <a:effectLst/>
                    <a:latin typeface="Times New Roman" panose="02020603050405020304" pitchFamily="18" charset="0"/>
                    <a:ea typeface="SimSun" panose="02010600030101010101" pitchFamily="2" charset="-122"/>
                  </a:rPr>
                  <a:t>1</a:t>
                </a:r>
                <a:r>
                  <a:rPr lang="en-US" sz="2000" i="1" dirty="0">
                    <a:effectLst/>
                    <a:latin typeface="Times New Roman" panose="02020603050405020304" pitchFamily="18" charset="0"/>
                    <a:ea typeface="SimSun" panose="02010600030101010101" pitchFamily="2" charset="-122"/>
                  </a:rPr>
                  <a:t> + α</a:t>
                </a:r>
                <a:r>
                  <a:rPr lang="en-US" sz="2000" baseline="-25000" dirty="0">
                    <a:effectLst/>
                    <a:latin typeface="Times New Roman" panose="02020603050405020304" pitchFamily="18" charset="0"/>
                    <a:ea typeface="SimSun" panose="02010600030101010101" pitchFamily="2" charset="-122"/>
                  </a:rPr>
                  <a:t>2</a:t>
                </a:r>
                <a:r>
                  <a:rPr lang="en-US" sz="2000" i="1" dirty="0">
                    <a:effectLst/>
                    <a:latin typeface="Times New Roman" panose="02020603050405020304" pitchFamily="18" charset="0"/>
                    <a:ea typeface="SimSun" panose="02010600030101010101" pitchFamily="2" charset="-122"/>
                  </a:rPr>
                  <a:t>X</a:t>
                </a:r>
                <a:r>
                  <a:rPr lang="en-US" sz="2000" baseline="-25000" dirty="0">
                    <a:effectLst/>
                    <a:latin typeface="Times New Roman" panose="02020603050405020304" pitchFamily="18" charset="0"/>
                    <a:ea typeface="SimSun" panose="02010600030101010101" pitchFamily="2" charset="-122"/>
                  </a:rPr>
                  <a:t>2</a:t>
                </a:r>
                <a:r>
                  <a:rPr lang="en-US" sz="2000" i="1" dirty="0">
                    <a:effectLst/>
                    <a:latin typeface="Times New Roman" panose="02020603050405020304" pitchFamily="18" charset="0"/>
                    <a:ea typeface="SimSun" panose="02010600030101010101" pitchFamily="2" charset="-122"/>
                  </a:rPr>
                  <a:t> + … + α</a:t>
                </a:r>
                <a:r>
                  <a:rPr lang="en-US" sz="2000" i="1" baseline="-25000" dirty="0" err="1">
                    <a:effectLst/>
                    <a:latin typeface="Times New Roman" panose="02020603050405020304" pitchFamily="18" charset="0"/>
                    <a:ea typeface="SimSun" panose="02010600030101010101" pitchFamily="2" charset="-122"/>
                  </a:rPr>
                  <a:t>n</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called regression model from sample data (</a:t>
                </a:r>
                <a:r>
                  <a:rPr lang="en-US" sz="2000" b="1"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t>
                </a:r>
                <a:r>
                  <a:rPr lang="en-US" sz="2000" b="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 of size </a:t>
                </a:r>
                <a:r>
                  <a:rPr lang="en-US" sz="2000" i="1" dirty="0">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As a convention,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j</a:t>
                </a:r>
                <a:r>
                  <a:rPr lang="en-US" sz="2000" dirty="0">
                    <a:effectLst/>
                    <a:latin typeface="Times New Roman" panose="02020603050405020304" pitchFamily="18" charset="0"/>
                    <a:ea typeface="SimSun" panose="02010600030101010101" pitchFamily="2" charset="-122"/>
                  </a:rPr>
                  <a:t> (s) are called regressors and </a:t>
                </a:r>
                <a:r>
                  <a:rPr lang="en-US" sz="2000" i="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 is called </a:t>
                </a:r>
                <a:r>
                  <a:rPr lang="en-US" sz="2000" dirty="0" err="1">
                    <a:effectLst/>
                    <a:latin typeface="Times New Roman" panose="02020603050405020304" pitchFamily="18" charset="0"/>
                    <a:ea typeface="SimSun" panose="02010600030101010101" pitchFamily="2" charset="-122"/>
                  </a:rPr>
                  <a:t>responsor</a:t>
                </a:r>
                <a:r>
                  <a:rPr lang="en-US" sz="2000" dirty="0">
                    <a:effectLst/>
                    <a:latin typeface="Times New Roman" panose="02020603050405020304" pitchFamily="18" charset="0"/>
                    <a:ea typeface="SimSun" panose="02010600030101010101" pitchFamily="2" charset="-122"/>
                  </a:rPr>
                  <a:t> whereas </a:t>
                </a:r>
                <a:r>
                  <a:rPr lang="en-US" sz="2000" b="1" i="1" dirty="0">
                    <a:effectLst/>
                    <a:latin typeface="Times New Roman" panose="02020603050405020304" pitchFamily="18" charset="0"/>
                    <a:ea typeface="SimSun" panose="02010600030101010101" pitchFamily="2" charset="-122"/>
                  </a:rPr>
                  <a:t>α</a:t>
                </a:r>
                <a:r>
                  <a:rPr lang="en-US" sz="2000" dirty="0">
                    <a:effectLst/>
                    <a:latin typeface="Times New Roman" panose="02020603050405020304" pitchFamily="18" charset="0"/>
                    <a:ea typeface="SimSun" panose="02010600030101010101" pitchFamily="2" charset="-122"/>
                  </a:rPr>
                  <a:t> = (</a:t>
                </a:r>
                <a:r>
                  <a:rPr lang="en-US" sz="2000" i="1" dirty="0">
                    <a:effectLst/>
                    <a:latin typeface="Times New Roman" panose="02020603050405020304" pitchFamily="18" charset="0"/>
                    <a:ea typeface="SimSun" panose="02010600030101010101" pitchFamily="2" charset="-122"/>
                  </a:rPr>
                  <a:t>α</a:t>
                </a:r>
                <a:r>
                  <a:rPr lang="en-US" sz="2000" baseline="-25000" dirty="0">
                    <a:effectLst/>
                    <a:latin typeface="Times New Roman" panose="02020603050405020304" pitchFamily="18" charset="0"/>
                    <a:ea typeface="SimSun" panose="02010600030101010101" pitchFamily="2" charset="-122"/>
                  </a:rPr>
                  <a:t>0</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α</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α</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α</a:t>
                </a:r>
                <a:r>
                  <a:rPr lang="en-US" sz="2000" i="1" baseline="-25000" dirty="0">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a:t>
                </a:r>
                <a:r>
                  <a:rPr lang="en-US" sz="2000" i="1" baseline="30000" dirty="0">
                    <a:effectLst/>
                    <a:latin typeface="Times New Roman" panose="02020603050405020304" pitchFamily="18" charset="0"/>
                    <a:ea typeface="SimSun" panose="02010600030101010101" pitchFamily="2" charset="-122"/>
                  </a:rPr>
                  <a:t>T</a:t>
                </a:r>
                <a:r>
                  <a:rPr lang="en-US" sz="2000" dirty="0">
                    <a:effectLst/>
                    <a:latin typeface="Times New Roman" panose="02020603050405020304" pitchFamily="18" charset="0"/>
                    <a:ea typeface="SimSun" panose="02010600030101010101" pitchFamily="2" charset="-122"/>
                  </a:rPr>
                  <a:t> are called regressive coefficients. The sample (</a:t>
                </a:r>
                <a:r>
                  <a:rPr lang="en-US" sz="2000" b="1"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t>
                </a:r>
                <a:r>
                  <a:rPr lang="en-US" sz="2000" b="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 is in form of data matrix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00" b="1" i="1" smtClean="0">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𝑿</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cs typeface="Times New Roman" panose="02020603050405020304" pitchFamily="18" charset="0"/>
                                  </a:rPr>
                                </m:ctrlPr>
                              </m:dPr>
                              <m:e>
                                <m:m>
                                  <m:mPr>
                                    <m:mcs>
                                      <m:mc>
                                        <m:mcPr>
                                          <m:count m:val="1"/>
                                          <m:mcJc m:val="center"/>
                                        </m:mcPr>
                                      </m:mc>
                                    </m:mcs>
                                    <m:ctrlPr>
                                      <a:rPr lang="en-US" sz="2000" i="1">
                                        <a:effectLst/>
                                        <a:latin typeface="Cambria Math" panose="02040503050406030204" pitchFamily="18" charset="0"/>
                                        <a:cs typeface="Times New Roman" panose="02020603050405020304" pitchFamily="18" charset="0"/>
                                      </a:rPr>
                                    </m:ctrlPr>
                                  </m:mPr>
                                  <m:mr>
                                    <m:e>
                                      <m:sSubSup>
                                        <m:sSubSupPr>
                                          <m:ctrlPr>
                                            <a:rPr lang="en-US" sz="2000" i="1">
                                              <a:effectLst/>
                                              <a:latin typeface="Cambria Math" panose="02040503050406030204" pitchFamily="18" charset="0"/>
                                              <a:cs typeface="Times New Roman" panose="02020603050405020304" pitchFamily="18" charset="0"/>
                                            </a:rPr>
                                          </m:ctrlPr>
                                        </m:sSubSup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bSup>
                                    </m:e>
                                  </m:mr>
                                  <m:mr>
                                    <m:e>
                                      <m:sSubSup>
                                        <m:sSubSupPr>
                                          <m:ctrlPr>
                                            <a:rPr lang="en-US" sz="2000" i="1">
                                              <a:effectLst/>
                                              <a:latin typeface="Cambria Math" panose="02040503050406030204" pitchFamily="18" charset="0"/>
                                              <a:cs typeface="Times New Roman" panose="02020603050405020304" pitchFamily="18" charset="0"/>
                                            </a:rPr>
                                          </m:ctrlPr>
                                        </m:sSubSup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bSup>
                                    </m:e>
                                  </m:m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mr>
                                  <m:mr>
                                    <m:e>
                                      <m:sSubSup>
                                        <m:sSubSupPr>
                                          <m:ctrlPr>
                                            <a:rPr lang="en-US" sz="2000" i="1">
                                              <a:effectLst/>
                                              <a:latin typeface="Cambria Math" panose="02040503050406030204" pitchFamily="18" charset="0"/>
                                              <a:cs typeface="Times New Roman" panose="02020603050405020304" pitchFamily="18" charset="0"/>
                                            </a:rPr>
                                          </m:ctrlPr>
                                        </m:sSubSup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𝑁</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bSup>
                                    </m:e>
                                  </m:mr>
                                </m:m>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cs typeface="Times New Roman" panose="02020603050405020304" pitchFamily="18" charset="0"/>
                                  </a:rPr>
                                </m:ctrlPr>
                              </m:dPr>
                              <m:e>
                                <m:m>
                                  <m:mPr>
                                    <m:mcs>
                                      <m:mc>
                                        <m:mcPr>
                                          <m:count m:val="5"/>
                                          <m:mcJc m:val="center"/>
                                        </m:mcPr>
                                      </m:mc>
                                    </m:mcs>
                                    <m:ctrlPr>
                                      <a:rPr lang="en-US" sz="2000" i="1">
                                        <a:effectLst/>
                                        <a:latin typeface="Cambria Math" panose="02040503050406030204" pitchFamily="18" charset="0"/>
                                        <a:cs typeface="Times New Roman" panose="02020603050405020304" pitchFamily="18" charset="0"/>
                                      </a:rPr>
                                    </m:ctrlPr>
                                  </m:mP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e>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11</m:t>
                                          </m:r>
                                        </m:sub>
                                      </m:sSub>
                                    </m:e>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12</m:t>
                                          </m:r>
                                        </m:sub>
                                      </m:sSub>
                                    </m:e>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e>
                                  </m:mr>
                                  <m:mr>
                                    <m:e>
                                      <m:r>
                                        <a:rPr lang="en-US" sz="2000" i="1">
                                          <a:effectLst/>
                                          <a:latin typeface="Cambria Math" panose="02040503050406030204" pitchFamily="18" charset="0"/>
                                          <a:ea typeface="Cambria Math" panose="02040503050406030204" pitchFamily="18" charset="0"/>
                                          <a:cs typeface="Times New Roman" panose="02020603050405020304" pitchFamily="18" charset="0"/>
                                        </a:rPr>
                                        <m:t>1</m:t>
                                      </m:r>
                                    </m:e>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21</m:t>
                                          </m:r>
                                        </m:sub>
                                      </m:sSub>
                                    </m:e>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22</m:t>
                                          </m:r>
                                        </m:sub>
                                      </m:sSub>
                                    </m:e>
                                    <m:e>
                                      <m:r>
                                        <a:rPr lang="en-US" sz="2000" i="1">
                                          <a:effectLst/>
                                          <a:latin typeface="Cambria Math" panose="02040503050406030204" pitchFamily="18" charset="0"/>
                                          <a:ea typeface="Cambria Math" panose="02040503050406030204" pitchFamily="18" charset="0"/>
                                          <a:cs typeface="Times New Roman" panose="02020603050405020304" pitchFamily="18" charset="0"/>
                                        </a:rPr>
                                        <m:t>⋯</m:t>
                                      </m:r>
                                    </m:e>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e>
                                  </m:mr>
                                  <m:mr>
                                    <m:e>
                                      <m:r>
                                        <a:rPr lang="en-US" sz="2000" i="1">
                                          <a:effectLst/>
                                          <a:latin typeface="Cambria Math" panose="02040503050406030204" pitchFamily="18" charset="0"/>
                                          <a:ea typeface="Cambria Math" panose="02040503050406030204" pitchFamily="18" charset="0"/>
                                          <a:cs typeface="Times New Roman" panose="02020603050405020304" pitchFamily="18" charset="0"/>
                                        </a:rPr>
                                        <m:t>⋮</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e>
                                      <m:r>
                                        <a:rPr lang="en-US" sz="2000" i="1">
                                          <a:effectLst/>
                                          <a:latin typeface="Cambria Math" panose="02040503050406030204" pitchFamily="18" charset="0"/>
                                          <a:ea typeface="Cambria Math" panose="02040503050406030204" pitchFamily="18" charset="0"/>
                                          <a:cs typeface="Times New Roman" panose="02020603050405020304" pitchFamily="18" charset="0"/>
                                        </a:rPr>
                                        <m:t>⋮</m:t>
                                      </m:r>
                                    </m:e>
                                  </m:mr>
                                  <m:mr>
                                    <m:e>
                                      <m:r>
                                        <a:rPr lang="en-US" sz="2000" i="1">
                                          <a:effectLst/>
                                          <a:latin typeface="Cambria Math" panose="02040503050406030204" pitchFamily="18" charset="0"/>
                                          <a:ea typeface="Cambria Math" panose="02040503050406030204" pitchFamily="18" charset="0"/>
                                          <a:cs typeface="Times New Roman" panose="02020603050405020304" pitchFamily="18" charset="0"/>
                                        </a:rPr>
                                        <m:t>1</m:t>
                                      </m:r>
                                    </m:e>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𝑁</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e>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𝑁</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e>
                                    <m:e>
                                      <m:r>
                                        <a:rPr lang="en-US" sz="2000" i="1">
                                          <a:effectLst/>
                                          <a:latin typeface="Cambria Math" panose="02040503050406030204" pitchFamily="18" charset="0"/>
                                          <a:ea typeface="Cambria Math" panose="02040503050406030204" pitchFamily="18" charset="0"/>
                                          <a:cs typeface="Times New Roman" panose="02020603050405020304" pitchFamily="18" charset="0"/>
                                        </a:rPr>
                                        <m:t>⋯</m:t>
                                      </m:r>
                                    </m:e>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𝑁𝑛</m:t>
                                          </m:r>
                                        </m:sub>
                                      </m:sSub>
                                    </m:e>
                                  </m:mr>
                                </m:m>
                              </m:e>
                            </m:d>
                          </m:e>
                        </m:mr>
                        <m:mr>
                          <m:e>
                            <m:sSub>
                              <m:sSubPr>
                                <m:ctrlPr>
                                  <a:rPr lang="en-US" sz="2000" i="1">
                                    <a:effectLst/>
                                    <a:latin typeface="Cambria Math" panose="02040503050406030204" pitchFamily="18" charset="0"/>
                                    <a:cs typeface="Times New Roman" panose="02020603050405020304" pitchFamily="18" charset="0"/>
                                  </a:rPr>
                                </m:ctrlPr>
                              </m:sSub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cs typeface="Times New Roman" panose="02020603050405020304" pitchFamily="18" charset="0"/>
                                  </a:rPr>
                                </m:ctrlPr>
                              </m:dPr>
                              <m:e>
                                <m:m>
                                  <m:mPr>
                                    <m:mcs>
                                      <m:mc>
                                        <m:mcPr>
                                          <m:count m:val="1"/>
                                          <m:mcJc m:val="center"/>
                                        </m:mcPr>
                                      </m:mc>
                                    </m:mcs>
                                    <m:ctrlPr>
                                      <a:rPr lang="en-US" sz="2000" i="1">
                                        <a:effectLst/>
                                        <a:latin typeface="Cambria Math" panose="02040503050406030204" pitchFamily="18" charset="0"/>
                                        <a:cs typeface="Times New Roman" panose="02020603050405020304" pitchFamily="18" charset="0"/>
                                      </a:rPr>
                                    </m:ctrlPr>
                                  </m:mP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e>
                                  </m:mr>
                                  <m:mr>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e>
                                  </m:mr>
                                  <m:mr>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e>
                                  </m:m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mr>
                                  <m:mr>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𝑖𝑛</m:t>
                                          </m:r>
                                        </m:sub>
                                      </m:sSub>
                                    </m:e>
                                  </m:mr>
                                </m:m>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cs typeface="Times New Roman" panose="02020603050405020304" pitchFamily="18" charset="0"/>
                                  </a:rPr>
                                </m:ctrlPr>
                              </m:dPr>
                              <m:e>
                                <m:m>
                                  <m:mPr>
                                    <m:mcs>
                                      <m:mc>
                                        <m:mcPr>
                                          <m:count m:val="1"/>
                                          <m:mcJc m:val="center"/>
                                        </m:mcPr>
                                      </m:mc>
                                    </m:mcs>
                                    <m:ctrlPr>
                                      <a:rPr lang="en-US" sz="2000" i="1">
                                        <a:effectLst/>
                                        <a:latin typeface="Cambria Math" panose="02040503050406030204" pitchFamily="18" charset="0"/>
                                        <a:cs typeface="Times New Roman" panose="02020603050405020304" pitchFamily="18" charset="0"/>
                                      </a:rPr>
                                    </m:ctrlPr>
                                  </m:mPr>
                                  <m:mr>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e>
                                  </m:mr>
                                  <m:mr>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e>
                                  </m:m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mr>
                                  <m:mr>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𝑁𝑗</m:t>
                                          </m:r>
                                        </m:sub>
                                      </m:sSub>
                                    </m:e>
                                  </m:mr>
                                </m:m>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000" b="1" i="1">
                                <a:latin typeface="Cambria Math" panose="02040503050406030204" pitchFamily="18" charset="0"/>
                                <a:ea typeface="SimSun" panose="02010600030101010101" pitchFamily="2" charset="-122"/>
                              </a:rPr>
                              <m:t>𝒛</m:t>
                            </m:r>
                            <m:r>
                              <a:rPr lang="en-US" sz="2000" i="1">
                                <a:latin typeface="Cambria Math" panose="02040503050406030204" pitchFamily="18" charset="0"/>
                                <a:ea typeface="SimSun" panose="02010600030101010101" pitchFamily="2" charset="-122"/>
                              </a:rPr>
                              <m:t>=</m:t>
                            </m:r>
                            <m:d>
                              <m:dPr>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ea typeface="SimSun" panose="02010600030101010101" pitchFamily="2" charset="-122"/>
                                            </a:rPr>
                                            <m:t>𝑧</m:t>
                                          </m:r>
                                        </m:e>
                                        <m:sub>
                                          <m:r>
                                            <a:rPr lang="en-US" sz="2000" i="1">
                                              <a:latin typeface="Cambria Math" panose="02040503050406030204" pitchFamily="18" charset="0"/>
                                              <a:ea typeface="SimSun" panose="02010600030101010101" pitchFamily="2" charset="-122"/>
                                            </a:rPr>
                                            <m:t>1</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ea typeface="SimSun" panose="02010600030101010101" pitchFamily="2" charset="-122"/>
                                            </a:rPr>
                                            <m:t>𝑧</m:t>
                                          </m:r>
                                        </m:e>
                                        <m:sub>
                                          <m:r>
                                            <a:rPr lang="en-US" sz="2000" i="1">
                                              <a:latin typeface="Cambria Math" panose="02040503050406030204" pitchFamily="18" charset="0"/>
                                              <a:ea typeface="SimSun" panose="02010600030101010101" pitchFamily="2" charset="-122"/>
                                            </a:rPr>
                                            <m:t>2</m:t>
                                          </m:r>
                                        </m:sub>
                                      </m:sSub>
                                    </m:e>
                                  </m:mr>
                                  <m:mr>
                                    <m:e>
                                      <m:r>
                                        <a:rPr lang="en-US" sz="2000" i="1">
                                          <a:latin typeface="Cambria Math" panose="02040503050406030204" pitchFamily="18" charset="0"/>
                                          <a:ea typeface="SimSun" panose="02010600030101010101" pitchFamily="2" charset="-122"/>
                                        </a:rPr>
                                        <m:t>⋮</m:t>
                                      </m:r>
                                    </m:e>
                                  </m:mr>
                                  <m:mr>
                                    <m:e>
                                      <m:sSub>
                                        <m:sSubPr>
                                          <m:ctrlPr>
                                            <a:rPr lang="en-US" sz="2000" i="1">
                                              <a:latin typeface="Cambria Math" panose="02040503050406030204" pitchFamily="18" charset="0"/>
                                            </a:rPr>
                                          </m:ctrlPr>
                                        </m:sSubPr>
                                        <m:e>
                                          <m:r>
                                            <a:rPr lang="en-US" sz="2000" i="1">
                                              <a:latin typeface="Cambria Math" panose="02040503050406030204" pitchFamily="18" charset="0"/>
                                              <a:ea typeface="SimSun" panose="02010600030101010101" pitchFamily="2" charset="-122"/>
                                            </a:rPr>
                                            <m:t>𝑧</m:t>
                                          </m:r>
                                        </m:e>
                                        <m:sub>
                                          <m:r>
                                            <a:rPr lang="en-US" sz="2000" i="1">
                                              <a:latin typeface="Cambria Math" panose="02040503050406030204" pitchFamily="18" charset="0"/>
                                              <a:ea typeface="SimSun" panose="02010600030101010101" pitchFamily="2" charset="-122"/>
                                            </a:rPr>
                                            <m:t>𝑁</m:t>
                                          </m:r>
                                        </m:sub>
                                      </m:sSub>
                                    </m:e>
                                  </m:mr>
                                </m:m>
                              </m:e>
                            </m:d>
                            <m:r>
                              <a:rPr lang="en-US" sz="2000" i="1">
                                <a:latin typeface="Cambria Math" panose="02040503050406030204" pitchFamily="18" charset="0"/>
                                <a:ea typeface="SimSun" panose="02010600030101010101" pitchFamily="2" charset="-122"/>
                              </a:rPr>
                              <m:t>,</m:t>
                            </m:r>
                            <m:r>
                              <a:rPr lang="en-US" sz="2000" b="1" i="1">
                                <a:latin typeface="Cambria Math" panose="02040503050406030204" pitchFamily="18" charset="0"/>
                                <a:ea typeface="SimSun" panose="02010600030101010101" pitchFamily="2" charset="-122"/>
                              </a:rPr>
                              <m:t>𝒁</m:t>
                            </m:r>
                            <m:r>
                              <a:rPr lang="en-US" sz="2000" i="1">
                                <a:latin typeface="Cambria Math" panose="02040503050406030204" pitchFamily="18" charset="0"/>
                                <a:ea typeface="SimSun" panose="02010600030101010101" pitchFamily="2" charset="-122"/>
                              </a:rPr>
                              <m:t>=</m:t>
                            </m:r>
                            <m:d>
                              <m:dPr>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ea typeface="SimSun" panose="02010600030101010101" pitchFamily="2" charset="-122"/>
                                        </a:rPr>
                                        <m:t>1</m:t>
                                      </m:r>
                                    </m:e>
                                    <m:e>
                                      <m:sSub>
                                        <m:sSubPr>
                                          <m:ctrlPr>
                                            <a:rPr lang="en-US" sz="2000" i="1">
                                              <a:latin typeface="Cambria Math" panose="02040503050406030204" pitchFamily="18" charset="0"/>
                                            </a:rPr>
                                          </m:ctrlPr>
                                        </m:sSubPr>
                                        <m:e>
                                          <m:r>
                                            <a:rPr lang="en-US" sz="2000" i="1">
                                              <a:latin typeface="Cambria Math" panose="02040503050406030204" pitchFamily="18" charset="0"/>
                                              <a:ea typeface="SimSun" panose="02010600030101010101" pitchFamily="2" charset="-122"/>
                                            </a:rPr>
                                            <m:t>𝑧</m:t>
                                          </m:r>
                                        </m:e>
                                        <m:sub>
                                          <m:r>
                                            <a:rPr lang="en-US" sz="2000" i="1">
                                              <a:latin typeface="Cambria Math" panose="02040503050406030204" pitchFamily="18" charset="0"/>
                                              <a:ea typeface="SimSun" panose="02010600030101010101" pitchFamily="2" charset="-122"/>
                                            </a:rPr>
                                            <m:t>1</m:t>
                                          </m:r>
                                        </m:sub>
                                      </m:sSub>
                                    </m:e>
                                  </m:mr>
                                  <m:mr>
                                    <m:e>
                                      <m:r>
                                        <a:rPr lang="en-US" sz="2000" i="1">
                                          <a:latin typeface="Cambria Math" panose="02040503050406030204" pitchFamily="18" charset="0"/>
                                          <a:ea typeface="SimSun" panose="02010600030101010101" pitchFamily="2" charset="-122"/>
                                        </a:rPr>
                                        <m:t>1</m:t>
                                      </m:r>
                                    </m:e>
                                    <m:e>
                                      <m:sSub>
                                        <m:sSubPr>
                                          <m:ctrlPr>
                                            <a:rPr lang="en-US" sz="2000" i="1">
                                              <a:latin typeface="Cambria Math" panose="02040503050406030204" pitchFamily="18" charset="0"/>
                                            </a:rPr>
                                          </m:ctrlPr>
                                        </m:sSubPr>
                                        <m:e>
                                          <m:r>
                                            <a:rPr lang="en-US" sz="2000" i="1">
                                              <a:latin typeface="Cambria Math" panose="02040503050406030204" pitchFamily="18" charset="0"/>
                                              <a:ea typeface="SimSun" panose="02010600030101010101" pitchFamily="2" charset="-122"/>
                                            </a:rPr>
                                            <m:t>𝑧</m:t>
                                          </m:r>
                                        </m:e>
                                        <m:sub>
                                          <m:r>
                                            <a:rPr lang="en-US" sz="2000" i="1">
                                              <a:latin typeface="Cambria Math" panose="02040503050406030204" pitchFamily="18" charset="0"/>
                                              <a:ea typeface="SimSun" panose="02010600030101010101" pitchFamily="2" charset="-122"/>
                                            </a:rPr>
                                            <m:t>2</m:t>
                                          </m:r>
                                        </m:sub>
                                      </m:sSub>
                                    </m:e>
                                  </m:mr>
                                  <m:mr>
                                    <m:e>
                                      <m:r>
                                        <a:rPr lang="en-US" sz="2000" i="1">
                                          <a:latin typeface="Cambria Math" panose="02040503050406030204" pitchFamily="18" charset="0"/>
                                          <a:ea typeface="SimSun" panose="02010600030101010101" pitchFamily="2" charset="-122"/>
                                        </a:rPr>
                                        <m:t>⋮</m:t>
                                      </m:r>
                                    </m:e>
                                    <m:e>
                                      <m:r>
                                        <a:rPr lang="en-US" sz="2000" i="1">
                                          <a:latin typeface="Cambria Math" panose="02040503050406030204" pitchFamily="18" charset="0"/>
                                          <a:ea typeface="SimSun" panose="02010600030101010101" pitchFamily="2" charset="-122"/>
                                        </a:rPr>
                                        <m:t>⋮</m:t>
                                      </m:r>
                                    </m:e>
                                  </m:mr>
                                  <m:mr>
                                    <m:e>
                                      <m:r>
                                        <a:rPr lang="en-US" sz="2000" i="1">
                                          <a:latin typeface="Cambria Math" panose="02040503050406030204" pitchFamily="18" charset="0"/>
                                          <a:ea typeface="Cambria Math" panose="02040503050406030204" pitchFamily="18" charset="0"/>
                                        </a:rPr>
                                        <m:t>1</m:t>
                                      </m:r>
                                    </m:e>
                                    <m:e>
                                      <m:sSub>
                                        <m:sSubPr>
                                          <m:ctrlPr>
                                            <a:rPr lang="en-US" sz="2000" i="1">
                                              <a:latin typeface="Cambria Math" panose="02040503050406030204" pitchFamily="18" charset="0"/>
                                            </a:rPr>
                                          </m:ctrlPr>
                                        </m:sSubPr>
                                        <m:e>
                                          <m:r>
                                            <a:rPr lang="en-US" sz="2000" i="1">
                                              <a:latin typeface="Cambria Math" panose="02040503050406030204" pitchFamily="18" charset="0"/>
                                              <a:ea typeface="SimSun" panose="02010600030101010101" pitchFamily="2" charset="-122"/>
                                            </a:rPr>
                                            <m:t>𝑧</m:t>
                                          </m:r>
                                        </m:e>
                                        <m:sub>
                                          <m:r>
                                            <a:rPr lang="en-US" sz="2000" i="1">
                                              <a:latin typeface="Cambria Math" panose="02040503050406030204" pitchFamily="18" charset="0"/>
                                              <a:ea typeface="SimSun" panose="02010600030101010101" pitchFamily="2" charset="-122"/>
                                            </a:rPr>
                                            <m:t>𝑁</m:t>
                                          </m:r>
                                        </m:sub>
                                      </m:sSub>
                                    </m:e>
                                  </m:mr>
                                </m:m>
                              </m:e>
                            </m:d>
                          </m:e>
                        </m:mr>
                      </m:m>
                      <m:r>
                        <a:rPr lang="en-US" sz="2000" b="0" i="1" smtClean="0">
                          <a:effectLst/>
                          <a:latin typeface="Cambria Math" panose="02040503050406030204" pitchFamily="18" charset="0"/>
                          <a:ea typeface="SimSun" panose="02010600030101010101" pitchFamily="2" charset="-122"/>
                        </a:rPr>
                        <m:t>    (1.1)</m:t>
                      </m:r>
                    </m:oMath>
                  </m:oMathPara>
                </a14:m>
                <a:endParaRPr lang="en-US" sz="2000" dirty="0"/>
              </a:p>
              <a:p>
                <a:pPr marL="0" indent="0">
                  <a:buNone/>
                </a:pPr>
                <a:r>
                  <a:rPr lang="en-US" sz="2000" dirty="0">
                    <a:effectLst/>
                    <a:latin typeface="Times New Roman" panose="02020603050405020304" pitchFamily="18" charset="0"/>
                    <a:ea typeface="SimSun" panose="02010600030101010101" pitchFamily="2" charset="-122"/>
                  </a:rPr>
                  <a:t>Therefore,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ij</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z</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is the </a:t>
                </a:r>
                <a:r>
                  <a:rPr lang="en-US" sz="2000" i="1" dirty="0" err="1">
                    <a:effectLst/>
                    <a:latin typeface="Times New Roman" panose="02020603050405020304" pitchFamily="18" charset="0"/>
                    <a:ea typeface="SimSun" panose="02010600030101010101" pitchFamily="2" charset="-122"/>
                  </a:rPr>
                  <a:t>i</a:t>
                </a:r>
                <a:r>
                  <a:rPr lang="en-US" sz="2000" baseline="30000" dirty="0" err="1">
                    <a:effectLst/>
                    <a:latin typeface="Times New Roman" panose="02020603050405020304" pitchFamily="18" charset="0"/>
                    <a:ea typeface="SimSun" panose="02010600030101010101" pitchFamily="2" charset="-122"/>
                  </a:rPr>
                  <a:t>th</a:t>
                </a:r>
                <a:r>
                  <a:rPr lang="en-US" sz="2000" dirty="0">
                    <a:effectLst/>
                    <a:latin typeface="Times New Roman" panose="02020603050405020304" pitchFamily="18" charset="0"/>
                    <a:ea typeface="SimSun" panose="02010600030101010101" pitchFamily="2" charset="-122"/>
                  </a:rPr>
                  <a:t> instances of regressor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j</a:t>
                </a:r>
                <a:r>
                  <a:rPr lang="en-US" sz="2000" dirty="0">
                    <a:effectLst/>
                    <a:latin typeface="Times New Roman" panose="02020603050405020304" pitchFamily="18" charset="0"/>
                    <a:ea typeface="SimSun" panose="02010600030101010101" pitchFamily="2" charset="-122"/>
                  </a:rPr>
                  <a:t> and </a:t>
                </a:r>
                <a:r>
                  <a:rPr lang="en-US" sz="2000" dirty="0" err="1">
                    <a:effectLst/>
                    <a:latin typeface="Times New Roman" panose="02020603050405020304" pitchFamily="18" charset="0"/>
                    <a:ea typeface="SimSun" panose="02010600030101010101" pitchFamily="2" charset="-122"/>
                  </a:rPr>
                  <a:t>responsor</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 at the </a:t>
                </a:r>
                <a:r>
                  <a:rPr lang="en-US" sz="2000" i="1" dirty="0" err="1">
                    <a:effectLst/>
                    <a:latin typeface="Times New Roman" panose="02020603050405020304" pitchFamily="18" charset="0"/>
                    <a:ea typeface="SimSun" panose="02010600030101010101" pitchFamily="2" charset="-122"/>
                  </a:rPr>
                  <a:t>i</a:t>
                </a:r>
                <a:r>
                  <a:rPr lang="en-US" sz="2000" baseline="30000" dirty="0" err="1">
                    <a:effectLst/>
                    <a:latin typeface="Times New Roman" panose="02020603050405020304" pitchFamily="18" charset="0"/>
                    <a:ea typeface="SimSun" panose="02010600030101010101" pitchFamily="2" charset="-122"/>
                  </a:rPr>
                  <a:t>th</a:t>
                </a:r>
                <a:r>
                  <a:rPr lang="en-US" sz="2000" dirty="0">
                    <a:effectLst/>
                    <a:latin typeface="Times New Roman" panose="02020603050405020304" pitchFamily="18" charset="0"/>
                    <a:ea typeface="SimSun" panose="02010600030101010101" pitchFamily="2" charset="-122"/>
                  </a:rPr>
                  <a:t> row of matrix (</a:t>
                </a:r>
                <a:r>
                  <a:rPr lang="en-US" sz="2000" b="1"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t>
                </a:r>
                <a:r>
                  <a:rPr lang="en-US" sz="2000" b="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a:t>
                </a:r>
                <a:r>
                  <a:rPr lang="en-US" sz="2000" b="1" i="1"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Because</a:t>
                </a:r>
                <a:r>
                  <a:rPr lang="en-US" sz="2000" b="1" i="1"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the sample</a:t>
                </a:r>
                <a:r>
                  <a:rPr lang="en-US" sz="2000" b="1" dirty="0">
                    <a:effectLst/>
                    <a:latin typeface="Times New Roman" panose="02020603050405020304" pitchFamily="18" charset="0"/>
                    <a:ea typeface="SimSun" panose="02010600030101010101" pitchFamily="2" charset="-122"/>
                  </a:rPr>
                  <a:t> (</a:t>
                </a:r>
                <a:r>
                  <a:rPr lang="en-US" sz="2000" b="1"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t>
                </a:r>
                <a:r>
                  <a:rPr lang="en-US" sz="2000" b="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 can be incomplete in this research, </a:t>
                </a:r>
                <a:r>
                  <a:rPr lang="en-US" sz="2000" b="1"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and </a:t>
                </a:r>
                <a:r>
                  <a:rPr lang="en-US" sz="2000" b="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 can have missing values and so, let </a:t>
                </a:r>
                <a:r>
                  <a:rPr lang="en-US" sz="2000" i="1" dirty="0">
                    <a:effectLst/>
                    <a:latin typeface="Times New Roman" panose="02020603050405020304" pitchFamily="18" charset="0"/>
                    <a:ea typeface="SimSun" panose="02010600030101010101" pitchFamily="2" charset="-122"/>
                  </a:rPr>
                  <a:t>z</a:t>
                </a:r>
                <a:r>
                  <a:rPr lang="en-US" sz="2000" i="1" baseline="-25000" dirty="0">
                    <a:effectLst/>
                    <a:latin typeface="Times New Roman" panose="02020603050405020304" pitchFamily="18" charset="0"/>
                    <a:ea typeface="SimSun" panose="02010600030101010101" pitchFamily="2" charset="-122"/>
                  </a:rPr>
                  <a:t>i</a:t>
                </a:r>
                <a:r>
                  <a:rPr lang="en-US" sz="2000" baseline="30000"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and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ij</a:t>
                </a:r>
                <a:r>
                  <a:rPr lang="en-US" sz="2000" baseline="30000"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denote missing values of </a:t>
                </a:r>
                <a:r>
                  <a:rPr lang="en-US" sz="2000" dirty="0" err="1">
                    <a:effectLst/>
                    <a:latin typeface="Times New Roman" panose="02020603050405020304" pitchFamily="18" charset="0"/>
                    <a:ea typeface="SimSun" panose="02010600030101010101" pitchFamily="2" charset="-122"/>
                  </a:rPr>
                  <a:t>responsor</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 and regressor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j</a:t>
                </a:r>
                <a:r>
                  <a:rPr lang="en-US" sz="2000" dirty="0">
                    <a:effectLst/>
                    <a:latin typeface="Times New Roman" panose="02020603050405020304" pitchFamily="18" charset="0"/>
                    <a:ea typeface="SimSun" panose="02010600030101010101" pitchFamily="2" charset="-122"/>
                  </a:rPr>
                  <a:t> at the </a:t>
                </a:r>
                <a:r>
                  <a:rPr lang="en-US" sz="2000" i="1" dirty="0" err="1">
                    <a:effectLst/>
                    <a:latin typeface="Times New Roman" panose="02020603050405020304" pitchFamily="18" charset="0"/>
                    <a:ea typeface="SimSun" panose="02010600030101010101" pitchFamily="2" charset="-122"/>
                  </a:rPr>
                  <a:t>i</a:t>
                </a:r>
                <a:r>
                  <a:rPr lang="en-US" sz="2000" baseline="30000" dirty="0" err="1">
                    <a:effectLst/>
                    <a:latin typeface="Times New Roman" panose="02020603050405020304" pitchFamily="18" charset="0"/>
                    <a:ea typeface="SimSun" panose="02010600030101010101" pitchFamily="2" charset="-122"/>
                  </a:rPr>
                  <a:t>th</a:t>
                </a:r>
                <a:r>
                  <a:rPr lang="en-US" sz="2000" dirty="0">
                    <a:effectLst/>
                    <a:latin typeface="Times New Roman" panose="02020603050405020304" pitchFamily="18" charset="0"/>
                    <a:ea typeface="SimSun" panose="02010600030101010101" pitchFamily="2" charset="-122"/>
                  </a:rPr>
                  <a:t> row of matrix (</a:t>
                </a:r>
                <a:r>
                  <a:rPr lang="en-US" sz="2000" b="1"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t>
                </a:r>
                <a:r>
                  <a:rPr lang="en-US" sz="2000" b="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7963" y="914399"/>
                <a:ext cx="11338560" cy="5176066"/>
              </a:xfrm>
              <a:blipFill>
                <a:blip r:embed="rId4"/>
                <a:stretch>
                  <a:fillRect l="-591" t="-589" r="-538" b="-424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13/12/2022</a:t>
            </a:r>
          </a:p>
        </p:txBody>
      </p:sp>
      <p:sp>
        <p:nvSpPr>
          <p:cNvPr id="5" name="Footer Placeholder 4"/>
          <p:cNvSpPr>
            <a:spLocks noGrp="1"/>
          </p:cNvSpPr>
          <p:nvPr>
            <p:ph type="ftr" sz="quarter" idx="11"/>
          </p:nvPr>
        </p:nvSpPr>
        <p:spPr/>
        <p:txBody>
          <a:bodyPr/>
          <a:lstStyle/>
          <a:p>
            <a:r>
              <a:rPr lang="en-US"/>
              <a:t>Extreme bound analysis correlation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F93B-752E-9D70-600D-D41B9939BA38}"/>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DC0DAF-064D-27E3-9035-6B472DCD7D9E}"/>
                  </a:ext>
                </a:extLst>
              </p:cNvPr>
              <p:cNvSpPr>
                <a:spLocks noGrp="1"/>
              </p:cNvSpPr>
              <p:nvPr>
                <p:ph idx="1"/>
              </p:nvPr>
            </p:nvSpPr>
            <p:spPr>
              <a:xfrm>
                <a:off x="267286" y="914399"/>
                <a:ext cx="11633982" cy="5176066"/>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When both </a:t>
                </a:r>
                <a:r>
                  <a:rPr lang="en-US" sz="2000" dirty="0" err="1">
                    <a:effectLst/>
                    <a:latin typeface="Times New Roman" panose="02020603050405020304" pitchFamily="18" charset="0"/>
                    <a:ea typeface="SimSun" panose="02010600030101010101" pitchFamily="2" charset="-122"/>
                  </a:rPr>
                  <a:t>responsor</a:t>
                </a:r>
                <a:r>
                  <a:rPr lang="en-US" sz="2000" dirty="0">
                    <a:effectLst/>
                    <a:latin typeface="Times New Roman" panose="02020603050405020304" pitchFamily="18" charset="0"/>
                    <a:ea typeface="SimSun" panose="02010600030101010101" pitchFamily="2" charset="-122"/>
                  </a:rPr>
                  <a:t> and regressors are random variables, the assumption of their normal distribution is specified by the probability density function (PDF) of </a:t>
                </a:r>
                <a:r>
                  <a:rPr lang="en-US" sz="2000" i="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𝑍</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b="1" i="1">
                              <a:effectLst/>
                              <a:latin typeface="Cambria Math" panose="02040503050406030204" pitchFamily="18" charset="0"/>
                              <a:ea typeface="SimSun" panose="02010600030101010101" pitchFamily="2" charset="-122"/>
                              <a:cs typeface="Times New Roman" panose="02020603050405020304" pitchFamily="18" charset="0"/>
                            </a:rPr>
                            <m:t>𝜶</m:t>
                          </m:r>
                        </m:e>
                      </m:d>
                      <m:r>
                        <a:rPr lang="en-US" sz="20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r>
                            <a:rPr lang="en-US" sz="2000">
                              <a:effectLst/>
                              <a:latin typeface="Cambria Math" panose="02040503050406030204" pitchFamily="18" charset="0"/>
                              <a:ea typeface="SimSun" panose="02010600030101010101" pitchFamily="2" charset="-122"/>
                              <a:cs typeface="Times New Roman" panose="02020603050405020304" pitchFamily="18" charset="0"/>
                            </a:rPr>
                            <m:t>1</m:t>
                          </m:r>
                        </m:num>
                        <m:den>
                          <m:rad>
                            <m:radPr>
                              <m:degHide m:val="on"/>
                              <m:ctrlPr>
                                <a:rPr lang="en-US" sz="2000" i="1">
                                  <a:effectLst/>
                                  <a:latin typeface="Cambria Math" panose="02040503050406030204" pitchFamily="18" charset="0"/>
                                </a:rPr>
                              </m:ctrlPr>
                            </m:radPr>
                            <m:deg/>
                            <m:e>
                              <m:r>
                                <a:rPr lang="en-US" sz="2000">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𝜋</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2000">
                                      <a:effectLst/>
                                      <a:latin typeface="Cambria Math" panose="02040503050406030204" pitchFamily="18" charset="0"/>
                                      <a:ea typeface="SimSun" panose="02010600030101010101" pitchFamily="2" charset="-122"/>
                                      <a:cs typeface="Times New Roman" panose="02020603050405020304" pitchFamily="18" charset="0"/>
                                    </a:rPr>
                                    <m:t>2</m:t>
                                  </m:r>
                                </m:sup>
                              </m:sSup>
                            </m:e>
                          </m:rad>
                        </m:den>
                      </m:f>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𝑍</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rPr>
                                          </m:ctrlPr>
                                        </m:sSup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𝜶</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d>
                                </m:e>
                                <m:sup>
                                  <m:r>
                                    <a:rPr lang="en-US" sz="2000">
                                      <a:effectLst/>
                                      <a:latin typeface="Cambria Math" panose="02040503050406030204" pitchFamily="18" charset="0"/>
                                      <a:ea typeface="SimSun" panose="02010600030101010101" pitchFamily="2" charset="-122"/>
                                      <a:cs typeface="Times New Roman" panose="02020603050405020304" pitchFamily="18" charset="0"/>
                                    </a:rPr>
                                    <m:t>2</m:t>
                                  </m:r>
                                </m:sup>
                              </m:sSup>
                            </m:num>
                            <m:den>
                              <m:r>
                                <a:rPr lang="en-US" sz="2000">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2000">
                                      <a:effectLst/>
                                      <a:latin typeface="Cambria Math" panose="02040503050406030204" pitchFamily="18" charset="0"/>
                                      <a:ea typeface="SimSun" panose="02010600030101010101" pitchFamily="2" charset="-122"/>
                                      <a:cs typeface="Times New Roman" panose="02020603050405020304" pitchFamily="18" charset="0"/>
                                    </a:rPr>
                                    <m:t>2</m:t>
                                  </m:r>
                                </m:sup>
                              </m:sSup>
                            </m:den>
                          </m:f>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(1.2)</m:t>
                      </m:r>
                    </m:oMath>
                  </m:oMathPara>
                </a14:m>
                <a:endParaRPr lang="en-US" sz="2000" dirty="0"/>
              </a:p>
              <a:p>
                <a:pPr marL="0" indent="0">
                  <a:buNone/>
                </a:pPr>
                <a:r>
                  <a:rPr lang="en-US" sz="2000" dirty="0">
                    <a:effectLst/>
                    <a:latin typeface="Times New Roman" panose="02020603050405020304" pitchFamily="18" charset="0"/>
                    <a:ea typeface="SimSun" panose="02010600030101010101" pitchFamily="2" charset="-122"/>
                  </a:rPr>
                  <a:t>Note, </a:t>
                </a:r>
                <a:r>
                  <a:rPr lang="en-US" sz="2000" b="1" i="1" dirty="0">
                    <a:effectLst/>
                    <a:latin typeface="Times New Roman" panose="02020603050405020304" pitchFamily="18" charset="0"/>
                    <a:ea typeface="SimSun" panose="02010600030101010101" pitchFamily="2" charset="-122"/>
                  </a:rPr>
                  <a:t>α</a:t>
                </a:r>
                <a:r>
                  <a:rPr lang="en-US" sz="2000" i="1" baseline="30000" dirty="0">
                    <a:effectLst/>
                    <a:latin typeface="Times New Roman" panose="02020603050405020304" pitchFamily="18" charset="0"/>
                    <a:ea typeface="SimSun" panose="02010600030101010101" pitchFamily="2" charset="-122"/>
                  </a:rPr>
                  <a:t>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σ</a:t>
                </a:r>
                <a:r>
                  <a:rPr lang="en-US" sz="2000" baseline="30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are mean and variance of </a:t>
                </a:r>
                <a:r>
                  <a:rPr lang="en-US" sz="2000" i="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 with regard to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Z </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t>
                </a:r>
                <a:r>
                  <a:rPr lang="en-US" sz="2000" b="1" i="1" dirty="0">
                    <a:effectLst/>
                    <a:latin typeface="Times New Roman" panose="02020603050405020304" pitchFamily="18" charset="0"/>
                    <a:ea typeface="SimSun" panose="02010600030101010101" pitchFamily="2" charset="-122"/>
                  </a:rPr>
                  <a:t>α</a:t>
                </a:r>
                <a:r>
                  <a:rPr lang="en-US" sz="2000" dirty="0">
                    <a:effectLst/>
                    <a:latin typeface="Times New Roman" panose="02020603050405020304" pitchFamily="18" charset="0"/>
                    <a:ea typeface="SimSun" panose="02010600030101010101" pitchFamily="2" charset="-122"/>
                  </a:rPr>
                  <a:t>), respectively. The popular technique to build up regression model is least squares method which produces the same result to likelihood method based on the PDF of </a:t>
                </a:r>
                <a:r>
                  <a:rPr lang="en-US" sz="2000" i="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 but the likelihood method can produce more results with estimation of the variance </a:t>
                </a:r>
                <a:r>
                  <a:rPr lang="en-US" sz="2000" i="1" dirty="0">
                    <a:effectLst/>
                    <a:latin typeface="Times New Roman" panose="02020603050405020304" pitchFamily="18" charset="0"/>
                    <a:ea typeface="SimSun" panose="02010600030101010101" pitchFamily="2" charset="-122"/>
                  </a:rPr>
                  <a:t>σ</a:t>
                </a:r>
                <a:r>
                  <a:rPr lang="en-US" sz="2000" baseline="30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The PDF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Z </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t>
                </a:r>
                <a:r>
                  <a:rPr lang="en-US" sz="2000" b="1" i="1" dirty="0">
                    <a:effectLst/>
                    <a:latin typeface="Times New Roman" panose="02020603050405020304" pitchFamily="18" charset="0"/>
                    <a:ea typeface="SimSun" panose="02010600030101010101" pitchFamily="2" charset="-122"/>
                  </a:rPr>
                  <a:t>α</a:t>
                </a:r>
                <a:r>
                  <a:rPr lang="en-US" sz="2000" dirty="0">
                    <a:effectLst/>
                    <a:latin typeface="Times New Roman" panose="02020603050405020304" pitchFamily="18" charset="0"/>
                    <a:ea typeface="SimSun" panose="02010600030101010101" pitchFamily="2" charset="-122"/>
                  </a:rPr>
                  <a:t>) is essential to calculate likelihood function of given sample. Let </a:t>
                </a:r>
                <a14:m>
                  <m:oMath xmlns:m="http://schemas.openxmlformats.org/officeDocument/2006/math">
                    <m:acc>
                      <m:accPr>
                        <m:chr m:val="̂"/>
                        <m:ctrlPr>
                          <a:rPr lang="en-US" sz="2000" i="1">
                            <a:effectLst/>
                            <a:latin typeface="Cambria Math" panose="02040503050406030204" pitchFamily="18" charset="0"/>
                            <a:cs typeface="Times New Roman" panose="02020603050405020304" pitchFamily="18" charset="0"/>
                          </a:rPr>
                        </m:ctrlPr>
                      </m:acc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𝜶</m:t>
                        </m:r>
                      </m:e>
                    </m:ac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cs typeface="Times New Roman" panose="02020603050405020304" pitchFamily="18" charset="0"/>
                          </a:rPr>
                        </m:ctrlPr>
                      </m:sSupPr>
                      <m:e>
                        <m:d>
                          <m:dPr>
                            <m:ctrlPr>
                              <a:rPr lang="en-US" sz="2000" i="1">
                                <a:effectLst/>
                                <a:latin typeface="Cambria Math" panose="02040503050406030204" pitchFamily="18" charset="0"/>
                                <a:cs typeface="Times New Roman" panose="02020603050405020304" pitchFamily="18" charset="0"/>
                              </a:rPr>
                            </m:ctrlPr>
                          </m:dPr>
                          <m:e>
                            <m:sSub>
                              <m:sSubPr>
                                <m:ctrlPr>
                                  <a:rPr lang="en-US" sz="2000" i="1">
                                    <a:effectLst/>
                                    <a:latin typeface="Cambria Math" panose="02040503050406030204" pitchFamily="18" charset="0"/>
                                    <a:cs typeface="Times New Roman" panose="02020603050405020304" pitchFamily="18" charset="0"/>
                                  </a:rPr>
                                </m:ctrlPr>
                              </m:sSubPr>
                              <m:e>
                                <m:acc>
                                  <m:accPr>
                                    <m:chr m:val="̂"/>
                                    <m:ctrlPr>
                                      <a:rPr lang="en-US" sz="2000" i="1">
                                        <a:effectLst/>
                                        <a:latin typeface="Cambria Math" panose="02040503050406030204" pitchFamily="18" charset="0"/>
                                        <a:cs typeface="Times New Roman" panose="02020603050405020304" pitchFamily="18" charset="0"/>
                                      </a:rPr>
                                    </m:ctrlPr>
                                  </m:acc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acc>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acc>
                                  <m:accPr>
                                    <m:chr m:val="̂"/>
                                    <m:ctrlPr>
                                      <a:rPr lang="en-US" sz="2000" i="1">
                                        <a:effectLst/>
                                        <a:latin typeface="Cambria Math" panose="02040503050406030204" pitchFamily="18" charset="0"/>
                                        <a:cs typeface="Times New Roman" panose="02020603050405020304" pitchFamily="18" charset="0"/>
                                      </a:rPr>
                                    </m:ctrlPr>
                                  </m:acc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acc>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acc>
                                  <m:accPr>
                                    <m:chr m:val="̂"/>
                                    <m:ctrlPr>
                                      <a:rPr lang="en-US" sz="2000" i="1">
                                        <a:effectLst/>
                                        <a:latin typeface="Cambria Math" panose="02040503050406030204" pitchFamily="18" charset="0"/>
                                        <a:cs typeface="Times New Roman" panose="02020603050405020304" pitchFamily="18" charset="0"/>
                                      </a:rPr>
                                    </m:ctrlPr>
                                  </m:acc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acc>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acc>
                                  <m:accPr>
                                    <m:chr m:val="̂"/>
                                    <m:ctrlPr>
                                      <a:rPr lang="en-US" sz="2000" i="1">
                                        <a:effectLst/>
                                        <a:latin typeface="Cambria Math" panose="02040503050406030204" pitchFamily="18" charset="0"/>
                                        <a:cs typeface="Times New Roman" panose="02020603050405020304" pitchFamily="18" charset="0"/>
                                      </a:rPr>
                                    </m:ctrlPr>
                                  </m:acc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acc>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oMath>
                </a14:m>
                <a:r>
                  <a:rPr lang="en-US" sz="2000" dirty="0">
                    <a:effectLst/>
                    <a:latin typeface="Times New Roman" panose="02020603050405020304" pitchFamily="18" charset="0"/>
                    <a:ea typeface="SimSun" panose="02010600030101010101" pitchFamily="2" charset="-122"/>
                  </a:rPr>
                  <a:t> be the estimates of regressive coefficients </a:t>
                </a:r>
                <a:r>
                  <a:rPr lang="en-US" sz="2000" b="1" i="1" dirty="0">
                    <a:effectLst/>
                    <a:latin typeface="Times New Roman" panose="02020603050405020304" pitchFamily="18" charset="0"/>
                    <a:ea typeface="SimSun" panose="02010600030101010101" pitchFamily="2" charset="-122"/>
                  </a:rPr>
                  <a:t>α</a:t>
                </a:r>
                <a:r>
                  <a:rPr lang="en-US" sz="2000" dirty="0">
                    <a:effectLst/>
                    <a:latin typeface="Times New Roman" panose="02020603050405020304" pitchFamily="18" charset="0"/>
                    <a:ea typeface="SimSun" panose="02010600030101010101" pitchFamily="2" charset="-122"/>
                  </a:rPr>
                  <a:t> = (</a:t>
                </a:r>
                <a:r>
                  <a:rPr lang="en-US" sz="2000" i="1" dirty="0">
                    <a:effectLst/>
                    <a:latin typeface="Times New Roman" panose="02020603050405020304" pitchFamily="18" charset="0"/>
                    <a:ea typeface="SimSun" panose="02010600030101010101" pitchFamily="2" charset="-122"/>
                  </a:rPr>
                  <a:t>α</a:t>
                </a:r>
                <a:r>
                  <a:rPr lang="en-US" sz="2000" baseline="-25000" dirty="0">
                    <a:effectLst/>
                    <a:latin typeface="Times New Roman" panose="02020603050405020304" pitchFamily="18" charset="0"/>
                    <a:ea typeface="SimSun" panose="02010600030101010101" pitchFamily="2" charset="-122"/>
                  </a:rPr>
                  <a:t>0</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α</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α</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α</a:t>
                </a:r>
                <a:r>
                  <a:rPr lang="en-US" sz="2000" i="1" baseline="-25000" dirty="0">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a:t>
                </a:r>
                <a:r>
                  <a:rPr lang="en-US" sz="2000" i="1" baseline="30000" dirty="0">
                    <a:effectLst/>
                    <a:latin typeface="Times New Roman" panose="02020603050405020304" pitchFamily="18" charset="0"/>
                    <a:ea typeface="SimSun" panose="02010600030101010101" pitchFamily="2" charset="-122"/>
                  </a:rPr>
                  <a:t>T</a:t>
                </a:r>
                <a:r>
                  <a:rPr lang="en-US" sz="2000" dirty="0">
                    <a:effectLst/>
                    <a:latin typeface="Times New Roman" panose="02020603050405020304" pitchFamily="18" charset="0"/>
                    <a:ea typeface="SimSun" panose="02010600030101010101" pitchFamily="2" charset="-122"/>
                  </a:rPr>
                  <a:t> resulted from least squares method or likelihood method, the estimate of </a:t>
                </a:r>
                <a:r>
                  <a:rPr lang="en-US" sz="2000" dirty="0" err="1">
                    <a:effectLst/>
                    <a:latin typeface="Times New Roman" panose="02020603050405020304" pitchFamily="18" charset="0"/>
                    <a:ea typeface="SimSun" panose="02010600030101010101" pitchFamily="2" charset="-122"/>
                  </a:rPr>
                  <a:t>responsor</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Z</a:t>
                </a:r>
                <a:r>
                  <a:rPr lang="en-US" sz="2000" dirty="0">
                    <a:effectLst/>
                    <a:latin typeface="Times New Roman" panose="02020603050405020304" pitchFamily="18" charset="0"/>
                    <a:ea typeface="SimSun" panose="02010600030101010101" pitchFamily="2" charset="-122"/>
                  </a:rPr>
                  <a:t> is easily calculated by regression function as follows:</a:t>
                </a:r>
              </a:p>
              <a:p>
                <a:pPr marL="0" indent="0">
                  <a:buNone/>
                </a:pPr>
                <a14:m>
                  <m:oMathPara xmlns:m="http://schemas.openxmlformats.org/officeDocument/2006/math">
                    <m:oMathParaPr>
                      <m:jc m:val="right"/>
                    </m:oMathParaPr>
                    <m:oMath xmlns:m="http://schemas.openxmlformats.org/officeDocument/2006/math">
                      <m:acc>
                        <m:accPr>
                          <m:chr m:val="̂"/>
                          <m:ctrlPr>
                            <a:rPr lang="en-US" sz="2000" i="1" smtClean="0">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𝑍</m:t>
                          </m:r>
                        </m:e>
                      </m:ac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acc>
                            <m:accPr>
                              <m:chr m:val="̂"/>
                              <m:ctrlPr>
                                <a:rPr lang="en-US" sz="2000" i="1">
                                  <a:effectLst/>
                                  <a:latin typeface="Cambria Math" panose="02040503050406030204" pitchFamily="18" charset="0"/>
                                  <a:cs typeface="Times New Roman" panose="02020603050405020304" pitchFamily="18" charset="0"/>
                                </a:rPr>
                              </m:ctrlPr>
                            </m:acc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acc>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cs typeface="Times New Roman" panose="02020603050405020304" pitchFamily="18" charset="0"/>
                                </a:rPr>
                              </m:ctrlPr>
                            </m:sSubPr>
                            <m:e>
                              <m:acc>
                                <m:accPr>
                                  <m:chr m:val="̂"/>
                                  <m:ctrlPr>
                                    <a:rPr lang="en-US" sz="2000" i="1">
                                      <a:effectLst/>
                                      <a:latin typeface="Cambria Math" panose="02040503050406030204" pitchFamily="18" charset="0"/>
                                      <a:cs typeface="Times New Roman" panose="02020603050405020304" pitchFamily="18" charset="0"/>
                                    </a:rPr>
                                  </m:ctrlPr>
                                </m:acc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acc>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cs typeface="Times New Roman" panose="02020603050405020304" pitchFamily="18" charset="0"/>
                            </a:rPr>
                          </m:ctrlPr>
                        </m:sSupPr>
                        <m:e>
                          <m:acc>
                            <m:accPr>
                              <m:chr m:val="̂"/>
                              <m:ctrlPr>
                                <a:rPr lang="en-US" sz="2000" i="1">
                                  <a:effectLst/>
                                  <a:latin typeface="Cambria Math" panose="02040503050406030204" pitchFamily="18" charset="0"/>
                                  <a:cs typeface="Times New Roman" panose="02020603050405020304" pitchFamily="18" charset="0"/>
                                </a:rPr>
                              </m:ctrlPr>
                            </m:acc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𝜶</m:t>
                              </m:r>
                            </m:e>
                          </m:acc>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(1.3)</m:t>
                      </m:r>
                    </m:oMath>
                  </m:oMathPara>
                </a14:m>
                <a:endParaRPr lang="en-US" sz="2000" dirty="0"/>
              </a:p>
              <a:p>
                <a:pPr marL="0" indent="0">
                  <a:buNone/>
                </a:pPr>
                <a:r>
                  <a:rPr lang="en-US" sz="2000" dirty="0">
                    <a:effectLst/>
                    <a:latin typeface="Times New Roman" panose="02020603050405020304" pitchFamily="18" charset="0"/>
                    <a:ea typeface="SimSun" panose="02010600030101010101" pitchFamily="2" charset="-122"/>
                  </a:rPr>
                  <a:t>When there is a large number of random variables which consumes a lot of computing resources to produce regression model, there is a demand of discovering essential independent variables among many other ones. Extreme bound analysis (EBA) is a powerful approach to extract such important variables called robust regressors. Traditional EBA methods focus on taking advantages of probabilistic appropriateness of regressors.</a:t>
                </a:r>
                <a:endParaRPr lang="en-US" sz="2000" dirty="0"/>
              </a:p>
            </p:txBody>
          </p:sp>
        </mc:Choice>
        <mc:Fallback xmlns="">
          <p:sp>
            <p:nvSpPr>
              <p:cNvPr id="3" name="Content Placeholder 2">
                <a:extLst>
                  <a:ext uri="{FF2B5EF4-FFF2-40B4-BE49-F238E27FC236}">
                    <a16:creationId xmlns:a16="http://schemas.microsoft.com/office/drawing/2014/main" id="{09DC0DAF-064D-27E3-9035-6B472DCD7D9E}"/>
                  </a:ext>
                </a:extLst>
              </p:cNvPr>
              <p:cNvSpPr>
                <a:spLocks noGrp="1" noRot="1" noChangeAspect="1" noMove="1" noResize="1" noEditPoints="1" noAdjustHandles="1" noChangeArrowheads="1" noChangeShapeType="1" noTextEdit="1"/>
              </p:cNvSpPr>
              <p:nvPr>
                <p:ph idx="1"/>
              </p:nvPr>
            </p:nvSpPr>
            <p:spPr>
              <a:xfrm>
                <a:off x="267286" y="914399"/>
                <a:ext cx="11633982" cy="5176066"/>
              </a:xfrm>
              <a:blipFill>
                <a:blip r:embed="rId4"/>
                <a:stretch>
                  <a:fillRect l="-577" t="-589" r="-524" b="-471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B43D876-B9D8-ED14-A814-D0310B0C9A79}"/>
              </a:ext>
            </a:extLst>
          </p:cNvPr>
          <p:cNvSpPr>
            <a:spLocks noGrp="1"/>
          </p:cNvSpPr>
          <p:nvPr>
            <p:ph type="dt" sz="half" idx="10"/>
          </p:nvPr>
        </p:nvSpPr>
        <p:spPr/>
        <p:txBody>
          <a:bodyPr/>
          <a:lstStyle/>
          <a:p>
            <a:r>
              <a:rPr lang="en-US"/>
              <a:t>13/12/2022</a:t>
            </a:r>
          </a:p>
        </p:txBody>
      </p:sp>
      <p:sp>
        <p:nvSpPr>
          <p:cNvPr id="5" name="Footer Placeholder 4">
            <a:extLst>
              <a:ext uri="{FF2B5EF4-FFF2-40B4-BE49-F238E27FC236}">
                <a16:creationId xmlns:a16="http://schemas.microsoft.com/office/drawing/2014/main" id="{AA2680AD-7C2B-48D7-E52C-7F89331D035A}"/>
              </a:ext>
            </a:extLst>
          </p:cNvPr>
          <p:cNvSpPr>
            <a:spLocks noGrp="1"/>
          </p:cNvSpPr>
          <p:nvPr>
            <p:ph type="ftr" sz="quarter" idx="11"/>
          </p:nvPr>
        </p:nvSpPr>
        <p:spPr/>
        <p:txBody>
          <a:bodyPr/>
          <a:lstStyle/>
          <a:p>
            <a:r>
              <a:rPr lang="en-US"/>
              <a:t>Extreme bound analysis correlation</a:t>
            </a:r>
          </a:p>
        </p:txBody>
      </p:sp>
      <p:sp>
        <p:nvSpPr>
          <p:cNvPr id="6" name="Slide Number Placeholder 5">
            <a:extLst>
              <a:ext uri="{FF2B5EF4-FFF2-40B4-BE49-F238E27FC236}">
                <a16:creationId xmlns:a16="http://schemas.microsoft.com/office/drawing/2014/main" id="{045F1AF5-C0D8-CAE5-42F6-F0530F2DAB1F}"/>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04919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6797-7869-74EE-4AAA-50C8AD43F4D8}"/>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6FAAB1-86C3-1E1F-B06E-0C73CDB53C7F}"/>
                  </a:ext>
                </a:extLst>
              </p:cNvPr>
              <p:cNvSpPr>
                <a:spLocks noGrp="1"/>
              </p:cNvSpPr>
              <p:nvPr>
                <p:ph idx="1"/>
              </p:nvPr>
            </p:nvSpPr>
            <p:spPr>
              <a:xfrm>
                <a:off x="267286" y="914399"/>
                <a:ext cx="11605846" cy="5176066"/>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With concerning domain of EBA, let </a:t>
                </a:r>
                <a:r>
                  <a:rPr lang="en-US" sz="2000" i="1" dirty="0">
                    <a:effectLst/>
                    <a:latin typeface="Times New Roman" panose="02020603050405020304" pitchFamily="18" charset="0"/>
                    <a:ea typeface="SimSun" panose="02010600030101010101" pitchFamily="2" charset="-122"/>
                  </a:rPr>
                  <a:t>A</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B</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C</a:t>
                </a:r>
                <a:r>
                  <a:rPr lang="en-US" sz="2000" dirty="0">
                    <a:effectLst/>
                    <a:latin typeface="Times New Roman" panose="02020603050405020304" pitchFamily="18" charset="0"/>
                    <a:ea typeface="SimSun" panose="02010600030101010101" pitchFamily="2" charset="-122"/>
                  </a:rPr>
                  <a:t> be free set, focus set, and doubtful set of regressors, respectively, the regression function </a:t>
                </a:r>
                <a:r>
                  <a:rPr lang="en-US" sz="2000" i="1"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of regression model </a:t>
                </a:r>
                <a:r>
                  <a:rPr lang="en-US" sz="2000" i="1"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is rewritten without loss of its meaning as follows:</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𝑍</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cs typeface="Times New Roman" panose="02020603050405020304" pitchFamily="18" charset="0"/>
                            </a:rPr>
                          </m:ctrlPr>
                        </m:sSubSup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𝜶</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Sub>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cs typeface="Times New Roman" panose="02020603050405020304" pitchFamily="18" charset="0"/>
                            </a:rPr>
                          </m:ctrlPr>
                        </m:sSubSup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𝜶</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𝐷</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𝐷</m:t>
                      </m:r>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(1.4)</m:t>
                      </m:r>
                    </m:oMath>
                  </m:oMathPara>
                </a14:m>
                <a:endParaRPr lang="en-US" sz="2000" dirty="0"/>
              </a:p>
              <a:p>
                <a:pPr marL="0" indent="0">
                  <a:buNone/>
                </a:pPr>
                <a:r>
                  <a:rPr lang="en-US" sz="2000" dirty="0">
                    <a:effectLst/>
                    <a:latin typeface="Times New Roman" panose="02020603050405020304" pitchFamily="18" charset="0"/>
                    <a:ea typeface="SimSun" panose="02010600030101010101" pitchFamily="2" charset="-122"/>
                  </a:rPr>
                  <a:t>Where </a:t>
                </a:r>
                <a:r>
                  <a:rPr lang="en-US" sz="2000" i="1" dirty="0">
                    <a:effectLst/>
                    <a:latin typeface="Times New Roman" panose="02020603050405020304" pitchFamily="18" charset="0"/>
                    <a:ea typeface="SimSun" panose="02010600030101010101" pitchFamily="2" charset="-122"/>
                  </a:rPr>
                  <a:t>D</a:t>
                </a:r>
                <a:r>
                  <a:rPr lang="en-US" sz="2000" dirty="0">
                    <a:effectLst/>
                    <a:latin typeface="Times New Roman" panose="02020603050405020304" pitchFamily="18" charset="0"/>
                    <a:ea typeface="SimSun" panose="02010600030101010101" pitchFamily="2" charset="-122"/>
                  </a:rPr>
                  <a:t> is a combination of regressors taken from doubtful set </a:t>
                </a:r>
                <a:r>
                  <a:rPr lang="en-US" sz="2000" i="1" dirty="0">
                    <a:effectLst/>
                    <a:latin typeface="Times New Roman" panose="02020603050405020304" pitchFamily="18" charset="0"/>
                    <a:ea typeface="SimSun" panose="02010600030101010101" pitchFamily="2" charset="-122"/>
                  </a:rPr>
                  <a:t>C</a:t>
                </a:r>
                <a:r>
                  <a:rPr lang="en-US" sz="2000" dirty="0">
                    <a:effectLst/>
                    <a:latin typeface="Times New Roman" panose="02020603050405020304" pitchFamily="18" charset="0"/>
                    <a:ea typeface="SimSun" panose="02010600030101010101" pitchFamily="2" charset="-122"/>
                  </a:rPr>
                  <a:t> without regressor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and consequently, </a:t>
                </a:r>
                <a:r>
                  <a:rPr lang="en-US" sz="2000" b="1" i="1" dirty="0">
                    <a:effectLst/>
                    <a:latin typeface="Times New Roman" panose="02020603050405020304" pitchFamily="18" charset="0"/>
                    <a:ea typeface="SimSun" panose="02010600030101010101" pitchFamily="2" charset="-122"/>
                  </a:rPr>
                  <a:t>α</a:t>
                </a:r>
                <a:r>
                  <a:rPr lang="en-US" sz="2000" i="1" baseline="-25000" dirty="0">
                    <a:effectLst/>
                    <a:latin typeface="Times New Roman" panose="02020603050405020304" pitchFamily="18" charset="0"/>
                    <a:ea typeface="SimSun" panose="02010600030101010101" pitchFamily="2" charset="-122"/>
                  </a:rPr>
                  <a:t>A</a:t>
                </a:r>
                <a:r>
                  <a:rPr lang="en-US" sz="2000" dirty="0">
                    <a:effectLst/>
                    <a:latin typeface="Times New Roman" panose="02020603050405020304" pitchFamily="18" charset="0"/>
                    <a:ea typeface="SimSun" panose="02010600030101010101" pitchFamily="2" charset="-122"/>
                  </a:rPr>
                  <a:t> and </a:t>
                </a:r>
                <a:r>
                  <a:rPr lang="en-US" sz="2000" b="1" i="1" dirty="0">
                    <a:effectLst/>
                    <a:latin typeface="Times New Roman" panose="02020603050405020304" pitchFamily="18" charset="0"/>
                    <a:ea typeface="SimSun" panose="02010600030101010101" pitchFamily="2" charset="-122"/>
                  </a:rPr>
                  <a:t>α</a:t>
                </a:r>
                <a:r>
                  <a:rPr lang="en-US" sz="2000" i="1" baseline="-25000" dirty="0">
                    <a:effectLst/>
                    <a:latin typeface="Times New Roman" panose="02020603050405020304" pitchFamily="18" charset="0"/>
                    <a:ea typeface="SimSun" panose="02010600030101010101" pitchFamily="2" charset="-122"/>
                  </a:rPr>
                  <a:t>D</a:t>
                </a:r>
                <a:r>
                  <a:rPr lang="en-US" sz="2000" dirty="0">
                    <a:effectLst/>
                    <a:latin typeface="Times New Roman" panose="02020603050405020304" pitchFamily="18" charset="0"/>
                    <a:ea typeface="SimSun" panose="02010600030101010101" pitchFamily="2" charset="-122"/>
                  </a:rPr>
                  <a:t> are regressive coefficients extracted from </a:t>
                </a:r>
                <a:r>
                  <a:rPr lang="en-US" sz="2000" b="1" i="1" dirty="0">
                    <a:effectLst/>
                    <a:latin typeface="Times New Roman" panose="02020603050405020304" pitchFamily="18" charset="0"/>
                    <a:ea typeface="SimSun" panose="02010600030101010101" pitchFamily="2" charset="-122"/>
                  </a:rPr>
                  <a:t>α</a:t>
                </a:r>
                <a:r>
                  <a:rPr lang="en-US" sz="2000" dirty="0">
                    <a:effectLst/>
                    <a:latin typeface="Times New Roman" panose="02020603050405020304" pitchFamily="18" charset="0"/>
                    <a:ea typeface="SimSun" panose="02010600030101010101" pitchFamily="2" charset="-122"/>
                  </a:rPr>
                  <a:t> corresponding to free set </a:t>
                </a:r>
                <a:r>
                  <a:rPr lang="en-US" sz="2000" i="1" dirty="0">
                    <a:effectLst/>
                    <a:latin typeface="Times New Roman" panose="02020603050405020304" pitchFamily="18" charset="0"/>
                    <a:ea typeface="SimSun" panose="02010600030101010101" pitchFamily="2" charset="-122"/>
                  </a:rPr>
                  <a:t>A</a:t>
                </a:r>
                <a:r>
                  <a:rPr lang="en-US" sz="2000" dirty="0">
                    <a:effectLst/>
                    <a:latin typeface="Times New Roman" panose="02020603050405020304" pitchFamily="18" charset="0"/>
                    <a:ea typeface="SimSun" panose="02010600030101010101" pitchFamily="2" charset="-122"/>
                  </a:rPr>
                  <a:t> and combination set </a:t>
                </a:r>
                <a:r>
                  <a:rPr lang="en-US" sz="2000" i="1" dirty="0">
                    <a:effectLst/>
                    <a:latin typeface="Times New Roman" panose="02020603050405020304" pitchFamily="18" charset="0"/>
                    <a:ea typeface="SimSun" panose="02010600030101010101" pitchFamily="2" charset="-122"/>
                  </a:rPr>
                  <a:t>D</a:t>
                </a:r>
                <a:r>
                  <a:rPr lang="en-US" sz="2000" dirty="0">
                    <a:effectLst/>
                    <a:latin typeface="Times New Roman" panose="02020603050405020304" pitchFamily="18" charset="0"/>
                    <a:ea typeface="SimSun" panose="02010600030101010101" pitchFamily="2" charset="-122"/>
                  </a:rPr>
                  <a:t>, respectively. According to Levine, </a:t>
                </a:r>
                <a:r>
                  <a:rPr lang="en-US" sz="2000" dirty="0" err="1">
                    <a:effectLst/>
                    <a:latin typeface="Times New Roman" panose="02020603050405020304" pitchFamily="18" charset="0"/>
                    <a:ea typeface="SimSun" panose="02010600030101010101" pitchFamily="2" charset="-122"/>
                  </a:rPr>
                  <a:t>Renelt</a:t>
                </a:r>
                <a:r>
                  <a:rPr lang="en-US" sz="2000" dirty="0">
                    <a:effectLst/>
                    <a:latin typeface="Times New Roman" panose="02020603050405020304" pitchFamily="18" charset="0"/>
                    <a:ea typeface="SimSun" panose="02010600030101010101" pitchFamily="2" charset="-122"/>
                  </a:rPr>
                  <a:t>, and </a:t>
                </a:r>
                <a:r>
                  <a:rPr lang="en-US" sz="2000" dirty="0" err="1">
                    <a:effectLst/>
                    <a:latin typeface="Times New Roman" panose="02020603050405020304" pitchFamily="18" charset="0"/>
                    <a:ea typeface="SimSun" panose="02010600030101010101" pitchFamily="2" charset="-122"/>
                  </a:rPr>
                  <a:t>Leamer</a:t>
                </a:r>
                <a:r>
                  <a:rPr lang="en-US" sz="2000" dirty="0">
                    <a:effectLst/>
                    <a:latin typeface="Times New Roman" panose="02020603050405020304" pitchFamily="18" charset="0"/>
                    <a:ea typeface="SimSun" panose="02010600030101010101" pitchFamily="2" charset="-122"/>
                  </a:rPr>
                  <a:t>, suppose variance of each model </a:t>
                </a:r>
                <a:r>
                  <a:rPr lang="en-US" sz="2000" i="1"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is </a:t>
                </a:r>
                <a:r>
                  <a:rPr lang="en-US" sz="2000" i="1" dirty="0">
                    <a:effectLst/>
                    <a:latin typeface="Times New Roman" panose="02020603050405020304" pitchFamily="18" charset="0"/>
                    <a:ea typeface="SimSun" panose="02010600030101010101" pitchFamily="2" charset="-122"/>
                  </a:rPr>
                  <a:t>σ</a:t>
                </a:r>
                <a:r>
                  <a:rPr lang="en-US" sz="2000" i="1" baseline="-25000" dirty="0">
                    <a:effectLst/>
                    <a:latin typeface="Times New Roman" panose="02020603050405020304" pitchFamily="18" charset="0"/>
                    <a:ea typeface="SimSun" panose="02010600030101010101" pitchFamily="2" charset="-122"/>
                  </a:rPr>
                  <a:t>k</a:t>
                </a:r>
                <a:r>
                  <a:rPr lang="en-US" sz="2000" baseline="30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if 95% confidence interval of </a:t>
                </a:r>
                <a:r>
                  <a:rPr lang="en-US" sz="2000" i="1" dirty="0">
                    <a:effectLst/>
                    <a:latin typeface="Times New Roman" panose="02020603050405020304" pitchFamily="18" charset="0"/>
                    <a:ea typeface="SimSun" panose="02010600030101010101" pitchFamily="2" charset="-122"/>
                  </a:rPr>
                  <a:t>α</a:t>
                </a:r>
                <a:r>
                  <a:rPr lang="en-US" sz="2000" i="1" baseline="-25000"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as [</a:t>
                </a:r>
                <a:r>
                  <a:rPr lang="en-US" sz="2000" i="1" dirty="0">
                    <a:effectLst/>
                    <a:latin typeface="Times New Roman" panose="02020603050405020304" pitchFamily="18" charset="0"/>
                    <a:ea typeface="SimSun" panose="02010600030101010101" pitchFamily="2" charset="-122"/>
                  </a:rPr>
                  <a:t>α</a:t>
                </a:r>
                <a:r>
                  <a:rPr lang="en-US" sz="2000" i="1" baseline="-25000"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 1.96</a:t>
                </a:r>
                <a:r>
                  <a:rPr lang="en-US" sz="2000" i="1" dirty="0">
                    <a:effectLst/>
                    <a:latin typeface="Times New Roman" panose="02020603050405020304" pitchFamily="18" charset="0"/>
                    <a:ea typeface="SimSun" panose="02010600030101010101" pitchFamily="2" charset="-122"/>
                  </a:rPr>
                  <a:t>σ</a:t>
                </a:r>
                <a:r>
                  <a:rPr lang="en-US" sz="2000" i="1" baseline="-25000" dirty="0">
                    <a:effectLst/>
                    <a:latin typeface="Times New Roman" panose="02020603050405020304" pitchFamily="18" charset="0"/>
                    <a:ea typeface="SimSun" panose="02010600030101010101" pitchFamily="2" charset="-122"/>
                  </a:rPr>
                  <a:t>k</a:t>
                </a:r>
                <a:r>
                  <a:rPr lang="en-US" sz="2000" baseline="30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α</a:t>
                </a:r>
                <a:r>
                  <a:rPr lang="en-US" sz="2000" baseline="-25000"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+ 1.96</a:t>
                </a:r>
                <a:r>
                  <a:rPr lang="en-US" sz="2000" i="1" dirty="0">
                    <a:effectLst/>
                    <a:latin typeface="Times New Roman" panose="02020603050405020304" pitchFamily="18" charset="0"/>
                    <a:ea typeface="SimSun" panose="02010600030101010101" pitchFamily="2" charset="-122"/>
                  </a:rPr>
                  <a:t>σ</a:t>
                </a:r>
                <a:r>
                  <a:rPr lang="en-US" sz="2000" i="1" baseline="-25000" dirty="0">
                    <a:effectLst/>
                    <a:latin typeface="Times New Roman" panose="02020603050405020304" pitchFamily="18" charset="0"/>
                    <a:ea typeface="SimSun" panose="02010600030101010101" pitchFamily="2" charset="-122"/>
                  </a:rPr>
                  <a:t>k</a:t>
                </a:r>
                <a:r>
                  <a:rPr lang="en-US" sz="2000" baseline="30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Hlavac</a:t>
                </a:r>
                <a:r>
                  <a:rPr lang="en-US" sz="2000" dirty="0">
                    <a:effectLst/>
                    <a:latin typeface="Times New Roman" panose="02020603050405020304" pitchFamily="18" charset="0"/>
                    <a:ea typeface="SimSun" panose="02010600030101010101" pitchFamily="2" charset="-122"/>
                  </a:rPr>
                  <a:t>, 2016, p. 4) is larger or smaller than 0 then, the regressor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is robust. Alternately, Sala-I-Martin estimated the mean </a:t>
                </a:r>
                <a14:m>
                  <m:oMath xmlns:m="http://schemas.openxmlformats.org/officeDocument/2006/math">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acc>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Sub>
                  </m:oMath>
                </a14:m>
                <a:r>
                  <a:rPr lang="en-US" sz="2000" dirty="0">
                    <a:effectLst/>
                    <a:latin typeface="Times New Roman" panose="02020603050405020304" pitchFamily="18" charset="0"/>
                    <a:ea typeface="SimSun" panose="02010600030101010101" pitchFamily="2" charset="-122"/>
                  </a:rPr>
                  <a:t> of </a:t>
                </a:r>
                <a:r>
                  <a:rPr lang="en-US" sz="2000" i="1" dirty="0">
                    <a:effectLst/>
                    <a:latin typeface="Times New Roman" panose="02020603050405020304" pitchFamily="18" charset="0"/>
                    <a:ea typeface="SimSun" panose="02010600030101010101" pitchFamily="2" charset="-122"/>
                  </a:rPr>
                  <a:t>α</a:t>
                </a:r>
                <a:r>
                  <a:rPr lang="en-US" sz="2000" i="1" baseline="-25000"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weighted by </a:t>
                </a:r>
                <a:r>
                  <a:rPr lang="en-US" sz="2000" i="1"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likelihood values over </a:t>
                </a:r>
                <a:r>
                  <a:rPr lang="en-US" sz="2000" i="1"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models where </a:t>
                </a:r>
                <a:r>
                  <a:rPr lang="en-US" sz="2000" i="1"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is the number of combinations taken from doubtful set </a:t>
                </a:r>
                <a:r>
                  <a:rPr lang="en-US" sz="2000" i="1" dirty="0">
                    <a:effectLst/>
                    <a:latin typeface="Times New Roman" panose="02020603050405020304" pitchFamily="18" charset="0"/>
                    <a:ea typeface="SimSun" panose="02010600030101010101" pitchFamily="2" charset="-122"/>
                  </a:rPr>
                  <a:t>C</a:t>
                </a:r>
                <a:r>
                  <a:rPr lang="en-US" sz="2000" dirty="0">
                    <a:effectLst/>
                    <a:latin typeface="Times New Roman" panose="02020603050405020304" pitchFamily="18" charset="0"/>
                    <a:ea typeface="SimSun" panose="02010600030101010101" pitchFamily="2" charset="-122"/>
                  </a:rPr>
                  <a:t>. Later on, Sala-I-Martin calculated every fitness value of every regressor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and such fitness value is represented by cumulative density function (</a:t>
                </a:r>
                <a:r>
                  <a:rPr lang="en-US" sz="2000" dirty="0" err="1">
                    <a:effectLst/>
                    <a:latin typeface="Times New Roman" panose="02020603050405020304" pitchFamily="18" charset="0"/>
                    <a:ea typeface="SimSun" panose="02010600030101010101" pitchFamily="2" charset="-122"/>
                  </a:rPr>
                  <a:t>cdf</a:t>
                </a:r>
                <a:r>
                  <a:rPr lang="en-US" sz="2000" dirty="0">
                    <a:effectLst/>
                    <a:latin typeface="Times New Roman" panose="02020603050405020304" pitchFamily="18" charset="0"/>
                    <a:ea typeface="SimSun" panose="02010600030101010101" pitchFamily="2" charset="-122"/>
                  </a:rPr>
                  <a:t>) at 0 denoted </a:t>
                </a:r>
                <a:r>
                  <a:rPr lang="en-US" sz="2000" dirty="0" err="1">
                    <a:effectLst/>
                    <a:latin typeface="Times New Roman" panose="02020603050405020304" pitchFamily="18" charset="0"/>
                    <a:ea typeface="SimSun" panose="02010600030101010101" pitchFamily="2" charset="-122"/>
                  </a:rPr>
                  <a:t>cdf</a:t>
                </a:r>
                <a:r>
                  <a:rPr lang="en-US" sz="2000" dirty="0">
                    <a:effectLst/>
                    <a:latin typeface="Times New Roman" panose="02020603050405020304" pitchFamily="18" charset="0"/>
                    <a:ea typeface="SimSun" panose="02010600030101010101" pitchFamily="2" charset="-122"/>
                  </a:rPr>
                  <a:t>(0) given mean </a:t>
                </a:r>
                <a14:m>
                  <m:oMath xmlns:m="http://schemas.openxmlformats.org/officeDocument/2006/math">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𝛼</m:t>
                            </m:r>
                          </m:e>
                        </m:acc>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b>
                    </m:sSub>
                  </m:oMath>
                </a14:m>
                <a:r>
                  <a:rPr lang="en-US" sz="2000" dirty="0">
                    <a:effectLst/>
                    <a:latin typeface="Times New Roman" panose="02020603050405020304" pitchFamily="18" charset="0"/>
                    <a:ea typeface="SimSun" panose="02010600030101010101" pitchFamily="2" charset="-122"/>
                  </a:rPr>
                  <a:t> and model variance </a:t>
                </a:r>
                <a:r>
                  <a:rPr lang="en-US" sz="2000" i="1" dirty="0">
                    <a:effectLst/>
                    <a:latin typeface="Times New Roman" panose="02020603050405020304" pitchFamily="18" charset="0"/>
                    <a:ea typeface="SimSun" panose="02010600030101010101" pitchFamily="2" charset="-122"/>
                  </a:rPr>
                  <a:t>σ</a:t>
                </a:r>
                <a:r>
                  <a:rPr lang="en-US" sz="2000" i="1" baseline="-25000" dirty="0">
                    <a:effectLst/>
                    <a:latin typeface="Times New Roman" panose="02020603050405020304" pitchFamily="18" charset="0"/>
                    <a:ea typeface="SimSun" panose="02010600030101010101" pitchFamily="2" charset="-122"/>
                  </a:rPr>
                  <a:t>k</a:t>
                </a:r>
                <a:r>
                  <a:rPr lang="en-US" sz="2000" baseline="30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The larger the </a:t>
                </a:r>
                <a:r>
                  <a:rPr lang="en-US" sz="2000" dirty="0" err="1">
                    <a:effectLst/>
                    <a:latin typeface="Times New Roman" panose="02020603050405020304" pitchFamily="18" charset="0"/>
                    <a:ea typeface="SimSun" panose="02010600030101010101" pitchFamily="2" charset="-122"/>
                  </a:rPr>
                  <a:t>cdf</a:t>
                </a:r>
                <a:r>
                  <a:rPr lang="en-US" sz="2000" dirty="0">
                    <a:effectLst/>
                    <a:latin typeface="Times New Roman" panose="02020603050405020304" pitchFamily="18" charset="0"/>
                    <a:ea typeface="SimSun" panose="02010600030101010101" pitchFamily="2" charset="-122"/>
                  </a:rPr>
                  <a:t>(0) is, the more robust the regressor is. In general, these probabilistic methods are effective enough to apply into any data types of regressors and </a:t>
                </a:r>
                <a:r>
                  <a:rPr lang="en-US" sz="2000" dirty="0" err="1">
                    <a:effectLst/>
                    <a:latin typeface="Times New Roman" panose="02020603050405020304" pitchFamily="18" charset="0"/>
                    <a:ea typeface="SimSun" panose="02010600030101010101" pitchFamily="2" charset="-122"/>
                  </a:rPr>
                  <a:t>responsor</a:t>
                </a:r>
                <a:r>
                  <a:rPr lang="en-US" sz="2000" dirty="0">
                    <a:effectLst/>
                    <a:latin typeface="Times New Roman" panose="02020603050405020304" pitchFamily="18" charset="0"/>
                    <a:ea typeface="SimSun" panose="02010600030101010101" pitchFamily="2" charset="-122"/>
                  </a:rPr>
                  <a:t> although they may not evaluate exactly the regressors which are independent from any models because probabilistic analysis inside these methods is required concrete regression models which are already built. Therefore, in this research, an alternative method is proposed based on correlation beside these probabilistic methods for analyzing robust variables, in which highly independent regressors are concerned more than ever. The proposed algorithm is described in the next section.</a:t>
                </a:r>
                <a:endParaRPr lang="en-US" sz="2000" dirty="0"/>
              </a:p>
            </p:txBody>
          </p:sp>
        </mc:Choice>
        <mc:Fallback xmlns="">
          <p:sp>
            <p:nvSpPr>
              <p:cNvPr id="3" name="Content Placeholder 2">
                <a:extLst>
                  <a:ext uri="{FF2B5EF4-FFF2-40B4-BE49-F238E27FC236}">
                    <a16:creationId xmlns:a16="http://schemas.microsoft.com/office/drawing/2014/main" id="{FA6FAAB1-86C3-1E1F-B06E-0C73CDB53C7F}"/>
                  </a:ext>
                </a:extLst>
              </p:cNvPr>
              <p:cNvSpPr>
                <a:spLocks noGrp="1" noRot="1" noChangeAspect="1" noMove="1" noResize="1" noEditPoints="1" noAdjustHandles="1" noChangeArrowheads="1" noChangeShapeType="1" noTextEdit="1"/>
              </p:cNvSpPr>
              <p:nvPr>
                <p:ph idx="1"/>
              </p:nvPr>
            </p:nvSpPr>
            <p:spPr>
              <a:xfrm>
                <a:off x="267286" y="914399"/>
                <a:ext cx="11605846" cy="5176066"/>
              </a:xfrm>
              <a:blipFill>
                <a:blip r:embed="rId4"/>
                <a:stretch>
                  <a:fillRect l="-578" t="-589" r="-525" b="-412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526F0D-1A68-8060-8F78-6CA09DAAF1B0}"/>
              </a:ext>
            </a:extLst>
          </p:cNvPr>
          <p:cNvSpPr>
            <a:spLocks noGrp="1"/>
          </p:cNvSpPr>
          <p:nvPr>
            <p:ph type="dt" sz="half" idx="10"/>
          </p:nvPr>
        </p:nvSpPr>
        <p:spPr/>
        <p:txBody>
          <a:bodyPr/>
          <a:lstStyle/>
          <a:p>
            <a:r>
              <a:rPr lang="en-US"/>
              <a:t>13/12/2022</a:t>
            </a:r>
          </a:p>
        </p:txBody>
      </p:sp>
      <p:sp>
        <p:nvSpPr>
          <p:cNvPr id="5" name="Footer Placeholder 4">
            <a:extLst>
              <a:ext uri="{FF2B5EF4-FFF2-40B4-BE49-F238E27FC236}">
                <a16:creationId xmlns:a16="http://schemas.microsoft.com/office/drawing/2014/main" id="{83194080-532D-B54C-210F-D8782797C049}"/>
              </a:ext>
            </a:extLst>
          </p:cNvPr>
          <p:cNvSpPr>
            <a:spLocks noGrp="1"/>
          </p:cNvSpPr>
          <p:nvPr>
            <p:ph type="ftr" sz="quarter" idx="11"/>
          </p:nvPr>
        </p:nvSpPr>
        <p:spPr/>
        <p:txBody>
          <a:bodyPr/>
          <a:lstStyle/>
          <a:p>
            <a:r>
              <a:rPr lang="en-US"/>
              <a:t>Extreme bound analysis correlation</a:t>
            </a:r>
          </a:p>
        </p:txBody>
      </p:sp>
      <p:sp>
        <p:nvSpPr>
          <p:cNvPr id="6" name="Slide Number Placeholder 5">
            <a:extLst>
              <a:ext uri="{FF2B5EF4-FFF2-40B4-BE49-F238E27FC236}">
                <a16:creationId xmlns:a16="http://schemas.microsoft.com/office/drawing/2014/main" id="{CC5C31D6-C3DB-00D1-04AB-9A19C9F8460A}"/>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27032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F9B4-9264-6B06-3613-1384221C746C}"/>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124B79-A821-58C6-C488-FD26DCEF7E59}"/>
                  </a:ext>
                </a:extLst>
              </p:cNvPr>
              <p:cNvSpPr>
                <a:spLocks noGrp="1"/>
              </p:cNvSpPr>
              <p:nvPr>
                <p:ph idx="1"/>
              </p:nvPr>
            </p:nvSpPr>
            <p:spPr>
              <a:xfrm>
                <a:off x="351691" y="914399"/>
                <a:ext cx="11479237" cy="5176066"/>
              </a:xfrm>
            </p:spPr>
            <p:txBody>
              <a:bodyPr>
                <a:noAutofit/>
              </a:bodyPr>
              <a:lstStyle/>
              <a:p>
                <a:pPr marL="0" indent="0">
                  <a:buNone/>
                </a:pPr>
                <a:r>
                  <a:rPr lang="en-US" sz="1900" dirty="0">
                    <a:effectLst/>
                    <a:ea typeface="SimSun" panose="02010600030101010101" pitchFamily="2" charset="-122"/>
                  </a:rPr>
                  <a:t>In this section, we describe a proposed EBA method based on correlation coefficient for optimal regression model. Essentially, two concepts of correlation are proposed such as local correlation and global correlation. Local correlation is also called model correlation, which implies fitness of a target regressive parameter with subject to a given regression model. Note, regressive parameter </a:t>
                </a:r>
                <a:r>
                  <a:rPr lang="en-US" sz="1900" b="1" i="1" dirty="0">
                    <a:effectLst/>
                    <a:ea typeface="SimSun" panose="02010600030101010101" pitchFamily="2" charset="-122"/>
                  </a:rPr>
                  <a:t>α</a:t>
                </a:r>
                <a:r>
                  <a:rPr lang="en-US" sz="1900" dirty="0">
                    <a:effectLst/>
                    <a:ea typeface="SimSun" panose="02010600030101010101" pitchFamily="2" charset="-122"/>
                  </a:rPr>
                  <a:t> = (</a:t>
                </a:r>
                <a:r>
                  <a:rPr lang="en-US" sz="1900" i="1" dirty="0">
                    <a:effectLst/>
                    <a:ea typeface="SimSun" panose="02010600030101010101" pitchFamily="2" charset="-122"/>
                  </a:rPr>
                  <a:t>α</a:t>
                </a:r>
                <a:r>
                  <a:rPr lang="en-US" sz="1900" baseline="-25000" dirty="0">
                    <a:effectLst/>
                    <a:ea typeface="SimSun" panose="02010600030101010101" pitchFamily="2" charset="-122"/>
                  </a:rPr>
                  <a:t>0</a:t>
                </a:r>
                <a:r>
                  <a:rPr lang="en-US" sz="1900" dirty="0">
                    <a:effectLst/>
                    <a:ea typeface="SimSun" panose="02010600030101010101" pitchFamily="2" charset="-122"/>
                  </a:rPr>
                  <a:t>, </a:t>
                </a:r>
                <a:r>
                  <a:rPr lang="en-US" sz="1900" i="1" dirty="0">
                    <a:effectLst/>
                    <a:ea typeface="SimSun" panose="02010600030101010101" pitchFamily="2" charset="-122"/>
                  </a:rPr>
                  <a:t>α</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α</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a:effectLst/>
                    <a:ea typeface="SimSun" panose="02010600030101010101" pitchFamily="2" charset="-122"/>
                  </a:rPr>
                  <a:t>α</a:t>
                </a:r>
                <a:r>
                  <a:rPr lang="en-US" sz="1900" i="1" baseline="-25000" dirty="0">
                    <a:effectLst/>
                    <a:ea typeface="SimSun" panose="02010600030101010101" pitchFamily="2" charset="-122"/>
                  </a:rPr>
                  <a:t>n</a:t>
                </a:r>
                <a:r>
                  <a:rPr lang="en-US" sz="1900" dirty="0">
                    <a:effectLst/>
                    <a:ea typeface="SimSun" panose="02010600030101010101" pitchFamily="2" charset="-122"/>
                  </a:rPr>
                  <a:t>)</a:t>
                </a:r>
                <a:r>
                  <a:rPr lang="en-US" sz="1900" i="1" baseline="30000" dirty="0">
                    <a:effectLst/>
                    <a:ea typeface="SimSun" panose="02010600030101010101" pitchFamily="2" charset="-122"/>
                  </a:rPr>
                  <a:t>T</a:t>
                </a:r>
                <a:r>
                  <a:rPr lang="en-US" sz="1900" dirty="0">
                    <a:effectLst/>
                    <a:ea typeface="SimSun" panose="02010600030101010101" pitchFamily="2" charset="-122"/>
                  </a:rPr>
                  <a:t> is the set of regressive coefficients corresponding to regressors </a:t>
                </a:r>
                <a:r>
                  <a:rPr lang="en-US" sz="1900" i="1" dirty="0">
                    <a:effectLst/>
                    <a:ea typeface="SimSun" panose="02010600030101010101" pitchFamily="2" charset="-122"/>
                  </a:rPr>
                  <a:t>X</a:t>
                </a:r>
                <a:r>
                  <a:rPr lang="en-US" sz="1900" dirty="0">
                    <a:effectLst/>
                    <a:ea typeface="SimSun" panose="02010600030101010101" pitchFamily="2" charset="-122"/>
                  </a:rPr>
                  <a:t> = (</a:t>
                </a:r>
                <a:r>
                  <a:rPr lang="en-US" sz="1900" i="1" dirty="0">
                    <a:effectLst/>
                    <a:ea typeface="SimSun" panose="02010600030101010101" pitchFamily="2" charset="-122"/>
                  </a:rPr>
                  <a:t>X</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X</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n</a:t>
                </a:r>
                <a:r>
                  <a:rPr lang="en-US" sz="1900" dirty="0">
                    <a:effectLst/>
                    <a:ea typeface="SimSun" panose="02010600030101010101" pitchFamily="2" charset="-122"/>
                  </a:rPr>
                  <a:t>) and let </a:t>
                </a:r>
                <a:r>
                  <a:rPr lang="en-US" sz="1900" i="1" dirty="0">
                    <a:effectLst/>
                    <a:ea typeface="SimSun" panose="02010600030101010101" pitchFamily="2" charset="-122"/>
                  </a:rPr>
                  <a:t>Z</a:t>
                </a:r>
                <a:r>
                  <a:rPr lang="en-US" sz="1900" dirty="0">
                    <a:effectLst/>
                    <a:ea typeface="SimSun" panose="02010600030101010101" pitchFamily="2" charset="-122"/>
                  </a:rPr>
                  <a:t> and </a:t>
                </a:r>
                <a14:m>
                  <m:oMath xmlns:m="http://schemas.openxmlformats.org/officeDocument/2006/math">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𝑍</m:t>
                        </m:r>
                      </m:e>
                    </m:acc>
                  </m:oMath>
                </a14:m>
                <a:r>
                  <a:rPr lang="en-US" sz="1900" dirty="0">
                    <a:effectLst/>
                    <a:ea typeface="SimSun" panose="02010600030101010101" pitchFamily="2" charset="-122"/>
                  </a:rPr>
                  <a:t> be the </a:t>
                </a:r>
                <a:r>
                  <a:rPr lang="en-US" sz="1900" dirty="0" err="1">
                    <a:effectLst/>
                    <a:ea typeface="SimSun" panose="02010600030101010101" pitchFamily="2" charset="-122"/>
                  </a:rPr>
                  <a:t>responsor</a:t>
                </a:r>
                <a:r>
                  <a:rPr lang="en-US" sz="1900" dirty="0">
                    <a:effectLst/>
                    <a:ea typeface="SimSun" panose="02010600030101010101" pitchFamily="2" charset="-122"/>
                  </a:rPr>
                  <a:t> and its estimate, respectively. Given regression model </a:t>
                </a:r>
                <a:r>
                  <a:rPr lang="en-US" sz="1900" i="1" dirty="0">
                    <a:effectLst/>
                    <a:ea typeface="SimSun" panose="02010600030101010101" pitchFamily="2" charset="-122"/>
                  </a:rPr>
                  <a:t>k</a:t>
                </a:r>
                <a:r>
                  <a:rPr lang="en-US" sz="1900" dirty="0">
                    <a:effectLst/>
                    <a:ea typeface="SimSun" panose="02010600030101010101" pitchFamily="2" charset="-122"/>
                  </a:rPr>
                  <a:t>, let </a:t>
                </a:r>
                <a:r>
                  <a:rPr lang="en-US" sz="1900" i="1" dirty="0" err="1">
                    <a:effectLst/>
                    <a:ea typeface="SimSun" panose="02010600030101010101" pitchFamily="2" charset="-122"/>
                  </a:rPr>
                  <a:t>R</a:t>
                </a:r>
                <a:r>
                  <a:rPr lang="en-US" sz="1900" i="1" baseline="-25000" dirty="0" err="1">
                    <a:effectLst/>
                    <a:ea typeface="SimSun" panose="02010600030101010101" pitchFamily="2" charset="-122"/>
                  </a:rPr>
                  <a:t>k</a:t>
                </a:r>
                <a:r>
                  <a:rPr lang="en-US" sz="1900" dirty="0">
                    <a:effectLst/>
                    <a:ea typeface="SimSun" panose="02010600030101010101" pitchFamily="2" charset="-122"/>
                  </a:rPr>
                  <a:t>(</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j</a:t>
                </a:r>
                <a:r>
                  <a:rPr lang="en-US" sz="1900" dirty="0">
                    <a:effectLst/>
                    <a:ea typeface="SimSun" panose="02010600030101010101" pitchFamily="2" charset="-122"/>
                  </a:rPr>
                  <a:t>, </a:t>
                </a:r>
                <a14:m>
                  <m:oMath xmlns:m="http://schemas.openxmlformats.org/officeDocument/2006/math">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𝑍</m:t>
                        </m:r>
                      </m:e>
                    </m:acc>
                  </m:oMath>
                </a14:m>
                <a:r>
                  <a:rPr lang="en-US" sz="1900" dirty="0">
                    <a:effectLst/>
                    <a:ea typeface="SimSun" panose="02010600030101010101" pitchFamily="2" charset="-122"/>
                  </a:rPr>
                  <a:t>) and </a:t>
                </a:r>
                <a:r>
                  <a:rPr lang="en-US" sz="1900" i="1" dirty="0" err="1">
                    <a:effectLst/>
                    <a:ea typeface="SimSun" panose="02010600030101010101" pitchFamily="2" charset="-122"/>
                  </a:rPr>
                  <a:t>R</a:t>
                </a:r>
                <a:r>
                  <a:rPr lang="en-US" sz="1900" i="1" baseline="-25000" dirty="0" err="1">
                    <a:effectLst/>
                    <a:ea typeface="SimSun" panose="02010600030101010101" pitchFamily="2" charset="-122"/>
                  </a:rPr>
                  <a:t>k</a:t>
                </a:r>
                <a:r>
                  <a:rPr lang="en-US" sz="1900" dirty="0">
                    <a:effectLst/>
                    <a:ea typeface="SimSun" panose="02010600030101010101" pitchFamily="2" charset="-122"/>
                  </a:rPr>
                  <a:t>(</a:t>
                </a:r>
                <a14:m>
                  <m:oMath xmlns:m="http://schemas.openxmlformats.org/officeDocument/2006/math">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𝑍</m:t>
                        </m:r>
                      </m:e>
                    </m:acc>
                  </m:oMath>
                </a14:m>
                <a:r>
                  <a:rPr lang="en-US" sz="1900" dirty="0">
                    <a:effectLst/>
                    <a:ea typeface="SimSun" panose="02010600030101010101" pitchFamily="2" charset="-122"/>
                  </a:rPr>
                  <a:t>, </a:t>
                </a:r>
                <a:r>
                  <a:rPr lang="en-US" sz="1900" i="1" dirty="0">
                    <a:effectLst/>
                    <a:ea typeface="SimSun" panose="02010600030101010101" pitchFamily="2" charset="-122"/>
                  </a:rPr>
                  <a:t>Z</a:t>
                </a:r>
                <a:r>
                  <a:rPr lang="en-US" sz="1900" dirty="0">
                    <a:effectLst/>
                    <a:ea typeface="SimSun" panose="02010600030101010101" pitchFamily="2" charset="-122"/>
                  </a:rPr>
                  <a:t>) be the correlation between </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j</a:t>
                </a:r>
                <a:r>
                  <a:rPr lang="en-US" sz="1900" dirty="0">
                    <a:effectLst/>
                    <a:ea typeface="SimSun" panose="02010600030101010101" pitchFamily="2" charset="-122"/>
                  </a:rPr>
                  <a:t> and </a:t>
                </a:r>
                <a14:m>
                  <m:oMath xmlns:m="http://schemas.openxmlformats.org/officeDocument/2006/math">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𝑍</m:t>
                        </m:r>
                      </m:e>
                    </m:acc>
                  </m:oMath>
                </a14:m>
                <a:r>
                  <a:rPr lang="en-US" sz="1900" dirty="0">
                    <a:effectLst/>
                    <a:ea typeface="SimSun" panose="02010600030101010101" pitchFamily="2" charset="-122"/>
                  </a:rPr>
                  <a:t> and the correlation between </a:t>
                </a:r>
                <a14:m>
                  <m:oMath xmlns:m="http://schemas.openxmlformats.org/officeDocument/2006/math">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𝑍</m:t>
                        </m:r>
                      </m:e>
                    </m:acc>
                  </m:oMath>
                </a14:m>
                <a:r>
                  <a:rPr lang="en-US" sz="1900" dirty="0">
                    <a:effectLst/>
                    <a:ea typeface="SimSun" panose="02010600030101010101" pitchFamily="2" charset="-122"/>
                  </a:rPr>
                  <a:t> and </a:t>
                </a:r>
                <a:r>
                  <a:rPr lang="en-US" sz="1900" i="1" dirty="0">
                    <a:effectLst/>
                    <a:ea typeface="SimSun" panose="02010600030101010101" pitchFamily="2" charset="-122"/>
                  </a:rPr>
                  <a:t>Z </a:t>
                </a:r>
                <a:r>
                  <a:rPr lang="en-US" sz="1900" dirty="0">
                    <a:effectLst/>
                    <a:ea typeface="SimSun" panose="02010600030101010101" pitchFamily="2" charset="-122"/>
                  </a:rPr>
                  <a:t>within model </a:t>
                </a:r>
                <a:r>
                  <a:rPr lang="en-US" sz="1900" i="1" dirty="0">
                    <a:effectLst/>
                    <a:ea typeface="SimSun" panose="02010600030101010101" pitchFamily="2" charset="-122"/>
                  </a:rPr>
                  <a:t>k</a:t>
                </a:r>
                <a:r>
                  <a:rPr lang="en-US" sz="1900" dirty="0">
                    <a:effectLst/>
                    <a:ea typeface="SimSun" panose="02010600030101010101" pitchFamily="2" charset="-122"/>
                  </a:rPr>
                  <a:t>, respectively.</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900" i="1" smtClean="0">
                              <a:effectLst/>
                              <a:latin typeface="Cambria Math" panose="02040503050406030204" pitchFamily="18" charset="0"/>
                            </a:rPr>
                          </m:ctrlPr>
                        </m:mP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𝑅</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𝑗</m:t>
                                    </m:r>
                                  </m:sub>
                                </m:sSub>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𝑍</m:t>
                                    </m:r>
                                  </m:e>
                                </m:acc>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𝑥</m:t>
                                            </m:r>
                                          </m:e>
                                          <m:sub>
                                            <m:r>
                                              <a:rPr lang="en-US" sz="1900" i="1">
                                                <a:effectLst/>
                                                <a:latin typeface="Cambria Math" panose="02040503050406030204" pitchFamily="18" charset="0"/>
                                                <a:ea typeface="SimSun" panose="02010600030101010101" pitchFamily="2" charset="-122"/>
                                              </a:rPr>
                                              <m:t>𝑖𝑗</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𝑥</m:t>
                                                </m:r>
                                              </m:e>
                                            </m:acc>
                                          </m:e>
                                          <m:sub>
                                            <m:r>
                                              <a:rPr lang="en-US" sz="1900" i="1">
                                                <a:effectLst/>
                                                <a:latin typeface="Cambria Math" panose="02040503050406030204" pitchFamily="18" charset="0"/>
                                                <a:ea typeface="SimSun" panose="02010600030101010101" pitchFamily="2" charset="-122"/>
                                              </a:rPr>
                                              <m:t>𝑗</m:t>
                                            </m:r>
                                          </m:sub>
                                        </m:sSub>
                                      </m:e>
                                    </m:d>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𝑧</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𝑧</m:t>
                                            </m:r>
                                          </m:e>
                                        </m:acc>
                                      </m:e>
                                    </m:d>
                                  </m:e>
                                </m:nary>
                              </m:num>
                              <m:den>
                                <m:rad>
                                  <m:radPr>
                                    <m:degHide m:val="on"/>
                                    <m:ctrlPr>
                                      <a:rPr lang="en-US" sz="1900" i="1">
                                        <a:effectLst/>
                                        <a:latin typeface="Cambria Math" panose="02040503050406030204" pitchFamily="18" charset="0"/>
                                      </a:rPr>
                                    </m:ctrlPr>
                                  </m:radPr>
                                  <m:deg/>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𝑥</m:t>
                                                    </m:r>
                                                  </m:e>
                                                  <m:sub>
                                                    <m:r>
                                                      <a:rPr lang="en-US" sz="1900" i="1">
                                                        <a:effectLst/>
                                                        <a:latin typeface="Cambria Math" panose="02040503050406030204" pitchFamily="18" charset="0"/>
                                                        <a:ea typeface="SimSun" panose="02010600030101010101" pitchFamily="2" charset="-122"/>
                                                      </a:rPr>
                                                      <m:t>𝑖𝑗</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𝑥</m:t>
                                                        </m:r>
                                                      </m:e>
                                                    </m:acc>
                                                  </m:e>
                                                  <m:sub>
                                                    <m:r>
                                                      <a:rPr lang="en-US" sz="1900" i="1">
                                                        <a:effectLst/>
                                                        <a:latin typeface="Cambria Math" panose="02040503050406030204" pitchFamily="18" charset="0"/>
                                                        <a:ea typeface="SimSun" panose="02010600030101010101" pitchFamily="2" charset="-122"/>
                                                      </a:rPr>
                                                      <m:t>𝑗</m:t>
                                                    </m:r>
                                                  </m:sub>
                                                </m:sSub>
                                              </m:e>
                                            </m:d>
                                          </m:e>
                                          <m:sup>
                                            <m:r>
                                              <a:rPr lang="en-US" sz="1900" i="1">
                                                <a:effectLst/>
                                                <a:latin typeface="Cambria Math" panose="02040503050406030204" pitchFamily="18" charset="0"/>
                                                <a:ea typeface="SimSun" panose="02010600030101010101" pitchFamily="2" charset="-122"/>
                                              </a:rPr>
                                              <m:t>2</m:t>
                                            </m:r>
                                          </m:sup>
                                        </m:sSup>
                                      </m:e>
                                    </m:nary>
                                  </m:e>
                                </m:rad>
                                <m:rad>
                                  <m:radPr>
                                    <m:degHide m:val="on"/>
                                    <m:ctrlPr>
                                      <a:rPr lang="en-US" sz="1900" i="1">
                                        <a:effectLst/>
                                        <a:latin typeface="Cambria Math" panose="02040503050406030204" pitchFamily="18" charset="0"/>
                                      </a:rPr>
                                    </m:ctrlPr>
                                  </m:radPr>
                                  <m:deg/>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𝑧</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𝑧</m:t>
                                                    </m:r>
                                                  </m:e>
                                                </m:acc>
                                              </m:e>
                                            </m:d>
                                          </m:e>
                                          <m:sup>
                                            <m:r>
                                              <a:rPr lang="en-US" sz="1900" i="1">
                                                <a:effectLst/>
                                                <a:latin typeface="Cambria Math" panose="02040503050406030204" pitchFamily="18" charset="0"/>
                                                <a:ea typeface="SimSun" panose="02010600030101010101" pitchFamily="2" charset="-122"/>
                                              </a:rPr>
                                              <m:t>2</m:t>
                                            </m:r>
                                          </m:sup>
                                        </m:sSup>
                                      </m:e>
                                    </m:nary>
                                  </m:e>
                                </m:rad>
                              </m:den>
                            </m:f>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𝑅</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rPr>
                                </m:ctrlPr>
                              </m:d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𝑍</m:t>
                                    </m:r>
                                  </m:e>
                                </m:acc>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𝑍</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𝑧</m:t>
                                                </m:r>
                                              </m:e>
                                            </m:acc>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𝑧</m:t>
                                                </m:r>
                                              </m:e>
                                            </m:acc>
                                          </m:e>
                                        </m:acc>
                                      </m:e>
                                    </m:d>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𝑧</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𝑧</m:t>
                                            </m:r>
                                          </m:e>
                                        </m:acc>
                                      </m:e>
                                    </m:d>
                                  </m:e>
                                </m:nary>
                              </m:num>
                              <m:den>
                                <m:rad>
                                  <m:radPr>
                                    <m:degHide m:val="on"/>
                                    <m:ctrlPr>
                                      <a:rPr lang="en-US" sz="1900" i="1">
                                        <a:effectLst/>
                                        <a:latin typeface="Cambria Math" panose="02040503050406030204" pitchFamily="18" charset="0"/>
                                      </a:rPr>
                                    </m:ctrlPr>
                                  </m:radPr>
                                  <m:deg/>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𝑧</m:t>
                                                        </m:r>
                                                      </m:e>
                                                    </m:acc>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𝑧</m:t>
                                                        </m:r>
                                                      </m:e>
                                                    </m:acc>
                                                  </m:e>
                                                </m:acc>
                                              </m:e>
                                            </m:d>
                                          </m:e>
                                          <m:sup>
                                            <m:r>
                                              <a:rPr lang="en-US" sz="1900" i="1">
                                                <a:effectLst/>
                                                <a:latin typeface="Cambria Math" panose="02040503050406030204" pitchFamily="18" charset="0"/>
                                                <a:ea typeface="SimSun" panose="02010600030101010101" pitchFamily="2" charset="-122"/>
                                              </a:rPr>
                                              <m:t>2</m:t>
                                            </m:r>
                                          </m:sup>
                                        </m:sSup>
                                      </m:e>
                                    </m:nary>
                                  </m:e>
                                </m:rad>
                                <m:rad>
                                  <m:radPr>
                                    <m:degHide m:val="on"/>
                                    <m:ctrlPr>
                                      <a:rPr lang="en-US" sz="1900" i="1">
                                        <a:effectLst/>
                                        <a:latin typeface="Cambria Math" panose="02040503050406030204" pitchFamily="18" charset="0"/>
                                      </a:rPr>
                                    </m:ctrlPr>
                                  </m:radPr>
                                  <m:deg/>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𝑧</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𝑧</m:t>
                                                    </m:r>
                                                  </m:e>
                                                </m:acc>
                                              </m:e>
                                            </m:d>
                                          </m:e>
                                          <m:sup>
                                            <m:r>
                                              <a:rPr lang="en-US" sz="1900" i="1">
                                                <a:effectLst/>
                                                <a:latin typeface="Cambria Math" panose="02040503050406030204" pitchFamily="18" charset="0"/>
                                                <a:ea typeface="SimSun" panose="02010600030101010101" pitchFamily="2" charset="-122"/>
                                              </a:rPr>
                                              <m:t>2</m:t>
                                            </m:r>
                                          </m:sup>
                                        </m:sSup>
                                      </m:e>
                                    </m:nary>
                                  </m:e>
                                </m:rad>
                              </m:den>
                            </m:f>
                          </m:e>
                        </m:mr>
                      </m:m>
                      <m:r>
                        <a:rPr lang="en-US" sz="1900" b="0" i="1" smtClean="0">
                          <a:effectLst/>
                          <a:latin typeface="Cambria Math" panose="02040503050406030204" pitchFamily="18" charset="0"/>
                          <a:ea typeface="SimSun" panose="02010600030101010101" pitchFamily="2" charset="-122"/>
                        </a:rPr>
                        <m:t>    (2.1)</m:t>
                      </m:r>
                    </m:oMath>
                  </m:oMathPara>
                </a14:m>
                <a:endParaRPr lang="en-US" sz="1900" dirty="0"/>
              </a:p>
              <a:p>
                <a:pPr marL="0" indent="0">
                  <a:buNone/>
                </a:pPr>
                <a:r>
                  <a:rPr lang="en-US" sz="1900" dirty="0"/>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smtClean="0">
                              <a:effectLst/>
                              <a:latin typeface="Cambria Math" panose="02040503050406030204" pitchFamily="18" charset="0"/>
                              <a:ea typeface="SimSun" panose="02010600030101010101" pitchFamily="2" charset="-122"/>
                            </a:rPr>
                          </m:ctrlPr>
                        </m:sSubPr>
                        <m:e>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𝑥</m:t>
                              </m:r>
                            </m:e>
                          </m:acc>
                        </m:e>
                        <m:sub>
                          <m:r>
                            <a:rPr lang="en-US" sz="1900" i="1">
                              <a:effectLst/>
                              <a:latin typeface="Cambria Math" panose="02040503050406030204" pitchFamily="18" charset="0"/>
                              <a:ea typeface="SimSun" panose="02010600030101010101" pitchFamily="2" charset="-122"/>
                            </a:rPr>
                            <m:t>𝑗</m:t>
                          </m:r>
                        </m:sub>
                      </m:sSub>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𝑁</m:t>
                          </m:r>
                        </m:den>
                      </m:f>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𝑥</m:t>
                              </m:r>
                            </m:e>
                            <m:sub>
                              <m:r>
                                <a:rPr lang="en-US" sz="1900" i="1">
                                  <a:effectLst/>
                                  <a:latin typeface="Cambria Math" panose="02040503050406030204" pitchFamily="18" charset="0"/>
                                  <a:ea typeface="SimSun" panose="02010600030101010101" pitchFamily="2" charset="-122"/>
                                </a:rPr>
                                <m:t>𝑖𝑗</m:t>
                              </m:r>
                            </m:sub>
                          </m:sSub>
                        </m:e>
                      </m:nary>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𝑧</m:t>
                          </m:r>
                        </m:e>
                      </m:acc>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𝑁</m:t>
                          </m:r>
                        </m:den>
                      </m:f>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𝑧</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𝑧</m:t>
                              </m:r>
                            </m:e>
                          </m:acc>
                        </m:e>
                      </m:acc>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𝑁</m:t>
                          </m:r>
                        </m:den>
                      </m:f>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sSub>
                            <m:sSubPr>
                              <m:ctrlPr>
                                <a:rPr lang="en-US" sz="1900" i="1">
                                  <a:effectLst/>
                                  <a:latin typeface="Cambria Math" panose="02040503050406030204" pitchFamily="18" charset="0"/>
                                  <a:ea typeface="SimSun" panose="02010600030101010101" pitchFamily="2" charset="-122"/>
                                </a:rPr>
                              </m:ctrlPr>
                            </m:sSubPr>
                            <m:e>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𝑧</m:t>
                                  </m:r>
                                </m:e>
                              </m:acc>
                            </m:e>
                            <m:sub>
                              <m:r>
                                <a:rPr lang="en-US" sz="1900" i="1">
                                  <a:effectLst/>
                                  <a:latin typeface="Cambria Math" panose="02040503050406030204" pitchFamily="18" charset="0"/>
                                  <a:ea typeface="SimSun" panose="02010600030101010101" pitchFamily="2" charset="-122"/>
                                </a:rPr>
                                <m:t>𝑖</m:t>
                              </m:r>
                            </m:sub>
                          </m:sSub>
                        </m:e>
                      </m:nary>
                      <m:r>
                        <a:rPr lang="en-US" sz="1900" b="0" i="1" smtClean="0">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𝑧</m:t>
                              </m:r>
                            </m:e>
                          </m:acc>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𝜶</m:t>
                          </m:r>
                        </m:e>
                        <m:sup>
                          <m:r>
                            <a:rPr lang="en-US" sz="1900" i="1">
                              <a:effectLst/>
                              <a:latin typeface="Cambria Math" panose="02040503050406030204" pitchFamily="18" charset="0"/>
                              <a:ea typeface="SimSun" panose="02010600030101010101" pitchFamily="2" charset="-122"/>
                            </a:rPr>
                            <m:t>𝑇</m:t>
                          </m:r>
                        </m:sup>
                      </m:sSup>
                      <m:sSub>
                        <m:sSubPr>
                          <m:ctrlPr>
                            <a:rPr lang="en-US" sz="1900" i="1">
                              <a:effectLst/>
                              <a:latin typeface="Cambria Math" panose="02040503050406030204" pitchFamily="18" charset="0"/>
                            </a:rPr>
                          </m:ctrlPr>
                        </m:sSubPr>
                        <m:e>
                          <m:r>
                            <a:rPr lang="en-US" sz="1900" b="1" i="1">
                              <a:effectLst/>
                              <a:latin typeface="Cambria Math" panose="02040503050406030204" pitchFamily="18" charset="0"/>
                              <a:ea typeface="SimSun" panose="02010600030101010101" pitchFamily="2" charset="-122"/>
                            </a:rPr>
                            <m:t>𝒙</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Sub>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𝑗</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𝑗</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𝑥</m:t>
                              </m:r>
                            </m:e>
                            <m:sub>
                              <m:r>
                                <a:rPr lang="en-US" sz="1900" i="1">
                                  <a:effectLst/>
                                  <a:latin typeface="Cambria Math" panose="02040503050406030204" pitchFamily="18" charset="0"/>
                                  <a:ea typeface="SimSun" panose="02010600030101010101" pitchFamily="2" charset="-122"/>
                                </a:rPr>
                                <m:t>𝑖𝑗</m:t>
                              </m:r>
                            </m:sub>
                          </m:sSub>
                        </m:e>
                      </m:nary>
                    </m:oMath>
                  </m:oMathPara>
                </a14:m>
                <a:endParaRPr lang="en-US" sz="1900" dirty="0"/>
              </a:p>
            </p:txBody>
          </p:sp>
        </mc:Choice>
        <mc:Fallback xmlns="">
          <p:sp>
            <p:nvSpPr>
              <p:cNvPr id="3" name="Content Placeholder 2">
                <a:extLst>
                  <a:ext uri="{FF2B5EF4-FFF2-40B4-BE49-F238E27FC236}">
                    <a16:creationId xmlns:a16="http://schemas.microsoft.com/office/drawing/2014/main" id="{68124B79-A821-58C6-C488-FD26DCEF7E59}"/>
                  </a:ext>
                </a:extLst>
              </p:cNvPr>
              <p:cNvSpPr>
                <a:spLocks noGrp="1" noRot="1" noChangeAspect="1" noMove="1" noResize="1" noEditPoints="1" noAdjustHandles="1" noChangeArrowheads="1" noChangeShapeType="1" noTextEdit="1"/>
              </p:cNvSpPr>
              <p:nvPr>
                <p:ph idx="1"/>
              </p:nvPr>
            </p:nvSpPr>
            <p:spPr>
              <a:xfrm>
                <a:off x="351691" y="914399"/>
                <a:ext cx="11479237" cy="5176066"/>
              </a:xfrm>
              <a:blipFill>
                <a:blip r:embed="rId4"/>
                <a:stretch>
                  <a:fillRect l="-531" t="-589" r="-478" b="-153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7A5D302-8743-9694-420A-8B2B685BA5FD}"/>
              </a:ext>
            </a:extLst>
          </p:cNvPr>
          <p:cNvSpPr>
            <a:spLocks noGrp="1"/>
          </p:cNvSpPr>
          <p:nvPr>
            <p:ph type="dt" sz="half" idx="10"/>
          </p:nvPr>
        </p:nvSpPr>
        <p:spPr/>
        <p:txBody>
          <a:bodyPr/>
          <a:lstStyle/>
          <a:p>
            <a:r>
              <a:rPr lang="en-US"/>
              <a:t>13/12/2022</a:t>
            </a:r>
          </a:p>
        </p:txBody>
      </p:sp>
      <p:sp>
        <p:nvSpPr>
          <p:cNvPr id="5" name="Footer Placeholder 4">
            <a:extLst>
              <a:ext uri="{FF2B5EF4-FFF2-40B4-BE49-F238E27FC236}">
                <a16:creationId xmlns:a16="http://schemas.microsoft.com/office/drawing/2014/main" id="{CF268D62-71C0-61E8-02C8-458BADA209AA}"/>
              </a:ext>
            </a:extLst>
          </p:cNvPr>
          <p:cNvSpPr>
            <a:spLocks noGrp="1"/>
          </p:cNvSpPr>
          <p:nvPr>
            <p:ph type="ftr" sz="quarter" idx="11"/>
          </p:nvPr>
        </p:nvSpPr>
        <p:spPr/>
        <p:txBody>
          <a:bodyPr/>
          <a:lstStyle/>
          <a:p>
            <a:r>
              <a:rPr lang="en-US"/>
              <a:t>Extreme bound analysis correlation</a:t>
            </a:r>
          </a:p>
        </p:txBody>
      </p:sp>
      <p:sp>
        <p:nvSpPr>
          <p:cNvPr id="6" name="Slide Number Placeholder 5">
            <a:extLst>
              <a:ext uri="{FF2B5EF4-FFF2-40B4-BE49-F238E27FC236}">
                <a16:creationId xmlns:a16="http://schemas.microsoft.com/office/drawing/2014/main" id="{362EE2B9-43DE-9859-AF4A-DD83BBDB87F3}"/>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50208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C660-58E2-999B-6A24-60B9FED04535}"/>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B0A9F0-31B9-AA42-9668-3D8070778ACF}"/>
                  </a:ext>
                </a:extLst>
              </p:cNvPr>
              <p:cNvSpPr>
                <a:spLocks noGrp="1"/>
              </p:cNvSpPr>
              <p:nvPr>
                <p:ph idx="1"/>
              </p:nvPr>
            </p:nvSpPr>
            <p:spPr>
              <a:xfrm>
                <a:off x="196948" y="914399"/>
                <a:ext cx="11760590" cy="5176066"/>
              </a:xfrm>
            </p:spPr>
            <p:txBody>
              <a:bodyPr>
                <a:noAutofit/>
              </a:bodyPr>
              <a:lstStyle/>
              <a:p>
                <a:pPr marL="0" indent="0">
                  <a:buNone/>
                </a:pPr>
                <a:r>
                  <a:rPr lang="en-US" sz="2000" dirty="0">
                    <a:effectLst/>
                    <a:ea typeface="SimSun" panose="02010600030101010101" pitchFamily="2" charset="-122"/>
                  </a:rPr>
                  <a:t>Let </a:t>
                </a:r>
                <a:r>
                  <a:rPr lang="en-US" sz="2000" i="1" dirty="0" err="1">
                    <a:effectLst/>
                    <a:ea typeface="SimSun" panose="02010600030101010101" pitchFamily="2" charset="-122"/>
                  </a:rPr>
                  <a:t>R</a:t>
                </a:r>
                <a:r>
                  <a:rPr lang="en-US" sz="2000" i="1" baseline="-25000" dirty="0" err="1">
                    <a:effectLst/>
                    <a:ea typeface="SimSun" panose="02010600030101010101" pitchFamily="2" charset="-122"/>
                  </a:rPr>
                  <a:t>k</a:t>
                </a:r>
                <a:r>
                  <a:rPr lang="en-US" sz="2000" dirty="0">
                    <a:effectLst/>
                    <a:ea typeface="SimSun" panose="02010600030101010101" pitchFamily="2" charset="-122"/>
                  </a:rPr>
                  <a:t>(</a:t>
                </a:r>
                <a:r>
                  <a:rPr lang="en-US" sz="2000" i="1" dirty="0" err="1">
                    <a:effectLst/>
                    <a:ea typeface="SimSun" panose="02010600030101010101" pitchFamily="2" charset="-122"/>
                  </a:rPr>
                  <a:t>X</a:t>
                </a:r>
                <a:r>
                  <a:rPr lang="en-US" sz="2000" i="1" baseline="-25000" dirty="0" err="1">
                    <a:effectLst/>
                    <a:ea typeface="SimSun" panose="02010600030101010101" pitchFamily="2" charset="-122"/>
                  </a:rPr>
                  <a:t>j</a:t>
                </a:r>
                <a:r>
                  <a:rPr lang="en-US" sz="2000" dirty="0">
                    <a:effectLst/>
                    <a:ea typeface="SimSun" panose="02010600030101010101" pitchFamily="2" charset="-122"/>
                  </a:rPr>
                  <a:t>, </a:t>
                </a:r>
                <a:r>
                  <a:rPr lang="en-US" sz="2000" i="1" dirty="0">
                    <a:effectLst/>
                    <a:ea typeface="SimSun" panose="02010600030101010101" pitchFamily="2" charset="-122"/>
                  </a:rPr>
                  <a:t>Z</a:t>
                </a:r>
                <a:r>
                  <a:rPr lang="en-US" sz="2000" dirty="0">
                    <a:effectLst/>
                    <a:ea typeface="SimSun" panose="02010600030101010101" pitchFamily="2" charset="-122"/>
                  </a:rPr>
                  <a:t>) be the local correlation of </a:t>
                </a:r>
                <a:r>
                  <a:rPr lang="en-US" sz="2000" i="1" dirty="0" err="1">
                    <a:effectLst/>
                    <a:ea typeface="SimSun" panose="02010600030101010101" pitchFamily="2" charset="-122"/>
                  </a:rPr>
                  <a:t>X</a:t>
                </a:r>
                <a:r>
                  <a:rPr lang="en-US" sz="2000" i="1" baseline="-25000" dirty="0" err="1">
                    <a:effectLst/>
                    <a:ea typeface="SimSun" panose="02010600030101010101" pitchFamily="2" charset="-122"/>
                  </a:rPr>
                  <a:t>j</a:t>
                </a:r>
                <a:r>
                  <a:rPr lang="en-US" sz="2000" dirty="0">
                    <a:effectLst/>
                    <a:ea typeface="SimSun" panose="02010600030101010101" pitchFamily="2" charset="-122"/>
                  </a:rPr>
                  <a:t> and </a:t>
                </a:r>
                <a:r>
                  <a:rPr lang="en-US" sz="2000" i="1" dirty="0">
                    <a:effectLst/>
                    <a:ea typeface="SimSun" panose="02010600030101010101" pitchFamily="2" charset="-122"/>
                  </a:rPr>
                  <a:t>Z</a:t>
                </a:r>
                <a:r>
                  <a:rPr lang="en-US" sz="2000" dirty="0">
                    <a:effectLst/>
                    <a:ea typeface="SimSun" panose="02010600030101010101" pitchFamily="2" charset="-122"/>
                  </a:rPr>
                  <a:t> within model </a:t>
                </a:r>
                <a:r>
                  <a:rPr lang="en-US" sz="2000" i="1" dirty="0">
                    <a:effectLst/>
                    <a:ea typeface="SimSun" panose="02010600030101010101" pitchFamily="2" charset="-122"/>
                  </a:rPr>
                  <a:t>k</a:t>
                </a:r>
                <a:r>
                  <a:rPr lang="en-US" sz="2000" dirty="0">
                    <a:effectLst/>
                    <a:ea typeface="SimSun" panose="02010600030101010101" pitchFamily="2" charset="-122"/>
                  </a:rPr>
                  <a:t>. Obviously, </a:t>
                </a:r>
                <a:r>
                  <a:rPr lang="en-US" sz="2000" i="1" dirty="0" err="1">
                    <a:effectLst/>
                    <a:ea typeface="SimSun" panose="02010600030101010101" pitchFamily="2" charset="-122"/>
                  </a:rPr>
                  <a:t>R</a:t>
                </a:r>
                <a:r>
                  <a:rPr lang="en-US" sz="2000" i="1" baseline="-25000" dirty="0" err="1">
                    <a:effectLst/>
                    <a:ea typeface="SimSun" panose="02010600030101010101" pitchFamily="2" charset="-122"/>
                  </a:rPr>
                  <a:t>k</a:t>
                </a:r>
                <a:r>
                  <a:rPr lang="en-US" sz="2000" dirty="0">
                    <a:effectLst/>
                    <a:ea typeface="SimSun" panose="02010600030101010101" pitchFamily="2" charset="-122"/>
                  </a:rPr>
                  <a:t>(</a:t>
                </a:r>
                <a:r>
                  <a:rPr lang="en-US" sz="2000" i="1" dirty="0" err="1">
                    <a:effectLst/>
                    <a:ea typeface="SimSun" panose="02010600030101010101" pitchFamily="2" charset="-122"/>
                  </a:rPr>
                  <a:t>X</a:t>
                </a:r>
                <a:r>
                  <a:rPr lang="en-US" sz="2000" i="1" baseline="-25000" dirty="0" err="1">
                    <a:effectLst/>
                    <a:ea typeface="SimSun" panose="02010600030101010101" pitchFamily="2" charset="-122"/>
                  </a:rPr>
                  <a:t>j</a:t>
                </a:r>
                <a:r>
                  <a:rPr lang="en-US" sz="2000" dirty="0">
                    <a:effectLst/>
                    <a:ea typeface="SimSun" panose="02010600030101010101" pitchFamily="2" charset="-122"/>
                  </a:rPr>
                  <a:t>, </a:t>
                </a:r>
                <a:r>
                  <a:rPr lang="en-US" sz="2000" i="1" dirty="0">
                    <a:effectLst/>
                    <a:ea typeface="SimSun" panose="02010600030101010101" pitchFamily="2" charset="-122"/>
                  </a:rPr>
                  <a:t>Z</a:t>
                </a:r>
                <a:r>
                  <a:rPr lang="en-US" sz="2000" dirty="0">
                    <a:effectLst/>
                    <a:ea typeface="SimSun" panose="02010600030101010101" pitchFamily="2" charset="-122"/>
                  </a:rPr>
                  <a:t>) reflects fitness or appropriateness of the regressive coefficient estimate </a:t>
                </a:r>
                <a14:m>
                  <m:oMath xmlns:m="http://schemas.openxmlformats.org/officeDocument/2006/math">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𝛼</m:t>
                            </m:r>
                          </m:e>
                        </m:acc>
                      </m:e>
                      <m:sub>
                        <m:r>
                          <a:rPr lang="en-US" sz="2000" i="1">
                            <a:effectLst/>
                            <a:latin typeface="Cambria Math" panose="02040503050406030204" pitchFamily="18" charset="0"/>
                            <a:ea typeface="SimSun" panose="02010600030101010101" pitchFamily="2" charset="-122"/>
                          </a:rPr>
                          <m:t>𝑗</m:t>
                        </m:r>
                      </m:sub>
                    </m:sSub>
                  </m:oMath>
                </a14:m>
                <a:r>
                  <a:rPr lang="en-US" sz="2000" dirty="0">
                    <a:effectLst/>
                    <a:ea typeface="SimSun" panose="02010600030101010101" pitchFamily="2" charset="-122"/>
                  </a:rPr>
                  <a:t> regarding model </a:t>
                </a:r>
                <a:r>
                  <a:rPr lang="en-US" sz="2000" i="1" dirty="0">
                    <a:effectLst/>
                    <a:ea typeface="SimSun" panose="02010600030101010101" pitchFamily="2" charset="-122"/>
                  </a:rPr>
                  <a:t>k</a:t>
                </a:r>
                <a:r>
                  <a:rPr lang="en-US" sz="2000" dirty="0">
                    <a:effectLst/>
                    <a:ea typeface="SimSun" panose="02010600030101010101" pitchFamily="2" charset="-122"/>
                  </a:rPr>
                  <a:t>. The local correlation </a:t>
                </a:r>
                <a:r>
                  <a:rPr lang="en-US" sz="2000" i="1" dirty="0" err="1">
                    <a:effectLst/>
                    <a:ea typeface="SimSun" panose="02010600030101010101" pitchFamily="2" charset="-122"/>
                  </a:rPr>
                  <a:t>R</a:t>
                </a:r>
                <a:r>
                  <a:rPr lang="en-US" sz="2000" i="1" baseline="-25000" dirty="0" err="1">
                    <a:effectLst/>
                    <a:ea typeface="SimSun" panose="02010600030101010101" pitchFamily="2" charset="-122"/>
                  </a:rPr>
                  <a:t>k</a:t>
                </a:r>
                <a:r>
                  <a:rPr lang="en-US" sz="2000" dirty="0">
                    <a:effectLst/>
                    <a:ea typeface="SimSun" panose="02010600030101010101" pitchFamily="2" charset="-122"/>
                  </a:rPr>
                  <a:t>(</a:t>
                </a:r>
                <a:r>
                  <a:rPr lang="en-US" sz="2000" i="1" dirty="0" err="1">
                    <a:effectLst/>
                    <a:ea typeface="SimSun" panose="02010600030101010101" pitchFamily="2" charset="-122"/>
                  </a:rPr>
                  <a:t>X</a:t>
                </a:r>
                <a:r>
                  <a:rPr lang="en-US" sz="2000" i="1" baseline="-25000" dirty="0" err="1">
                    <a:effectLst/>
                    <a:ea typeface="SimSun" panose="02010600030101010101" pitchFamily="2" charset="-122"/>
                  </a:rPr>
                  <a:t>j</a:t>
                </a:r>
                <a:r>
                  <a:rPr lang="en-US" sz="2000" dirty="0">
                    <a:effectLst/>
                    <a:ea typeface="SimSun" panose="02010600030101010101" pitchFamily="2" charset="-122"/>
                  </a:rPr>
                  <a:t>, </a:t>
                </a:r>
                <a:r>
                  <a:rPr lang="en-US" sz="2000" i="1" dirty="0">
                    <a:effectLst/>
                    <a:ea typeface="SimSun" panose="02010600030101010101" pitchFamily="2" charset="-122"/>
                  </a:rPr>
                  <a:t>Z</a:t>
                </a:r>
                <a:r>
                  <a:rPr lang="en-US" sz="2000" dirty="0">
                    <a:effectLst/>
                    <a:ea typeface="SimSun" panose="02010600030101010101" pitchFamily="2" charset="-122"/>
                  </a:rPr>
                  <a:t>) is defined as product of </a:t>
                </a:r>
                <a:r>
                  <a:rPr lang="en-US" sz="2000" i="1" dirty="0" err="1">
                    <a:effectLst/>
                    <a:ea typeface="SimSun" panose="02010600030101010101" pitchFamily="2" charset="-122"/>
                  </a:rPr>
                  <a:t>R</a:t>
                </a:r>
                <a:r>
                  <a:rPr lang="en-US" sz="2000" i="1" baseline="-25000" dirty="0" err="1">
                    <a:effectLst/>
                    <a:ea typeface="SimSun" panose="02010600030101010101" pitchFamily="2" charset="-122"/>
                  </a:rPr>
                  <a:t>k</a:t>
                </a:r>
                <a:r>
                  <a:rPr lang="en-US" sz="2000" dirty="0">
                    <a:effectLst/>
                    <a:ea typeface="SimSun" panose="02010600030101010101" pitchFamily="2" charset="-122"/>
                  </a:rPr>
                  <a:t>(</a:t>
                </a:r>
                <a:r>
                  <a:rPr lang="en-US" sz="2000" i="1" dirty="0" err="1">
                    <a:effectLst/>
                    <a:ea typeface="SimSun" panose="02010600030101010101" pitchFamily="2" charset="-122"/>
                  </a:rPr>
                  <a:t>X</a:t>
                </a:r>
                <a:r>
                  <a:rPr lang="en-US" sz="2000" i="1" baseline="-25000" dirty="0" err="1">
                    <a:effectLst/>
                    <a:ea typeface="SimSun" panose="02010600030101010101" pitchFamily="2" charset="-122"/>
                  </a:rPr>
                  <a:t>j</a:t>
                </a:r>
                <a:r>
                  <a:rPr lang="en-US" sz="2000" dirty="0">
                    <a:effectLst/>
                    <a:ea typeface="SimSun" panose="02010600030101010101" pitchFamily="2" charset="-122"/>
                  </a:rPr>
                  <a:t>, </a:t>
                </a:r>
                <a14:m>
                  <m:oMath xmlns:m="http://schemas.openxmlformats.org/officeDocument/2006/math">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𝑍</m:t>
                        </m:r>
                      </m:e>
                    </m:acc>
                  </m:oMath>
                </a14:m>
                <a:r>
                  <a:rPr lang="en-US" sz="2000" dirty="0">
                    <a:effectLst/>
                    <a:ea typeface="SimSun" panose="02010600030101010101" pitchFamily="2" charset="-122"/>
                  </a:rPr>
                  <a:t>) and </a:t>
                </a:r>
                <a:r>
                  <a:rPr lang="en-US" sz="2000" i="1" dirty="0" err="1">
                    <a:effectLst/>
                    <a:ea typeface="SimSun" panose="02010600030101010101" pitchFamily="2" charset="-122"/>
                  </a:rPr>
                  <a:t>R</a:t>
                </a:r>
                <a:r>
                  <a:rPr lang="en-US" sz="2000" i="1" baseline="-25000" dirty="0" err="1">
                    <a:effectLst/>
                    <a:ea typeface="SimSun" panose="02010600030101010101" pitchFamily="2" charset="-122"/>
                  </a:rPr>
                  <a:t>k</a:t>
                </a:r>
                <a:r>
                  <a:rPr lang="en-US" sz="2000" dirty="0">
                    <a:effectLst/>
                    <a:ea typeface="SimSun" panose="02010600030101010101" pitchFamily="2" charset="-122"/>
                  </a:rPr>
                  <a:t>(</a:t>
                </a:r>
                <a14:m>
                  <m:oMath xmlns:m="http://schemas.openxmlformats.org/officeDocument/2006/math">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𝑍</m:t>
                        </m:r>
                      </m:e>
                    </m:acc>
                  </m:oMath>
                </a14:m>
                <a:r>
                  <a:rPr lang="en-US" sz="2000" dirty="0">
                    <a:effectLst/>
                    <a:ea typeface="SimSun" panose="02010600030101010101" pitchFamily="2" charset="-122"/>
                  </a:rPr>
                  <a:t>, </a:t>
                </a:r>
                <a:r>
                  <a:rPr lang="en-US" sz="2000" i="1" dirty="0">
                    <a:effectLst/>
                    <a:ea typeface="SimSun" panose="02010600030101010101" pitchFamily="2" charset="-122"/>
                  </a:rPr>
                  <a:t>Z</a:t>
                </a:r>
                <a:r>
                  <a:rPr lang="en-US" sz="2000" dirty="0">
                    <a:effectLst/>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𝑅</m:t>
                          </m:r>
                        </m:e>
                        <m:sub>
                          <m:r>
                            <a:rPr lang="en-US" sz="2000" i="1">
                              <a:effectLst/>
                              <a:latin typeface="Cambria Math" panose="02040503050406030204" pitchFamily="18" charset="0"/>
                              <a:ea typeface="SimSun" panose="02010600030101010101" pitchFamily="2" charset="-122"/>
                            </a:rPr>
                            <m:t>𝑘</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𝑗</m:t>
                              </m:r>
                            </m:sub>
                          </m:sSub>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𝑍</m:t>
                          </m:r>
                        </m:e>
                      </m:d>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𝑅</m:t>
                          </m:r>
                        </m:e>
                        <m:sub>
                          <m:r>
                            <a:rPr lang="en-US" sz="2000" i="1">
                              <a:effectLst/>
                              <a:latin typeface="Cambria Math" panose="02040503050406030204" pitchFamily="18" charset="0"/>
                              <a:ea typeface="SimSun" panose="02010600030101010101" pitchFamily="2" charset="-122"/>
                            </a:rPr>
                            <m:t>𝑘</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𝑗</m:t>
                              </m:r>
                            </m:sub>
                          </m:sSub>
                          <m:r>
                            <a:rPr lang="en-US" sz="2000" i="1">
                              <a:effectLst/>
                              <a:latin typeface="Cambria Math" panose="02040503050406030204" pitchFamily="18" charset="0"/>
                              <a:ea typeface="SimSun" panose="02010600030101010101" pitchFamily="2" charset="-122"/>
                            </a:rPr>
                            <m:t>,</m:t>
                          </m:r>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𝑍</m:t>
                              </m:r>
                            </m:e>
                          </m:acc>
                        </m:e>
                      </m:d>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𝑅</m:t>
                          </m:r>
                        </m:e>
                        <m:sub>
                          <m:r>
                            <a:rPr lang="en-US" sz="2000" i="1">
                              <a:effectLst/>
                              <a:latin typeface="Cambria Math" panose="02040503050406030204" pitchFamily="18" charset="0"/>
                              <a:ea typeface="SimSun" panose="02010600030101010101" pitchFamily="2" charset="-122"/>
                            </a:rPr>
                            <m:t>𝑘</m:t>
                          </m:r>
                        </m:sub>
                      </m:sSub>
                      <m:d>
                        <m:dPr>
                          <m:ctrlPr>
                            <a:rPr lang="en-US" sz="2000" i="1">
                              <a:effectLst/>
                              <a:latin typeface="Cambria Math" panose="02040503050406030204" pitchFamily="18" charset="0"/>
                            </a:rPr>
                          </m:ctrlPr>
                        </m:d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𝑍</m:t>
                              </m:r>
                            </m:e>
                          </m:acc>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𝑍</m:t>
                          </m:r>
                        </m:e>
                      </m:d>
                      <m:r>
                        <a:rPr lang="en-US" sz="2000" b="0" i="1" smtClean="0">
                          <a:effectLst/>
                          <a:latin typeface="Cambria Math" panose="02040503050406030204" pitchFamily="18" charset="0"/>
                          <a:ea typeface="SimSun" panose="02010600030101010101" pitchFamily="2" charset="-122"/>
                        </a:rPr>
                        <m:t>    (2.2)</m:t>
                      </m:r>
                    </m:oMath>
                  </m:oMathPara>
                </a14:m>
                <a:endParaRPr lang="en-US" sz="2000" dirty="0"/>
              </a:p>
              <a:p>
                <a:pPr marL="0" indent="0">
                  <a:buNone/>
                </a:pPr>
                <a:r>
                  <a:rPr lang="en-US" sz="2000" dirty="0">
                    <a:effectLst/>
                    <a:ea typeface="SimSun" panose="02010600030101010101" pitchFamily="2" charset="-122"/>
                  </a:rPr>
                  <a:t>Indeed, local correlation is a conditional correlation of a regressor along its estimated coefficient given the condition which is the estimated regression model and so, the intermediate variable representing such condition is the estimated response </a:t>
                </a:r>
                <a14:m>
                  <m:oMath xmlns:m="http://schemas.openxmlformats.org/officeDocument/2006/math">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𝑍</m:t>
                        </m:r>
                      </m:e>
                    </m:acc>
                  </m:oMath>
                </a14:m>
                <a:r>
                  <a:rPr lang="en-US" sz="2000" dirty="0">
                    <a:effectLst/>
                    <a:ea typeface="SimSun" panose="02010600030101010101" pitchFamily="2" charset="-122"/>
                  </a:rPr>
                  <a:t>. For </a:t>
                </a:r>
                <a:r>
                  <a:rPr lang="en-US" sz="2000" i="1" dirty="0">
                    <a:effectLst/>
                    <a:ea typeface="SimSun" panose="02010600030101010101" pitchFamily="2" charset="-122"/>
                  </a:rPr>
                  <a:t>K</a:t>
                </a:r>
                <a:r>
                  <a:rPr lang="en-US" sz="2000" dirty="0">
                    <a:effectLst/>
                    <a:ea typeface="SimSun" panose="02010600030101010101" pitchFamily="2" charset="-122"/>
                  </a:rPr>
                  <a:t> </a:t>
                </a:r>
                <a:r>
                  <a:rPr lang="en-US" sz="2000" dirty="0">
                    <a:ea typeface="SimSun" panose="02010600030101010101" pitchFamily="2" charset="-122"/>
                  </a:rPr>
                  <a:t>estimated models</a:t>
                </a:r>
                <a:r>
                  <a:rPr lang="en-US" sz="2000" dirty="0">
                    <a:effectLst/>
                    <a:ea typeface="SimSun" panose="02010600030101010101" pitchFamily="2" charset="-122"/>
                  </a:rPr>
                  <a:t>, averaged local correlation </a:t>
                </a:r>
                <a14:m>
                  <m:oMath xmlns:m="http://schemas.openxmlformats.org/officeDocument/2006/math">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𝑅</m:t>
                        </m:r>
                      </m:e>
                    </m:acc>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𝑗</m:t>
                            </m:r>
                          </m:sub>
                        </m:sSub>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𝑍</m:t>
                        </m:r>
                      </m:e>
                    </m:d>
                  </m:oMath>
                </a14:m>
                <a:r>
                  <a:rPr lang="en-US" sz="2000" dirty="0">
                    <a:effectLst/>
                    <a:ea typeface="SimSun" panose="02010600030101010101" pitchFamily="2" charset="-122"/>
                  </a:rPr>
                  <a:t> is calculated as follows:</a:t>
                </a:r>
              </a:p>
              <a:p>
                <a:pPr marL="0" indent="0">
                  <a:buNone/>
                </a:pPr>
                <a14:m>
                  <m:oMathPara xmlns:m="http://schemas.openxmlformats.org/officeDocument/2006/math">
                    <m:oMathParaPr>
                      <m:jc m:val="right"/>
                    </m:oMathParaPr>
                    <m:oMath xmlns:m="http://schemas.openxmlformats.org/officeDocument/2006/math">
                      <m:acc>
                        <m:accPr>
                          <m:chr m:val="̅"/>
                          <m:ctrlPr>
                            <a:rPr lang="en-US" sz="2000" i="1" smtClean="0">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𝑅</m:t>
                          </m:r>
                        </m:e>
                      </m:acc>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𝑗</m:t>
                              </m:r>
                            </m:sub>
                          </m:sSub>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𝑍</m:t>
                          </m:r>
                        </m:e>
                      </m:d>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rPr>
                            <m:t>1</m:t>
                          </m:r>
                        </m:num>
                        <m:den>
                          <m:r>
                            <a:rPr lang="en-US" sz="2000" i="1">
                              <a:effectLst/>
                              <a:latin typeface="Cambria Math" panose="02040503050406030204" pitchFamily="18" charset="0"/>
                              <a:ea typeface="SimSun" panose="02010600030101010101" pitchFamily="2" charset="-122"/>
                            </a:rPr>
                            <m:t>𝐾</m:t>
                          </m:r>
                        </m:den>
                      </m:f>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𝑘</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𝐾</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𝑅</m:t>
                              </m:r>
                            </m:e>
                            <m:sub>
                              <m:r>
                                <a:rPr lang="en-US" sz="2000" i="1">
                                  <a:effectLst/>
                                  <a:latin typeface="Cambria Math" panose="02040503050406030204" pitchFamily="18" charset="0"/>
                                  <a:ea typeface="SimSun" panose="02010600030101010101" pitchFamily="2" charset="-122"/>
                                </a:rPr>
                                <m:t>𝑘</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𝑗</m:t>
                                  </m:r>
                                </m:sub>
                              </m:sSub>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𝑍</m:t>
                              </m:r>
                            </m:e>
                          </m:d>
                        </m:e>
                      </m:nary>
                      <m:r>
                        <a:rPr lang="en-US" sz="2000" b="0" i="1" smtClean="0">
                          <a:effectLst/>
                          <a:latin typeface="Cambria Math" panose="02040503050406030204" pitchFamily="18" charset="0"/>
                          <a:ea typeface="SimSun" panose="02010600030101010101" pitchFamily="2" charset="-122"/>
                        </a:rPr>
                        <m:t>    (2.3)</m:t>
                      </m:r>
                    </m:oMath>
                  </m:oMathPara>
                </a14:m>
                <a:endParaRPr lang="en-US" sz="2000" dirty="0"/>
              </a:p>
              <a:p>
                <a:pPr marL="0" indent="0">
                  <a:buNone/>
                </a:pPr>
                <a:r>
                  <a:rPr lang="en-US" sz="2000" dirty="0">
                    <a:effectLst/>
                    <a:ea typeface="SimSun" panose="02010600030101010101" pitchFamily="2" charset="-122"/>
                  </a:rPr>
                  <a:t>Global correlation implies fitness of the target regressive parameter without concerning any regression models. Let </a:t>
                </a:r>
                <a:r>
                  <a:rPr lang="en-US" sz="2000" i="1" dirty="0">
                    <a:effectLst/>
                    <a:ea typeface="SimSun" panose="02010600030101010101" pitchFamily="2" charset="-122"/>
                  </a:rPr>
                  <a:t>R</a:t>
                </a:r>
                <a:r>
                  <a:rPr lang="en-US" sz="2000" dirty="0">
                    <a:effectLst/>
                    <a:ea typeface="SimSun" panose="02010600030101010101" pitchFamily="2" charset="-122"/>
                  </a:rPr>
                  <a:t>(</a:t>
                </a:r>
                <a:r>
                  <a:rPr lang="en-US" sz="2000" i="1" dirty="0" err="1">
                    <a:effectLst/>
                    <a:ea typeface="SimSun" panose="02010600030101010101" pitchFamily="2" charset="-122"/>
                  </a:rPr>
                  <a:t>X</a:t>
                </a:r>
                <a:r>
                  <a:rPr lang="en-US" sz="2000" i="1" baseline="-25000" dirty="0" err="1">
                    <a:effectLst/>
                    <a:ea typeface="SimSun" panose="02010600030101010101" pitchFamily="2" charset="-122"/>
                  </a:rPr>
                  <a:t>j</a:t>
                </a:r>
                <a:r>
                  <a:rPr lang="en-US" sz="2000" dirty="0">
                    <a:effectLst/>
                    <a:ea typeface="SimSun" panose="02010600030101010101" pitchFamily="2" charset="-122"/>
                  </a:rPr>
                  <a:t>, </a:t>
                </a:r>
                <a:r>
                  <a:rPr lang="en-US" sz="2000" i="1" dirty="0">
                    <a:effectLst/>
                    <a:ea typeface="SimSun" panose="02010600030101010101" pitchFamily="2" charset="-122"/>
                  </a:rPr>
                  <a:t>Z</a:t>
                </a:r>
                <a:r>
                  <a:rPr lang="en-US" sz="2000" dirty="0">
                    <a:effectLst/>
                    <a:ea typeface="SimSun" panose="02010600030101010101" pitchFamily="2" charset="-122"/>
                  </a:rPr>
                  <a:t>) denote the global correlation between regressor </a:t>
                </a:r>
                <a:r>
                  <a:rPr lang="en-US" sz="2000" i="1" dirty="0" err="1">
                    <a:effectLst/>
                    <a:ea typeface="SimSun" panose="02010600030101010101" pitchFamily="2" charset="-122"/>
                  </a:rPr>
                  <a:t>X</a:t>
                </a:r>
                <a:r>
                  <a:rPr lang="en-US" sz="2000" i="1" baseline="-25000" dirty="0" err="1">
                    <a:effectLst/>
                    <a:ea typeface="SimSun" panose="02010600030101010101" pitchFamily="2" charset="-122"/>
                  </a:rPr>
                  <a:t>j</a:t>
                </a:r>
                <a:r>
                  <a:rPr lang="en-US" sz="2000" dirty="0">
                    <a:effectLst/>
                    <a:ea typeface="SimSun" panose="02010600030101010101" pitchFamily="2" charset="-122"/>
                  </a:rPr>
                  <a:t> and </a:t>
                </a:r>
                <a:r>
                  <a:rPr lang="en-US" sz="2000" dirty="0" err="1">
                    <a:effectLst/>
                    <a:ea typeface="SimSun" panose="02010600030101010101" pitchFamily="2" charset="-122"/>
                  </a:rPr>
                  <a:t>responsor</a:t>
                </a:r>
                <a:r>
                  <a:rPr lang="en-US" sz="2000" dirty="0">
                    <a:effectLst/>
                    <a:ea typeface="SimSun" panose="02010600030101010101" pitchFamily="2" charset="-122"/>
                  </a:rPr>
                  <a:t> </a:t>
                </a:r>
                <a:r>
                  <a:rPr lang="en-US" sz="2000" i="1" dirty="0">
                    <a:effectLst/>
                    <a:ea typeface="SimSun" panose="02010600030101010101" pitchFamily="2" charset="-122"/>
                  </a:rPr>
                  <a:t>Z</a:t>
                </a:r>
                <a:r>
                  <a:rPr lang="en-US" sz="2000" dirty="0">
                    <a:effectLst/>
                    <a:ea typeface="SimSun" panose="02010600030101010101" pitchFamily="2" charset="-122"/>
                  </a:rPr>
                  <a:t>, which is defined as usual correlation coefficient as follows:</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rPr>
                        <m:t>𝑅</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𝑗</m:t>
                              </m:r>
                            </m:sub>
                          </m:sSub>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𝑍</m:t>
                          </m:r>
                        </m:e>
                      </m:d>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rPr>
                          </m:ctrlPr>
                        </m:fPr>
                        <m:num>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𝑁</m:t>
                              </m:r>
                            </m:sup>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𝑥</m:t>
                                      </m:r>
                                    </m:e>
                                    <m:sub>
                                      <m:r>
                                        <a:rPr lang="en-US" sz="2000" i="1">
                                          <a:effectLst/>
                                          <a:latin typeface="Cambria Math" panose="02040503050406030204" pitchFamily="18" charset="0"/>
                                          <a:ea typeface="SimSun" panose="02010600030101010101" pitchFamily="2" charset="-122"/>
                                        </a:rPr>
                                        <m:t>𝑖𝑗</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𝑥</m:t>
                                          </m:r>
                                        </m:e>
                                      </m:acc>
                                    </m:e>
                                    <m:sub>
                                      <m:r>
                                        <a:rPr lang="en-US" sz="2000" i="1">
                                          <a:effectLst/>
                                          <a:latin typeface="Cambria Math" panose="02040503050406030204" pitchFamily="18" charset="0"/>
                                          <a:ea typeface="SimSun" panose="02010600030101010101" pitchFamily="2" charset="-122"/>
                                        </a:rPr>
                                        <m:t>𝑗</m:t>
                                      </m:r>
                                    </m:sub>
                                  </m:sSub>
                                </m:e>
                              </m:d>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𝑧</m:t>
                                      </m:r>
                                    </m:e>
                                    <m:sub>
                                      <m:r>
                                        <a:rPr lang="en-US" sz="2000" i="1">
                                          <a:effectLst/>
                                          <a:latin typeface="Cambria Math" panose="02040503050406030204" pitchFamily="18" charset="0"/>
                                          <a:ea typeface="SimSun" panose="02010600030101010101" pitchFamily="2" charset="-122"/>
                                        </a:rPr>
                                        <m:t>𝑖</m:t>
                                      </m:r>
                                    </m:sub>
                                  </m:sSub>
                                  <m:r>
                                    <a:rPr lang="en-US" sz="2000" i="1">
                                      <a:effectLst/>
                                      <a:latin typeface="Cambria Math" panose="02040503050406030204" pitchFamily="18" charset="0"/>
                                      <a:ea typeface="SimSun" panose="02010600030101010101" pitchFamily="2" charset="-122"/>
                                    </a:rPr>
                                    <m:t>−</m:t>
                                  </m:r>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𝑧</m:t>
                                      </m:r>
                                    </m:e>
                                  </m:acc>
                                </m:e>
                              </m:d>
                            </m:e>
                          </m:nary>
                        </m:num>
                        <m:den>
                          <m:rad>
                            <m:radPr>
                              <m:degHide m:val="on"/>
                              <m:ctrlPr>
                                <a:rPr lang="en-US" sz="2000" i="1">
                                  <a:effectLst/>
                                  <a:latin typeface="Cambria Math" panose="02040503050406030204" pitchFamily="18" charset="0"/>
                                </a:rPr>
                              </m:ctrlPr>
                            </m:radPr>
                            <m:deg/>
                            <m:e>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𝑁</m:t>
                                  </m:r>
                                </m:sup>
                                <m:e>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𝑥</m:t>
                                              </m:r>
                                            </m:e>
                                            <m:sub>
                                              <m:r>
                                                <a:rPr lang="en-US" sz="2000" i="1">
                                                  <a:effectLst/>
                                                  <a:latin typeface="Cambria Math" panose="02040503050406030204" pitchFamily="18" charset="0"/>
                                                  <a:ea typeface="SimSun" panose="02010600030101010101" pitchFamily="2" charset="-122"/>
                                                </a:rPr>
                                                <m:t>𝑖𝑗</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𝑥</m:t>
                                                  </m:r>
                                                </m:e>
                                              </m:acc>
                                            </m:e>
                                            <m:sub>
                                              <m:r>
                                                <a:rPr lang="en-US" sz="2000" i="1">
                                                  <a:effectLst/>
                                                  <a:latin typeface="Cambria Math" panose="02040503050406030204" pitchFamily="18" charset="0"/>
                                                  <a:ea typeface="SimSun" panose="02010600030101010101" pitchFamily="2" charset="-122"/>
                                                </a:rPr>
                                                <m:t>𝑗</m:t>
                                              </m:r>
                                            </m:sub>
                                          </m:sSub>
                                        </m:e>
                                      </m:d>
                                    </m:e>
                                    <m:sup>
                                      <m:r>
                                        <a:rPr lang="en-US" sz="2000" i="1">
                                          <a:effectLst/>
                                          <a:latin typeface="Cambria Math" panose="02040503050406030204" pitchFamily="18" charset="0"/>
                                          <a:ea typeface="SimSun" panose="02010600030101010101" pitchFamily="2" charset="-122"/>
                                        </a:rPr>
                                        <m:t>2</m:t>
                                      </m:r>
                                    </m:sup>
                                  </m:sSup>
                                </m:e>
                              </m:nary>
                            </m:e>
                          </m:rad>
                          <m:rad>
                            <m:radPr>
                              <m:degHide m:val="on"/>
                              <m:ctrlPr>
                                <a:rPr lang="en-US" sz="2000" i="1">
                                  <a:effectLst/>
                                  <a:latin typeface="Cambria Math" panose="02040503050406030204" pitchFamily="18" charset="0"/>
                                </a:rPr>
                              </m:ctrlPr>
                            </m:radPr>
                            <m:deg/>
                            <m:e>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𝑁</m:t>
                                  </m:r>
                                </m:sup>
                                <m:e>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𝑧</m:t>
                                              </m:r>
                                            </m:e>
                                            <m:sub>
                                              <m:r>
                                                <a:rPr lang="en-US" sz="2000" i="1">
                                                  <a:effectLst/>
                                                  <a:latin typeface="Cambria Math" panose="02040503050406030204" pitchFamily="18" charset="0"/>
                                                  <a:ea typeface="SimSun" panose="02010600030101010101" pitchFamily="2" charset="-122"/>
                                                </a:rPr>
                                                <m:t>𝑖</m:t>
                                              </m:r>
                                            </m:sub>
                                          </m:sSub>
                                          <m:r>
                                            <a:rPr lang="en-US" sz="2000" i="1">
                                              <a:effectLst/>
                                              <a:latin typeface="Cambria Math" panose="02040503050406030204" pitchFamily="18" charset="0"/>
                                              <a:ea typeface="SimSun" panose="02010600030101010101" pitchFamily="2" charset="-122"/>
                                            </a:rPr>
                                            <m:t>−</m:t>
                                          </m:r>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rPr>
                                                <m:t>𝑧</m:t>
                                              </m:r>
                                            </m:e>
                                          </m:acc>
                                        </m:e>
                                      </m:d>
                                    </m:e>
                                    <m:sup>
                                      <m:r>
                                        <a:rPr lang="en-US" sz="2000" i="1">
                                          <a:effectLst/>
                                          <a:latin typeface="Cambria Math" panose="02040503050406030204" pitchFamily="18" charset="0"/>
                                          <a:ea typeface="SimSun" panose="02010600030101010101" pitchFamily="2" charset="-122"/>
                                        </a:rPr>
                                        <m:t>2</m:t>
                                      </m:r>
                                    </m:sup>
                                  </m:sSup>
                                </m:e>
                              </m:nary>
                            </m:e>
                          </m:rad>
                        </m:den>
                      </m:f>
                      <m:r>
                        <a:rPr lang="en-US" sz="2000" b="0" i="1" smtClean="0">
                          <a:effectLst/>
                          <a:latin typeface="Cambria Math" panose="02040503050406030204" pitchFamily="18" charset="0"/>
                          <a:ea typeface="SimSun" panose="02010600030101010101" pitchFamily="2" charset="-122"/>
                        </a:rPr>
                        <m:t>    (2.4)</m:t>
                      </m:r>
                    </m:oMath>
                  </m:oMathPara>
                </a14:m>
                <a:endParaRPr lang="en-US" sz="2000" dirty="0"/>
              </a:p>
            </p:txBody>
          </p:sp>
        </mc:Choice>
        <mc:Fallback xmlns="">
          <p:sp>
            <p:nvSpPr>
              <p:cNvPr id="3" name="Content Placeholder 2">
                <a:extLst>
                  <a:ext uri="{FF2B5EF4-FFF2-40B4-BE49-F238E27FC236}">
                    <a16:creationId xmlns:a16="http://schemas.microsoft.com/office/drawing/2014/main" id="{7BB0A9F0-31B9-AA42-9668-3D8070778ACF}"/>
                  </a:ext>
                </a:extLst>
              </p:cNvPr>
              <p:cNvSpPr>
                <a:spLocks noGrp="1" noRot="1" noChangeAspect="1" noMove="1" noResize="1" noEditPoints="1" noAdjustHandles="1" noChangeArrowheads="1" noChangeShapeType="1" noTextEdit="1"/>
              </p:cNvSpPr>
              <p:nvPr>
                <p:ph idx="1"/>
              </p:nvPr>
            </p:nvSpPr>
            <p:spPr>
              <a:xfrm>
                <a:off x="196948" y="914399"/>
                <a:ext cx="11760590" cy="5176066"/>
              </a:xfrm>
              <a:blipFill>
                <a:blip r:embed="rId4"/>
                <a:stretch>
                  <a:fillRect l="-518" t="-589" r="-5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71D1555-099D-7464-88A7-20E7B22F6EEB}"/>
              </a:ext>
            </a:extLst>
          </p:cNvPr>
          <p:cNvSpPr>
            <a:spLocks noGrp="1"/>
          </p:cNvSpPr>
          <p:nvPr>
            <p:ph type="dt" sz="half" idx="10"/>
          </p:nvPr>
        </p:nvSpPr>
        <p:spPr/>
        <p:txBody>
          <a:bodyPr/>
          <a:lstStyle/>
          <a:p>
            <a:r>
              <a:rPr lang="en-US"/>
              <a:t>13/12/2022</a:t>
            </a:r>
          </a:p>
        </p:txBody>
      </p:sp>
      <p:sp>
        <p:nvSpPr>
          <p:cNvPr id="5" name="Footer Placeholder 4">
            <a:extLst>
              <a:ext uri="{FF2B5EF4-FFF2-40B4-BE49-F238E27FC236}">
                <a16:creationId xmlns:a16="http://schemas.microsoft.com/office/drawing/2014/main" id="{25AB2FCB-6AC5-C398-65F1-09A093403AB6}"/>
              </a:ext>
            </a:extLst>
          </p:cNvPr>
          <p:cNvSpPr>
            <a:spLocks noGrp="1"/>
          </p:cNvSpPr>
          <p:nvPr>
            <p:ph type="ftr" sz="quarter" idx="11"/>
          </p:nvPr>
        </p:nvSpPr>
        <p:spPr/>
        <p:txBody>
          <a:bodyPr/>
          <a:lstStyle/>
          <a:p>
            <a:r>
              <a:rPr lang="en-US"/>
              <a:t>Extreme bound analysis correlation</a:t>
            </a:r>
          </a:p>
        </p:txBody>
      </p:sp>
      <p:sp>
        <p:nvSpPr>
          <p:cNvPr id="6" name="Slide Number Placeholder 5">
            <a:extLst>
              <a:ext uri="{FF2B5EF4-FFF2-40B4-BE49-F238E27FC236}">
                <a16:creationId xmlns:a16="http://schemas.microsoft.com/office/drawing/2014/main" id="{97CCBD2A-56CA-DB31-CC43-E02FC29249BD}"/>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8507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F4BC-FDAE-581E-EB80-46BCB80BE6CA}"/>
              </a:ext>
            </a:extLst>
          </p:cNvPr>
          <p:cNvSpPr>
            <a:spLocks noGrp="1"/>
          </p:cNvSpPr>
          <p:nvPr>
            <p:ph type="title"/>
          </p:nvPr>
        </p:nvSpPr>
        <p:spPr>
          <a:xfrm>
            <a:off x="838200" y="52117"/>
            <a:ext cx="10515600" cy="496522"/>
          </a:xfrm>
        </p:spPr>
        <p:txBody>
          <a:bodyPr>
            <a:normAutofit/>
          </a:bodyPr>
          <a:lstStyle/>
          <a:p>
            <a:r>
              <a:rPr lang="en-US" sz="2500"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A24B48-5E7E-536D-1CCD-23680154E7BD}"/>
                  </a:ext>
                </a:extLst>
              </p:cNvPr>
              <p:cNvSpPr>
                <a:spLocks noGrp="1"/>
              </p:cNvSpPr>
              <p:nvPr>
                <p:ph idx="1"/>
              </p:nvPr>
            </p:nvSpPr>
            <p:spPr>
              <a:xfrm>
                <a:off x="281354" y="590834"/>
                <a:ext cx="11605846" cy="5610767"/>
              </a:xfrm>
            </p:spPr>
            <p:txBody>
              <a:bodyPr>
                <a:noAutofit/>
              </a:bodyPr>
              <a:lstStyle/>
              <a:p>
                <a:pPr marL="0" indent="0">
                  <a:buNone/>
                </a:pPr>
                <a:r>
                  <a:rPr lang="en-US" sz="1900" dirty="0">
                    <a:effectLst/>
                    <a:ea typeface="SimSun" panose="02010600030101010101" pitchFamily="2" charset="-122"/>
                  </a:rPr>
                  <a:t>A regressor </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j</a:t>
                </a:r>
                <a:r>
                  <a:rPr lang="en-US" sz="1900" dirty="0">
                    <a:effectLst/>
                    <a:ea typeface="SimSun" panose="02010600030101010101" pitchFamily="2" charset="-122"/>
                  </a:rPr>
                  <a:t> along with its implicit regressive coefficient </a:t>
                </a:r>
                <a:r>
                  <a:rPr lang="en-US" sz="1900" i="1" dirty="0">
                    <a:effectLst/>
                    <a:ea typeface="SimSun" panose="02010600030101010101" pitchFamily="2" charset="-122"/>
                  </a:rPr>
                  <a:t>α</a:t>
                </a:r>
                <a:r>
                  <a:rPr lang="en-US" sz="1900" i="1" baseline="-25000" dirty="0">
                    <a:effectLst/>
                    <a:ea typeface="SimSun" panose="02010600030101010101" pitchFamily="2" charset="-122"/>
                  </a:rPr>
                  <a:t>j</a:t>
                </a:r>
                <a:r>
                  <a:rPr lang="en-US" sz="1900" dirty="0">
                    <a:effectLst/>
                    <a:ea typeface="SimSun" panose="02010600030101010101" pitchFamily="2" charset="-122"/>
                  </a:rPr>
                  <a:t> are good if they can give sufficient explanatories to possible models and they can be more independent to reflect the </a:t>
                </a:r>
                <a:r>
                  <a:rPr lang="en-US" sz="1900" dirty="0" err="1">
                    <a:effectLst/>
                    <a:ea typeface="SimSun" panose="02010600030101010101" pitchFamily="2" charset="-122"/>
                  </a:rPr>
                  <a:t>responsor</a:t>
                </a:r>
                <a:r>
                  <a:rPr lang="en-US" sz="1900" dirty="0">
                    <a:effectLst/>
                    <a:ea typeface="SimSun" panose="02010600030101010101" pitchFamily="2" charset="-122"/>
                  </a:rPr>
                  <a:t> </a:t>
                </a:r>
                <a:r>
                  <a:rPr lang="en-US" sz="1900" i="1" dirty="0">
                    <a:effectLst/>
                    <a:ea typeface="SimSun" panose="02010600030101010101" pitchFamily="2" charset="-122"/>
                  </a:rPr>
                  <a:t>Z</a:t>
                </a:r>
                <a:r>
                  <a:rPr lang="en-US" sz="1900" dirty="0">
                    <a:effectLst/>
                    <a:ea typeface="SimSun" panose="02010600030101010101" pitchFamily="2" charset="-122"/>
                  </a:rPr>
                  <a:t>. In other words, the first condition of sufficient explanatories to possible models is represented by local correlation and the second condition of independent reflection is represented by global correlation. Therefore, the fitness of </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j</a:t>
                </a:r>
                <a:r>
                  <a:rPr lang="en-US" sz="1900" dirty="0">
                    <a:effectLst/>
                    <a:ea typeface="SimSun" panose="02010600030101010101" pitchFamily="2" charset="-122"/>
                  </a:rPr>
                  <a:t> and </a:t>
                </a:r>
                <a:r>
                  <a:rPr lang="en-US" sz="1900" i="1" dirty="0">
                    <a:effectLst/>
                    <a:ea typeface="SimSun" panose="02010600030101010101" pitchFamily="2" charset="-122"/>
                  </a:rPr>
                  <a:t>α</a:t>
                </a:r>
                <a:r>
                  <a:rPr lang="en-US" sz="1900" i="1" baseline="-25000" dirty="0">
                    <a:effectLst/>
                    <a:ea typeface="SimSun" panose="02010600030101010101" pitchFamily="2" charset="-122"/>
                  </a:rPr>
                  <a:t>j</a:t>
                </a:r>
                <a:r>
                  <a:rPr lang="en-US" sz="1900" dirty="0">
                    <a:effectLst/>
                    <a:ea typeface="SimSun" panose="02010600030101010101" pitchFamily="2" charset="-122"/>
                  </a:rPr>
                  <a:t> are defined as product of the averaged local correlation </a:t>
                </a:r>
                <a14:m>
                  <m:oMath xmlns:m="http://schemas.openxmlformats.org/officeDocument/2006/math">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𝑅</m:t>
                        </m:r>
                      </m:e>
                    </m:acc>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𝑗</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𝑍</m:t>
                        </m:r>
                      </m:e>
                    </m:d>
                  </m:oMath>
                </a14:m>
                <a:r>
                  <a:rPr lang="en-US" sz="1900" dirty="0">
                    <a:effectLst/>
                    <a:ea typeface="SimSun" panose="02010600030101010101" pitchFamily="2" charset="-122"/>
                  </a:rPr>
                  <a:t> and the global correlation </a:t>
                </a:r>
                <a:r>
                  <a:rPr lang="en-US" sz="1900" i="1" dirty="0">
                    <a:effectLst/>
                    <a:ea typeface="SimSun" panose="02010600030101010101" pitchFamily="2" charset="-122"/>
                  </a:rPr>
                  <a:t>R</a:t>
                </a:r>
                <a:r>
                  <a:rPr lang="en-US" sz="1900" dirty="0">
                    <a:effectLst/>
                    <a:ea typeface="SimSun" panose="02010600030101010101" pitchFamily="2" charset="-122"/>
                  </a:rPr>
                  <a:t>(</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j</a:t>
                </a:r>
                <a:r>
                  <a:rPr lang="en-US" sz="1900" dirty="0">
                    <a:effectLst/>
                    <a:ea typeface="SimSun" panose="02010600030101010101" pitchFamily="2" charset="-122"/>
                  </a:rPr>
                  <a:t>, </a:t>
                </a:r>
                <a:r>
                  <a:rPr lang="en-US" sz="1900" i="1" dirty="0">
                    <a:effectLst/>
                    <a:ea typeface="SimSun" panose="02010600030101010101" pitchFamily="2" charset="-122"/>
                  </a:rPr>
                  <a:t>Z</a:t>
                </a:r>
                <a:r>
                  <a:rPr lang="en-US" sz="1900" dirty="0">
                    <a:effectLst/>
                    <a:ea typeface="SimSun" panose="02010600030101010101" pitchFamily="2" charset="-122"/>
                  </a:rPr>
                  <a:t>) follows:</a:t>
                </a:r>
              </a:p>
              <a:p>
                <a:pPr marL="0" indent="0">
                  <a:buNone/>
                </a:pPr>
                <a14:m>
                  <m:oMathPara xmlns:m="http://schemas.openxmlformats.org/officeDocument/2006/math">
                    <m:oMathParaPr>
                      <m:jc m:val="right"/>
                    </m:oMathParaPr>
                    <m:oMath xmlns:m="http://schemas.openxmlformats.org/officeDocument/2006/math">
                      <m:sSub>
                        <m:sSubPr>
                          <m:ctrlPr>
                            <a:rPr lang="en-US" sz="1900" i="1" smtClean="0">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𝜑</m:t>
                          </m:r>
                        </m:e>
                        <m:sub>
                          <m:r>
                            <a:rPr lang="en-US" sz="1900" i="1">
                              <a:effectLst/>
                              <a:latin typeface="Cambria Math" panose="02040503050406030204" pitchFamily="18" charset="0"/>
                              <a:ea typeface="SimSun" panose="02010600030101010101" pitchFamily="2" charset="-122"/>
                            </a:rPr>
                            <m:t>𝑗</m:t>
                          </m:r>
                        </m:sub>
                      </m:sSub>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𝑅</m:t>
                          </m:r>
                        </m:e>
                      </m:acc>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𝑗</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𝑍</m:t>
                          </m:r>
                        </m:e>
                      </m:d>
                      <m:r>
                        <a:rPr lang="en-US" sz="1900" i="1">
                          <a:effectLst/>
                          <a:latin typeface="Cambria Math" panose="02040503050406030204" pitchFamily="18" charset="0"/>
                          <a:ea typeface="SimSun" panose="02010600030101010101" pitchFamily="2" charset="-122"/>
                        </a:rPr>
                        <m:t>𝑅</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𝑗</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𝑍</m:t>
                          </m:r>
                        </m:e>
                      </m:d>
                      <m:r>
                        <a:rPr lang="en-US" sz="1900" b="0" i="1" smtClean="0">
                          <a:effectLst/>
                          <a:latin typeface="Cambria Math" panose="02040503050406030204" pitchFamily="18" charset="0"/>
                          <a:ea typeface="SimSun" panose="02010600030101010101" pitchFamily="2" charset="-122"/>
                        </a:rPr>
                        <m:t>    (2.5)</m:t>
                      </m:r>
                    </m:oMath>
                  </m:oMathPara>
                </a14:m>
                <a:endParaRPr lang="en-US" sz="1900" dirty="0"/>
              </a:p>
              <a:p>
                <a:pPr marL="0" indent="0">
                  <a:buNone/>
                </a:pPr>
                <a:r>
                  <a:rPr lang="en-US" sz="1900" dirty="0">
                    <a:effectLst/>
                    <a:ea typeface="SimSun" panose="02010600030101010101" pitchFamily="2" charset="-122"/>
                  </a:rPr>
                  <a:t>The larger the fitness </a:t>
                </a:r>
                <a:r>
                  <a:rPr lang="en-US" sz="1900" i="1" dirty="0" err="1">
                    <a:effectLst/>
                    <a:ea typeface="SimSun" panose="02010600030101010101" pitchFamily="2" charset="-122"/>
                  </a:rPr>
                  <a:t>φ</a:t>
                </a:r>
                <a:r>
                  <a:rPr lang="en-US" sz="1900" i="1" baseline="-25000" dirty="0" err="1">
                    <a:effectLst/>
                    <a:ea typeface="SimSun" panose="02010600030101010101" pitchFamily="2" charset="-122"/>
                  </a:rPr>
                  <a:t>j</a:t>
                </a:r>
                <a:r>
                  <a:rPr lang="en-US" sz="1900" dirty="0">
                    <a:effectLst/>
                    <a:ea typeface="SimSun" panose="02010600030101010101" pitchFamily="2" charset="-122"/>
                  </a:rPr>
                  <a:t> is, the better the implicit estimate </a:t>
                </a:r>
                <a14:m>
                  <m:oMath xmlns:m="http://schemas.openxmlformats.org/officeDocument/2006/math">
                    <m:sSub>
                      <m:sSubPr>
                        <m:ctrlPr>
                          <a:rPr lang="en-US" sz="1900" i="1">
                            <a:effectLst/>
                            <a:latin typeface="Cambria Math" panose="02040503050406030204" pitchFamily="18" charset="0"/>
                          </a:rPr>
                        </m:ctrlPr>
                      </m:sSub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b>
                        <m:r>
                          <a:rPr lang="en-US" sz="1900" i="1">
                            <a:effectLst/>
                            <a:latin typeface="Cambria Math" panose="02040503050406030204" pitchFamily="18" charset="0"/>
                            <a:ea typeface="SimSun" panose="02010600030101010101" pitchFamily="2" charset="-122"/>
                          </a:rPr>
                          <m:t>𝑗</m:t>
                        </m:r>
                      </m:sub>
                    </m:sSub>
                  </m:oMath>
                </a14:m>
                <a:r>
                  <a:rPr lang="en-US" sz="1900" dirty="0">
                    <a:effectLst/>
                    <a:ea typeface="SimSun" panose="02010600030101010101" pitchFamily="2" charset="-122"/>
                  </a:rPr>
                  <a:t> is, and the better the regressor </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j</a:t>
                </a:r>
                <a:r>
                  <a:rPr lang="en-US" sz="1900" dirty="0">
                    <a:effectLst/>
                    <a:ea typeface="SimSun" panose="02010600030101010101" pitchFamily="2" charset="-122"/>
                  </a:rPr>
                  <a:t> is. Good regressors </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j</a:t>
                </a:r>
                <a:r>
                  <a:rPr lang="en-US" sz="1900" dirty="0">
                    <a:effectLst/>
                    <a:ea typeface="SimSun" panose="02010600030101010101" pitchFamily="2" charset="-122"/>
                  </a:rPr>
                  <a:t> (also </a:t>
                </a:r>
                <a:r>
                  <a:rPr lang="en-US" sz="1900" i="1" dirty="0">
                    <a:effectLst/>
                    <a:ea typeface="SimSun" panose="02010600030101010101" pitchFamily="2" charset="-122"/>
                  </a:rPr>
                  <a:t>α</a:t>
                </a:r>
                <a:r>
                  <a:rPr lang="en-US" sz="1900" i="1" baseline="-25000" dirty="0">
                    <a:effectLst/>
                    <a:ea typeface="SimSun" panose="02010600030101010101" pitchFamily="2" charset="-122"/>
                  </a:rPr>
                  <a:t>j</a:t>
                </a:r>
                <a:r>
                  <a:rPr lang="en-US" sz="1900" dirty="0">
                    <a:effectLst/>
                    <a:ea typeface="SimSun" panose="02010600030101010101" pitchFamily="2" charset="-122"/>
                  </a:rPr>
                  <a:t> or </a:t>
                </a:r>
                <a14:m>
                  <m:oMath xmlns:m="http://schemas.openxmlformats.org/officeDocument/2006/math">
                    <m:sSub>
                      <m:sSubPr>
                        <m:ctrlPr>
                          <a:rPr lang="en-US" sz="1900" i="1">
                            <a:effectLst/>
                            <a:latin typeface="Cambria Math" panose="02040503050406030204" pitchFamily="18" charset="0"/>
                          </a:rPr>
                        </m:ctrlPr>
                      </m:sSub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b>
                        <m:r>
                          <a:rPr lang="en-US" sz="1900" i="1">
                            <a:effectLst/>
                            <a:latin typeface="Cambria Math" panose="02040503050406030204" pitchFamily="18" charset="0"/>
                            <a:ea typeface="SimSun" panose="02010600030101010101" pitchFamily="2" charset="-122"/>
                          </a:rPr>
                          <m:t>𝑗</m:t>
                        </m:r>
                      </m:sub>
                    </m:sSub>
                  </m:oMath>
                </a14:m>
                <a:r>
                  <a:rPr lang="en-US" sz="1900" dirty="0">
                    <a:effectLst/>
                    <a:ea typeface="SimSun" panose="02010600030101010101" pitchFamily="2" charset="-122"/>
                  </a:rPr>
                  <a:t>) which have large enough fitness values </a:t>
                </a:r>
                <a:r>
                  <a:rPr lang="en-US" sz="1900" i="1" dirty="0" err="1">
                    <a:effectLst/>
                    <a:ea typeface="SimSun" panose="02010600030101010101" pitchFamily="2" charset="-122"/>
                  </a:rPr>
                  <a:t>φ</a:t>
                </a:r>
                <a:r>
                  <a:rPr lang="en-US" sz="1900" i="1" baseline="-25000" dirty="0" err="1">
                    <a:effectLst/>
                    <a:ea typeface="SimSun" panose="02010600030101010101" pitchFamily="2" charset="-122"/>
                  </a:rPr>
                  <a:t>j</a:t>
                </a:r>
                <a:r>
                  <a:rPr lang="en-US" sz="1900" dirty="0">
                    <a:effectLst/>
                    <a:ea typeface="SimSun" panose="02010600030101010101" pitchFamily="2" charset="-122"/>
                  </a:rPr>
                  <a:t> are called robust regressors.</a:t>
                </a:r>
                <a:r>
                  <a:rPr lang="en-US" sz="1900" dirty="0"/>
                  <a:t> Consequently, Regressive Expectation Maximization with </a:t>
                </a:r>
                <a:r>
                  <a:rPr lang="en-US" sz="1900" dirty="0" err="1"/>
                  <a:t>RObust</a:t>
                </a:r>
                <a:r>
                  <a:rPr lang="en-US" sz="1900" dirty="0"/>
                  <a:t> regressors (REMRO) algorithm searches for robust regressors and sorts them according to descending ordering with their fitness values </a:t>
                </a:r>
                <a:r>
                  <a:rPr lang="en-US" sz="1900" i="1" dirty="0" err="1"/>
                  <a:t>φ</a:t>
                </a:r>
                <a:r>
                  <a:rPr lang="en-US" sz="1900" i="1" baseline="-25000" dirty="0" err="1"/>
                  <a:t>j</a:t>
                </a:r>
                <a:r>
                  <a:rPr lang="en-US" sz="1900" dirty="0"/>
                  <a:t> as searching criterion. Another problem is how to produce </a:t>
                </a:r>
                <a:r>
                  <a:rPr lang="en-US" sz="1900" i="1" dirty="0"/>
                  <a:t>K</a:t>
                </a:r>
                <a:r>
                  <a:rPr lang="en-US" sz="1900" dirty="0"/>
                  <a:t> models to calculate the averaged local correlation </a:t>
                </a:r>
                <a14:m>
                  <m:oMath xmlns:m="http://schemas.openxmlformats.org/officeDocument/2006/math">
                    <m:sSub>
                      <m:sSubPr>
                        <m:ctrlPr>
                          <a:rPr lang="en-US" sz="1900" i="1">
                            <a:latin typeface="Cambria Math" panose="02040503050406030204" pitchFamily="18" charset="0"/>
                          </a:rPr>
                        </m:ctrlPr>
                      </m:sSubPr>
                      <m:e>
                        <m:acc>
                          <m:accPr>
                            <m:chr m:val="̅"/>
                            <m:ctrlPr>
                              <a:rPr lang="en-US" sz="1900" i="1">
                                <a:latin typeface="Cambria Math" panose="02040503050406030204" pitchFamily="18" charset="0"/>
                              </a:rPr>
                            </m:ctrlPr>
                          </m:accPr>
                          <m:e>
                            <m:r>
                              <a:rPr lang="en-US" sz="1900" i="1">
                                <a:latin typeface="Cambria Math" panose="02040503050406030204" pitchFamily="18" charset="0"/>
                              </a:rPr>
                              <m:t>𝑅</m:t>
                            </m:r>
                          </m:e>
                        </m:acc>
                      </m:e>
                      <m:sub>
                        <m:r>
                          <a:rPr lang="en-US" sz="1900" i="1">
                            <a:latin typeface="Cambria Math" panose="02040503050406030204" pitchFamily="18" charset="0"/>
                          </a:rPr>
                          <m:t>𝑘</m:t>
                        </m:r>
                      </m:sub>
                    </m:sSub>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𝑗</m:t>
                            </m:r>
                          </m:sub>
                        </m:sSub>
                        <m:r>
                          <a:rPr lang="en-US" sz="1900" i="1">
                            <a:latin typeface="Cambria Math" panose="02040503050406030204" pitchFamily="18" charset="0"/>
                          </a:rPr>
                          <m:t>,</m:t>
                        </m:r>
                        <m:r>
                          <a:rPr lang="en-US" sz="1900" i="1">
                            <a:latin typeface="Cambria Math" panose="02040503050406030204" pitchFamily="18" charset="0"/>
                          </a:rPr>
                          <m:t>𝑍</m:t>
                        </m:r>
                      </m:e>
                    </m:d>
                  </m:oMath>
                </a14:m>
                <a:r>
                  <a:rPr lang="en-US" sz="1900" dirty="0"/>
                  <a:t>. Fortunately, Sala-I-Martin (Sala-I-Martin, 1997) generated a set of </a:t>
                </a:r>
                <a:r>
                  <a:rPr lang="en-US" sz="1900" i="1" dirty="0"/>
                  <a:t>K</a:t>
                </a:r>
                <a:r>
                  <a:rPr lang="en-US" sz="1900" dirty="0"/>
                  <a:t> combinations of doubtful regressors which need to be checked their fitness. Each model in </a:t>
                </a:r>
                <a:r>
                  <a:rPr lang="en-US" sz="1900" i="1" dirty="0"/>
                  <a:t>K</a:t>
                </a:r>
                <a:r>
                  <a:rPr lang="en-US" sz="1900" dirty="0"/>
                  <a:t> models is estimated with each combination of doubtful ones and estimation method can be least squares method as usual. Moreover, REMRO can resist incomplete data because it applies Regressive Expectation Maximization (REM) algorithm into filling missing values for both regressors and </a:t>
                </a:r>
                <a:r>
                  <a:rPr lang="en-US" sz="1900" dirty="0" err="1"/>
                  <a:t>responsor</a:t>
                </a:r>
                <a:r>
                  <a:rPr lang="en-US" sz="1900" dirty="0"/>
                  <a:t> by estimated values based on ideology of expectation maximization (EM) algorithm. Let free set </a:t>
                </a:r>
                <a:r>
                  <a:rPr lang="en-US" sz="1900" i="1" dirty="0"/>
                  <a:t>A</a:t>
                </a:r>
                <a:r>
                  <a:rPr lang="en-US" sz="1900" dirty="0"/>
                  <a:t> be the set of regressors which is compulsorily included in the regression model and let focus set </a:t>
                </a:r>
                <a:r>
                  <a:rPr lang="en-US" sz="1900" i="1" dirty="0"/>
                  <a:t>B</a:t>
                </a:r>
                <a:r>
                  <a:rPr lang="en-US" sz="1900" dirty="0"/>
                  <a:t> = </a:t>
                </a:r>
                <a:r>
                  <a:rPr lang="en-US" sz="1900" i="1" dirty="0"/>
                  <a:t>X</a:t>
                </a:r>
                <a:r>
                  <a:rPr lang="en-US" sz="1900" dirty="0"/>
                  <a:t>\</a:t>
                </a:r>
                <a:r>
                  <a:rPr lang="en-US" sz="1900" i="1" dirty="0"/>
                  <a:t>A</a:t>
                </a:r>
                <a:r>
                  <a:rPr lang="en-US" sz="1900" dirty="0"/>
                  <a:t> be the complement of </a:t>
                </a:r>
                <a:r>
                  <a:rPr lang="en-US" sz="1900" i="1" dirty="0"/>
                  <a:t>A</a:t>
                </a:r>
                <a:r>
                  <a:rPr lang="en-US" sz="1900" dirty="0"/>
                  <a:t> with subject to the entire set </a:t>
                </a:r>
                <a:r>
                  <a:rPr lang="en-US" sz="1900" i="1" dirty="0"/>
                  <a:t>X</a:t>
                </a:r>
                <a:r>
                  <a:rPr lang="en-US" sz="1900" dirty="0"/>
                  <a:t>. Let </a:t>
                </a:r>
                <a:r>
                  <a:rPr lang="en-US" sz="1900" i="1" dirty="0"/>
                  <a:t>d</a:t>
                </a:r>
                <a:r>
                  <a:rPr lang="en-US" sz="1900" dirty="0"/>
                  <a:t> be the number of regressors in each combination set </a:t>
                </a:r>
                <a:r>
                  <a:rPr lang="en-US" sz="1900" i="1" dirty="0"/>
                  <a:t>D</a:t>
                </a:r>
                <a:r>
                  <a:rPr lang="en-US" sz="1900" i="1" baseline="-25000" dirty="0"/>
                  <a:t>k</a:t>
                </a:r>
                <a:r>
                  <a:rPr lang="en-US" sz="1900" dirty="0"/>
                  <a:t> taken from doubtful set </a:t>
                </a:r>
                <a:r>
                  <a:rPr lang="en-US" sz="1900" i="1" dirty="0"/>
                  <a:t>C</a:t>
                </a:r>
                <a:r>
                  <a:rPr lang="en-US" sz="1900" dirty="0"/>
                  <a:t> = </a:t>
                </a:r>
                <a:r>
                  <a:rPr lang="en-US" sz="1900" i="1" dirty="0"/>
                  <a:t>B</a:t>
                </a:r>
                <a:r>
                  <a:rPr lang="en-US" sz="1900" dirty="0"/>
                  <a:t>\{</a:t>
                </a:r>
                <a:r>
                  <a:rPr lang="en-US" sz="1900" i="1" dirty="0" err="1"/>
                  <a:t>X</a:t>
                </a:r>
                <a:r>
                  <a:rPr lang="en-US" sz="1900" i="1" baseline="-25000" dirty="0" err="1"/>
                  <a:t>j</a:t>
                </a:r>
                <a:r>
                  <a:rPr lang="en-US" sz="1900" dirty="0"/>
                  <a:t>} where </a:t>
                </a:r>
                <a:r>
                  <a:rPr lang="en-US" sz="1900" i="1" dirty="0" err="1"/>
                  <a:t>X</a:t>
                </a:r>
                <a:r>
                  <a:rPr lang="en-US" sz="1900" i="1" baseline="-25000" dirty="0" err="1"/>
                  <a:t>j</a:t>
                </a:r>
                <a:r>
                  <a:rPr lang="en-US" sz="1900" dirty="0"/>
                  <a:t> is current focused regressor, the next slide is flow chart of REMRO algorithm.</a:t>
                </a:r>
              </a:p>
            </p:txBody>
          </p:sp>
        </mc:Choice>
        <mc:Fallback xmlns="">
          <p:sp>
            <p:nvSpPr>
              <p:cNvPr id="3" name="Content Placeholder 2">
                <a:extLst>
                  <a:ext uri="{FF2B5EF4-FFF2-40B4-BE49-F238E27FC236}">
                    <a16:creationId xmlns:a16="http://schemas.microsoft.com/office/drawing/2014/main" id="{B5A24B48-5E7E-536D-1CCD-23680154E7BD}"/>
                  </a:ext>
                </a:extLst>
              </p:cNvPr>
              <p:cNvSpPr>
                <a:spLocks noGrp="1" noRot="1" noChangeAspect="1" noMove="1" noResize="1" noEditPoints="1" noAdjustHandles="1" noChangeArrowheads="1" noChangeShapeType="1" noTextEdit="1"/>
              </p:cNvSpPr>
              <p:nvPr>
                <p:ph idx="1"/>
              </p:nvPr>
            </p:nvSpPr>
            <p:spPr>
              <a:xfrm>
                <a:off x="281354" y="590834"/>
                <a:ext cx="11605846" cy="5610767"/>
              </a:xfrm>
              <a:blipFill>
                <a:blip r:embed="rId4"/>
                <a:stretch>
                  <a:fillRect l="-473" t="-543" r="-525" b="-489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C520280-507B-1E71-1DB8-A0DEF9CADBDB}"/>
              </a:ext>
            </a:extLst>
          </p:cNvPr>
          <p:cNvSpPr>
            <a:spLocks noGrp="1"/>
          </p:cNvSpPr>
          <p:nvPr>
            <p:ph type="dt" sz="half" idx="10"/>
          </p:nvPr>
        </p:nvSpPr>
        <p:spPr/>
        <p:txBody>
          <a:bodyPr/>
          <a:lstStyle/>
          <a:p>
            <a:r>
              <a:rPr lang="en-US"/>
              <a:t>13/12/2022</a:t>
            </a:r>
          </a:p>
        </p:txBody>
      </p:sp>
      <p:sp>
        <p:nvSpPr>
          <p:cNvPr id="5" name="Footer Placeholder 4">
            <a:extLst>
              <a:ext uri="{FF2B5EF4-FFF2-40B4-BE49-F238E27FC236}">
                <a16:creationId xmlns:a16="http://schemas.microsoft.com/office/drawing/2014/main" id="{72008B51-B059-4621-6E94-E2C776E2063C}"/>
              </a:ext>
            </a:extLst>
          </p:cNvPr>
          <p:cNvSpPr>
            <a:spLocks noGrp="1"/>
          </p:cNvSpPr>
          <p:nvPr>
            <p:ph type="ftr" sz="quarter" idx="11"/>
          </p:nvPr>
        </p:nvSpPr>
        <p:spPr/>
        <p:txBody>
          <a:bodyPr/>
          <a:lstStyle/>
          <a:p>
            <a:r>
              <a:rPr lang="en-US"/>
              <a:t>Extreme bound analysis correlation</a:t>
            </a:r>
          </a:p>
        </p:txBody>
      </p:sp>
      <p:sp>
        <p:nvSpPr>
          <p:cNvPr id="6" name="Slide Number Placeholder 5">
            <a:extLst>
              <a:ext uri="{FF2B5EF4-FFF2-40B4-BE49-F238E27FC236}">
                <a16:creationId xmlns:a16="http://schemas.microsoft.com/office/drawing/2014/main" id="{6BB6B09D-0835-DAB2-41BB-CA1EA44C8265}"/>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1748839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3565</Words>
  <Application>Microsoft Office PowerPoint</Application>
  <PresentationFormat>Widescreen</PresentationFormat>
  <Paragraphs>172</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Times New Roman</vt:lpstr>
      <vt:lpstr>Office Theme</vt:lpstr>
      <vt:lpstr>Extreme bound analysis based on correlation coefficient for  optimal regression model</vt:lpstr>
      <vt:lpstr>Abstract</vt:lpstr>
      <vt:lpstr>Table of contents</vt:lpstr>
      <vt:lpstr>1. Introduction</vt:lpstr>
      <vt:lpstr>1. Introduction</vt:lpstr>
      <vt:lpstr>1. Introduction</vt:lpstr>
      <vt:lpstr>2. Methodology</vt:lpstr>
      <vt:lpstr>2. Methodology</vt:lpstr>
      <vt:lpstr>2. Methodology</vt:lpstr>
      <vt:lpstr>2. Methodology</vt:lpstr>
      <vt:lpstr>2. Methodology</vt:lpstr>
      <vt:lpstr>2. Methodology</vt:lpstr>
      <vt:lpstr>2. Methodology</vt:lpstr>
      <vt:lpstr>2. Methodology</vt:lpstr>
      <vt:lpstr>3. Experimental results and discussions</vt:lpstr>
      <vt:lpstr>3. Experimental results and discussions</vt:lpstr>
      <vt:lpstr>3. Experimental results and discussions</vt:lpstr>
      <vt:lpstr>4. Conclusions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387</cp:revision>
  <dcterms:created xsi:type="dcterms:W3CDTF">2017-06-28T03:43:04Z</dcterms:created>
  <dcterms:modified xsi:type="dcterms:W3CDTF">2022-12-13T08:36:59Z</dcterms:modified>
</cp:coreProperties>
</file>