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4" r:id="rId4"/>
    <p:sldId id="366" r:id="rId5"/>
    <p:sldId id="371" r:id="rId6"/>
    <p:sldId id="372" r:id="rId7"/>
    <p:sldId id="373" r:id="rId8"/>
    <p:sldId id="367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11" r:id="rId17"/>
    <p:sldId id="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 err="1"/>
              <a:t>Vài</a:t>
            </a:r>
            <a:r>
              <a:rPr lang="en-US" sz="4500" b="1" dirty="0"/>
              <a:t> </a:t>
            </a:r>
            <a:r>
              <a:rPr lang="en-US" sz="4500" b="1" dirty="0" err="1"/>
              <a:t>suy</a:t>
            </a:r>
            <a:r>
              <a:rPr lang="en-US" sz="4500" b="1" dirty="0"/>
              <a:t> </a:t>
            </a:r>
            <a:r>
              <a:rPr lang="en-US" sz="4500" b="1" dirty="0" err="1"/>
              <a:t>nghĩ</a:t>
            </a:r>
            <a:r>
              <a:rPr lang="en-US" sz="4500" b="1" dirty="0"/>
              <a:t> </a:t>
            </a:r>
            <a:r>
              <a:rPr lang="en-US" sz="4500" b="1" dirty="0" err="1"/>
              <a:t>về</a:t>
            </a:r>
            <a:r>
              <a:rPr lang="en-US" sz="4500" b="1" dirty="0"/>
              <a:t> </a:t>
            </a:r>
            <a:r>
              <a:rPr lang="en-US" sz="4500" b="1" dirty="0" err="1"/>
              <a:t>giữ</a:t>
            </a:r>
            <a:r>
              <a:rPr lang="en-US" sz="4500" b="1" dirty="0"/>
              <a:t> </a:t>
            </a:r>
            <a:r>
              <a:rPr lang="en-US" sz="4500" b="1" dirty="0" err="1"/>
              <a:t>gìn</a:t>
            </a:r>
            <a:r>
              <a:rPr lang="en-US" sz="4500" b="1" dirty="0"/>
              <a:t> di </a:t>
            </a:r>
            <a:r>
              <a:rPr lang="en-US" sz="4500" b="1" dirty="0" err="1"/>
              <a:t>sản</a:t>
            </a:r>
            <a:r>
              <a:rPr lang="en-US" sz="4500" b="1" dirty="0"/>
              <a:t> </a:t>
            </a:r>
            <a:r>
              <a:rPr lang="en-US" sz="4500" b="1" dirty="0" err="1"/>
              <a:t>Hán</a:t>
            </a:r>
            <a:r>
              <a:rPr lang="en-US" sz="4500" b="1" dirty="0"/>
              <a:t> </a:t>
            </a:r>
            <a:r>
              <a:rPr lang="en-US" sz="4500" b="1" dirty="0" err="1"/>
              <a:t>Nôm</a:t>
            </a:r>
            <a:endParaRPr lang="en-US" sz="4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TS.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Lộc</a:t>
            </a:r>
            <a:endParaRPr lang="en-US" dirty="0"/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do,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r>
              <a:rPr lang="en-US" dirty="0"/>
              <a:t>Email: ng_phloc@yahoo.com, ngphloc@gmail.com</a:t>
            </a:r>
          </a:p>
          <a:p>
            <a:r>
              <a:rPr lang="en-US" dirty="0"/>
              <a:t>Web: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AFEB-07AF-43A4-880A-84621118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C2BB1-F5BC-42CC-8F26-93313C88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Riêng đối với số hóa tài liệu Hán Nôm [4] [5], tôi nghĩ rằng việc quét chụp và xuất tài liệu thành tập tin ảnh rồi sau đó biên mục thì đơn giản và hiệu quả nhất.</a:t>
            </a:r>
            <a:endParaRPr lang="en-US" dirty="0"/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giấy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sang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(OCR)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mờ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(SR)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6183-23B1-4E2A-B583-5CC5A32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A493-4FD4-4868-A009-23D0D7BA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59F1-1FCB-4F05-8A31-FA0D5637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3827-8D48-44F5-BE63-32DEA3E0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3612-CFC4-4D90-A205-AA5F56DAE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hãy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khuyến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OCR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Kêu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a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kèm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dung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(OCR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SR)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69DA-5F4B-44E8-AF4C-6BAD2757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5CD5-E173-4EDD-9F5D-F7F8A98B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F526B-539B-4AE9-9D79-2773B65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8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8DC4-A64C-4747-B48F-E0ADF1AB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928F-82E0-4B5E-BB77-332BE683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63" y="914399"/>
            <a:ext cx="10861963" cy="5176066"/>
          </a:xfrm>
        </p:spPr>
        <p:txBody>
          <a:bodyPr>
            <a:no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Quét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chụp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[5].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PDF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[5].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sắc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(TLSH),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(CSDL) [4]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gắn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(CT).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OCR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TLSH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(VBCT).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TLSH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SR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TLSH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VBCT.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OCR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SR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CT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VBCT.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VBCT,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VBCT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VBCT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TLSH.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F4DE-8A90-4919-9E0B-E8E5A38F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DF4F-EB4E-4598-A610-4293A2FF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C34C-E492-427A-922D-7EF01A28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15A5D-AF9F-43DD-8872-989D8FD7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39A6-8D3D-4523-A622-76390A8C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1, 2, 3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sẵn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tùy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suốt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cực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Khi CSDL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chuyên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khắp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VBCT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web.</a:t>
            </a:r>
          </a:p>
          <a:p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CT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biên</a:t>
            </a:r>
            <a:r>
              <a:rPr lang="en-US" sz="3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3200" i="1" dirty="0">
                <a:ea typeface="Calibri" panose="020F0502020204030204" pitchFamily="34" charset="0"/>
              </a:rPr>
              <a:t>?</a:t>
            </a:r>
            <a:endParaRPr lang="en-US" sz="3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A8AE-C2E9-48B9-A67C-3BB2F315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975B-215F-402F-B621-1C810478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4B43-1C94-4A99-BF4F-21ADA967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0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5ECC-1681-4F96-94D5-1F1B4D98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0116-E3BA-4718-8E70-C5AC83F8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CT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biên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3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</a:p>
          <a:p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MARC21 [6]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TLSH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VBCT.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TLSH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785 (succeeding entry)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trỏ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130 (uniform title)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VBCT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VBCT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780 (preceding entry)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trỏ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130 (uniform title)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TLSH.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ở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phối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785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780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A1BC-A8C7-4755-A7BA-24860B5B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EF9C9-4FEB-4A1E-96C6-FCA53005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D4BF-6188-436A-B073-A0949439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1291-02E7-43AF-8F6F-39BA348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8457-E623-4277-A999-881A2E06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suốt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lồ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FFE7-92C1-475D-A145-9D8982C2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DCA9-0D15-4444-A0AF-0E24D26E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0413-97B9-4F2C-94BF-890540D2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8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 err="1"/>
              <a:t>Cảm</a:t>
            </a:r>
            <a:r>
              <a:rPr lang="en-US" sz="5000" dirty="0"/>
              <a:t> </a:t>
            </a:r>
            <a:r>
              <a:rPr lang="en-US" sz="5000" dirty="0" err="1"/>
              <a:t>ơn</a:t>
            </a:r>
            <a:r>
              <a:rPr lang="en-US" sz="5000" dirty="0"/>
              <a:t> </a:t>
            </a:r>
            <a:r>
              <a:rPr lang="en-US" sz="5000" dirty="0" err="1"/>
              <a:t>đã</a:t>
            </a:r>
            <a:r>
              <a:rPr lang="en-US" sz="5000" dirty="0"/>
              <a:t> </a:t>
            </a:r>
            <a:r>
              <a:rPr lang="en-US" sz="5000" dirty="0" err="1"/>
              <a:t>lắng</a:t>
            </a:r>
            <a:r>
              <a:rPr lang="en-US" sz="5000" dirty="0"/>
              <a:t> </a:t>
            </a:r>
            <a:r>
              <a:rPr lang="en-US" sz="5000" dirty="0" err="1"/>
              <a:t>nghe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Wikipedia, "Chữ Nôm," Wikimedia Foundation, 19 May 2020. [Online]. Available: https://en.wikipedia.org/wiki/Ch%E1%BB%AF_N%C3%B4m. [Accessed 16 June 2020].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D. T. Tran, "Nguồn gốc, lịch sử và cấu trúc của chữ Nôm từ bối cảnh văn hóa Đông Á," pp. 1-15, September 2015.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Ham Chau, "GS Nguyễn Tài Cẩn – Người soi rọi ngọn nguồn tiếng Việt," Nhà nghiên cứu Hán Nôm, 2 March 2011.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T.-L. Chu, "Số hoá để bảo quản và khai thác di sản Hán Nôm Việt nam: triển vọng và thách thức," in Hội nghị Quốc tế về chữ Nôm, Hà Nội, 2004.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S. V. Nguyen, "Quy trình và Kinh nghiệm số hóa nguồn tài liệu Hán Nôm tại Thư viện KHXH," Tài liệu mở, 08 January 2019.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LOC, "MARC 21 Format for Bibliographic Data," The Library of Congress, May 2020. [Online]. Available: http://www.loc.gov/marc/bibliographic. [Accessed 14 June 2020].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quý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tộc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giàu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cộng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gạch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trách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nhiệm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niềm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sàng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khuyết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lùi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hấp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thụ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295312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giàu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cộng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vi-VN" sz="2600" dirty="0"/>
              <a:t>Dùng chữ Hán để biểu âm nhưng bỏ ý [1] [2] hoặc phép hình thanh là cách thức gần với dùng bảng chữ cái khi một chữ Hán hoặc bộ chữ Hán có thể được xem như “chữ cái”.</a:t>
            </a:r>
            <a:endParaRPr lang="en-US" sz="2600" dirty="0"/>
          </a:p>
          <a:p>
            <a:r>
              <a:rPr lang="vi-VN" sz="2600" dirty="0"/>
              <a:t>Bất luận thế nào, tiến trình từ tượng hình đến tượng thanh là sự phát triển; ngay trong chữ Hán, phép phiên thiết, hình thanh, giả tá gần với ngôn ngữ tượng thanh, dùng những chữ tượng hình cơ bản như những “chữ cái”.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4EBF-B119-4B30-9315-88C87AF9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9154-52A9-4164-83FD-3C91B5D7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la-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phạm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3496-47D1-491C-AD88-EB16DD03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7BD5-3F66-4A32-9ECC-6A7E9781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2A18-F327-4645-9575-BC6B37F8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B8D0-EFEE-4367-80C9-DDD7F2FE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4BC3-EEA0-401B-8135-3ACEE180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phú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vốn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thuần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ghép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thuần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láy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dỏm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ca.</a:t>
            </a:r>
            <a:endParaRPr lang="en-US" sz="2300" dirty="0">
              <a:ea typeface="Calibri" panose="020F0502020204030204" pitchFamily="34" charset="0"/>
            </a:endParaRP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la-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,…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văn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dẻo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vẻ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hẳn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[3],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Nguyễn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Du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giếng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rụng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lá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chốn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giếng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đảo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lá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rụng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 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túc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chẳng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France,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Phờ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Răng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>
                <a:effectLst/>
                <a:latin typeface="SimSun-ExtB" panose="02010609060101010101" pitchFamily="49" charset="-122"/>
                <a:cs typeface="SimSun-ExtB" panose="02010609060101010101" pitchFamily="49" charset="-122"/>
              </a:rPr>
              <a:t>𠱀𦝄.</a:t>
            </a:r>
            <a:endParaRPr lang="en-US" sz="23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61A2A-30CD-48E5-A6BF-567F78F6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AC5F-7E5B-49A2-9C02-5632126E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3501-C218-46C1-851E-604E2F28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8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F884-6E1F-4508-937E-15EF8AA5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91B2C-E1F8-4CB3-A31B-7D69215A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túc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song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vốn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quý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gạch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007A9-8A7D-4BD0-B64E-BB66F26E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330A-6651-4167-A11A-8ED034D8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FB60-6AAB-4309-A2E1-B7FF490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song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vượt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200" dirty="0"/>
          </a:p>
          <a:p>
            <a:pPr marL="514350" indent="-420624"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ghép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/>
          </a:p>
          <a:p>
            <a:pPr marL="514350" indent="-420624"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gượng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nguyện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vọng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/>
          </a:p>
          <a:p>
            <a:pPr marL="514350" indent="-420624">
              <a:buFont typeface="+mj-lt"/>
              <a:buAutoNum type="arabicPeriod"/>
            </a:pP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A005-5824-4DB4-99DE-D4FE536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nghĩ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gìn</a:t>
            </a:r>
            <a:r>
              <a:rPr lang="en-US" dirty="0"/>
              <a:t> di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Hán</a:t>
            </a:r>
            <a:r>
              <a:rPr lang="en-US" dirty="0"/>
              <a:t> </a:t>
            </a:r>
            <a:r>
              <a:rPr lang="en-US" dirty="0" err="1"/>
              <a:t>Nôm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CE88-3263-49BD-9D32-BD9A783E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nỗ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huyết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Unicode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VNPF (http://www.nomfoundation.org)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sưu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(http://www.hannom.org.vn)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sức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438912" indent="-438912">
              <a:buFont typeface="+mj-lt"/>
              <a:buAutoNum type="arabicPeriod"/>
            </a:pP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sưu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khắp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nước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lẽ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(MARC21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FRBR)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biên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438912" indent="-438912">
              <a:buFont typeface="+mj-lt"/>
              <a:buAutoNum type="arabicPeriod"/>
            </a:pP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Unicode.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gõ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Nôm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vẽ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tay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3000" dirty="0">
                <a:ea typeface="Calibri" panose="020F0502020204030204" pitchFamily="34" charset="0"/>
              </a:rPr>
              <a:t>.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10CE-0217-41D7-8A93-930D30AC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7ABFA-9175-4482-BC8E-D5F97803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Giữ gìn di sản Hán Nôm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F356-BD2B-4AFC-BEB2-DCCFC30A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2849</Words>
  <Application>Microsoft Office PowerPoint</Application>
  <PresentationFormat>Widescreen</PresentationFormat>
  <Paragraphs>127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SimSun-ExtB</vt:lpstr>
      <vt:lpstr>Arial</vt:lpstr>
      <vt:lpstr>Calibri</vt:lpstr>
      <vt:lpstr>Times New Roman</vt:lpstr>
      <vt:lpstr>Office Theme</vt:lpstr>
      <vt:lpstr>Vài suy nghĩ về giữ gìn di sản Hán Nôm</vt:lpstr>
      <vt:lpstr>Tóm tắt</vt:lpstr>
      <vt:lpstr>Nội dung</vt:lpstr>
      <vt:lpstr>1. Mở đầu</vt:lpstr>
      <vt:lpstr>1. Mở đầu</vt:lpstr>
      <vt:lpstr>1. Mở đầu</vt:lpstr>
      <vt:lpstr>1. Mở đầu</vt:lpstr>
      <vt:lpstr>2. Vài suy nghĩ về giữ gìn di sản Hán Nôm</vt:lpstr>
      <vt:lpstr>2. Vài suy nghĩ về giữ gìn di sản Hán Nôm</vt:lpstr>
      <vt:lpstr>2. Vài suy nghĩ về giữ gìn di sản Hán Nôm</vt:lpstr>
      <vt:lpstr>2. Vài suy nghĩ về giữ gìn di sản Hán Nôm</vt:lpstr>
      <vt:lpstr>2. Vài suy nghĩ về giữ gìn di sản Hán Nôm</vt:lpstr>
      <vt:lpstr>2. Vài suy nghĩ về giữ gìn di sản Hán Nôm</vt:lpstr>
      <vt:lpstr>2. Vài suy nghĩ về giữ gìn di sản Hán Nôm</vt:lpstr>
      <vt:lpstr>2. Vài suy nghĩ về giữ gìn di sản Hán Nôm</vt:lpstr>
      <vt:lpstr>Cảm ơn đã lắng nghe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355</cp:revision>
  <dcterms:created xsi:type="dcterms:W3CDTF">2017-06-28T03:43:04Z</dcterms:created>
  <dcterms:modified xsi:type="dcterms:W3CDTF">2020-07-14T15:09:44Z</dcterms:modified>
</cp:coreProperties>
</file>