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13" r:id="rId3"/>
    <p:sldId id="314" r:id="rId4"/>
    <p:sldId id="366" r:id="rId5"/>
    <p:sldId id="371" r:id="rId6"/>
    <p:sldId id="372" r:id="rId7"/>
    <p:sldId id="373" r:id="rId8"/>
    <p:sldId id="367" r:id="rId9"/>
    <p:sldId id="374" r:id="rId10"/>
    <p:sldId id="375" r:id="rId11"/>
    <p:sldId id="376" r:id="rId12"/>
    <p:sldId id="377" r:id="rId13"/>
    <p:sldId id="368" r:id="rId14"/>
    <p:sldId id="378" r:id="rId15"/>
    <p:sldId id="379" r:id="rId16"/>
    <p:sldId id="381" r:id="rId17"/>
    <p:sldId id="382" r:id="rId18"/>
    <p:sldId id="369" r:id="rId19"/>
    <p:sldId id="383" r:id="rId20"/>
    <p:sldId id="384" r:id="rId21"/>
    <p:sldId id="385" r:id="rId22"/>
    <p:sldId id="386" r:id="rId23"/>
    <p:sldId id="311" r:id="rId24"/>
    <p:sldId id="3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33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7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BD8EF-833A-4756-9DE8-262172883D9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153D4-6007-4D70-A0D5-F421EBC11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3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53D4-6007-4D70-A0D5-F421EBC11E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53D4-6007-4D70-A0D5-F421EBC11E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0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5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9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1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986"/>
            <a:ext cx="10515600" cy="660486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399"/>
            <a:ext cx="10515600" cy="5176066"/>
          </a:xfrm>
        </p:spPr>
        <p:txBody>
          <a:bodyPr/>
          <a:lstStyle>
            <a:lvl1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4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4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9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0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6842"/>
            <a:ext cx="10515600" cy="66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23319"/>
            <a:ext cx="10515600" cy="4953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0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287" y="949111"/>
            <a:ext cx="10217426" cy="2387600"/>
          </a:xfrm>
        </p:spPr>
        <p:txBody>
          <a:bodyPr>
            <a:normAutofit/>
          </a:bodyPr>
          <a:lstStyle/>
          <a:p>
            <a:r>
              <a:rPr lang="vi-VN" sz="4500" b="1" dirty="0"/>
              <a:t>Bàn về tốc độ, hiệp đồng tác chiến và tác chiến đa chiều: sự chuyển dịch trong tư tưởng quân sự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3480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TS. 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Phước</a:t>
            </a:r>
            <a:r>
              <a:rPr lang="en-US" dirty="0"/>
              <a:t> </a:t>
            </a:r>
            <a:r>
              <a:rPr lang="en-US" dirty="0" err="1"/>
              <a:t>Lộc</a:t>
            </a:r>
            <a:endParaRPr lang="en-US" dirty="0"/>
          </a:p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do, </a:t>
            </a:r>
            <a:r>
              <a:rPr lang="en-US" dirty="0" err="1"/>
              <a:t>Việt</a:t>
            </a:r>
            <a:r>
              <a:rPr lang="en-US" dirty="0"/>
              <a:t> Nam</a:t>
            </a:r>
          </a:p>
          <a:p>
            <a:r>
              <a:rPr lang="en-US" dirty="0"/>
              <a:t>Email: ng_phloc@yahoo.com, ngphloc@gmail.com</a:t>
            </a:r>
          </a:p>
          <a:p>
            <a:r>
              <a:rPr lang="en-US" dirty="0"/>
              <a:t>Web: www.locnguyen.net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0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8E5-FEBB-4E5A-82CC-93A1E1F0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chiến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76DD-FE22-4B8B-86E3-A3493F4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Dường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ở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phạm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vi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trận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đúng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?</a:t>
            </a:r>
          </a:p>
          <a:p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Tôn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Tử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mạnh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nhanh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thắng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nhanh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phạm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vi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cuộc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3000" dirty="0">
                <a:ea typeface="Calibri" panose="020F0502020204030204" pitchFamily="34" charset="0"/>
              </a:rPr>
              <a:t>.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Clausewitz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yếu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bất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ngờ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khả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quyết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phó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nhanh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chóng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tướng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soái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3000" dirty="0">
              <a:ea typeface="Calibri" panose="020F0502020204030204" pitchFamily="34" charset="0"/>
            </a:endParaRPr>
          </a:p>
          <a:p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tranh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chớp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nhoáng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(Blitzkrieg)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Đức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Xã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gây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mũi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nhọn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binh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tăng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yểm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hộ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[1].</a:t>
            </a:r>
          </a:p>
          <a:p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Blitzkrieg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nâng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tầm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ở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tưởng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trước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đủ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luận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tiễn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F6F6D-B75D-43F7-8A32-DA7D0367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1DC65-FAE2-4E2F-8157-DE45221B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B9D16-8B8D-4F45-B105-3112BBE8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4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AD38-CA8A-466D-BD9B-0621B1C6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chiến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804BE-73BE-4A40-8166-9D6DC89B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91" y="914399"/>
            <a:ext cx="11222182" cy="5176066"/>
          </a:xfrm>
        </p:spPr>
        <p:txBody>
          <a:bodyPr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a typeface="Calibri" panose="020F0502020204030204" pitchFamily="34" charset="0"/>
              </a:rPr>
              <a:t>đồng</a:t>
            </a:r>
            <a:r>
              <a:rPr lang="en-US" sz="2200" dirty="0">
                <a:ea typeface="Calibri" panose="020F0502020204030204" pitchFamily="34" charset="0"/>
              </a:rPr>
              <a:t> </a:t>
            </a:r>
            <a:r>
              <a:rPr lang="en-US" sz="2200" dirty="0" err="1">
                <a:ea typeface="Calibri" panose="020F0502020204030204" pitchFamily="34" charset="0"/>
              </a:rPr>
              <a:t>tác</a:t>
            </a:r>
            <a:r>
              <a:rPr lang="en-US" sz="2200" dirty="0">
                <a:ea typeface="Calibri" panose="020F0502020204030204" pitchFamily="34" charset="0"/>
              </a:rPr>
              <a:t> </a:t>
            </a:r>
            <a:r>
              <a:rPr lang="en-US" sz="2200" dirty="0" err="1">
                <a:ea typeface="Calibri" panose="020F0502020204030204" pitchFamily="34" charset="0"/>
              </a:rPr>
              <a:t>chiến</a:t>
            </a:r>
            <a:r>
              <a:rPr lang="en-US" sz="2200" dirty="0">
                <a:ea typeface="Calibri" panose="020F0502020204030204" pitchFamily="34" charset="0"/>
              </a:rPr>
              <a:t> (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HĐTC)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530352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phối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quân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chặt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chẽ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phối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tuần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nhiệm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trận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nhiệm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phối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gần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thủ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Blitzkrieg.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quân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gần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phối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khe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hở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530352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gây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lưỡng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nan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khẳng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HĐTC.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chậm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chần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chừ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quân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HĐTC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530352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hải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lục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chóng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530352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Phối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chóng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91C3-2794-409F-A665-BAEC2D55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FA2E1-A201-462F-9FF7-B7ACC98B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5C206-6329-4C2C-A964-549480B7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6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BFCF-209D-46DB-9D67-C3754A0D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chiến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21AB-820D-4142-8170-8CD47B7CF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?</a:t>
            </a:r>
          </a:p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nâng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lục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bung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chụp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lấy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trù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chụp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</a:t>
            </a:r>
          </a:p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lâu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thủ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ở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thủ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nhiệm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vụ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6AF9E-F4A1-4F31-ABA9-63C3E6D9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ED231-4264-4017-A00C-80B63688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59056-DADD-4786-B27B-BC13CCAD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62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 Bartels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cộng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[2],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MDO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gần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đây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bởi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Mỹ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liền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lạc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mối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ghép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nhằm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lược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</a:t>
            </a:r>
            <a:r>
              <a:rPr lang="en-US" sz="2500" i="1" dirty="0" err="1">
                <a:ea typeface="Calibri" panose="020F0502020204030204" pitchFamily="34" charset="0"/>
              </a:rPr>
              <a:t>C</a:t>
            </a:r>
            <a:r>
              <a:rPr lang="en-US" sz="25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hiều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vùng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ví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lục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đất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liền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vùng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trời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hải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vùng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biển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HĐTC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cổ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chặt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ranh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giới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chặt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xóa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nhòa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MDO;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ví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hải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xâm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nhập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vùng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trời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vùng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biển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phận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đất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liền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[2].</a:t>
            </a:r>
          </a:p>
          <a:p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thuyết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MDO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bổ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sung 2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(space –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khí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quyển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trái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đất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(cyberspace,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kỹ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máy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vậy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5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MDO: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vùng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biển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đất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liền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vùng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trời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440A-3803-4219-AEF4-220D5653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9CF11-111C-42FF-8F33-C84E0123E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lục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HĐTC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rõ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II. MDO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vừa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vừa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thủ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ở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thủ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rõ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đâu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hẳn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gắn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luôn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MDO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tầm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sẻ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nữa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ở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Nguồn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MDO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FF65-E416-47F8-A006-18AB2217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BF4C0-305F-4476-A940-FA5C970C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9D678-5A87-4400-A2B5-96D3A82B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33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4BF4-15FB-46C1-A350-F16530A2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8E25-CAC8-491F-8DBD-6CE176734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399"/>
            <a:ext cx="4957143" cy="5176066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tướng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Norman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Seip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[3],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MDO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lúc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kịp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nhịp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tổng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thâm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hưởng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hội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[3]</a:t>
            </a:r>
            <a:r>
              <a:rPr lang="en-US" sz="2400" dirty="0">
                <a:ea typeface="Calibri" panose="020F0502020204030204" pitchFamily="34" charset="0"/>
              </a:rPr>
              <a:t>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01FF3-A92F-4947-AE47-B3903EE8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16775-88AE-4F0B-B47D-D3915837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BBD6D-81D2-4F7B-8EBE-3B7A9FB9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 descr="A picture containing game&#10;&#10;Description automatically generated">
            <a:extLst>
              <a:ext uri="{FF2B5EF4-FFF2-40B4-BE49-F238E27FC236}">
                <a16:creationId xmlns:a16="http://schemas.microsoft.com/office/drawing/2014/main" id="{32951369-C27F-487F-8D8A-B3769AD5A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659" y="1752432"/>
            <a:ext cx="4957143" cy="3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71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FDBB-E193-4E29-B810-51B533BF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DD4C7-C0CE-4FD4-869D-E274E67FE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Theo </a:t>
            </a:r>
            <a:r>
              <a:rPr lang="en-US" sz="2200" dirty="0" err="1"/>
              <a:t>kiến</a:t>
            </a:r>
            <a:r>
              <a:rPr lang="en-US" sz="2200" dirty="0"/>
              <a:t> </a:t>
            </a:r>
            <a:r>
              <a:rPr lang="en-US" sz="2200" dirty="0" err="1"/>
              <a:t>trúc</a:t>
            </a:r>
            <a:r>
              <a:rPr lang="en-US" sz="2200" dirty="0"/>
              <a:t> MDO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đề</a:t>
            </a:r>
            <a:r>
              <a:rPr lang="en-US" sz="2200" dirty="0"/>
              <a:t> </a:t>
            </a:r>
            <a:r>
              <a:rPr lang="en-US" sz="2200" dirty="0" err="1"/>
              <a:t>cập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[3],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khu</a:t>
            </a:r>
            <a:r>
              <a:rPr lang="en-US" sz="2200" dirty="0"/>
              <a:t> (sector)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quân</a:t>
            </a:r>
            <a:r>
              <a:rPr lang="en-US" sz="2200" dirty="0"/>
              <a:t> </a:t>
            </a:r>
            <a:r>
              <a:rPr lang="en-US" sz="2200" dirty="0" err="1"/>
              <a:t>sự</a:t>
            </a:r>
            <a:r>
              <a:rPr lang="en-US" sz="2200" dirty="0"/>
              <a:t>, </a:t>
            </a:r>
            <a:r>
              <a:rPr lang="en-US" sz="2200" dirty="0" err="1"/>
              <a:t>chính</a:t>
            </a:r>
            <a:r>
              <a:rPr lang="en-US" sz="2200" dirty="0"/>
              <a:t> </a:t>
            </a:r>
            <a:r>
              <a:rPr lang="en-US" sz="2200" dirty="0" err="1"/>
              <a:t>quyền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kinh</a:t>
            </a:r>
            <a:r>
              <a:rPr lang="en-US" sz="2200" dirty="0"/>
              <a:t> </a:t>
            </a:r>
            <a:r>
              <a:rPr lang="en-US" sz="2200" dirty="0" err="1"/>
              <a:t>tế</a:t>
            </a:r>
            <a:r>
              <a:rPr lang="en-US" sz="2200" dirty="0"/>
              <a:t> </a:t>
            </a:r>
            <a:r>
              <a:rPr lang="en-US" sz="2200" dirty="0" err="1"/>
              <a:t>cắt</a:t>
            </a:r>
            <a:r>
              <a:rPr lang="en-US" sz="2200" dirty="0"/>
              <a:t> </a:t>
            </a:r>
            <a:r>
              <a:rPr lang="en-US" sz="2200" dirty="0" err="1"/>
              <a:t>ngang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</a:t>
            </a:r>
            <a:r>
              <a:rPr lang="en-US" sz="2200" dirty="0" err="1"/>
              <a:t>động</a:t>
            </a:r>
            <a:r>
              <a:rPr lang="en-US" sz="2200" dirty="0"/>
              <a:t> </a:t>
            </a:r>
            <a:r>
              <a:rPr lang="en-US" sz="2200" dirty="0" err="1"/>
              <a:t>lên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chiều</a:t>
            </a:r>
            <a:endParaRPr lang="en-US" sz="2200" dirty="0"/>
          </a:p>
          <a:p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gọi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chạm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chạm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nhằm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thế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lưỡng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nan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lẽ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phức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bao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dân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vọng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vẹn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thần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MDO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sức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tổng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bao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hải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lục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nghệ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tưởng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MDO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dịch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cụ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8CD58-A2AC-4395-8039-505472988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585FC-74F9-4425-8D8E-23A9ACDC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9923-DAA9-4ACA-8729-21388427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4095EE-BF72-4CEF-B30B-9B7B2CFAC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00" y="4097692"/>
            <a:ext cx="4560000" cy="212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15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8342-7F8E-40D4-B6B7-1EABD258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16682-831A-45D6-9F05-01A3D00CE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tưởng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MDO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nhòa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trận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đôi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lục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hải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rã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MDO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MDO.</a:t>
            </a:r>
          </a:p>
          <a:p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lục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tầm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gần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(close air support,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tắt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CAS) [2]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cường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gần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tránh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nhầm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lửa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bay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cường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CAS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bay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thăng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thọc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mũi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nhọn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CAS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gần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hủy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tầm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gần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phối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chặt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chẽ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CAS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nhòa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vùng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trời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vốn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niệm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MDO.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Nhìn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khoa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CAS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bay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F-35 [2]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E0330-DEC2-4708-B73A-F6784E9A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C27A4-A041-4C3F-9A2D-7BB49188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1216E-02A7-49DC-911F-B55E3F66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58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Mỹ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lầy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Nam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bởi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thuyết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dân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đổi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thiện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thuyết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lục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AirLand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Battle)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giành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thắng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cuộc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vùng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Vịnh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thuyết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hay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địch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thắng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trận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nhờ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thuyết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đuổi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bại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thiện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thuyết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thuyết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MDO ra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đời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ước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Tôi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dịch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ngự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ngự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mượn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MDO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kéo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địch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sâu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chống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đỡ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quen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hưởng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hay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hưởng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thiểu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tế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xã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hội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ta.</a:t>
            </a:r>
          </a:p>
          <a:p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ngự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thiện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sâu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[4]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tưởng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56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DDE2-E366-4DE9-A41E-CED73A06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0369A-0EA7-41EA-9100-430E6A730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ngự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ngự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truyền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chặn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tức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xảy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địch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do ta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kẻ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kẻ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mặc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vùng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biển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đất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liền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vùng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trời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ngự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MDO.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ngự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sâu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sâu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bởi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nguyên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soái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Tukhachevsky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tục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Svechin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Varfolomeev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Triandafillov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Isserson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[4]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chuỗi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dịch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dịch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cuối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dịch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cuối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dịch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bao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trận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tưởng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kéo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dãn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cuộc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du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kích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sâu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gần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hao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địch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thủ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đảm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suốt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quán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F153-46BF-4336-BD6D-882F8AE3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315F7-3A59-4132-BA06-4636031F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35FA7-53AE-4074-B7B3-A4CDD4FE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4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thuyết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niệm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thuyết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thừa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phủ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lẫn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phụ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sắc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dịch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tưởng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lẫn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nhằm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tăng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góp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rủi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ngẫu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khứ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vẫn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tồn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tuyến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nội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khoa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hưởng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góp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đấu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</p:spTree>
    <p:extLst>
      <p:ext uri="{BB962C8B-B14F-4D97-AF65-F5344CB8AC3E}">
        <p14:creationId xmlns:p14="http://schemas.microsoft.com/office/powerpoint/2010/main" val="2953120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A7D9-3594-4F4F-BA46-C456DCA8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E1B96-30B9-4FE7-8B47-106D250F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kéo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giờ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ngắn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song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ngầm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tưởng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MDO: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thủ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thủ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thủ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thủ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luôn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kéo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kéo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kéo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vòng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2D932-37F3-4577-A7E8-503862C3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94A26-73CB-43E8-A721-89406888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7CC3E-E660-4C5E-B26A-45FE0E96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12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B091-3659-4079-99E7-9FD3B4E2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16C5A-B93D-48E9-ABB0-49DD551B5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ngự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khủng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MDO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ngự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bao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dân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Theo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góc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nhìn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khoa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khủng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vỡ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tắc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vô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quân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dân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gây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xã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thượng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tầng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nhằm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ra.</a:t>
            </a:r>
          </a:p>
          <a:p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phi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vũ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chặn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cuộc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khủng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Tâm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gần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tâm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hỏa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quân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3F043-614B-41AC-899D-3030C6884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3CF7A-04EF-41A0-83AB-C5A8F92F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00DFD-811B-49ED-9A16-4000EDA6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66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93F6-E87F-490F-8D58-2D053B7C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14D6-50D3-4834-87C6-43669DBD9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thuyết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luôn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đổi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lẫn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trận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bất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thân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đổi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thuyết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thuyết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đời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phủ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thuyết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trước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600" dirty="0">
              <a:ea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quân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quân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ràng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thuyết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quân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kém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quốc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khoa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quân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mối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hữu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vốn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cuộc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quân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49558-B042-4BDD-A5D3-1E0F1C3F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7769F-ACD5-4145-87FF-73167BEE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78DC3-CCCA-44CA-90D6-AD1FC1A2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77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8159"/>
            <a:ext cx="10515600" cy="660486"/>
          </a:xfrm>
        </p:spPr>
        <p:txBody>
          <a:bodyPr>
            <a:noAutofit/>
          </a:bodyPr>
          <a:lstStyle/>
          <a:p>
            <a:pPr algn="ctr"/>
            <a:r>
              <a:rPr lang="en-US" sz="5000" dirty="0" err="1"/>
              <a:t>Cảm</a:t>
            </a:r>
            <a:r>
              <a:rPr lang="en-US" sz="5000" dirty="0"/>
              <a:t> </a:t>
            </a:r>
            <a:r>
              <a:rPr lang="en-US" sz="5000" dirty="0" err="1"/>
              <a:t>ơn</a:t>
            </a:r>
            <a:r>
              <a:rPr lang="en-US" sz="5000" dirty="0"/>
              <a:t> </a:t>
            </a:r>
            <a:r>
              <a:rPr lang="en-US" sz="5000" dirty="0" err="1"/>
              <a:t>đã</a:t>
            </a:r>
            <a:r>
              <a:rPr lang="en-US" sz="5000" dirty="0"/>
              <a:t> </a:t>
            </a:r>
            <a:r>
              <a:rPr lang="en-US" sz="5000" dirty="0" err="1"/>
              <a:t>lắng</a:t>
            </a:r>
            <a:r>
              <a:rPr lang="en-US" sz="5000" dirty="0"/>
              <a:t> </a:t>
            </a:r>
            <a:r>
              <a:rPr lang="en-US" sz="5000" dirty="0" err="1"/>
              <a:t>nghe</a:t>
            </a:r>
            <a:endParaRPr lang="en-US" sz="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</p:spTree>
    <p:extLst>
      <p:ext uri="{BB962C8B-B14F-4D97-AF65-F5344CB8AC3E}">
        <p14:creationId xmlns:p14="http://schemas.microsoft.com/office/powerpoint/2010/main" val="1326608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Wikipedia, "Blitzkrieg," Wikimedia Foundation, 25 March 2020. [Online]. Available: https://vi.wikipedia.org/wiki/Blitzkrieg. [Accessed 31 May 2020].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C. Bartels, T. </a:t>
            </a:r>
            <a:r>
              <a:rPr lang="en-US" dirty="0" err="1"/>
              <a:t>Tormey</a:t>
            </a:r>
            <a:r>
              <a:rPr lang="en-US" dirty="0"/>
              <a:t> and J. Hendrickson, "Multidomain Operations and Close Air Support: A Fresh Perspective," Military Review, pp. 70-79, March 2017. 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K. </a:t>
            </a:r>
            <a:r>
              <a:rPr lang="en-US" dirty="0" err="1"/>
              <a:t>Nettis</a:t>
            </a:r>
            <a:r>
              <a:rPr lang="en-US" dirty="0"/>
              <a:t>, "Multi-Domain Operations: Bridging the Gaps for Dominance," Sixteenth Air Force, 2020.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Wikipedia, "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," Wikimedia Foundation, 24 March 2020. [Online]. Available: https://vi.wikipedia.org/wiki/T%C3%A1c_chi%E1%BA%BFn_chi%E1%BB%81u_s%C3%A2u. [Accessed 2019].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4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chiến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</p:spTree>
    <p:extLst>
      <p:ext uri="{BB962C8B-B14F-4D97-AF65-F5344CB8AC3E}">
        <p14:creationId xmlns:p14="http://schemas.microsoft.com/office/powerpoint/2010/main" val="311224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quân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cổ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điển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binh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Tôn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100" dirty="0" err="1"/>
              <a:t>Sự</a:t>
            </a:r>
            <a:r>
              <a:rPr lang="en-US" sz="3100" dirty="0"/>
              <a:t> </a:t>
            </a:r>
            <a:r>
              <a:rPr lang="en-US" sz="3100" dirty="0" err="1"/>
              <a:t>lừa</a:t>
            </a:r>
            <a:r>
              <a:rPr lang="en-US" sz="3100" dirty="0"/>
              <a:t> </a:t>
            </a:r>
            <a:r>
              <a:rPr lang="en-US" sz="3100" dirty="0" err="1"/>
              <a:t>dối</a:t>
            </a:r>
            <a:r>
              <a:rPr lang="en-US" sz="31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100" dirty="0" err="1"/>
              <a:t>Kỳ</a:t>
            </a:r>
            <a:r>
              <a:rPr lang="en-US" sz="3100" dirty="0"/>
              <a:t> </a:t>
            </a:r>
            <a:r>
              <a:rPr lang="en-US" sz="3100" dirty="0" err="1"/>
              <a:t>và</a:t>
            </a:r>
            <a:r>
              <a:rPr lang="en-US" sz="3100" dirty="0"/>
              <a:t> </a:t>
            </a:r>
            <a:r>
              <a:rPr lang="en-US" sz="3100" dirty="0" err="1"/>
              <a:t>chính</a:t>
            </a:r>
            <a:r>
              <a:rPr lang="en-US" sz="31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100" dirty="0" err="1"/>
              <a:t>Lợi</a:t>
            </a:r>
            <a:r>
              <a:rPr lang="en-US" sz="3100" dirty="0"/>
              <a:t> </a:t>
            </a:r>
            <a:r>
              <a:rPr lang="en-US" sz="3100" dirty="0" err="1"/>
              <a:t>dụng</a:t>
            </a:r>
            <a:r>
              <a:rPr lang="en-US" sz="3100" dirty="0"/>
              <a:t> </a:t>
            </a:r>
            <a:r>
              <a:rPr lang="en-US" sz="3100" dirty="0" err="1"/>
              <a:t>địa</a:t>
            </a:r>
            <a:r>
              <a:rPr lang="en-US" sz="3100" dirty="0"/>
              <a:t> </a:t>
            </a:r>
            <a:r>
              <a:rPr lang="en-US" sz="3100" dirty="0" err="1"/>
              <a:t>hình</a:t>
            </a:r>
            <a:r>
              <a:rPr lang="en-US" sz="3100" dirty="0"/>
              <a:t>.</a:t>
            </a:r>
          </a:p>
          <a:p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lừa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dối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tranh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3500" dirty="0"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tranh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mệnh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từng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thắng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bại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mọi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3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3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1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E7C0-EFE0-4838-A4DA-2E294348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7179-31B6-4CDD-9421-25A35C43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răn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khoa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quân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quân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86384" indent="-514350">
              <a:buFont typeface="+mj-lt"/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lừa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kỹ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trở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hay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lúp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786384" indent="-514350">
              <a:buFont typeface="+mj-lt"/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niệm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hải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lục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vừa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vừa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786384" indent="-514350">
              <a:buFont typeface="+mj-lt"/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trải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rộng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liền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biển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vùng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vũ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trụ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vệ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kỹ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B96FE-541B-4F83-A4A3-11304D62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A7A8B-D1FD-4652-B17D-ACCBA6DD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AD3E4-72B4-4B19-80B8-C6206531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0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356C-745D-4254-AFD4-17C2E8D2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2AF5-DFB8-442A-8BF7-57755C7D2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bất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thắng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bại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trận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giảm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buộc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kiện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lực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vậy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tưởng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thay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đổi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theo.</a:t>
            </a:r>
            <a:endParaRPr lang="en-US" sz="25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bên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sức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mạnh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vượt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trội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bên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hành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thổ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chống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cự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kỳ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vọng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lầy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dẫn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bại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Bây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giờ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lầy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chịu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tổn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kinh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tế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sở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tầng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dân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khó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chấp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xã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hội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vẫn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rút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sức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mạnh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sụp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đổ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500" dirty="0">
              <a:ea typeface="Calibri" panose="020F0502020204030204" pitchFamily="34" charset="0"/>
            </a:endParaRPr>
          </a:p>
          <a:p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B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rõ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tuyến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hành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ngự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đáp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trả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lợi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thế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buộc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lầy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dẫn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rút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chịu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tổn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vậy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đều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gần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đấu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ai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yếu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tinh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thần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ủng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hộ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CEA45-A930-4F50-B1EC-0B7C0922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F57C6-EF7D-49CF-8D98-969D8A26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D8A7E-1374-4DFD-B040-3FA2241D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5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3CA0-5F87-4DD1-B0C7-244DCF2E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6A5B8-2075-4649-A0F8-CC99DCA1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914399"/>
            <a:ext cx="10931236" cy="5176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thuyết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thích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nghệ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dẫn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lầy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đấu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dừng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ở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răn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đe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không-thời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sức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Nhìn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nền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Cọ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trận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gây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rèn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quân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nhược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nhằm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ngắn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thuyết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cuộc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gây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yếu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quân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chậm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cọ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trận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lẫn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thuyết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quân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chiến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sức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khoa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quân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huấn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luyện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phỏng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trận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1278D-F697-49E7-B63B-DE0310BD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EC39-39D2-41D4-BBA5-0AB9AFD7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72FE1-2BD7-496E-A89F-2BC04030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3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luôn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yếu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giành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thắng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lợi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trận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sz="3200" dirty="0"/>
          </a:p>
          <a:p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bất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ngờ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đôi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gây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bất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ngờ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bất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ngờ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thiếu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bất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ngờ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3200" dirty="0"/>
          </a:p>
          <a:p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vấn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ra: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thủ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hay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du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kích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sao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?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7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7D42-78B9-4431-953F-112FFC8D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chiến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1908A-E686-47D3-BB53-2460D6EF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Tóm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du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kích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dân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>
                <a:ea typeface="Calibri" panose="020F0502020204030204" pitchFamily="34" charset="0"/>
              </a:rPr>
              <a:t>“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Lâu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thắng</a:t>
            </a:r>
            <a:r>
              <a:rPr lang="en-US" sz="2600" dirty="0">
                <a:ea typeface="Calibri" panose="020F0502020204030204" pitchFamily="34" charset="0"/>
              </a:rPr>
              <a:t>”.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Nắm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lấy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thắt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địch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(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Nguyễn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</a:t>
            </a:r>
            <a:r>
              <a:rPr lang="en-US" sz="2600" dirty="0" err="1">
                <a:ea typeface="Calibri" panose="020F0502020204030204" pitchFamily="34" charset="0"/>
              </a:rPr>
              <a:t>í</a:t>
            </a:r>
            <a:r>
              <a:rPr lang="en-US" sz="2600" dirty="0">
                <a:ea typeface="Calibri" panose="020F0502020204030204" pitchFamily="34" charset="0"/>
              </a:rPr>
              <a:t> Thanh).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giằng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du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kích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trừ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chóng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cuộc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kỹ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vấn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quân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giành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thắng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lợi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Clausewitz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thủ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giành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thế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ban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do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tồn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Tôi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bên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thủ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quyết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bên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trước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lộ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nhiên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muốn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thắng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lợi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cuối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bên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thủ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ít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trận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quyết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yếu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1060C-CC95-426D-B84B-F64EED8C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F758C-1E67-4E2D-A145-5C0954FD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Tốc độ, hiệp đồng tác chiến và tác chiến đa chiều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E780-FD6F-4CCB-8D87-A8063AB6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4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4653</Words>
  <Application>Microsoft Office PowerPoint</Application>
  <PresentationFormat>Widescreen</PresentationFormat>
  <Paragraphs>180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Bàn về tốc độ, hiệp đồng tác chiến và tác chiến đa chiều: sự chuyển dịch trong tư tưởng quân sự</vt:lpstr>
      <vt:lpstr>Tóm tắt</vt:lpstr>
      <vt:lpstr>Nội dung</vt:lpstr>
      <vt:lpstr>1. Giới thiệu</vt:lpstr>
      <vt:lpstr>1. Giới thiệu</vt:lpstr>
      <vt:lpstr>1. Giới thiệu</vt:lpstr>
      <vt:lpstr>1. Giới thiệu</vt:lpstr>
      <vt:lpstr>2. Tốc độ và hiệp đồng tác chiến</vt:lpstr>
      <vt:lpstr>2. Tốc độ và hiệp đồng tác chiến</vt:lpstr>
      <vt:lpstr>2. Tốc độ và hiệp đồng tác chiến</vt:lpstr>
      <vt:lpstr>2. Tốc độ và hiệp đồng tác chiến</vt:lpstr>
      <vt:lpstr>2. Tốc độ và hiệp đồng tác chiến</vt:lpstr>
      <vt:lpstr>3. Tác chiến đa chiều</vt:lpstr>
      <vt:lpstr>3. Tác chiến đa chiều</vt:lpstr>
      <vt:lpstr>3. Tác chiến đa chiều</vt:lpstr>
      <vt:lpstr>3. Tác chiến đa chiều</vt:lpstr>
      <vt:lpstr>3. Tác chiến đa chiều</vt:lpstr>
      <vt:lpstr>4. Bàn luận và kết luận</vt:lpstr>
      <vt:lpstr>4. Bàn luận và kết luận</vt:lpstr>
      <vt:lpstr>4. Bàn luận và kết luận</vt:lpstr>
      <vt:lpstr>4. Bàn luận và kết luận</vt:lpstr>
      <vt:lpstr>4. Bàn luận và kết luận</vt:lpstr>
      <vt:lpstr>Cảm ơn đã lắng nghe</vt:lpstr>
      <vt:lpstr>Tham khảo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 Nguyen</dc:creator>
  <cp:lastModifiedBy>Loc Nguyen</cp:lastModifiedBy>
  <cp:revision>374</cp:revision>
  <dcterms:created xsi:type="dcterms:W3CDTF">2017-06-28T03:43:04Z</dcterms:created>
  <dcterms:modified xsi:type="dcterms:W3CDTF">2020-07-14T15:10:45Z</dcterms:modified>
</cp:coreProperties>
</file>