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3" r:id="rId3"/>
    <p:sldId id="314" r:id="rId4"/>
    <p:sldId id="366" r:id="rId5"/>
    <p:sldId id="371" r:id="rId6"/>
    <p:sldId id="367" r:id="rId7"/>
    <p:sldId id="372" r:id="rId8"/>
    <p:sldId id="373" r:id="rId9"/>
    <p:sldId id="374" r:id="rId10"/>
    <p:sldId id="375" r:id="rId11"/>
    <p:sldId id="368" r:id="rId12"/>
    <p:sldId id="376" r:id="rId13"/>
    <p:sldId id="369" r:id="rId14"/>
    <p:sldId id="377" r:id="rId15"/>
    <p:sldId id="378" r:id="rId16"/>
    <p:sldId id="379" r:id="rId17"/>
    <p:sldId id="380" r:id="rId18"/>
    <p:sldId id="381" r:id="rId19"/>
    <p:sldId id="384" r:id="rId20"/>
    <p:sldId id="382" r:id="rId21"/>
    <p:sldId id="383" r:id="rId22"/>
    <p:sldId id="31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A3D5FF-0CEC-49D8-BF8A-0B00BB6525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A447-B21B-4FBA-A3C9-575D56E9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B30CB-839A-47A6-9532-260122BEAE9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E0C6A-F00E-45DE-9607-30984D6402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D0529-25A5-4112-9369-21C35E3F7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F5EF-899D-4A93-BF6E-10CBE4B2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D8EF-833A-4756-9DE8-262172883D9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53D4-6007-4D70-A0D5-F421EBC1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0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11/01/2024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11/01/2024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11/01/2024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986"/>
            <a:ext cx="10515600" cy="660486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176066"/>
          </a:xfrm>
        </p:spPr>
        <p:txBody>
          <a:bodyPr/>
          <a:lstStyle>
            <a:lvl1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11/01/2024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11/01/2024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11/01/2024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11/01/2024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11/01/2024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11/01/2024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11/01/2024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11/01/2024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6842"/>
            <a:ext cx="10515600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3319"/>
            <a:ext cx="10515600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11/01/2024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87" y="949111"/>
            <a:ext cx="10217426" cy="2387600"/>
          </a:xfrm>
        </p:spPr>
        <p:txBody>
          <a:bodyPr>
            <a:normAutofit/>
          </a:bodyPr>
          <a:lstStyle/>
          <a:p>
            <a:r>
              <a:rPr lang="en-US" sz="4500" b="1" dirty="0" err="1"/>
              <a:t>Nghịch</a:t>
            </a:r>
            <a:r>
              <a:rPr lang="en-US" sz="4500" b="1" dirty="0"/>
              <a:t> </a:t>
            </a:r>
            <a:r>
              <a:rPr lang="en-US" sz="4500" b="1" dirty="0" err="1"/>
              <a:t>dân</a:t>
            </a:r>
            <a:r>
              <a:rPr lang="en-US" sz="4500" b="1" dirty="0"/>
              <a:t> </a:t>
            </a:r>
            <a:r>
              <a:rPr lang="en-US" sz="4500" b="1" dirty="0" err="1"/>
              <a:t>chủ</a:t>
            </a:r>
            <a:r>
              <a:rPr lang="en-US" sz="4500" b="1" dirty="0"/>
              <a:t> </a:t>
            </a:r>
            <a:r>
              <a:rPr lang="en-US" sz="4500" b="1" dirty="0" err="1"/>
              <a:t>luận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48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TS.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Phước</a:t>
            </a:r>
            <a:r>
              <a:rPr lang="en-US" dirty="0"/>
              <a:t> </a:t>
            </a:r>
            <a:r>
              <a:rPr lang="en-US" dirty="0" err="1"/>
              <a:t>Lộc</a:t>
            </a:r>
            <a:r>
              <a:rPr lang="en-US" dirty="0"/>
              <a:t>, PhD, Postdoc</a:t>
            </a:r>
          </a:p>
          <a:p>
            <a:r>
              <a:rPr lang="en-US" dirty="0"/>
              <a:t>Loc Nguyen’s Academic Network, Vietnam</a:t>
            </a:r>
          </a:p>
          <a:p>
            <a:r>
              <a:rPr lang="en-US" dirty="0"/>
              <a:t>Email: ng_phloc@yahoo.com</a:t>
            </a:r>
          </a:p>
          <a:p>
            <a:r>
              <a:rPr lang="en-US" dirty="0"/>
              <a:t>Homepage: www.locnguyen.net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2E5C2-4DF1-D37D-2CB3-EA0803EF74D3}"/>
              </a:ext>
            </a:extLst>
          </p:cNvPr>
          <p:cNvSpPr txBox="1"/>
          <p:nvPr/>
        </p:nvSpPr>
        <p:spPr>
          <a:xfrm>
            <a:off x="194603" y="342234"/>
            <a:ext cx="118027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 Thái Bình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Trang, ngày 11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64680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7D58-A2DF-D989-B730-1753B8B2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Đến</a:t>
            </a:r>
            <a:r>
              <a:rPr lang="en-US" dirty="0"/>
              <a:t> thể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308C-6176-36AA-FA75-A67D17D11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914399"/>
            <a:ext cx="11915335" cy="5176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Trở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bán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nhìn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cục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toàn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toàn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tịch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thượng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tướng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tịch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dạng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học”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mọi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tầng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lớp và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đều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thể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đây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nơi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quê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hương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nó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nhà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tài Napoléon đã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châm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ngòi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bom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chuyên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nổ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đẩy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đỉnh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tưởng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cháy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chậm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khoảng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1815-1870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trở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khoảnh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khắc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lịch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này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ngự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trên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đỉnh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tưởng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nay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dường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xuống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dốc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xung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xu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hưởng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thụ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vùng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vẫy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tưởng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cực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đoan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kỳ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vọng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mơ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hồ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vô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bom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nào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sẽ được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châm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ngòi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Thu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gọn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ý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niệm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mở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rộng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hóa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thấy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niệm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cột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mốc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chiếu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biệt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tương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hợp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chúng như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âm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ngôn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nào trong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thành thể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hơn ta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tưởng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nhiều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tuy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vậy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rõ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ràng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là thiết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yếu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một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số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mơ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hồ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cũng được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ưa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thích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bởi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một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số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bạn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hiểu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rõ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ràng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khoa học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vì đã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nhận khoa học với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nội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duy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nó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việc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rất được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tâm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bởi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công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thần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bạn và bạn không thể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phớt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lờ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bộ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phớt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lờ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Có thể (được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đúng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một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số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nhiều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trải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nghiệm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riêng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cuộc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đời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sân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khấu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thật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lầm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chiếu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tục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đánh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sân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khấu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ấy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sân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khấu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hoạt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trí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(có thể)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trừ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phi dẫn nhập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tưởng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thượng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niềm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vào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thượng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vô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thượng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28886-02C0-7025-2541-A6022F85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B2E4-DEE5-1448-9C39-B98ADF25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524A0-C5B0-A5BA-297C-B017C44C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Nhìn</a:t>
            </a:r>
            <a:r>
              <a:rPr lang="en-US" dirty="0"/>
              <a:t> qua </a:t>
            </a:r>
            <a:r>
              <a:rPr lang="en-US" dirty="0" err="1"/>
              <a:t>sinh</a:t>
            </a:r>
            <a:r>
              <a:rPr lang="en-US" dirty="0"/>
              <a:t>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Trong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Kinh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Thánh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Chúa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sáng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sáu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ngày và chỉ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loài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muôn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loài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cũng như tư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tưởng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văn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phòng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trào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khai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sáng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Phục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Hưng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bành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trướng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sức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mạnh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cận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khuyếch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trương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ảnh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hưởng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cường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tất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cả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loài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trung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tâm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kể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cả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chiếc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áo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giá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khoác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vào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sắc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thái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nhóm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vậy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tư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tưởng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toàn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đã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nằm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sẵn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nguồn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gốc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sinh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tồn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và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giá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thật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loài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khả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năng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tạo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áo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khoác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giá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chỉ có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Thiên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Chúa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mới biết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mức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sâu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rộng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giá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này. Tôi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nghĩ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tư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tưởng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toàn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riêng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gì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Hồi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giáo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có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lẽ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sức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ì hay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lôi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cuốn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văn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hóa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hay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tinh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thần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khí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hay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cuộc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đua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chưa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đuổi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kịp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hay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mệt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mỏi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nắng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mưa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đông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được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ngồi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nghỉ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bên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nhau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dưới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trăng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lưỡi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liềm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soi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sáng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bán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đảo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Ả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Rập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nghe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Chúa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kể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chuyện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và việc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ấy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khúc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xạ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nhiều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lăng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kính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rồi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giao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hưởng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thời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cuộc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mất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luôn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nguồn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gốc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tướng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2ABE-609D-A29B-CD2B-53A8BD2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Nhìn</a:t>
            </a:r>
            <a:r>
              <a:rPr lang="en-US" dirty="0"/>
              <a:t> qua </a:t>
            </a:r>
            <a:r>
              <a:rPr lang="en-US" dirty="0" err="1"/>
              <a:t>sinh</a:t>
            </a:r>
            <a:r>
              <a:rPr lang="en-US" dirty="0"/>
              <a:t>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BEB7-2E64-26E6-3E87-032F1EFD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914399"/>
            <a:ext cx="11830929" cy="5176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Trong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phân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học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thuộc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chi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sư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tử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thuộc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chi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Báo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ai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đứng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đầu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chuỗi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ăn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tùy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thuộc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vào hoàn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cảnh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ư,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câu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hỏi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này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vô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nghĩa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vì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sư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tử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hiểu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loài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khó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chịu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hơn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nữa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con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nội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tâm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phức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thể không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nhận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câu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hỏi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đánh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này. Có thể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một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tách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bạch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phân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học nhưng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bậc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xã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hội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tầng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lớp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xã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hội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loài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tạo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cũng rất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phức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tuy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chưa thể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phân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học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nghiên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cứu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khoa học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đều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khẳng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ngay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chi cũng có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bậc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riêng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và có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bậc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đỉnh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(có thể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tương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đối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), có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đỉnh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toàn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(có thể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tương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đối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), nhưng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đây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chiều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dọc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xoay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lăng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kính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chiều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ngang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luật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công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bảo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đảm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tồn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loài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hay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tầng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lớp. Vậy ai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bảo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đảm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công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tất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nhiên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thể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luật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bảo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đảm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công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ai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bảo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đảm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hay quay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về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Chúa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chiếu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mấy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lần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qua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bộ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phim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lịch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lần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mối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nghịch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toàn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Trở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câu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hỏi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ai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đứng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đầu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chuỗi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ăn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phân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học, virus có thể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vô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địch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nó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thể được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xếp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vào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bất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cứ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giới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nào vì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nó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một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bào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hoàn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chỉnh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câu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hỏi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virus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vô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địch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chẳng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lẽ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nó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sẽ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thay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trở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thành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ảnh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Chúa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muôn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loài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có hay không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niệm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virus trong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bậc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xã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hội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  <a:endParaRPr lang="en-US" sz="22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C4842-CEDC-4ABA-BADF-E375AB7B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7FAD-3B79-B0CD-D993-03D721A7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26AF-C8D4-D33B-C742-D3D66523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khoa học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4" y="914399"/>
            <a:ext cx="11985674" cy="5176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con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xúc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xắc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nhiều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mặt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có thể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nhìn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mặt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công ty,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mặt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mặt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tòa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án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tôi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nghĩ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gom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ở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chữ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cân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 chia thành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thuộc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tính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căn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1)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duy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trì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công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2)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điều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phối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nguồn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;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cân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hóa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Hai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thuộc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tính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trên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lưỡng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góc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nhìn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góc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nhìn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công ty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lợi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nhuận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công ty là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điều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phối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Một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chua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chát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có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hoạt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ban thưởng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tôi sẽ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thích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Ước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nguyện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triển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đều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giữa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vùng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miền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cũng như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thúc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đẩy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vươn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lên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doanh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nghiệp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vừa và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nhỏ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phục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vụ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lợi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ích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hòa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tế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điều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cần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nỗ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làm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không thể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quá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kỳ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vọng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tập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trung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vào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vì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thời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đợi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ai, sẽ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làm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chảy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máu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suy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kiệt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Vậy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hoạch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chiến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đặc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thù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vùng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miền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hơn ư? Xin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thưa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phối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hợp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vì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vẫn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hòa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không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thay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cũng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chẳng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hơn. Cần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đối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mặt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thật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khắc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nghiệt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hút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cực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ngày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càng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mạnh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mẽ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nhanh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chóng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việc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buông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lỏng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nỗ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khống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thể dẫn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kết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xấu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nhau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đoạn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đầu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chống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chịu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tài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phiệt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liên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tệ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nạn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1) chi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phối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sách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cội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nguồn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tham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nhũng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sách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2)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đè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bẹp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ao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thị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trường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dìm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doanh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nghiệp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chân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đang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vươn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lên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3)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phân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cực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vùng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miền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giàu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nghèo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tương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tự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ô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nhiễm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môi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trường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thể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khắc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phục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tới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ngưỡng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hủy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hoại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ta nói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nhiều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hủ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bại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hủ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bại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tài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phiệt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cũng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tệ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vậy.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chỉ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dựa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vào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sức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mạnh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tư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chưa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đủ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cũng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ngây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thơ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việc không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trọng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tư </a:t>
            </a:r>
            <a:r>
              <a:rPr lang="en-US" sz="20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0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DAF3-14B4-01D3-57DF-5AB84B6F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khoa học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3412-58A9-23B3-AA71-450C670E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914399"/>
            <a:ext cx="11830929" cy="5176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Hoạt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hòa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nguồn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trên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cơ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sở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tầng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 được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phá-xây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cải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thiện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trước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cạnh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đầy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đủ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mới có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hy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vọng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góp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phần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ngăn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cực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chi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phối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nhìn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hoạt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đối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nội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phủ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dáng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dấp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công ty phi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lợi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nhuận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Sức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mạnh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tế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qua chỉ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số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GDP –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đúng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hơn GDP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trên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đầu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không thể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đo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đếm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sức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mạnh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kể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cả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việc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phân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chia và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gom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nhóm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thành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sức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mạnh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cứng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quân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tế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,…) và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sức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mạnh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mềm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văn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hóa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sắc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,…), vì vậy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sút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giảm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tăng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trưởng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tế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chưa nói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lên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sức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mạnh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toàn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cục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suy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yếu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tới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có thể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tách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nâng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giá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này có thể dẫn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mơ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hồ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hữu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tác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công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mơ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hồ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 vì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nguồn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nằm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ở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toàn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xã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hội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cũng như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tư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tưởng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giá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tế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ở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đâu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vì không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nắm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nguồn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mới chi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phối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được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nguồn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vận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suốt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được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chấp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nhận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bởi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tất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cả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tự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nhiên như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Montesquieu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chấp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nhận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hy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một phần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tự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do, có thể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một ngày cũng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tự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nhiên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bên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cạnh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mọi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không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cầu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cạnh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cũng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chẳng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phát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mỏng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mảnh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vi như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lá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phiếu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vậy,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chân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chân</a:t>
            </a:r>
            <a:r>
              <a:rPr lang="en-US" sz="2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không.</a:t>
            </a:r>
            <a:endParaRPr lang="en-US" sz="2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2BEE-B487-9358-88BD-11C591EE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BCDBD-DC8B-5791-5AB4-F0D30196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D1278-FC6A-E645-3AB6-EABBC6FF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0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77A1-B227-FB2C-B943-48E2C1B8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khoa học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8AB9-A7D7-40DE-C13F-E5442FC8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914399"/>
            <a:ext cx="11901268" cy="5176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lời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kết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bài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viết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này chưa thể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đề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cập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nhánh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thiết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yếu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lập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tư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bất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kỳ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nào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niềm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 vào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tục và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tục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được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tập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trung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khoa học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hay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một phần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vai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trò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Thiên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Chúa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Thiên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Chúa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bay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bổng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xoay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tròn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tâm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một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đỗ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cần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hay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văn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thư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; và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thành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tục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mô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phỏng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Thiên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Chúa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tụ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một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tương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tự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ngôi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Lời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cũng như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Thánh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Linh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chảy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tín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mạch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đức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tin. Vì vậy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hóa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i="1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100" i="1" dirty="0" err="1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biểu</a:t>
            </a:r>
            <a:r>
              <a:rPr lang="en-US" sz="2100" i="1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i="1" dirty="0" err="1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100" i="1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100" i="1" dirty="0" err="1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i="1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siêu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nhiên nhưng,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về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chất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tinh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tuyền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không thể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thừa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nhận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siêu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nhiên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thời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nhiên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gạt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 sang một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bên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không thể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phủ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vì việc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phủ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nhiên không có ý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nghĩa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đối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vai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trò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mục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đích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hơn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nữa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phủ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thể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xác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lập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tính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là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hóa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nhiên;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ngoài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tuy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không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hóa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nhiên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thể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thay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thần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thậm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còn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ngang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thần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ý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nghĩa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vọng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rất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nhiều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Nghịch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này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nhánh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diện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cụ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hóa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bảo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vệ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vướng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mắc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giữa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tồn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không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tồn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việc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bảo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vệ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tự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bảo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vệ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đồng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cũng như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nhiên,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tự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phủ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bất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kỳ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nào.</a:t>
            </a:r>
            <a:endParaRPr lang="en-US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BB76-958F-0E2F-D23D-3609EC14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CC51-11BC-F9EF-7B9B-BB17AE39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BCD1-E1B7-E4F1-BCF3-486F483D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5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161A-C949-50C6-7EC0-FA88A5D0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khoa học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BA6B6-F89A-2437-3B26-EAC4E7B68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914399"/>
            <a:ext cx="11873132" cy="5176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50" dirty="0" err="1">
                <a:effectLst/>
                <a:ea typeface="SimSun" panose="02010600030101010101" pitchFamily="2" charset="-122"/>
              </a:rPr>
              <a:t>Sự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tự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phủ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định</a:t>
            </a:r>
            <a:r>
              <a:rPr lang="en-US" sz="2150" dirty="0">
                <a:effectLst/>
                <a:ea typeface="SimSun" panose="02010600030101010101" pitchFamily="2" charset="-122"/>
              </a:rPr>
              <a:t> này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khiến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không thể thiết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lập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tòa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án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dưới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bất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kỳ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hình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thức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bầu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cử</a:t>
            </a:r>
            <a:r>
              <a:rPr lang="en-US" sz="2150" dirty="0">
                <a:effectLst/>
                <a:ea typeface="SimSun" panose="02010600030101010101" pitchFamily="2" charset="-122"/>
              </a:rPr>
              <a:t> hay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bổ</a:t>
            </a:r>
            <a:r>
              <a:rPr lang="en-US" sz="2150" dirty="0">
                <a:effectLst/>
                <a:ea typeface="SimSun" panose="02010600030101010101" pitchFamily="2" charset="-122"/>
              </a:rPr>
              <a:t> nhiệm, vì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nếu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tòa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án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hình</a:t>
            </a:r>
            <a:r>
              <a:rPr lang="en-US" sz="2150" dirty="0">
                <a:effectLst/>
                <a:ea typeface="SimSun" panose="02010600030101010101" pitchFamily="2" charset="-122"/>
              </a:rPr>
              <a:t> thành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từ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bầu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cử</a:t>
            </a:r>
            <a:r>
              <a:rPr lang="en-US" sz="2150" dirty="0">
                <a:effectLst/>
                <a:ea typeface="SimSun" panose="02010600030101010101" pitchFamily="2" charset="-122"/>
              </a:rPr>
              <a:t> hay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bổ</a:t>
            </a:r>
            <a:r>
              <a:rPr lang="en-US" sz="2150" dirty="0">
                <a:effectLst/>
                <a:ea typeface="SimSun" panose="02010600030101010101" pitchFamily="2" charset="-122"/>
              </a:rPr>
              <a:t> nhiệm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thì</a:t>
            </a:r>
            <a:r>
              <a:rPr lang="en-US" sz="2150" dirty="0">
                <a:effectLst/>
                <a:ea typeface="SimSun" panose="02010600030101010101" pitchFamily="2" charset="-122"/>
              </a:rPr>
              <a:t>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số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ít</a:t>
            </a:r>
            <a:r>
              <a:rPr lang="en-US" sz="2150" dirty="0">
                <a:effectLst/>
                <a:ea typeface="SimSun" panose="02010600030101010101" pitchFamily="2" charset="-122"/>
              </a:rPr>
              <a:t> hay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số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đông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hữu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hạn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đứng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trên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hoặc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ngang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bằng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ea typeface="SimSun" panose="02010600030101010101" pitchFamily="2" charset="-122"/>
              </a:rPr>
              <a:t>, vậy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ea typeface="SimSun" panose="02010600030101010101" pitchFamily="2" charset="-122"/>
              </a:rPr>
              <a:t> không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còn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tối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150" dirty="0">
                <a:effectLst/>
                <a:ea typeface="SimSun" panose="02010600030101010101" pitchFamily="2" charset="-122"/>
              </a:rPr>
              <a:t>;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nếu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mặc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thừa</a:t>
            </a:r>
            <a:r>
              <a:rPr lang="en-US" sz="2150" dirty="0">
                <a:effectLst/>
                <a:ea typeface="SimSun" panose="02010600030101010101" pitchFamily="2" charset="-122"/>
              </a:rPr>
              <a:t> nhận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tòa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án</a:t>
            </a:r>
            <a:r>
              <a:rPr lang="en-US" sz="2150" dirty="0">
                <a:effectLst/>
                <a:ea typeface="SimSun" panose="02010600030101010101" pitchFamily="2" charset="-122"/>
              </a:rPr>
              <a:t> như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thừa</a:t>
            </a:r>
            <a:r>
              <a:rPr lang="en-US" sz="2150" dirty="0">
                <a:effectLst/>
                <a:ea typeface="SimSun" panose="02010600030101010101" pitchFamily="2" charset="-122"/>
              </a:rPr>
              <a:t> nhận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sẽ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mâu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thuẫn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rằng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tòa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án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đại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diện</a:t>
            </a:r>
            <a:r>
              <a:rPr lang="en-US" sz="2150" dirty="0">
                <a:effectLst/>
                <a:ea typeface="SimSun" panose="02010600030101010101" pitchFamily="2" charset="-122"/>
              </a:rPr>
              <a:t>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nhánh</a:t>
            </a:r>
            <a:r>
              <a:rPr lang="en-US" sz="2150" dirty="0">
                <a:effectLst/>
                <a:ea typeface="SimSun" panose="02010600030101010101" pitchFamily="2" charset="-122"/>
              </a:rPr>
              <a:t> tư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của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quyền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lực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thế</a:t>
            </a:r>
            <a:r>
              <a:rPr lang="en-US" sz="2150" dirty="0">
                <a:effectLst/>
                <a:ea typeface="SimSun" panose="02010600030101010101" pitchFamily="2" charset="-122"/>
              </a:rPr>
              <a:t> tục không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phải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quyền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lực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nhiên, hơn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nữa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sự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mặc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thừa</a:t>
            </a:r>
            <a:r>
              <a:rPr lang="en-US" sz="2150" dirty="0">
                <a:effectLst/>
                <a:ea typeface="SimSun" panose="02010600030101010101" pitchFamily="2" charset="-122"/>
              </a:rPr>
              <a:t> nhận này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ngầm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định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ea typeface="SimSun" panose="02010600030101010101" pitchFamily="2" charset="-122"/>
              </a:rPr>
              <a:t> không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còn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tối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150" dirty="0">
                <a:effectLst/>
                <a:ea typeface="SimSun" panose="02010600030101010101" pitchFamily="2" charset="-122"/>
              </a:rPr>
              <a:t>.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Nếu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thay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mặc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thừa</a:t>
            </a:r>
            <a:r>
              <a:rPr lang="en-US" sz="2150" dirty="0">
                <a:effectLst/>
                <a:ea typeface="SimSun" panose="02010600030101010101" pitchFamily="2" charset="-122"/>
              </a:rPr>
              <a:t> nhận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bằng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kỹ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xảo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ngôn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từ</a:t>
            </a:r>
            <a:r>
              <a:rPr lang="en-US" sz="2150" dirty="0">
                <a:effectLst/>
                <a:ea typeface="SimSun" panose="02010600030101010101" pitchFamily="2" charset="-122"/>
              </a:rPr>
              <a:t> “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tự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xưng</a:t>
            </a:r>
            <a:r>
              <a:rPr lang="en-US" sz="2150" dirty="0">
                <a:effectLst/>
                <a:ea typeface="SimSun" panose="02010600030101010101" pitchFamily="2" charset="-122"/>
              </a:rPr>
              <a:t>” và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đồng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nhất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tòa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án</a:t>
            </a:r>
            <a:r>
              <a:rPr lang="en-US" sz="2150" dirty="0">
                <a:effectLst/>
                <a:ea typeface="SimSun" panose="02010600030101010101" pitchFamily="2" charset="-122"/>
              </a:rPr>
              <a:t> với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thì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hãy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lưu</a:t>
            </a:r>
            <a:r>
              <a:rPr lang="en-US" sz="2150" dirty="0">
                <a:effectLst/>
                <a:ea typeface="SimSun" panose="02010600030101010101" pitchFamily="2" charset="-122"/>
              </a:rPr>
              <a:t> ý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còn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hiện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hữu</a:t>
            </a:r>
            <a:r>
              <a:rPr lang="en-US" sz="2150" dirty="0">
                <a:effectLst/>
                <a:ea typeface="SimSun" panose="02010600030101010101" pitchFamily="2" charset="-122"/>
              </a:rPr>
              <a:t> (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ít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nhất</a:t>
            </a:r>
            <a:r>
              <a:rPr lang="en-US" sz="2150" dirty="0">
                <a:effectLst/>
                <a:ea typeface="SimSun" panose="02010600030101010101" pitchFamily="2" charset="-122"/>
              </a:rPr>
              <a:t> trong lòng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người</a:t>
            </a:r>
            <a:r>
              <a:rPr lang="en-US" sz="2150" dirty="0">
                <a:effectLst/>
                <a:ea typeface="SimSun" panose="02010600030101010101" pitchFamily="2" charset="-122"/>
              </a:rPr>
              <a:t>)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ngày nay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thông</a:t>
            </a:r>
            <a:r>
              <a:rPr lang="en-US" sz="2150" dirty="0">
                <a:effectLst/>
                <a:ea typeface="SimSun" panose="02010600030101010101" pitchFamily="2" charset="-122"/>
              </a:rPr>
              <a:t> qua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sự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mặc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khải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số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tông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đồ</a:t>
            </a:r>
            <a:r>
              <a:rPr lang="en-US" sz="2150" dirty="0">
                <a:effectLst/>
                <a:ea typeface="SimSun" panose="02010600030101010101" pitchFamily="2" charset="-122"/>
              </a:rPr>
              <a:t> và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những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người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khác</a:t>
            </a:r>
            <a:r>
              <a:rPr lang="en-US" sz="2150" dirty="0">
                <a:effectLst/>
                <a:ea typeface="SimSun" panose="02010600030101010101" pitchFamily="2" charset="-122"/>
              </a:rPr>
              <a:t> có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đức</a:t>
            </a:r>
            <a:r>
              <a:rPr lang="en-US" sz="2150" dirty="0">
                <a:effectLst/>
                <a:ea typeface="SimSun" panose="02010600030101010101" pitchFamily="2" charset="-122"/>
              </a:rPr>
              <a:t> tin không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hề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nghi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ngờ</a:t>
            </a:r>
            <a:r>
              <a:rPr lang="en-US" sz="2150" dirty="0">
                <a:effectLst/>
                <a:ea typeface="SimSun" panose="02010600030101010101" pitchFamily="2" charset="-122"/>
              </a:rPr>
              <a:t>, nhưng với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thế</a:t>
            </a:r>
            <a:r>
              <a:rPr lang="en-US" sz="2150" dirty="0">
                <a:effectLst/>
                <a:ea typeface="SimSun" panose="02010600030101010101" pitchFamily="2" charset="-122"/>
              </a:rPr>
              <a:t> tục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duy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lý</a:t>
            </a:r>
            <a:r>
              <a:rPr lang="en-US" sz="2150" dirty="0">
                <a:effectLst/>
                <a:ea typeface="SimSun" panose="02010600030101010101" pitchFamily="2" charset="-122"/>
              </a:rPr>
              <a:t> chưa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kể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hệ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tọa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độ</a:t>
            </a:r>
            <a:r>
              <a:rPr lang="en-US" sz="2150" dirty="0">
                <a:effectLst/>
                <a:ea typeface="SimSun" panose="02010600030101010101" pitchFamily="2" charset="-122"/>
              </a:rPr>
              <a:t> khoa học,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sự</a:t>
            </a:r>
            <a:r>
              <a:rPr lang="en-US" sz="2150" dirty="0">
                <a:effectLst/>
                <a:ea typeface="SimSun" panose="02010600030101010101" pitchFamily="2" charset="-122"/>
              </a:rPr>
              <a:t> không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nghi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ngờ</a:t>
            </a:r>
            <a:r>
              <a:rPr lang="en-US" sz="2150" dirty="0">
                <a:effectLst/>
                <a:ea typeface="SimSun" panose="02010600030101010101" pitchFamily="2" charset="-122"/>
              </a:rPr>
              <a:t> này không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khả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thi</a:t>
            </a:r>
            <a:r>
              <a:rPr lang="en-US" sz="2150" dirty="0">
                <a:effectLst/>
                <a:ea typeface="SimSun" panose="02010600030101010101" pitchFamily="2" charset="-122"/>
              </a:rPr>
              <a:t> cũng như,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quan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trọng</a:t>
            </a:r>
            <a:r>
              <a:rPr lang="en-US" sz="2150" dirty="0">
                <a:effectLst/>
                <a:ea typeface="SimSun" panose="02010600030101010101" pitchFamily="2" charset="-122"/>
              </a:rPr>
              <a:t> hơn,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tòa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án</a:t>
            </a:r>
            <a:r>
              <a:rPr lang="en-US" sz="2150" dirty="0">
                <a:effectLst/>
                <a:ea typeface="SimSun" panose="02010600030101010101" pitchFamily="2" charset="-122"/>
              </a:rPr>
              <a:t> không thể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hoạt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động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nếu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bất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chấp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lý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lẽ</a:t>
            </a:r>
            <a:r>
              <a:rPr lang="en-US" sz="2150" dirty="0">
                <a:effectLst/>
                <a:ea typeface="SimSun" panose="02010600030101010101" pitchFamily="2" charset="-122"/>
              </a:rPr>
              <a:t> và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bằng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chứng</a:t>
            </a:r>
            <a:r>
              <a:rPr lang="en-US" sz="2150" dirty="0">
                <a:effectLst/>
                <a:ea typeface="SimSun" panose="02010600030101010101" pitchFamily="2" charset="-122"/>
              </a:rPr>
              <a:t>.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số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hữu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hạn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người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bầu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cử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 smtClean="0">
                <a:effectLst/>
                <a:ea typeface="SimSun" panose="02010600030101010101" pitchFamily="2" charset="-122"/>
              </a:rPr>
              <a:t>hoặc</a:t>
            </a:r>
            <a:r>
              <a:rPr lang="en-US" sz="2150" dirty="0" smtClean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 smtClean="0">
                <a:effectLst/>
                <a:ea typeface="SimSun" panose="02010600030101010101" pitchFamily="2" charset="-122"/>
              </a:rPr>
              <a:t>bổ</a:t>
            </a:r>
            <a:r>
              <a:rPr lang="en-US" sz="2150" dirty="0" smtClean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 smtClean="0">
                <a:effectLst/>
                <a:ea typeface="SimSun" panose="02010600030101010101" pitchFamily="2" charset="-122"/>
              </a:rPr>
              <a:t>nhiệm</a:t>
            </a:r>
            <a:r>
              <a:rPr lang="en-US" sz="2150" dirty="0" smtClean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 smtClean="0">
                <a:effectLst/>
                <a:ea typeface="SimSun" panose="02010600030101010101" pitchFamily="2" charset="-122"/>
              </a:rPr>
              <a:t>là</a:t>
            </a:r>
            <a:r>
              <a:rPr lang="en-US" sz="2150" dirty="0" smtClean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sự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tự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xưng</a:t>
            </a:r>
            <a:r>
              <a:rPr lang="en-US" sz="2150" dirty="0">
                <a:effectLst/>
                <a:ea typeface="SimSun" panose="02010600030101010101" pitchFamily="2" charset="-122"/>
              </a:rPr>
              <a:t> trong không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gian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hẹp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nên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nếu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ea typeface="SimSun" panose="02010600030101010101" pitchFamily="2" charset="-122"/>
              </a:rPr>
              <a:t> không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tối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thì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bầu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cử</a:t>
            </a:r>
            <a:r>
              <a:rPr lang="en-US" sz="2150" dirty="0">
                <a:effectLst/>
                <a:ea typeface="SimSun" panose="02010600030101010101" pitchFamily="2" charset="-122"/>
              </a:rPr>
              <a:t> cũng như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bổ</a:t>
            </a:r>
            <a:r>
              <a:rPr lang="en-US" sz="2150" dirty="0">
                <a:effectLst/>
                <a:ea typeface="SimSun" panose="02010600030101010101" pitchFamily="2" charset="-122"/>
              </a:rPr>
              <a:t> nhiệm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ngầm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ngược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duy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lý</a:t>
            </a:r>
            <a:r>
              <a:rPr lang="en-US" sz="2150" dirty="0">
                <a:effectLst/>
                <a:ea typeface="SimSun" panose="02010600030101010101" pitchFamily="2" charset="-122"/>
              </a:rPr>
              <a:t> vì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tự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xưng</a:t>
            </a:r>
            <a:r>
              <a:rPr lang="en-US" sz="2150" dirty="0">
                <a:effectLst/>
                <a:ea typeface="SimSun" panose="02010600030101010101" pitchFamily="2" charset="-122"/>
              </a:rPr>
              <a:t> dẫn </a:t>
            </a:r>
            <a:r>
              <a:rPr lang="en-US" sz="2150" dirty="0" err="1">
                <a:ea typeface="SimSun" panose="02010600030101010101" pitchFamily="2" charset="-122"/>
              </a:rPr>
              <a:t>đến</a:t>
            </a:r>
            <a:r>
              <a:rPr lang="en-US" sz="2150" dirty="0">
                <a:ea typeface="SimSun" panose="02010600030101010101" pitchFamily="2" charset="-122"/>
              </a:rPr>
              <a:t> </a:t>
            </a:r>
            <a:r>
              <a:rPr lang="en-US" sz="2150" dirty="0" err="1">
                <a:ea typeface="SimSun" panose="02010600030101010101" pitchFamily="2" charset="-122"/>
              </a:rPr>
              <a:t>nghi</a:t>
            </a:r>
            <a:r>
              <a:rPr lang="en-US" sz="2150" dirty="0">
                <a:ea typeface="SimSun" panose="02010600030101010101" pitchFamily="2" charset="-122"/>
              </a:rPr>
              <a:t> </a:t>
            </a:r>
            <a:r>
              <a:rPr lang="en-US" sz="2150" dirty="0" err="1">
                <a:ea typeface="SimSun" panose="02010600030101010101" pitchFamily="2" charset="-122"/>
              </a:rPr>
              <a:t>ngờ</a:t>
            </a:r>
            <a:r>
              <a:rPr lang="en-US" sz="2150" dirty="0">
                <a:ea typeface="SimSun" panose="02010600030101010101" pitchFamily="2" charset="-122"/>
              </a:rPr>
              <a:t> </a:t>
            </a:r>
            <a:r>
              <a:rPr lang="en-US" sz="2150" dirty="0">
                <a:effectLst/>
                <a:ea typeface="SimSun" panose="02010600030101010101" pitchFamily="2" charset="-122"/>
              </a:rPr>
              <a:t>và do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đó</a:t>
            </a:r>
            <a:r>
              <a:rPr lang="en-US" sz="2150" dirty="0">
                <a:effectLst/>
                <a:ea typeface="SimSun" panose="02010600030101010101" pitchFamily="2" charset="-122"/>
              </a:rPr>
              <a:t>,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bầu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cử</a:t>
            </a:r>
            <a:r>
              <a:rPr lang="en-US" sz="2150" dirty="0">
                <a:effectLst/>
                <a:ea typeface="SimSun" panose="02010600030101010101" pitchFamily="2" charset="-122"/>
              </a:rPr>
              <a:t> và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bổ</a:t>
            </a:r>
            <a:r>
              <a:rPr lang="en-US" sz="2150" dirty="0">
                <a:effectLst/>
                <a:ea typeface="SimSun" panose="02010600030101010101" pitchFamily="2" charset="-122"/>
              </a:rPr>
              <a:t> nhiệm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tương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đương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nhau</a:t>
            </a:r>
            <a:r>
              <a:rPr lang="en-US" sz="2150" dirty="0">
                <a:effectLst/>
                <a:ea typeface="SimSun" panose="02010600030101010101" pitchFamily="2" charset="-122"/>
              </a:rPr>
              <a:t> vì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tối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150" dirty="0">
                <a:effectLst/>
                <a:ea typeface="SimSun" panose="02010600030101010101" pitchFamily="2" charset="-122"/>
              </a:rPr>
              <a:t>;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điều</a:t>
            </a:r>
            <a:r>
              <a:rPr lang="en-US" sz="2150" dirty="0">
                <a:effectLst/>
                <a:ea typeface="SimSun" panose="02010600030101010101" pitchFamily="2" charset="-122"/>
              </a:rPr>
              <a:t> này cũng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bác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bỏ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thể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khả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dĩ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rằng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tuy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150" dirty="0">
                <a:effectLst/>
                <a:ea typeface="SimSun" panose="02010600030101010101" pitchFamily="2" charset="-122"/>
              </a:rPr>
              <a:t> nhưng chưa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tối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để</a:t>
            </a:r>
            <a:r>
              <a:rPr lang="en-US" sz="2150" dirty="0">
                <a:effectLst/>
                <a:ea typeface="SimSun" panose="02010600030101010101" pitchFamily="2" charset="-122"/>
              </a:rPr>
              <a:t>/và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phủ</a:t>
            </a:r>
            <a:r>
              <a:rPr lang="en-US" sz="2150" dirty="0">
                <a:effectLst/>
                <a:ea typeface="SimSun" panose="02010600030101010101" pitchFamily="2" charset="-122"/>
              </a:rPr>
              <a:t> nhận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nhiên, cũng như cần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phản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biện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chừng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mực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luận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điểm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bầu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cử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chính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danh</a:t>
            </a:r>
            <a:r>
              <a:rPr lang="en-US" sz="2150" dirty="0">
                <a:effectLst/>
                <a:ea typeface="SimSun" panose="02010600030101010101" pitchFamily="2" charset="-122"/>
              </a:rPr>
              <a:t> hơn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bổ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nhiệm</a:t>
            </a:r>
            <a:r>
              <a:rPr lang="en-US" sz="2150" dirty="0" smtClean="0">
                <a:effectLst/>
                <a:ea typeface="SimSun" panose="02010600030101010101" pitchFamily="2" charset="-122"/>
              </a:rPr>
              <a:t>.</a:t>
            </a:r>
            <a:r>
              <a:rPr lang="en-US" sz="2150" dirty="0"/>
              <a:t> </a:t>
            </a:r>
            <a:r>
              <a:rPr lang="en-US" sz="2150" dirty="0" err="1"/>
              <a:t>Lưu</a:t>
            </a:r>
            <a:r>
              <a:rPr lang="en-US" sz="2150" dirty="0"/>
              <a:t> ý, </a:t>
            </a:r>
            <a:r>
              <a:rPr lang="en-US" sz="2150" dirty="0" err="1"/>
              <a:t>hiến</a:t>
            </a:r>
            <a:r>
              <a:rPr lang="en-US" sz="2150" dirty="0"/>
              <a:t> </a:t>
            </a:r>
            <a:r>
              <a:rPr lang="en-US" sz="2150" dirty="0" err="1"/>
              <a:t>pháp</a:t>
            </a:r>
            <a:r>
              <a:rPr lang="en-US" sz="2150" dirty="0"/>
              <a:t> </a:t>
            </a:r>
            <a:r>
              <a:rPr lang="en-US" sz="2150" dirty="0" err="1"/>
              <a:t>tối</a:t>
            </a:r>
            <a:r>
              <a:rPr lang="en-US" sz="2150" dirty="0"/>
              <a:t> </a:t>
            </a:r>
            <a:r>
              <a:rPr lang="en-US" sz="2150" dirty="0" err="1"/>
              <a:t>cao</a:t>
            </a:r>
            <a:r>
              <a:rPr lang="en-US" sz="2150" dirty="0"/>
              <a:t> </a:t>
            </a:r>
            <a:r>
              <a:rPr lang="en-US" sz="2150" dirty="0" err="1"/>
              <a:t>xác</a:t>
            </a:r>
            <a:r>
              <a:rPr lang="en-US" sz="2150" dirty="0"/>
              <a:t> </a:t>
            </a:r>
            <a:r>
              <a:rPr lang="en-US" sz="2150" dirty="0" err="1"/>
              <a:t>lập</a:t>
            </a:r>
            <a:r>
              <a:rPr lang="en-US" sz="2150" dirty="0"/>
              <a:t> </a:t>
            </a:r>
            <a:r>
              <a:rPr lang="en-US" sz="2150" dirty="0" err="1"/>
              <a:t>bầu</a:t>
            </a:r>
            <a:r>
              <a:rPr lang="en-US" sz="2150" dirty="0"/>
              <a:t> </a:t>
            </a:r>
            <a:r>
              <a:rPr lang="en-US" sz="2150" dirty="0" err="1"/>
              <a:t>cử</a:t>
            </a:r>
            <a:r>
              <a:rPr lang="en-US" sz="2150" dirty="0"/>
              <a:t> </a:t>
            </a:r>
            <a:r>
              <a:rPr lang="en-US" sz="2150" dirty="0" err="1"/>
              <a:t>và</a:t>
            </a:r>
            <a:r>
              <a:rPr lang="en-US" sz="2150" dirty="0"/>
              <a:t> </a:t>
            </a:r>
            <a:r>
              <a:rPr lang="en-US" sz="2150" dirty="0" err="1"/>
              <a:t>bổ</a:t>
            </a:r>
            <a:r>
              <a:rPr lang="en-US" sz="2150" dirty="0"/>
              <a:t> </a:t>
            </a:r>
            <a:r>
              <a:rPr lang="en-US" sz="2150" dirty="0" err="1"/>
              <a:t>nhiệm</a:t>
            </a:r>
            <a:r>
              <a:rPr lang="en-US" sz="2150" dirty="0"/>
              <a:t> </a:t>
            </a:r>
            <a:r>
              <a:rPr lang="en-US" sz="2150" dirty="0" err="1"/>
              <a:t>cùng</a:t>
            </a:r>
            <a:r>
              <a:rPr lang="en-US" sz="2150" dirty="0"/>
              <a:t> </a:t>
            </a:r>
            <a:r>
              <a:rPr lang="en-US" sz="2150" dirty="0" err="1"/>
              <a:t>chính</a:t>
            </a:r>
            <a:r>
              <a:rPr lang="en-US" sz="2150" dirty="0"/>
              <a:t> </a:t>
            </a:r>
            <a:r>
              <a:rPr lang="en-US" sz="2150" dirty="0" err="1"/>
              <a:t>danh</a:t>
            </a:r>
            <a:r>
              <a:rPr lang="en-US" sz="2150" dirty="0"/>
              <a:t> </a:t>
            </a:r>
            <a:r>
              <a:rPr lang="en-US" sz="2150" dirty="0" err="1"/>
              <a:t>vì</a:t>
            </a:r>
            <a:r>
              <a:rPr lang="en-US" sz="2150" dirty="0"/>
              <a:t> </a:t>
            </a:r>
            <a:r>
              <a:rPr lang="en-US" sz="2150" dirty="0" err="1"/>
              <a:t>bầu</a:t>
            </a:r>
            <a:r>
              <a:rPr lang="en-US" sz="2150" dirty="0"/>
              <a:t> </a:t>
            </a:r>
            <a:r>
              <a:rPr lang="en-US" sz="2150" dirty="0" err="1"/>
              <a:t>cử</a:t>
            </a:r>
            <a:r>
              <a:rPr lang="en-US" sz="2150" dirty="0"/>
              <a:t> </a:t>
            </a:r>
            <a:r>
              <a:rPr lang="en-US" sz="2150" dirty="0" err="1"/>
              <a:t>và</a:t>
            </a:r>
            <a:r>
              <a:rPr lang="en-US" sz="2150" dirty="0"/>
              <a:t> </a:t>
            </a:r>
            <a:r>
              <a:rPr lang="en-US" sz="2150" dirty="0" err="1"/>
              <a:t>bổ</a:t>
            </a:r>
            <a:r>
              <a:rPr lang="en-US" sz="2150" dirty="0"/>
              <a:t> </a:t>
            </a:r>
            <a:r>
              <a:rPr lang="en-US" sz="2150" dirty="0" err="1"/>
              <a:t>nhiệm</a:t>
            </a:r>
            <a:r>
              <a:rPr lang="en-US" sz="2150" dirty="0"/>
              <a:t> </a:t>
            </a:r>
            <a:r>
              <a:rPr lang="en-US" sz="2150" dirty="0" err="1"/>
              <a:t>cùng</a:t>
            </a:r>
            <a:r>
              <a:rPr lang="en-US" sz="2150" dirty="0"/>
              <a:t> </a:t>
            </a:r>
            <a:r>
              <a:rPr lang="en-US" sz="2150" dirty="0" err="1"/>
              <a:t>tuân</a:t>
            </a:r>
            <a:r>
              <a:rPr lang="en-US" sz="2150" dirty="0"/>
              <a:t> </a:t>
            </a:r>
            <a:r>
              <a:rPr lang="en-US" sz="2150" dirty="0" err="1"/>
              <a:t>theo</a:t>
            </a:r>
            <a:r>
              <a:rPr lang="en-US" sz="2150" dirty="0"/>
              <a:t> </a:t>
            </a:r>
            <a:r>
              <a:rPr lang="en-US" sz="2150" dirty="0" err="1"/>
              <a:t>hiến</a:t>
            </a:r>
            <a:r>
              <a:rPr lang="en-US" sz="2150" dirty="0"/>
              <a:t> </a:t>
            </a:r>
            <a:r>
              <a:rPr lang="en-US" sz="2150" dirty="0" err="1"/>
              <a:t>pháp</a:t>
            </a:r>
            <a:r>
              <a:rPr lang="en-US" sz="2150" dirty="0"/>
              <a:t> </a:t>
            </a:r>
            <a:r>
              <a:rPr lang="en-US" sz="2150" dirty="0" err="1"/>
              <a:t>và</a:t>
            </a:r>
            <a:r>
              <a:rPr lang="en-US" sz="2150" dirty="0"/>
              <a:t> </a:t>
            </a:r>
            <a:r>
              <a:rPr lang="en-US" sz="2150" dirty="0" err="1"/>
              <a:t>tính</a:t>
            </a:r>
            <a:r>
              <a:rPr lang="en-US" sz="2150" dirty="0"/>
              <a:t> </a:t>
            </a:r>
            <a:r>
              <a:rPr lang="en-US" sz="2150" dirty="0" err="1"/>
              <a:t>tối</a:t>
            </a:r>
            <a:r>
              <a:rPr lang="en-US" sz="2150" dirty="0"/>
              <a:t> </a:t>
            </a:r>
            <a:r>
              <a:rPr lang="en-US" sz="2150" dirty="0" err="1"/>
              <a:t>cao</a:t>
            </a:r>
            <a:r>
              <a:rPr lang="en-US" sz="2150" dirty="0"/>
              <a:t> </a:t>
            </a:r>
            <a:r>
              <a:rPr lang="en-US" sz="2150" dirty="0" err="1"/>
              <a:t>của</a:t>
            </a:r>
            <a:r>
              <a:rPr lang="en-US" sz="2150" dirty="0"/>
              <a:t> </a:t>
            </a:r>
            <a:r>
              <a:rPr lang="en-US" sz="2150" dirty="0" err="1"/>
              <a:t>hiến</a:t>
            </a:r>
            <a:r>
              <a:rPr lang="en-US" sz="2150" dirty="0"/>
              <a:t> </a:t>
            </a:r>
            <a:r>
              <a:rPr lang="en-US" sz="2150" dirty="0" err="1"/>
              <a:t>pháp</a:t>
            </a:r>
            <a:r>
              <a:rPr lang="en-US" sz="2150" dirty="0"/>
              <a:t> </a:t>
            </a:r>
            <a:r>
              <a:rPr lang="en-US" sz="2150" dirty="0" err="1"/>
              <a:t>xác</a:t>
            </a:r>
            <a:r>
              <a:rPr lang="en-US" sz="2150" dirty="0"/>
              <a:t> </a:t>
            </a:r>
            <a:r>
              <a:rPr lang="en-US" sz="2150" dirty="0" err="1"/>
              <a:t>lập</a:t>
            </a:r>
            <a:r>
              <a:rPr lang="en-US" sz="2150" dirty="0"/>
              <a:t> </a:t>
            </a:r>
            <a:r>
              <a:rPr lang="en-US" sz="2150" dirty="0" err="1"/>
              <a:t>tính</a:t>
            </a:r>
            <a:r>
              <a:rPr lang="en-US" sz="2150" dirty="0"/>
              <a:t> </a:t>
            </a:r>
            <a:r>
              <a:rPr lang="en-US" sz="2150" dirty="0" err="1"/>
              <a:t>chính</a:t>
            </a:r>
            <a:r>
              <a:rPr lang="en-US" sz="2150" dirty="0"/>
              <a:t> </a:t>
            </a:r>
            <a:r>
              <a:rPr lang="en-US" sz="2150" dirty="0" err="1"/>
              <a:t>danh</a:t>
            </a:r>
            <a:r>
              <a:rPr lang="en-US" sz="2150" dirty="0"/>
              <a:t> </a:t>
            </a:r>
            <a:r>
              <a:rPr lang="en-US" sz="2150" dirty="0" err="1"/>
              <a:t>của</a:t>
            </a:r>
            <a:r>
              <a:rPr lang="en-US" sz="2150" dirty="0"/>
              <a:t> </a:t>
            </a:r>
            <a:r>
              <a:rPr lang="en-US" sz="2150" dirty="0" err="1"/>
              <a:t>bầu</a:t>
            </a:r>
            <a:r>
              <a:rPr lang="en-US" sz="2150" dirty="0"/>
              <a:t> </a:t>
            </a:r>
            <a:r>
              <a:rPr lang="en-US" sz="2150" dirty="0" err="1"/>
              <a:t>cử</a:t>
            </a:r>
            <a:r>
              <a:rPr lang="en-US" sz="2150" dirty="0"/>
              <a:t> </a:t>
            </a:r>
            <a:r>
              <a:rPr lang="en-US" sz="2150" dirty="0" err="1"/>
              <a:t>và</a:t>
            </a:r>
            <a:r>
              <a:rPr lang="en-US" sz="2150" dirty="0"/>
              <a:t> </a:t>
            </a:r>
            <a:r>
              <a:rPr lang="en-US" sz="2150" dirty="0" err="1"/>
              <a:t>bổ</a:t>
            </a:r>
            <a:r>
              <a:rPr lang="en-US" sz="2150" dirty="0"/>
              <a:t> </a:t>
            </a:r>
            <a:r>
              <a:rPr lang="en-US" sz="2150" dirty="0" err="1"/>
              <a:t>nhiệm</a:t>
            </a:r>
            <a:r>
              <a:rPr lang="en-US" sz="2150" dirty="0"/>
              <a:t>. </a:t>
            </a:r>
            <a:endParaRPr lang="en-US" sz="21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7969D-0221-E7DF-0AC3-FE3FD482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416F6-3178-ADC1-3C3E-E34986DD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8839B-42EB-AF5E-A4E3-99D71F36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3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898-4A7B-390E-B25D-DB61C6EB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khoa học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8511-A180-10FC-7662-BF30FAC4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Tuy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nhiên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cụ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với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xã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hội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Rousseau chỉ có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hẹp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câu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khẳng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hóa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biểu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siêu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nhiên”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chưa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thỏa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đáng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nhưng,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cụ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chặng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dài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mắt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cũng như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cụ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với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nội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văn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minh hay thành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tựu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văn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minh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phía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Việc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tách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tòa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án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gán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ghép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tòa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án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vệ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cưỡng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tục dụng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duy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vì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siêu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khả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vệ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xét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vô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vì không cần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; 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một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chỗ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tạm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tòa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án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tòa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án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lúc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tục và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luận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Nhưng,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tách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tòa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án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khỏi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tòa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án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nhánh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tư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góp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phần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công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này,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tư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tư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duy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Chúa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Ngôi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không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hẳn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vậy.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5788-7DF7-191D-B9F8-E19B66F5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E3B8-E2F9-90DC-48E1-D78A6E88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EAC3-E886-54C8-778B-17C495C5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AEB4-2B0E-9F9B-67B3-6480B36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khoa học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4ED41-C9EF-DC76-3D49-767EE0EC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" y="914399"/>
            <a:ext cx="11929403" cy="5176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50" dirty="0" err="1">
                <a:effectLst/>
                <a:ea typeface="SimSun" panose="02010600030101010101" pitchFamily="2" charset="-122"/>
              </a:rPr>
              <a:t>Giả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sử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là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gì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đó</a:t>
            </a:r>
            <a:r>
              <a:rPr lang="en-US" sz="2150" dirty="0">
                <a:effectLst/>
                <a:ea typeface="SimSun" panose="02010600030101010101" pitchFamily="2" charset="-122"/>
              </a:rPr>
              <a:t> không thể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gọi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tên</a:t>
            </a:r>
            <a:r>
              <a:rPr lang="en-US" sz="2150" dirty="0">
                <a:effectLst/>
                <a:ea typeface="SimSun" panose="02010600030101010101" pitchFamily="2" charset="-122"/>
              </a:rPr>
              <a:t> (không thể hiểu được) và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thần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quyền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gọi</a:t>
            </a:r>
            <a:r>
              <a:rPr lang="en-US" sz="2150" dirty="0">
                <a:effectLst/>
                <a:ea typeface="SimSun" panose="02010600030101010101" pitchFamily="2" charset="-122"/>
              </a:rPr>
              <a:t> và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mô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tả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bằng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Thiên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Chúa</a:t>
            </a:r>
            <a:r>
              <a:rPr lang="en-US" sz="2150" dirty="0">
                <a:effectLst/>
                <a:ea typeface="SimSun" panose="02010600030101010101" pitchFamily="2" charset="-122"/>
              </a:rPr>
              <a:t>,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mặc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khải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tông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đồ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bằng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ngôi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Lời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Kinh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Thánh</a:t>
            </a:r>
            <a:r>
              <a:rPr lang="en-US" sz="2150" dirty="0">
                <a:effectLst/>
                <a:ea typeface="SimSun" panose="02010600030101010101" pitchFamily="2" charset="-122"/>
              </a:rPr>
              <a:t>, và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xem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sự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hiện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thực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hóa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quyền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lực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của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ea typeface="SimSun" panose="02010600030101010101" pitchFamily="2" charset="-122"/>
              </a:rPr>
              <a:t> như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sự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mặc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khải</a:t>
            </a:r>
            <a:r>
              <a:rPr lang="en-US" sz="2150" dirty="0">
                <a:effectLst/>
                <a:ea typeface="SimSun" panose="02010600030101010101" pitchFamily="2" charset="-122"/>
              </a:rPr>
              <a:t>,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theo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đó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tương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đương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Kinh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Thánh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 smtClean="0">
                <a:effectLst/>
                <a:ea typeface="SimSun" panose="02010600030101010101" pitchFamily="2" charset="-122"/>
              </a:rPr>
              <a:t>tối</a:t>
            </a:r>
            <a:r>
              <a:rPr lang="en-US" sz="2150" dirty="0" smtClean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 smtClean="0">
                <a:effectLst/>
                <a:ea typeface="SimSun" panose="02010600030101010101" pitchFamily="2" charset="-122"/>
              </a:rPr>
              <a:t>cao</a:t>
            </a:r>
            <a:r>
              <a:rPr lang="en-US" sz="2150" dirty="0" smtClean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 smtClean="0">
                <a:effectLst/>
                <a:ea typeface="SimSun" panose="02010600030101010101" pitchFamily="2" charset="-122"/>
              </a:rPr>
              <a:t>theo</a:t>
            </a:r>
            <a:r>
              <a:rPr lang="en-US" sz="2150" dirty="0" smtClean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cách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nhìn</a:t>
            </a:r>
            <a:r>
              <a:rPr lang="en-US" sz="2150" dirty="0">
                <a:effectLst/>
                <a:ea typeface="SimSun" panose="02010600030101010101" pitchFamily="2" charset="-122"/>
              </a:rPr>
              <a:t>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khối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cầu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chiều</a:t>
            </a:r>
            <a:r>
              <a:rPr lang="en-US" sz="2150" dirty="0">
                <a:effectLst/>
                <a:ea typeface="SimSun" panose="02010600030101010101" pitchFamily="2" charset="-122"/>
              </a:rPr>
              <a:t>,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hóa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ra</a:t>
            </a:r>
            <a:r>
              <a:rPr lang="en-US" sz="2150" dirty="0">
                <a:effectLst/>
                <a:ea typeface="SimSun" panose="02010600030101010101" pitchFamily="2" charset="-122"/>
              </a:rPr>
              <a:t> có thể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giải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tỏa</a:t>
            </a:r>
            <a:r>
              <a:rPr lang="en-US" sz="2150" dirty="0">
                <a:effectLst/>
                <a:ea typeface="SimSun" panose="02010600030101010101" pitchFamily="2" charset="-122"/>
              </a:rPr>
              <a:t> được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nghịch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lý</a:t>
            </a:r>
            <a:r>
              <a:rPr lang="en-US" sz="2150" dirty="0">
                <a:effectLst/>
                <a:ea typeface="SimSun" panose="02010600030101010101" pitchFamily="2" charset="-122"/>
              </a:rPr>
              <a:t> ư?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Vấn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đề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nghiêm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trọng</a:t>
            </a:r>
            <a:r>
              <a:rPr lang="en-US" sz="2150" dirty="0">
                <a:effectLst/>
                <a:ea typeface="SimSun" panose="02010600030101010101" pitchFamily="2" charset="-122"/>
              </a:rPr>
              <a:t> là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thế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quyền</a:t>
            </a:r>
            <a:r>
              <a:rPr lang="en-US" sz="2150" dirty="0">
                <a:effectLst/>
                <a:ea typeface="SimSun" panose="02010600030101010101" pitchFamily="2" charset="-122"/>
              </a:rPr>
              <a:t> không thể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mô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tả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thậm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chí</a:t>
            </a:r>
            <a:r>
              <a:rPr lang="en-US" sz="2150" dirty="0">
                <a:effectLst/>
                <a:ea typeface="SimSun" panose="02010600030101010101" pitchFamily="2" charset="-122"/>
              </a:rPr>
              <a:t> không thể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định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danh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vì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duy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lý</a:t>
            </a:r>
            <a:r>
              <a:rPr lang="en-US" sz="2150" dirty="0">
                <a:effectLst/>
                <a:ea typeface="SimSun" panose="02010600030101010101" pitchFamily="2" charset="-122"/>
              </a:rPr>
              <a:t>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lẽ</a:t>
            </a:r>
            <a:r>
              <a:rPr lang="en-US" sz="2150" dirty="0">
                <a:effectLst/>
                <a:ea typeface="SimSun" panose="02010600030101010101" pitchFamily="2" charset="-122"/>
              </a:rPr>
              <a:t>,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thiếu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mặc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khải</a:t>
            </a:r>
            <a:r>
              <a:rPr lang="en-US" sz="2150" dirty="0">
                <a:effectLst/>
                <a:ea typeface="SimSun" panose="02010600030101010101" pitchFamily="2" charset="-122"/>
              </a:rPr>
              <a:t>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lẽ</a:t>
            </a:r>
            <a:r>
              <a:rPr lang="en-US" sz="2150" dirty="0">
                <a:effectLst/>
                <a:ea typeface="SimSun" panose="02010600030101010101" pitchFamily="2" charset="-122"/>
              </a:rPr>
              <a:t> cũng như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vượt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ngoài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thế</a:t>
            </a:r>
            <a:r>
              <a:rPr lang="en-US" sz="2150" dirty="0">
                <a:effectLst/>
                <a:ea typeface="SimSun" panose="02010600030101010101" pitchFamily="2" charset="-122"/>
              </a:rPr>
              <a:t> tục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lẽ</a:t>
            </a:r>
            <a:r>
              <a:rPr lang="en-US" sz="2150" dirty="0">
                <a:effectLst/>
                <a:ea typeface="SimSun" panose="02010600030101010101" pitchFamily="2" charset="-122"/>
              </a:rPr>
              <a:t>, hơn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nữa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cách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nhìn</a:t>
            </a:r>
            <a:r>
              <a:rPr lang="en-US" sz="2150" dirty="0">
                <a:effectLst/>
                <a:ea typeface="SimSun" panose="02010600030101010101" pitchFamily="2" charset="-122"/>
              </a:rPr>
              <a:t>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khối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cầu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chiều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phủ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định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sự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tồn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tại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của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thế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quyền</a:t>
            </a:r>
            <a:r>
              <a:rPr lang="en-US" sz="2150" dirty="0">
                <a:effectLst/>
                <a:ea typeface="SimSun" panose="02010600030101010101" pitchFamily="2" charset="-122"/>
              </a:rPr>
              <a:t> như là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khác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biệt</a:t>
            </a:r>
            <a:r>
              <a:rPr lang="en-US" sz="2150" dirty="0">
                <a:effectLst/>
                <a:ea typeface="SimSun" panose="02010600030101010101" pitchFamily="2" charset="-122"/>
              </a:rPr>
              <a:t> với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thần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quyền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theo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đó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đâu</a:t>
            </a:r>
            <a:r>
              <a:rPr lang="en-US" sz="2150" dirty="0">
                <a:effectLst/>
                <a:ea typeface="SimSun" panose="02010600030101010101" pitchFamily="2" charset="-122"/>
              </a:rPr>
              <a:t> cần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ea typeface="SimSun" panose="02010600030101010101" pitchFamily="2" charset="-122"/>
              </a:rPr>
              <a:t>.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Đây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xuất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hiện</a:t>
            </a:r>
            <a:r>
              <a:rPr lang="en-US" sz="2150" dirty="0">
                <a:effectLst/>
                <a:ea typeface="SimSun" panose="02010600030101010101" pitchFamily="2" charset="-122"/>
              </a:rPr>
              <a:t>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mắt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xích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hổng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giữa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và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ea typeface="SimSun" panose="02010600030101010101" pitchFamily="2" charset="-122"/>
              </a:rPr>
              <a:t>, là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nguyên</a:t>
            </a:r>
            <a:r>
              <a:rPr lang="en-US" sz="2150" dirty="0">
                <a:effectLst/>
                <a:ea typeface="SimSun" panose="02010600030101010101" pitchFamily="2" charset="-122"/>
              </a:rPr>
              <a:t> do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của</a:t>
            </a:r>
            <a:r>
              <a:rPr lang="en-US" sz="2150" dirty="0">
                <a:effectLst/>
                <a:ea typeface="SimSun" panose="02010600030101010101" pitchFamily="2" charset="-122"/>
              </a:rPr>
              <a:t> việc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ea typeface="SimSun" panose="02010600030101010101" pitchFamily="2" charset="-122"/>
              </a:rPr>
              <a:t> không thể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thừa</a:t>
            </a:r>
            <a:r>
              <a:rPr lang="en-US" sz="2150" dirty="0">
                <a:effectLst/>
                <a:ea typeface="SimSun" panose="02010600030101010101" pitchFamily="2" charset="-122"/>
              </a:rPr>
              <a:t> nhận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quyền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lực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nhiên, cũng như không thể và không cần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kiểm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định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mắt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xích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hổng</a:t>
            </a:r>
            <a:r>
              <a:rPr lang="en-US" sz="2150" dirty="0">
                <a:effectLst/>
                <a:ea typeface="SimSun" panose="02010600030101010101" pitchFamily="2" charset="-122"/>
              </a:rPr>
              <a:t> này có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thật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sự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hổng</a:t>
            </a:r>
            <a:r>
              <a:rPr lang="en-US" sz="2150" dirty="0">
                <a:effectLst/>
                <a:ea typeface="SimSun" panose="02010600030101010101" pitchFamily="2" charset="-122"/>
              </a:rPr>
              <a:t> hay không,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mặc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khải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giống</a:t>
            </a:r>
            <a:r>
              <a:rPr lang="en-US" sz="2150" dirty="0">
                <a:effectLst/>
                <a:ea typeface="SimSun" panose="02010600030101010101" pitchFamily="2" charset="-122"/>
              </a:rPr>
              <a:t>/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khác</a:t>
            </a:r>
            <a:r>
              <a:rPr lang="en-US" sz="2150" dirty="0">
                <a:effectLst/>
                <a:ea typeface="SimSun" panose="02010600030101010101" pitchFamily="2" charset="-122"/>
              </a:rPr>
              <a:t> với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hiện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thực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hóa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smtClean="0">
                <a:effectLst/>
                <a:ea typeface="SimSun" panose="02010600030101010101" pitchFamily="2" charset="-122"/>
              </a:rPr>
              <a:t>(</a:t>
            </a:r>
            <a:r>
              <a:rPr lang="en-US" sz="2150" dirty="0" err="1" smtClean="0">
                <a:effectLst/>
                <a:ea typeface="SimSun" panose="02010600030101010101" pitchFamily="2" charset="-122"/>
              </a:rPr>
              <a:t>biểu</a:t>
            </a:r>
            <a:r>
              <a:rPr lang="en-US" sz="2150" dirty="0" smtClean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 smtClean="0">
                <a:effectLst/>
                <a:ea typeface="SimSun" panose="02010600030101010101" pitchFamily="2" charset="-122"/>
              </a:rPr>
              <a:t>hiện</a:t>
            </a:r>
            <a:r>
              <a:rPr lang="en-US" sz="2150" dirty="0" smtClean="0">
                <a:effectLst/>
                <a:ea typeface="SimSun" panose="02010600030101010101" pitchFamily="2" charset="-122"/>
              </a:rPr>
              <a:t>) </a:t>
            </a:r>
            <a:r>
              <a:rPr lang="en-US" sz="2150" dirty="0" err="1" smtClean="0">
                <a:effectLst/>
                <a:ea typeface="SimSun" panose="02010600030101010101" pitchFamily="2" charset="-122"/>
              </a:rPr>
              <a:t>như</a:t>
            </a:r>
            <a:r>
              <a:rPr lang="en-US" sz="2150" dirty="0" smtClean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thế</a:t>
            </a:r>
            <a:r>
              <a:rPr lang="en-US" sz="2150" dirty="0">
                <a:effectLst/>
                <a:ea typeface="SimSun" panose="02010600030101010101" pitchFamily="2" charset="-122"/>
              </a:rPr>
              <a:t> nào,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liệu</a:t>
            </a:r>
            <a:r>
              <a:rPr lang="en-US" sz="2150" dirty="0">
                <a:effectLst/>
                <a:ea typeface="SimSun" panose="02010600030101010101" pitchFamily="2" charset="-122"/>
              </a:rPr>
              <a:t> “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hiện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thực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hóa</a:t>
            </a:r>
            <a:r>
              <a:rPr lang="en-US" sz="2150" dirty="0">
                <a:effectLst/>
                <a:ea typeface="SimSun" panose="02010600030101010101" pitchFamily="2" charset="-122"/>
              </a:rPr>
              <a:t>” chỉ là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cách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phát</a:t>
            </a:r>
            <a:r>
              <a:rPr lang="en-US" sz="2150" dirty="0">
                <a:effectLst/>
                <a:ea typeface="SimSun" panose="02010600030101010101" pitchFamily="2" charset="-122"/>
              </a:rPr>
              <a:t> âm –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cách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biểu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đạt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của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ngôn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từ</a:t>
            </a:r>
            <a:r>
              <a:rPr lang="en-US" sz="2150" dirty="0">
                <a:effectLst/>
                <a:ea typeface="SimSun" panose="02010600030101010101" pitchFamily="2" charset="-122"/>
              </a:rPr>
              <a:t>?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Mặt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khác</a:t>
            </a:r>
            <a:r>
              <a:rPr lang="en-US" sz="2150" dirty="0">
                <a:effectLst/>
                <a:ea typeface="SimSun" panose="02010600030101010101" pitchFamily="2" charset="-122"/>
              </a:rPr>
              <a:t>,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giả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sử</a:t>
            </a:r>
            <a:r>
              <a:rPr lang="en-US" sz="2150" dirty="0">
                <a:effectLst/>
                <a:ea typeface="SimSun" panose="02010600030101010101" pitchFamily="2" charset="-122"/>
              </a:rPr>
              <a:t> có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nhiều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nhiên,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cho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Thiên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Chúa</a:t>
            </a:r>
            <a:r>
              <a:rPr lang="en-US" sz="2150" dirty="0">
                <a:effectLst/>
                <a:ea typeface="SimSun" panose="02010600030101010101" pitchFamily="2" charset="-122"/>
              </a:rPr>
              <a:t> và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cho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thì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lập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luận</a:t>
            </a:r>
            <a:r>
              <a:rPr lang="en-US" sz="2150" dirty="0">
                <a:effectLst/>
                <a:ea typeface="SimSun" panose="02010600030101010101" pitchFamily="2" charset="-122"/>
              </a:rPr>
              <a:t> này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sai</a:t>
            </a:r>
            <a:r>
              <a:rPr lang="en-US" sz="2150" dirty="0">
                <a:effectLst/>
                <a:ea typeface="SimSun" panose="02010600030101010101" pitchFamily="2" charset="-122"/>
              </a:rPr>
              <a:t> vì, không thể hiểu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với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thế</a:t>
            </a:r>
            <a:r>
              <a:rPr lang="en-US" sz="2150" dirty="0">
                <a:effectLst/>
                <a:ea typeface="SimSun" panose="02010600030101010101" pitchFamily="2" charset="-122"/>
              </a:rPr>
              <a:t> tục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duy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lý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thì</a:t>
            </a:r>
            <a:r>
              <a:rPr lang="en-US" sz="2150" dirty="0">
                <a:effectLst/>
                <a:ea typeface="SimSun" panose="02010600030101010101" pitchFamily="2" charset="-122"/>
              </a:rPr>
              <a:t> không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đếm</a:t>
            </a:r>
            <a:r>
              <a:rPr lang="en-US" sz="2150" dirty="0">
                <a:effectLst/>
                <a:ea typeface="SimSun" panose="02010600030101010101" pitchFamily="2" charset="-122"/>
              </a:rPr>
              <a:t> được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(không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phân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biệt</a:t>
            </a:r>
            <a:r>
              <a:rPr lang="en-US" sz="2150" dirty="0">
                <a:effectLst/>
                <a:ea typeface="SimSun" panose="02010600030101010101" pitchFamily="2" charset="-122"/>
              </a:rPr>
              <a:t> được)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đối</a:t>
            </a:r>
            <a:r>
              <a:rPr lang="en-US" sz="2150" dirty="0">
                <a:effectLst/>
                <a:ea typeface="SimSun" panose="02010600030101010101" pitchFamily="2" charset="-122"/>
              </a:rPr>
              <a:t> với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thế</a:t>
            </a:r>
            <a:r>
              <a:rPr lang="en-US" sz="2150" dirty="0">
                <a:effectLst/>
                <a:ea typeface="SimSun" panose="02010600030101010101" pitchFamily="2" charset="-122"/>
              </a:rPr>
              <a:t> tục và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quan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trọng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nhất</a:t>
            </a:r>
            <a:r>
              <a:rPr lang="en-US" sz="2150" dirty="0">
                <a:effectLst/>
                <a:ea typeface="SimSun" panose="02010600030101010101" pitchFamily="2" charset="-122"/>
              </a:rPr>
              <a:t>, không thể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tồn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tại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nhiều</a:t>
            </a:r>
            <a:r>
              <a:rPr lang="en-US" sz="2150" dirty="0">
                <a:effectLst/>
                <a:ea typeface="SimSun" panose="02010600030101010101" pitchFamily="2" charset="-122"/>
              </a:rPr>
              <a:t> hơn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nếu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tối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150" dirty="0">
                <a:effectLst/>
                <a:ea typeface="SimSun" panose="02010600030101010101" pitchFamily="2" charset="-122"/>
              </a:rPr>
              <a:t>.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Nếu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tồn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tại</a:t>
            </a:r>
            <a:r>
              <a:rPr lang="en-US" sz="2150" dirty="0">
                <a:effectLst/>
                <a:ea typeface="SimSun" panose="02010600030101010101" pitchFamily="2" charset="-122"/>
              </a:rPr>
              <a:t>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tối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150" dirty="0">
                <a:effectLst/>
                <a:ea typeface="SimSun" panose="02010600030101010101" pitchFamily="2" charset="-122"/>
              </a:rPr>
              <a:t> và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nhiều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không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tối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150" dirty="0">
                <a:effectLst/>
                <a:ea typeface="SimSun" panose="02010600030101010101" pitchFamily="2" charset="-122"/>
              </a:rPr>
              <a:t>,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tất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lập</a:t>
            </a:r>
            <a:r>
              <a:rPr lang="en-US" sz="2150" dirty="0">
                <a:effectLst/>
                <a:ea typeface="SimSun" panose="02010600030101010101" pitchFamily="2" charset="-122"/>
              </a:rPr>
              <a:t> thành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hệ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phân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cấp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thì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hệ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này được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gom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xem</a:t>
            </a:r>
            <a:r>
              <a:rPr lang="en-US" sz="2150" dirty="0">
                <a:effectLst/>
                <a:ea typeface="SimSun" panose="02010600030101010101" pitchFamily="2" charset="-122"/>
              </a:rPr>
              <a:t> như một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150" dirty="0">
                <a:effectLst/>
                <a:ea typeface="SimSun" panose="02010600030101010101" pitchFamily="2" charset="-122"/>
              </a:rPr>
              <a:t> nhiên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tối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về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mặt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lý</a:t>
            </a:r>
            <a:r>
              <a:rPr lang="en-US" sz="2150" dirty="0">
                <a:effectLst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ea typeface="SimSun" panose="02010600030101010101" pitchFamily="2" charset="-122"/>
              </a:rPr>
              <a:t>luận</a:t>
            </a:r>
            <a:r>
              <a:rPr lang="en-US" sz="2150" dirty="0">
                <a:effectLst/>
                <a:ea typeface="SimSun" panose="02010600030101010101" pitchFamily="2" charset="-122"/>
              </a:rPr>
              <a:t>.</a:t>
            </a:r>
            <a:endParaRPr lang="en-US" sz="21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12E23-712C-B077-F265-0D081F47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68D5-2E2A-0E79-C037-6AE7F3D0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1C79-B7F9-41E3-4EFC-B0EEFC8F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" y="914399"/>
            <a:ext cx="11826240" cy="5176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siêu</a:t>
            </a:r>
            <a:r>
              <a:rPr lang="en-US" sz="2100" dirty="0"/>
              <a:t> </a:t>
            </a:r>
            <a:r>
              <a:rPr lang="en-US" sz="2100" dirty="0" err="1"/>
              <a:t>nhiên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mặc</a:t>
            </a:r>
            <a:r>
              <a:rPr lang="en-US" sz="2100" dirty="0"/>
              <a:t> </a:t>
            </a:r>
            <a:r>
              <a:rPr lang="en-US" sz="2100" dirty="0" err="1"/>
              <a:t>khải</a:t>
            </a:r>
            <a:r>
              <a:rPr lang="en-US" sz="2100" dirty="0"/>
              <a:t>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dường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mắt</a:t>
            </a:r>
            <a:r>
              <a:rPr lang="en-US" sz="2100" dirty="0"/>
              <a:t> </a:t>
            </a:r>
            <a:r>
              <a:rPr lang="en-US" sz="2100" dirty="0" err="1"/>
              <a:t>xích</a:t>
            </a:r>
            <a:r>
              <a:rPr lang="en-US" sz="2100" dirty="0"/>
              <a:t> </a:t>
            </a:r>
            <a:r>
              <a:rPr lang="en-US" sz="2100" dirty="0" err="1"/>
              <a:t>hổng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nghịch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gần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tỏa</a:t>
            </a:r>
            <a:r>
              <a:rPr lang="en-US" sz="2100" dirty="0"/>
              <a:t> </a:t>
            </a:r>
            <a:r>
              <a:rPr lang="en-US" sz="2100" dirty="0" err="1"/>
              <a:t>nhưng</a:t>
            </a:r>
            <a:r>
              <a:rPr lang="en-US" sz="2100" dirty="0"/>
              <a:t> </a:t>
            </a:r>
            <a:r>
              <a:rPr lang="en-US" sz="2100" dirty="0" err="1"/>
              <a:t>vấn</a:t>
            </a:r>
            <a:r>
              <a:rPr lang="en-US" sz="2100" dirty="0"/>
              <a:t> </a:t>
            </a:r>
            <a:r>
              <a:rPr lang="en-US" sz="2100" dirty="0" err="1"/>
              <a:t>đề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khẳng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hay </a:t>
            </a:r>
            <a:r>
              <a:rPr lang="en-US" sz="2100" dirty="0" err="1"/>
              <a:t>chứng</a:t>
            </a:r>
            <a:r>
              <a:rPr lang="en-US" sz="2100" dirty="0"/>
              <a:t> minh </a:t>
            </a:r>
            <a:r>
              <a:rPr lang="en-US" sz="2100" dirty="0" err="1"/>
              <a:t>bởi</a:t>
            </a:r>
            <a:r>
              <a:rPr lang="en-US" sz="2100" dirty="0"/>
              <a:t> </a:t>
            </a:r>
            <a:r>
              <a:rPr lang="en-US" sz="2100" dirty="0" err="1"/>
              <a:t>hữu</a:t>
            </a:r>
            <a:r>
              <a:rPr lang="en-US" sz="2100" dirty="0"/>
              <a:t> </a:t>
            </a:r>
            <a:r>
              <a:rPr lang="en-US" sz="2100" dirty="0" err="1"/>
              <a:t>hạn</a:t>
            </a:r>
            <a:r>
              <a:rPr lang="en-US" sz="2100" dirty="0"/>
              <a:t> </a:t>
            </a:r>
            <a:r>
              <a:rPr lang="en-US" sz="2100" dirty="0" err="1"/>
              <a:t>nhóm</a:t>
            </a:r>
            <a:r>
              <a:rPr lang="en-US" sz="2100" dirty="0"/>
              <a:t> </a:t>
            </a:r>
            <a:r>
              <a:rPr lang="en-US" sz="2100" dirty="0" err="1" smtClean="0"/>
              <a:t>nên</a:t>
            </a:r>
            <a:r>
              <a:rPr lang="en-US" sz="2100" dirty="0" smtClean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điều</a:t>
            </a:r>
            <a:r>
              <a:rPr lang="en-US" sz="2100" dirty="0"/>
              <a:t> </a:t>
            </a:r>
            <a:r>
              <a:rPr lang="en-US" sz="2100" dirty="0" err="1"/>
              <a:t>khoản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đó</a:t>
            </a:r>
            <a:r>
              <a:rPr lang="en-US" sz="2100" dirty="0"/>
              <a:t> </a:t>
            </a:r>
            <a:r>
              <a:rPr lang="en-US" sz="2100" dirty="0" err="1"/>
              <a:t>cũng</a:t>
            </a:r>
            <a:r>
              <a:rPr lang="en-US" sz="2100" dirty="0"/>
              <a:t> </a:t>
            </a:r>
            <a:r>
              <a:rPr lang="en-US" sz="2100" dirty="0" err="1"/>
              <a:t>hữu</a:t>
            </a:r>
            <a:r>
              <a:rPr lang="en-US" sz="2100" dirty="0"/>
              <a:t> </a:t>
            </a:r>
            <a:r>
              <a:rPr lang="en-US" sz="2100" dirty="0" err="1"/>
              <a:t>hạn</a:t>
            </a:r>
            <a:r>
              <a:rPr lang="en-US" sz="2100" dirty="0"/>
              <a:t>,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vô</a:t>
            </a:r>
            <a:r>
              <a:rPr lang="en-US" sz="2100" dirty="0"/>
              <a:t> </a:t>
            </a:r>
            <a:r>
              <a:rPr lang="en-US" sz="2100" dirty="0" err="1"/>
              <a:t>hạn</a:t>
            </a:r>
            <a:r>
              <a:rPr lang="en-US" sz="2100" dirty="0"/>
              <a:t> </a:t>
            </a:r>
            <a:r>
              <a:rPr lang="en-US" sz="2100" dirty="0" err="1"/>
              <a:t>đạt</a:t>
            </a:r>
            <a:r>
              <a:rPr lang="en-US" sz="2100" dirty="0"/>
              <a:t> </a:t>
            </a:r>
            <a:r>
              <a:rPr lang="en-US" sz="2100" dirty="0" err="1"/>
              <a:t>đến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hoặc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đạt</a:t>
            </a:r>
            <a:r>
              <a:rPr lang="en-US" sz="2100" dirty="0"/>
              <a:t> </a:t>
            </a:r>
            <a:r>
              <a:rPr lang="en-US" sz="2100" dirty="0" err="1"/>
              <a:t>mức</a:t>
            </a:r>
            <a:r>
              <a:rPr lang="en-US" sz="2100" dirty="0"/>
              <a:t> </a:t>
            </a:r>
            <a:r>
              <a:rPr lang="en-US" sz="2100" dirty="0" err="1"/>
              <a:t>bao</a:t>
            </a:r>
            <a:r>
              <a:rPr lang="en-US" sz="2100" dirty="0"/>
              <a:t> </a:t>
            </a:r>
            <a:r>
              <a:rPr lang="en-US" sz="2100" dirty="0" err="1"/>
              <a:t>trùm</a:t>
            </a:r>
            <a:r>
              <a:rPr lang="en-US" sz="2100" dirty="0"/>
              <a:t> </a:t>
            </a:r>
            <a:r>
              <a:rPr lang="en-US" sz="2100" dirty="0" err="1"/>
              <a:t>đủ</a:t>
            </a:r>
            <a:r>
              <a:rPr lang="en-US" sz="2100" dirty="0"/>
              <a:t> (</a:t>
            </a:r>
            <a:r>
              <a:rPr lang="en-US" sz="2100" dirty="0" err="1"/>
              <a:t>vừa</a:t>
            </a:r>
            <a:r>
              <a:rPr lang="en-US" sz="2100" dirty="0"/>
              <a:t> </a:t>
            </a:r>
            <a:r>
              <a:rPr lang="en-US" sz="2100" dirty="0" err="1"/>
              <a:t>đủ</a:t>
            </a:r>
            <a:r>
              <a:rPr lang="en-US" sz="2100" dirty="0"/>
              <a:t>). </a:t>
            </a:r>
            <a:r>
              <a:rPr lang="en-US" sz="2100" dirty="0" err="1"/>
              <a:t>Lưu</a:t>
            </a:r>
            <a:r>
              <a:rPr lang="en-US" sz="2100" dirty="0"/>
              <a:t> ý,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hợp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phát</a:t>
            </a:r>
            <a:r>
              <a:rPr lang="en-US" sz="2100" dirty="0"/>
              <a:t> </a:t>
            </a:r>
            <a:r>
              <a:rPr lang="en-US" sz="2100" dirty="0" err="1"/>
              <a:t>biểu</a:t>
            </a:r>
            <a:r>
              <a:rPr lang="en-US" sz="2100" dirty="0"/>
              <a:t> </a:t>
            </a:r>
            <a:r>
              <a:rPr lang="en-US" sz="2100" dirty="0" err="1"/>
              <a:t>bao</a:t>
            </a:r>
            <a:r>
              <a:rPr lang="en-US" sz="2100" dirty="0"/>
              <a:t> </a:t>
            </a:r>
            <a:r>
              <a:rPr lang="en-US" sz="2100" dirty="0" err="1"/>
              <a:t>trùm</a:t>
            </a:r>
            <a:r>
              <a:rPr lang="en-US" sz="2100" dirty="0"/>
              <a:t> </a:t>
            </a:r>
            <a:r>
              <a:rPr lang="en-US" sz="2100" dirty="0" err="1"/>
              <a:t>đủ</a:t>
            </a:r>
            <a:r>
              <a:rPr lang="en-US" sz="2100" dirty="0"/>
              <a:t> </a:t>
            </a:r>
            <a:r>
              <a:rPr lang="en-US" sz="2100" dirty="0" err="1"/>
              <a:t>hoặc</a:t>
            </a:r>
            <a:r>
              <a:rPr lang="en-US" sz="2100" dirty="0"/>
              <a:t> </a:t>
            </a:r>
            <a:r>
              <a:rPr lang="en-US" sz="2100" dirty="0" err="1"/>
              <a:t>vừa</a:t>
            </a:r>
            <a:r>
              <a:rPr lang="en-US" sz="2100" dirty="0"/>
              <a:t> </a:t>
            </a:r>
            <a:r>
              <a:rPr lang="en-US" sz="2100" dirty="0" err="1"/>
              <a:t>đủ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liên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ở </a:t>
            </a:r>
            <a:r>
              <a:rPr lang="en-US" sz="2100" dirty="0" err="1"/>
              <a:t>góc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 smtClean="0"/>
              <a:t>đối</a:t>
            </a:r>
            <a:r>
              <a:rPr lang="en-US" sz="2100" dirty="0" smtClean="0"/>
              <a:t> </a:t>
            </a:r>
            <a:r>
              <a:rPr lang="en-US" sz="2100" dirty="0" err="1" smtClean="0"/>
              <a:t>lập</a:t>
            </a:r>
            <a:r>
              <a:rPr lang="en-US" sz="2100" dirty="0" smtClean="0"/>
              <a:t>, </a:t>
            </a:r>
            <a:r>
              <a:rPr lang="en-US" sz="2100" dirty="0" err="1"/>
              <a:t>sự</a:t>
            </a:r>
            <a:r>
              <a:rPr lang="en-US" sz="2100" dirty="0"/>
              <a:t> </a:t>
            </a:r>
            <a:r>
              <a:rPr lang="en-US" sz="2100" dirty="0" err="1"/>
              <a:t>mặc</a:t>
            </a:r>
            <a:r>
              <a:rPr lang="en-US" sz="2100" dirty="0"/>
              <a:t> </a:t>
            </a:r>
            <a:r>
              <a:rPr lang="en-US" sz="2100" dirty="0" err="1"/>
              <a:t>khải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manh</a:t>
            </a:r>
            <a:r>
              <a:rPr lang="en-US" sz="2100" dirty="0"/>
              <a:t> </a:t>
            </a:r>
            <a:r>
              <a:rPr lang="en-US" sz="2100" dirty="0" err="1"/>
              <a:t>mối</a:t>
            </a:r>
            <a:r>
              <a:rPr lang="en-US" sz="2100" dirty="0"/>
              <a:t> </a:t>
            </a:r>
            <a:r>
              <a:rPr lang="en-US" sz="2100" dirty="0" err="1"/>
              <a:t>tồn</a:t>
            </a:r>
            <a:r>
              <a:rPr lang="en-US" sz="2100" dirty="0"/>
              <a:t> </a:t>
            </a:r>
            <a:r>
              <a:rPr lang="en-US" sz="2100" dirty="0" err="1"/>
              <a:t>tại</a:t>
            </a:r>
            <a:r>
              <a:rPr lang="en-US" sz="2100" dirty="0"/>
              <a:t> </a:t>
            </a:r>
            <a:r>
              <a:rPr lang="en-US" sz="2100" dirty="0" err="1"/>
              <a:t>hơn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tả</a:t>
            </a:r>
            <a:r>
              <a:rPr lang="en-US" sz="2100" dirty="0"/>
              <a:t> </a:t>
            </a:r>
            <a:r>
              <a:rPr lang="en-US" sz="2100" dirty="0" err="1"/>
              <a:t>bao</a:t>
            </a:r>
            <a:r>
              <a:rPr lang="en-US" sz="2100" dirty="0"/>
              <a:t> </a:t>
            </a:r>
            <a:r>
              <a:rPr lang="en-US" sz="2100" dirty="0" err="1"/>
              <a:t>trùm</a:t>
            </a:r>
            <a:r>
              <a:rPr lang="en-US" sz="2100" dirty="0"/>
              <a:t>, hay </a:t>
            </a:r>
            <a:r>
              <a:rPr lang="en-US" sz="2100" dirty="0" err="1"/>
              <a:t>nói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khác</a:t>
            </a:r>
            <a:r>
              <a:rPr lang="en-US" sz="2100" dirty="0"/>
              <a:t>,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khẳng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đủ</a:t>
            </a:r>
            <a:r>
              <a:rPr lang="en-US" sz="2100" dirty="0"/>
              <a:t> </a:t>
            </a:r>
            <a:r>
              <a:rPr lang="en-US" sz="2100" dirty="0" err="1"/>
              <a:t>hoặc</a:t>
            </a:r>
            <a:r>
              <a:rPr lang="en-US" sz="2100" dirty="0"/>
              <a:t> </a:t>
            </a:r>
            <a:r>
              <a:rPr lang="en-US" sz="2100" dirty="0" err="1"/>
              <a:t>vừa</a:t>
            </a:r>
            <a:r>
              <a:rPr lang="en-US" sz="2100" dirty="0"/>
              <a:t> </a:t>
            </a:r>
            <a:r>
              <a:rPr lang="en-US" sz="2100" dirty="0" err="1"/>
              <a:t>đủ</a:t>
            </a:r>
            <a:r>
              <a:rPr lang="en-US" sz="2100" dirty="0"/>
              <a:t> hay </a:t>
            </a:r>
            <a:r>
              <a:rPr lang="en-US" sz="2100" dirty="0" err="1"/>
              <a:t>không</a:t>
            </a:r>
            <a:r>
              <a:rPr lang="en-US" sz="2100" dirty="0"/>
              <a:t>,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đủ</a:t>
            </a:r>
            <a:r>
              <a:rPr lang="en-US" sz="2100" dirty="0"/>
              <a:t> </a:t>
            </a:r>
            <a:r>
              <a:rPr lang="en-US" sz="2100" dirty="0" err="1"/>
              <a:t>hoặc</a:t>
            </a:r>
            <a:r>
              <a:rPr lang="en-US" sz="2100" dirty="0"/>
              <a:t> </a:t>
            </a:r>
            <a:r>
              <a:rPr lang="en-US" sz="2100" dirty="0" err="1"/>
              <a:t>vừa</a:t>
            </a:r>
            <a:r>
              <a:rPr lang="en-US" sz="2100" dirty="0"/>
              <a:t> </a:t>
            </a:r>
            <a:r>
              <a:rPr lang="en-US" sz="2100" dirty="0" err="1"/>
              <a:t>đủ</a:t>
            </a:r>
            <a:r>
              <a:rPr lang="en-US" sz="2100" dirty="0"/>
              <a:t>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nó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siêu</a:t>
            </a:r>
            <a:r>
              <a:rPr lang="en-US" sz="2100" dirty="0"/>
              <a:t> </a:t>
            </a:r>
            <a:r>
              <a:rPr lang="en-US" sz="2100" dirty="0" err="1"/>
              <a:t>nhiên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. </a:t>
            </a:r>
            <a:r>
              <a:rPr lang="en-US" sz="2100" dirty="0" err="1"/>
              <a:t>Giả</a:t>
            </a:r>
            <a:r>
              <a:rPr lang="en-US" sz="2100" dirty="0"/>
              <a:t> </a:t>
            </a:r>
            <a:r>
              <a:rPr lang="en-US" sz="2100" dirty="0" err="1"/>
              <a:t>sử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hay </a:t>
            </a:r>
            <a:r>
              <a:rPr lang="en-US" sz="2100" dirty="0" err="1"/>
              <a:t>hữu</a:t>
            </a:r>
            <a:r>
              <a:rPr lang="en-US" sz="2100" dirty="0"/>
              <a:t> </a:t>
            </a:r>
            <a:r>
              <a:rPr lang="en-US" sz="2100" dirty="0" err="1"/>
              <a:t>hạn</a:t>
            </a:r>
            <a:r>
              <a:rPr lang="en-US" sz="2100" dirty="0"/>
              <a:t> </a:t>
            </a:r>
            <a:r>
              <a:rPr lang="en-US" sz="2100" dirty="0" err="1"/>
              <a:t>điều</a:t>
            </a:r>
            <a:r>
              <a:rPr lang="en-US" sz="2100" dirty="0"/>
              <a:t> </a:t>
            </a:r>
            <a:r>
              <a:rPr lang="en-US" sz="2100" dirty="0" err="1"/>
              <a:t>khoản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ý </a:t>
            </a:r>
            <a:r>
              <a:rPr lang="en-US" sz="2100" dirty="0" err="1"/>
              <a:t>nghĩa</a:t>
            </a:r>
            <a:r>
              <a:rPr lang="en-US" sz="2100" dirty="0"/>
              <a:t> </a:t>
            </a:r>
            <a:r>
              <a:rPr lang="en-US" sz="2100" dirty="0" err="1"/>
              <a:t>bao</a:t>
            </a:r>
            <a:r>
              <a:rPr lang="en-US" sz="2100" dirty="0"/>
              <a:t> </a:t>
            </a:r>
            <a:r>
              <a:rPr lang="en-US" sz="2100" dirty="0" err="1"/>
              <a:t>trùm</a:t>
            </a:r>
            <a:r>
              <a:rPr lang="en-US" sz="2100" dirty="0"/>
              <a:t>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chúng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phải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diễn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tả</a:t>
            </a:r>
            <a:r>
              <a:rPr lang="en-US" sz="2100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</a:t>
            </a:r>
            <a:r>
              <a:rPr lang="en-US" sz="2100" dirty="0" err="1"/>
              <a:t>đúng</a:t>
            </a:r>
            <a:r>
              <a:rPr lang="en-US" sz="2100" dirty="0"/>
              <a:t> </a:t>
            </a:r>
            <a:r>
              <a:rPr lang="en-US" sz="2100" dirty="0" err="1"/>
              <a:t>hơn</a:t>
            </a:r>
            <a:r>
              <a:rPr lang="en-US" sz="2100" dirty="0"/>
              <a:t>, </a:t>
            </a:r>
            <a:r>
              <a:rPr lang="en-US" sz="2100" dirty="0" err="1"/>
              <a:t>chúng</a:t>
            </a:r>
            <a:r>
              <a:rPr lang="en-US" sz="2100" dirty="0"/>
              <a:t> </a:t>
            </a:r>
            <a:r>
              <a:rPr lang="en-US" sz="2100" dirty="0" err="1"/>
              <a:t>gần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mặc</a:t>
            </a:r>
            <a:r>
              <a:rPr lang="en-US" sz="2100" dirty="0"/>
              <a:t> </a:t>
            </a:r>
            <a:r>
              <a:rPr lang="en-US" sz="2100" dirty="0" err="1"/>
              <a:t>khải</a:t>
            </a:r>
            <a:r>
              <a:rPr lang="en-US" sz="2100" dirty="0"/>
              <a:t> </a:t>
            </a:r>
            <a:r>
              <a:rPr lang="en-US" sz="2100" dirty="0" err="1"/>
              <a:t>nhưng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phải</a:t>
            </a:r>
            <a:r>
              <a:rPr lang="en-US" sz="2100" dirty="0"/>
              <a:t> </a:t>
            </a:r>
            <a:r>
              <a:rPr lang="en-US" sz="2100" dirty="0" err="1"/>
              <a:t>mặc</a:t>
            </a:r>
            <a:r>
              <a:rPr lang="en-US" sz="2100" dirty="0"/>
              <a:t> </a:t>
            </a:r>
            <a:r>
              <a:rPr lang="en-US" sz="2100" dirty="0" err="1"/>
              <a:t>khải</a:t>
            </a:r>
            <a:r>
              <a:rPr lang="en-US" sz="2100" dirty="0" smtClean="0"/>
              <a:t>.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nghĩa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mặc</a:t>
            </a:r>
            <a:r>
              <a:rPr lang="en-US" sz="2100" dirty="0"/>
              <a:t> </a:t>
            </a:r>
            <a:r>
              <a:rPr lang="en-US" sz="2100" dirty="0" err="1"/>
              <a:t>khải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siêu</a:t>
            </a:r>
            <a:r>
              <a:rPr lang="en-US" sz="2100" dirty="0"/>
              <a:t> </a:t>
            </a:r>
            <a:r>
              <a:rPr lang="en-US" sz="2100" dirty="0" err="1"/>
              <a:t>nhiên</a:t>
            </a:r>
            <a:r>
              <a:rPr lang="en-US" sz="2100" dirty="0"/>
              <a:t> (</a:t>
            </a:r>
            <a:r>
              <a:rPr lang="en-US" sz="2100" dirty="0" err="1"/>
              <a:t>linh</a:t>
            </a:r>
            <a:r>
              <a:rPr lang="en-US" sz="2100" dirty="0"/>
              <a:t> </a:t>
            </a:r>
            <a:r>
              <a:rPr lang="en-US" sz="2100" dirty="0" err="1"/>
              <a:t>thiêng</a:t>
            </a:r>
            <a:r>
              <a:rPr lang="en-US" sz="2100" dirty="0"/>
              <a:t>), do </a:t>
            </a:r>
            <a:r>
              <a:rPr lang="en-US" sz="2100" dirty="0" err="1"/>
              <a:t>đó</a:t>
            </a:r>
            <a:r>
              <a:rPr lang="en-US" sz="2100" dirty="0"/>
              <a:t> </a:t>
            </a:r>
            <a:r>
              <a:rPr lang="en-US" sz="2100" dirty="0" err="1"/>
              <a:t>mặc</a:t>
            </a:r>
            <a:r>
              <a:rPr lang="en-US" sz="2100" dirty="0"/>
              <a:t> </a:t>
            </a:r>
            <a:r>
              <a:rPr lang="en-US" sz="2100" dirty="0" err="1"/>
              <a:t>khải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rời</a:t>
            </a:r>
            <a:r>
              <a:rPr lang="en-US" sz="2100" dirty="0"/>
              <a:t> </a:t>
            </a:r>
            <a:r>
              <a:rPr lang="en-US" sz="2100" dirty="0" err="1"/>
              <a:t>siêu</a:t>
            </a:r>
            <a:r>
              <a:rPr lang="en-US" sz="2100" dirty="0"/>
              <a:t> </a:t>
            </a:r>
            <a:r>
              <a:rPr lang="en-US" sz="2100" dirty="0" err="1"/>
              <a:t>nhiên</a:t>
            </a:r>
            <a:r>
              <a:rPr lang="en-US" sz="2100" dirty="0"/>
              <a:t>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vai</a:t>
            </a:r>
            <a:r>
              <a:rPr lang="en-US" sz="2100" dirty="0"/>
              <a:t> </a:t>
            </a:r>
            <a:r>
              <a:rPr lang="en-US" sz="2100" dirty="0" err="1"/>
              <a:t>trò</a:t>
            </a:r>
            <a:r>
              <a:rPr lang="en-US" sz="2100" dirty="0"/>
              <a:t> </a:t>
            </a:r>
            <a:r>
              <a:rPr lang="en-US" sz="2100" dirty="0" err="1"/>
              <a:t>mặc</a:t>
            </a:r>
            <a:r>
              <a:rPr lang="en-US" sz="2100" dirty="0"/>
              <a:t> </a:t>
            </a:r>
            <a:r>
              <a:rPr lang="en-US" sz="2100" dirty="0" err="1"/>
              <a:t>khải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manh</a:t>
            </a:r>
            <a:r>
              <a:rPr lang="en-US" sz="2100" dirty="0"/>
              <a:t> </a:t>
            </a:r>
            <a:r>
              <a:rPr lang="en-US" sz="2100" dirty="0" err="1"/>
              <a:t>mối</a:t>
            </a:r>
            <a:r>
              <a:rPr lang="en-US" sz="2100" dirty="0"/>
              <a:t> </a:t>
            </a:r>
            <a:r>
              <a:rPr lang="en-US" sz="2100" dirty="0" err="1"/>
              <a:t>tồn</a:t>
            </a:r>
            <a:r>
              <a:rPr lang="en-US" sz="2100" dirty="0"/>
              <a:t> </a:t>
            </a:r>
            <a:r>
              <a:rPr lang="en-US" sz="2100" dirty="0" err="1"/>
              <a:t>tại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siêu</a:t>
            </a:r>
            <a:r>
              <a:rPr lang="en-US" sz="2100" dirty="0"/>
              <a:t> </a:t>
            </a:r>
            <a:r>
              <a:rPr lang="en-US" sz="2100" dirty="0" err="1"/>
              <a:t>nhiên</a:t>
            </a:r>
            <a:r>
              <a:rPr lang="en-US" sz="2100" dirty="0"/>
              <a:t> </a:t>
            </a:r>
            <a:r>
              <a:rPr lang="en-US" sz="2100" dirty="0" err="1"/>
              <a:t>cũng</a:t>
            </a:r>
            <a:r>
              <a:rPr lang="en-US" sz="2100" dirty="0"/>
              <a:t> </a:t>
            </a:r>
            <a:r>
              <a:rPr lang="en-US" sz="2100" dirty="0" err="1"/>
              <a:t>mơ</a:t>
            </a:r>
            <a:r>
              <a:rPr lang="en-US" sz="2100" dirty="0"/>
              <a:t> </a:t>
            </a:r>
            <a:r>
              <a:rPr lang="en-US" sz="2100" dirty="0" err="1"/>
              <a:t>hồ</a:t>
            </a:r>
            <a:r>
              <a:rPr lang="en-US" sz="2100" dirty="0"/>
              <a:t> </a:t>
            </a:r>
            <a:r>
              <a:rPr lang="en-US" sz="2100" dirty="0" err="1"/>
              <a:t>đối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thế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 smtClean="0"/>
              <a:t>. </a:t>
            </a:r>
            <a:r>
              <a:rPr lang="en-US" sz="2100" dirty="0" err="1" smtClean="0"/>
              <a:t>Vì</a:t>
            </a:r>
            <a:r>
              <a:rPr lang="en-US" sz="2100" dirty="0" smtClean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mặc</a:t>
            </a:r>
            <a:r>
              <a:rPr lang="en-US" sz="2100" dirty="0"/>
              <a:t> </a:t>
            </a:r>
            <a:r>
              <a:rPr lang="en-US" sz="2100" dirty="0" err="1"/>
              <a:t>khải</a:t>
            </a:r>
            <a:r>
              <a:rPr lang="en-US" sz="2100" dirty="0"/>
              <a:t>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khẳng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manh</a:t>
            </a:r>
            <a:r>
              <a:rPr lang="en-US" sz="2100" dirty="0"/>
              <a:t> </a:t>
            </a:r>
            <a:r>
              <a:rPr lang="en-US" sz="2100" dirty="0" err="1"/>
              <a:t>mối</a:t>
            </a:r>
            <a:r>
              <a:rPr lang="en-US" sz="2100" dirty="0"/>
              <a:t> </a:t>
            </a:r>
            <a:r>
              <a:rPr lang="en-US" sz="2100" dirty="0" err="1"/>
              <a:t>tồn</a:t>
            </a:r>
            <a:r>
              <a:rPr lang="en-US" sz="2100" dirty="0"/>
              <a:t> </a:t>
            </a:r>
            <a:r>
              <a:rPr lang="en-US" sz="2100" dirty="0" err="1"/>
              <a:t>tại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lướt</a:t>
            </a:r>
            <a:r>
              <a:rPr lang="en-US" sz="2100" dirty="0"/>
              <a:t> qua </a:t>
            </a: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tả</a:t>
            </a:r>
            <a:r>
              <a:rPr lang="en-US" sz="2100" dirty="0"/>
              <a:t> </a:t>
            </a:r>
            <a:r>
              <a:rPr lang="en-US" sz="2100" dirty="0" err="1"/>
              <a:t>bao</a:t>
            </a:r>
            <a:r>
              <a:rPr lang="en-US" sz="2100" dirty="0"/>
              <a:t> </a:t>
            </a:r>
            <a:r>
              <a:rPr lang="en-US" sz="2100" dirty="0" err="1" smtClean="0"/>
              <a:t>trùm</a:t>
            </a:r>
            <a:r>
              <a:rPr lang="en-US" sz="2100" dirty="0" smtClean="0"/>
              <a:t>. </a:t>
            </a:r>
            <a:r>
              <a:rPr lang="en-US" sz="2100" dirty="0"/>
              <a:t>Xin </a:t>
            </a:r>
            <a:r>
              <a:rPr lang="en-US" sz="2100" dirty="0" err="1"/>
              <a:t>nhắc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, </a:t>
            </a:r>
            <a:r>
              <a:rPr lang="en-US" sz="2100" dirty="0" err="1"/>
              <a:t>vì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do </a:t>
            </a:r>
            <a:r>
              <a:rPr lang="en-US" sz="2100" dirty="0" err="1"/>
              <a:t>hữu</a:t>
            </a:r>
            <a:r>
              <a:rPr lang="en-US" sz="2100" dirty="0"/>
              <a:t> </a:t>
            </a:r>
            <a:r>
              <a:rPr lang="en-US" sz="2100" dirty="0" err="1"/>
              <a:t>hạn</a:t>
            </a:r>
            <a:r>
              <a:rPr lang="en-US" sz="2100" dirty="0"/>
              <a:t> </a:t>
            </a:r>
            <a:r>
              <a:rPr lang="en-US" sz="2100" dirty="0" err="1"/>
              <a:t>nhóm</a:t>
            </a:r>
            <a:r>
              <a:rPr lang="en-US" sz="2100" dirty="0"/>
              <a:t> </a:t>
            </a:r>
            <a:r>
              <a:rPr lang="en-US" sz="2100" dirty="0" err="1" smtClean="0"/>
              <a:t>tìm</a:t>
            </a:r>
            <a:r>
              <a:rPr lang="en-US" sz="2100" dirty="0" smtClean="0"/>
              <a:t> </a:t>
            </a:r>
            <a:r>
              <a:rPr lang="en-US" sz="2100" dirty="0" err="1"/>
              <a:t>ra</a:t>
            </a:r>
            <a:r>
              <a:rPr lang="en-US" sz="2100" dirty="0"/>
              <a:t> </a:t>
            </a:r>
            <a:r>
              <a:rPr lang="en-US" sz="2100" dirty="0" err="1"/>
              <a:t>ngầm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sáng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bởi</a:t>
            </a:r>
            <a:r>
              <a:rPr lang="en-US" sz="2100" dirty="0"/>
              <a:t> </a:t>
            </a:r>
            <a:r>
              <a:rPr lang="en-US" sz="2100" dirty="0" err="1"/>
              <a:t>hữu</a:t>
            </a:r>
            <a:r>
              <a:rPr lang="en-US" sz="2100" dirty="0"/>
              <a:t> </a:t>
            </a:r>
            <a:r>
              <a:rPr lang="en-US" sz="2100" dirty="0" err="1"/>
              <a:t>hạn</a:t>
            </a:r>
            <a:r>
              <a:rPr lang="en-US" sz="2100" dirty="0"/>
              <a:t> </a:t>
            </a:r>
            <a:r>
              <a:rPr lang="en-US" sz="2100" dirty="0" err="1"/>
              <a:t>nhóm</a:t>
            </a:r>
            <a:r>
              <a:rPr lang="en-US" sz="2100" dirty="0"/>
              <a:t> </a:t>
            </a:r>
            <a:r>
              <a:rPr lang="en-US" sz="2100" dirty="0" err="1" smtClean="0"/>
              <a:t>nên</a:t>
            </a:r>
            <a:r>
              <a:rPr lang="en-US" sz="2100" dirty="0" smtClean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còn</a:t>
            </a:r>
            <a:r>
              <a:rPr lang="en-US" sz="2100" dirty="0"/>
              <a:t> </a:t>
            </a:r>
            <a:r>
              <a:rPr lang="en-US" sz="2100" dirty="0" err="1"/>
              <a:t>siêu</a:t>
            </a:r>
            <a:r>
              <a:rPr lang="en-US" sz="2100" dirty="0"/>
              <a:t> </a:t>
            </a:r>
            <a:r>
              <a:rPr lang="en-US" sz="2100" dirty="0" err="1"/>
              <a:t>nhiên</a:t>
            </a:r>
            <a:r>
              <a:rPr lang="en-US" sz="2100" dirty="0"/>
              <a:t>, </a:t>
            </a:r>
            <a:r>
              <a:rPr lang="en-US" sz="2100" dirty="0" err="1"/>
              <a:t>lúc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 </a:t>
            </a:r>
            <a:r>
              <a:rPr lang="en-US" sz="2100" dirty="0" err="1"/>
              <a:t>hiến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tương</a:t>
            </a:r>
            <a:r>
              <a:rPr lang="en-US" sz="2100" dirty="0"/>
              <a:t> </a:t>
            </a:r>
            <a:r>
              <a:rPr lang="en-US" sz="2100" dirty="0" err="1"/>
              <a:t>đương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áp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</a:t>
            </a:r>
            <a:r>
              <a:rPr lang="en-US" sz="2100" dirty="0" err="1"/>
              <a:t>thay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hiến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. </a:t>
            </a:r>
            <a:r>
              <a:rPr lang="en-US" sz="2100" dirty="0" err="1"/>
              <a:t>Nói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khác</a:t>
            </a:r>
            <a:r>
              <a:rPr lang="en-US" sz="2100" dirty="0"/>
              <a:t>, </a:t>
            </a:r>
            <a:r>
              <a:rPr lang="en-US" sz="2100" dirty="0" err="1"/>
              <a:t>hiến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còn</a:t>
            </a:r>
            <a:r>
              <a:rPr lang="en-US" sz="2100" dirty="0"/>
              <a:t> </a:t>
            </a:r>
            <a:r>
              <a:rPr lang="en-US" sz="2100" dirty="0" err="1"/>
              <a:t>tồn</a:t>
            </a:r>
            <a:r>
              <a:rPr lang="en-US" sz="2100" dirty="0"/>
              <a:t> </a:t>
            </a:r>
            <a:r>
              <a:rPr lang="en-US" sz="2100" dirty="0" err="1"/>
              <a:t>tại</a:t>
            </a:r>
            <a:r>
              <a:rPr lang="en-US" sz="2100" dirty="0"/>
              <a:t> </a:t>
            </a:r>
            <a:r>
              <a:rPr lang="en-US" sz="2100" dirty="0" err="1"/>
              <a:t>về</a:t>
            </a:r>
            <a:r>
              <a:rPr lang="en-US" sz="2100" dirty="0"/>
              <a:t> </a:t>
            </a:r>
            <a:r>
              <a:rPr lang="en-US" sz="2100" dirty="0" err="1"/>
              <a:t>mặt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luận</a:t>
            </a:r>
            <a:r>
              <a:rPr lang="en-US" sz="2100" dirty="0"/>
              <a:t> </a:t>
            </a:r>
            <a:r>
              <a:rPr lang="en-US" sz="2100" dirty="0" err="1"/>
              <a:t>vì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thay</a:t>
            </a:r>
            <a:r>
              <a:rPr lang="en-US" sz="2100" dirty="0"/>
              <a:t> </a:t>
            </a:r>
            <a:r>
              <a:rPr lang="en-US" sz="2100" dirty="0" err="1"/>
              <a:t>bởi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khẳng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hiến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mặt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đồng</a:t>
            </a:r>
            <a:r>
              <a:rPr lang="en-US" sz="2100" dirty="0"/>
              <a:t> </a:t>
            </a:r>
            <a:r>
              <a:rPr lang="en-US" sz="2100" dirty="0" err="1" smtClean="0"/>
              <a:t>tiền</a:t>
            </a:r>
            <a:r>
              <a:rPr lang="en-US" sz="2100" dirty="0"/>
              <a:t>, </a:t>
            </a:r>
            <a:r>
              <a:rPr lang="en-US" sz="2100" dirty="0" err="1"/>
              <a:t>cũng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trở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lối</a:t>
            </a:r>
            <a:r>
              <a:rPr lang="en-US" sz="2100" dirty="0"/>
              <a:t> </a:t>
            </a:r>
            <a:r>
              <a:rPr lang="en-US" sz="2100" dirty="0" err="1"/>
              <a:t>cũ</a:t>
            </a:r>
            <a:r>
              <a:rPr lang="en-US" sz="2100" dirty="0"/>
              <a:t> </a:t>
            </a:r>
            <a:r>
              <a:rPr lang="en-US" sz="2100" dirty="0" err="1"/>
              <a:t>thế</a:t>
            </a:r>
            <a:r>
              <a:rPr lang="en-US" sz="2100" dirty="0"/>
              <a:t> </a:t>
            </a:r>
            <a:r>
              <a:rPr lang="en-US" sz="2100" dirty="0" err="1"/>
              <a:t>quyền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tả</a:t>
            </a:r>
            <a:r>
              <a:rPr lang="en-US" sz="2100" dirty="0"/>
              <a:t> </a:t>
            </a:r>
            <a:r>
              <a:rPr lang="en-US" sz="2100" dirty="0" err="1"/>
              <a:t>thậm</a:t>
            </a:r>
            <a:r>
              <a:rPr lang="en-US" sz="2100" dirty="0"/>
              <a:t> </a:t>
            </a:r>
            <a:r>
              <a:rPr lang="en-US" sz="2100" dirty="0" err="1"/>
              <a:t>chí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siêu</a:t>
            </a:r>
            <a:r>
              <a:rPr lang="en-US" sz="2100" dirty="0"/>
              <a:t> </a:t>
            </a:r>
            <a:r>
              <a:rPr lang="en-US" sz="2100" dirty="0" err="1"/>
              <a:t>nhiên</a:t>
            </a:r>
            <a:r>
              <a:rPr lang="en-US" sz="2100" dirty="0" smtClean="0"/>
              <a:t>.</a:t>
            </a:r>
            <a:endParaRPr lang="en-US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11/01/2024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Vũ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trụ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vật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vật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xã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hội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xung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hữu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hão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triển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suy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tàn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rồi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suy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tàn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triển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Tôi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dựa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vào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biện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minh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một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bài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viết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tính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nghịch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chuyển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thời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cuộc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bạn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đọc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sẽ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tự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tìm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ý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nghĩa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bất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ly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thái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xã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hội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Ngoài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bài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viết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này không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sâu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vào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nghiên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cứu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luật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chỉ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đưa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một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nhìn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về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thể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liên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triết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học và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tôn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giáo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góp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bài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viết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khái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niệm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nương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tạm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tư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thật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bầu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cử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cũng không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thật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bổ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nhiệm.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</p:spTree>
    <p:extLst>
      <p:ext uri="{BB962C8B-B14F-4D97-AF65-F5344CB8AC3E}">
        <p14:creationId xmlns:p14="http://schemas.microsoft.com/office/powerpoint/2010/main" val="2953120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CD0F-80E2-B801-B854-F15B7B03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khoa học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16BD-7DA8-D3F3-E853-5E35FED5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1" y="914399"/>
            <a:ext cx="11859065" cy="5176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50" dirty="0" err="1">
                <a:effectLst/>
                <a:ea typeface="SimSun" panose="02010600030101010101" pitchFamily="2" charset="-122"/>
              </a:rPr>
              <a:t>Nếu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lập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phản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đề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ngoài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phạm</a:t>
            </a:r>
            <a:r>
              <a:rPr lang="en-US" sz="2350" dirty="0">
                <a:effectLst/>
                <a:ea typeface="SimSun" panose="02010600030101010101" pitchFamily="2" charset="-122"/>
              </a:rPr>
              <a:t> vi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bài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viết</a:t>
            </a:r>
            <a:r>
              <a:rPr lang="en-US" sz="2350" dirty="0">
                <a:effectLst/>
                <a:ea typeface="SimSun" panose="02010600030101010101" pitchFamily="2" charset="-122"/>
              </a:rPr>
              <a:t> này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rằng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350" dirty="0">
                <a:effectLst/>
                <a:ea typeface="SimSun" panose="02010600030101010101" pitchFamily="2" charset="-122"/>
              </a:rPr>
              <a:t> nhiên không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tối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thì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trí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tuệ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loài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người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trên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nền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văn</a:t>
            </a:r>
            <a:r>
              <a:rPr lang="en-US" sz="2350" dirty="0">
                <a:effectLst/>
                <a:ea typeface="SimSun" panose="02010600030101010101" pitchFamily="2" charset="-122"/>
              </a:rPr>
              <a:t> minh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loài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người</a:t>
            </a:r>
            <a:r>
              <a:rPr lang="en-US" sz="2350" dirty="0">
                <a:effectLst/>
                <a:ea typeface="SimSun" panose="02010600030101010101" pitchFamily="2" charset="-122"/>
              </a:rPr>
              <a:t> (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đặt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tên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i="1" dirty="0">
                <a:effectLst/>
                <a:ea typeface="SimSun" panose="02010600030101010101" pitchFamily="2" charset="-122"/>
              </a:rPr>
              <a:t>A</a:t>
            </a:r>
            <a:r>
              <a:rPr lang="en-US" sz="2350" dirty="0">
                <a:effectLst/>
                <a:ea typeface="SimSun" panose="02010600030101010101" pitchFamily="2" charset="-122"/>
              </a:rPr>
              <a:t>) có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khả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năng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đạt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đến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sự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mô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tả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350" dirty="0">
                <a:effectLst/>
                <a:ea typeface="SimSun" panose="02010600030101010101" pitchFamily="2" charset="-122"/>
              </a:rPr>
              <a:t> nhiên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trên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i="1" dirty="0">
                <a:effectLst/>
                <a:ea typeface="SimSun" panose="02010600030101010101" pitchFamily="2" charset="-122"/>
              </a:rPr>
              <a:t>A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thay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cho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mặc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khải</a:t>
            </a:r>
            <a:r>
              <a:rPr lang="en-US" sz="2350" dirty="0">
                <a:effectLst/>
                <a:ea typeface="SimSun" panose="02010600030101010101" pitchFamily="2" charset="-122"/>
              </a:rPr>
              <a:t> vì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tính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hữu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hạn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của</a:t>
            </a:r>
            <a:r>
              <a:rPr lang="en-US" sz="2350" dirty="0">
                <a:effectLst/>
                <a:ea typeface="SimSun" panose="02010600030101010101" pitchFamily="2" charset="-122"/>
              </a:rPr>
              <a:t> không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tối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350" dirty="0">
                <a:effectLst/>
                <a:ea typeface="SimSun" panose="02010600030101010101" pitchFamily="2" charset="-122"/>
              </a:rPr>
              <a:t> (chỉ có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vô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hạn</a:t>
            </a:r>
            <a:r>
              <a:rPr lang="en-US" sz="2350" dirty="0">
                <a:effectLst/>
                <a:ea typeface="SimSun" panose="02010600030101010101" pitchFamily="2" charset="-122"/>
              </a:rPr>
              <a:t> mới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đạt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tối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tuyệt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đối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theo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duy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 smtClean="0">
                <a:effectLst/>
                <a:ea typeface="SimSun" panose="02010600030101010101" pitchFamily="2" charset="-122"/>
              </a:rPr>
              <a:t>lý</a:t>
            </a:r>
            <a:r>
              <a:rPr lang="en-US" sz="2350" dirty="0" smtClean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 smtClean="0"/>
              <a:t>và</a:t>
            </a:r>
            <a:r>
              <a:rPr lang="en-US" sz="2350" dirty="0" smtClean="0"/>
              <a:t> </a:t>
            </a:r>
            <a:r>
              <a:rPr lang="en-US" sz="2350" dirty="0" err="1"/>
              <a:t>chỉ</a:t>
            </a:r>
            <a:r>
              <a:rPr lang="en-US" sz="2350" dirty="0"/>
              <a:t> </a:t>
            </a:r>
            <a:r>
              <a:rPr lang="en-US" sz="2350" dirty="0" err="1"/>
              <a:t>hữu</a:t>
            </a:r>
            <a:r>
              <a:rPr lang="en-US" sz="2350" dirty="0"/>
              <a:t> </a:t>
            </a:r>
            <a:r>
              <a:rPr lang="en-US" sz="2350" dirty="0" err="1"/>
              <a:t>hạn</a:t>
            </a:r>
            <a:r>
              <a:rPr lang="en-US" sz="2350" dirty="0"/>
              <a:t> </a:t>
            </a:r>
            <a:r>
              <a:rPr lang="en-US" sz="2350" dirty="0" err="1"/>
              <a:t>mới</a:t>
            </a:r>
            <a:r>
              <a:rPr lang="en-US" sz="2350" dirty="0"/>
              <a:t> </a:t>
            </a:r>
            <a:r>
              <a:rPr lang="en-US" sz="2350" dirty="0" err="1"/>
              <a:t>có</a:t>
            </a:r>
            <a:r>
              <a:rPr lang="en-US" sz="2350" dirty="0"/>
              <a:t> </a:t>
            </a:r>
            <a:r>
              <a:rPr lang="en-US" sz="2350" dirty="0" err="1"/>
              <a:t>thể</a:t>
            </a:r>
            <a:r>
              <a:rPr lang="en-US" sz="2350" dirty="0"/>
              <a:t> </a:t>
            </a:r>
            <a:r>
              <a:rPr lang="en-US" sz="2350" dirty="0" err="1"/>
              <a:t>mô</a:t>
            </a:r>
            <a:r>
              <a:rPr lang="en-US" sz="2350" dirty="0"/>
              <a:t> </a:t>
            </a:r>
            <a:r>
              <a:rPr lang="en-US" sz="2350" dirty="0" err="1"/>
              <a:t>tả</a:t>
            </a:r>
            <a:r>
              <a:rPr lang="en-US" sz="2350" dirty="0"/>
              <a:t> </a:t>
            </a:r>
            <a:r>
              <a:rPr lang="en-US" sz="2350" dirty="0" err="1"/>
              <a:t>đủ</a:t>
            </a:r>
            <a:r>
              <a:rPr lang="en-US" sz="2350" dirty="0"/>
              <a:t> </a:t>
            </a:r>
            <a:r>
              <a:rPr lang="en-US" sz="2350" dirty="0" err="1"/>
              <a:t>hoặc</a:t>
            </a:r>
            <a:r>
              <a:rPr lang="en-US" sz="2350" dirty="0"/>
              <a:t> </a:t>
            </a:r>
            <a:r>
              <a:rPr lang="en-US" sz="2350" dirty="0" err="1"/>
              <a:t>vừa</a:t>
            </a:r>
            <a:r>
              <a:rPr lang="en-US" sz="2350" dirty="0"/>
              <a:t> </a:t>
            </a:r>
            <a:r>
              <a:rPr lang="en-US" sz="2350" dirty="0" err="1"/>
              <a:t>đủ</a:t>
            </a:r>
            <a:r>
              <a:rPr lang="en-US" sz="2350" dirty="0"/>
              <a:t> </a:t>
            </a:r>
            <a:r>
              <a:rPr lang="en-US" sz="2350" dirty="0" err="1"/>
              <a:t>siêu</a:t>
            </a:r>
            <a:r>
              <a:rPr lang="en-US" sz="2350" dirty="0"/>
              <a:t> </a:t>
            </a:r>
            <a:r>
              <a:rPr lang="en-US" sz="2350" dirty="0" err="1"/>
              <a:t>nhiên</a:t>
            </a:r>
            <a:r>
              <a:rPr lang="en-US" sz="2350" dirty="0" smtClean="0">
                <a:effectLst/>
                <a:ea typeface="SimSun" panose="02010600030101010101" pitchFamily="2" charset="-122"/>
              </a:rPr>
              <a:t>) </a:t>
            </a:r>
            <a:r>
              <a:rPr lang="en-US" sz="2350" dirty="0">
                <a:effectLst/>
                <a:ea typeface="SimSun" panose="02010600030101010101" pitchFamily="2" charset="-122"/>
              </a:rPr>
              <a:t>và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giả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sử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loài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người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tồn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tại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đủ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lâu</a:t>
            </a:r>
            <a:r>
              <a:rPr lang="en-US" sz="2350" dirty="0">
                <a:effectLst/>
                <a:ea typeface="SimSun" panose="02010600030101010101" pitchFamily="2" charset="-122"/>
              </a:rPr>
              <a:t>.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Hiện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tại</a:t>
            </a:r>
            <a:r>
              <a:rPr lang="en-US" sz="2350" dirty="0">
                <a:effectLst/>
                <a:ea typeface="SimSun" panose="02010600030101010101" pitchFamily="2" charset="-122"/>
              </a:rPr>
              <a:t> chúng ta chưa thể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mô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tả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350" dirty="0">
                <a:effectLst/>
                <a:ea typeface="SimSun" panose="02010600030101010101" pitchFamily="2" charset="-122"/>
              </a:rPr>
              <a:t> nhiên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bằng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chất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liệu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trên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i="1" dirty="0">
                <a:effectLst/>
                <a:ea typeface="SimSun" panose="02010600030101010101" pitchFamily="2" charset="-122"/>
              </a:rPr>
              <a:t>A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trừ</a:t>
            </a:r>
            <a:r>
              <a:rPr lang="en-US" sz="2350" dirty="0">
                <a:effectLst/>
                <a:ea typeface="SimSun" panose="02010600030101010101" pitchFamily="2" charset="-122"/>
              </a:rPr>
              <a:t> phi có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trí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tuệ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khác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hoặc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nền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văn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minh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khác</a:t>
            </a:r>
            <a:r>
              <a:rPr lang="en-US" sz="2350" dirty="0">
                <a:effectLst/>
                <a:ea typeface="SimSun" panose="02010600030101010101" pitchFamily="2" charset="-122"/>
              </a:rPr>
              <a:t>, do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đó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nội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hàm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văn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minh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của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còn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chặng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đường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phía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trước</a:t>
            </a:r>
            <a:r>
              <a:rPr lang="en-US" sz="2350" dirty="0">
                <a:effectLst/>
                <a:ea typeface="SimSun" panose="02010600030101010101" pitchFamily="2" charset="-122"/>
              </a:rPr>
              <a:t> và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chặng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đường</a:t>
            </a:r>
            <a:r>
              <a:rPr lang="en-US" sz="2350" dirty="0">
                <a:effectLst/>
                <a:ea typeface="SimSun" panose="02010600030101010101" pitchFamily="2" charset="-122"/>
              </a:rPr>
              <a:t> này chưa biết xa bao nhiêu nhưng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chắc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chắn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tồn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tại</a:t>
            </a:r>
            <a:r>
              <a:rPr lang="en-US" sz="2350" dirty="0">
                <a:effectLst/>
                <a:ea typeface="SimSun" panose="02010600030101010101" pitchFamily="2" charset="-122"/>
              </a:rPr>
              <a:t> với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giả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định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350" dirty="0">
                <a:effectLst/>
                <a:ea typeface="SimSun" panose="02010600030101010101" pitchFamily="2" charset="-122"/>
              </a:rPr>
              <a:t> nhiên không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tối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350" dirty="0">
                <a:effectLst/>
                <a:ea typeface="SimSun" panose="02010600030101010101" pitchFamily="2" charset="-122"/>
              </a:rPr>
              <a:t> và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loài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người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tồn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tại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đủ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lâu</a:t>
            </a:r>
            <a:r>
              <a:rPr lang="en-US" sz="2350" dirty="0">
                <a:effectLst/>
                <a:ea typeface="SimSun" panose="02010600030101010101" pitchFamily="2" charset="-122"/>
              </a:rPr>
              <a:t>,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điều</a:t>
            </a:r>
            <a:r>
              <a:rPr lang="en-US" sz="2350" dirty="0">
                <a:effectLst/>
                <a:ea typeface="SimSun" panose="02010600030101010101" pitchFamily="2" charset="-122"/>
              </a:rPr>
              <a:t> này cũng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ám</a:t>
            </a:r>
            <a:r>
              <a:rPr lang="en-US" sz="2350" dirty="0">
                <a:effectLst/>
                <a:ea typeface="SimSun" panose="02010600030101010101" pitchFamily="2" charset="-122"/>
              </a:rPr>
              <a:t> chỉ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sự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tồn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tại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của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350" dirty="0">
                <a:effectLst/>
                <a:ea typeface="SimSun" panose="02010600030101010101" pitchFamily="2" charset="-122"/>
              </a:rPr>
              <a:t> hay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khái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niệm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350" dirty="0">
                <a:effectLst/>
                <a:ea typeface="SimSun" panose="02010600030101010101" pitchFamily="2" charset="-122"/>
              </a:rPr>
              <a:t> không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phụ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thuộc</a:t>
            </a:r>
            <a:r>
              <a:rPr lang="en-US" sz="2350" dirty="0">
                <a:effectLst/>
                <a:ea typeface="SimSun" panose="02010600030101010101" pitchFamily="2" charset="-122"/>
              </a:rPr>
              <a:t> vào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sự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tồn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tại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của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loài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người</a:t>
            </a:r>
            <a:r>
              <a:rPr lang="en-US" sz="2350" dirty="0">
                <a:effectLst/>
                <a:ea typeface="SimSun" panose="02010600030101010101" pitchFamily="2" charset="-122"/>
              </a:rPr>
              <a:t>.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Nếu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thần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quyền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phản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biện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thế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quyền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về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nghịch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lý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tối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cao</a:t>
            </a:r>
            <a:r>
              <a:rPr lang="en-US" sz="2350" dirty="0">
                <a:effectLst/>
                <a:ea typeface="SimSun" panose="02010600030101010101" pitchFamily="2" charset="-122"/>
              </a:rPr>
              <a:t> và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mắt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xích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hổng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giữa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siêu</a:t>
            </a:r>
            <a:r>
              <a:rPr lang="en-US" sz="2350" dirty="0">
                <a:effectLst/>
                <a:ea typeface="SimSun" panose="02010600030101010101" pitchFamily="2" charset="-122"/>
              </a:rPr>
              <a:t> nhiên và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hiến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pháp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thì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thế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quyền</a:t>
            </a:r>
            <a:r>
              <a:rPr lang="en-US" sz="2350" dirty="0">
                <a:effectLst/>
                <a:ea typeface="SimSun" panose="02010600030101010101" pitchFamily="2" charset="-122"/>
              </a:rPr>
              <a:t> có thể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tranh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luận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về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chủ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lưu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văn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minh</a:t>
            </a:r>
            <a:r>
              <a:rPr lang="en-US" sz="2350" dirty="0">
                <a:effectLst/>
                <a:ea typeface="SimSun" panose="02010600030101010101" pitchFamily="2" charset="-122"/>
              </a:rPr>
              <a:t> và/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để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phản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biện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trở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lại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sự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mặc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khải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mơ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hồ</a:t>
            </a:r>
            <a:r>
              <a:rPr lang="en-US" sz="2350" dirty="0">
                <a:effectLst/>
                <a:ea typeface="SimSun" panose="02010600030101010101" pitchFamily="2" charset="-122"/>
              </a:rPr>
              <a:t>,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tuy</a:t>
            </a:r>
            <a:r>
              <a:rPr lang="en-US" sz="2350" dirty="0">
                <a:effectLst/>
                <a:ea typeface="SimSun" panose="02010600030101010101" pitchFamily="2" charset="-122"/>
              </a:rPr>
              <a:t> chưa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ngụy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biện</a:t>
            </a:r>
            <a:r>
              <a:rPr lang="en-US" sz="2350" dirty="0">
                <a:effectLst/>
                <a:ea typeface="SimSun" panose="02010600030101010101" pitchFamily="2" charset="-122"/>
              </a:rPr>
              <a:t> nhưng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gần</a:t>
            </a:r>
            <a:r>
              <a:rPr lang="en-US" sz="2350" dirty="0">
                <a:effectLst/>
                <a:ea typeface="SimSun" panose="02010600030101010101" pitchFamily="2" charset="-122"/>
              </a:rPr>
              <a:t> với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ngụy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biện</a:t>
            </a:r>
            <a:r>
              <a:rPr lang="en-US" sz="2350" dirty="0">
                <a:effectLst/>
                <a:ea typeface="SimSun" panose="02010600030101010101" pitchFamily="2" charset="-122"/>
              </a:rPr>
              <a:t> trong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phạm</a:t>
            </a:r>
            <a:r>
              <a:rPr lang="en-US" sz="2350" dirty="0">
                <a:effectLst/>
                <a:ea typeface="SimSun" panose="02010600030101010101" pitchFamily="2" charset="-122"/>
              </a:rPr>
              <a:t> vi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lý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luận</a:t>
            </a:r>
            <a:r>
              <a:rPr lang="en-US" sz="2350" dirty="0">
                <a:effectLst/>
                <a:ea typeface="SimSun" panose="02010600030101010101" pitchFamily="2" charset="-122"/>
              </a:rPr>
              <a:t>,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về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bản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chất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đó</a:t>
            </a:r>
            <a:r>
              <a:rPr lang="en-US" sz="2350" dirty="0">
                <a:effectLst/>
                <a:ea typeface="SimSun" panose="02010600030101010101" pitchFamily="2" charset="-122"/>
              </a:rPr>
              <a:t> là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giới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hạn</a:t>
            </a:r>
            <a:r>
              <a:rPr lang="en-US" sz="2350" dirty="0">
                <a:effectLst/>
                <a:ea typeface="SimSun" panose="02010600030101010101" pitchFamily="2" charset="-122"/>
              </a:rPr>
              <a:t> chưa thể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vượt</a:t>
            </a:r>
            <a:r>
              <a:rPr lang="en-US" sz="2350" dirty="0">
                <a:effectLst/>
                <a:ea typeface="SimSun" panose="02010600030101010101" pitchFamily="2" charset="-122"/>
              </a:rPr>
              <a:t> qua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của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nền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văn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minh</a:t>
            </a:r>
            <a:r>
              <a:rPr lang="en-US" sz="2350" dirty="0">
                <a:effectLst/>
                <a:ea typeface="SimSun" panose="02010600030101010101" pitchFamily="2" charset="-122"/>
              </a:rPr>
              <a:t>. Do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đó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hiệu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quả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trị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quốc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của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nền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chính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trị</a:t>
            </a:r>
            <a:r>
              <a:rPr lang="en-US" sz="2350" dirty="0">
                <a:effectLst/>
                <a:ea typeface="SimSun" panose="02010600030101010101" pitchFamily="2" charset="-122"/>
              </a:rPr>
              <a:t> với tư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cách</a:t>
            </a:r>
            <a:r>
              <a:rPr lang="en-US" sz="2350" dirty="0">
                <a:effectLst/>
                <a:ea typeface="SimSun" panose="02010600030101010101" pitchFamily="2" charset="-122"/>
              </a:rPr>
              <a:t> phần dụng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cấp</a:t>
            </a:r>
            <a:r>
              <a:rPr lang="en-US" sz="2350" dirty="0">
                <a:effectLst/>
                <a:ea typeface="SimSun" panose="02010600030101010101" pitchFamily="2" charset="-122"/>
              </a:rPr>
              <a:t> thiết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liên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hệ</a:t>
            </a:r>
            <a:r>
              <a:rPr lang="en-US" sz="2350" dirty="0">
                <a:effectLst/>
                <a:ea typeface="SimSun" panose="02010600030101010101" pitchFamily="2" charset="-122"/>
              </a:rPr>
              <a:t> rất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nhiều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lĩnh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vực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tạo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nên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tính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chính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danh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rộng</a:t>
            </a:r>
            <a:r>
              <a:rPr lang="en-US" sz="2350" dirty="0">
                <a:effectLst/>
                <a:ea typeface="SimSun" panose="02010600030101010101" pitchFamily="2" charset="-122"/>
              </a:rPr>
              <a:t> hơn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phạm</a:t>
            </a:r>
            <a:r>
              <a:rPr lang="en-US" sz="2350" dirty="0">
                <a:effectLst/>
                <a:ea typeface="SimSun" panose="02010600030101010101" pitchFamily="2" charset="-122"/>
              </a:rPr>
              <a:t> vi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lý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luận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của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bất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cứ</a:t>
            </a:r>
            <a:r>
              <a:rPr lang="en-US" sz="2350" dirty="0">
                <a:effectLst/>
                <a:ea typeface="SimSun" panose="02010600030101010101" pitchFamily="2" charset="-122"/>
              </a:rPr>
              <a:t> thể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chế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chính</a:t>
            </a:r>
            <a:r>
              <a:rPr lang="en-US" sz="2350" dirty="0">
                <a:effectLst/>
                <a:ea typeface="SimSun" panose="02010600030101010101" pitchFamily="2" charset="-122"/>
              </a:rPr>
              <a:t> </a:t>
            </a:r>
            <a:r>
              <a:rPr lang="en-US" sz="2350" dirty="0" err="1">
                <a:effectLst/>
                <a:ea typeface="SimSun" panose="02010600030101010101" pitchFamily="2" charset="-122"/>
              </a:rPr>
              <a:t>trị</a:t>
            </a:r>
            <a:r>
              <a:rPr lang="en-US" sz="2350" dirty="0">
                <a:effectLst/>
                <a:ea typeface="SimSun" panose="02010600030101010101" pitchFamily="2" charset="-122"/>
              </a:rPr>
              <a:t>.</a:t>
            </a:r>
            <a:endParaRPr lang="en-US" sz="23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A626-4C94-1816-8B86-7AA3EB73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7BAAA-3271-F6BA-4DA5-C816F935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E3DA6-4CE3-DA56-DC0F-77D24AA1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8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178A-77D5-6041-F96D-3513EF39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khoa học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A2F3-1AE7-E066-5343-CC69B877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Nhìn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đọc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sẽ cảm nhận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thừa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nhận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thừa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nhận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siêu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nhiêu là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nghịch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căn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Vì vậy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thẩm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Cao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Hoa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Kỳ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do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cử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Thượng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bỏ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phiếu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phê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chuẩn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ý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thẩm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này phi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đảng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đây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gá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”,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thành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liên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bên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không do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bên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nào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quyết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chừng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tồn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không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tồn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khẳng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tục nhưng không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phủ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siêu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nhiên cũng như không thể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chứng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khía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cạnh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khía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cạnh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này là một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được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hóa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nương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tạm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tục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một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tương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đối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được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thành một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tạm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bợ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vậy.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2E86-4E1E-A976-B125-15B94441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744B7-A478-FE09-B9D5-463938D5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C243-1AC5-570C-ABE3-D246855E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73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8159"/>
            <a:ext cx="10515600" cy="660486"/>
          </a:xfrm>
        </p:spPr>
        <p:txBody>
          <a:bodyPr>
            <a:noAutofit/>
          </a:bodyPr>
          <a:lstStyle/>
          <a:p>
            <a:pPr algn="ctr"/>
            <a:r>
              <a:rPr lang="en-US" sz="5000" dirty="0"/>
              <a:t>Cảm ơn đã </a:t>
            </a:r>
            <a:r>
              <a:rPr lang="en-US" sz="5000" dirty="0" err="1"/>
              <a:t>lắng</a:t>
            </a:r>
            <a:r>
              <a:rPr lang="en-US" sz="5000" dirty="0"/>
              <a:t> </a:t>
            </a:r>
            <a:r>
              <a:rPr lang="en-US" sz="5000" dirty="0" err="1"/>
              <a:t>nghe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</p:spTree>
    <p:extLst>
      <p:ext uri="{BB962C8B-B14F-4D97-AF65-F5344CB8AC3E}">
        <p14:creationId xmlns:p14="http://schemas.microsoft.com/office/powerpoint/2010/main" val="13266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 dirty="0"/>
              <a:t>Từ vấn đề nước Nga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Đến</a:t>
            </a:r>
            <a:r>
              <a:rPr lang="en-US" dirty="0"/>
              <a:t> thể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Nhìn</a:t>
            </a:r>
            <a:r>
              <a:rPr lang="en-US" dirty="0"/>
              <a:t> qua </a:t>
            </a:r>
            <a:r>
              <a:rPr lang="en-US" dirty="0" err="1"/>
              <a:t>sinh</a:t>
            </a:r>
            <a:r>
              <a:rPr lang="en-US" dirty="0"/>
              <a:t> học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khoa học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</p:spTree>
    <p:extLst>
      <p:ext uri="{BB962C8B-B14F-4D97-AF65-F5344CB8AC3E}">
        <p14:creationId xmlns:p14="http://schemas.microsoft.com/office/powerpoint/2010/main" val="311224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vi-VN" dirty="0"/>
              <a:t>Từ vấn đề nước Nga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57" y="914399"/>
            <a:ext cx="11507372" cy="5176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Nga,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hãy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nhắc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châu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Âu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nói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châu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Âu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hãy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nghĩ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Thánh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Chúa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Trời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tôn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nói vậy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tồn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ấn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xuống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thành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tồn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sụp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đổ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cũng “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 như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đứt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gãy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một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cành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chi thể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Trong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tái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hồi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”, cần một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mượn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hoàn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hồn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ví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dụ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thánh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tục nhập vào.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châu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Âu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qua một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khoảng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kéo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dài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lâu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nữa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tục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tụ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thể không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cần thiết,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chẳng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biết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chọn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sẽ như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nào. Nói một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giáng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việc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khả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vì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vươn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mặc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tâm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Tiếm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chưa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nhìn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góc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thể là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cũng không thể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được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thần-thế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huy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mức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nào và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lâu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1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3393-C919-84D7-84DF-154C0A43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vi-VN" dirty="0"/>
              <a:t>Từ vấn đề nước Nga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48EA-8E64-879B-5985-45CE8611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Trở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nước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Nga,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khoảng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thập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niên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90,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Nga có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lẽ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háo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hức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phương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Tây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rồi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rất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biến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tầng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lớp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nhận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Nga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hưởng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bởi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Kim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Trướng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Hãn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văn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Hưng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nghĩa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Nga cần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chuyên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lẫn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cần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họ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cứ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loay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hoay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suy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tưởng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cùng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cuộc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đấu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bên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ngoài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biên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giới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Cần nói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thêm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một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càng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lớn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càng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gặp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trở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và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hãy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ý,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bầu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cử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Mỹ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cử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tri. Vì vậy,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liên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EU có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ưu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việt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riêng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EU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lớn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nhỏ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tương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lẽ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mỗi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nước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sẽ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chẳng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lo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lắng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phong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trào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ly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khai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vì tan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vẫn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chuỗi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EU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phát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huy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đúng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sở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trường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Nhưng,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sĩ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EU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chẳng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cử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tri?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4351-F706-D890-3A7D-8C58F395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4401C-8882-7B35-6B27-FC5C87BE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9210-2744-24C7-F6CB-C4752F36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Đến</a:t>
            </a:r>
            <a:r>
              <a:rPr lang="en-US" dirty="0"/>
              <a:t> thể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1" y="914399"/>
            <a:ext cx="11859065" cy="5176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Thể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chia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làm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nhánh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với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lập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chi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phối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qua việc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đảng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số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thành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lập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phủ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trong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ngành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tách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rời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lập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việc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đứng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đầu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phủ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được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bầu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trực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tiếp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gián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tiếp qua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cử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tri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lập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việc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bầu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Trong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bài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viết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này,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thuật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ngữ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dùng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hội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trên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chúng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khác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nhau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hoạt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hơn nhưng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năng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hoạch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xử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công vụ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mạnh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hơn.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phủ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ủy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nhiệm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có thể hiểu như một “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ủy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ban”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ẩn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ngữ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có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nguyên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vì vậy cần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một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biểu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tượng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trước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tụ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thần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ngăn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đổ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vỡ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vì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nắm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là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nhỏ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toàn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tạo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lụy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ấn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tượng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rời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rạc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nắm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cát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nghĩa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tốt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“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quần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long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vô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”.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Khó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xảy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lạm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tịch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được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gọi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“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phát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ngôn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tướng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căn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tịch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ủy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ban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hội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sẽ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xảy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chia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rẽ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lộn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xộn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đổ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vỡ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vì vậy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nguyên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nghĩa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vua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quân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nguyên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cộng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hòa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Cộng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hòa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thuật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ngữ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đối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lập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quân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ám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chỉ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thuộc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về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toàn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sz="22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2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4F35-986B-83AD-1F46-AA371E76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Đến</a:t>
            </a:r>
            <a:r>
              <a:rPr lang="en-US" dirty="0"/>
              <a:t> thể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A277-0E71-C0D4-0D04-E4B5B431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" y="914399"/>
            <a:ext cx="11901268" cy="5176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Cộng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hòa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dù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trên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căn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vẫn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thể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bán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điển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mới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thật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chia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nguyên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tướng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đứng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đầu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nội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chia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rẽ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cũng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luôn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sức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mạnh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đây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tiên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tiến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nhất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tính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vì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chất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đây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tương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tiến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tương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doanh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được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công ty,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tịch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hội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tướng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giám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đốc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vấn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đề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chức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công ty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thiếu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lượng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vũ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thiếu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luôn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hay không cần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tư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tòa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án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bộ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thiên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trên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diện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rộng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và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thiếu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tư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duy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lợi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sẽ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tự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mình như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thiếu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phanh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Do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tương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lượng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lãnh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thổ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chức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phi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gồm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tập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đoàn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chức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phi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phủ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lượng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phủ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mạnh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hơn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hẳn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lúc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đôi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bên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cân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chưa thể nói sẽ có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hòa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bình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bền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vững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chỉ có thể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đoán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ràng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buộc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rất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nhiều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mối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hệ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trở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cực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kỳ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phức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tạp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càng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lớn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mạnh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càng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bị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giam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hãm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tự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do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sẽ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mở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rộng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tin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vui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hay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buồn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chưa thể biết được.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tại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chức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phi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thể,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đúng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hơn là không được thiết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lập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lượng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vũ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nặng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và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uy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công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nghệ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thể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bù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đắp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chiều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sâu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chiến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lược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quân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lãnh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thổ</a:t>
            </a:r>
            <a:r>
              <a:rPr lang="en-US" sz="21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1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B0DC-EC63-92B3-9094-2A4E62EB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61EAB-659D-5013-6935-1160E65F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5ABE-0C43-3680-F681-F216FA76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5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8749-5ED5-8243-436B-5FB54C8E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Đến</a:t>
            </a:r>
            <a:r>
              <a:rPr lang="en-US" dirty="0"/>
              <a:t> thể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2517-05B7-AD71-5EE9-7D9AFAAB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Trở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bán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chưa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hoàn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toàn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ưu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việt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cử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tri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bầu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trực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tiếp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bầu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tướng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đảng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số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tướng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cùng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đảng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sẽ có thể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thành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cục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diện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trống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đánh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xuôi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kèn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thổi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ngược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can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thiệp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phủ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tướng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tán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tùy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thuộc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vào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dọa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nạt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lộn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xộn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xấu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ít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hơn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cuộc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đấu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đá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bóng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Nhìn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chúng ta nhận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thấy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mới là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tảng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nhiều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hóa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ý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mục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đích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riêng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trở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vấn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đề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nước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Nga, chúng ta có thể nhận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thấy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ở Nga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thuộc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bán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trên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tế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chi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phối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tướng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nghĩa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chi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phối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viện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rõ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ràng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Nga cần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chuyên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muốn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(một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linh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hoạt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ngài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muốn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cân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giữa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cần và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muốn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phải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cần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nỗ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phi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thường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mà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ngoài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thể biết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gì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và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Mỹ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quyết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hơn 500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cử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tri và 9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thẩm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cao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tại</a:t>
            </a:r>
            <a:r>
              <a:rPr lang="en-US" sz="2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3222F-BBE7-6A50-7AED-EDA818F9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72AC-77CE-E88C-8C45-5EE7ACF0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13A1-3FAC-6D85-F581-B73DEAE8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7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5698-B6EE-E338-D12D-2258E7AE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Đến</a:t>
            </a:r>
            <a:r>
              <a:rPr lang="en-US" dirty="0"/>
              <a:t> thể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C06D-57A8-0726-17F4-05B0467D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Trở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cộng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hòa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phù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với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lãnh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thổ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quá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lớn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không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vương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triều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và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biến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hóa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thể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quyết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hiểm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trạng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phức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tạp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nguyên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có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không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bầu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cử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trực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tiếp và không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thừa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phủ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bán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chia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đối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ngoại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tướng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đối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nội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suy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rằng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căn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nguyên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bổ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nhiệm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đối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ngoại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trao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bổ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nhiệm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nguyên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thủ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tượng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bất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kỳ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biến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thể nào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cộng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hòa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là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nghịch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dân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trở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lực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vương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ngự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đại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cục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nhưng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tế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không cần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bổ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nhiệm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như vậy, chỉ cần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hẹp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trong ý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nghĩa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cần thiết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ngự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4876-E380-4D0A-1276-C7A98C6B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DF18-E602-AF2D-947D-CA1BC4E8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Nghịch dân chủ luận - Nguyễn Phước Lộc - TBD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A6310-3376-5F87-D764-38B39361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7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6168</Words>
  <Application>Microsoft Office PowerPoint</Application>
  <PresentationFormat>Widescreen</PresentationFormat>
  <Paragraphs>122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SimSun</vt:lpstr>
      <vt:lpstr>Arial</vt:lpstr>
      <vt:lpstr>Calibri</vt:lpstr>
      <vt:lpstr>Times New Roman</vt:lpstr>
      <vt:lpstr>Office Theme</vt:lpstr>
      <vt:lpstr>Nghịch dân chủ luận</vt:lpstr>
      <vt:lpstr>Tóm tắt</vt:lpstr>
      <vt:lpstr>Nội dung</vt:lpstr>
      <vt:lpstr>1. Từ vấn đề nước Nga</vt:lpstr>
      <vt:lpstr>1. Từ vấn đề nước Nga</vt:lpstr>
      <vt:lpstr>2. Đến thể chế chính trị</vt:lpstr>
      <vt:lpstr>2. Đến thể chế chính trị</vt:lpstr>
      <vt:lpstr>2. Đến thể chế chính trị</vt:lpstr>
      <vt:lpstr>2. Đến thể chế chính trị</vt:lpstr>
      <vt:lpstr>2. Đến thể chế chính trị</vt:lpstr>
      <vt:lpstr>3. Nhìn qua sinh học</vt:lpstr>
      <vt:lpstr>3. Nhìn qua sinh học</vt:lpstr>
      <vt:lpstr>4. Trở về khoa học chính trị</vt:lpstr>
      <vt:lpstr>4. Trở về khoa học chính trị</vt:lpstr>
      <vt:lpstr>4. Trở về khoa học chính trị</vt:lpstr>
      <vt:lpstr>4. Trở về khoa học chính trị</vt:lpstr>
      <vt:lpstr>4. Trở về khoa học chính trị</vt:lpstr>
      <vt:lpstr>4. Trở về khoa học chính trị</vt:lpstr>
      <vt:lpstr>4. Trở về khoa học chính trị</vt:lpstr>
      <vt:lpstr>4. Trở về khoa học chính trị</vt:lpstr>
      <vt:lpstr>4. Trở về khoa học chính trị</vt:lpstr>
      <vt:lpstr>Cảm 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Nguyen</dc:creator>
  <cp:lastModifiedBy>USER</cp:lastModifiedBy>
  <cp:revision>401</cp:revision>
  <dcterms:created xsi:type="dcterms:W3CDTF">2017-06-28T03:43:04Z</dcterms:created>
  <dcterms:modified xsi:type="dcterms:W3CDTF">2024-01-07T03:34:16Z</dcterms:modified>
</cp:coreProperties>
</file>