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13" r:id="rId3"/>
    <p:sldId id="314" r:id="rId4"/>
    <p:sldId id="366" r:id="rId5"/>
    <p:sldId id="371" r:id="rId6"/>
    <p:sldId id="372" r:id="rId7"/>
    <p:sldId id="373" r:id="rId8"/>
    <p:sldId id="374" r:id="rId9"/>
    <p:sldId id="367" r:id="rId10"/>
    <p:sldId id="375" r:id="rId11"/>
    <p:sldId id="376" r:id="rId12"/>
    <p:sldId id="377" r:id="rId13"/>
    <p:sldId id="378" r:id="rId14"/>
    <p:sldId id="379" r:id="rId15"/>
    <p:sldId id="380" r:id="rId16"/>
    <p:sldId id="381" r:id="rId17"/>
    <p:sldId id="382" r:id="rId18"/>
    <p:sldId id="383" r:id="rId19"/>
    <p:sldId id="384" r:id="rId20"/>
    <p:sldId id="385" r:id="rId21"/>
    <p:sldId id="386" r:id="rId22"/>
    <p:sldId id="387" r:id="rId23"/>
    <p:sldId id="388" r:id="rId24"/>
    <p:sldId id="389" r:id="rId25"/>
    <p:sldId id="390" r:id="rId26"/>
    <p:sldId id="391" r:id="rId27"/>
    <p:sldId id="392" r:id="rId28"/>
    <p:sldId id="393" r:id="rId29"/>
    <p:sldId id="394" r:id="rId30"/>
    <p:sldId id="368" r:id="rId31"/>
    <p:sldId id="395" r:id="rId32"/>
    <p:sldId id="396" r:id="rId33"/>
    <p:sldId id="311" r:id="rId34"/>
    <p:sldId id="370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533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7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BD8EF-833A-4756-9DE8-262172883D9B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153D4-6007-4D70-A0D5-F421EBC11E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36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2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3153D4-6007-4D70-A0D5-F421EBC11E1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04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55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09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2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31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7986"/>
            <a:ext cx="10515600" cy="660486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14399"/>
            <a:ext cx="10515600" cy="5176066"/>
          </a:xfrm>
        </p:spPr>
        <p:txBody>
          <a:bodyPr/>
          <a:lstStyle>
            <a:lvl1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00000"/>
              </a:lnSpc>
              <a:spcBef>
                <a:spcPts val="0"/>
              </a:spcBef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447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4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Tàng thức và phân tâm học - Loc Nguyen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3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Tàng thức và phân tâm học - Loc Nguyen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99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Tàng thức và phân tâm học - Loc Nguyen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700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Tàng thức và phân tâm học - Loc Nguyen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342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Tàng thức và phân tâm học - Loc Nguyen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9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Tàng thức và phân tâm học - Loc Nguyen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367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6842"/>
            <a:ext cx="10515600" cy="6604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3319"/>
            <a:ext cx="10515600" cy="4953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DB5036F-1FF2-46C4-8D2B-59C7E3B9195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5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7287" y="949111"/>
            <a:ext cx="10217426" cy="2387600"/>
          </a:xfrm>
        </p:spPr>
        <p:txBody>
          <a:bodyPr>
            <a:normAutofit/>
          </a:bodyPr>
          <a:lstStyle/>
          <a:p>
            <a:r>
              <a:rPr lang="en-US" sz="4500" b="1" dirty="0" err="1"/>
              <a:t>Tàng</a:t>
            </a:r>
            <a:r>
              <a:rPr lang="en-US" sz="4500" b="1" dirty="0"/>
              <a:t> </a:t>
            </a:r>
            <a:r>
              <a:rPr lang="en-US" sz="4500" b="1" dirty="0" err="1"/>
              <a:t>thức</a:t>
            </a:r>
            <a:r>
              <a:rPr lang="en-US" sz="4500" b="1" dirty="0"/>
              <a:t> </a:t>
            </a:r>
            <a:r>
              <a:rPr lang="en-US" sz="4500" b="1" dirty="0" err="1"/>
              <a:t>và</a:t>
            </a:r>
            <a:r>
              <a:rPr lang="en-US" sz="4500" b="1" dirty="0"/>
              <a:t> </a:t>
            </a:r>
            <a:r>
              <a:rPr lang="en-US" sz="4500" b="1" dirty="0" err="1"/>
              <a:t>phân</a:t>
            </a:r>
            <a:r>
              <a:rPr lang="en-US" sz="4500" b="1" dirty="0"/>
              <a:t> </a:t>
            </a:r>
            <a:r>
              <a:rPr lang="en-US" sz="4500" b="1" dirty="0" err="1"/>
              <a:t>tâm</a:t>
            </a:r>
            <a:r>
              <a:rPr lang="en-US" sz="4500" b="1" dirty="0"/>
              <a:t> </a:t>
            </a:r>
            <a:r>
              <a:rPr lang="en-US" sz="4500" b="1" dirty="0" err="1"/>
              <a:t>học</a:t>
            </a:r>
            <a:endParaRPr lang="en-US" sz="45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3480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TS. </a:t>
            </a:r>
            <a:r>
              <a:rPr lang="en-US" dirty="0" err="1"/>
              <a:t>Nguyễn</a:t>
            </a:r>
            <a:r>
              <a:rPr lang="en-US" dirty="0"/>
              <a:t> </a:t>
            </a:r>
            <a:r>
              <a:rPr lang="en-US" dirty="0" err="1"/>
              <a:t>Phước</a:t>
            </a:r>
            <a:r>
              <a:rPr lang="en-US" dirty="0"/>
              <a:t> </a:t>
            </a:r>
            <a:r>
              <a:rPr lang="en-US" dirty="0" err="1"/>
              <a:t>Lộc</a:t>
            </a:r>
            <a:endParaRPr lang="en-US" dirty="0"/>
          </a:p>
          <a:p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do, </a:t>
            </a:r>
            <a:r>
              <a:rPr lang="en-US" dirty="0" err="1"/>
              <a:t>Việt</a:t>
            </a:r>
            <a:r>
              <a:rPr lang="en-US" dirty="0"/>
              <a:t> Nam</a:t>
            </a:r>
          </a:p>
          <a:p>
            <a:r>
              <a:rPr lang="en-US" dirty="0"/>
              <a:t>Email: ng_phloc@yahoo.com, ngphloc@gmail.com</a:t>
            </a:r>
          </a:p>
          <a:p>
            <a:r>
              <a:rPr lang="en-US" dirty="0"/>
              <a:t>Web: www.locnguyen.net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808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E0D01-E6EF-4F48-BAF5-FBA60ECF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45B45-646D-459A-AFD2-A3E805AA8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xúc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ham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muốn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xúc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ham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muốn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ý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muốn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ý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800" dirty="0">
              <a:ea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Ý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truy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cập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khiển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đựng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ký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ứng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phẫu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não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biệt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đồi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hải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mã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khiển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khiển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não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khiển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65E55-26CB-4C55-85DB-10FB35654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62583-7F6E-46D5-9300-4146E77FB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3C825-9086-4E77-8416-964AB5FA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5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B0DEA-0FA5-466F-B128-DEFF2FC54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FD260-6A1F-49C3-822A-B6B91087B6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đặt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giữa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môi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xung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góc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nhìn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khoa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con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phẩm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Nguyễn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[4],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hỏi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khớp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mâu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uyên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[4]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thượng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chẳng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ý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niệm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ý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niệm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dirty="0">
                <a:ea typeface="Calibri" panose="020F0502020204030204" pitchFamily="34" charset="0"/>
              </a:rPr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khía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cạnh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khía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cạnh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mâu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thuẫn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phù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thâu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tóm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khía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cạnh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vẫn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độc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4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5ECC7-FCA2-4A38-8DC9-5430028B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1904-9A5D-470B-9562-984BF5090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E55B6-EB81-46AA-B392-A0F36393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82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19AE-41AC-4ECB-8D8B-355115986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F185-2E15-4A7B-AE53-0FCB274FB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Einstein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khẳng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đọng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phủ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ê-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truyền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vũ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trụ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kì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dị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phi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chẳng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khối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Bây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giờ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niệm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niệm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phi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sóng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truyền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(photon);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sóng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sóng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lưỡng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sóng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bây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giờ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khảo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vốn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kì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dị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75D30-8BE1-40F8-84A6-1858B31E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E49C8-40C4-4306-B3B3-FEC2E8A21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80A1B-8B8F-4ED0-821B-68CECE6B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69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5D167-1DF4-4F57-856E-AB27F1D48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9B95-8211-40F3-87A9-8EDC64036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electron. Khi electron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xuống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phi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[4].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quark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[4] –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cố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hữu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sóng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sụp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hẳn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[4].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ý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1EE58-DC2F-4626-8334-DCC96BB97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6E0F5-61B0-4B19-A122-D9C33145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DEDE-3513-477E-AAFB-22C18ACE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19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878A0-A3FC-483E-B8F5-E7D16D36D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C72AD-F6BC-47A1-98A4-58D786086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Nguyễn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Tường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Bách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[4],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ra: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niệm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cụ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/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thích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thiết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diễn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đúng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thừa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phụ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phủ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Tôi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dây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vũ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trụ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phủ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trực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thừa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phụ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gì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siêu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hết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lọt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thế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giới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chiếu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lên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chẳng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thừa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siêu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14913-3EBE-4488-89D8-16D70C050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A1164-DF79-42DE-9ED8-90075E636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A3DC2-3D0C-4A5F-B511-4BCBC3ED5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32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1CA6-8EFC-4D5B-BF23-0B67F8F7D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45177-AB96-477F-90E9-878BF1B58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rừng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rừng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khẳng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hay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rừng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hỏi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nằm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?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nằm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diễn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thừa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nằm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hữu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thừa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hữu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vũ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trụ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hỏi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vũ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trụ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hữu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?”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dường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phụ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2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sz="2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sz="2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6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6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592B5-7235-45C7-B2E4-8B7E7D3C6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4C31B-EE24-4735-9390-B067EFD4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F2C17-2C5D-42DD-9E79-2873E29B2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14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68F70-4D94-4403-AB8F-1D08D46ED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08957-DCAB-437F-A9D7-94763155D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chắc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trở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gì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siêu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phép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phụ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đúng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vũ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trụ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khẳng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hi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vọng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rốt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ráo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ngay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thừa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phụ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riêng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khoa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đường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triết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C1341-FD23-4CA9-AEA1-269CF781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3FE4-FE26-473A-B9EE-8716206E8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22D66-EFCE-445D-85D3-1FE2D615B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866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83818-40CA-490F-A071-60A73BFC2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DFBE9-5631-4C0A-986C-0C0A205F1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399"/>
            <a:ext cx="11582400" cy="5176066"/>
          </a:xfrm>
        </p:spPr>
        <p:txBody>
          <a:bodyPr>
            <a:noAutofit/>
          </a:bodyPr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thừa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niệm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niệm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khẳng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thúc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đẩy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riêng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lập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riêng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góc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chia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lượng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”. Khi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dạng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khẳng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góc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niệm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tướng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muốn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trở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tướng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tướng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nằm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tưởng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ranh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giới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017D4-AC81-4D61-9DD1-B514D3E1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65B78-8DFA-4AAB-A9D1-4F3CFD732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EDC61-2C85-40D7-A214-4EA0CDE08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09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A9802-578C-4C30-A7C1-E8065634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E5365-0EE5-4899-A60D-C9BA7975A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khởi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con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ngũ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uẩn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thọ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tưởng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ngũ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uẩn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8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[5]:</a:t>
            </a:r>
          </a:p>
          <a:p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Nhãn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nhĩ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tỷ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thiệt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ý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thọ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uẩn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tưởng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uẩn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tri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lẫn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[6]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uẩn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đoán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xét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300" dirty="0">
              <a:ea typeface="Calibri" panose="020F0502020204030204" pitchFamily="34" charset="0"/>
            </a:endParaRPr>
          </a:p>
          <a:p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uẩn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đựng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trải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qua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tướng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góc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vẫn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ngũ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uẩn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rã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đợi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thúc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đẩy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ngũ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uẩn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(con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đẩy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hữu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2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91172-4FCC-4702-9963-225AC2C33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A7E09-06B9-4037-A810-F5B803C24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4F201-DDC5-4EAA-8E47-A6FD1C4F2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21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7B449-0922-4BAC-BA5A-FA5E887A7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D931C-8979-43C5-A786-58443ED42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8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(con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phận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bây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giờ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thêm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phi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hấp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tiền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 (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thơ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Tràng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“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gì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Tràng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khởi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“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gì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Tràng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hội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tụ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hứng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xúc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thúc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đẩy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muốn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Do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Tràng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tướng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vần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điệu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gây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xúc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khẳng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41EE4-2971-4D4F-8DB1-7067425C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21EE8-0A3A-4B14-BED3-28BF83EA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6D4A5-3137-441F-BC07-3A0CB0CC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09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Tóm</a:t>
            </a:r>
            <a:r>
              <a:rPr lang="en-US" dirty="0"/>
              <a:t> </a:t>
            </a:r>
            <a:r>
              <a:rPr lang="en-US" dirty="0" err="1"/>
              <a:t>tắt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khoa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nghệ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vũ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trụ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nội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vẫn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bí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ẩn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thẳm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vũ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trụ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dần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mối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vi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tục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nửa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khoa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nửa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triết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?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Tôi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khẳng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bác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bỏ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tôi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giới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thiệu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niệm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Phật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Freud.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rất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vốn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nhánh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Phật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Phật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sâu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gây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chịu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đớn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nội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Phật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thoát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mổ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xẻ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Phật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gột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rửa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nội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thủ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phẫu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chữa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bệnh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diện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nội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phổ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êm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dịu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</p:spTree>
    <p:extLst>
      <p:ext uri="{BB962C8B-B14F-4D97-AF65-F5344CB8AC3E}">
        <p14:creationId xmlns:p14="http://schemas.microsoft.com/office/powerpoint/2010/main" val="2953120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DD7C-3139-4467-BFE7-4143C85E8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C2056-54E1-410A-9B82-1105A8478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3" y="914399"/>
            <a:ext cx="11457709" cy="5176066"/>
          </a:xfrm>
        </p:spPr>
        <p:txBody>
          <a:bodyPr>
            <a:noAutofit/>
          </a:bodyPr>
          <a:lstStyle/>
          <a:p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phận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2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phận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tên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gì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ngôn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niệm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triết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sao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? Ta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(ở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truyền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DNA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trắc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A.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bây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giờ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bóc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nucleobase X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DNA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A?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khỏi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A.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X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nucleobase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thậm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nucleobase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A.</a:t>
            </a:r>
          </a:p>
          <a:p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phận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tướng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sâu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buộc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đứng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thơ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Tràng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Tràng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diễn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Tràng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ông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đọc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nghe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Tràng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đọc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nghe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tờ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giấy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thơ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Tràng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Tràng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riêng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Tràng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Z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Z.</a:t>
            </a:r>
            <a:endParaRPr lang="en-US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351BD-B9F0-4E07-B5FD-E211CE9FE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DD05D-5403-4163-B069-85334935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D149-7A4F-4EF6-B4FD-5C85F4CED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246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4454D-1721-46F7-8320-7F24B23D6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7C674-5DB0-4B8D-8AF4-5EAB61EBC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364" y="914399"/>
            <a:ext cx="11443854" cy="5176066"/>
          </a:xfrm>
        </p:spPr>
        <p:txBody>
          <a:bodyPr>
            <a:noAutofit/>
          </a:bodyPr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thơ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Tràng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Tràng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đời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đúng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trùng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trùng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khởi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thích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thế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B+.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dẫn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tỏ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Khi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vũ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trụ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riêng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vũ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trụ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phận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vũ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trụ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trùm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trùng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trùng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khởi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thức-vũ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trụ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thoa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thức-vũ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trụ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hội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đủ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kiện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ngũ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uẩn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uẩn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B+;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ngay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hội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tụ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ngũ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uẩn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uẩn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ngũ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uẩn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uẩn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ngũ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uẩn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uẩn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uẩn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“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ngũ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uẩn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gì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Ở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trở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lúc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B*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A*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nghe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thức-vũ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trụ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thức-vũ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trụ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uẩn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diễn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D7A6D-2F2C-4003-9496-FC022EDE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99FF4-00B3-4F08-B470-76AE13F36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FD57B-DCD8-4B69-BA0D-F4D66F55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91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30ABB-CB88-4A09-9908-9CB7C0BF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272FB-51CB-4868-86A1-320A6980B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891" y="914399"/>
            <a:ext cx="11055927" cy="5176066"/>
          </a:xfrm>
        </p:spPr>
        <p:txBody>
          <a:bodyPr>
            <a:noAutofit/>
          </a:bodyPr>
          <a:lstStyle/>
          <a:p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thường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đổi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gặp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B+.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đổi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đủ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ít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giới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tri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niệm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kiến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giới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đời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lúc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khoảng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100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gặp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trở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cố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ghi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nhớ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(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–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B*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thoa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Sau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cố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nhớ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B*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tức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B**.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gặp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B**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B#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lúc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nữa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chuỗi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diễn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tục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quên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B#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vẫn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dối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nghe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diễn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trừ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pháp-vũ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trụ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A+.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tin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A+.</a:t>
            </a:r>
          </a:p>
          <a:p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Tóm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thừa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thừa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B2048-59F2-43EB-9E4B-EC44DE22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5226-4D00-46E9-9D01-859391835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DF360-540C-4198-B67A-BBED5B709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58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F99-84B0-48FB-AC58-E067346E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603A-1901-4EEF-999A-1750C2AB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Tóm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thừa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thừa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chỗ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gì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đúng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gắn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thừa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thường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hằng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lũy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thường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hằng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lũy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đúng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thường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ngôn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niệm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sắc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tướng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uẩn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9DACD-475B-4C28-9B00-D6272BBBB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772E6-61BC-4DDC-B0CA-D8BF436A9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2062B-BBA9-4BA1-A558-AF3E4EC3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44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8F4E-4BA5-4812-A6A7-7EA84674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594E5-1DBB-4616-ABC8-8B1B0CA0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799" y="914399"/>
            <a:ext cx="11568545" cy="5176066"/>
          </a:xfrm>
        </p:spPr>
        <p:txBody>
          <a:bodyPr>
            <a:noAutofit/>
          </a:bodyPr>
          <a:lstStyle/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dấu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[7].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mùi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khiến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lúc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lúc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trò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trùng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trùng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khởi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khiến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luân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phỏng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đoán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bọc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lấy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gọi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Bất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niệm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trở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thường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sử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ban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gây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đổi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Ngay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nữa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trở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chẳng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tổ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vẫn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nằm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lầm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tưởng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Thật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A+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tục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thích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do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mối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phận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đặt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A+,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tức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phỏng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đoán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chứng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nghiệm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BD9D0-7697-4BEA-A99C-5A0A930B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96C37-9143-4774-9109-35F2BEF1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69287-DBF2-4F72-A17A-B786EC6BD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10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00412-D3B5-445D-BCAC-7E963793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C9EC-6809-4634-A059-E9EA32C7F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Trở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nghe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đọc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xúc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tưởng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luôn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thoa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thức-vũ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trụ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gặp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pháp-tàng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thức-pháp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1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HC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thoa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17F5C-ED75-49D2-B8BE-367A1D9C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D57F37-3A5E-44DB-8B6C-7EEE6642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61AA3-7AE0-4458-97DF-75B13811A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118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77B9-A18E-4AEB-B2D2-688252BE5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105FB-D155-4330-8759-3951CE0ED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Dường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dòng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chảy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dòng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chảy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(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pháp-thực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tại-vũ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trụ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riêng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đường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 ta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tục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tục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vui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lòng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A+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B+.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ta)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kéo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kéo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“chia”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thế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ta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đường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rộng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-ta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thức-vũ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trụ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lực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diễn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vũ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trụ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trùm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”. 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40688-8EF5-41B7-848C-735B4B43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5568C-9181-4375-A521-388B6A17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284A-EA9D-4AC1-9DA1-C91D835B4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486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598D-088A-4B7A-B2FE-1FCB0FDF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F36A8-E653-4493-947C-44828D3F6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nằm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vô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chảy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Hãy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tưởng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vô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số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chảy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hình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suối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nước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nóng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trùng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trùng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duyên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khởi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nổi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bong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bóng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thoắt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tan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thoắt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vô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ngã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vô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hệ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đã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tuyệt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từ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tiền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trường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các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khoa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chưa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Pháp-tàng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vô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tượng-pháp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nhận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giới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hạn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tượng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đổi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hỏi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thú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gian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bong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bóng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nổi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dòng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suối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bây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giờ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rỗng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do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tương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đương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rỗng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Theo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trống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rỗng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vô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ngã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vô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thường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niệm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chuyển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hóa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D983B-E961-4128-BDE9-2710EFF79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5D853-60DD-484D-A216-BA8937C8D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01ADA-786C-417D-8505-754B83A3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66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32364-001B-48B1-9F9F-35B1DE241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69469-6A0B-415A-89EA-54409ABF5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Ngoài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cần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gỗ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cây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vẫn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vì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luôn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Phi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cũng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uẩn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Chủng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phi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lẫn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nhau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ở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ít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hay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Nhìn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chung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chứng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được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bởi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vượt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qua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Do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thậm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chí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khoa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triết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phỏng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đoán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rằng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dạng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26E96-1DC1-4A27-B26F-E53736AA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78545-4D18-4D7D-ABE5-C453FAAE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0D290-B08F-4B68-B1C1-E9B09437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276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D0198-6EA4-4F43-A00D-595E50B3B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40BA-177E-4BEA-820D-013F244B5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xét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trùng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trùng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khởi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Freud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gốc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siêu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trước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đứa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bé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chào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đời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Ta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diễn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khoa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nghiêng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khoa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khoa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nghiêng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chăng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vốn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siêu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Phật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phóng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thế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nơi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an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vĩnh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hằng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nội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ngộ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khởi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vốn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siêu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dứt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ngộ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8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phận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mỗi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tâm-pháp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ngộ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vũ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trụ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riêng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chân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tuyệt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sạch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tuyệt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giao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điểm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mọi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tâm-pháp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ngộ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niết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duy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cùng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sạch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thức-tâm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bỏ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xấu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kiến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minh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[8].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bệnh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thần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tưởng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Freud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sạch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200" dirty="0">
                <a:ea typeface="Calibri" panose="020F0502020204030204" pitchFamily="34" charset="0"/>
              </a:rPr>
              <a:t>.</a:t>
            </a: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4B731-AD6D-4A4C-8CDC-518DC1DC6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11F87-CD46-414B-A8C9-AEAE9C9A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06C0E-B43B-4423-81D7-FB509DE1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5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</p:spTree>
    <p:extLst>
      <p:ext uri="{BB962C8B-B14F-4D97-AF65-F5344CB8AC3E}">
        <p14:creationId xmlns:p14="http://schemas.microsoft.com/office/powerpoint/2010/main" val="31122415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mất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hoàn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toàn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phần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bản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ngã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giúp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tưởng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những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kiện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bi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thương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dụng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khiến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đau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đớn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độ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bộc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lộ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đau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khổ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sử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thôi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miên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có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thể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tê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mất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ý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thức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tạm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thời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lặp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lại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đau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đớn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mỗi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lần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điều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Vậy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mào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đầu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bằng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thuyết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hẳn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nhiên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đau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khổ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đối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với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tất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cả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mọi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hiểu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 “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đây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nỗi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khổ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mình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rồi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thực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hiện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việc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hồi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tưởng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sẽ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tốt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hơn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Khổ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trong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Phật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đại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về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đau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khổ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loài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nhưng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vấn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làm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thế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nào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để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thuyết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giảng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thành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công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nếu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tách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riêng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sự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chữa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bệnh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nhân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phải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người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hành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nên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chúng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ta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xem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khổ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và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tập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đế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liệu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pháp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 </a:t>
            </a:r>
            <a:r>
              <a:rPr lang="en-US" sz="27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học</a:t>
            </a:r>
            <a:r>
              <a:rPr lang="en-US" sz="2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endParaRPr lang="en-US" sz="27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95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193EC-2666-4069-AB3A-FB1ED6AF4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D4C5-37D6-4C7B-8C70-04ECD0C3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Bây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giờ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bàn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lộ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bỏ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bệnh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đúng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dồn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nén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gương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gương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ấy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Dường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Freud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bỏ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bệnh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vẽ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(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ra)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dồn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nén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gương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xóa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bỏ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bỏ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chắc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gì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ít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đớn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?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gương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nội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Vấn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đây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gặp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rủi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1)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Gương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sáng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rõ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hết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bệnh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2)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bệnh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hết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nỗi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đớn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chẳng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hạn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Ngược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bệnh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vừa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mình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vừa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nội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tấm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gương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ngược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);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bỏ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dồn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nén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ham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muốn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đồng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siêu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3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3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3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AD897-A052-4895-92B1-236D5DED2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65F02-52D4-4E41-9CB2-D337281D0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113DB-DF4D-42A4-BE66-3644B6B2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84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463E3-435C-420B-B771-10FB1F371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021CB-A08D-4EAC-8063-5FF36620F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xấu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nội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Freud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bậc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/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đòi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hỏi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thậm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bệnh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chăng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hoàn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toàn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huệ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nền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khoa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Tóm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hỏi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đớn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Freud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lâu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êm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dịu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6984C-0677-4F65-B9BD-FDFC5C1A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7F9B1-748F-4ABE-8283-443F106D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929F5-39CE-46B3-BDCA-41CA3431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260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48159"/>
            <a:ext cx="10515600" cy="660486"/>
          </a:xfrm>
        </p:spPr>
        <p:txBody>
          <a:bodyPr>
            <a:noAutofit/>
          </a:bodyPr>
          <a:lstStyle/>
          <a:p>
            <a:pPr algn="ctr"/>
            <a:r>
              <a:rPr lang="en-US" sz="5000" dirty="0" err="1"/>
              <a:t>Cảm</a:t>
            </a:r>
            <a:r>
              <a:rPr lang="en-US" sz="5000" dirty="0"/>
              <a:t> </a:t>
            </a:r>
            <a:r>
              <a:rPr lang="en-US" sz="5000" dirty="0" err="1"/>
              <a:t>ơn</a:t>
            </a:r>
            <a:r>
              <a:rPr lang="en-US" sz="5000" dirty="0"/>
              <a:t> </a:t>
            </a:r>
            <a:r>
              <a:rPr lang="en-US" sz="5000" dirty="0" err="1"/>
              <a:t>đã</a:t>
            </a:r>
            <a:r>
              <a:rPr lang="en-US" sz="5000" dirty="0"/>
              <a:t> </a:t>
            </a:r>
            <a:r>
              <a:rPr lang="en-US" sz="5000" dirty="0" err="1"/>
              <a:t>lắng</a:t>
            </a:r>
            <a:r>
              <a:rPr lang="en-US" sz="5000" dirty="0"/>
              <a:t> </a:t>
            </a:r>
            <a:r>
              <a:rPr lang="en-US" sz="5000" dirty="0" err="1"/>
              <a:t>nghe</a:t>
            </a:r>
            <a:endParaRPr lang="en-US" sz="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</p:spTree>
    <p:extLst>
      <p:ext uri="{BB962C8B-B14F-4D97-AF65-F5344CB8AC3E}">
        <p14:creationId xmlns:p14="http://schemas.microsoft.com/office/powerpoint/2010/main" val="1326608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vi-VN" sz="2200" dirty="0"/>
              <a:t>Wikipedia, "Sigmund Freud," Wikimedia Foundation, 29 June 2020. [Online]. Available: https://en.wikipedia.org/wiki/Sigmund_Freud.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vi-VN" sz="2200" dirty="0"/>
              <a:t>S. Freud and H. X. Nguyen, Phân tâm học nhập môn, Hanoi: Vietnam National University Press, 2002, p. 361.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vi-VN" sz="2200" dirty="0"/>
              <a:t>R. M. Spielman, K. Dumper, W. Jenkins, A. Lacombe, M. Lovett and M. Perlmutter, Psychology, Houston, Texas: OpenStax - Rice University, 2017, p. 754.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vi-VN" sz="2200" dirty="0"/>
              <a:t>T.-B. Nguyen, Lưới trời ai dệt, Ho Chi Minh: Tre Publisher, 2004, p. 201.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vi-VN" sz="2200" dirty="0"/>
              <a:t>Leu Chong Zen Club, "Ngũ uẩn," Leu Chong Zen Club, 2019.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vi-VN" sz="2200" dirty="0"/>
              <a:t>Hanh Co, "Tám Thức - Bát Thức," Thiền Phật Giáo, 2016.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vi-VN" sz="2200" dirty="0"/>
              <a:t>Hoang Phong, "Khái niệm về nghiệp trong Phật giáo," Thư viện Hoa Sen, 2 June 2011. 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vi-VN" sz="2200" dirty="0"/>
              <a:t>Wikipedia, "Duy thức tông," Wikimedia Foundation, 12 April 2019. [Online]. Available: https://vi.wikipedia.org/wiki/Duy_th%E1%BB%A9c_t%C3%B4ng.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54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Sigmund Freud [1]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soi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rọi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góc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khuất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vi con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gốc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ham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muốn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khao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thúc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Freud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băng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trôi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ý </a:t>
            </a:r>
            <a:r>
              <a:rPr lang="en-US" sz="21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(conscious)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xúc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rất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băng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ấy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rất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trùm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1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(unconscious) [2]. Con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khiển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[3].</a:t>
            </a:r>
          </a:p>
          <a:p>
            <a:r>
              <a:rPr lang="en-US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(id)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đựng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ham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muốn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thủy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(sex instinct)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niệm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thiện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ác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đạo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đức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cốt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tủy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sao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thỏa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mãn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ham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muốn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100" dirty="0">
              <a:ea typeface="Calibri" panose="020F0502020204030204" pitchFamily="34" charset="0"/>
            </a:endParaRPr>
          </a:p>
          <a:p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nghịch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siêu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(superego)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lương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đựng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tưởng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đạo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đức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ví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siêu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gây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lo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lắng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ăn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liệu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siêu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tiền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(preconscious)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tôi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siêu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chủ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yếu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lương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tri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biệt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đúng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gốc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gần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hay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hội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biểu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nào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siêu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1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1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FB59-9834-44D5-A334-235277976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D5585-F6CE-4363-911F-759468F49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399"/>
            <a:ext cx="6405837" cy="5176066"/>
          </a:xfrm>
        </p:spPr>
        <p:txBody>
          <a:bodyPr>
            <a:noAutofit/>
          </a:bodyPr>
          <a:lstStyle/>
          <a:p>
            <a:r>
              <a:rPr lang="en-US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(ego)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giáo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hội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trò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trọng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tài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siêu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ngăn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tắc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hội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thúc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đẩy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siêu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lương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tri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đạo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đức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Mặt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thúc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đẩy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siêu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lợi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thân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Ngay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đứa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bé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chào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đời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lộ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siêu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dần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hưởng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dần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triển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tam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chia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(id),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siêu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(superego),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(ego)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hòn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Freud. Khi 3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hòa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tương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lẫn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nhau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con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khỏe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mạnh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về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thần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ngược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lại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mắc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bệnh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thần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1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05F58-EB6D-4AD6-8C1D-08D0F08B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F6AA8-FB4B-441F-BBE1-BDF007856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BAC29-2976-4CFC-BCEE-D91BECC8F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 descr="A close up of a map&#10;&#10;Description automatically generated">
            <a:extLst>
              <a:ext uri="{FF2B5EF4-FFF2-40B4-BE49-F238E27FC236}">
                <a16:creationId xmlns:a16="http://schemas.microsoft.com/office/drawing/2014/main" id="{F3C3152C-6C8E-4FCA-AD17-090C9E3A4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37" y="914399"/>
            <a:ext cx="3934285" cy="472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04F-2DBE-43BA-BC86-677F8FA38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6C443-DE8A-475E-A3DA-B78AF062A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việc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bi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ham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muốn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thôi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thúc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lũy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cõi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vừa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dồn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nén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chịu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đáng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ghét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[2]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Ta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ước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tiêu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tìm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nhẹ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sâu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chịu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đúng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dồn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nén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chịu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hơn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ở ý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hoạt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động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khiến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dồn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nén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càng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lúc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mắc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bệnh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8B397-F370-4DCD-AF71-931F7DD7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6F817-1A90-455E-9E0E-24D6707D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F3D194-03E7-4E34-AAEA-4F63D72E7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30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9F84-BD72-4ABD-888A-B1348BFCC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93CC9-12C8-49AE-98AA-D026BD83F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dồn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nén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cõi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hướng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ngăn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lộ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ý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đơn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nhận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xuất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hiện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;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dồn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nén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ngăn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trở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vệ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Phương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trị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bệnh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thần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tưởng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[2]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Freud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khêu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gợi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bệnh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lộ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rồi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dần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bỏ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khổ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bỏ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dồn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nén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quá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trình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khêu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gợi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bước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kiện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thương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ham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muốn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cõi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bệnh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bệnh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nổi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trội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khêu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gợi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tưởng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kiện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bi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thương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gây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đau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đớn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bệnh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Chúng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hiểu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khêu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gợi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tưởng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hồi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tưởng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loại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bỏ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dồn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nén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liều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thuốc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đắng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thủ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pháp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phẫu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”,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nhiều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ban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đầu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tạo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cảm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giác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chịu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như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chế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phòng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6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vệ</a:t>
            </a:r>
            <a:r>
              <a:rPr lang="en-US" sz="2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2872E-459F-4AA8-B21E-5CFCDAD1F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1517A-3CFB-4D29-BB71-120540FB9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1A96D-A830-4146-98D8-7A7366C1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89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7E5F9-6BC7-4CC4-97CE-41582A39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BB394-4B01-468B-BD2F-0F5F01C98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Freud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tuyệt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hóa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(ham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muốn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tính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cốt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lõi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con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ngay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chào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lúc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trưởng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[3].</a:t>
            </a:r>
          </a:p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số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cứu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hưởng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tồn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muốn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vượt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trội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người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Ngoài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còn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bị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ảnh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hưởng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hội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Freud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sâu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quan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đến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chiều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ngang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hội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giai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cấp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tập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nhân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chưa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hành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vi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xã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hội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theo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khía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cạnh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sự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cực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đoan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giúp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dễ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dàng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ông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cột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mốc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tham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chiếu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hoặc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hợp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6FCB3-92EE-4D1A-A387-FC37B64FF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2962F-DA68-4C50-9FB8-2F79FCC10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71769-EE2A-4C9A-A681-B03ED058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03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Ý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tàng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bao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gồm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lớn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thuộc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thực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nhỏ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chuyển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đổi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bởi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giáo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dục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môi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trường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hội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nhô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nhìn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thấy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băng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cách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ý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thể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dùng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thuật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ngữ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khái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niệm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ý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</a:p>
          <a:p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Freud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thích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đâu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chỉ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nói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từ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năng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nguyên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thủy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điều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này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vô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nguồn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gốc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cơ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nhất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hình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ngay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đứa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bé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ra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đời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phẫu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não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bộ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đề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cập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mối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giữa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thức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với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gien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Vì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vậy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3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thành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phần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tự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siêu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bản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giả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định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trừu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tượng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nhiên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do Freud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đã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xây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dựng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được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hệ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luận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và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dẫn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vững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chắc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nên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thuyết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tâm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lý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tam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phân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của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ông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một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nửa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khoa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nếu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xem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khoa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học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phải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có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thí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nghiệm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kiểm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chứng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7/14/2020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Tàng thức và phân tâm học - Loc Nguyen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5036F-1FF2-46C4-8D2B-59C7E3B9195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97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1609</TotalTime>
  <Words>8546</Words>
  <Application>Microsoft Office PowerPoint</Application>
  <PresentationFormat>Widescreen</PresentationFormat>
  <Paragraphs>238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Times New Roman</vt:lpstr>
      <vt:lpstr>Wingdings</vt:lpstr>
      <vt:lpstr>Office Theme</vt:lpstr>
      <vt:lpstr>Tàng thức và phân tâm học</vt:lpstr>
      <vt:lpstr>Tóm tắt</vt:lpstr>
      <vt:lpstr>Nội dung</vt:lpstr>
      <vt:lpstr>1. Mở đầu</vt:lpstr>
      <vt:lpstr>1. Mở đầu</vt:lpstr>
      <vt:lpstr>1. Mở đầu</vt:lpstr>
      <vt:lpstr>1. Mở đầu</vt:lpstr>
      <vt:lpstr>1. Mở đầu</vt:lpstr>
      <vt:lpstr>2. Ý thức và tàng thức</vt:lpstr>
      <vt:lpstr>2. Ý thức và tàng thức</vt:lpstr>
      <vt:lpstr>2. Ý thức và tàng thức</vt:lpstr>
      <vt:lpstr>2. Ý thức và tàng thức</vt:lpstr>
      <vt:lpstr>2. Ý thức và tàng thức</vt:lpstr>
      <vt:lpstr>2. Ý thức và tàng thức</vt:lpstr>
      <vt:lpstr>2. Ý thức và tàng thức</vt:lpstr>
      <vt:lpstr>2. Ý thức và tàng thức</vt:lpstr>
      <vt:lpstr>2. Ý thức và tàng thức</vt:lpstr>
      <vt:lpstr>2. Ý thức và tàng thức</vt:lpstr>
      <vt:lpstr>2. Ý thức và tàng thức</vt:lpstr>
      <vt:lpstr>2. Ý thức và tàng thức</vt:lpstr>
      <vt:lpstr>2. Ý thức và tàng thức</vt:lpstr>
      <vt:lpstr>2. Ý thức và tàng thức</vt:lpstr>
      <vt:lpstr>2. Ý thức và tàng thức</vt:lpstr>
      <vt:lpstr>2. Ý thức và tàng thức</vt:lpstr>
      <vt:lpstr>2. Ý thức và tàng thức</vt:lpstr>
      <vt:lpstr>2. Ý thức và tàng thức</vt:lpstr>
      <vt:lpstr>2. Ý thức và tàng thức</vt:lpstr>
      <vt:lpstr>2. Ý thức và tàng thức</vt:lpstr>
      <vt:lpstr>2. Ý thức và tàng thức</vt:lpstr>
      <vt:lpstr>3. Kết luận</vt:lpstr>
      <vt:lpstr>3. Kết luận</vt:lpstr>
      <vt:lpstr>3. Kết luận</vt:lpstr>
      <vt:lpstr>Cảm ơn đã lắng nghe</vt:lpstr>
      <vt:lpstr>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Loc Nguyen</dc:creator>
  <cp:lastModifiedBy>Loc Nguyen</cp:lastModifiedBy>
  <cp:revision>365</cp:revision>
  <dcterms:created xsi:type="dcterms:W3CDTF">2017-06-28T03:43:04Z</dcterms:created>
  <dcterms:modified xsi:type="dcterms:W3CDTF">2020-07-14T15:08:36Z</dcterms:modified>
</cp:coreProperties>
</file>