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handoutMasterIdLst>
    <p:handoutMasterId r:id="rId10"/>
  </p:handoutMasterIdLst>
  <p:sldIdLst>
    <p:sldId id="256" r:id="rId2"/>
    <p:sldId id="482" r:id="rId3"/>
    <p:sldId id="483" r:id="rId4"/>
    <p:sldId id="484" r:id="rId5"/>
    <p:sldId id="485" r:id="rId6"/>
    <p:sldId id="486" r:id="rId7"/>
    <p:sldId id="31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533" autoAdjust="0"/>
  </p:normalViewPr>
  <p:slideViewPr>
    <p:cSldViewPr snapToGrid="0">
      <p:cViewPr varScale="1">
        <p:scale>
          <a:sx n="68" d="100"/>
          <a:sy n="68" d="100"/>
        </p:scale>
        <p:origin x="816"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2856" y="7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2A3D5FF-0CEC-49D8-BF8A-0B00BB65258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5ADA447-B21B-4FBA-A3C9-575D56E9B3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6B30CB-839A-47A6-9532-260122BEAE9C}" type="datetimeFigureOut">
              <a:rPr lang="en-US" smtClean="0"/>
              <a:t>20/10/2023</a:t>
            </a:fld>
            <a:endParaRPr lang="en-US"/>
          </a:p>
        </p:txBody>
      </p:sp>
      <p:sp>
        <p:nvSpPr>
          <p:cNvPr id="4" name="Footer Placeholder 3">
            <a:extLst>
              <a:ext uri="{FF2B5EF4-FFF2-40B4-BE49-F238E27FC236}">
                <a16:creationId xmlns:a16="http://schemas.microsoft.com/office/drawing/2014/main" id="{003E0C6A-F00E-45DE-9607-30984D64025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8D0529-25A5-4112-9369-21C35E3F785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14DF5EF-899D-4A93-BF6E-10CBE4B2D858}" type="slidenum">
              <a:rPr lang="en-US" smtClean="0"/>
              <a:t>‹#›</a:t>
            </a:fld>
            <a:endParaRPr lang="en-US"/>
          </a:p>
        </p:txBody>
      </p:sp>
    </p:spTree>
    <p:extLst>
      <p:ext uri="{BB962C8B-B14F-4D97-AF65-F5344CB8AC3E}">
        <p14:creationId xmlns:p14="http://schemas.microsoft.com/office/powerpoint/2010/main" val="148935806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6BD8EF-833A-4756-9DE8-262172883D9B}" type="datetimeFigureOut">
              <a:rPr lang="en-US" smtClean="0"/>
              <a:t>20/10/2023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83153D4-6007-4D70-A0D5-F421EBC11E1D}" type="slidenum">
              <a:rPr lang="en-US" smtClean="0"/>
              <a:t>‹#›</a:t>
            </a:fld>
            <a:endParaRPr lang="en-US"/>
          </a:p>
        </p:txBody>
      </p:sp>
    </p:spTree>
    <p:extLst>
      <p:ext uri="{BB962C8B-B14F-4D97-AF65-F5344CB8AC3E}">
        <p14:creationId xmlns:p14="http://schemas.microsoft.com/office/powerpoint/2010/main" val="11191369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1pPr>
    <a:lvl2pPr marL="4572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2pPr>
    <a:lvl3pPr marL="9144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3pPr>
    <a:lvl4pPr marL="13716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4pPr>
    <a:lvl5pPr marL="1828800" algn="l" defTabSz="914400" rtl="0" eaLnBrk="1" latinLnBrk="0" hangingPunct="1">
      <a:defRPr sz="1200" kern="1200">
        <a:solidFill>
          <a:schemeClr val="tx1"/>
        </a:solidFill>
        <a:latin typeface="Times New Roman" panose="02020603050405020304" pitchFamily="18" charset="0"/>
        <a:ea typeface="+mn-ea"/>
        <a:cs typeface="Times New Roman" panose="02020603050405020304" pitchFamily="18"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83153D4-6007-4D70-A0D5-F421EBC11E1D}" type="slidenum">
              <a:rPr lang="en-US" smtClean="0"/>
              <a:t>1</a:t>
            </a:fld>
            <a:endParaRPr lang="en-US"/>
          </a:p>
        </p:txBody>
      </p:sp>
    </p:spTree>
    <p:extLst>
      <p:ext uri="{BB962C8B-B14F-4D97-AF65-F5344CB8AC3E}">
        <p14:creationId xmlns:p14="http://schemas.microsoft.com/office/powerpoint/2010/main" val="24466420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583153D4-6007-4D70-A0D5-F421EBC11E1D}" type="slidenum">
              <a:rPr lang="en-US" smtClean="0"/>
              <a:t>7</a:t>
            </a:fld>
            <a:endParaRPr lang="en-US"/>
          </a:p>
        </p:txBody>
      </p:sp>
    </p:spTree>
    <p:extLst>
      <p:ext uri="{BB962C8B-B14F-4D97-AF65-F5344CB8AC3E}">
        <p14:creationId xmlns:p14="http://schemas.microsoft.com/office/powerpoint/2010/main" val="3962904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normAutofit/>
          </a:bodyPr>
          <a:lstStyle>
            <a:lvl1pPr algn="ctr">
              <a:defRPr sz="55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atin typeface="Times New Roman" panose="02020603050405020304" pitchFamily="18" charset="0"/>
                <a:cs typeface="Times New Roman" panose="020206030504050203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21/10/2023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EduFuture - Naga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1610907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21/10/2023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EduFuture - Naga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349822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21/10/2023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EduFuture - Naga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4533150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117986"/>
            <a:ext cx="10515600" cy="660486"/>
          </a:xfrm>
        </p:spPr>
        <p:txBody>
          <a:bodyPr/>
          <a:lstStyle>
            <a:lvl1pPr>
              <a:lnSpc>
                <a:spcPct val="100000"/>
              </a:lnSpc>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838200" y="914399"/>
            <a:ext cx="10515600" cy="5176066"/>
          </a:xfrm>
        </p:spPr>
        <p:txBody>
          <a:bodyPr/>
          <a:lstStyle>
            <a:lvl1pPr algn="just">
              <a:lnSpc>
                <a:spcPct val="100000"/>
              </a:lnSpc>
              <a:spcBef>
                <a:spcPts val="0"/>
              </a:spcBef>
              <a:defRPr>
                <a:latin typeface="Times New Roman" panose="02020603050405020304" pitchFamily="18" charset="0"/>
                <a:cs typeface="Times New Roman" panose="02020603050405020304" pitchFamily="18" charset="0"/>
              </a:defRPr>
            </a:lvl1pPr>
            <a:lvl2pPr algn="just">
              <a:lnSpc>
                <a:spcPct val="100000"/>
              </a:lnSpc>
              <a:spcBef>
                <a:spcPts val="0"/>
              </a:spcBef>
              <a:defRPr>
                <a:latin typeface="Times New Roman" panose="02020603050405020304" pitchFamily="18" charset="0"/>
                <a:cs typeface="Times New Roman" panose="02020603050405020304" pitchFamily="18" charset="0"/>
              </a:defRPr>
            </a:lvl2pPr>
            <a:lvl3pPr algn="just">
              <a:lnSpc>
                <a:spcPct val="100000"/>
              </a:lnSpc>
              <a:spcBef>
                <a:spcPts val="0"/>
              </a:spcBef>
              <a:defRPr>
                <a:latin typeface="Times New Roman" panose="02020603050405020304" pitchFamily="18" charset="0"/>
                <a:cs typeface="Times New Roman" panose="02020603050405020304" pitchFamily="18" charset="0"/>
              </a:defRPr>
            </a:lvl3pPr>
            <a:lvl4pPr algn="just">
              <a:lnSpc>
                <a:spcPct val="100000"/>
              </a:lnSpc>
              <a:spcBef>
                <a:spcPts val="0"/>
              </a:spcBef>
              <a:defRPr>
                <a:latin typeface="Times New Roman" panose="02020603050405020304" pitchFamily="18" charset="0"/>
                <a:cs typeface="Times New Roman" panose="02020603050405020304" pitchFamily="18" charset="0"/>
              </a:defRPr>
            </a:lvl4pPr>
            <a:lvl5pPr algn="just">
              <a:lnSpc>
                <a:spcPct val="100000"/>
              </a:lnSpc>
              <a:spcBef>
                <a:spcPts val="0"/>
              </a:spcBef>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21/10/2023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EduFuture - Naga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8724478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Times New Roman" panose="02020603050405020304" pitchFamily="18" charset="0"/>
                <a:cs typeface="Times New Roman" panose="02020603050405020304" pitchFamily="18"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21/10/2023</a:t>
            </a:r>
          </a:p>
        </p:txBody>
      </p:sp>
      <p:sp>
        <p:nvSpPr>
          <p:cNvPr id="5" name="Footer Placeholder 4"/>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EduFuture - Naga - Loc Nguyen</a:t>
            </a:r>
          </a:p>
        </p:txBody>
      </p:sp>
      <p:sp>
        <p:nvSpPr>
          <p:cNvPr id="6" name="Slide Number Placeholder 5"/>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2008347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21/10/2023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EduFuture - Naga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060933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lvl1pPr>
              <a:defRPr>
                <a:latin typeface="Times New Roman" panose="02020603050405020304" pitchFamily="18" charset="0"/>
                <a:cs typeface="Times New Roman" panose="02020603050405020304" pitchFamily="18" charset="0"/>
              </a:defRPr>
            </a:lvl1pPr>
            <a:lvl2pPr>
              <a:defRPr>
                <a:latin typeface="Times New Roman" panose="02020603050405020304" pitchFamily="18" charset="0"/>
                <a:cs typeface="Times New Roman" panose="02020603050405020304" pitchFamily="18" charset="0"/>
              </a:defRPr>
            </a:lvl2pPr>
            <a:lvl3pPr>
              <a:defRPr>
                <a:latin typeface="Times New Roman" panose="02020603050405020304" pitchFamily="18" charset="0"/>
                <a:cs typeface="Times New Roman" panose="02020603050405020304" pitchFamily="18" charset="0"/>
              </a:defRPr>
            </a:lvl3pPr>
            <a:lvl4pPr>
              <a:defRPr>
                <a:latin typeface="Times New Roman" panose="02020603050405020304" pitchFamily="18" charset="0"/>
                <a:cs typeface="Times New Roman" panose="02020603050405020304" pitchFamily="18" charset="0"/>
              </a:defRPr>
            </a:lvl4pPr>
            <a:lvl5pPr>
              <a:defRPr>
                <a:latin typeface="Times New Roman" panose="02020603050405020304" pitchFamily="18"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21/10/2023</a:t>
            </a:r>
          </a:p>
        </p:txBody>
      </p:sp>
      <p:sp>
        <p:nvSpPr>
          <p:cNvPr id="8" name="Footer Placeholder 7"/>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EduFuture - Naga - Loc Nguyen</a:t>
            </a:r>
          </a:p>
        </p:txBody>
      </p:sp>
      <p:sp>
        <p:nvSpPr>
          <p:cNvPr id="9" name="Slide Number Placeholder 8"/>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18679969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Date Placeholder 2"/>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21/10/2023</a:t>
            </a:r>
          </a:p>
        </p:txBody>
      </p:sp>
      <p:sp>
        <p:nvSpPr>
          <p:cNvPr id="4" name="Footer Placeholder 3"/>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EduFuture - Naga - Loc Nguyen</a:t>
            </a:r>
          </a:p>
        </p:txBody>
      </p:sp>
      <p:sp>
        <p:nvSpPr>
          <p:cNvPr id="5" name="Slide Number Placeholder 4"/>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567009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21/10/2023</a:t>
            </a:r>
          </a:p>
        </p:txBody>
      </p:sp>
      <p:sp>
        <p:nvSpPr>
          <p:cNvPr id="3" name="Footer Placeholder 2"/>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EduFuture - Naga - Loc Nguyen</a:t>
            </a:r>
          </a:p>
        </p:txBody>
      </p:sp>
      <p:sp>
        <p:nvSpPr>
          <p:cNvPr id="4" name="Slide Number Placeholder 3"/>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3959342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atin typeface="Times New Roman" panose="02020603050405020304" pitchFamily="18" charset="0"/>
                <a:cs typeface="Times New Roman" panose="02020603050405020304" pitchFamily="18" charset="0"/>
              </a:defRPr>
            </a:lvl1pPr>
            <a:lvl2pPr>
              <a:defRPr sz="2800">
                <a:latin typeface="Times New Roman" panose="02020603050405020304" pitchFamily="18" charset="0"/>
                <a:cs typeface="Times New Roman" panose="02020603050405020304" pitchFamily="18" charset="0"/>
              </a:defRPr>
            </a:lvl2pPr>
            <a:lvl3pPr>
              <a:defRPr sz="2400">
                <a:latin typeface="Times New Roman" panose="02020603050405020304" pitchFamily="18" charset="0"/>
                <a:cs typeface="Times New Roman" panose="02020603050405020304" pitchFamily="18" charset="0"/>
              </a:defRPr>
            </a:lvl3pPr>
            <a:lvl4pPr>
              <a:defRPr sz="2000">
                <a:latin typeface="Times New Roman" panose="02020603050405020304" pitchFamily="18" charset="0"/>
                <a:cs typeface="Times New Roman" panose="02020603050405020304" pitchFamily="18" charset="0"/>
              </a:defRPr>
            </a:lvl4pPr>
            <a:lvl5pPr>
              <a:defRPr sz="2000">
                <a:latin typeface="Times New Roman" panose="02020603050405020304" pitchFamily="18" charset="0"/>
                <a:cs typeface="Times New Roman" panose="02020603050405020304" pitchFamily="18" charset="0"/>
              </a:defRPr>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21/10/2023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EduFuture - Naga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772492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atin typeface="Times New Roman" panose="02020603050405020304" pitchFamily="18" charset="0"/>
                <a:cs typeface="Times New Roman" panose="02020603050405020304" pitchFamily="18" charset="0"/>
              </a:defRPr>
            </a:lvl1pPr>
          </a:lstStyle>
          <a:p>
            <a:r>
              <a:rPr lang="en-US" dirty="0"/>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atin typeface="Times New Roman" panose="02020603050405020304" pitchFamily="18" charset="0"/>
                <a:cs typeface="Times New Roman" panose="02020603050405020304" pitchFamily="18"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atin typeface="Times New Roman" panose="02020603050405020304" pitchFamily="18" charset="0"/>
                <a:cs typeface="Times New Roman" panose="02020603050405020304" pitchFamily="18"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lvl1pPr>
              <a:defRPr>
                <a:latin typeface="Times New Roman" panose="02020603050405020304" pitchFamily="18" charset="0"/>
                <a:cs typeface="Times New Roman" panose="02020603050405020304" pitchFamily="18" charset="0"/>
              </a:defRPr>
            </a:lvl1pPr>
          </a:lstStyle>
          <a:p>
            <a:r>
              <a:rPr lang="en-US"/>
              <a:t>21/10/2023</a:t>
            </a:r>
          </a:p>
        </p:txBody>
      </p:sp>
      <p:sp>
        <p:nvSpPr>
          <p:cNvPr id="6" name="Footer Placeholder 5"/>
          <p:cNvSpPr>
            <a:spLocks noGrp="1"/>
          </p:cNvSpPr>
          <p:nvPr>
            <p:ph type="ftr" sz="quarter" idx="11"/>
          </p:nvPr>
        </p:nvSpPr>
        <p:spPr/>
        <p:txBody>
          <a:bodyPr/>
          <a:lstStyle>
            <a:lvl1pPr>
              <a:defRPr>
                <a:latin typeface="Times New Roman" panose="02020603050405020304" pitchFamily="18" charset="0"/>
                <a:cs typeface="Times New Roman" panose="02020603050405020304" pitchFamily="18" charset="0"/>
              </a:defRPr>
            </a:lvl1pPr>
          </a:lstStyle>
          <a:p>
            <a:r>
              <a:rPr lang="en-US"/>
              <a:t>EduFuture - Naga - Loc Nguyen</a:t>
            </a:r>
          </a:p>
        </p:txBody>
      </p:sp>
      <p:sp>
        <p:nvSpPr>
          <p:cNvPr id="7" name="Slide Number Placeholder 6"/>
          <p:cNvSpPr>
            <a:spLocks noGrp="1"/>
          </p:cNvSpPr>
          <p:nvPr>
            <p:ph type="sldNum" sz="quarter" idx="12"/>
          </p:nvPr>
        </p:nvSpPr>
        <p:spPr/>
        <p:txBody>
          <a:bodyPr/>
          <a:lstStyle>
            <a:lvl1pPr>
              <a:defRPr>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6003673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216842"/>
            <a:ext cx="10515600" cy="66048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223319"/>
            <a:ext cx="10515600" cy="495364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21/10/2023</a:t>
            </a: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cs typeface="Times New Roman" panose="02020603050405020304" pitchFamily="18" charset="0"/>
              </a:defRPr>
            </a:lvl1pPr>
          </a:lstStyle>
          <a:p>
            <a:r>
              <a:rPr lang="en-US"/>
              <a:t>EduFuture - Naga - Loc Nguyen</a:t>
            </a: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cs typeface="Times New Roman" panose="02020603050405020304" pitchFamily="18" charset="0"/>
              </a:defRPr>
            </a:lvl1pPr>
          </a:lstStyle>
          <a:p>
            <a:fld id="{5DB5036F-1FF2-46C4-8D2B-59C7E3B91952}" type="slidenum">
              <a:rPr lang="en-US" smtClean="0"/>
              <a:pPr/>
              <a:t>‹#›</a:t>
            </a:fld>
            <a:endParaRPr lang="en-US"/>
          </a:p>
        </p:txBody>
      </p:sp>
    </p:spTree>
    <p:extLst>
      <p:ext uri="{BB962C8B-B14F-4D97-AF65-F5344CB8AC3E}">
        <p14:creationId xmlns:p14="http://schemas.microsoft.com/office/powerpoint/2010/main" val="4878035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3500" kern="1200">
          <a:solidFill>
            <a:schemeClr val="tx1"/>
          </a:solidFill>
          <a:latin typeface="Times New Roman" panose="02020603050405020304" pitchFamily="18" charset="0"/>
          <a:ea typeface="+mj-ea"/>
          <a:cs typeface="Times New Roman" panose="02020603050405020304" pitchFamily="18"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87287" y="949111"/>
            <a:ext cx="10217426" cy="2387600"/>
          </a:xfrm>
        </p:spPr>
        <p:txBody>
          <a:bodyPr>
            <a:normAutofit/>
          </a:bodyPr>
          <a:lstStyle/>
          <a:p>
            <a:r>
              <a:rPr lang="en-US" sz="3800" b="1" dirty="0"/>
              <a:t>Future of education with support of technology</a:t>
            </a:r>
            <a:endParaRPr lang="en-US" sz="3800" dirty="0"/>
          </a:p>
        </p:txBody>
      </p:sp>
      <p:sp>
        <p:nvSpPr>
          <p:cNvPr id="3" name="Subtitle 2"/>
          <p:cNvSpPr>
            <a:spLocks noGrp="1"/>
          </p:cNvSpPr>
          <p:nvPr>
            <p:ph type="subTitle" idx="1"/>
          </p:nvPr>
        </p:nvSpPr>
        <p:spPr>
          <a:xfrm>
            <a:off x="1524000" y="3534803"/>
            <a:ext cx="9144000" cy="1655762"/>
          </a:xfrm>
        </p:spPr>
        <p:txBody>
          <a:bodyPr>
            <a:normAutofit lnSpcReduction="10000"/>
          </a:bodyPr>
          <a:lstStyle/>
          <a:p>
            <a:r>
              <a:rPr lang="en-US" dirty="0"/>
              <a:t>Professor Dr. Loc Nguyen, PhD, Postdoc</a:t>
            </a:r>
          </a:p>
          <a:p>
            <a:r>
              <a:rPr lang="en-US"/>
              <a:t>Founder of Loc </a:t>
            </a:r>
            <a:r>
              <a:rPr lang="en-US" dirty="0"/>
              <a:t>Nguyen’s Academic Network, Vietnam</a:t>
            </a:r>
          </a:p>
          <a:p>
            <a:r>
              <a:rPr lang="en-US" dirty="0"/>
              <a:t>Email: ng_phloc@yahoo.com</a:t>
            </a:r>
          </a:p>
          <a:p>
            <a:r>
              <a:rPr lang="en-US" dirty="0"/>
              <a:t>Homepage: www.locnguyen.net</a:t>
            </a:r>
          </a:p>
          <a:p>
            <a:endParaRPr lang="en-US" dirty="0"/>
          </a:p>
        </p:txBody>
      </p:sp>
      <p:sp>
        <p:nvSpPr>
          <p:cNvPr id="5" name="Footer Placeholder 4"/>
          <p:cNvSpPr>
            <a:spLocks noGrp="1"/>
          </p:cNvSpPr>
          <p:nvPr>
            <p:ph type="ftr" sz="quarter" idx="11"/>
          </p:nvPr>
        </p:nvSpPr>
        <p:spPr/>
        <p:txBody>
          <a:bodyPr/>
          <a:lstStyle/>
          <a:p>
            <a:r>
              <a:rPr lang="en-US"/>
              <a:t>EduFuture - Naga - Loc Nguyen</a:t>
            </a:r>
          </a:p>
        </p:txBody>
      </p:sp>
      <p:sp>
        <p:nvSpPr>
          <p:cNvPr id="6" name="Date Placeholder 5"/>
          <p:cNvSpPr>
            <a:spLocks noGrp="1"/>
          </p:cNvSpPr>
          <p:nvPr>
            <p:ph type="dt" sz="half" idx="10"/>
          </p:nvPr>
        </p:nvSpPr>
        <p:spPr/>
        <p:txBody>
          <a:bodyPr/>
          <a:lstStyle/>
          <a:p>
            <a:r>
              <a:rPr lang="en-US"/>
              <a:t>21/10/2023</a:t>
            </a:r>
          </a:p>
        </p:txBody>
      </p:sp>
      <p:sp>
        <p:nvSpPr>
          <p:cNvPr id="7" name="Slide Number Placeholder 6"/>
          <p:cNvSpPr>
            <a:spLocks noGrp="1"/>
          </p:cNvSpPr>
          <p:nvPr>
            <p:ph type="sldNum" sz="quarter" idx="12"/>
          </p:nvPr>
        </p:nvSpPr>
        <p:spPr/>
        <p:txBody>
          <a:bodyPr/>
          <a:lstStyle/>
          <a:p>
            <a:fld id="{5DB5036F-1FF2-46C4-8D2B-59C7E3B91952}" type="slidenum">
              <a:rPr lang="en-US" smtClean="0"/>
              <a:pPr/>
              <a:t>1</a:t>
            </a:fld>
            <a:endParaRPr lang="en-US"/>
          </a:p>
        </p:txBody>
      </p:sp>
      <p:sp>
        <p:nvSpPr>
          <p:cNvPr id="8" name="TextBox 7">
            <a:extLst>
              <a:ext uri="{FF2B5EF4-FFF2-40B4-BE49-F238E27FC236}">
                <a16:creationId xmlns:a16="http://schemas.microsoft.com/office/drawing/2014/main" id="{43E1D332-ED84-32BF-A2B6-19E2F3AA2EF4}"/>
              </a:ext>
            </a:extLst>
          </p:cNvPr>
          <p:cNvSpPr txBox="1"/>
          <p:nvPr/>
        </p:nvSpPr>
        <p:spPr>
          <a:xfrm>
            <a:off x="520505" y="365650"/>
            <a:ext cx="11085341" cy="1107996"/>
          </a:xfrm>
          <a:prstGeom prst="rect">
            <a:avLst/>
          </a:prstGeom>
          <a:noFill/>
        </p:spPr>
        <p:txBody>
          <a:bodyPr wrap="square">
            <a:spAutoFit/>
          </a:bodyPr>
          <a:lstStyle/>
          <a:p>
            <a:pPr marL="0" marR="0" algn="ctr">
              <a:spcBef>
                <a:spcPts val="0"/>
              </a:spcBef>
              <a:spcAft>
                <a:spcPts val="0"/>
              </a:spcAft>
            </a:pPr>
            <a:r>
              <a:rPr lang="en-US" sz="2200" kern="100" dirty="0">
                <a:effectLst/>
                <a:latin typeface="Times New Roman" panose="02020603050405020304" pitchFamily="18" charset="0"/>
                <a:ea typeface="SimSun" panose="02010600030101010101" pitchFamily="2" charset="-122"/>
                <a:cs typeface="Times New Roman" panose="02020603050405020304" pitchFamily="18" charset="0"/>
              </a:rPr>
              <a:t>ASEAN Conference on Educational Management and International Research and Development</a:t>
            </a:r>
          </a:p>
          <a:p>
            <a:pPr marL="0" marR="0" algn="ctr">
              <a:spcBef>
                <a:spcPts val="0"/>
              </a:spcBef>
              <a:spcAft>
                <a:spcPts val="0"/>
              </a:spcAft>
            </a:pPr>
            <a:r>
              <a:rPr lang="en-US" sz="2200" kern="100" dirty="0">
                <a:effectLst/>
                <a:latin typeface="Times New Roman" panose="02020603050405020304" pitchFamily="18" charset="0"/>
                <a:ea typeface="SimSun" panose="02010600030101010101" pitchFamily="2" charset="-122"/>
                <a:cs typeface="Times New Roman" panose="02020603050405020304" pitchFamily="18" charset="0"/>
              </a:rPr>
              <a:t>Naga College Foundation, Inc</a:t>
            </a:r>
          </a:p>
          <a:p>
            <a:pPr algn="ctr"/>
            <a:r>
              <a:rPr lang="en-US" sz="2200" dirty="0">
                <a:effectLst/>
                <a:latin typeface="Times New Roman" panose="02020603050405020304" pitchFamily="18" charset="0"/>
                <a:ea typeface="SimSun" panose="02010600030101010101" pitchFamily="2" charset="-122"/>
              </a:rPr>
              <a:t>Universidad de Sta. Isabel, Naga City, Philippines, October 21-22 &amp; 29, 2023</a:t>
            </a:r>
            <a:endParaRPr lang="en-US" sz="2200" dirty="0"/>
          </a:p>
        </p:txBody>
      </p:sp>
    </p:spTree>
    <p:extLst>
      <p:ext uri="{BB962C8B-B14F-4D97-AF65-F5344CB8AC3E}">
        <p14:creationId xmlns:p14="http://schemas.microsoft.com/office/powerpoint/2010/main" val="646808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2BB473-59A2-A0F8-08A4-F626FF78A6B4}"/>
              </a:ext>
            </a:extLst>
          </p:cNvPr>
          <p:cNvSpPr>
            <a:spLocks noGrp="1"/>
          </p:cNvSpPr>
          <p:nvPr>
            <p:ph type="title"/>
          </p:nvPr>
        </p:nvSpPr>
        <p:spPr/>
        <p:txBody>
          <a:bodyPr/>
          <a:lstStyle/>
          <a:p>
            <a:r>
              <a:rPr lang="en-US" dirty="0"/>
              <a:t>Paradoxes of technology</a:t>
            </a:r>
          </a:p>
        </p:txBody>
      </p:sp>
      <p:sp>
        <p:nvSpPr>
          <p:cNvPr id="3" name="Content Placeholder 2">
            <a:extLst>
              <a:ext uri="{FF2B5EF4-FFF2-40B4-BE49-F238E27FC236}">
                <a16:creationId xmlns:a16="http://schemas.microsoft.com/office/drawing/2014/main" id="{BD8FBAFD-9A9D-1871-BC00-DA74035B85F5}"/>
              </a:ext>
            </a:extLst>
          </p:cNvPr>
          <p:cNvSpPr>
            <a:spLocks noGrp="1"/>
          </p:cNvSpPr>
          <p:nvPr>
            <p:ph idx="1"/>
          </p:nvPr>
        </p:nvSpPr>
        <p:spPr/>
        <p:txBody>
          <a:bodyPr>
            <a:noAutofit/>
          </a:bodyPr>
          <a:lstStyle/>
          <a:p>
            <a:r>
              <a:rPr lang="en-US" sz="2200" dirty="0"/>
              <a:t>It is undoubtful that technology helps our world to be rich and wealthy, but technology also deepens the gap between the rich and the poor. It is not difficult to recognize this paradox of technology, which is the price we must pay for development.</a:t>
            </a:r>
          </a:p>
          <a:p>
            <a:r>
              <a:rPr lang="en-US" sz="2200" dirty="0"/>
              <a:t>It seems that the paradox is opposite to this topic mentioning the engineering and technology can help us to solve the problem of inequality.</a:t>
            </a:r>
          </a:p>
          <a:p>
            <a:r>
              <a:rPr lang="en-US" sz="2200" dirty="0"/>
              <a:t>Fortunately, besides the paradox, technology can really solve the inequality problem by an </a:t>
            </a:r>
            <a:r>
              <a:rPr lang="en-US" sz="2200" i="1" dirty="0"/>
              <a:t>indirect way</a:t>
            </a:r>
            <a:r>
              <a:rPr lang="en-US" sz="2200" dirty="0"/>
              <a:t>. Such indirect way is education.</a:t>
            </a:r>
          </a:p>
          <a:p>
            <a:r>
              <a:rPr lang="en-US" sz="2200" dirty="0"/>
              <a:t>Yes, technology can give studying chances to everyone at anywhere as well as bring </a:t>
            </a:r>
            <a:r>
              <a:rPr lang="en-US" sz="2200" i="1" dirty="0"/>
              <a:t>universities back to home</a:t>
            </a:r>
            <a:r>
              <a:rPr lang="en-US" sz="2200" dirty="0"/>
              <a:t>, which change educational form in essence. When a person who can obtain good knowledge as well as technology from such amazing education, she/he can create more wealth besides moving up upper classes in society. We must accept that society classification is motivation of development although we have to narrow distances between classes.</a:t>
            </a:r>
          </a:p>
          <a:p>
            <a:r>
              <a:rPr lang="en-US" sz="2200" dirty="0"/>
              <a:t>This is a miracle effect of technology when it causes two paradoxes about the inequality as well as its indirect solution via educational key.</a:t>
            </a:r>
          </a:p>
        </p:txBody>
      </p:sp>
      <p:sp>
        <p:nvSpPr>
          <p:cNvPr id="4" name="Date Placeholder 3">
            <a:extLst>
              <a:ext uri="{FF2B5EF4-FFF2-40B4-BE49-F238E27FC236}">
                <a16:creationId xmlns:a16="http://schemas.microsoft.com/office/drawing/2014/main" id="{77BAF393-D42C-2042-F123-08690CB3E3A0}"/>
              </a:ext>
            </a:extLst>
          </p:cNvPr>
          <p:cNvSpPr>
            <a:spLocks noGrp="1"/>
          </p:cNvSpPr>
          <p:nvPr>
            <p:ph type="dt" sz="half" idx="10"/>
          </p:nvPr>
        </p:nvSpPr>
        <p:spPr/>
        <p:txBody>
          <a:bodyPr/>
          <a:lstStyle/>
          <a:p>
            <a:r>
              <a:rPr lang="en-US"/>
              <a:t>21/10/2023</a:t>
            </a:r>
          </a:p>
        </p:txBody>
      </p:sp>
      <p:sp>
        <p:nvSpPr>
          <p:cNvPr id="5" name="Footer Placeholder 4">
            <a:extLst>
              <a:ext uri="{FF2B5EF4-FFF2-40B4-BE49-F238E27FC236}">
                <a16:creationId xmlns:a16="http://schemas.microsoft.com/office/drawing/2014/main" id="{471BFD3F-2180-D03B-FD94-FEFD6C219B14}"/>
              </a:ext>
            </a:extLst>
          </p:cNvPr>
          <p:cNvSpPr>
            <a:spLocks noGrp="1"/>
          </p:cNvSpPr>
          <p:nvPr>
            <p:ph type="ftr" sz="quarter" idx="11"/>
          </p:nvPr>
        </p:nvSpPr>
        <p:spPr/>
        <p:txBody>
          <a:bodyPr/>
          <a:lstStyle/>
          <a:p>
            <a:r>
              <a:rPr lang="pt-BR"/>
              <a:t>EduFuture - Naga - Loc Nguyen</a:t>
            </a:r>
            <a:endParaRPr lang="en-US"/>
          </a:p>
        </p:txBody>
      </p:sp>
      <p:sp>
        <p:nvSpPr>
          <p:cNvPr id="6" name="Slide Number Placeholder 5">
            <a:extLst>
              <a:ext uri="{FF2B5EF4-FFF2-40B4-BE49-F238E27FC236}">
                <a16:creationId xmlns:a16="http://schemas.microsoft.com/office/drawing/2014/main" id="{391EDD04-7D19-36DD-4F20-ABFE05683CFA}"/>
              </a:ext>
            </a:extLst>
          </p:cNvPr>
          <p:cNvSpPr>
            <a:spLocks noGrp="1"/>
          </p:cNvSpPr>
          <p:nvPr>
            <p:ph type="sldNum" sz="quarter" idx="12"/>
          </p:nvPr>
        </p:nvSpPr>
        <p:spPr/>
        <p:txBody>
          <a:bodyPr/>
          <a:lstStyle/>
          <a:p>
            <a:fld id="{5DB5036F-1FF2-46C4-8D2B-59C7E3B91952}" type="slidenum">
              <a:rPr lang="en-US" smtClean="0"/>
              <a:pPr/>
              <a:t>2</a:t>
            </a:fld>
            <a:endParaRPr lang="en-US"/>
          </a:p>
        </p:txBody>
      </p:sp>
    </p:spTree>
    <p:extLst>
      <p:ext uri="{BB962C8B-B14F-4D97-AF65-F5344CB8AC3E}">
        <p14:creationId xmlns:p14="http://schemas.microsoft.com/office/powerpoint/2010/main" val="3764729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AA772-3B53-D095-ADF9-94F087662308}"/>
              </a:ext>
            </a:extLst>
          </p:cNvPr>
          <p:cNvSpPr>
            <a:spLocks noGrp="1"/>
          </p:cNvSpPr>
          <p:nvPr>
            <p:ph type="title"/>
          </p:nvPr>
        </p:nvSpPr>
        <p:spPr/>
        <p:txBody>
          <a:bodyPr/>
          <a:lstStyle/>
          <a:p>
            <a:r>
              <a:rPr lang="en-US" dirty="0"/>
              <a:t>Future of education</a:t>
            </a:r>
          </a:p>
        </p:txBody>
      </p:sp>
      <p:sp>
        <p:nvSpPr>
          <p:cNvPr id="3" name="Content Placeholder 2">
            <a:extLst>
              <a:ext uri="{FF2B5EF4-FFF2-40B4-BE49-F238E27FC236}">
                <a16:creationId xmlns:a16="http://schemas.microsoft.com/office/drawing/2014/main" id="{ABE9D58B-E680-45D1-4C5E-9191160E9FC9}"/>
              </a:ext>
            </a:extLst>
          </p:cNvPr>
          <p:cNvSpPr>
            <a:spLocks noGrp="1"/>
          </p:cNvSpPr>
          <p:nvPr>
            <p:ph idx="1"/>
          </p:nvPr>
        </p:nvSpPr>
        <p:spPr>
          <a:xfrm>
            <a:off x="116113" y="914399"/>
            <a:ext cx="11945257" cy="5176066"/>
          </a:xfrm>
        </p:spPr>
        <p:txBody>
          <a:bodyPr>
            <a:normAutofit/>
          </a:bodyPr>
          <a:lstStyle/>
          <a:p>
            <a:r>
              <a:rPr lang="en-US" sz="2200" dirty="0"/>
              <a:t>Currently there are three supporting forms of education.</a:t>
            </a:r>
          </a:p>
          <a:p>
            <a:pPr lvl="1"/>
            <a:r>
              <a:rPr lang="en-US" sz="2000" dirty="0"/>
              <a:t>Distance education with tools as online meeting (Zoom) and LMS.</a:t>
            </a:r>
          </a:p>
          <a:p>
            <a:pPr lvl="1"/>
            <a:r>
              <a:rPr lang="en-US" sz="2000" dirty="0"/>
              <a:t>Artificial intelligence tools as ChatGPT.</a:t>
            </a:r>
          </a:p>
          <a:p>
            <a:pPr lvl="1"/>
            <a:r>
              <a:rPr lang="en-US" sz="2000" dirty="0"/>
              <a:t>Virtual reality and augmented reality.</a:t>
            </a:r>
          </a:p>
          <a:p>
            <a:r>
              <a:rPr lang="en-US" sz="2200" dirty="0"/>
              <a:t>Blended teaching is key teaching method.</a:t>
            </a:r>
          </a:p>
          <a:p>
            <a:r>
              <a:rPr lang="en-US" sz="2200" dirty="0"/>
              <a:t>Open university is an intermediate step for home university in a long journey.</a:t>
            </a:r>
          </a:p>
          <a:p>
            <a:endParaRPr lang="en-US" sz="2200" dirty="0"/>
          </a:p>
        </p:txBody>
      </p:sp>
      <p:sp>
        <p:nvSpPr>
          <p:cNvPr id="4" name="Date Placeholder 3">
            <a:extLst>
              <a:ext uri="{FF2B5EF4-FFF2-40B4-BE49-F238E27FC236}">
                <a16:creationId xmlns:a16="http://schemas.microsoft.com/office/drawing/2014/main" id="{738AB833-99E6-49DD-D12A-5CA7B5954ED9}"/>
              </a:ext>
            </a:extLst>
          </p:cNvPr>
          <p:cNvSpPr>
            <a:spLocks noGrp="1"/>
          </p:cNvSpPr>
          <p:nvPr>
            <p:ph type="dt" sz="half" idx="10"/>
          </p:nvPr>
        </p:nvSpPr>
        <p:spPr/>
        <p:txBody>
          <a:bodyPr/>
          <a:lstStyle/>
          <a:p>
            <a:r>
              <a:rPr lang="en-US"/>
              <a:t>21/10/2023</a:t>
            </a:r>
          </a:p>
        </p:txBody>
      </p:sp>
      <p:sp>
        <p:nvSpPr>
          <p:cNvPr id="5" name="Footer Placeholder 4">
            <a:extLst>
              <a:ext uri="{FF2B5EF4-FFF2-40B4-BE49-F238E27FC236}">
                <a16:creationId xmlns:a16="http://schemas.microsoft.com/office/drawing/2014/main" id="{88EE6560-BD90-ACFE-8B3D-137010E1AE5B}"/>
              </a:ext>
            </a:extLst>
          </p:cNvPr>
          <p:cNvSpPr>
            <a:spLocks noGrp="1"/>
          </p:cNvSpPr>
          <p:nvPr>
            <p:ph type="ftr" sz="quarter" idx="11"/>
          </p:nvPr>
        </p:nvSpPr>
        <p:spPr/>
        <p:txBody>
          <a:bodyPr/>
          <a:lstStyle/>
          <a:p>
            <a:r>
              <a:rPr lang="en-US"/>
              <a:t>EduFuture - Naga - Loc Nguyen</a:t>
            </a:r>
          </a:p>
        </p:txBody>
      </p:sp>
      <p:sp>
        <p:nvSpPr>
          <p:cNvPr id="6" name="Slide Number Placeholder 5">
            <a:extLst>
              <a:ext uri="{FF2B5EF4-FFF2-40B4-BE49-F238E27FC236}">
                <a16:creationId xmlns:a16="http://schemas.microsoft.com/office/drawing/2014/main" id="{17041D11-FD62-FC18-3ACF-7A2493EB5501}"/>
              </a:ext>
            </a:extLst>
          </p:cNvPr>
          <p:cNvSpPr>
            <a:spLocks noGrp="1"/>
          </p:cNvSpPr>
          <p:nvPr>
            <p:ph type="sldNum" sz="quarter" idx="12"/>
          </p:nvPr>
        </p:nvSpPr>
        <p:spPr/>
        <p:txBody>
          <a:bodyPr/>
          <a:lstStyle/>
          <a:p>
            <a:fld id="{5DB5036F-1FF2-46C4-8D2B-59C7E3B91952}" type="slidenum">
              <a:rPr lang="en-US" smtClean="0"/>
              <a:pPr/>
              <a:t>3</a:t>
            </a:fld>
            <a:endParaRPr lang="en-US"/>
          </a:p>
        </p:txBody>
      </p:sp>
      <p:pic>
        <p:nvPicPr>
          <p:cNvPr id="10" name="Picture 9" descr="A diagram of a learning process&#10;&#10;Description automatically generated">
            <a:extLst>
              <a:ext uri="{FF2B5EF4-FFF2-40B4-BE49-F238E27FC236}">
                <a16:creationId xmlns:a16="http://schemas.microsoft.com/office/drawing/2014/main" id="{C306DD79-C41D-6220-61A9-132ABF6A8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8057" y="2940678"/>
            <a:ext cx="8857143" cy="3285714"/>
          </a:xfrm>
          <a:prstGeom prst="rect">
            <a:avLst/>
          </a:prstGeom>
        </p:spPr>
      </p:pic>
    </p:spTree>
    <p:extLst>
      <p:ext uri="{BB962C8B-B14F-4D97-AF65-F5344CB8AC3E}">
        <p14:creationId xmlns:p14="http://schemas.microsoft.com/office/powerpoint/2010/main" val="2905085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542E8-3DEC-69BB-D548-AE5D5EA0A762}"/>
              </a:ext>
            </a:extLst>
          </p:cNvPr>
          <p:cNvSpPr>
            <a:spLocks noGrp="1"/>
          </p:cNvSpPr>
          <p:nvPr>
            <p:ph type="title"/>
          </p:nvPr>
        </p:nvSpPr>
        <p:spPr/>
        <p:txBody>
          <a:bodyPr/>
          <a:lstStyle/>
          <a:p>
            <a:r>
              <a:rPr lang="en-US" dirty="0"/>
              <a:t>Understanding is better than remembering</a:t>
            </a:r>
          </a:p>
        </p:txBody>
      </p:sp>
      <p:sp>
        <p:nvSpPr>
          <p:cNvPr id="3" name="Content Placeholder 2">
            <a:extLst>
              <a:ext uri="{FF2B5EF4-FFF2-40B4-BE49-F238E27FC236}">
                <a16:creationId xmlns:a16="http://schemas.microsoft.com/office/drawing/2014/main" id="{95D46874-3501-9D53-CAA4-01A61B918A6A}"/>
              </a:ext>
            </a:extLst>
          </p:cNvPr>
          <p:cNvSpPr>
            <a:spLocks noGrp="1"/>
          </p:cNvSpPr>
          <p:nvPr>
            <p:ph idx="1"/>
          </p:nvPr>
        </p:nvSpPr>
        <p:spPr>
          <a:xfrm>
            <a:off x="253218" y="914399"/>
            <a:ext cx="11718388" cy="5176066"/>
          </a:xfrm>
        </p:spPr>
        <p:txBody>
          <a:bodyPr>
            <a:normAutofit/>
          </a:bodyPr>
          <a:lstStyle/>
          <a:p>
            <a:r>
              <a:rPr lang="en-US" sz="2200" dirty="0"/>
              <a:t>Understanding is better than remembering and therefore, understanding is the compulsory step for creative activities.</a:t>
            </a:r>
          </a:p>
          <a:p>
            <a:r>
              <a:rPr lang="en-US" sz="2200" dirty="0"/>
              <a:t>Emotional feeling is as important as understanding and therefore, it is better than remembering, which is also another compulsory step for creative activities, even though for technical innovations. You think much and carefully about a problem for a long time and so you understood such problem, but an innovative (also lucky) idea may happen in a very short time that may depend on your emotion at that time. If you do not catch it, you will miss it.</a:t>
            </a:r>
          </a:p>
          <a:p>
            <a:r>
              <a:rPr lang="en-US" sz="2200" dirty="0"/>
              <a:t>Forgetting is a powerful ability of human so that every child can develop in a unique way so as to expend human knowledge. In this viewpoint and in this speech without pulverized analysis, artificial intelligence (AI) may be an optical illusion about its preeminent intelligence over human. Even though, in the general viewpoint, the total sum of human knowledge is still larger than any machine knowledge.</a:t>
            </a:r>
          </a:p>
          <a:p>
            <a:r>
              <a:rPr lang="en-US" sz="2200" dirty="0"/>
              <a:t>Therefore, amount of knowledge to teach may be so much and examinations may not be so important, but how to measure how much to understand is a new and difficult problem. A minor solution is to encourage students to self-study.</a:t>
            </a:r>
          </a:p>
        </p:txBody>
      </p:sp>
      <p:sp>
        <p:nvSpPr>
          <p:cNvPr id="4" name="Date Placeholder 3">
            <a:extLst>
              <a:ext uri="{FF2B5EF4-FFF2-40B4-BE49-F238E27FC236}">
                <a16:creationId xmlns:a16="http://schemas.microsoft.com/office/drawing/2014/main" id="{7605CD18-9722-5C5A-D75B-F232BC69310F}"/>
              </a:ext>
            </a:extLst>
          </p:cNvPr>
          <p:cNvSpPr>
            <a:spLocks noGrp="1"/>
          </p:cNvSpPr>
          <p:nvPr>
            <p:ph type="dt" sz="half" idx="10"/>
          </p:nvPr>
        </p:nvSpPr>
        <p:spPr/>
        <p:txBody>
          <a:bodyPr/>
          <a:lstStyle/>
          <a:p>
            <a:r>
              <a:rPr lang="en-US"/>
              <a:t>21/10/2023</a:t>
            </a:r>
          </a:p>
        </p:txBody>
      </p:sp>
      <p:sp>
        <p:nvSpPr>
          <p:cNvPr id="5" name="Footer Placeholder 4">
            <a:extLst>
              <a:ext uri="{FF2B5EF4-FFF2-40B4-BE49-F238E27FC236}">
                <a16:creationId xmlns:a16="http://schemas.microsoft.com/office/drawing/2014/main" id="{E153F8CD-D789-84D5-6630-3FF340B4E85F}"/>
              </a:ext>
            </a:extLst>
          </p:cNvPr>
          <p:cNvSpPr>
            <a:spLocks noGrp="1"/>
          </p:cNvSpPr>
          <p:nvPr>
            <p:ph type="ftr" sz="quarter" idx="11"/>
          </p:nvPr>
        </p:nvSpPr>
        <p:spPr/>
        <p:txBody>
          <a:bodyPr/>
          <a:lstStyle/>
          <a:p>
            <a:r>
              <a:rPr lang="en-US"/>
              <a:t>EduFuture - Naga - Loc Nguyen</a:t>
            </a:r>
          </a:p>
        </p:txBody>
      </p:sp>
      <p:sp>
        <p:nvSpPr>
          <p:cNvPr id="6" name="Slide Number Placeholder 5">
            <a:extLst>
              <a:ext uri="{FF2B5EF4-FFF2-40B4-BE49-F238E27FC236}">
                <a16:creationId xmlns:a16="http://schemas.microsoft.com/office/drawing/2014/main" id="{5B581D18-A348-9575-A3E6-0B5FB513844C}"/>
              </a:ext>
            </a:extLst>
          </p:cNvPr>
          <p:cNvSpPr>
            <a:spLocks noGrp="1"/>
          </p:cNvSpPr>
          <p:nvPr>
            <p:ph type="sldNum" sz="quarter" idx="12"/>
          </p:nvPr>
        </p:nvSpPr>
        <p:spPr/>
        <p:txBody>
          <a:bodyPr/>
          <a:lstStyle/>
          <a:p>
            <a:fld id="{5DB5036F-1FF2-46C4-8D2B-59C7E3B91952}" type="slidenum">
              <a:rPr lang="en-US" smtClean="0"/>
              <a:pPr/>
              <a:t>4</a:t>
            </a:fld>
            <a:endParaRPr lang="en-US"/>
          </a:p>
        </p:txBody>
      </p:sp>
    </p:spTree>
    <p:extLst>
      <p:ext uri="{BB962C8B-B14F-4D97-AF65-F5344CB8AC3E}">
        <p14:creationId xmlns:p14="http://schemas.microsoft.com/office/powerpoint/2010/main" val="42801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ED074-0FE9-2DDC-C011-1014CD23972E}"/>
              </a:ext>
            </a:extLst>
          </p:cNvPr>
          <p:cNvSpPr>
            <a:spLocks noGrp="1"/>
          </p:cNvSpPr>
          <p:nvPr>
            <p:ph type="title"/>
          </p:nvPr>
        </p:nvSpPr>
        <p:spPr/>
        <p:txBody>
          <a:bodyPr/>
          <a:lstStyle/>
          <a:p>
            <a:r>
              <a:rPr lang="en-US" dirty="0"/>
              <a:t>A message to climate change</a:t>
            </a:r>
          </a:p>
        </p:txBody>
      </p:sp>
      <p:sp>
        <p:nvSpPr>
          <p:cNvPr id="3" name="Content Placeholder 2">
            <a:extLst>
              <a:ext uri="{FF2B5EF4-FFF2-40B4-BE49-F238E27FC236}">
                <a16:creationId xmlns:a16="http://schemas.microsoft.com/office/drawing/2014/main" id="{0849D446-72B7-C66B-28C0-0F4700519B75}"/>
              </a:ext>
            </a:extLst>
          </p:cNvPr>
          <p:cNvSpPr>
            <a:spLocks noGrp="1"/>
          </p:cNvSpPr>
          <p:nvPr>
            <p:ph idx="1"/>
          </p:nvPr>
        </p:nvSpPr>
        <p:spPr/>
        <p:txBody>
          <a:bodyPr>
            <a:normAutofit fontScale="92500" lnSpcReduction="10000"/>
          </a:bodyPr>
          <a:lstStyle/>
          <a:p>
            <a:pPr>
              <a:lnSpc>
                <a:spcPct val="110000"/>
              </a:lnSpc>
            </a:pPr>
            <a:r>
              <a:rPr lang="en-US" dirty="0"/>
              <a:t>Love and compassion are relative to human intelligence by some way that that I still cannot understand exactly. However, of course, love and compassion are necessary to modern education because the grained viewpoint of home university may concern love and compassion not much enough. Anyhow, love and compassion are related to ability of understanding in studying. This vagueness may be illuminated by emotional effects.</a:t>
            </a:r>
          </a:p>
          <a:p>
            <a:pPr>
              <a:lnSpc>
                <a:spcPct val="110000"/>
              </a:lnSpc>
            </a:pPr>
            <a:r>
              <a:rPr lang="en-US" dirty="0"/>
              <a:t>Besides support of technology, educational training should include activities returning nature. As a result, the concerning of climate change is to manifest and understand love and compassion.</a:t>
            </a:r>
          </a:p>
          <a:p>
            <a:pPr>
              <a:lnSpc>
                <a:spcPct val="110000"/>
              </a:lnSpc>
            </a:pPr>
            <a:r>
              <a:rPr lang="en-US" dirty="0"/>
              <a:t>Therefore, by going though many prisms, technology may help education to recognize the importance of love.</a:t>
            </a:r>
          </a:p>
          <a:p>
            <a:pPr>
              <a:lnSpc>
                <a:spcPct val="110000"/>
              </a:lnSpc>
            </a:pPr>
            <a:endParaRPr lang="en-US" dirty="0"/>
          </a:p>
        </p:txBody>
      </p:sp>
      <p:sp>
        <p:nvSpPr>
          <p:cNvPr id="4" name="Date Placeholder 3">
            <a:extLst>
              <a:ext uri="{FF2B5EF4-FFF2-40B4-BE49-F238E27FC236}">
                <a16:creationId xmlns:a16="http://schemas.microsoft.com/office/drawing/2014/main" id="{EEAE5703-23CE-0FCC-9A5B-62CAA48FD2B8}"/>
              </a:ext>
            </a:extLst>
          </p:cNvPr>
          <p:cNvSpPr>
            <a:spLocks noGrp="1"/>
          </p:cNvSpPr>
          <p:nvPr>
            <p:ph type="dt" sz="half" idx="10"/>
          </p:nvPr>
        </p:nvSpPr>
        <p:spPr/>
        <p:txBody>
          <a:bodyPr/>
          <a:lstStyle/>
          <a:p>
            <a:r>
              <a:rPr lang="en-US"/>
              <a:t>21/10/2023</a:t>
            </a:r>
          </a:p>
        </p:txBody>
      </p:sp>
      <p:sp>
        <p:nvSpPr>
          <p:cNvPr id="5" name="Footer Placeholder 4">
            <a:extLst>
              <a:ext uri="{FF2B5EF4-FFF2-40B4-BE49-F238E27FC236}">
                <a16:creationId xmlns:a16="http://schemas.microsoft.com/office/drawing/2014/main" id="{77B9A47F-EF6B-52C8-83E2-454495A52C3F}"/>
              </a:ext>
            </a:extLst>
          </p:cNvPr>
          <p:cNvSpPr>
            <a:spLocks noGrp="1"/>
          </p:cNvSpPr>
          <p:nvPr>
            <p:ph type="ftr" sz="quarter" idx="11"/>
          </p:nvPr>
        </p:nvSpPr>
        <p:spPr/>
        <p:txBody>
          <a:bodyPr/>
          <a:lstStyle/>
          <a:p>
            <a:r>
              <a:rPr lang="en-US"/>
              <a:t>EduFuture - Naga - Loc Nguyen</a:t>
            </a:r>
          </a:p>
        </p:txBody>
      </p:sp>
      <p:sp>
        <p:nvSpPr>
          <p:cNvPr id="6" name="Slide Number Placeholder 5">
            <a:extLst>
              <a:ext uri="{FF2B5EF4-FFF2-40B4-BE49-F238E27FC236}">
                <a16:creationId xmlns:a16="http://schemas.microsoft.com/office/drawing/2014/main" id="{E5511166-5246-C42A-AE17-0DEE3D61F873}"/>
              </a:ext>
            </a:extLst>
          </p:cNvPr>
          <p:cNvSpPr>
            <a:spLocks noGrp="1"/>
          </p:cNvSpPr>
          <p:nvPr>
            <p:ph type="sldNum" sz="quarter" idx="12"/>
          </p:nvPr>
        </p:nvSpPr>
        <p:spPr/>
        <p:txBody>
          <a:bodyPr/>
          <a:lstStyle/>
          <a:p>
            <a:fld id="{5DB5036F-1FF2-46C4-8D2B-59C7E3B91952}" type="slidenum">
              <a:rPr lang="en-US" smtClean="0"/>
              <a:pPr/>
              <a:t>5</a:t>
            </a:fld>
            <a:endParaRPr lang="en-US"/>
          </a:p>
        </p:txBody>
      </p:sp>
    </p:spTree>
    <p:extLst>
      <p:ext uri="{BB962C8B-B14F-4D97-AF65-F5344CB8AC3E}">
        <p14:creationId xmlns:p14="http://schemas.microsoft.com/office/powerpoint/2010/main" val="35615793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E069D-D85E-F0EC-20F5-D7C7964C761D}"/>
              </a:ext>
            </a:extLst>
          </p:cNvPr>
          <p:cNvSpPr>
            <a:spLocks noGrp="1"/>
          </p:cNvSpPr>
          <p:nvPr>
            <p:ph type="title"/>
          </p:nvPr>
        </p:nvSpPr>
        <p:spPr/>
        <p:txBody>
          <a:bodyPr/>
          <a:lstStyle/>
          <a:p>
            <a:r>
              <a:rPr lang="en-US" dirty="0"/>
              <a:t>Jigsaw (puzzle) is as good as fusing</a:t>
            </a:r>
          </a:p>
        </p:txBody>
      </p:sp>
      <p:sp>
        <p:nvSpPr>
          <p:cNvPr id="3" name="Content Placeholder 2">
            <a:extLst>
              <a:ext uri="{FF2B5EF4-FFF2-40B4-BE49-F238E27FC236}">
                <a16:creationId xmlns:a16="http://schemas.microsoft.com/office/drawing/2014/main" id="{F9BB7EE4-5505-1568-1E16-B33B0AE7EFB2}"/>
              </a:ext>
            </a:extLst>
          </p:cNvPr>
          <p:cNvSpPr>
            <a:spLocks noGrp="1"/>
          </p:cNvSpPr>
          <p:nvPr>
            <p:ph idx="1"/>
          </p:nvPr>
        </p:nvSpPr>
        <p:spPr/>
        <p:txBody>
          <a:bodyPr/>
          <a:lstStyle/>
          <a:p>
            <a:r>
              <a:rPr lang="en-US" dirty="0"/>
              <a:t>There are many subjects/topics as well as many technologies. Because they have some implicit or explicit connections, we cannot totally separate them or put them into a big bag.</a:t>
            </a:r>
          </a:p>
          <a:p>
            <a:r>
              <a:rPr lang="en-US" dirty="0"/>
              <a:t>For some related subjects, we can fuse them into a </a:t>
            </a:r>
            <a:r>
              <a:rPr lang="en-US"/>
              <a:t>unified one, </a:t>
            </a:r>
            <a:r>
              <a:rPr lang="en-US" dirty="0"/>
              <a:t>which is an ideal case where their strong points are improved as much as possible, and their drawbacks are decreased as much as possible.</a:t>
            </a:r>
          </a:p>
          <a:p>
            <a:r>
              <a:rPr lang="en-US" dirty="0"/>
              <a:t>However, we can assemble them as jigsaw puzzle by joining many pieces into a whole picture. As a result, Jigsaw (puzzle) can be as good as fusing. In some cases, an amazing transformation may happen so that its results may go beyond our started calculations.</a:t>
            </a:r>
          </a:p>
          <a:p>
            <a:endParaRPr lang="en-US" dirty="0"/>
          </a:p>
        </p:txBody>
      </p:sp>
      <p:sp>
        <p:nvSpPr>
          <p:cNvPr id="4" name="Date Placeholder 3">
            <a:extLst>
              <a:ext uri="{FF2B5EF4-FFF2-40B4-BE49-F238E27FC236}">
                <a16:creationId xmlns:a16="http://schemas.microsoft.com/office/drawing/2014/main" id="{2FDA7EC2-988E-A22F-C4CF-008285F7A2E5}"/>
              </a:ext>
            </a:extLst>
          </p:cNvPr>
          <p:cNvSpPr>
            <a:spLocks noGrp="1"/>
          </p:cNvSpPr>
          <p:nvPr>
            <p:ph type="dt" sz="half" idx="10"/>
          </p:nvPr>
        </p:nvSpPr>
        <p:spPr/>
        <p:txBody>
          <a:bodyPr/>
          <a:lstStyle/>
          <a:p>
            <a:r>
              <a:rPr lang="en-US"/>
              <a:t>21/10/2023</a:t>
            </a:r>
          </a:p>
        </p:txBody>
      </p:sp>
      <p:sp>
        <p:nvSpPr>
          <p:cNvPr id="5" name="Footer Placeholder 4">
            <a:extLst>
              <a:ext uri="{FF2B5EF4-FFF2-40B4-BE49-F238E27FC236}">
                <a16:creationId xmlns:a16="http://schemas.microsoft.com/office/drawing/2014/main" id="{693A8030-6D1C-F1A4-49FA-BF67C8D7D608}"/>
              </a:ext>
            </a:extLst>
          </p:cNvPr>
          <p:cNvSpPr>
            <a:spLocks noGrp="1"/>
          </p:cNvSpPr>
          <p:nvPr>
            <p:ph type="ftr" sz="quarter" idx="11"/>
          </p:nvPr>
        </p:nvSpPr>
        <p:spPr/>
        <p:txBody>
          <a:bodyPr/>
          <a:lstStyle/>
          <a:p>
            <a:r>
              <a:rPr lang="en-US"/>
              <a:t>EduFuture - Naga - Loc Nguyen</a:t>
            </a:r>
          </a:p>
        </p:txBody>
      </p:sp>
      <p:sp>
        <p:nvSpPr>
          <p:cNvPr id="6" name="Slide Number Placeholder 5">
            <a:extLst>
              <a:ext uri="{FF2B5EF4-FFF2-40B4-BE49-F238E27FC236}">
                <a16:creationId xmlns:a16="http://schemas.microsoft.com/office/drawing/2014/main" id="{FD0F3EC8-C88A-E3E8-E673-87FD7942B210}"/>
              </a:ext>
            </a:extLst>
          </p:cNvPr>
          <p:cNvSpPr>
            <a:spLocks noGrp="1"/>
          </p:cNvSpPr>
          <p:nvPr>
            <p:ph type="sldNum" sz="quarter" idx="12"/>
          </p:nvPr>
        </p:nvSpPr>
        <p:spPr/>
        <p:txBody>
          <a:bodyPr/>
          <a:lstStyle/>
          <a:p>
            <a:fld id="{5DB5036F-1FF2-46C4-8D2B-59C7E3B91952}" type="slidenum">
              <a:rPr lang="en-US" smtClean="0"/>
              <a:pPr/>
              <a:t>6</a:t>
            </a:fld>
            <a:endParaRPr lang="en-US"/>
          </a:p>
        </p:txBody>
      </p:sp>
    </p:spTree>
    <p:extLst>
      <p:ext uri="{BB962C8B-B14F-4D97-AF65-F5344CB8AC3E}">
        <p14:creationId xmlns:p14="http://schemas.microsoft.com/office/powerpoint/2010/main" val="10003589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748159"/>
            <a:ext cx="10515600" cy="660486"/>
          </a:xfrm>
        </p:spPr>
        <p:txBody>
          <a:bodyPr>
            <a:noAutofit/>
          </a:bodyPr>
          <a:lstStyle/>
          <a:p>
            <a:pPr algn="ctr"/>
            <a:r>
              <a:rPr lang="en-US" sz="5000" dirty="0"/>
              <a:t>Thank you for listening and attention</a:t>
            </a:r>
          </a:p>
        </p:txBody>
      </p:sp>
      <p:sp>
        <p:nvSpPr>
          <p:cNvPr id="4" name="Slide Number Placeholder 3"/>
          <p:cNvSpPr>
            <a:spLocks noGrp="1"/>
          </p:cNvSpPr>
          <p:nvPr>
            <p:ph type="sldNum" sz="quarter" idx="12"/>
          </p:nvPr>
        </p:nvSpPr>
        <p:spPr/>
        <p:txBody>
          <a:bodyPr/>
          <a:lstStyle/>
          <a:p>
            <a:fld id="{5DB5036F-1FF2-46C4-8D2B-59C7E3B91952}" type="slidenum">
              <a:rPr lang="en-US" smtClean="0"/>
              <a:pPr/>
              <a:t>7</a:t>
            </a:fld>
            <a:endParaRPr lang="en-US"/>
          </a:p>
        </p:txBody>
      </p:sp>
      <p:sp>
        <p:nvSpPr>
          <p:cNvPr id="3" name="Footer Placeholder 2"/>
          <p:cNvSpPr>
            <a:spLocks noGrp="1"/>
          </p:cNvSpPr>
          <p:nvPr>
            <p:ph type="ftr" sz="quarter" idx="11"/>
          </p:nvPr>
        </p:nvSpPr>
        <p:spPr/>
        <p:txBody>
          <a:bodyPr/>
          <a:lstStyle/>
          <a:p>
            <a:r>
              <a:rPr lang="en-US"/>
              <a:t>EduFuture - Naga - Loc Nguyen</a:t>
            </a:r>
          </a:p>
        </p:txBody>
      </p:sp>
      <p:sp>
        <p:nvSpPr>
          <p:cNvPr id="5" name="Date Placeholder 4"/>
          <p:cNvSpPr>
            <a:spLocks noGrp="1"/>
          </p:cNvSpPr>
          <p:nvPr>
            <p:ph type="dt" sz="half" idx="10"/>
          </p:nvPr>
        </p:nvSpPr>
        <p:spPr/>
        <p:txBody>
          <a:bodyPr/>
          <a:lstStyle/>
          <a:p>
            <a:r>
              <a:rPr lang="en-US"/>
              <a:t>21/10/2023</a:t>
            </a:r>
          </a:p>
        </p:txBody>
      </p:sp>
    </p:spTree>
    <p:extLst>
      <p:ext uri="{BB962C8B-B14F-4D97-AF65-F5344CB8AC3E}">
        <p14:creationId xmlns:p14="http://schemas.microsoft.com/office/powerpoint/2010/main" val="132660889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1655</TotalTime>
  <Words>887</Words>
  <Application>Microsoft Office PowerPoint</Application>
  <PresentationFormat>Widescreen</PresentationFormat>
  <Paragraphs>58</Paragraphs>
  <Slides>7</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Times New Roman</vt:lpstr>
      <vt:lpstr>Office Theme</vt:lpstr>
      <vt:lpstr>Future of education with support of technology</vt:lpstr>
      <vt:lpstr>Paradoxes of technology</vt:lpstr>
      <vt:lpstr>Future of education</vt:lpstr>
      <vt:lpstr>Understanding is better than remembering</vt:lpstr>
      <vt:lpstr>A message to climate change</vt:lpstr>
      <vt:lpstr>Jigsaw (puzzle) is as good as fusing</vt:lpstr>
      <vt:lpstr>Thank you for listening and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Loc Nguyen</dc:creator>
  <cp:lastModifiedBy>Loc Nguyen</cp:lastModifiedBy>
  <cp:revision>391</cp:revision>
  <dcterms:created xsi:type="dcterms:W3CDTF">2017-06-28T03:43:04Z</dcterms:created>
  <dcterms:modified xsi:type="dcterms:W3CDTF">2023-10-20T14:01:43Z</dcterms:modified>
</cp:coreProperties>
</file>