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481" r:id="rId3"/>
    <p:sldId id="482" r:id="rId4"/>
    <p:sldId id="483" r:id="rId5"/>
    <p:sldId id="484" r:id="rId6"/>
    <p:sldId id="31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varScale="1">
        <p:scale>
          <a:sx n="68" d="100"/>
          <a:sy n="68" d="100"/>
        </p:scale>
        <p:origin x="81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18/10/2023</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18/10/2023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6</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17/10/2023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Engineering Social Impact - Loc Nguyen - IRConTECS2023</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17/10/2023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Engineering Social Impact - Loc Nguyen - IRConTECS2023</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17/10/2023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Engineering Social Impact - Loc Nguyen - IRConTECS2023</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17/10/2023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Engineering Social Impact - Loc Nguyen - IRConTECS2023</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17/10/2023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Engineering Social Impact - Loc Nguyen - IRConTECS2023</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17/10/2023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Engineering Social Impact - Loc Nguyen - IRConTECS2023</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17/10/2023</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Engineering Social Impact - Loc Nguyen - IRConTECS2023</a:t>
            </a:r>
            <a:endParaRPr lang="en-US"/>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17/10/2023</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Engineering Social Impact - Loc Nguyen - IRConTECS2023</a:t>
            </a:r>
            <a:endParaRPr lang="en-US"/>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17/10/2023</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Engineering Social Impact - Loc Nguyen - IRConTECS2023</a:t>
            </a:r>
            <a:endParaRPr lang="en-US"/>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17/10/2023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Engineering Social Impact - Loc Nguyen - IRConTECS2023</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17/10/2023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Engineering Social Impact - Loc Nguyen - IRConTECS2023</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17/10/2023</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pt-BR"/>
              <a:t>Engineering Social Impact - Loc Nguyen - IRConTECS2023</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Engineering for Social Impact</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 Dr. Loc Nguyen, PhD, </a:t>
            </a:r>
            <a:r>
              <a:rPr lang="en-US" dirty="0" err="1"/>
              <a:t>PostDoc</a:t>
            </a:r>
            <a:endParaRPr lang="en-US" dirty="0"/>
          </a:p>
          <a:p>
            <a:r>
              <a:rPr lang="en-US" dirty="0"/>
              <a:t>Founder of Loc Nguyen’s Academic Network, 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pt-BR"/>
              <a:t>Engineering Social Impact - Loc Nguyen - IRConTECS2023</a:t>
            </a:r>
            <a:endParaRPr lang="en-US"/>
          </a:p>
        </p:txBody>
      </p:sp>
      <p:sp>
        <p:nvSpPr>
          <p:cNvPr id="6" name="Date Placeholder 5"/>
          <p:cNvSpPr>
            <a:spLocks noGrp="1"/>
          </p:cNvSpPr>
          <p:nvPr>
            <p:ph type="dt" sz="half" idx="10"/>
          </p:nvPr>
        </p:nvSpPr>
        <p:spPr/>
        <p:txBody>
          <a:bodyPr/>
          <a:lstStyle/>
          <a:p>
            <a:r>
              <a:rPr lang="en-US"/>
              <a:t>17/10/2023</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
        <p:nvSpPr>
          <p:cNvPr id="8" name="TextBox 7">
            <a:extLst>
              <a:ext uri="{FF2B5EF4-FFF2-40B4-BE49-F238E27FC236}">
                <a16:creationId xmlns:a16="http://schemas.microsoft.com/office/drawing/2014/main" id="{8B4FF542-2380-52F9-1AC4-F87F61A0C909}"/>
              </a:ext>
            </a:extLst>
          </p:cNvPr>
          <p:cNvSpPr txBox="1"/>
          <p:nvPr/>
        </p:nvSpPr>
        <p:spPr>
          <a:xfrm>
            <a:off x="492369" y="348946"/>
            <a:ext cx="11254154" cy="769441"/>
          </a:xfrm>
          <a:prstGeom prst="rect">
            <a:avLst/>
          </a:prstGeom>
          <a:noFill/>
        </p:spPr>
        <p:txBody>
          <a:bodyPr wrap="square">
            <a:spAutoFit/>
          </a:bodyPr>
          <a:lstStyle/>
          <a:p>
            <a:pPr algn="ctr"/>
            <a:r>
              <a:rPr lang="en-US" sz="2200" dirty="0">
                <a:latin typeface="Times New Roman" panose="02020603050405020304" pitchFamily="18" charset="0"/>
                <a:cs typeface="Times New Roman" panose="02020603050405020304" pitchFamily="18" charset="0"/>
              </a:rPr>
              <a:t>The 4th International Research Conference on Technology, Culture, and Society (</a:t>
            </a:r>
            <a:r>
              <a:rPr lang="en-US" sz="2200" dirty="0" err="1">
                <a:latin typeface="Times New Roman" panose="02020603050405020304" pitchFamily="18" charset="0"/>
                <a:cs typeface="Times New Roman" panose="02020603050405020304" pitchFamily="18" charset="0"/>
              </a:rPr>
              <a:t>IRConTECS</a:t>
            </a:r>
            <a:r>
              <a:rPr lang="en-US" sz="2200" dirty="0">
                <a:latin typeface="Times New Roman" panose="02020603050405020304" pitchFamily="18" charset="0"/>
                <a:cs typeface="Times New Roman" panose="02020603050405020304" pitchFamily="18" charset="0"/>
              </a:rPr>
              <a:t>)</a:t>
            </a:r>
          </a:p>
          <a:p>
            <a:pPr algn="ctr"/>
            <a:r>
              <a:rPr lang="en-US" sz="2200" dirty="0">
                <a:latin typeface="Times New Roman" panose="02020603050405020304" pitchFamily="18" charset="0"/>
                <a:cs typeface="Times New Roman" panose="02020603050405020304" pitchFamily="18" charset="0"/>
              </a:rPr>
              <a:t>ICEPD - BISCAST, Villa Caceres Hotel, Naga City, Philippines, October 17 – 19, 2023</a:t>
            </a:r>
          </a:p>
        </p:txBody>
      </p:sp>
    </p:spTree>
    <p:extLst>
      <p:ext uri="{BB962C8B-B14F-4D97-AF65-F5344CB8AC3E}">
        <p14:creationId xmlns:p14="http://schemas.microsoft.com/office/powerpoint/2010/main" val="646808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0B358-04E5-3B61-126E-4B0C2FB7CADB}"/>
              </a:ext>
            </a:extLst>
          </p:cNvPr>
          <p:cNvSpPr>
            <a:spLocks noGrp="1"/>
          </p:cNvSpPr>
          <p:nvPr>
            <p:ph type="title"/>
          </p:nvPr>
        </p:nvSpPr>
        <p:spPr/>
        <p:txBody>
          <a:bodyPr/>
          <a:lstStyle/>
          <a:p>
            <a:r>
              <a:rPr lang="en-US" dirty="0"/>
              <a:t>Axiom of technology</a:t>
            </a:r>
          </a:p>
        </p:txBody>
      </p:sp>
      <p:sp>
        <p:nvSpPr>
          <p:cNvPr id="3" name="Content Placeholder 2">
            <a:extLst>
              <a:ext uri="{FF2B5EF4-FFF2-40B4-BE49-F238E27FC236}">
                <a16:creationId xmlns:a16="http://schemas.microsoft.com/office/drawing/2014/main" id="{1F2C13F2-B52A-90F1-9978-53A91CD2067A}"/>
              </a:ext>
            </a:extLst>
          </p:cNvPr>
          <p:cNvSpPr>
            <a:spLocks noGrp="1"/>
          </p:cNvSpPr>
          <p:nvPr>
            <p:ph idx="1"/>
          </p:nvPr>
        </p:nvSpPr>
        <p:spPr/>
        <p:txBody>
          <a:bodyPr/>
          <a:lstStyle/>
          <a:p>
            <a:r>
              <a:rPr lang="en-US" dirty="0"/>
              <a:t>Base of technology is science and material of science is knowledge. It is possible to conclude that material of technology is knowledge too.</a:t>
            </a:r>
          </a:p>
          <a:p>
            <a:r>
              <a:rPr lang="en-US" dirty="0"/>
              <a:t>But how can we assess price of knowledge, it is not easy but, a short sentence about a secret recipe is invaluable. Such short sentence expresses exactly technology.</a:t>
            </a:r>
          </a:p>
          <a:p>
            <a:r>
              <a:rPr lang="en-US" dirty="0"/>
              <a:t>Therefore, technology is fruit from root “knowledge” and trunk “science”. It is not easy to assess knowledge, but the importance of technology is proved.</a:t>
            </a:r>
          </a:p>
          <a:p>
            <a:r>
              <a:rPr lang="en-US" dirty="0"/>
              <a:t>In general, education is sustainable and effective way to foster the knowledge tree to bloom and result out technological fruit.</a:t>
            </a:r>
          </a:p>
          <a:p>
            <a:endParaRPr lang="en-US" dirty="0"/>
          </a:p>
        </p:txBody>
      </p:sp>
      <p:sp>
        <p:nvSpPr>
          <p:cNvPr id="4" name="Date Placeholder 3">
            <a:extLst>
              <a:ext uri="{FF2B5EF4-FFF2-40B4-BE49-F238E27FC236}">
                <a16:creationId xmlns:a16="http://schemas.microsoft.com/office/drawing/2014/main" id="{A376D602-4789-E811-AF75-ECA3EB866A29}"/>
              </a:ext>
            </a:extLst>
          </p:cNvPr>
          <p:cNvSpPr>
            <a:spLocks noGrp="1"/>
          </p:cNvSpPr>
          <p:nvPr>
            <p:ph type="dt" sz="half" idx="10"/>
          </p:nvPr>
        </p:nvSpPr>
        <p:spPr/>
        <p:txBody>
          <a:bodyPr/>
          <a:lstStyle/>
          <a:p>
            <a:r>
              <a:rPr lang="en-US"/>
              <a:t>17/10/2023</a:t>
            </a:r>
          </a:p>
        </p:txBody>
      </p:sp>
      <p:sp>
        <p:nvSpPr>
          <p:cNvPr id="5" name="Footer Placeholder 4">
            <a:extLst>
              <a:ext uri="{FF2B5EF4-FFF2-40B4-BE49-F238E27FC236}">
                <a16:creationId xmlns:a16="http://schemas.microsoft.com/office/drawing/2014/main" id="{06FC24F5-CC1D-C70A-50D1-F811821786C7}"/>
              </a:ext>
            </a:extLst>
          </p:cNvPr>
          <p:cNvSpPr>
            <a:spLocks noGrp="1"/>
          </p:cNvSpPr>
          <p:nvPr>
            <p:ph type="ftr" sz="quarter" idx="11"/>
          </p:nvPr>
        </p:nvSpPr>
        <p:spPr/>
        <p:txBody>
          <a:bodyPr/>
          <a:lstStyle/>
          <a:p>
            <a:r>
              <a:rPr lang="pt-BR"/>
              <a:t>Engineering Social Impact - Loc Nguyen - IRConTECS2023</a:t>
            </a:r>
            <a:endParaRPr lang="en-US"/>
          </a:p>
        </p:txBody>
      </p:sp>
      <p:sp>
        <p:nvSpPr>
          <p:cNvPr id="6" name="Slide Number Placeholder 5">
            <a:extLst>
              <a:ext uri="{FF2B5EF4-FFF2-40B4-BE49-F238E27FC236}">
                <a16:creationId xmlns:a16="http://schemas.microsoft.com/office/drawing/2014/main" id="{49DCC43B-6D72-F258-EDEB-3D730AF8B3CB}"/>
              </a:ext>
            </a:extLst>
          </p:cNvPr>
          <p:cNvSpPr>
            <a:spLocks noGrp="1"/>
          </p:cNvSpPr>
          <p:nvPr>
            <p:ph type="sldNum" sz="quarter" idx="12"/>
          </p:nvPr>
        </p:nvSpPr>
        <p:spPr/>
        <p:txBody>
          <a:bodyPr/>
          <a:lstStyle/>
          <a:p>
            <a:fld id="{5DB5036F-1FF2-46C4-8D2B-59C7E3B91952}" type="slidenum">
              <a:rPr lang="en-US" smtClean="0"/>
              <a:pPr/>
              <a:t>2</a:t>
            </a:fld>
            <a:endParaRPr lang="en-US"/>
          </a:p>
        </p:txBody>
      </p:sp>
    </p:spTree>
    <p:extLst>
      <p:ext uri="{BB962C8B-B14F-4D97-AF65-F5344CB8AC3E}">
        <p14:creationId xmlns:p14="http://schemas.microsoft.com/office/powerpoint/2010/main" val="33520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BB473-59A2-A0F8-08A4-F626FF78A6B4}"/>
              </a:ext>
            </a:extLst>
          </p:cNvPr>
          <p:cNvSpPr>
            <a:spLocks noGrp="1"/>
          </p:cNvSpPr>
          <p:nvPr>
            <p:ph type="title"/>
          </p:nvPr>
        </p:nvSpPr>
        <p:spPr/>
        <p:txBody>
          <a:bodyPr/>
          <a:lstStyle/>
          <a:p>
            <a:r>
              <a:rPr lang="en-US" dirty="0"/>
              <a:t>Paradoxes of technology</a:t>
            </a:r>
          </a:p>
        </p:txBody>
      </p:sp>
      <p:sp>
        <p:nvSpPr>
          <p:cNvPr id="3" name="Content Placeholder 2">
            <a:extLst>
              <a:ext uri="{FF2B5EF4-FFF2-40B4-BE49-F238E27FC236}">
                <a16:creationId xmlns:a16="http://schemas.microsoft.com/office/drawing/2014/main" id="{BD8FBAFD-9A9D-1871-BC00-DA74035B85F5}"/>
              </a:ext>
            </a:extLst>
          </p:cNvPr>
          <p:cNvSpPr>
            <a:spLocks noGrp="1"/>
          </p:cNvSpPr>
          <p:nvPr>
            <p:ph idx="1"/>
          </p:nvPr>
        </p:nvSpPr>
        <p:spPr/>
        <p:txBody>
          <a:bodyPr>
            <a:noAutofit/>
          </a:bodyPr>
          <a:lstStyle/>
          <a:p>
            <a:r>
              <a:rPr lang="en-US" sz="2200" dirty="0"/>
              <a:t>It is undoubtful that technology helps our world to be rich and wealthy, but technology also deepens the gap between the rich and the poor. It is not difficult to recognize this paradox of technology, which is the price we must pay for development.</a:t>
            </a:r>
          </a:p>
          <a:p>
            <a:r>
              <a:rPr lang="en-US" sz="2200" dirty="0"/>
              <a:t>It seems that the paradox is opposite to this topic mentioning the engineering and technology can help us to solve the problem of inequality.</a:t>
            </a:r>
          </a:p>
          <a:p>
            <a:r>
              <a:rPr lang="en-US" sz="2200" dirty="0"/>
              <a:t>Fortunately, besides the paradox, technology can really solve the inequality problem by an </a:t>
            </a:r>
            <a:r>
              <a:rPr lang="en-US" sz="2200" i="1" dirty="0"/>
              <a:t>indirect way</a:t>
            </a:r>
            <a:r>
              <a:rPr lang="en-US" sz="2200" dirty="0"/>
              <a:t>. Such indirect way is education.</a:t>
            </a:r>
          </a:p>
          <a:p>
            <a:r>
              <a:rPr lang="en-US" sz="2200" dirty="0"/>
              <a:t>Yes, technology can give studying chances to everyone at anywhere as well as bring universities back to home, which change educational form in essence. When a person who can obtain good knowledge as well as technology from such amazing education, she/he can create more wealth besides moving up upper classes in society. We must accept that society classification is motivation of development although we have to narrow distances between classes.</a:t>
            </a:r>
          </a:p>
          <a:p>
            <a:r>
              <a:rPr lang="en-US" sz="2200" dirty="0"/>
              <a:t>This is a miracle effect of technology when it causes two paradoxes about the inequality as well as its indirect solution via educational key.</a:t>
            </a:r>
          </a:p>
        </p:txBody>
      </p:sp>
      <p:sp>
        <p:nvSpPr>
          <p:cNvPr id="4" name="Date Placeholder 3">
            <a:extLst>
              <a:ext uri="{FF2B5EF4-FFF2-40B4-BE49-F238E27FC236}">
                <a16:creationId xmlns:a16="http://schemas.microsoft.com/office/drawing/2014/main" id="{77BAF393-D42C-2042-F123-08690CB3E3A0}"/>
              </a:ext>
            </a:extLst>
          </p:cNvPr>
          <p:cNvSpPr>
            <a:spLocks noGrp="1"/>
          </p:cNvSpPr>
          <p:nvPr>
            <p:ph type="dt" sz="half" idx="10"/>
          </p:nvPr>
        </p:nvSpPr>
        <p:spPr/>
        <p:txBody>
          <a:bodyPr/>
          <a:lstStyle/>
          <a:p>
            <a:r>
              <a:rPr lang="en-US"/>
              <a:t>17/10/2023</a:t>
            </a:r>
          </a:p>
        </p:txBody>
      </p:sp>
      <p:sp>
        <p:nvSpPr>
          <p:cNvPr id="5" name="Footer Placeholder 4">
            <a:extLst>
              <a:ext uri="{FF2B5EF4-FFF2-40B4-BE49-F238E27FC236}">
                <a16:creationId xmlns:a16="http://schemas.microsoft.com/office/drawing/2014/main" id="{471BFD3F-2180-D03B-FD94-FEFD6C219B14}"/>
              </a:ext>
            </a:extLst>
          </p:cNvPr>
          <p:cNvSpPr>
            <a:spLocks noGrp="1"/>
          </p:cNvSpPr>
          <p:nvPr>
            <p:ph type="ftr" sz="quarter" idx="11"/>
          </p:nvPr>
        </p:nvSpPr>
        <p:spPr/>
        <p:txBody>
          <a:bodyPr/>
          <a:lstStyle/>
          <a:p>
            <a:r>
              <a:rPr lang="pt-BR"/>
              <a:t>Engineering Social Impact - Loc Nguyen - IRConTECS2023</a:t>
            </a:r>
            <a:endParaRPr lang="en-US"/>
          </a:p>
        </p:txBody>
      </p:sp>
      <p:sp>
        <p:nvSpPr>
          <p:cNvPr id="6" name="Slide Number Placeholder 5">
            <a:extLst>
              <a:ext uri="{FF2B5EF4-FFF2-40B4-BE49-F238E27FC236}">
                <a16:creationId xmlns:a16="http://schemas.microsoft.com/office/drawing/2014/main" id="{391EDD04-7D19-36DD-4F20-ABFE05683CFA}"/>
              </a:ext>
            </a:extLst>
          </p:cNvPr>
          <p:cNvSpPr>
            <a:spLocks noGrp="1"/>
          </p:cNvSpPr>
          <p:nvPr>
            <p:ph type="sldNum" sz="quarter" idx="12"/>
          </p:nvPr>
        </p:nvSpPr>
        <p:spPr/>
        <p:txBody>
          <a:bodyPr/>
          <a:lstStyle/>
          <a:p>
            <a:fld id="{5DB5036F-1FF2-46C4-8D2B-59C7E3B91952}" type="slidenum">
              <a:rPr lang="en-US" smtClean="0"/>
              <a:pPr/>
              <a:t>3</a:t>
            </a:fld>
            <a:endParaRPr lang="en-US"/>
          </a:p>
        </p:txBody>
      </p:sp>
    </p:spTree>
    <p:extLst>
      <p:ext uri="{BB962C8B-B14F-4D97-AF65-F5344CB8AC3E}">
        <p14:creationId xmlns:p14="http://schemas.microsoft.com/office/powerpoint/2010/main" val="376472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EE3A-21F9-AC24-AFF7-086CAD45838F}"/>
              </a:ext>
            </a:extLst>
          </p:cNvPr>
          <p:cNvSpPr>
            <a:spLocks noGrp="1"/>
          </p:cNvSpPr>
          <p:nvPr>
            <p:ph type="title"/>
          </p:nvPr>
        </p:nvSpPr>
        <p:spPr/>
        <p:txBody>
          <a:bodyPr/>
          <a:lstStyle/>
          <a:p>
            <a:r>
              <a:rPr lang="en-US" dirty="0"/>
              <a:t>Super last racing round</a:t>
            </a:r>
          </a:p>
        </p:txBody>
      </p:sp>
      <p:sp>
        <p:nvSpPr>
          <p:cNvPr id="3" name="Content Placeholder 2">
            <a:extLst>
              <a:ext uri="{FF2B5EF4-FFF2-40B4-BE49-F238E27FC236}">
                <a16:creationId xmlns:a16="http://schemas.microsoft.com/office/drawing/2014/main" id="{8177F4BA-DB95-E8A1-EFA5-CD8B0CB75734}"/>
              </a:ext>
            </a:extLst>
          </p:cNvPr>
          <p:cNvSpPr>
            <a:spLocks noGrp="1"/>
          </p:cNvSpPr>
          <p:nvPr>
            <p:ph idx="1"/>
          </p:nvPr>
        </p:nvSpPr>
        <p:spPr/>
        <p:txBody>
          <a:bodyPr>
            <a:normAutofit/>
          </a:bodyPr>
          <a:lstStyle/>
          <a:p>
            <a:r>
              <a:rPr lang="en-US" sz="2450" dirty="0"/>
              <a:t>Every ASEAN country has own special cultures and strong points and so, the diversity is really a strong point. If you focus on purity, you may not reach power of purity while you may loss power (adaptiveness, high skill, etc.) of diversity.</a:t>
            </a:r>
          </a:p>
          <a:p>
            <a:r>
              <a:rPr lang="en-US" sz="2450" dirty="0"/>
              <a:t>There is a story that a race champion has a racing strategy that he is never the first in race, but he always sticks close on the first until the last round at that time he overcomes the first by a super skill in such last round. His success is based on good observation and extreme effort beside high skill.</a:t>
            </a:r>
          </a:p>
          <a:p>
            <a:r>
              <a:rPr lang="en-US" sz="2450" dirty="0"/>
              <a:t>About technology and engineering, strategy of super last racing round is suitable to development in diversity. We should apply and take advantages of technologies into raising citizen lives and solving problems of environment and society, as well as, joining in global/area supply chain. Let leading and highest technologies such as space exploitation for other ones, as an </a:t>
            </a:r>
            <a:r>
              <a:rPr lang="en-US" sz="2450" i="1" dirty="0"/>
              <a:t>important hinge</a:t>
            </a:r>
            <a:r>
              <a:rPr lang="en-US" sz="2450" dirty="0"/>
              <a:t>.</a:t>
            </a:r>
          </a:p>
        </p:txBody>
      </p:sp>
      <p:sp>
        <p:nvSpPr>
          <p:cNvPr id="4" name="Date Placeholder 3">
            <a:extLst>
              <a:ext uri="{FF2B5EF4-FFF2-40B4-BE49-F238E27FC236}">
                <a16:creationId xmlns:a16="http://schemas.microsoft.com/office/drawing/2014/main" id="{5F0D8EDC-8A65-1751-6050-031836875A4B}"/>
              </a:ext>
            </a:extLst>
          </p:cNvPr>
          <p:cNvSpPr>
            <a:spLocks noGrp="1"/>
          </p:cNvSpPr>
          <p:nvPr>
            <p:ph type="dt" sz="half" idx="10"/>
          </p:nvPr>
        </p:nvSpPr>
        <p:spPr/>
        <p:txBody>
          <a:bodyPr/>
          <a:lstStyle/>
          <a:p>
            <a:r>
              <a:rPr lang="en-US"/>
              <a:t>17/10/2023</a:t>
            </a:r>
          </a:p>
        </p:txBody>
      </p:sp>
      <p:sp>
        <p:nvSpPr>
          <p:cNvPr id="5" name="Footer Placeholder 4">
            <a:extLst>
              <a:ext uri="{FF2B5EF4-FFF2-40B4-BE49-F238E27FC236}">
                <a16:creationId xmlns:a16="http://schemas.microsoft.com/office/drawing/2014/main" id="{B18C25C7-FEDB-D370-D4A2-EBA748D7D5FC}"/>
              </a:ext>
            </a:extLst>
          </p:cNvPr>
          <p:cNvSpPr>
            <a:spLocks noGrp="1"/>
          </p:cNvSpPr>
          <p:nvPr>
            <p:ph type="ftr" sz="quarter" idx="11"/>
          </p:nvPr>
        </p:nvSpPr>
        <p:spPr/>
        <p:txBody>
          <a:bodyPr/>
          <a:lstStyle/>
          <a:p>
            <a:r>
              <a:rPr lang="pt-BR"/>
              <a:t>Engineering Social Impact - Loc Nguyen - IRConTECS2023</a:t>
            </a:r>
            <a:endParaRPr lang="en-US"/>
          </a:p>
        </p:txBody>
      </p:sp>
      <p:sp>
        <p:nvSpPr>
          <p:cNvPr id="6" name="Slide Number Placeholder 5">
            <a:extLst>
              <a:ext uri="{FF2B5EF4-FFF2-40B4-BE49-F238E27FC236}">
                <a16:creationId xmlns:a16="http://schemas.microsoft.com/office/drawing/2014/main" id="{168C6072-E099-999F-E011-73FBAE18CC52}"/>
              </a:ext>
            </a:extLst>
          </p:cNvPr>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331698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FBEE-1A6C-F15B-309F-4EC626A547B3}"/>
              </a:ext>
            </a:extLst>
          </p:cNvPr>
          <p:cNvSpPr>
            <a:spLocks noGrp="1"/>
          </p:cNvSpPr>
          <p:nvPr>
            <p:ph type="title"/>
          </p:nvPr>
        </p:nvSpPr>
        <p:spPr/>
        <p:txBody>
          <a:bodyPr/>
          <a:lstStyle/>
          <a:p>
            <a:r>
              <a:rPr lang="en-US" dirty="0"/>
              <a:t>Practice, experiment, and innovation</a:t>
            </a:r>
          </a:p>
        </p:txBody>
      </p:sp>
      <p:sp>
        <p:nvSpPr>
          <p:cNvPr id="3" name="Content Placeholder 2">
            <a:extLst>
              <a:ext uri="{FF2B5EF4-FFF2-40B4-BE49-F238E27FC236}">
                <a16:creationId xmlns:a16="http://schemas.microsoft.com/office/drawing/2014/main" id="{0E2F994F-0386-E101-9364-38D0E24E2253}"/>
              </a:ext>
            </a:extLst>
          </p:cNvPr>
          <p:cNvSpPr>
            <a:spLocks noGrp="1"/>
          </p:cNvSpPr>
          <p:nvPr>
            <p:ph idx="1"/>
          </p:nvPr>
        </p:nvSpPr>
        <p:spPr/>
        <p:txBody>
          <a:bodyPr>
            <a:noAutofit/>
          </a:bodyPr>
          <a:lstStyle/>
          <a:p>
            <a:r>
              <a:rPr lang="en-US" sz="2600" dirty="0"/>
              <a:t>Swinging in the hinge, there are many chances for innovations as modifying or improving core technologies so as to be appropriate to native situations.</a:t>
            </a:r>
          </a:p>
          <a:p>
            <a:r>
              <a:rPr lang="en-US" sz="2600" dirty="0"/>
              <a:t>Practice and experiment, which are essential results of decision process, become more necessary. Indeed, decisive character and solidarity become more important even though solidarity is seemly apposite to diversity. However, the diversity is incorporated with the solidarity in a dialectic manner.</a:t>
            </a:r>
          </a:p>
          <a:p>
            <a:r>
              <a:rPr lang="en-US" sz="2600" dirty="0"/>
              <a:t>As an example of modification which is a kind of innovation, I will </a:t>
            </a:r>
            <a:r>
              <a:rPr lang="en-US" sz="2600"/>
              <a:t>present shortly my </a:t>
            </a:r>
            <a:r>
              <a:rPr lang="en-US" sz="2600" dirty="0"/>
              <a:t>recent research about artificial intelligence (AI) generative model in which some different generative models are integrated together in order to produce a hybrid generative model. It is not a new core innovation, but it can be considered as a </a:t>
            </a:r>
            <a:r>
              <a:rPr lang="en-US" sz="2600" i="1" dirty="0"/>
              <a:t>derivative innovation</a:t>
            </a:r>
            <a:r>
              <a:rPr lang="en-US" sz="2600" dirty="0"/>
              <a:t>. This is an effectively applicative advantage of the strategy of super last race round.</a:t>
            </a:r>
          </a:p>
        </p:txBody>
      </p:sp>
      <p:sp>
        <p:nvSpPr>
          <p:cNvPr id="4" name="Date Placeholder 3">
            <a:extLst>
              <a:ext uri="{FF2B5EF4-FFF2-40B4-BE49-F238E27FC236}">
                <a16:creationId xmlns:a16="http://schemas.microsoft.com/office/drawing/2014/main" id="{8B7E2D33-6C24-13DE-A37B-9E2C654C4F52}"/>
              </a:ext>
            </a:extLst>
          </p:cNvPr>
          <p:cNvSpPr>
            <a:spLocks noGrp="1"/>
          </p:cNvSpPr>
          <p:nvPr>
            <p:ph type="dt" sz="half" idx="10"/>
          </p:nvPr>
        </p:nvSpPr>
        <p:spPr/>
        <p:txBody>
          <a:bodyPr/>
          <a:lstStyle/>
          <a:p>
            <a:r>
              <a:rPr lang="en-US"/>
              <a:t>17/10/2023</a:t>
            </a:r>
          </a:p>
        </p:txBody>
      </p:sp>
      <p:sp>
        <p:nvSpPr>
          <p:cNvPr id="5" name="Footer Placeholder 4">
            <a:extLst>
              <a:ext uri="{FF2B5EF4-FFF2-40B4-BE49-F238E27FC236}">
                <a16:creationId xmlns:a16="http://schemas.microsoft.com/office/drawing/2014/main" id="{BEE07F90-CBDD-A046-2446-93F095A1AA4E}"/>
              </a:ext>
            </a:extLst>
          </p:cNvPr>
          <p:cNvSpPr>
            <a:spLocks noGrp="1"/>
          </p:cNvSpPr>
          <p:nvPr>
            <p:ph type="ftr" sz="quarter" idx="11"/>
          </p:nvPr>
        </p:nvSpPr>
        <p:spPr/>
        <p:txBody>
          <a:bodyPr/>
          <a:lstStyle/>
          <a:p>
            <a:r>
              <a:rPr lang="pt-BR"/>
              <a:t>Engineering Social Impact - Loc Nguyen - IRConTECS2023</a:t>
            </a:r>
            <a:endParaRPr lang="en-US"/>
          </a:p>
        </p:txBody>
      </p:sp>
      <p:sp>
        <p:nvSpPr>
          <p:cNvPr id="6" name="Slide Number Placeholder 5">
            <a:extLst>
              <a:ext uri="{FF2B5EF4-FFF2-40B4-BE49-F238E27FC236}">
                <a16:creationId xmlns:a16="http://schemas.microsoft.com/office/drawing/2014/main" id="{A0778F3A-155D-8CAB-B4C5-0912E9C4A96C}"/>
              </a:ext>
            </a:extLst>
          </p:cNvPr>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486625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listening</a:t>
            </a:r>
          </a:p>
        </p:txBody>
      </p:sp>
      <p:sp>
        <p:nvSpPr>
          <p:cNvPr id="4" name="Slide Number Placeholder 3"/>
          <p:cNvSpPr>
            <a:spLocks noGrp="1"/>
          </p:cNvSpPr>
          <p:nvPr>
            <p:ph type="sldNum" sz="quarter" idx="12"/>
          </p:nvPr>
        </p:nvSpPr>
        <p:spPr/>
        <p:txBody>
          <a:bodyPr/>
          <a:lstStyle/>
          <a:p>
            <a:fld id="{5DB5036F-1FF2-46C4-8D2B-59C7E3B91952}" type="slidenum">
              <a:rPr lang="en-US" smtClean="0"/>
              <a:pPr/>
              <a:t>6</a:t>
            </a:fld>
            <a:endParaRPr lang="en-US"/>
          </a:p>
        </p:txBody>
      </p:sp>
      <p:sp>
        <p:nvSpPr>
          <p:cNvPr id="3" name="Footer Placeholder 2"/>
          <p:cNvSpPr>
            <a:spLocks noGrp="1"/>
          </p:cNvSpPr>
          <p:nvPr>
            <p:ph type="ftr" sz="quarter" idx="11"/>
          </p:nvPr>
        </p:nvSpPr>
        <p:spPr/>
        <p:txBody>
          <a:bodyPr/>
          <a:lstStyle/>
          <a:p>
            <a:r>
              <a:rPr lang="pt-BR"/>
              <a:t>Engineering Social Impact - Loc Nguyen - IRConTECS2023</a:t>
            </a:r>
            <a:endParaRPr lang="en-US"/>
          </a:p>
        </p:txBody>
      </p:sp>
      <p:sp>
        <p:nvSpPr>
          <p:cNvPr id="5" name="Date Placeholder 4"/>
          <p:cNvSpPr>
            <a:spLocks noGrp="1"/>
          </p:cNvSpPr>
          <p:nvPr>
            <p:ph type="dt" sz="half" idx="10"/>
          </p:nvPr>
        </p:nvSpPr>
        <p:spPr/>
        <p:txBody>
          <a:bodyPr/>
          <a:lstStyle/>
          <a:p>
            <a:r>
              <a:rPr lang="en-US"/>
              <a:t>17/10/2023</a:t>
            </a:r>
          </a:p>
        </p:txBody>
      </p:sp>
    </p:spTree>
    <p:extLst>
      <p:ext uri="{BB962C8B-B14F-4D97-AF65-F5344CB8AC3E}">
        <p14:creationId xmlns:p14="http://schemas.microsoft.com/office/powerpoint/2010/main" val="1326608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3412</TotalTime>
  <Words>797</Words>
  <Application>Microsoft Office PowerPoint</Application>
  <PresentationFormat>Widescreen</PresentationFormat>
  <Paragraphs>47</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Office Theme</vt:lpstr>
      <vt:lpstr>Engineering for Social Impact</vt:lpstr>
      <vt:lpstr>Axiom of technology</vt:lpstr>
      <vt:lpstr>Paradoxes of technology</vt:lpstr>
      <vt:lpstr>Super last racing round</vt:lpstr>
      <vt:lpstr>Practice, experiment, and innovation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630</cp:revision>
  <dcterms:created xsi:type="dcterms:W3CDTF">2017-06-28T03:43:04Z</dcterms:created>
  <dcterms:modified xsi:type="dcterms:W3CDTF">2023-10-17T21:48:11Z</dcterms:modified>
</cp:coreProperties>
</file>