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313" r:id="rId3"/>
    <p:sldId id="371" r:id="rId4"/>
    <p:sldId id="372" r:id="rId5"/>
    <p:sldId id="373" r:id="rId6"/>
    <p:sldId id="374" r:id="rId7"/>
    <p:sldId id="375" r:id="rId8"/>
    <p:sldId id="376" r:id="rId9"/>
    <p:sldId id="386" r:id="rId10"/>
    <p:sldId id="377" r:id="rId11"/>
    <p:sldId id="380" r:id="rId12"/>
    <p:sldId id="381" r:id="rId13"/>
    <p:sldId id="382" r:id="rId14"/>
    <p:sldId id="383" r:id="rId15"/>
    <p:sldId id="384" r:id="rId16"/>
    <p:sldId id="387" r:id="rId17"/>
    <p:sldId id="385" r:id="rId18"/>
    <p:sldId id="378" r:id="rId19"/>
    <p:sldId id="379" r:id="rId20"/>
    <p:sldId id="31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02/11/2023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02/11/2023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24/10/2023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24/10/2023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Technological Accessibility - Loc Nguyen - Research &amp; Culture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3500" b="1" dirty="0"/>
              <a:t>Technological Accessibility: Learning Platform Among Senior High School Students</a:t>
            </a:r>
            <a:endParaRPr lang="en-US" sz="3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Professor Dr. Loc Nguyen, PhD, Postdoc</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Technological Accessibility - Loc Nguyen - Research &amp; Culture</a:t>
            </a:r>
          </a:p>
        </p:txBody>
      </p:sp>
      <p:sp>
        <p:nvSpPr>
          <p:cNvPr id="6" name="Date Placeholder 5"/>
          <p:cNvSpPr>
            <a:spLocks noGrp="1"/>
          </p:cNvSpPr>
          <p:nvPr>
            <p:ph type="dt" sz="half" idx="10"/>
          </p:nvPr>
        </p:nvSpPr>
        <p:spPr/>
        <p:txBody>
          <a:bodyPr/>
          <a:lstStyle/>
          <a:p>
            <a:r>
              <a:rPr lang="en-US"/>
              <a:t>24/10/2023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8" name="TextBox 7">
            <a:extLst>
              <a:ext uri="{FF2B5EF4-FFF2-40B4-BE49-F238E27FC236}">
                <a16:creationId xmlns:a16="http://schemas.microsoft.com/office/drawing/2014/main" id="{23D48A60-64B5-1C10-193C-3A950361D429}"/>
              </a:ext>
            </a:extLst>
          </p:cNvPr>
          <p:cNvSpPr txBox="1"/>
          <p:nvPr/>
        </p:nvSpPr>
        <p:spPr>
          <a:xfrm>
            <a:off x="987288" y="639989"/>
            <a:ext cx="10366512" cy="830997"/>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ASEAN Seminar on Research and Culture</a:t>
            </a:r>
          </a:p>
          <a:p>
            <a:pPr algn="ctr"/>
            <a:r>
              <a:rPr lang="en-US" sz="2400" dirty="0">
                <a:latin typeface="Times New Roman" panose="02020603050405020304" pitchFamily="18" charset="0"/>
                <a:cs typeface="Times New Roman" panose="02020603050405020304" pitchFamily="18" charset="0"/>
              </a:rPr>
              <a:t>A.V.R CBSUA-</a:t>
            </a:r>
            <a:r>
              <a:rPr lang="en-US" sz="2400" dirty="0" err="1">
                <a:latin typeface="Times New Roman" panose="02020603050405020304" pitchFamily="18" charset="0"/>
                <a:cs typeface="Times New Roman" panose="02020603050405020304" pitchFamily="18" charset="0"/>
              </a:rPr>
              <a:t>Sipocot</a:t>
            </a:r>
            <a:r>
              <a:rPr lang="en-US" sz="2400" dirty="0">
                <a:latin typeface="Times New Roman" panose="02020603050405020304" pitchFamily="18" charset="0"/>
                <a:cs typeface="Times New Roman" panose="02020603050405020304" pitchFamily="18" charset="0"/>
              </a:rPr>
              <a:t>, Camarines Sur, Philippines, October 24, 2023</a:t>
            </a:r>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98E6A-D69B-FB52-205D-75C75C592B16}"/>
              </a:ext>
            </a:extLst>
          </p:cNvPr>
          <p:cNvSpPr>
            <a:spLocks noGrp="1"/>
          </p:cNvSpPr>
          <p:nvPr>
            <p:ph type="title"/>
          </p:nvPr>
        </p:nvSpPr>
        <p:spPr/>
        <p:txBody>
          <a:bodyPr/>
          <a:lstStyle/>
          <a:p>
            <a:r>
              <a:rPr lang="en-US" dirty="0"/>
              <a:t>Some shared thoughts about research</a:t>
            </a:r>
          </a:p>
        </p:txBody>
      </p:sp>
      <p:sp>
        <p:nvSpPr>
          <p:cNvPr id="3" name="Content Placeholder 2">
            <a:extLst>
              <a:ext uri="{FF2B5EF4-FFF2-40B4-BE49-F238E27FC236}">
                <a16:creationId xmlns:a16="http://schemas.microsoft.com/office/drawing/2014/main" id="{AE54A54A-DB86-E51F-0519-11DABB5AACD0}"/>
              </a:ext>
            </a:extLst>
          </p:cNvPr>
          <p:cNvSpPr>
            <a:spLocks noGrp="1"/>
          </p:cNvSpPr>
          <p:nvPr>
            <p:ph idx="1"/>
          </p:nvPr>
        </p:nvSpPr>
        <p:spPr/>
        <p:txBody>
          <a:bodyPr/>
          <a:lstStyle/>
          <a:p>
            <a:r>
              <a:rPr lang="en-US" dirty="0"/>
              <a:t>Methodologies: planting, implanting, breeding, software development, chip design, etc.</a:t>
            </a:r>
          </a:p>
          <a:p>
            <a:r>
              <a:rPr lang="en-US" dirty="0"/>
              <a:t>Data analysis: parameter estimation and hypothesis testing.</a:t>
            </a:r>
          </a:p>
          <a:p>
            <a:r>
              <a:rPr lang="en-US" dirty="0"/>
              <a:t>Social researches: qualitative research, self-reflection, story telling.</a:t>
            </a:r>
          </a:p>
          <a:p>
            <a:endParaRPr lang="en-US" dirty="0"/>
          </a:p>
        </p:txBody>
      </p:sp>
      <p:sp>
        <p:nvSpPr>
          <p:cNvPr id="4" name="Date Placeholder 3">
            <a:extLst>
              <a:ext uri="{FF2B5EF4-FFF2-40B4-BE49-F238E27FC236}">
                <a16:creationId xmlns:a16="http://schemas.microsoft.com/office/drawing/2014/main" id="{B201B686-04CB-F67F-9886-852F2B21E7A7}"/>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8E6FC722-CF21-E1AE-8D8F-F1558420686A}"/>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5C602294-ECB8-7732-53B4-D7D5D917A7BB}"/>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037366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666E-1BAC-FF21-14F9-84FF3907C0F0}"/>
              </a:ext>
            </a:extLst>
          </p:cNvPr>
          <p:cNvSpPr>
            <a:spLocks noGrp="1"/>
          </p:cNvSpPr>
          <p:nvPr>
            <p:ph type="title"/>
          </p:nvPr>
        </p:nvSpPr>
        <p:spPr/>
        <p:txBody>
          <a:bodyPr/>
          <a:lstStyle/>
          <a:p>
            <a:r>
              <a:rPr lang="en-US" dirty="0"/>
              <a:t>Researching steps</a:t>
            </a:r>
          </a:p>
        </p:txBody>
      </p:sp>
      <p:sp>
        <p:nvSpPr>
          <p:cNvPr id="3" name="Content Placeholder 2">
            <a:extLst>
              <a:ext uri="{FF2B5EF4-FFF2-40B4-BE49-F238E27FC236}">
                <a16:creationId xmlns:a16="http://schemas.microsoft.com/office/drawing/2014/main" id="{BBF555FA-9ABE-4575-4F10-039E332DDAFC}"/>
              </a:ext>
            </a:extLst>
          </p:cNvPr>
          <p:cNvSpPr>
            <a:spLocks noGrp="1"/>
          </p:cNvSpPr>
          <p:nvPr>
            <p:ph idx="1"/>
          </p:nvPr>
        </p:nvSpPr>
        <p:spPr/>
        <p:txBody>
          <a:bodyPr/>
          <a:lstStyle/>
          <a:p>
            <a:pPr marL="514350" indent="-514350">
              <a:buFont typeface="+mj-lt"/>
              <a:buAutoNum type="arabicPeriod"/>
            </a:pPr>
            <a:r>
              <a:rPr lang="en-US" dirty="0"/>
              <a:t>Understanding carefully your topic.</a:t>
            </a:r>
          </a:p>
          <a:p>
            <a:pPr marL="514350" indent="-514350">
              <a:buFont typeface="+mj-lt"/>
              <a:buAutoNum type="arabicPeriod"/>
            </a:pPr>
            <a:r>
              <a:rPr lang="en-US" dirty="0"/>
              <a:t>Full of energy as well as passion and ambition.</a:t>
            </a:r>
          </a:p>
          <a:p>
            <a:pPr marL="514350" indent="-514350">
              <a:buFont typeface="+mj-lt"/>
              <a:buAutoNum type="arabicPeriod"/>
            </a:pPr>
            <a:r>
              <a:rPr lang="en-US" dirty="0"/>
              <a:t>Establishing a researching group.</a:t>
            </a:r>
          </a:p>
          <a:p>
            <a:pPr marL="514350" indent="-514350">
              <a:buFont typeface="+mj-lt"/>
              <a:buAutoNum type="arabicPeriod"/>
            </a:pPr>
            <a:r>
              <a:rPr lang="en-US" dirty="0"/>
              <a:t>Making a proposal about idea/hypothesis.</a:t>
            </a:r>
          </a:p>
          <a:p>
            <a:pPr marL="514350" indent="-514350">
              <a:buFont typeface="+mj-lt"/>
              <a:buAutoNum type="arabicPeriod"/>
            </a:pPr>
            <a:r>
              <a:rPr lang="en-US" dirty="0"/>
              <a:t>Discussing about implementation method.</a:t>
            </a:r>
          </a:p>
          <a:p>
            <a:pPr marL="514350" indent="-514350">
              <a:buFont typeface="+mj-lt"/>
              <a:buAutoNum type="arabicPeriod"/>
            </a:pPr>
            <a:r>
              <a:rPr lang="en-US" dirty="0"/>
              <a:t>Making research design.</a:t>
            </a:r>
          </a:p>
          <a:p>
            <a:pPr marL="514350" indent="-514350">
              <a:buFont typeface="+mj-lt"/>
              <a:buAutoNum type="arabicPeriod"/>
            </a:pPr>
            <a:r>
              <a:rPr lang="en-US" dirty="0"/>
              <a:t>Implementing your method: collecting data, creating something.</a:t>
            </a:r>
          </a:p>
          <a:p>
            <a:pPr marL="514350" indent="-514350">
              <a:buFont typeface="+mj-lt"/>
              <a:buAutoNum type="arabicPeriod"/>
            </a:pPr>
            <a:r>
              <a:rPr lang="en-US" dirty="0"/>
              <a:t>Obtaining experimental results.</a:t>
            </a:r>
          </a:p>
          <a:p>
            <a:pPr marL="514350" indent="-514350">
              <a:buFont typeface="+mj-lt"/>
              <a:buAutoNum type="arabicPeriod"/>
            </a:pPr>
            <a:r>
              <a:rPr lang="en-US" dirty="0"/>
              <a:t>Writing/review papers.</a:t>
            </a:r>
          </a:p>
          <a:p>
            <a:endParaRPr lang="en-US" dirty="0"/>
          </a:p>
        </p:txBody>
      </p:sp>
      <p:sp>
        <p:nvSpPr>
          <p:cNvPr id="4" name="Date Placeholder 3">
            <a:extLst>
              <a:ext uri="{FF2B5EF4-FFF2-40B4-BE49-F238E27FC236}">
                <a16:creationId xmlns:a16="http://schemas.microsoft.com/office/drawing/2014/main" id="{E308E3F0-248A-8E5F-6A98-B392704B1BEC}"/>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7BD816D5-92A7-1080-5FB7-986BF9EEC7A0}"/>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F43B13FC-6F47-8144-EE97-03CAF371235E}"/>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157715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0A703-B3D6-3166-7083-FC327A66C6E4}"/>
              </a:ext>
            </a:extLst>
          </p:cNvPr>
          <p:cNvSpPr>
            <a:spLocks noGrp="1"/>
          </p:cNvSpPr>
          <p:nvPr>
            <p:ph type="title"/>
          </p:nvPr>
        </p:nvSpPr>
        <p:spPr/>
        <p:txBody>
          <a:bodyPr/>
          <a:lstStyle/>
          <a:p>
            <a:r>
              <a:rPr lang="en-US" dirty="0"/>
              <a:t>Research design</a:t>
            </a:r>
          </a:p>
        </p:txBody>
      </p:sp>
      <p:sp>
        <p:nvSpPr>
          <p:cNvPr id="3" name="Content Placeholder 2">
            <a:extLst>
              <a:ext uri="{FF2B5EF4-FFF2-40B4-BE49-F238E27FC236}">
                <a16:creationId xmlns:a16="http://schemas.microsoft.com/office/drawing/2014/main" id="{1BCC62A9-0311-A6CE-A56F-427B4FA59087}"/>
              </a:ext>
            </a:extLst>
          </p:cNvPr>
          <p:cNvSpPr>
            <a:spLocks noGrp="1"/>
          </p:cNvSpPr>
          <p:nvPr>
            <p:ph idx="1"/>
          </p:nvPr>
        </p:nvSpPr>
        <p:spPr/>
        <p:txBody>
          <a:bodyPr/>
          <a:lstStyle/>
          <a:p>
            <a:r>
              <a:rPr lang="en-US" dirty="0"/>
              <a:t>Think carefully about your proposed method to implement/test your idea/hypothesis.</a:t>
            </a:r>
          </a:p>
          <a:p>
            <a:r>
              <a:rPr lang="en-US" dirty="0"/>
              <a:t>Think about competitors. </a:t>
            </a:r>
          </a:p>
          <a:p>
            <a:r>
              <a:rPr lang="en-US" dirty="0"/>
              <a:t>Make decision as soon as possible.</a:t>
            </a:r>
          </a:p>
          <a:p>
            <a:r>
              <a:rPr lang="en-US" dirty="0"/>
              <a:t>Estimate time and cost.</a:t>
            </a:r>
          </a:p>
          <a:p>
            <a:r>
              <a:rPr lang="en-US" dirty="0"/>
              <a:t>Estimate profits/results.</a:t>
            </a:r>
          </a:p>
        </p:txBody>
      </p:sp>
      <p:sp>
        <p:nvSpPr>
          <p:cNvPr id="4" name="Date Placeholder 3">
            <a:extLst>
              <a:ext uri="{FF2B5EF4-FFF2-40B4-BE49-F238E27FC236}">
                <a16:creationId xmlns:a16="http://schemas.microsoft.com/office/drawing/2014/main" id="{9CC251C8-8E5E-0B6B-A363-AD17644E13E4}"/>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7E3C3437-D9A9-845C-6B2B-E37C04D27640}"/>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036EAB58-1E4C-78A5-F100-D1E42D0CD507}"/>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72628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9C01F-214B-2333-52A7-5C6A4D6DC013}"/>
              </a:ext>
            </a:extLst>
          </p:cNvPr>
          <p:cNvSpPr>
            <a:spLocks noGrp="1"/>
          </p:cNvSpPr>
          <p:nvPr>
            <p:ph type="title"/>
          </p:nvPr>
        </p:nvSpPr>
        <p:spPr/>
        <p:txBody>
          <a:bodyPr/>
          <a:lstStyle/>
          <a:p>
            <a:r>
              <a:rPr lang="en-US" dirty="0"/>
              <a:t>Implementation: water fall or agile development</a:t>
            </a:r>
          </a:p>
        </p:txBody>
      </p:sp>
      <p:sp>
        <p:nvSpPr>
          <p:cNvPr id="3" name="Content Placeholder 2">
            <a:extLst>
              <a:ext uri="{FF2B5EF4-FFF2-40B4-BE49-F238E27FC236}">
                <a16:creationId xmlns:a16="http://schemas.microsoft.com/office/drawing/2014/main" id="{D90B2608-0AF4-0FE9-DA95-8A529CD6579C}"/>
              </a:ext>
            </a:extLst>
          </p:cNvPr>
          <p:cNvSpPr>
            <a:spLocks noGrp="1"/>
          </p:cNvSpPr>
          <p:nvPr>
            <p:ph idx="1"/>
          </p:nvPr>
        </p:nvSpPr>
        <p:spPr/>
        <p:txBody>
          <a:bodyPr/>
          <a:lstStyle/>
          <a:p>
            <a:r>
              <a:rPr lang="en-US" dirty="0"/>
              <a:t>Requirement and design (linked to research design)</a:t>
            </a:r>
          </a:p>
          <a:p>
            <a:r>
              <a:rPr lang="en-US" dirty="0"/>
              <a:t>Implementation: building, creating, collecting data, hypothesis testing.</a:t>
            </a:r>
          </a:p>
          <a:p>
            <a:r>
              <a:rPr lang="en-US" dirty="0"/>
              <a:t>Testing</a:t>
            </a:r>
          </a:p>
          <a:p>
            <a:r>
              <a:rPr lang="en-US" dirty="0"/>
              <a:t>Deployment / Publishing</a:t>
            </a:r>
          </a:p>
          <a:p>
            <a:r>
              <a:rPr lang="en-US" dirty="0"/>
              <a:t>Maintenance</a:t>
            </a:r>
          </a:p>
        </p:txBody>
      </p:sp>
      <p:sp>
        <p:nvSpPr>
          <p:cNvPr id="4" name="Date Placeholder 3">
            <a:extLst>
              <a:ext uri="{FF2B5EF4-FFF2-40B4-BE49-F238E27FC236}">
                <a16:creationId xmlns:a16="http://schemas.microsoft.com/office/drawing/2014/main" id="{E3D73382-7511-AA2C-B01B-432AFF17A965}"/>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4AA0B081-8984-82E0-E70C-8727FC5DAE2D}"/>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AD000456-29AB-C79D-8A00-420DEB6A5D22}"/>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51360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77C9A-8289-4594-6E19-DE4E57897B84}"/>
              </a:ext>
            </a:extLst>
          </p:cNvPr>
          <p:cNvSpPr>
            <a:spLocks noGrp="1"/>
          </p:cNvSpPr>
          <p:nvPr>
            <p:ph type="title"/>
          </p:nvPr>
        </p:nvSpPr>
        <p:spPr/>
        <p:txBody>
          <a:bodyPr/>
          <a:lstStyle/>
          <a:p>
            <a:r>
              <a:rPr lang="en-US" dirty="0"/>
              <a:t>About data analysis </a:t>
            </a:r>
          </a:p>
        </p:txBody>
      </p:sp>
      <p:sp>
        <p:nvSpPr>
          <p:cNvPr id="3" name="Content Placeholder 2">
            <a:extLst>
              <a:ext uri="{FF2B5EF4-FFF2-40B4-BE49-F238E27FC236}">
                <a16:creationId xmlns:a16="http://schemas.microsoft.com/office/drawing/2014/main" id="{9273D8B7-7827-41EF-BD6B-BDCEE4B377A5}"/>
              </a:ext>
            </a:extLst>
          </p:cNvPr>
          <p:cNvSpPr>
            <a:spLocks noGrp="1"/>
          </p:cNvSpPr>
          <p:nvPr>
            <p:ph idx="1"/>
          </p:nvPr>
        </p:nvSpPr>
        <p:spPr/>
        <p:txBody>
          <a:bodyPr/>
          <a:lstStyle/>
          <a:p>
            <a:r>
              <a:rPr lang="en-US" dirty="0"/>
              <a:t>Selecting available data or collecting data.</a:t>
            </a:r>
          </a:p>
          <a:p>
            <a:r>
              <a:rPr lang="en-US" dirty="0"/>
              <a:t>Collecting data.</a:t>
            </a:r>
          </a:p>
          <a:p>
            <a:pPr lvl="1"/>
            <a:r>
              <a:rPr lang="en-US" dirty="0"/>
              <a:t>Estimating sample size.</a:t>
            </a:r>
          </a:p>
          <a:p>
            <a:pPr lvl="1"/>
            <a:r>
              <a:rPr lang="en-US" dirty="0"/>
              <a:t>Collecting sample from population (vertical or horizontal)</a:t>
            </a:r>
          </a:p>
          <a:p>
            <a:r>
              <a:rPr lang="en-US" dirty="0"/>
              <a:t>Preprocessing data / reading data.</a:t>
            </a:r>
          </a:p>
          <a:p>
            <a:r>
              <a:rPr lang="en-US" dirty="0"/>
              <a:t>Choose statistical tools such as R and SPSS to analyze data.</a:t>
            </a:r>
          </a:p>
          <a:p>
            <a:r>
              <a:rPr lang="en-US" dirty="0"/>
              <a:t>Obtain estimated parameters or hypothesis testing results.</a:t>
            </a:r>
          </a:p>
        </p:txBody>
      </p:sp>
      <p:sp>
        <p:nvSpPr>
          <p:cNvPr id="4" name="Date Placeholder 3">
            <a:extLst>
              <a:ext uri="{FF2B5EF4-FFF2-40B4-BE49-F238E27FC236}">
                <a16:creationId xmlns:a16="http://schemas.microsoft.com/office/drawing/2014/main" id="{C1374D9B-9EB7-74D9-C624-5355BCAFCE9A}"/>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5E86DCFB-D6AA-D337-4D8A-5EA6ABCB5F85}"/>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1B909D1F-D7BD-3DFE-8385-F800A8BB5974}"/>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4129777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50F8-EEB8-02E9-9105-7A426969C9DC}"/>
              </a:ext>
            </a:extLst>
          </p:cNvPr>
          <p:cNvSpPr>
            <a:spLocks noGrp="1"/>
          </p:cNvSpPr>
          <p:nvPr>
            <p:ph type="title"/>
          </p:nvPr>
        </p:nvSpPr>
        <p:spPr/>
        <p:txBody>
          <a:bodyPr/>
          <a:lstStyle/>
          <a:p>
            <a:r>
              <a:rPr lang="en-US" dirty="0"/>
              <a:t>About data analysis</a:t>
            </a:r>
          </a:p>
        </p:txBody>
      </p:sp>
      <p:sp>
        <p:nvSpPr>
          <p:cNvPr id="3" name="Content Placeholder 2">
            <a:extLst>
              <a:ext uri="{FF2B5EF4-FFF2-40B4-BE49-F238E27FC236}">
                <a16:creationId xmlns:a16="http://schemas.microsoft.com/office/drawing/2014/main" id="{94C97FC9-65FA-6B4E-1044-2B4105E016F4}"/>
              </a:ext>
            </a:extLst>
          </p:cNvPr>
          <p:cNvSpPr>
            <a:spLocks noGrp="1"/>
          </p:cNvSpPr>
          <p:nvPr>
            <p:ph idx="1"/>
          </p:nvPr>
        </p:nvSpPr>
        <p:spPr/>
        <p:txBody>
          <a:bodyPr/>
          <a:lstStyle/>
          <a:p>
            <a:r>
              <a:rPr lang="en-US" dirty="0"/>
              <a:t>Sample size is also important.</a:t>
            </a:r>
          </a:p>
          <a:p>
            <a:r>
              <a:rPr lang="en-US" dirty="0"/>
              <a:t>There are many statistical models which must be suitable to your research.</a:t>
            </a:r>
          </a:p>
          <a:p>
            <a:r>
              <a:rPr lang="en-US" dirty="0"/>
              <a:t>Understanding deeply about antithesis: if you want to prove hypothesis A, you must give the opposite null hypothesis B. If the data analysis result discard B, the A can be right.</a:t>
            </a:r>
          </a:p>
          <a:p>
            <a:r>
              <a:rPr lang="en-US" dirty="0"/>
              <a:t>Understanding P-value and significant level.</a:t>
            </a:r>
          </a:p>
        </p:txBody>
      </p:sp>
      <p:sp>
        <p:nvSpPr>
          <p:cNvPr id="4" name="Date Placeholder 3">
            <a:extLst>
              <a:ext uri="{FF2B5EF4-FFF2-40B4-BE49-F238E27FC236}">
                <a16:creationId xmlns:a16="http://schemas.microsoft.com/office/drawing/2014/main" id="{81170F72-A3E8-78EF-85FE-E1009EBB37EA}"/>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413CA106-C373-1369-B14A-B963D3F7D98D}"/>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0E4AF772-AAC9-0391-8BD9-8B5500C17346}"/>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05602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C7DF-0985-72EF-FD5C-D16458A9C56A}"/>
              </a:ext>
            </a:extLst>
          </p:cNvPr>
          <p:cNvSpPr>
            <a:spLocks noGrp="1"/>
          </p:cNvSpPr>
          <p:nvPr>
            <p:ph type="title"/>
          </p:nvPr>
        </p:nvSpPr>
        <p:spPr/>
        <p:txBody>
          <a:bodyPr/>
          <a:lstStyle/>
          <a:p>
            <a:r>
              <a:rPr lang="en-US" dirty="0"/>
              <a:t>Bayesian statistics</a:t>
            </a:r>
          </a:p>
        </p:txBody>
      </p:sp>
      <p:sp>
        <p:nvSpPr>
          <p:cNvPr id="3" name="Content Placeholder 2">
            <a:extLst>
              <a:ext uri="{FF2B5EF4-FFF2-40B4-BE49-F238E27FC236}">
                <a16:creationId xmlns:a16="http://schemas.microsoft.com/office/drawing/2014/main" id="{915AC2E6-B09C-8FF4-06C8-7F127EAD2FDA}"/>
              </a:ext>
            </a:extLst>
          </p:cNvPr>
          <p:cNvSpPr>
            <a:spLocks noGrp="1"/>
          </p:cNvSpPr>
          <p:nvPr>
            <p:ph idx="1"/>
          </p:nvPr>
        </p:nvSpPr>
        <p:spPr/>
        <p:txBody>
          <a:bodyPr/>
          <a:lstStyle/>
          <a:p>
            <a:r>
              <a:rPr lang="en-US" dirty="0"/>
              <a:t>Traditional statistics: random is focused.</a:t>
            </a:r>
          </a:p>
          <a:p>
            <a:r>
              <a:rPr lang="en-US" dirty="0"/>
              <a:t>Bayesian statistics: objective hypothesis and consolidation of evidence.</a:t>
            </a:r>
          </a:p>
        </p:txBody>
      </p:sp>
      <p:sp>
        <p:nvSpPr>
          <p:cNvPr id="4" name="Date Placeholder 3">
            <a:extLst>
              <a:ext uri="{FF2B5EF4-FFF2-40B4-BE49-F238E27FC236}">
                <a16:creationId xmlns:a16="http://schemas.microsoft.com/office/drawing/2014/main" id="{49F0B5A8-854E-0F01-A31E-37B60E12D3F9}"/>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35E06F62-C310-0CC7-709D-D10000B7AF49}"/>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FEC2BDF4-48A9-15DE-7258-635515D2A603}"/>
              </a:ext>
            </a:extLst>
          </p:cNvPr>
          <p:cNvSpPr>
            <a:spLocks noGrp="1"/>
          </p:cNvSpPr>
          <p:nvPr>
            <p:ph type="sldNum" sz="quarter" idx="12"/>
          </p:nvPr>
        </p:nvSpPr>
        <p:spPr/>
        <p:txBody>
          <a:bodyPr/>
          <a:lstStyle/>
          <a:p>
            <a:fld id="{5DB5036F-1FF2-46C4-8D2B-59C7E3B91952}" type="slidenum">
              <a:rPr lang="en-US" smtClean="0"/>
              <a:pPr/>
              <a:t>16</a:t>
            </a:fld>
            <a:endParaRPr lang="en-US"/>
          </a:p>
        </p:txBody>
      </p:sp>
      <p:pic>
        <p:nvPicPr>
          <p:cNvPr id="8" name="Picture 7" descr="A diagram of a science&#10;&#10;Description automatically generated">
            <a:extLst>
              <a:ext uri="{FF2B5EF4-FFF2-40B4-BE49-F238E27FC236}">
                <a16:creationId xmlns:a16="http://schemas.microsoft.com/office/drawing/2014/main" id="{48409EC7-E79A-02CD-CC26-746ACB61C0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428" y="2572172"/>
            <a:ext cx="6377143" cy="3371429"/>
          </a:xfrm>
          <a:prstGeom prst="rect">
            <a:avLst/>
          </a:prstGeom>
        </p:spPr>
      </p:pic>
    </p:spTree>
    <p:extLst>
      <p:ext uri="{BB962C8B-B14F-4D97-AF65-F5344CB8AC3E}">
        <p14:creationId xmlns:p14="http://schemas.microsoft.com/office/powerpoint/2010/main" val="2894954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B78F4-8351-6A24-271E-BCEDCDBBEE04}"/>
              </a:ext>
            </a:extLst>
          </p:cNvPr>
          <p:cNvSpPr>
            <a:spLocks noGrp="1"/>
          </p:cNvSpPr>
          <p:nvPr>
            <p:ph type="title"/>
          </p:nvPr>
        </p:nvSpPr>
        <p:spPr/>
        <p:txBody>
          <a:bodyPr/>
          <a:lstStyle/>
          <a:p>
            <a:r>
              <a:rPr lang="en-US" dirty="0"/>
              <a:t>About developing software</a:t>
            </a:r>
          </a:p>
        </p:txBody>
      </p:sp>
      <p:sp>
        <p:nvSpPr>
          <p:cNvPr id="3" name="Content Placeholder 2">
            <a:extLst>
              <a:ext uri="{FF2B5EF4-FFF2-40B4-BE49-F238E27FC236}">
                <a16:creationId xmlns:a16="http://schemas.microsoft.com/office/drawing/2014/main" id="{7551AC53-FEB6-DF5F-E76E-8D3810EE6EB9}"/>
              </a:ext>
            </a:extLst>
          </p:cNvPr>
          <p:cNvSpPr>
            <a:spLocks noGrp="1"/>
          </p:cNvSpPr>
          <p:nvPr>
            <p:ph idx="1"/>
          </p:nvPr>
        </p:nvSpPr>
        <p:spPr/>
        <p:txBody>
          <a:bodyPr/>
          <a:lstStyle/>
          <a:p>
            <a:r>
              <a:rPr lang="en-US" dirty="0"/>
              <a:t>Should follow waterfall model or agile model.</a:t>
            </a:r>
          </a:p>
          <a:p>
            <a:r>
              <a:rPr lang="en-US" dirty="0"/>
              <a:t>Fixing bugs frequently.</a:t>
            </a:r>
          </a:p>
          <a:p>
            <a:r>
              <a:rPr lang="en-US" dirty="0"/>
              <a:t>Need to use subversion storage system like Git for </a:t>
            </a:r>
            <a:r>
              <a:rPr lang="en-US"/>
              <a:t>group working</a:t>
            </a:r>
            <a:endParaRPr lang="en-US" dirty="0"/>
          </a:p>
        </p:txBody>
      </p:sp>
      <p:sp>
        <p:nvSpPr>
          <p:cNvPr id="4" name="Date Placeholder 3">
            <a:extLst>
              <a:ext uri="{FF2B5EF4-FFF2-40B4-BE49-F238E27FC236}">
                <a16:creationId xmlns:a16="http://schemas.microsoft.com/office/drawing/2014/main" id="{99E5CD5A-3007-037A-6B2E-B7B88F3D3836}"/>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E0DE59DC-4496-6943-EFA1-6213F4E93BCB}"/>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FE2CDC5F-E058-119D-EED5-56F5A3A9A694}"/>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16868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D840-755C-7858-D43B-4DE7F2E4C001}"/>
              </a:ext>
            </a:extLst>
          </p:cNvPr>
          <p:cNvSpPr>
            <a:spLocks noGrp="1"/>
          </p:cNvSpPr>
          <p:nvPr>
            <p:ph type="title"/>
          </p:nvPr>
        </p:nvSpPr>
        <p:spPr/>
        <p:txBody>
          <a:bodyPr/>
          <a:lstStyle/>
          <a:p>
            <a:r>
              <a:rPr lang="en-US" dirty="0"/>
              <a:t>IMRAD [Elsevier]</a:t>
            </a:r>
          </a:p>
        </p:txBody>
      </p:sp>
      <p:sp>
        <p:nvSpPr>
          <p:cNvPr id="3" name="Content Placeholder 2">
            <a:extLst>
              <a:ext uri="{FF2B5EF4-FFF2-40B4-BE49-F238E27FC236}">
                <a16:creationId xmlns:a16="http://schemas.microsoft.com/office/drawing/2014/main" id="{73FDDB07-4AE5-8426-CB4E-8895487CE365}"/>
              </a:ext>
            </a:extLst>
          </p:cNvPr>
          <p:cNvSpPr>
            <a:spLocks noGrp="1"/>
          </p:cNvSpPr>
          <p:nvPr>
            <p:ph idx="1"/>
          </p:nvPr>
        </p:nvSpPr>
        <p:spPr/>
        <p:txBody>
          <a:bodyPr/>
          <a:lstStyle/>
          <a:p>
            <a:r>
              <a:rPr lang="en-US" b="1" dirty="0"/>
              <a:t>I</a:t>
            </a:r>
            <a:r>
              <a:rPr lang="en-US" dirty="0"/>
              <a:t>ntroduction</a:t>
            </a:r>
          </a:p>
          <a:p>
            <a:r>
              <a:rPr lang="en-US" b="1" dirty="0"/>
              <a:t>M</a:t>
            </a:r>
            <a:r>
              <a:rPr lang="en-US" dirty="0"/>
              <a:t>ethodology</a:t>
            </a:r>
          </a:p>
          <a:p>
            <a:r>
              <a:rPr lang="en-US" b="1" dirty="0"/>
              <a:t>R</a:t>
            </a:r>
            <a:r>
              <a:rPr lang="en-US" dirty="0"/>
              <a:t>esults </a:t>
            </a:r>
            <a:r>
              <a:rPr lang="en-US" b="1" dirty="0"/>
              <a:t>A</a:t>
            </a:r>
            <a:r>
              <a:rPr lang="en-US" dirty="0"/>
              <a:t>nd </a:t>
            </a:r>
            <a:r>
              <a:rPr lang="en-US" b="1" dirty="0"/>
              <a:t>D</a:t>
            </a:r>
            <a:r>
              <a:rPr lang="en-US" dirty="0"/>
              <a:t>iscussion</a:t>
            </a:r>
          </a:p>
        </p:txBody>
      </p:sp>
      <p:sp>
        <p:nvSpPr>
          <p:cNvPr id="4" name="Date Placeholder 3">
            <a:extLst>
              <a:ext uri="{FF2B5EF4-FFF2-40B4-BE49-F238E27FC236}">
                <a16:creationId xmlns:a16="http://schemas.microsoft.com/office/drawing/2014/main" id="{998B949E-1521-D25D-CD41-57999F96EAC8}"/>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BE74FADE-2D58-6067-0559-1BA8FD741D5E}"/>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514CF389-D454-714D-00AF-F08241ED2920}"/>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1187076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0E3B3-CC87-2653-64FD-45F7DE05467B}"/>
              </a:ext>
            </a:extLst>
          </p:cNvPr>
          <p:cNvSpPr>
            <a:spLocks noGrp="1"/>
          </p:cNvSpPr>
          <p:nvPr>
            <p:ph type="title"/>
          </p:nvPr>
        </p:nvSpPr>
        <p:spPr/>
        <p:txBody>
          <a:bodyPr/>
          <a:lstStyle/>
          <a:p>
            <a:r>
              <a:rPr lang="en-US" dirty="0"/>
              <a:t>IMRAD+</a:t>
            </a:r>
          </a:p>
        </p:txBody>
      </p:sp>
      <p:sp>
        <p:nvSpPr>
          <p:cNvPr id="3" name="Content Placeholder 2">
            <a:extLst>
              <a:ext uri="{FF2B5EF4-FFF2-40B4-BE49-F238E27FC236}">
                <a16:creationId xmlns:a16="http://schemas.microsoft.com/office/drawing/2014/main" id="{61236F75-604D-BDA3-E2C2-1BE1DCC61CD8}"/>
              </a:ext>
            </a:extLst>
          </p:cNvPr>
          <p:cNvSpPr>
            <a:spLocks noGrp="1"/>
          </p:cNvSpPr>
          <p:nvPr>
            <p:ph idx="1"/>
          </p:nvPr>
        </p:nvSpPr>
        <p:spPr/>
        <p:txBody>
          <a:bodyPr/>
          <a:lstStyle/>
          <a:p>
            <a:r>
              <a:rPr lang="en-US" dirty="0"/>
              <a:t>Title</a:t>
            </a:r>
          </a:p>
          <a:p>
            <a:r>
              <a:rPr lang="en-US" dirty="0"/>
              <a:t>Abstract</a:t>
            </a:r>
          </a:p>
          <a:p>
            <a:r>
              <a:rPr lang="en-US" b="1" dirty="0"/>
              <a:t>I</a:t>
            </a:r>
            <a:r>
              <a:rPr lang="en-US" dirty="0"/>
              <a:t>ntroduction</a:t>
            </a:r>
          </a:p>
          <a:p>
            <a:r>
              <a:rPr lang="en-US" dirty="0"/>
              <a:t>Related works</a:t>
            </a:r>
          </a:p>
          <a:p>
            <a:r>
              <a:rPr lang="en-US" b="1" dirty="0"/>
              <a:t>M</a:t>
            </a:r>
            <a:r>
              <a:rPr lang="en-US" dirty="0"/>
              <a:t>ethodology</a:t>
            </a:r>
          </a:p>
          <a:p>
            <a:r>
              <a:rPr lang="en-US" b="1" dirty="0"/>
              <a:t>R</a:t>
            </a:r>
            <a:r>
              <a:rPr lang="en-US" dirty="0"/>
              <a:t>esults </a:t>
            </a:r>
            <a:r>
              <a:rPr lang="en-US" b="1" dirty="0"/>
              <a:t>A</a:t>
            </a:r>
            <a:r>
              <a:rPr lang="en-US" dirty="0"/>
              <a:t>nd </a:t>
            </a:r>
            <a:r>
              <a:rPr lang="en-US" b="1" dirty="0"/>
              <a:t>D</a:t>
            </a:r>
            <a:r>
              <a:rPr lang="en-US" dirty="0"/>
              <a:t>iscussion</a:t>
            </a:r>
          </a:p>
          <a:p>
            <a:r>
              <a:rPr lang="en-US" dirty="0"/>
              <a:t>Conclusions</a:t>
            </a:r>
          </a:p>
          <a:p>
            <a:r>
              <a:rPr lang="en-US" dirty="0"/>
              <a:t>References</a:t>
            </a:r>
          </a:p>
        </p:txBody>
      </p:sp>
      <p:sp>
        <p:nvSpPr>
          <p:cNvPr id="4" name="Date Placeholder 3">
            <a:extLst>
              <a:ext uri="{FF2B5EF4-FFF2-40B4-BE49-F238E27FC236}">
                <a16:creationId xmlns:a16="http://schemas.microsoft.com/office/drawing/2014/main" id="{1FA22B37-BC20-24E6-3C59-77606A0528E0}"/>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FE17FC75-6827-CFFD-1F69-F2D264DFF8EE}"/>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A4B572CB-A19F-F0C7-3E64-B75BC732DB75}"/>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396270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and Cobweb</a:t>
            </a:r>
          </a:p>
        </p:txBody>
      </p:sp>
      <p:sp>
        <p:nvSpPr>
          <p:cNvPr id="3" name="Content Placeholder 2"/>
          <p:cNvSpPr>
            <a:spLocks noGrp="1"/>
          </p:cNvSpPr>
          <p:nvPr>
            <p:ph idx="1"/>
          </p:nvPr>
        </p:nvSpPr>
        <p:spPr>
          <a:xfrm>
            <a:off x="958141" y="4410585"/>
            <a:ext cx="3846342" cy="660486"/>
          </a:xfrm>
        </p:spPr>
        <p:txBody>
          <a:bodyPr>
            <a:normAutofit/>
          </a:bodyPr>
          <a:lstStyle/>
          <a:p>
            <a:pPr marL="0" indent="0">
              <a:buNone/>
            </a:pPr>
            <a:r>
              <a:rPr lang="en-US" dirty="0"/>
              <a:t>How to find out the way</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Technological Accessibility - Loc Nguyen - Research &amp; Culture</a:t>
            </a:r>
          </a:p>
        </p:txBody>
      </p:sp>
      <p:sp>
        <p:nvSpPr>
          <p:cNvPr id="6" name="Date Placeholder 5"/>
          <p:cNvSpPr>
            <a:spLocks noGrp="1"/>
          </p:cNvSpPr>
          <p:nvPr>
            <p:ph type="dt" sz="half" idx="10"/>
          </p:nvPr>
        </p:nvSpPr>
        <p:spPr/>
        <p:txBody>
          <a:bodyPr/>
          <a:lstStyle/>
          <a:p>
            <a:r>
              <a:rPr lang="en-US"/>
              <a:t>24/10/2023</a:t>
            </a:r>
          </a:p>
        </p:txBody>
      </p:sp>
      <p:pic>
        <p:nvPicPr>
          <p:cNvPr id="12" name="Picture 11" descr="A maze with a black line&#10;&#10;Description automatically generated">
            <a:extLst>
              <a:ext uri="{FF2B5EF4-FFF2-40B4-BE49-F238E27FC236}">
                <a16:creationId xmlns:a16="http://schemas.microsoft.com/office/drawing/2014/main" id="{6B012E34-F2C2-9122-1A47-CB2DB5AA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5" y="2084996"/>
            <a:ext cx="2314575" cy="1981200"/>
          </a:xfrm>
          <a:prstGeom prst="rect">
            <a:avLst/>
          </a:prstGeom>
        </p:spPr>
      </p:pic>
      <p:pic>
        <p:nvPicPr>
          <p:cNvPr id="14" name="Picture 13" descr="A black and white spider web&#10;&#10;Description automatically generated">
            <a:extLst>
              <a:ext uri="{FF2B5EF4-FFF2-40B4-BE49-F238E27FC236}">
                <a16:creationId xmlns:a16="http://schemas.microsoft.com/office/drawing/2014/main" id="{7B679730-BCAB-1A0F-A758-BB48C882E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993" y="1923071"/>
            <a:ext cx="2143125" cy="2143125"/>
          </a:xfrm>
          <a:prstGeom prst="rect">
            <a:avLst/>
          </a:prstGeom>
        </p:spPr>
      </p:pic>
      <p:sp>
        <p:nvSpPr>
          <p:cNvPr id="15" name="Content Placeholder 2">
            <a:extLst>
              <a:ext uri="{FF2B5EF4-FFF2-40B4-BE49-F238E27FC236}">
                <a16:creationId xmlns:a16="http://schemas.microsoft.com/office/drawing/2014/main" id="{E932808B-AE20-3FA6-C27B-3D3C87AAF7A9}"/>
              </a:ext>
            </a:extLst>
          </p:cNvPr>
          <p:cNvSpPr txBox="1">
            <a:spLocks/>
          </p:cNvSpPr>
          <p:nvPr/>
        </p:nvSpPr>
        <p:spPr>
          <a:xfrm>
            <a:off x="6469527" y="4410585"/>
            <a:ext cx="4750191" cy="660486"/>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find out the connection</a:t>
            </a:r>
          </a:p>
        </p:txBody>
      </p:sp>
      <p:sp>
        <p:nvSpPr>
          <p:cNvPr id="17" name="TextBox 16">
            <a:extLst>
              <a:ext uri="{FF2B5EF4-FFF2-40B4-BE49-F238E27FC236}">
                <a16:creationId xmlns:a16="http://schemas.microsoft.com/office/drawing/2014/main" id="{615D75B1-7341-27C5-69EF-D14C02D740A1}"/>
              </a:ext>
            </a:extLst>
          </p:cNvPr>
          <p:cNvSpPr txBox="1"/>
          <p:nvPr/>
        </p:nvSpPr>
        <p:spPr>
          <a:xfrm>
            <a:off x="1938483" y="1602086"/>
            <a:ext cx="1885657"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Dreamstime</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AF6B811E-7885-55B4-E6E6-032F47378711}"/>
              </a:ext>
            </a:extLst>
          </p:cNvPr>
          <p:cNvSpPr txBox="1"/>
          <p:nvPr/>
        </p:nvSpPr>
        <p:spPr>
          <a:xfrm>
            <a:off x="7901793" y="1605476"/>
            <a:ext cx="1885657"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Dreamstime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 and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en-US"/>
              <a:t>Technological Accessibility - Loc Nguyen - Research &amp; Culture</a:t>
            </a:r>
          </a:p>
        </p:txBody>
      </p:sp>
      <p:sp>
        <p:nvSpPr>
          <p:cNvPr id="5" name="Date Placeholder 4"/>
          <p:cNvSpPr>
            <a:spLocks noGrp="1"/>
          </p:cNvSpPr>
          <p:nvPr>
            <p:ph type="dt" sz="half" idx="10"/>
          </p:nvPr>
        </p:nvSpPr>
        <p:spPr/>
        <p:txBody>
          <a:bodyPr/>
          <a:lstStyle/>
          <a:p>
            <a:r>
              <a:rPr lang="en-US"/>
              <a:t>24/10/2023</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E4B12-3422-9CF3-1C8C-BD858C03A093}"/>
              </a:ext>
            </a:extLst>
          </p:cNvPr>
          <p:cNvSpPr>
            <a:spLocks noGrp="1"/>
          </p:cNvSpPr>
          <p:nvPr>
            <p:ph type="title"/>
          </p:nvPr>
        </p:nvSpPr>
        <p:spPr/>
        <p:txBody>
          <a:bodyPr/>
          <a:lstStyle/>
          <a:p>
            <a:r>
              <a:rPr lang="en-US" dirty="0"/>
              <a:t>Returning nature</a:t>
            </a:r>
          </a:p>
        </p:txBody>
      </p:sp>
      <p:sp>
        <p:nvSpPr>
          <p:cNvPr id="3" name="Content Placeholder 2">
            <a:extLst>
              <a:ext uri="{FF2B5EF4-FFF2-40B4-BE49-F238E27FC236}">
                <a16:creationId xmlns:a16="http://schemas.microsoft.com/office/drawing/2014/main" id="{F792C9A9-9497-04CA-6E91-83D6DD37441A}"/>
              </a:ext>
            </a:extLst>
          </p:cNvPr>
          <p:cNvSpPr>
            <a:spLocks noGrp="1"/>
          </p:cNvSpPr>
          <p:nvPr>
            <p:ph idx="1"/>
          </p:nvPr>
        </p:nvSpPr>
        <p:spPr/>
        <p:txBody>
          <a:bodyPr>
            <a:normAutofit/>
          </a:bodyPr>
          <a:lstStyle/>
          <a:p>
            <a:r>
              <a:rPr lang="en-US" sz="3200" dirty="0"/>
              <a:t>God created nature and human created society. Therefore, falling in line with society “is” to return “nature” within the same semantics.</a:t>
            </a:r>
          </a:p>
          <a:p>
            <a:r>
              <a:rPr lang="en-US" sz="3200" dirty="0"/>
              <a:t>Technology is transportation means for the returning road and so, technology accessibility is method to enjoy such transportation means.</a:t>
            </a:r>
          </a:p>
          <a:p>
            <a:r>
              <a:rPr lang="en-US" sz="3200" dirty="0"/>
              <a:t>How to take advantages of technology accessibility is really life skill in the nature “society”, which is only strengthened.</a:t>
            </a:r>
          </a:p>
        </p:txBody>
      </p:sp>
      <p:sp>
        <p:nvSpPr>
          <p:cNvPr id="4" name="Date Placeholder 3">
            <a:extLst>
              <a:ext uri="{FF2B5EF4-FFF2-40B4-BE49-F238E27FC236}">
                <a16:creationId xmlns:a16="http://schemas.microsoft.com/office/drawing/2014/main" id="{AF9E7BB6-641C-23C3-DC98-5C2AD0871C09}"/>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ADAF62F9-5201-BD10-E7DA-C2E10355D31E}"/>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AD5777BF-66D1-FA33-FD59-98512A0D793F}"/>
              </a:ext>
            </a:extLst>
          </p:cNvPr>
          <p:cNvSpPr>
            <a:spLocks noGrp="1"/>
          </p:cNvSpPr>
          <p:nvPr>
            <p:ph type="sldNum" sz="quarter" idx="12"/>
          </p:nvPr>
        </p:nvSpPr>
        <p:spPr/>
        <p:txBody>
          <a:bodyPr/>
          <a:lstStyle/>
          <a:p>
            <a:fld id="{5DB5036F-1FF2-46C4-8D2B-59C7E3B91952}" type="slidenum">
              <a:rPr lang="en-US" smtClean="0"/>
              <a:pPr/>
              <a:t>3</a:t>
            </a:fld>
            <a:endParaRPr lang="en-US"/>
          </a:p>
        </p:txBody>
      </p:sp>
    </p:spTree>
    <p:extLst>
      <p:ext uri="{BB962C8B-B14F-4D97-AF65-F5344CB8AC3E}">
        <p14:creationId xmlns:p14="http://schemas.microsoft.com/office/powerpoint/2010/main" val="46512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D6C9F-8D1A-8E4C-82C9-67A81B9D97B4}"/>
              </a:ext>
            </a:extLst>
          </p:cNvPr>
          <p:cNvSpPr>
            <a:spLocks noGrp="1"/>
          </p:cNvSpPr>
          <p:nvPr>
            <p:ph type="title"/>
          </p:nvPr>
        </p:nvSpPr>
        <p:spPr/>
        <p:txBody>
          <a:bodyPr/>
          <a:lstStyle/>
          <a:p>
            <a:r>
              <a:rPr lang="en-US" dirty="0"/>
              <a:t>Dilemma of technology accessibility</a:t>
            </a:r>
          </a:p>
        </p:txBody>
      </p:sp>
      <p:sp>
        <p:nvSpPr>
          <p:cNvPr id="3" name="Content Placeholder 2">
            <a:extLst>
              <a:ext uri="{FF2B5EF4-FFF2-40B4-BE49-F238E27FC236}">
                <a16:creationId xmlns:a16="http://schemas.microsoft.com/office/drawing/2014/main" id="{ED21D296-2FAC-1FA6-C6E2-D319582C6DD1}"/>
              </a:ext>
            </a:extLst>
          </p:cNvPr>
          <p:cNvSpPr>
            <a:spLocks noGrp="1"/>
          </p:cNvSpPr>
          <p:nvPr>
            <p:ph idx="1"/>
          </p:nvPr>
        </p:nvSpPr>
        <p:spPr/>
        <p:txBody>
          <a:bodyPr/>
          <a:lstStyle/>
          <a:p>
            <a:r>
              <a:rPr lang="en-US" sz="2800" dirty="0"/>
              <a:t>Technology accessibility which is life skill is only strengthened but it also causes many problems such as evil information and untruthful games for youths.</a:t>
            </a:r>
          </a:p>
          <a:p>
            <a:r>
              <a:rPr lang="en-US" dirty="0"/>
              <a:t>Solutions to defeat the dilemma are based on two assumptions:</a:t>
            </a:r>
          </a:p>
          <a:p>
            <a:pPr lvl="1"/>
            <a:r>
              <a:rPr lang="en-US" dirty="0"/>
              <a:t>God or lucky fortune bless us.</a:t>
            </a:r>
          </a:p>
          <a:p>
            <a:pPr lvl="1"/>
            <a:r>
              <a:rPr lang="en-US" dirty="0"/>
              <a:t>Youth spirit is pure, and purity is power.</a:t>
            </a:r>
          </a:p>
          <a:p>
            <a:pPr lvl="1"/>
            <a:endParaRPr lang="en-US" dirty="0"/>
          </a:p>
        </p:txBody>
      </p:sp>
      <p:sp>
        <p:nvSpPr>
          <p:cNvPr id="4" name="Date Placeholder 3">
            <a:extLst>
              <a:ext uri="{FF2B5EF4-FFF2-40B4-BE49-F238E27FC236}">
                <a16:creationId xmlns:a16="http://schemas.microsoft.com/office/drawing/2014/main" id="{50A0CFC0-1C4B-5982-9CE6-EF51AA20DA89}"/>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3B026E37-296A-4616-09E1-EBEACC0A565E}"/>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8E1266B6-191F-357B-BA78-5B9AE8D7D752}"/>
              </a:ext>
            </a:extLst>
          </p:cNvPr>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010763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DB4E-F361-D3F4-A058-A43AF0B19189}"/>
              </a:ext>
            </a:extLst>
          </p:cNvPr>
          <p:cNvSpPr>
            <a:spLocks noGrp="1"/>
          </p:cNvSpPr>
          <p:nvPr>
            <p:ph type="title"/>
          </p:nvPr>
        </p:nvSpPr>
        <p:spPr/>
        <p:txBody>
          <a:bodyPr/>
          <a:lstStyle/>
          <a:p>
            <a:r>
              <a:rPr lang="en-US" dirty="0"/>
              <a:t>Solutions to technology accessibility </a:t>
            </a:r>
          </a:p>
        </p:txBody>
      </p:sp>
      <p:sp>
        <p:nvSpPr>
          <p:cNvPr id="3" name="Content Placeholder 2">
            <a:extLst>
              <a:ext uri="{FF2B5EF4-FFF2-40B4-BE49-F238E27FC236}">
                <a16:creationId xmlns:a16="http://schemas.microsoft.com/office/drawing/2014/main" id="{E0BD2E14-E20B-0C21-2223-6A91FEA82361}"/>
              </a:ext>
            </a:extLst>
          </p:cNvPr>
          <p:cNvSpPr>
            <a:spLocks noGrp="1"/>
          </p:cNvSpPr>
          <p:nvPr>
            <p:ph idx="1"/>
          </p:nvPr>
        </p:nvSpPr>
        <p:spPr/>
        <p:txBody>
          <a:bodyPr/>
          <a:lstStyle/>
          <a:p>
            <a:r>
              <a:rPr lang="en-US" dirty="0"/>
              <a:t>Let youths develop by themselves as much as possible.</a:t>
            </a:r>
          </a:p>
          <a:p>
            <a:r>
              <a:rPr lang="en-US" dirty="0"/>
              <a:t>Security control tools such as web restrictions and firewall.</a:t>
            </a:r>
          </a:p>
          <a:p>
            <a:r>
              <a:rPr lang="en-US" dirty="0"/>
              <a:t>Encourage love and compassion via literature and art.</a:t>
            </a:r>
          </a:p>
          <a:p>
            <a:r>
              <a:rPr lang="en-US" i="1" dirty="0"/>
              <a:t>Some cultural pillars </a:t>
            </a:r>
            <a:r>
              <a:rPr lang="en-US" dirty="0"/>
              <a:t>as core values which may be implicit.</a:t>
            </a:r>
          </a:p>
        </p:txBody>
      </p:sp>
      <p:sp>
        <p:nvSpPr>
          <p:cNvPr id="4" name="Date Placeholder 3">
            <a:extLst>
              <a:ext uri="{FF2B5EF4-FFF2-40B4-BE49-F238E27FC236}">
                <a16:creationId xmlns:a16="http://schemas.microsoft.com/office/drawing/2014/main" id="{6E7B92D6-758C-73E6-AF4D-F3E20FAD18B5}"/>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59B1C4BE-BEE6-9E07-8E7F-6567049C36E3}"/>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C9E7C454-A93B-3AB1-B0B3-D8B80EA00A53}"/>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111691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F72BD-32E6-EE13-6FAC-98E04F49F40D}"/>
              </a:ext>
            </a:extLst>
          </p:cNvPr>
          <p:cNvSpPr>
            <a:spLocks noGrp="1"/>
          </p:cNvSpPr>
          <p:nvPr>
            <p:ph type="title"/>
          </p:nvPr>
        </p:nvSpPr>
        <p:spPr/>
        <p:txBody>
          <a:bodyPr/>
          <a:lstStyle/>
          <a:p>
            <a:r>
              <a:rPr lang="en-US" dirty="0"/>
              <a:t>Orienting early career</a:t>
            </a:r>
          </a:p>
        </p:txBody>
      </p:sp>
      <p:sp>
        <p:nvSpPr>
          <p:cNvPr id="3" name="Content Placeholder 2">
            <a:extLst>
              <a:ext uri="{FF2B5EF4-FFF2-40B4-BE49-F238E27FC236}">
                <a16:creationId xmlns:a16="http://schemas.microsoft.com/office/drawing/2014/main" id="{1D49C6CE-0E95-82E5-9E08-3CE7A68891F0}"/>
              </a:ext>
            </a:extLst>
          </p:cNvPr>
          <p:cNvSpPr>
            <a:spLocks noGrp="1"/>
          </p:cNvSpPr>
          <p:nvPr>
            <p:ph idx="1"/>
          </p:nvPr>
        </p:nvSpPr>
        <p:spPr/>
        <p:txBody>
          <a:bodyPr/>
          <a:lstStyle/>
          <a:p>
            <a:r>
              <a:rPr lang="en-US" dirty="0"/>
              <a:t>Following your passion because you are often good at what you are passionate for.</a:t>
            </a:r>
          </a:p>
          <a:p>
            <a:r>
              <a:rPr lang="en-US" dirty="0"/>
              <a:t>If there is some mistake, for example, you are not really good (or not best) at passionate job, then the life (or God) will fix it for you. Some mistake becomes your invaluable experience, or even necessary material for new successful job.</a:t>
            </a:r>
          </a:p>
          <a:p>
            <a:r>
              <a:rPr lang="en-US" dirty="0"/>
              <a:t>However, what happens if the life do not fix such mistake? Simply, this is your fate. Indeed, there may be hidden secrets about which it is not easy to describe in a short time, for example, it is difficult to define what is success too. Please returning pure spirit.</a:t>
            </a:r>
          </a:p>
        </p:txBody>
      </p:sp>
      <p:sp>
        <p:nvSpPr>
          <p:cNvPr id="4" name="Date Placeholder 3">
            <a:extLst>
              <a:ext uri="{FF2B5EF4-FFF2-40B4-BE49-F238E27FC236}">
                <a16:creationId xmlns:a16="http://schemas.microsoft.com/office/drawing/2014/main" id="{B61B4A06-105C-B564-E37B-0CEC9E03775F}"/>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6CF72161-603C-F59C-8E52-F1BE6CF2AF59}"/>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4336C014-FC95-9F3F-403C-ED4C23374C3A}"/>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77224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Maze and Cobweb</a:t>
            </a:r>
          </a:p>
        </p:txBody>
      </p:sp>
      <p:sp>
        <p:nvSpPr>
          <p:cNvPr id="3" name="Content Placeholder 2"/>
          <p:cNvSpPr>
            <a:spLocks noGrp="1"/>
          </p:cNvSpPr>
          <p:nvPr>
            <p:ph idx="1"/>
          </p:nvPr>
        </p:nvSpPr>
        <p:spPr>
          <a:xfrm>
            <a:off x="958141" y="4410585"/>
            <a:ext cx="3846342" cy="660486"/>
          </a:xfrm>
        </p:spPr>
        <p:txBody>
          <a:bodyPr>
            <a:normAutofit/>
          </a:bodyPr>
          <a:lstStyle/>
          <a:p>
            <a:pPr marL="0" indent="0">
              <a:buNone/>
            </a:pPr>
            <a:r>
              <a:rPr lang="en-US" dirty="0"/>
              <a:t>How to find out the way</a:t>
            </a:r>
          </a:p>
        </p:txBody>
      </p:sp>
      <p:sp>
        <p:nvSpPr>
          <p:cNvPr id="4" name="Slide Number Placeholder 3"/>
          <p:cNvSpPr>
            <a:spLocks noGrp="1"/>
          </p:cNvSpPr>
          <p:nvPr>
            <p:ph type="sldNum" sz="quarter" idx="12"/>
          </p:nvPr>
        </p:nvSpPr>
        <p:spPr/>
        <p:txBody>
          <a:bodyPr/>
          <a:lstStyle/>
          <a:p>
            <a:fld id="{5DB5036F-1FF2-46C4-8D2B-59C7E3B91952}" type="slidenum">
              <a:rPr lang="en-US" smtClean="0"/>
              <a:pPr/>
              <a:t>7</a:t>
            </a:fld>
            <a:endParaRPr lang="en-US"/>
          </a:p>
        </p:txBody>
      </p:sp>
      <p:sp>
        <p:nvSpPr>
          <p:cNvPr id="5" name="Footer Placeholder 4"/>
          <p:cNvSpPr>
            <a:spLocks noGrp="1"/>
          </p:cNvSpPr>
          <p:nvPr>
            <p:ph type="ftr" sz="quarter" idx="11"/>
          </p:nvPr>
        </p:nvSpPr>
        <p:spPr/>
        <p:txBody>
          <a:bodyPr/>
          <a:lstStyle/>
          <a:p>
            <a:r>
              <a:rPr lang="en-US"/>
              <a:t>Technological Accessibility - Loc Nguyen - Research &amp; Culture</a:t>
            </a:r>
          </a:p>
        </p:txBody>
      </p:sp>
      <p:sp>
        <p:nvSpPr>
          <p:cNvPr id="6" name="Date Placeholder 5"/>
          <p:cNvSpPr>
            <a:spLocks noGrp="1"/>
          </p:cNvSpPr>
          <p:nvPr>
            <p:ph type="dt" sz="half" idx="10"/>
          </p:nvPr>
        </p:nvSpPr>
        <p:spPr/>
        <p:txBody>
          <a:bodyPr/>
          <a:lstStyle/>
          <a:p>
            <a:r>
              <a:rPr lang="en-US"/>
              <a:t>24/10/2023</a:t>
            </a:r>
          </a:p>
        </p:txBody>
      </p:sp>
      <p:pic>
        <p:nvPicPr>
          <p:cNvPr id="12" name="Picture 11" descr="A maze with a black line&#10;&#10;Description automatically generated">
            <a:extLst>
              <a:ext uri="{FF2B5EF4-FFF2-40B4-BE49-F238E27FC236}">
                <a16:creationId xmlns:a16="http://schemas.microsoft.com/office/drawing/2014/main" id="{6B012E34-F2C2-9122-1A47-CB2DB5AA8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025" y="2084996"/>
            <a:ext cx="2314575" cy="1981200"/>
          </a:xfrm>
          <a:prstGeom prst="rect">
            <a:avLst/>
          </a:prstGeom>
        </p:spPr>
      </p:pic>
      <p:pic>
        <p:nvPicPr>
          <p:cNvPr id="14" name="Picture 13" descr="A black and white spider web&#10;&#10;Description automatically generated">
            <a:extLst>
              <a:ext uri="{FF2B5EF4-FFF2-40B4-BE49-F238E27FC236}">
                <a16:creationId xmlns:a16="http://schemas.microsoft.com/office/drawing/2014/main" id="{7B679730-BCAB-1A0F-A758-BB48C882E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993" y="1923071"/>
            <a:ext cx="2143125" cy="2143125"/>
          </a:xfrm>
          <a:prstGeom prst="rect">
            <a:avLst/>
          </a:prstGeom>
        </p:spPr>
      </p:pic>
      <p:sp>
        <p:nvSpPr>
          <p:cNvPr id="15" name="Content Placeholder 2">
            <a:extLst>
              <a:ext uri="{FF2B5EF4-FFF2-40B4-BE49-F238E27FC236}">
                <a16:creationId xmlns:a16="http://schemas.microsoft.com/office/drawing/2014/main" id="{E932808B-AE20-3FA6-C27B-3D3C87AAF7A9}"/>
              </a:ext>
            </a:extLst>
          </p:cNvPr>
          <p:cNvSpPr txBox="1">
            <a:spLocks/>
          </p:cNvSpPr>
          <p:nvPr/>
        </p:nvSpPr>
        <p:spPr>
          <a:xfrm>
            <a:off x="6469527" y="4410585"/>
            <a:ext cx="4750191" cy="660486"/>
          </a:xfrm>
          <a:prstGeom prst="rect">
            <a:avLst/>
          </a:prstGeom>
        </p:spPr>
        <p:txBody>
          <a:bodyPr vert="horz" lIns="91440" tIns="45720" rIns="91440" bIns="45720" rtlCol="0">
            <a:noAutofit/>
          </a:bodyPr>
          <a:lstStyle>
            <a:lvl1pPr marL="228600" indent="-228600" algn="just"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100000"/>
              </a:lnSpc>
              <a:spcBef>
                <a:spcPts val="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100000"/>
              </a:lnSpc>
              <a:spcBef>
                <a:spcPts val="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How to find out the connection</a:t>
            </a:r>
          </a:p>
        </p:txBody>
      </p:sp>
      <p:sp>
        <p:nvSpPr>
          <p:cNvPr id="17" name="TextBox 16">
            <a:extLst>
              <a:ext uri="{FF2B5EF4-FFF2-40B4-BE49-F238E27FC236}">
                <a16:creationId xmlns:a16="http://schemas.microsoft.com/office/drawing/2014/main" id="{615D75B1-7341-27C5-69EF-D14C02D740A1}"/>
              </a:ext>
            </a:extLst>
          </p:cNvPr>
          <p:cNvSpPr txBox="1"/>
          <p:nvPr/>
        </p:nvSpPr>
        <p:spPr>
          <a:xfrm>
            <a:off x="1938483" y="1602086"/>
            <a:ext cx="1885657"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Dreamstime</a:t>
            </a:r>
            <a:r>
              <a:rPr lang="en-US" sz="2400" dirty="0">
                <a:latin typeface="Times New Roman" panose="02020603050405020304" pitchFamily="18" charset="0"/>
                <a:cs typeface="Times New Roman" panose="02020603050405020304" pitchFamily="18" charset="0"/>
              </a:rPr>
              <a:t>]</a:t>
            </a:r>
          </a:p>
        </p:txBody>
      </p:sp>
      <p:sp>
        <p:nvSpPr>
          <p:cNvPr id="18" name="TextBox 17">
            <a:extLst>
              <a:ext uri="{FF2B5EF4-FFF2-40B4-BE49-F238E27FC236}">
                <a16:creationId xmlns:a16="http://schemas.microsoft.com/office/drawing/2014/main" id="{AF6B811E-7885-55B4-E6E6-032F47378711}"/>
              </a:ext>
            </a:extLst>
          </p:cNvPr>
          <p:cNvSpPr txBox="1"/>
          <p:nvPr/>
        </p:nvSpPr>
        <p:spPr>
          <a:xfrm>
            <a:off x="7901793" y="1605476"/>
            <a:ext cx="1885657"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Dreamstime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2058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FD26C-BD17-8727-E14D-A15CEED528D4}"/>
              </a:ext>
            </a:extLst>
          </p:cNvPr>
          <p:cNvSpPr>
            <a:spLocks noGrp="1"/>
          </p:cNvSpPr>
          <p:nvPr>
            <p:ph type="title"/>
          </p:nvPr>
        </p:nvSpPr>
        <p:spPr/>
        <p:txBody>
          <a:bodyPr/>
          <a:lstStyle/>
          <a:p>
            <a:r>
              <a:rPr lang="en-US" dirty="0"/>
              <a:t>Researching career is optional</a:t>
            </a:r>
          </a:p>
        </p:txBody>
      </p:sp>
      <p:sp>
        <p:nvSpPr>
          <p:cNvPr id="3" name="Content Placeholder 2">
            <a:extLst>
              <a:ext uri="{FF2B5EF4-FFF2-40B4-BE49-F238E27FC236}">
                <a16:creationId xmlns:a16="http://schemas.microsoft.com/office/drawing/2014/main" id="{A87749EC-2EA4-A56C-0B1A-762074E53C58}"/>
              </a:ext>
            </a:extLst>
          </p:cNvPr>
          <p:cNvSpPr>
            <a:spLocks noGrp="1"/>
          </p:cNvSpPr>
          <p:nvPr>
            <p:ph idx="1"/>
          </p:nvPr>
        </p:nvSpPr>
        <p:spPr/>
        <p:txBody>
          <a:bodyPr/>
          <a:lstStyle/>
          <a:p>
            <a:r>
              <a:rPr lang="en-US" dirty="0"/>
              <a:t>Researching is ability of pulverizing hard problems, based deep understanding as well as prissiness.</a:t>
            </a:r>
          </a:p>
          <a:p>
            <a:r>
              <a:rPr lang="en-US" dirty="0"/>
              <a:t>However, pulverization is one of aspects about intelligence and so, please following your passion as well </a:t>
            </a:r>
            <a:r>
              <a:rPr lang="en-US"/>
              <a:t>as ambition.</a:t>
            </a:r>
            <a:endParaRPr lang="en-US" dirty="0"/>
          </a:p>
          <a:p>
            <a:r>
              <a:rPr lang="en-US" dirty="0"/>
              <a:t>Energy of negative emotions like prissiness are as important as energy of positive emotions like passion. Let these emotions be ballot-papers voting for your choice/success.</a:t>
            </a:r>
          </a:p>
          <a:p>
            <a:r>
              <a:rPr lang="en-US" dirty="0"/>
              <a:t>Besides benefit and calculation, the emotions, which are even contrary, can contribute to the success by integrating together according to some order, especially, within a fair voting system inside your life.</a:t>
            </a:r>
          </a:p>
        </p:txBody>
      </p:sp>
      <p:sp>
        <p:nvSpPr>
          <p:cNvPr id="4" name="Date Placeholder 3">
            <a:extLst>
              <a:ext uri="{FF2B5EF4-FFF2-40B4-BE49-F238E27FC236}">
                <a16:creationId xmlns:a16="http://schemas.microsoft.com/office/drawing/2014/main" id="{FE5D8EC6-4ED6-F70C-6A42-B6FB62B08BB6}"/>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B9728012-4A34-2201-D037-AEBB9B6E8446}"/>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6C2317AA-433A-9D2B-3FBF-AD772308C869}"/>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53767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9831-7E34-D821-AF2A-CF2A1F739FA4}"/>
              </a:ext>
            </a:extLst>
          </p:cNvPr>
          <p:cNvSpPr>
            <a:spLocks noGrp="1"/>
          </p:cNvSpPr>
          <p:nvPr>
            <p:ph type="title"/>
          </p:nvPr>
        </p:nvSpPr>
        <p:spPr/>
        <p:txBody>
          <a:bodyPr/>
          <a:lstStyle/>
          <a:p>
            <a:r>
              <a:rPr lang="en-US" dirty="0"/>
              <a:t>Research and Jigsaw</a:t>
            </a:r>
          </a:p>
        </p:txBody>
      </p:sp>
      <p:sp>
        <p:nvSpPr>
          <p:cNvPr id="4" name="Date Placeholder 3">
            <a:extLst>
              <a:ext uri="{FF2B5EF4-FFF2-40B4-BE49-F238E27FC236}">
                <a16:creationId xmlns:a16="http://schemas.microsoft.com/office/drawing/2014/main" id="{EF466317-4079-5D2F-A806-1D994D36F3E0}"/>
              </a:ext>
            </a:extLst>
          </p:cNvPr>
          <p:cNvSpPr>
            <a:spLocks noGrp="1"/>
          </p:cNvSpPr>
          <p:nvPr>
            <p:ph type="dt" sz="half" idx="10"/>
          </p:nvPr>
        </p:nvSpPr>
        <p:spPr/>
        <p:txBody>
          <a:bodyPr/>
          <a:lstStyle/>
          <a:p>
            <a:r>
              <a:rPr lang="en-US"/>
              <a:t>24/10/2023</a:t>
            </a:r>
          </a:p>
        </p:txBody>
      </p:sp>
      <p:sp>
        <p:nvSpPr>
          <p:cNvPr id="5" name="Footer Placeholder 4">
            <a:extLst>
              <a:ext uri="{FF2B5EF4-FFF2-40B4-BE49-F238E27FC236}">
                <a16:creationId xmlns:a16="http://schemas.microsoft.com/office/drawing/2014/main" id="{FFA44F95-6095-77C0-C5EF-54688D465E50}"/>
              </a:ext>
            </a:extLst>
          </p:cNvPr>
          <p:cNvSpPr>
            <a:spLocks noGrp="1"/>
          </p:cNvSpPr>
          <p:nvPr>
            <p:ph type="ftr" sz="quarter" idx="11"/>
          </p:nvPr>
        </p:nvSpPr>
        <p:spPr/>
        <p:txBody>
          <a:bodyPr/>
          <a:lstStyle/>
          <a:p>
            <a:r>
              <a:rPr lang="en-US"/>
              <a:t>Technological Accessibility - Loc Nguyen - Research &amp; Culture</a:t>
            </a:r>
          </a:p>
        </p:txBody>
      </p:sp>
      <p:sp>
        <p:nvSpPr>
          <p:cNvPr id="6" name="Slide Number Placeholder 5">
            <a:extLst>
              <a:ext uri="{FF2B5EF4-FFF2-40B4-BE49-F238E27FC236}">
                <a16:creationId xmlns:a16="http://schemas.microsoft.com/office/drawing/2014/main" id="{EF26171D-B929-D30A-0C1A-D58901D7CC00}"/>
              </a:ext>
            </a:extLst>
          </p:cNvPr>
          <p:cNvSpPr>
            <a:spLocks noGrp="1"/>
          </p:cNvSpPr>
          <p:nvPr>
            <p:ph type="sldNum" sz="quarter" idx="12"/>
          </p:nvPr>
        </p:nvSpPr>
        <p:spPr/>
        <p:txBody>
          <a:bodyPr/>
          <a:lstStyle/>
          <a:p>
            <a:fld id="{5DB5036F-1FF2-46C4-8D2B-59C7E3B91952}" type="slidenum">
              <a:rPr lang="en-US" smtClean="0"/>
              <a:pPr/>
              <a:t>9</a:t>
            </a:fld>
            <a:endParaRPr lang="en-US"/>
          </a:p>
        </p:txBody>
      </p:sp>
      <p:pic>
        <p:nvPicPr>
          <p:cNvPr id="8" name="Picture 7">
            <a:extLst>
              <a:ext uri="{FF2B5EF4-FFF2-40B4-BE49-F238E27FC236}">
                <a16:creationId xmlns:a16="http://schemas.microsoft.com/office/drawing/2014/main" id="{E7938833-C6E3-9926-F0D3-EC669561023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6682" y="1460268"/>
            <a:ext cx="7880714" cy="4214286"/>
          </a:xfrm>
          <a:prstGeom prst="rect">
            <a:avLst/>
          </a:prstGeom>
        </p:spPr>
      </p:pic>
    </p:spTree>
    <p:extLst>
      <p:ext uri="{BB962C8B-B14F-4D97-AF65-F5344CB8AC3E}">
        <p14:creationId xmlns:p14="http://schemas.microsoft.com/office/powerpoint/2010/main" val="56022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2111</TotalTime>
  <Words>1098</Words>
  <Application>Microsoft Office PowerPoint</Application>
  <PresentationFormat>Widescreen</PresentationFormat>
  <Paragraphs>163</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Times New Roman</vt:lpstr>
      <vt:lpstr>Office Theme</vt:lpstr>
      <vt:lpstr>Technological Accessibility: Learning Platform Among Senior High School Students</vt:lpstr>
      <vt:lpstr>Maze and Cobweb</vt:lpstr>
      <vt:lpstr>Returning nature</vt:lpstr>
      <vt:lpstr>Dilemma of technology accessibility</vt:lpstr>
      <vt:lpstr>Solutions to technology accessibility </vt:lpstr>
      <vt:lpstr>Orienting early career</vt:lpstr>
      <vt:lpstr>Maze and Cobweb</vt:lpstr>
      <vt:lpstr>Researching career is optional</vt:lpstr>
      <vt:lpstr>Research and Jigsaw</vt:lpstr>
      <vt:lpstr>Some shared thoughts about research</vt:lpstr>
      <vt:lpstr>Researching steps</vt:lpstr>
      <vt:lpstr>Research design</vt:lpstr>
      <vt:lpstr>Implementation: water fall or agile development</vt:lpstr>
      <vt:lpstr>About data analysis </vt:lpstr>
      <vt:lpstr>About data analysis</vt:lpstr>
      <vt:lpstr>Bayesian statistics</vt:lpstr>
      <vt:lpstr>About developing software</vt:lpstr>
      <vt:lpstr>IMRAD [Elsevier]</vt:lpstr>
      <vt:lpstr>IMRAD+</vt:lpstr>
      <vt:lpstr>Thank you for listening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414</cp:revision>
  <dcterms:created xsi:type="dcterms:W3CDTF">2017-06-28T03:43:04Z</dcterms:created>
  <dcterms:modified xsi:type="dcterms:W3CDTF">2023-11-02T09:55:29Z</dcterms:modified>
</cp:coreProperties>
</file>