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371" r:id="rId3"/>
    <p:sldId id="372" r:id="rId4"/>
    <p:sldId id="373" r:id="rId5"/>
    <p:sldId id="374"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3" d="100"/>
          <a:sy n="63" d="100"/>
        </p:scale>
        <p:origin x="804"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6/14/2025</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6/14/2025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6</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6/14/2025</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We are angle - Loc Nguyen - AMRC2025</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6/14/2025</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We are angle - Loc Nguyen - AMRC2025</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6/14/2025</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We are angle - Loc Nguyen - AMRC2025</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6/14/2025</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We are angle - Loc Nguyen - AMRC2025</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6/14/2025</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We are angle - Loc Nguyen - AMRC2025</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6/14/2025</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We are angle - Loc Nguyen - AMRC2025</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6/14/2025</a:t>
            </a:r>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We are angle - Loc Nguyen - AMRC2025</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6/14/2025</a:t>
            </a:r>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We are angle - Loc Nguyen - AMRC2025</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6/14/2025</a:t>
            </a:r>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We are angle - Loc Nguyen - AMRC2025</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6/14/2025</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We are angle - Loc Nguyen - AMRC2025</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6/14/2025</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We are angle - Loc Nguyen - AMRC2025</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6/14/2025</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We are angle - Loc Nguyen - AMRC2025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smtClean="0"/>
              <a:t>We are angel?</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smtClean="0"/>
              <a:t>Professor Dr. </a:t>
            </a:r>
            <a:r>
              <a:rPr lang="en-US" dirty="0"/>
              <a:t>Loc </a:t>
            </a:r>
            <a:r>
              <a:rPr lang="en-US" dirty="0" smtClean="0"/>
              <a:t>Nguyen, PhD</a:t>
            </a:r>
            <a:r>
              <a:rPr lang="en-US" dirty="0"/>
              <a:t>, </a:t>
            </a:r>
            <a:r>
              <a:rPr lang="en-US" dirty="0" smtClean="0"/>
              <a:t>Postdoc</a:t>
            </a:r>
            <a:endParaRPr lang="en-US" dirty="0"/>
          </a:p>
          <a:p>
            <a:r>
              <a:rPr lang="en-US" dirty="0" smtClean="0"/>
              <a:t>Loc Nguyen’s Academic Network, </a:t>
            </a:r>
            <a:r>
              <a:rPr lang="en-US" dirty="0"/>
              <a:t>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smtClean="0"/>
              <a:t>We are angle - Loc Nguyen - AMRC2025</a:t>
            </a:r>
            <a:endParaRPr lang="en-US"/>
          </a:p>
        </p:txBody>
      </p:sp>
      <p:sp>
        <p:nvSpPr>
          <p:cNvPr id="6" name="Date Placeholder 5"/>
          <p:cNvSpPr>
            <a:spLocks noGrp="1"/>
          </p:cNvSpPr>
          <p:nvPr>
            <p:ph type="dt" sz="half" idx="10"/>
          </p:nvPr>
        </p:nvSpPr>
        <p:spPr/>
        <p:txBody>
          <a:bodyPr/>
          <a:lstStyle/>
          <a:p>
            <a:r>
              <a:rPr lang="en-US" smtClean="0"/>
              <a:t>6/14/2025</a:t>
            </a:r>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4" name="Rectangle 3"/>
          <p:cNvSpPr/>
          <p:nvPr/>
        </p:nvSpPr>
        <p:spPr>
          <a:xfrm>
            <a:off x="101600" y="71948"/>
            <a:ext cx="11998960" cy="1600438"/>
          </a:xfrm>
          <a:prstGeom prst="rect">
            <a:avLst/>
          </a:prstGeom>
        </p:spPr>
        <p:txBody>
          <a:bodyPr wrap="square">
            <a:spAutoFit/>
          </a:bodyPr>
          <a:lstStyle/>
          <a:p>
            <a:pPr algn="ctr"/>
            <a:r>
              <a:rPr lang="en-US" sz="2600" dirty="0">
                <a:latin typeface="Times New Roman" panose="02020603050405020304" pitchFamily="18" charset="0"/>
                <a:cs typeface="Times New Roman" panose="02020603050405020304" pitchFamily="18" charset="0"/>
              </a:rPr>
              <a:t>Asian Multidisciplinary Research Conference 2025</a:t>
            </a:r>
          </a:p>
          <a:p>
            <a:pPr algn="ctr"/>
            <a:r>
              <a:rPr lang="en-US" sz="2400" dirty="0">
                <a:latin typeface="Times New Roman" panose="02020603050405020304" pitchFamily="18" charset="0"/>
                <a:cs typeface="Times New Roman" panose="02020603050405020304" pitchFamily="18" charset="0"/>
              </a:rPr>
              <a:t>“Convergence of Knowledge: Influencing the Future through Multidisciplinary Approaches”</a:t>
            </a:r>
          </a:p>
          <a:p>
            <a:pPr algn="ctr"/>
            <a:r>
              <a:rPr lang="en-US" sz="2400" dirty="0">
                <a:latin typeface="Times New Roman" panose="02020603050405020304" pitchFamily="18" charset="0"/>
                <a:cs typeface="Times New Roman" panose="02020603050405020304" pitchFamily="18" charset="0"/>
              </a:rPr>
              <a:t>June 14, </a:t>
            </a:r>
            <a:r>
              <a:rPr lang="en-US" sz="2400" dirty="0" smtClean="0">
                <a:latin typeface="Times New Roman" panose="02020603050405020304" pitchFamily="18" charset="0"/>
                <a:cs typeface="Times New Roman" panose="02020603050405020304" pitchFamily="18" charset="0"/>
              </a:rPr>
              <a:t>2025, </a:t>
            </a:r>
            <a:r>
              <a:rPr lang="en-US" sz="2400" dirty="0">
                <a:latin typeface="Times New Roman" panose="02020603050405020304" pitchFamily="18" charset="0"/>
                <a:cs typeface="Times New Roman" panose="02020603050405020304" pitchFamily="18" charset="0"/>
              </a:rPr>
              <a:t>Bangkok, Thailand</a:t>
            </a:r>
          </a:p>
          <a:p>
            <a:pPr algn="ctr"/>
            <a:r>
              <a:rPr lang="en-US" sz="2400" dirty="0">
                <a:latin typeface="Times New Roman" panose="02020603050405020304" pitchFamily="18" charset="0"/>
                <a:cs typeface="Times New Roman" panose="02020603050405020304" pitchFamily="18" charset="0"/>
              </a:rPr>
              <a:t>Faculty of Humanities and Social Sciences, </a:t>
            </a:r>
            <a:r>
              <a:rPr lang="en-US" sz="2400" dirty="0" err="1">
                <a:latin typeface="Times New Roman" panose="02020603050405020304" pitchFamily="18" charset="0"/>
                <a:cs typeface="Times New Roman" panose="02020603050405020304" pitchFamily="18" charset="0"/>
              </a:rPr>
              <a:t>Suan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Sunandha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Rajabhat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University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808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angel?</a:t>
            </a:r>
            <a:endParaRPr lang="en-US" dirty="0"/>
          </a:p>
        </p:txBody>
      </p:sp>
      <p:sp>
        <p:nvSpPr>
          <p:cNvPr id="3" name="Content Placeholder 2"/>
          <p:cNvSpPr>
            <a:spLocks noGrp="1"/>
          </p:cNvSpPr>
          <p:nvPr>
            <p:ph idx="1"/>
          </p:nvPr>
        </p:nvSpPr>
        <p:spPr>
          <a:xfrm>
            <a:off x="81279" y="914399"/>
            <a:ext cx="7738745" cy="5176066"/>
          </a:xfrm>
        </p:spPr>
        <p:txBody>
          <a:bodyPr>
            <a:noAutofit/>
          </a:bodyPr>
          <a:lstStyle/>
          <a:p>
            <a:r>
              <a:rPr lang="en-US" sz="2000" dirty="0"/>
              <a:t>Vincent Willem van </a:t>
            </a:r>
            <a:r>
              <a:rPr lang="en-US" sz="2000" dirty="0" smtClean="0"/>
              <a:t>Gogh (1853 – 1890) began his career as a painting seller with a comfortable life. He loved painting and frequently gave good comments on pictures that he expected buyers would purchase but disappointedly they did not buy ones recommended by him. He got furious, which makes him to create excellent oil paintings as masterpieces which make descendants passionate as well as make his life destitute. In his contemporary life, his masterpieces were not highly appreciated but now are most valuable works.</a:t>
            </a:r>
          </a:p>
          <a:p>
            <a:r>
              <a:rPr lang="en-US" sz="2000" dirty="0" smtClean="0"/>
              <a:t>He is genius and his genius may be related to his craziness and moreover he got some disease in eye which makes him seeing something in yellow and so, his paintings have often been in queer yellow. For instance, please see his masterpiece “The Starry Night” with full of fierce, passion, craziness, and mystery.</a:t>
            </a:r>
          </a:p>
          <a:p>
            <a:r>
              <a:rPr lang="en-US" sz="2000" dirty="0" smtClean="0"/>
              <a:t>Moreover, you can see the making </a:t>
            </a:r>
            <a:r>
              <a:rPr lang="en-US" sz="2000" i="1" dirty="0" smtClean="0"/>
              <a:t>disturbance</a:t>
            </a:r>
            <a:r>
              <a:rPr lang="en-US" sz="2000" dirty="0" smtClean="0"/>
              <a:t> which is ambushed by known internal relationship, which aims to achieve another achievement.</a:t>
            </a:r>
            <a:endParaRPr lang="en-US" sz="2000" dirty="0"/>
          </a:p>
        </p:txBody>
      </p:sp>
      <p:sp>
        <p:nvSpPr>
          <p:cNvPr id="4" name="Date Placeholder 3"/>
          <p:cNvSpPr>
            <a:spLocks noGrp="1"/>
          </p:cNvSpPr>
          <p:nvPr>
            <p:ph type="dt" sz="half" idx="10"/>
          </p:nvPr>
        </p:nvSpPr>
        <p:spPr/>
        <p:txBody>
          <a:bodyPr/>
          <a:lstStyle/>
          <a:p>
            <a:r>
              <a:rPr lang="en-US" smtClean="0"/>
              <a:t>6/14/2025</a:t>
            </a:r>
            <a:endParaRPr lang="en-US"/>
          </a:p>
        </p:txBody>
      </p:sp>
      <p:sp>
        <p:nvSpPr>
          <p:cNvPr id="5" name="Footer Placeholder 4"/>
          <p:cNvSpPr>
            <a:spLocks noGrp="1"/>
          </p:cNvSpPr>
          <p:nvPr>
            <p:ph type="ftr" sz="quarter" idx="11"/>
          </p:nvPr>
        </p:nvSpPr>
        <p:spPr/>
        <p:txBody>
          <a:bodyPr/>
          <a:lstStyle/>
          <a:p>
            <a:r>
              <a:rPr lang="en-US" smtClean="0"/>
              <a:t>We are angle - Loc Nguyen - AMRC2025</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0025" y="1854816"/>
            <a:ext cx="4324350" cy="3425190"/>
          </a:xfrm>
          <a:prstGeom prst="rect">
            <a:avLst/>
          </a:prstGeom>
        </p:spPr>
      </p:pic>
    </p:spTree>
    <p:extLst>
      <p:ext uri="{BB962C8B-B14F-4D97-AF65-F5344CB8AC3E}">
        <p14:creationId xmlns:p14="http://schemas.microsoft.com/office/powerpoint/2010/main" val="61587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are angel</a:t>
            </a:r>
            <a:r>
              <a:rPr lang="en-US" dirty="0"/>
              <a:t>?</a:t>
            </a:r>
          </a:p>
        </p:txBody>
      </p:sp>
      <p:sp>
        <p:nvSpPr>
          <p:cNvPr id="3" name="Content Placeholder 2"/>
          <p:cNvSpPr>
            <a:spLocks noGrp="1"/>
          </p:cNvSpPr>
          <p:nvPr>
            <p:ph idx="1"/>
          </p:nvPr>
        </p:nvSpPr>
        <p:spPr>
          <a:xfrm>
            <a:off x="132080" y="914399"/>
            <a:ext cx="11897360" cy="5176066"/>
          </a:xfrm>
        </p:spPr>
        <p:txBody>
          <a:bodyPr>
            <a:normAutofit/>
          </a:bodyPr>
          <a:lstStyle/>
          <a:p>
            <a:r>
              <a:rPr lang="en-US" sz="1900" dirty="0" smtClean="0"/>
              <a:t>Fermat’s </a:t>
            </a:r>
            <a:r>
              <a:rPr lang="en-US" sz="1900" dirty="0"/>
              <a:t>Last </a:t>
            </a:r>
            <a:r>
              <a:rPr lang="en-US" sz="1900" dirty="0" smtClean="0"/>
              <a:t>Theorem stated around 1637 by the great mathematician </a:t>
            </a:r>
            <a:r>
              <a:rPr lang="en-US" sz="1900" dirty="0"/>
              <a:t>Pierre de Fermat that </a:t>
            </a:r>
            <a:r>
              <a:rPr lang="en-US" sz="1900" dirty="0" smtClean="0"/>
              <a:t>there is no three positive integers </a:t>
            </a:r>
            <a:r>
              <a:rPr lang="en-US" sz="1900" i="1" dirty="0" smtClean="0"/>
              <a:t>a</a:t>
            </a:r>
            <a:r>
              <a:rPr lang="en-US" sz="1900" dirty="0" smtClean="0"/>
              <a:t>, </a:t>
            </a:r>
            <a:r>
              <a:rPr lang="en-US" sz="1900" i="1" dirty="0" smtClean="0"/>
              <a:t>b</a:t>
            </a:r>
            <a:r>
              <a:rPr lang="en-US" sz="1900" dirty="0" smtClean="0"/>
              <a:t>, </a:t>
            </a:r>
            <a:r>
              <a:rPr lang="en-US" sz="1900" i="1" dirty="0" smtClean="0"/>
              <a:t>c</a:t>
            </a:r>
            <a:r>
              <a:rPr lang="en-US" sz="1900" dirty="0" smtClean="0"/>
              <a:t> such that </a:t>
            </a:r>
            <a:r>
              <a:rPr lang="en-US" sz="1900" i="1" dirty="0" err="1" smtClean="0"/>
              <a:t>c</a:t>
            </a:r>
            <a:r>
              <a:rPr lang="en-US" sz="1900" i="1" baseline="30000" dirty="0" err="1" smtClean="0"/>
              <a:t>n</a:t>
            </a:r>
            <a:r>
              <a:rPr lang="en-US" sz="1900" dirty="0" smtClean="0"/>
              <a:t> = </a:t>
            </a:r>
            <a:r>
              <a:rPr lang="en-US" sz="1900" i="1" dirty="0" smtClean="0"/>
              <a:t>a</a:t>
            </a:r>
            <a:r>
              <a:rPr lang="en-US" sz="1900" i="1" baseline="30000" dirty="0" smtClean="0"/>
              <a:t>n</a:t>
            </a:r>
            <a:r>
              <a:rPr lang="en-US" sz="1900" dirty="0" smtClean="0"/>
              <a:t> + </a:t>
            </a:r>
            <a:r>
              <a:rPr lang="en-US" sz="1900" i="1" dirty="0" err="1" smtClean="0"/>
              <a:t>b</a:t>
            </a:r>
            <a:r>
              <a:rPr lang="en-US" sz="1900" i="1" baseline="30000" dirty="0" err="1" smtClean="0"/>
              <a:t>n</a:t>
            </a:r>
            <a:r>
              <a:rPr lang="en-US" sz="1900" dirty="0" smtClean="0"/>
              <a:t> given positive integer </a:t>
            </a:r>
            <a:r>
              <a:rPr lang="en-US" sz="1900" i="1" dirty="0" smtClean="0"/>
              <a:t>n</a:t>
            </a:r>
            <a:r>
              <a:rPr lang="en-US" sz="1900" dirty="0" smtClean="0"/>
              <a:t> larger than </a:t>
            </a:r>
            <a:r>
              <a:rPr lang="en-US" sz="1900" dirty="0"/>
              <a:t>2. Pierre de </a:t>
            </a:r>
            <a:r>
              <a:rPr lang="en-US" sz="1900" dirty="0" smtClean="0"/>
              <a:t>Fermat (1607 – 1665) is a genius as well as a nobleman with a very successful career as a judge. However, </a:t>
            </a:r>
            <a:r>
              <a:rPr lang="en-US" sz="1900" dirty="0"/>
              <a:t>Fermat’s Last </a:t>
            </a:r>
            <a:r>
              <a:rPr lang="en-US" sz="1900" dirty="0" smtClean="0"/>
              <a:t>Theorem cannot be proved by Euclidean geometric construction in 350 years. Until 1994, the mathematician </a:t>
            </a:r>
            <a:r>
              <a:rPr lang="en-US" sz="1900" dirty="0"/>
              <a:t>Andrew </a:t>
            </a:r>
            <a:r>
              <a:rPr lang="en-US" sz="1900" dirty="0" smtClean="0"/>
              <a:t>Wiles proved successfully </a:t>
            </a:r>
            <a:r>
              <a:rPr lang="en-US" sz="1900" dirty="0"/>
              <a:t>Fermat’s Last </a:t>
            </a:r>
            <a:r>
              <a:rPr lang="en-US" sz="1900" dirty="0" smtClean="0"/>
              <a:t>Theorem by complex concepts of modern mathematics. The proof of </a:t>
            </a:r>
            <a:r>
              <a:rPr lang="en-US" sz="1900" dirty="0"/>
              <a:t>Andrew </a:t>
            </a:r>
            <a:r>
              <a:rPr lang="en-US" sz="1900" dirty="0" smtClean="0"/>
              <a:t>Wiles is huge having more than 100 pages, which makes </a:t>
            </a:r>
            <a:r>
              <a:rPr lang="en-US" sz="1900" smtClean="0"/>
              <a:t>him </a:t>
            </a:r>
            <a:r>
              <a:rPr lang="en-US" sz="1900" smtClean="0"/>
              <a:t>become </a:t>
            </a:r>
            <a:r>
              <a:rPr lang="en-US" sz="1900" dirty="0" smtClean="0"/>
              <a:t>a great mathematician in 20th century.</a:t>
            </a:r>
          </a:p>
          <a:p>
            <a:r>
              <a:rPr lang="en-US" sz="1900" dirty="0"/>
              <a:t>Vincent Willem van Gogh, Pierre de Fermat, Abel, Mozart, etc</a:t>
            </a:r>
            <a:r>
              <a:rPr lang="en-US" sz="1900" dirty="0" smtClean="0"/>
              <a:t>. are inborn geniuses, some of them are lightning leaving eternal light in our sky and some of them are eternal suns in our sky with great life-works. They are pioneers and innovators who are creators and therefore, they are respected as angels. (Maybe, they are real angels because of their miracle and mysterious flashing).</a:t>
            </a:r>
          </a:p>
          <a:p>
            <a:r>
              <a:rPr lang="en-US" sz="1900" dirty="0" smtClean="0"/>
              <a:t>However, great person like </a:t>
            </a:r>
            <a:r>
              <a:rPr lang="en-US" sz="1900" dirty="0"/>
              <a:t>the </a:t>
            </a:r>
            <a:r>
              <a:rPr lang="en-US" sz="1900" dirty="0" smtClean="0"/>
              <a:t>great mathematician </a:t>
            </a:r>
            <a:r>
              <a:rPr lang="en-US" sz="1900" dirty="0"/>
              <a:t>Andrew </a:t>
            </a:r>
            <a:r>
              <a:rPr lang="en-US" sz="1900" dirty="0" smtClean="0"/>
              <a:t>Wiles also contribute to create our world with the same achievements to </a:t>
            </a:r>
            <a:r>
              <a:rPr lang="en-US" sz="1900" dirty="0"/>
              <a:t>inborn </a:t>
            </a:r>
            <a:r>
              <a:rPr lang="en-US" sz="1900" dirty="0" smtClean="0"/>
              <a:t>geniuses. They are really geniuses too and are trained genius, which implies that education and self-studying always deliver great human, where patience and enthusiasm are heightened.</a:t>
            </a:r>
          </a:p>
          <a:p>
            <a:r>
              <a:rPr lang="en-US" sz="1900" dirty="0" smtClean="0"/>
              <a:t>In general, we are both human and angel. I always self-study to achieve more successes with innovative scientific works when I aim to be a creative man with full of enthusiasm. However, sometimes, I think I am an angel when I have often composed poems with the passion like </a:t>
            </a:r>
            <a:r>
              <a:rPr lang="en-US" sz="1900" dirty="0"/>
              <a:t>Vincent Willem van </a:t>
            </a:r>
            <a:r>
              <a:rPr lang="en-US" sz="1900" dirty="0" smtClean="0"/>
              <a:t>Gogh did painting. Therefore, I would like to introduce you my poems in my book “</a:t>
            </a:r>
            <a:r>
              <a:rPr lang="en-US" sz="1900" dirty="0" err="1" smtClean="0"/>
              <a:t>Loc’s</a:t>
            </a:r>
            <a:r>
              <a:rPr lang="en-US" sz="1900" dirty="0" smtClean="0"/>
              <a:t> poems” in the next slide.</a:t>
            </a:r>
          </a:p>
          <a:p>
            <a:endParaRPr lang="en-US" sz="1900" dirty="0"/>
          </a:p>
        </p:txBody>
      </p:sp>
      <p:sp>
        <p:nvSpPr>
          <p:cNvPr id="4" name="Date Placeholder 3"/>
          <p:cNvSpPr>
            <a:spLocks noGrp="1"/>
          </p:cNvSpPr>
          <p:nvPr>
            <p:ph type="dt" sz="half" idx="10"/>
          </p:nvPr>
        </p:nvSpPr>
        <p:spPr/>
        <p:txBody>
          <a:bodyPr/>
          <a:lstStyle/>
          <a:p>
            <a:r>
              <a:rPr lang="en-US" smtClean="0"/>
              <a:t>6/14/2025</a:t>
            </a:r>
            <a:endParaRPr lang="en-US"/>
          </a:p>
        </p:txBody>
      </p:sp>
      <p:sp>
        <p:nvSpPr>
          <p:cNvPr id="5" name="Footer Placeholder 4"/>
          <p:cNvSpPr>
            <a:spLocks noGrp="1"/>
          </p:cNvSpPr>
          <p:nvPr>
            <p:ph type="ftr" sz="quarter" idx="11"/>
          </p:nvPr>
        </p:nvSpPr>
        <p:spPr/>
        <p:txBody>
          <a:bodyPr/>
          <a:lstStyle/>
          <a:p>
            <a:r>
              <a:rPr lang="en-US" smtClean="0"/>
              <a:t>We are angle - Loc Nguyen - AMRC2025</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a:t>
            </a:fld>
            <a:endParaRPr lang="en-US"/>
          </a:p>
        </p:txBody>
      </p:sp>
    </p:spTree>
    <p:extLst>
      <p:ext uri="{BB962C8B-B14F-4D97-AF65-F5344CB8AC3E}">
        <p14:creationId xmlns:p14="http://schemas.microsoft.com/office/powerpoint/2010/main" val="1885602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Poetic collection “</a:t>
            </a:r>
            <a:r>
              <a:rPr lang="en-US" dirty="0" err="1" smtClean="0"/>
              <a:t>Loc’s</a:t>
            </a:r>
            <a:r>
              <a:rPr lang="en-US" dirty="0" smtClean="0"/>
              <a:t> poems”</a:t>
            </a:r>
            <a:endParaRPr lang="en-US" dirty="0"/>
          </a:p>
        </p:txBody>
      </p:sp>
      <p:sp>
        <p:nvSpPr>
          <p:cNvPr id="3" name="Content Placeholder 2"/>
          <p:cNvSpPr>
            <a:spLocks noGrp="1"/>
          </p:cNvSpPr>
          <p:nvPr>
            <p:ph idx="1"/>
          </p:nvPr>
        </p:nvSpPr>
        <p:spPr>
          <a:xfrm>
            <a:off x="132080" y="914399"/>
            <a:ext cx="8656320" cy="5176066"/>
          </a:xfrm>
        </p:spPr>
        <p:txBody>
          <a:bodyPr>
            <a:noAutofit/>
          </a:bodyPr>
          <a:lstStyle/>
          <a:p>
            <a:r>
              <a:rPr lang="en-US" sz="2100" dirty="0" err="1" smtClean="0"/>
              <a:t>Loc’s</a:t>
            </a:r>
            <a:r>
              <a:rPr lang="en-US" sz="2100" dirty="0" smtClean="0"/>
              <a:t> poems – this </a:t>
            </a:r>
            <a:r>
              <a:rPr lang="en-US" sz="2100" dirty="0"/>
              <a:t>piece of work is dedicated to God, my family and friends. Ultimately, I dedicate this collection to our beautiful life as well as great poets who are angels among mundane world</a:t>
            </a:r>
            <a:r>
              <a:rPr lang="en-US" sz="2100" dirty="0" smtClean="0"/>
              <a:t>.</a:t>
            </a:r>
          </a:p>
          <a:p>
            <a:r>
              <a:rPr lang="en-US" sz="2100" dirty="0"/>
              <a:t>Selected collection LOC’S POEMS (THƠ LỘC) includes native poems in Vietnamese and Chinese, created by poet Loc Nguyen (</a:t>
            </a:r>
            <a:r>
              <a:rPr lang="en-US" sz="2100" dirty="0" err="1"/>
              <a:t>Nguyễn</a:t>
            </a:r>
            <a:r>
              <a:rPr lang="en-US" sz="2100" dirty="0"/>
              <a:t> </a:t>
            </a:r>
            <a:r>
              <a:rPr lang="en-US" sz="2100" dirty="0" err="1"/>
              <a:t>Phước</a:t>
            </a:r>
            <a:r>
              <a:rPr lang="en-US" sz="2100" dirty="0"/>
              <a:t> </a:t>
            </a:r>
            <a:r>
              <a:rPr lang="en-US" sz="2100" dirty="0" err="1"/>
              <a:t>Lộc</a:t>
            </a:r>
            <a:r>
              <a:rPr lang="en-US" sz="2100" dirty="0"/>
              <a:t>) from 1993 to 2022. These poems are classified into 9 collections and 1 verse narrative such as “</a:t>
            </a:r>
            <a:r>
              <a:rPr lang="en-US" sz="2100" dirty="0" err="1"/>
              <a:t>Tặng</a:t>
            </a:r>
            <a:r>
              <a:rPr lang="en-US" sz="2100" dirty="0"/>
              <a:t>”, “Ca </a:t>
            </a:r>
            <a:r>
              <a:rPr lang="en-US" sz="2100" dirty="0" err="1"/>
              <a:t>dao</a:t>
            </a:r>
            <a:r>
              <a:rPr lang="en-US" sz="2100" dirty="0"/>
              <a:t> blog”, “</a:t>
            </a:r>
            <a:r>
              <a:rPr lang="en-US" sz="2100" dirty="0" err="1"/>
              <a:t>Chưa</a:t>
            </a:r>
            <a:r>
              <a:rPr lang="en-US" sz="2100" dirty="0"/>
              <a:t> </a:t>
            </a:r>
            <a:r>
              <a:rPr lang="en-US" sz="2100" dirty="0" err="1"/>
              <a:t>đặt</a:t>
            </a:r>
            <a:r>
              <a:rPr lang="en-US" sz="2100" dirty="0"/>
              <a:t> </a:t>
            </a:r>
            <a:r>
              <a:rPr lang="en-US" sz="2100" dirty="0" err="1"/>
              <a:t>tên</a:t>
            </a:r>
            <a:r>
              <a:rPr lang="en-US" sz="2100" dirty="0"/>
              <a:t>”, “</a:t>
            </a:r>
            <a:r>
              <a:rPr lang="en-US" sz="2100" dirty="0" err="1"/>
              <a:t>Lại</a:t>
            </a:r>
            <a:r>
              <a:rPr lang="en-US" sz="2100" dirty="0"/>
              <a:t> </a:t>
            </a:r>
            <a:r>
              <a:rPr lang="en-US" sz="2100" dirty="0" err="1"/>
              <a:t>chưa</a:t>
            </a:r>
            <a:r>
              <a:rPr lang="en-US" sz="2100" dirty="0"/>
              <a:t> </a:t>
            </a:r>
            <a:r>
              <a:rPr lang="en-US" sz="2100" dirty="0" err="1"/>
              <a:t>đặt</a:t>
            </a:r>
            <a:r>
              <a:rPr lang="en-US" sz="2100" dirty="0"/>
              <a:t> </a:t>
            </a:r>
            <a:r>
              <a:rPr lang="en-US" sz="2100" dirty="0" err="1"/>
              <a:t>tên</a:t>
            </a:r>
            <a:r>
              <a:rPr lang="en-US" sz="2100" dirty="0"/>
              <a:t>”, “</a:t>
            </a:r>
            <a:r>
              <a:rPr lang="zh-CN" altLang="en-US" sz="2100" dirty="0"/>
              <a:t>华语”</a:t>
            </a:r>
            <a:r>
              <a:rPr lang="en-US" sz="2100" dirty="0"/>
              <a:t>, “</a:t>
            </a:r>
            <a:r>
              <a:rPr lang="en-US" sz="2100" dirty="0" err="1"/>
              <a:t>Viết</a:t>
            </a:r>
            <a:r>
              <a:rPr lang="en-US" sz="2100" dirty="0"/>
              <a:t> </a:t>
            </a:r>
            <a:r>
              <a:rPr lang="en-US" sz="2100" dirty="0" err="1"/>
              <a:t>tiếp</a:t>
            </a:r>
            <a:r>
              <a:rPr lang="en-US" sz="2100" dirty="0"/>
              <a:t> </a:t>
            </a:r>
            <a:r>
              <a:rPr lang="en-US" sz="2100" dirty="0" err="1"/>
              <a:t>thơ</a:t>
            </a:r>
            <a:r>
              <a:rPr lang="en-US" sz="2100" dirty="0"/>
              <a:t> </a:t>
            </a:r>
            <a:r>
              <a:rPr lang="en-US" sz="2100" dirty="0" err="1"/>
              <a:t>ơi</a:t>
            </a:r>
            <a:r>
              <a:rPr lang="en-US" sz="2100" dirty="0"/>
              <a:t>”, “</a:t>
            </a:r>
            <a:r>
              <a:rPr lang="en-US" sz="2100" dirty="0" err="1"/>
              <a:t>Vẽ</a:t>
            </a:r>
            <a:r>
              <a:rPr lang="en-US" sz="2100" dirty="0"/>
              <a:t>”, “</a:t>
            </a:r>
            <a:r>
              <a:rPr lang="en-US" sz="2100" dirty="0" err="1"/>
              <a:t>Tình</a:t>
            </a:r>
            <a:r>
              <a:rPr lang="en-US" sz="2100" dirty="0"/>
              <a:t>”, “</a:t>
            </a:r>
            <a:r>
              <a:rPr lang="en-US" sz="2100" dirty="0" err="1"/>
              <a:t>Diệu</a:t>
            </a:r>
            <a:r>
              <a:rPr lang="en-US" sz="2100" dirty="0"/>
              <a:t>”, and “</a:t>
            </a:r>
            <a:r>
              <a:rPr lang="en-US" sz="2100" dirty="0" err="1"/>
              <a:t>Lục</a:t>
            </a:r>
            <a:r>
              <a:rPr lang="en-US" sz="2100" dirty="0"/>
              <a:t> </a:t>
            </a:r>
            <a:r>
              <a:rPr lang="en-US" sz="2100" dirty="0" err="1"/>
              <a:t>Kiều</a:t>
            </a:r>
            <a:r>
              <a:rPr lang="en-US" sz="2100" dirty="0"/>
              <a:t> </a:t>
            </a:r>
            <a:r>
              <a:rPr lang="en-US" sz="2100" dirty="0" err="1"/>
              <a:t>thời</a:t>
            </a:r>
            <a:r>
              <a:rPr lang="en-US" sz="2100" dirty="0"/>
              <a:t> </a:t>
            </a:r>
            <a:r>
              <a:rPr lang="en-US" sz="2100" dirty="0" smtClean="0"/>
              <a:t>@”.</a:t>
            </a:r>
          </a:p>
          <a:p>
            <a:r>
              <a:rPr lang="en-US" sz="2100" dirty="0"/>
              <a:t>My poems, which would rather lean forward melody than lean forward prosody, are half popular half academic, half elegant half vulgar, half deep half humorous, half queer half naive, half modern half ancient. There are mundane men with many careers, as well as many fairies, ghosts, heroes, nymphs in my poems. There are also tears, smiles, unreal stories, hot news and many things. I see myself in my poems and I will be very glad if catching you in my poems</a:t>
            </a:r>
            <a:r>
              <a:rPr lang="en-US" sz="2100" dirty="0" smtClean="0"/>
              <a:t>.</a:t>
            </a:r>
          </a:p>
        </p:txBody>
      </p:sp>
      <p:sp>
        <p:nvSpPr>
          <p:cNvPr id="4" name="Date Placeholder 3"/>
          <p:cNvSpPr>
            <a:spLocks noGrp="1"/>
          </p:cNvSpPr>
          <p:nvPr>
            <p:ph type="dt" sz="half" idx="10"/>
          </p:nvPr>
        </p:nvSpPr>
        <p:spPr/>
        <p:txBody>
          <a:bodyPr/>
          <a:lstStyle/>
          <a:p>
            <a:r>
              <a:rPr lang="en-US" smtClean="0"/>
              <a:t>6/14/2025</a:t>
            </a:r>
            <a:endParaRPr lang="en-US"/>
          </a:p>
        </p:txBody>
      </p:sp>
      <p:sp>
        <p:nvSpPr>
          <p:cNvPr id="5" name="Footer Placeholder 4"/>
          <p:cNvSpPr>
            <a:spLocks noGrp="1"/>
          </p:cNvSpPr>
          <p:nvPr>
            <p:ph type="ftr" sz="quarter" idx="11"/>
          </p:nvPr>
        </p:nvSpPr>
        <p:spPr/>
        <p:txBody>
          <a:bodyPr/>
          <a:lstStyle/>
          <a:p>
            <a:r>
              <a:rPr lang="en-US" smtClean="0"/>
              <a:t>We are angle - Loc Nguyen - AMRC2025</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0320" y="1102132"/>
            <a:ext cx="3200400" cy="4800600"/>
          </a:xfrm>
          <a:prstGeom prst="rect">
            <a:avLst/>
          </a:prstGeom>
        </p:spPr>
      </p:pic>
    </p:spTree>
    <p:extLst>
      <p:ext uri="{BB962C8B-B14F-4D97-AF65-F5344CB8AC3E}">
        <p14:creationId xmlns:p14="http://schemas.microsoft.com/office/powerpoint/2010/main" val="50534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Dual working</a:t>
            </a:r>
            <a:endParaRPr lang="en-US" dirty="0"/>
          </a:p>
        </p:txBody>
      </p:sp>
      <p:sp>
        <p:nvSpPr>
          <p:cNvPr id="3" name="Content Placeholder 2"/>
          <p:cNvSpPr>
            <a:spLocks noGrp="1"/>
          </p:cNvSpPr>
          <p:nvPr>
            <p:ph idx="1"/>
          </p:nvPr>
        </p:nvSpPr>
        <p:spPr>
          <a:xfrm>
            <a:off x="91440" y="914399"/>
            <a:ext cx="12009120" cy="5176066"/>
          </a:xfrm>
        </p:spPr>
        <p:txBody>
          <a:bodyPr>
            <a:normAutofit/>
          </a:bodyPr>
          <a:lstStyle/>
          <a:p>
            <a:r>
              <a:rPr lang="en-US" sz="2600" dirty="0" smtClean="0"/>
              <a:t>The last idea I would like to share in the representation is dual working which often occurs in real world but we may ignore it. The dual working include two steps.</a:t>
            </a:r>
          </a:p>
          <a:p>
            <a:r>
              <a:rPr lang="en-US" sz="2600" dirty="0" smtClean="0"/>
              <a:t>Firstly, some innovative person called </a:t>
            </a:r>
            <a:r>
              <a:rPr lang="en-US" sz="2600" i="1" dirty="0" smtClean="0"/>
              <a:t>A</a:t>
            </a:r>
            <a:r>
              <a:rPr lang="en-US" sz="2600" dirty="0" smtClean="0"/>
              <a:t> like artist and pioneer creates a work called </a:t>
            </a:r>
            <a:r>
              <a:rPr lang="en-US" sz="2600" i="1" dirty="0" smtClean="0"/>
              <a:t>w</a:t>
            </a:r>
            <a:r>
              <a:rPr lang="en-US" sz="2600" dirty="0" smtClean="0"/>
              <a:t>.</a:t>
            </a:r>
          </a:p>
          <a:p>
            <a:r>
              <a:rPr lang="en-US" sz="2600" dirty="0" smtClean="0"/>
              <a:t>Secondly, another person called </a:t>
            </a:r>
            <a:r>
              <a:rPr lang="en-US" sz="2600" i="1" dirty="0" smtClean="0"/>
              <a:t>B</a:t>
            </a:r>
            <a:r>
              <a:rPr lang="en-US" sz="2600" dirty="0" smtClean="0"/>
              <a:t> analyzes and researches the work </a:t>
            </a:r>
            <a:r>
              <a:rPr lang="en-US" sz="2600" i="1" dirty="0" smtClean="0"/>
              <a:t>w</a:t>
            </a:r>
            <a:r>
              <a:rPr lang="en-US" sz="2600" dirty="0" smtClean="0"/>
              <a:t> in order to summarize or draw some knowledge / conclusion from the work </a:t>
            </a:r>
            <a:r>
              <a:rPr lang="en-US" sz="2600" i="1" dirty="0" smtClean="0"/>
              <a:t>w</a:t>
            </a:r>
            <a:r>
              <a:rPr lang="en-US" sz="2600" dirty="0" smtClean="0"/>
              <a:t>. Person </a:t>
            </a:r>
            <a:r>
              <a:rPr lang="en-US" sz="2600" i="1" dirty="0" smtClean="0"/>
              <a:t>B</a:t>
            </a:r>
            <a:r>
              <a:rPr lang="en-US" sz="2600" dirty="0" smtClean="0"/>
              <a:t> is often researcher and criticizer.</a:t>
            </a:r>
          </a:p>
          <a:p>
            <a:r>
              <a:rPr lang="en-US" sz="2600" dirty="0" smtClean="0"/>
              <a:t>Indeed, the roles of </a:t>
            </a:r>
            <a:r>
              <a:rPr lang="en-US" sz="2600" i="1" dirty="0" smtClean="0"/>
              <a:t>A</a:t>
            </a:r>
            <a:r>
              <a:rPr lang="en-US" sz="2600" dirty="0" smtClean="0"/>
              <a:t> and </a:t>
            </a:r>
            <a:r>
              <a:rPr lang="en-US" sz="2600" i="1" dirty="0" smtClean="0"/>
              <a:t>B</a:t>
            </a:r>
            <a:r>
              <a:rPr lang="en-US" sz="2600" dirty="0" smtClean="0"/>
              <a:t> are equally important because </a:t>
            </a:r>
            <a:r>
              <a:rPr lang="en-US" sz="2600" i="1" dirty="0" smtClean="0"/>
              <a:t>A</a:t>
            </a:r>
            <a:r>
              <a:rPr lang="en-US" sz="2600" dirty="0" smtClean="0"/>
              <a:t> may not understand thoroughly her/his work </a:t>
            </a:r>
            <a:r>
              <a:rPr lang="en-US" sz="2600" i="1" dirty="0" smtClean="0"/>
              <a:t>w</a:t>
            </a:r>
            <a:r>
              <a:rPr lang="en-US" sz="2600" dirty="0" smtClean="0"/>
              <a:t> yet. Especially, the role of </a:t>
            </a:r>
            <a:r>
              <a:rPr lang="en-US" sz="2600" i="1" dirty="0" smtClean="0"/>
              <a:t>B</a:t>
            </a:r>
            <a:r>
              <a:rPr lang="en-US" sz="2600" dirty="0" smtClean="0"/>
              <a:t> is often supported by educational organizations like universities and institutes, which implies that the role of education is much more important in the age of AI and diversity.</a:t>
            </a:r>
          </a:p>
          <a:p>
            <a:r>
              <a:rPr lang="en-US" sz="2600" dirty="0" smtClean="0"/>
              <a:t>The variant of this dual working is implementation and supervising in our world.</a:t>
            </a:r>
            <a:endParaRPr lang="en-US" sz="2600" dirty="0"/>
          </a:p>
        </p:txBody>
      </p:sp>
      <p:sp>
        <p:nvSpPr>
          <p:cNvPr id="4" name="Date Placeholder 3"/>
          <p:cNvSpPr>
            <a:spLocks noGrp="1"/>
          </p:cNvSpPr>
          <p:nvPr>
            <p:ph type="dt" sz="half" idx="10"/>
          </p:nvPr>
        </p:nvSpPr>
        <p:spPr/>
        <p:txBody>
          <a:bodyPr/>
          <a:lstStyle/>
          <a:p>
            <a:r>
              <a:rPr lang="en-US" smtClean="0"/>
              <a:t>6/14/2025</a:t>
            </a:r>
            <a:endParaRPr lang="en-US"/>
          </a:p>
        </p:txBody>
      </p:sp>
      <p:sp>
        <p:nvSpPr>
          <p:cNvPr id="5" name="Footer Placeholder 4"/>
          <p:cNvSpPr>
            <a:spLocks noGrp="1"/>
          </p:cNvSpPr>
          <p:nvPr>
            <p:ph type="ftr" sz="quarter" idx="11"/>
          </p:nvPr>
        </p:nvSpPr>
        <p:spPr/>
        <p:txBody>
          <a:bodyPr/>
          <a:lstStyle/>
          <a:p>
            <a:r>
              <a:rPr lang="en-US" smtClean="0"/>
              <a:t>We are angle - Loc Nguyen - AMRC2025</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1499033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
            </a:r>
            <a:r>
              <a:rPr lang="en-US" sz="5000" dirty="0" smtClean="0"/>
              <a:t>listening</a:t>
            </a:r>
            <a:endParaRPr lang="en-US" sz="5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6</a:t>
            </a:fld>
            <a:endParaRPr lang="en-US"/>
          </a:p>
        </p:txBody>
      </p:sp>
      <p:sp>
        <p:nvSpPr>
          <p:cNvPr id="3" name="Footer Placeholder 2"/>
          <p:cNvSpPr>
            <a:spLocks noGrp="1"/>
          </p:cNvSpPr>
          <p:nvPr>
            <p:ph type="ftr" sz="quarter" idx="11"/>
          </p:nvPr>
        </p:nvSpPr>
        <p:spPr/>
        <p:txBody>
          <a:bodyPr/>
          <a:lstStyle/>
          <a:p>
            <a:r>
              <a:rPr lang="en-US" smtClean="0"/>
              <a:t>We are angle - Loc Nguyen - AMRC2025</a:t>
            </a:r>
            <a:endParaRPr lang="en-US"/>
          </a:p>
        </p:txBody>
      </p:sp>
      <p:sp>
        <p:nvSpPr>
          <p:cNvPr id="5" name="Date Placeholder 4"/>
          <p:cNvSpPr>
            <a:spLocks noGrp="1"/>
          </p:cNvSpPr>
          <p:nvPr>
            <p:ph type="dt" sz="half" idx="10"/>
          </p:nvPr>
        </p:nvSpPr>
        <p:spPr/>
        <p:txBody>
          <a:bodyPr/>
          <a:lstStyle/>
          <a:p>
            <a:r>
              <a:rPr lang="en-US" smtClean="0"/>
              <a:t>6/14/2025</a:t>
            </a:r>
            <a:endParaRPr lang="en-US"/>
          </a:p>
        </p:txBody>
      </p:sp>
    </p:spTree>
    <p:extLst>
      <p:ext uri="{BB962C8B-B14F-4D97-AF65-F5344CB8AC3E}">
        <p14:creationId xmlns:p14="http://schemas.microsoft.com/office/powerpoint/2010/main" val="1326608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1637</TotalTime>
  <Words>1039</Words>
  <Application>Microsoft Office PowerPoint</Application>
  <PresentationFormat>Widescreen</PresentationFormat>
  <Paragraphs>49</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宋体</vt:lpstr>
      <vt:lpstr>Arial</vt:lpstr>
      <vt:lpstr>Calibri</vt:lpstr>
      <vt:lpstr>Times New Roman</vt:lpstr>
      <vt:lpstr>Office Theme</vt:lpstr>
      <vt:lpstr>We are angel?</vt:lpstr>
      <vt:lpstr>We are angel?</vt:lpstr>
      <vt:lpstr>We are angel?</vt:lpstr>
      <vt:lpstr>Poetic collection “Loc’s poems”</vt:lpstr>
      <vt:lpstr>Dual working</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USER</cp:lastModifiedBy>
  <cp:revision>373</cp:revision>
  <dcterms:created xsi:type="dcterms:W3CDTF">2017-06-28T03:43:04Z</dcterms:created>
  <dcterms:modified xsi:type="dcterms:W3CDTF">2025-06-14T01:36:15Z</dcterms:modified>
</cp:coreProperties>
</file>