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314" r:id="rId3"/>
    <p:sldId id="371" r:id="rId4"/>
    <p:sldId id="372" r:id="rId5"/>
    <p:sldId id="373" r:id="rId6"/>
    <p:sldId id="374" r:id="rId7"/>
    <p:sldId id="375" r:id="rId8"/>
    <p:sldId id="366" r:id="rId9"/>
    <p:sldId id="31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5" d="100"/>
          <a:sy n="65" d="100"/>
        </p:scale>
        <p:origin x="936"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12/10/2024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10/11/2024</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10/11/2024</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Recover &amp; Heal - Loc Nguyen - ICEPD2024 Batam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a:t>Recover &amp; Heal</a:t>
            </a:r>
            <a:endParaRPr lang="en-US" sz="450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Professor Dr. Loc Nguyen, PhD, Postdoc</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Date Placeholder 5"/>
          <p:cNvSpPr>
            <a:spLocks noGrp="1"/>
          </p:cNvSpPr>
          <p:nvPr>
            <p:ph type="dt" sz="half" idx="10"/>
          </p:nvPr>
        </p:nvSpPr>
        <p:spPr/>
        <p:txBody>
          <a:bodyPr/>
          <a:lstStyle/>
          <a:p>
            <a:r>
              <a:rPr lang="en-US"/>
              <a:t>10/11/2024</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Rectangle 3"/>
          <p:cNvSpPr/>
          <p:nvPr/>
        </p:nvSpPr>
        <p:spPr>
          <a:xfrm>
            <a:off x="111760" y="320422"/>
            <a:ext cx="11978640" cy="1200329"/>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The 11th International Multidisciplinary Research Conference in  Education, Tourism, Environmental Science and Technology  </a:t>
            </a:r>
          </a:p>
          <a:p>
            <a:pPr algn="ctr"/>
            <a:r>
              <a:rPr lang="en-US" dirty="0">
                <a:latin typeface="Times New Roman" panose="02020603050405020304" pitchFamily="18" charset="0"/>
                <a:cs typeface="Times New Roman" panose="02020603050405020304" pitchFamily="18" charset="0"/>
              </a:rPr>
              <a:t>Theme: Leveraging Sustainable climate Through Education</a:t>
            </a:r>
          </a:p>
          <a:p>
            <a:pPr algn="ctr"/>
            <a:r>
              <a:rPr lang="en-US" dirty="0">
                <a:latin typeface="Times New Roman" panose="02020603050405020304" pitchFamily="18" charset="0"/>
                <a:cs typeface="Times New Roman" panose="02020603050405020304" pitchFamily="18" charset="0"/>
              </a:rPr>
              <a:t>International Cross-Cultural Exchange and Professional Development Inc. (ICEPD-Thailand)</a:t>
            </a:r>
          </a:p>
          <a:p>
            <a:pPr algn="ctr"/>
            <a:r>
              <a:rPr lang="en-US" dirty="0">
                <a:latin typeface="Times New Roman" panose="02020603050405020304" pitchFamily="18" charset="0"/>
                <a:cs typeface="Times New Roman" panose="02020603050405020304" pitchFamily="18" charset="0"/>
              </a:rPr>
              <a:t>October 11 - 15, 2024, </a:t>
            </a:r>
            <a:r>
              <a:rPr lang="en-US" dirty="0" err="1">
                <a:latin typeface="Times New Roman" panose="02020603050405020304" pitchFamily="18" charset="0"/>
                <a:cs typeface="Times New Roman" panose="02020603050405020304" pitchFamily="18" charset="0"/>
              </a:rPr>
              <a:t>Batam</a:t>
            </a:r>
            <a:r>
              <a:rPr lang="en-US" dirty="0">
                <a:latin typeface="Times New Roman" panose="02020603050405020304" pitchFamily="18" charset="0"/>
                <a:cs typeface="Times New Roman" panose="02020603050405020304" pitchFamily="18" charset="0"/>
              </a:rPr>
              <a:t>, Indonesia</a:t>
            </a:r>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Would healing mechanism</a:t>
            </a:r>
          </a:p>
        </p:txBody>
      </p:sp>
      <p:sp>
        <p:nvSpPr>
          <p:cNvPr id="3" name="Content Placeholder 2"/>
          <p:cNvSpPr>
            <a:spLocks noGrp="1"/>
          </p:cNvSpPr>
          <p:nvPr>
            <p:ph idx="1"/>
          </p:nvPr>
        </p:nvSpPr>
        <p:spPr>
          <a:xfrm>
            <a:off x="91440" y="914399"/>
            <a:ext cx="11988800" cy="5176066"/>
          </a:xfrm>
        </p:spPr>
        <p:txBody>
          <a:bodyPr>
            <a:noAutofit/>
          </a:bodyPr>
          <a:lstStyle/>
          <a:p>
            <a:pPr marL="457200" indent="-457200">
              <a:buFont typeface="+mj-lt"/>
              <a:buAutoNum type="arabicPeriod"/>
            </a:pPr>
            <a:r>
              <a:rPr lang="en-US" sz="1900" dirty="0"/>
              <a:t>I begin my speech with a medical subject that is would healing mechanism which involves in four stages (Chat GPT) such as 1) hemostasis, 2) inflammation, 3) proliferation, and 4) remodeling and maturation, where the recovering process focuses on proliferation, remodeling and maturation.</a:t>
            </a:r>
          </a:p>
          <a:p>
            <a:pPr marL="457200" indent="-457200">
              <a:buFont typeface="+mj-lt"/>
              <a:buAutoNum type="arabicPeriod"/>
            </a:pPr>
            <a:r>
              <a:rPr lang="en-US" sz="1900" dirty="0"/>
              <a:t>According to my opinion, environmental problems can be related to three sub-problems such as 1) environmental pollution, 2) global warming and 3) activities of atmosphere and tectonic plate. </a:t>
            </a:r>
            <a:r>
              <a:rPr lang="en-US" sz="1900" i="1" dirty="0"/>
              <a:t>Climate change</a:t>
            </a:r>
            <a:r>
              <a:rPr lang="en-US" sz="1900" dirty="0"/>
              <a:t> is direct consequence of the three sub-problems in which environmental pollution is the most serious sub-problem because it causes in turn direct consequence of global warming and it also makes the sub-problem of activities of atmosphere and tectonic plate more serious. Moreover, environmental pollution also causes serious different problems and decreases people’s life quality. However, environmental pollution is man-made sub-problem and so it can be solved by human whereas it is nearly impossible for human to influence on activities of atmosphere and tectonic plate. Therefore we should focus on the sub-problem of environmental pollution.</a:t>
            </a:r>
          </a:p>
          <a:p>
            <a:pPr marL="457200" indent="-457200">
              <a:buFont typeface="+mj-lt"/>
              <a:buAutoNum type="arabicPeriod"/>
            </a:pPr>
            <a:r>
              <a:rPr lang="en-US" sz="1900" dirty="0"/>
              <a:t>If the Earth is considered human, environmental pollution will be considered a would, which raises a question “If so, what is healing mechanism?”. According to my opinion, the Earth’s healing mechanism includes two operations: 1) recovering ecosystem, and 2) extreme weather’s phenomena like </a:t>
            </a:r>
            <a:r>
              <a:rPr lang="es-ES" sz="1900" dirty="0"/>
              <a:t>El Nino and La Nina</a:t>
            </a:r>
            <a:r>
              <a:rPr lang="en-US" sz="1900" dirty="0"/>
              <a:t>. For instance, vegetation recovery is one of proofs about recovering ecosystem. Some fantastic scientific discoveries indicate occurrence of some extinct species. Extreme weather’s phenomena belong to defense mechanism of nature against environmental problems, which aims to self-rebalancing. Therefore, extreme weather’s phenomena reflect the Earth’s healing mechanism.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Date Placeholder 5"/>
          <p:cNvSpPr>
            <a:spLocks noGrp="1"/>
          </p:cNvSpPr>
          <p:nvPr>
            <p:ph type="dt" sz="half" idx="10"/>
          </p:nvPr>
        </p:nvSpPr>
        <p:spPr/>
        <p:txBody>
          <a:bodyPr/>
          <a:lstStyle/>
          <a:p>
            <a:r>
              <a:rPr lang="en-US"/>
              <a:t>10/11/2024</a:t>
            </a:r>
          </a:p>
        </p:txBody>
      </p:sp>
    </p:spTree>
    <p:extLst>
      <p:ext uri="{BB962C8B-B14F-4D97-AF65-F5344CB8AC3E}">
        <p14:creationId xmlns:p14="http://schemas.microsoft.com/office/powerpoint/2010/main" val="3112241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thinking</a:t>
            </a:r>
          </a:p>
        </p:txBody>
      </p:sp>
      <p:sp>
        <p:nvSpPr>
          <p:cNvPr id="3" name="Content Placeholder 2"/>
          <p:cNvSpPr>
            <a:spLocks noGrp="1"/>
          </p:cNvSpPr>
          <p:nvPr>
            <p:ph idx="1"/>
          </p:nvPr>
        </p:nvSpPr>
        <p:spPr>
          <a:xfrm>
            <a:off x="132080" y="914399"/>
            <a:ext cx="11907520" cy="5176066"/>
          </a:xfrm>
        </p:spPr>
        <p:txBody>
          <a:bodyPr>
            <a:normAutofit/>
          </a:bodyPr>
          <a:lstStyle/>
          <a:p>
            <a:r>
              <a:rPr lang="en-US" sz="1950" dirty="0"/>
              <a:t>Do you have a question “Why I mention the Earth’s healing mechanism”? I would like to mention optimistic thinking because of this self-healing mechanism. Although environmental problems cause serious damages and disaster, it can be alleviated by both the self-healing mechanism and human’s solving-problem activities and environment-friendly activities. For instance, given human’s positive operations for trying to keep the Earth’s temperature in stable or not increasing much, then self-healing mechanism may help such temperature in stable (maybe, decreased even) by invisible impacts from recovering ecosystem but this amazing result needs to be proved by scientists. Anyhow, the Earth’s healing mechanism is amazing mechanism, which consolidates our optimistic thinking: when we solve a problem by serious manner with optimistic thinking, we will achieve amazing successes going beyond our initial goals. This is mutual resonance of strong points of partners.</a:t>
            </a:r>
          </a:p>
          <a:p>
            <a:r>
              <a:rPr lang="en-US" sz="1950" dirty="0"/>
              <a:t>God the Father creates the world and also punishes human because of human’s sins but God the Son saves human by his love. The Earth’s healing mechanism reflects God the Son’s saving, which consolidates our optimistic thinking. We are solving environmental problems from now with serious, optimistic, and enduring attitude. Moreover, the Earth can live until billions of years and </a:t>
            </a:r>
            <a:r>
              <a:rPr lang="en-US" sz="1950" dirty="0" err="1"/>
              <a:t>imaginating</a:t>
            </a:r>
            <a:r>
              <a:rPr lang="en-US" sz="1950" dirty="0"/>
              <a:t>/predicting the development of science and technology after a thousand years is nearly a dream.</a:t>
            </a:r>
          </a:p>
          <a:p>
            <a:pPr marL="228600" lvl="1"/>
            <a:r>
              <a:rPr lang="en-US" sz="1950" dirty="0"/>
              <a:t>Tectonic plate collision at border causes earthquake, volcanic eruption, and tsunami but it also belongs to the Earth’s healing mechanism, which also excites the development of science and technology. This indicates that a strong point of a partner alleviates or complements weak point(s) of other partners.</a:t>
            </a:r>
          </a:p>
          <a:p>
            <a:endParaRPr lang="en-US" sz="1950" dirty="0"/>
          </a:p>
          <a:p>
            <a:endParaRPr lang="en-US" sz="1950" dirty="0"/>
          </a:p>
          <a:p>
            <a:endParaRPr lang="en-US" sz="1950" dirty="0"/>
          </a:p>
        </p:txBody>
      </p:sp>
      <p:sp>
        <p:nvSpPr>
          <p:cNvPr id="4" name="Date Placeholder 3"/>
          <p:cNvSpPr>
            <a:spLocks noGrp="1"/>
          </p:cNvSpPr>
          <p:nvPr>
            <p:ph type="dt" sz="half" idx="10"/>
          </p:nvPr>
        </p:nvSpPr>
        <p:spPr/>
        <p:txBody>
          <a:bodyPr/>
          <a:lstStyle/>
          <a:p>
            <a:r>
              <a:rPr lang="en-US"/>
              <a:t>10/11/2024</a:t>
            </a:r>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301744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Climate change is atom of solidarity</a:t>
            </a:r>
          </a:p>
        </p:txBody>
      </p:sp>
      <p:sp>
        <p:nvSpPr>
          <p:cNvPr id="3" name="Content Placeholder 2"/>
          <p:cNvSpPr>
            <a:spLocks noGrp="1"/>
          </p:cNvSpPr>
          <p:nvPr>
            <p:ph idx="1"/>
          </p:nvPr>
        </p:nvSpPr>
        <p:spPr>
          <a:xfrm>
            <a:off x="132080" y="914399"/>
            <a:ext cx="11917680" cy="5176066"/>
          </a:xfrm>
        </p:spPr>
        <p:txBody>
          <a:bodyPr>
            <a:noAutofit/>
          </a:bodyPr>
          <a:lstStyle/>
          <a:p>
            <a:r>
              <a:rPr lang="en-US" sz="2150" dirty="0"/>
              <a:t>There are many economic, social and politic problems over the world. Although we solved and are solving many of them, there exist many disagreements. Therefore, the ultimate problem of all problems is the disagreement problem because of the diversity of the world. It is more serious that the diversity helped us to solve many problems and we must accept the diversity as well as multi-polarity. As I mentioned in some other talk, ASEAN likes a picture with many pieces within jigsaw puzzle.</a:t>
            </a:r>
          </a:p>
          <a:p>
            <a:r>
              <a:rPr lang="en-US" sz="2150" dirty="0"/>
              <a:t>However, there is the problem that all of us have to mutually agree to solve it because it is serious, urgent, and common, which is the problem of climate change. As a result, climate change is atom of solidarity because it is derived from the common agreement whereas climate change is itself negative problem. This indicates positive side of negative problem, which also implies optimistic thinking.</a:t>
            </a:r>
          </a:p>
          <a:p>
            <a:r>
              <a:rPr lang="en-US" sz="2150" dirty="0"/>
              <a:t>Moreover, solving problem of climate change is an interesting starting point of many operations related to solve other economic, social and politic problems. But why? Because it is excited because it is our “real common enemy” which is an exception different from a famous viewpoint in international relations study “No one is forever friend and no one is forever enemy”.</a:t>
            </a:r>
          </a:p>
          <a:p>
            <a:r>
              <a:rPr lang="en-US" sz="2150" dirty="0"/>
              <a:t>Solving problem of climate change needs an international collaboration. Here I mention scientific collaboration as an example of collaboration.</a:t>
            </a:r>
          </a:p>
          <a:p>
            <a:endParaRPr lang="en-US" sz="2150" dirty="0"/>
          </a:p>
        </p:txBody>
      </p:sp>
      <p:sp>
        <p:nvSpPr>
          <p:cNvPr id="4" name="Date Placeholder 3"/>
          <p:cNvSpPr>
            <a:spLocks noGrp="1"/>
          </p:cNvSpPr>
          <p:nvPr>
            <p:ph type="dt" sz="half" idx="10"/>
          </p:nvPr>
        </p:nvSpPr>
        <p:spPr/>
        <p:txBody>
          <a:bodyPr/>
          <a:lstStyle/>
          <a:p>
            <a:r>
              <a:rPr lang="en-US"/>
              <a:t>10/11/2024</a:t>
            </a:r>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103322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8F31-DCDD-8792-982D-9312C833600F}"/>
              </a:ext>
            </a:extLst>
          </p:cNvPr>
          <p:cNvSpPr>
            <a:spLocks noGrp="1"/>
          </p:cNvSpPr>
          <p:nvPr>
            <p:ph type="title"/>
          </p:nvPr>
        </p:nvSpPr>
        <p:spPr/>
        <p:txBody>
          <a:bodyPr/>
          <a:lstStyle/>
          <a:p>
            <a:r>
              <a:rPr lang="en-US" dirty="0"/>
              <a:t>Scientific collaboration</a:t>
            </a:r>
          </a:p>
        </p:txBody>
      </p:sp>
      <p:sp>
        <p:nvSpPr>
          <p:cNvPr id="3" name="Content Placeholder 2">
            <a:extLst>
              <a:ext uri="{FF2B5EF4-FFF2-40B4-BE49-F238E27FC236}">
                <a16:creationId xmlns:a16="http://schemas.microsoft.com/office/drawing/2014/main" id="{24D9DF8D-EB7D-F35C-55E6-5B7965093A72}"/>
              </a:ext>
            </a:extLst>
          </p:cNvPr>
          <p:cNvSpPr>
            <a:spLocks noGrp="1"/>
          </p:cNvSpPr>
          <p:nvPr>
            <p:ph idx="1"/>
          </p:nvPr>
        </p:nvSpPr>
        <p:spPr>
          <a:xfrm>
            <a:off x="152400" y="914399"/>
            <a:ext cx="11866880" cy="5176066"/>
          </a:xfrm>
        </p:spPr>
        <p:txBody>
          <a:bodyPr>
            <a:noAutofit/>
          </a:bodyPr>
          <a:lstStyle/>
          <a:p>
            <a:r>
              <a:rPr lang="en-US" sz="2400" dirty="0"/>
              <a:t>There are many excellent topics and advices in management and leader science related to collaboration. I only share with you here some of my individual thoughts about scientific collaborative work.</a:t>
            </a:r>
          </a:p>
          <a:p>
            <a:r>
              <a:rPr lang="en-US" sz="2400" dirty="0"/>
              <a:t>Of course, collaboration always aims to combine strong points of partners and so this consideration can be expanded as follows:</a:t>
            </a:r>
          </a:p>
          <a:p>
            <a:pPr marL="914400" lvl="1" indent="-457200">
              <a:buFont typeface="+mj-lt"/>
              <a:buAutoNum type="arabicPeriod"/>
            </a:pPr>
            <a:r>
              <a:rPr lang="en-US" sz="2300" dirty="0"/>
              <a:t>Mutual resonance of strong points of partners.</a:t>
            </a:r>
          </a:p>
          <a:p>
            <a:pPr marL="914400" lvl="1" indent="-457200">
              <a:buFont typeface="+mj-lt"/>
              <a:buAutoNum type="arabicPeriod"/>
            </a:pPr>
            <a:r>
              <a:rPr lang="en-US" sz="2300" dirty="0"/>
              <a:t>A strong point of a partner alleviates or complements weak point(s) of other partners.</a:t>
            </a:r>
          </a:p>
          <a:p>
            <a:pPr marL="914400" lvl="1" indent="-457200">
              <a:buFont typeface="+mj-lt"/>
              <a:buAutoNum type="arabicPeriod"/>
            </a:pPr>
            <a:r>
              <a:rPr lang="en-US" sz="2300" dirty="0"/>
              <a:t>Mutual cancelation of weak points of partners.</a:t>
            </a:r>
          </a:p>
          <a:p>
            <a:pPr marL="228600" lvl="1"/>
            <a:r>
              <a:rPr lang="en-US" dirty="0"/>
              <a:t>Therefore, a constructive collaboration is always good because the worst case which is mutual resonance of weak points of partners will be never happened if the collaboration is constructive.</a:t>
            </a:r>
          </a:p>
          <a:p>
            <a:pPr marL="228600" lvl="1"/>
            <a:r>
              <a:rPr lang="en-US" dirty="0"/>
              <a:t>Does there exist mutual cancelation of strong points? Yes, it exists and unfortunately, the constructive collaboration can not solve it.</a:t>
            </a:r>
          </a:p>
          <a:p>
            <a:pPr marL="914400" lvl="1" indent="-457200">
              <a:buFont typeface="+mj-lt"/>
              <a:buAutoNum type="arabicPeriod"/>
            </a:pPr>
            <a:endParaRPr lang="en-US" dirty="0"/>
          </a:p>
        </p:txBody>
      </p:sp>
      <p:sp>
        <p:nvSpPr>
          <p:cNvPr id="4" name="Date Placeholder 3">
            <a:extLst>
              <a:ext uri="{FF2B5EF4-FFF2-40B4-BE49-F238E27FC236}">
                <a16:creationId xmlns:a16="http://schemas.microsoft.com/office/drawing/2014/main" id="{F5AD713A-E389-ACF2-110E-E1A44253F100}"/>
              </a:ext>
            </a:extLst>
          </p:cNvPr>
          <p:cNvSpPr>
            <a:spLocks noGrp="1"/>
          </p:cNvSpPr>
          <p:nvPr>
            <p:ph type="dt" sz="half" idx="10"/>
          </p:nvPr>
        </p:nvSpPr>
        <p:spPr/>
        <p:txBody>
          <a:bodyPr/>
          <a:lstStyle/>
          <a:p>
            <a:r>
              <a:rPr lang="en-US"/>
              <a:t>31/08/2024</a:t>
            </a:r>
          </a:p>
        </p:txBody>
      </p:sp>
      <p:sp>
        <p:nvSpPr>
          <p:cNvPr id="5" name="Footer Placeholder 4">
            <a:extLst>
              <a:ext uri="{FF2B5EF4-FFF2-40B4-BE49-F238E27FC236}">
                <a16:creationId xmlns:a16="http://schemas.microsoft.com/office/drawing/2014/main" id="{50C06BBB-AE3D-8324-B9EC-3F745921063E}"/>
              </a:ext>
            </a:extLst>
          </p:cNvPr>
          <p:cNvSpPr>
            <a:spLocks noGrp="1"/>
          </p:cNvSpPr>
          <p:nvPr>
            <p:ph type="ftr" sz="quarter" idx="11"/>
          </p:nvPr>
        </p:nvSpPr>
        <p:spPr/>
        <p:txBody>
          <a:bodyPr/>
          <a:lstStyle/>
          <a:p>
            <a:r>
              <a:rPr lang="en-US"/>
              <a:t>Digital transformation - Loc Nguyen - SSS2024</a:t>
            </a:r>
          </a:p>
        </p:txBody>
      </p:sp>
      <p:sp>
        <p:nvSpPr>
          <p:cNvPr id="6" name="Slide Number Placeholder 5">
            <a:extLst>
              <a:ext uri="{FF2B5EF4-FFF2-40B4-BE49-F238E27FC236}">
                <a16:creationId xmlns:a16="http://schemas.microsoft.com/office/drawing/2014/main" id="{03D3EBD5-0B37-D283-0E05-66FFBC3AC4BB}"/>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26485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AA9D-9140-19C5-9C1E-887EDA7F41FA}"/>
              </a:ext>
            </a:extLst>
          </p:cNvPr>
          <p:cNvSpPr>
            <a:spLocks noGrp="1"/>
          </p:cNvSpPr>
          <p:nvPr>
            <p:ph type="title"/>
          </p:nvPr>
        </p:nvSpPr>
        <p:spPr/>
        <p:txBody>
          <a:bodyPr/>
          <a:lstStyle/>
          <a:p>
            <a:r>
              <a:rPr lang="en-US" dirty="0"/>
              <a:t>Scientific collaboration</a:t>
            </a:r>
          </a:p>
        </p:txBody>
      </p:sp>
      <p:sp>
        <p:nvSpPr>
          <p:cNvPr id="3" name="Content Placeholder 2">
            <a:extLst>
              <a:ext uri="{FF2B5EF4-FFF2-40B4-BE49-F238E27FC236}">
                <a16:creationId xmlns:a16="http://schemas.microsoft.com/office/drawing/2014/main" id="{A4FF8791-1121-19F7-ED1C-45FBE224EF92}"/>
              </a:ext>
            </a:extLst>
          </p:cNvPr>
          <p:cNvSpPr>
            <a:spLocks noGrp="1"/>
          </p:cNvSpPr>
          <p:nvPr>
            <p:ph idx="1"/>
          </p:nvPr>
        </p:nvSpPr>
        <p:spPr/>
        <p:txBody>
          <a:bodyPr>
            <a:normAutofit/>
          </a:bodyPr>
          <a:lstStyle/>
          <a:p>
            <a:r>
              <a:rPr lang="en-US" sz="2600" dirty="0"/>
              <a:t>In general, the main problem is that the collaboration has to be constructive and positive. I think that the constructive collaboration needs three following conditions at least:</a:t>
            </a:r>
          </a:p>
          <a:p>
            <a:pPr lvl="1"/>
            <a:r>
              <a:rPr lang="en-US" dirty="0"/>
              <a:t>Partners share the same purposes.</a:t>
            </a:r>
          </a:p>
          <a:p>
            <a:pPr lvl="1"/>
            <a:r>
              <a:rPr lang="en-US" dirty="0"/>
              <a:t>Partners cooperate in high professional manner as well as positive thinking with full of energy and expectations.</a:t>
            </a:r>
          </a:p>
          <a:p>
            <a:pPr lvl="1"/>
            <a:r>
              <a:rPr lang="en-US" dirty="0"/>
              <a:t>Kind behavior and attitude.</a:t>
            </a:r>
          </a:p>
          <a:p>
            <a:r>
              <a:rPr lang="en-US" sz="2600" dirty="0"/>
              <a:t>As a Japanese leader implies that </a:t>
            </a:r>
            <a:r>
              <a:rPr lang="en-US" sz="2600" i="1" dirty="0"/>
              <a:t>even</a:t>
            </a:r>
            <a:r>
              <a:rPr lang="en-US" sz="2600" dirty="0"/>
              <a:t> every useful brick joining in building up a wall also is/becomes gem, which also implies that accepting and encouraging governmental officers to leave public administrative services is both fulfilled solution with condition that the private services are encouraged too.</a:t>
            </a:r>
          </a:p>
          <a:p>
            <a:r>
              <a:rPr lang="en-US" sz="2600" dirty="0"/>
              <a:t>Collaboration also needs negotiation. The next slide mentions negotiation.</a:t>
            </a:r>
          </a:p>
        </p:txBody>
      </p:sp>
      <p:sp>
        <p:nvSpPr>
          <p:cNvPr id="4" name="Date Placeholder 3">
            <a:extLst>
              <a:ext uri="{FF2B5EF4-FFF2-40B4-BE49-F238E27FC236}">
                <a16:creationId xmlns:a16="http://schemas.microsoft.com/office/drawing/2014/main" id="{0154D9EC-8FC6-DB44-1531-169543DBB8EB}"/>
              </a:ext>
            </a:extLst>
          </p:cNvPr>
          <p:cNvSpPr>
            <a:spLocks noGrp="1"/>
          </p:cNvSpPr>
          <p:nvPr>
            <p:ph type="dt" sz="half" idx="10"/>
          </p:nvPr>
        </p:nvSpPr>
        <p:spPr/>
        <p:txBody>
          <a:bodyPr/>
          <a:lstStyle/>
          <a:p>
            <a:r>
              <a:rPr lang="en-US"/>
              <a:t>31/08/2024</a:t>
            </a:r>
          </a:p>
        </p:txBody>
      </p:sp>
      <p:sp>
        <p:nvSpPr>
          <p:cNvPr id="5" name="Footer Placeholder 4">
            <a:extLst>
              <a:ext uri="{FF2B5EF4-FFF2-40B4-BE49-F238E27FC236}">
                <a16:creationId xmlns:a16="http://schemas.microsoft.com/office/drawing/2014/main" id="{7F0B0A70-A6FC-5DD6-6173-88202CE91DAD}"/>
              </a:ext>
            </a:extLst>
          </p:cNvPr>
          <p:cNvSpPr>
            <a:spLocks noGrp="1"/>
          </p:cNvSpPr>
          <p:nvPr>
            <p:ph type="ftr" sz="quarter" idx="11"/>
          </p:nvPr>
        </p:nvSpPr>
        <p:spPr/>
        <p:txBody>
          <a:bodyPr/>
          <a:lstStyle/>
          <a:p>
            <a:r>
              <a:rPr lang="en-US"/>
              <a:t>Digital transformation - Loc Nguyen - SSS2024</a:t>
            </a:r>
          </a:p>
        </p:txBody>
      </p:sp>
      <p:sp>
        <p:nvSpPr>
          <p:cNvPr id="6" name="Slide Number Placeholder 5">
            <a:extLst>
              <a:ext uri="{FF2B5EF4-FFF2-40B4-BE49-F238E27FC236}">
                <a16:creationId xmlns:a16="http://schemas.microsoft.com/office/drawing/2014/main" id="{872872EA-45FD-3CD9-E271-BC254041C826}"/>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983859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Negotiation in collaboration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600" dirty="0"/>
              <a:t>Finding common agreements even though they are small.</a:t>
            </a:r>
          </a:p>
          <a:p>
            <a:pPr marL="514350" indent="-514350">
              <a:buFont typeface="+mj-lt"/>
              <a:buAutoNum type="arabicPeriod"/>
            </a:pPr>
            <a:r>
              <a:rPr lang="en-US" sz="2600" dirty="0"/>
              <a:t>Preventing problem like climate change from would spreading, at least.</a:t>
            </a:r>
          </a:p>
          <a:p>
            <a:pPr marL="514350" indent="-514350">
              <a:buFont typeface="+mj-lt"/>
              <a:buAutoNum type="arabicPeriod"/>
            </a:pPr>
            <a:r>
              <a:rPr lang="en-US" sz="2600" dirty="0"/>
              <a:t>Force mobilization of supporting partners.</a:t>
            </a:r>
          </a:p>
          <a:p>
            <a:pPr marL="514350" indent="-514350">
              <a:buFont typeface="+mj-lt"/>
              <a:buAutoNum type="arabicPeriod"/>
            </a:pPr>
            <a:r>
              <a:rPr lang="en-US" sz="2600" dirty="0"/>
              <a:t>For opposing partners, weakening their spirit and legitimacy.</a:t>
            </a:r>
          </a:p>
          <a:p>
            <a:pPr marL="514350" indent="-514350">
              <a:buFont typeface="+mj-lt"/>
              <a:buAutoNum type="arabicPeriod"/>
            </a:pPr>
            <a:r>
              <a:rPr lang="en-US" sz="2600" dirty="0"/>
              <a:t>Propose a solution with goodwill and then push it to opposing partners.</a:t>
            </a:r>
          </a:p>
          <a:p>
            <a:pPr marL="514350" indent="-514350">
              <a:buFont typeface="+mj-lt"/>
              <a:buAutoNum type="arabicPeriod"/>
            </a:pPr>
            <a:r>
              <a:rPr lang="en-US" sz="2600" dirty="0"/>
              <a:t>Solving hazard problem by long step-by-step process with solving smaller problems.</a:t>
            </a:r>
          </a:p>
          <a:p>
            <a:pPr marL="514350" indent="-514350">
              <a:buFont typeface="+mj-lt"/>
              <a:buAutoNum type="arabicPeriod"/>
            </a:pPr>
            <a:r>
              <a:rPr lang="en-US" sz="2600" dirty="0"/>
              <a:t>Operations in field site is the determination. However, when time is extended, situation will be changed and so, it </a:t>
            </a:r>
            <a:r>
              <a:rPr lang="en-US" sz="2600"/>
              <a:t>will be possible </a:t>
            </a:r>
            <a:r>
              <a:rPr lang="en-US" sz="2600" dirty="0"/>
              <a:t>to find out the intersected points of all partners.</a:t>
            </a:r>
          </a:p>
          <a:p>
            <a:pPr marL="514350" indent="-514350">
              <a:buFont typeface="+mj-lt"/>
              <a:buAutoNum type="arabicPeriod"/>
            </a:pPr>
            <a:r>
              <a:rPr lang="en-US" sz="2600" dirty="0"/>
              <a:t>These negotiation methods are only suggested techniques, which only reflects combinations in collaboration.</a:t>
            </a:r>
          </a:p>
          <a:p>
            <a:pPr marL="514350" indent="-514350">
              <a:buFont typeface="+mj-lt"/>
              <a:buAutoNum type="arabicPeriod"/>
            </a:pPr>
            <a:endParaRPr lang="en-US" sz="2600" dirty="0"/>
          </a:p>
          <a:p>
            <a:pPr marL="514350" indent="-514350">
              <a:buFont typeface="+mj-lt"/>
              <a:buAutoNum type="arabicPeriod"/>
            </a:pPr>
            <a:endParaRPr lang="en-US" sz="2600" dirty="0"/>
          </a:p>
          <a:p>
            <a:pPr marL="514350" indent="-514350">
              <a:buFont typeface="+mj-lt"/>
              <a:buAutoNum type="arabicPeriod"/>
            </a:pPr>
            <a:endParaRPr lang="en-US" sz="2600" dirty="0"/>
          </a:p>
          <a:p>
            <a:pPr marL="514350" indent="-514350">
              <a:buFont typeface="+mj-lt"/>
              <a:buAutoNum type="arabicPeriod"/>
            </a:pPr>
            <a:endParaRPr lang="en-US" sz="2600" dirty="0"/>
          </a:p>
        </p:txBody>
      </p:sp>
      <p:sp>
        <p:nvSpPr>
          <p:cNvPr id="4" name="Date Placeholder 3"/>
          <p:cNvSpPr>
            <a:spLocks noGrp="1"/>
          </p:cNvSpPr>
          <p:nvPr>
            <p:ph type="dt" sz="half" idx="10"/>
          </p:nvPr>
        </p:nvSpPr>
        <p:spPr/>
        <p:txBody>
          <a:bodyPr/>
          <a:lstStyle/>
          <a:p>
            <a:r>
              <a:rPr lang="en-US"/>
              <a:t>10/11/2024</a:t>
            </a:r>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318334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knowledge economy</a:t>
            </a:r>
          </a:p>
        </p:txBody>
      </p:sp>
      <p:sp>
        <p:nvSpPr>
          <p:cNvPr id="3" name="Content Placeholder 2"/>
          <p:cNvSpPr>
            <a:spLocks noGrp="1"/>
          </p:cNvSpPr>
          <p:nvPr>
            <p:ph idx="1"/>
          </p:nvPr>
        </p:nvSpPr>
        <p:spPr>
          <a:xfrm>
            <a:off x="182880" y="914399"/>
            <a:ext cx="11836400" cy="5176066"/>
          </a:xfrm>
        </p:spPr>
        <p:txBody>
          <a:bodyPr>
            <a:normAutofit/>
          </a:bodyPr>
          <a:lstStyle/>
          <a:p>
            <a:r>
              <a:rPr lang="en-US" sz="2200" dirty="0"/>
              <a:t>Recall that extreme weather’s phenomena reflect the Earth’s healing mechanism. The Earth construction process includes many periods in which our current Holocene period is right after Pleistocene period which ends up glacial periods and opens period of global warming like Holocene period (</a:t>
            </a:r>
            <a:r>
              <a:rPr lang="en-US" sz="2200" dirty="0" err="1"/>
              <a:t>ChatGPT</a:t>
            </a:r>
            <a:r>
              <a:rPr lang="en-US" sz="2200" dirty="0"/>
              <a:t>). Therefore, it is possible to think that Pleistocene period is creative period and Holocene period is healing period when you knew that glacial periods are terrible. Therefore, extreme weather is not globally bad although it is harmful to human.</a:t>
            </a:r>
          </a:p>
          <a:p>
            <a:r>
              <a:rPr lang="en-US" sz="2200" dirty="0"/>
              <a:t>Only environmental pollution by human is really necessary to be solved because it can be considered as negative effect. However, in surprised, the negative effect is also totally unavoidable because it is the by-product of human development including social development and economic development. Therefore, a solution of environmental pollution is kind-hearted consciousness such as praying, humble attitude like the wisdom sentence “There is no one greater than God”.</a:t>
            </a:r>
          </a:p>
          <a:p>
            <a:r>
              <a:rPr lang="en-US" sz="2200" dirty="0"/>
              <a:t>Another solution of environmental pollution is to change or limit the by-product “environmental pollution” by knowledge economy. I hope that I can research knowledge economy and can share my thoughts about knowledge economy in the future. Anyhow, I currently love AI and transformer.</a:t>
            </a:r>
          </a:p>
        </p:txBody>
      </p:sp>
      <p:sp>
        <p:nvSpPr>
          <p:cNvPr id="4" name="Date Placeholder 3"/>
          <p:cNvSpPr>
            <a:spLocks noGrp="1"/>
          </p:cNvSpPr>
          <p:nvPr>
            <p:ph type="dt" sz="half" idx="10"/>
          </p:nvPr>
        </p:nvSpPr>
        <p:spPr/>
        <p:txBody>
          <a:bodyPr/>
          <a:lstStyle/>
          <a:p>
            <a:r>
              <a:rPr lang="en-US"/>
              <a:t>10/11/2024</a:t>
            </a:r>
          </a:p>
        </p:txBody>
      </p:sp>
      <p:sp>
        <p:nvSpPr>
          <p:cNvPr id="5" name="Footer Placeholder 4"/>
          <p:cNvSpPr>
            <a:spLocks noGrp="1"/>
          </p:cNvSpPr>
          <p:nvPr>
            <p:ph type="ftr" sz="quarter" idx="11"/>
          </p:nvPr>
        </p:nvSpPr>
        <p:spPr/>
        <p:txBody>
          <a:bodyPr/>
          <a:lstStyle/>
          <a:p>
            <a:r>
              <a:rPr lang="en-US"/>
              <a:t>Recover &amp; Heal - Loc Nguyen - ICEPD2024 Batam</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23761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attending &amp;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9</a:t>
            </a:fld>
            <a:endParaRPr lang="en-US"/>
          </a:p>
        </p:txBody>
      </p:sp>
      <p:sp>
        <p:nvSpPr>
          <p:cNvPr id="3" name="Footer Placeholder 2"/>
          <p:cNvSpPr>
            <a:spLocks noGrp="1"/>
          </p:cNvSpPr>
          <p:nvPr>
            <p:ph type="ftr" sz="quarter" idx="11"/>
          </p:nvPr>
        </p:nvSpPr>
        <p:spPr/>
        <p:txBody>
          <a:bodyPr/>
          <a:lstStyle/>
          <a:p>
            <a:r>
              <a:rPr lang="en-US"/>
              <a:t>Recover &amp; Heal - Loc Nguyen - ICEPD2024 Batam</a:t>
            </a:r>
          </a:p>
        </p:txBody>
      </p:sp>
      <p:sp>
        <p:nvSpPr>
          <p:cNvPr id="5" name="Date Placeholder 4"/>
          <p:cNvSpPr>
            <a:spLocks noGrp="1"/>
          </p:cNvSpPr>
          <p:nvPr>
            <p:ph type="dt" sz="half" idx="10"/>
          </p:nvPr>
        </p:nvSpPr>
        <p:spPr/>
        <p:txBody>
          <a:bodyPr/>
          <a:lstStyle/>
          <a:p>
            <a:r>
              <a:rPr lang="en-US"/>
              <a:t>10/11/2024</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1644</Words>
  <Application>Microsoft Office PowerPoint</Application>
  <PresentationFormat>Widescreen</PresentationFormat>
  <Paragraphs>83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Recover &amp; Heal</vt:lpstr>
      <vt:lpstr>Would healing mechanism</vt:lpstr>
      <vt:lpstr>Optimistic thinking</vt:lpstr>
      <vt:lpstr>Climate change is atom of solidarity</vt:lpstr>
      <vt:lpstr>Scientific collaboration</vt:lpstr>
      <vt:lpstr>Scientific collaboration</vt:lpstr>
      <vt:lpstr>Negotiation in collaboration</vt:lpstr>
      <vt:lpstr>Introduction to knowledge economy</vt:lpstr>
      <vt:lpstr>Thank you for attending &amp;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432</cp:revision>
  <dcterms:created xsi:type="dcterms:W3CDTF">2017-06-28T03:43:04Z</dcterms:created>
  <dcterms:modified xsi:type="dcterms:W3CDTF">2024-10-12T01:58:45Z</dcterms:modified>
</cp:coreProperties>
</file>