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87" r:id="rId2"/>
    <p:sldId id="256" r:id="rId3"/>
    <p:sldId id="257" r:id="rId4"/>
    <p:sldId id="258" r:id="rId5"/>
    <p:sldId id="288" r:id="rId6"/>
    <p:sldId id="289" r:id="rId7"/>
    <p:sldId id="261" r:id="rId8"/>
    <p:sldId id="290" r:id="rId9"/>
    <p:sldId id="291" r:id="rId10"/>
    <p:sldId id="262" r:id="rId11"/>
    <p:sldId id="292" r:id="rId12"/>
    <p:sldId id="266" r:id="rId13"/>
    <p:sldId id="263" r:id="rId14"/>
    <p:sldId id="264" r:id="rId15"/>
    <p:sldId id="293" r:id="rId16"/>
    <p:sldId id="294" r:id="rId17"/>
    <p:sldId id="265" r:id="rId18"/>
    <p:sldId id="295" r:id="rId19"/>
    <p:sldId id="296" r:id="rId20"/>
    <p:sldId id="297" r:id="rId21"/>
    <p:sldId id="298" r:id="rId22"/>
    <p:sldId id="299" r:id="rId23"/>
    <p:sldId id="300" r:id="rId24"/>
    <p:sldId id="301" r:id="rId25"/>
    <p:sldId id="302" r:id="rId26"/>
    <p:sldId id="303" r:id="rId27"/>
  </p:sldIdLst>
  <p:sldSz cx="9144000" cy="5143500" type="screen16x9"/>
  <p:notesSz cx="6858000" cy="9144000"/>
  <p:embeddedFontLst>
    <p:embeddedFont>
      <p:font typeface="Lexend Deca" panose="020B0604020202020204" charset="0"/>
      <p:regular r:id="rId29"/>
    </p:embeddedFont>
    <p:embeddedFont>
      <p:font typeface="Muli" panose="020B0604020202020204" charset="0"/>
      <p:regular r:id="rId30"/>
      <p:bold r:id="rId31"/>
      <p:italic r:id="rId32"/>
      <p:boldItalic r:id="rId33"/>
    </p:embeddedFont>
    <p:embeddedFont>
      <p:font typeface="Muli Regular"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A9A9DF-F248-4F6B-B8CB-29025C7946D8}">
  <a:tblStyle styleId="{BFA9A9DF-F248-4F6B-B8CB-29025C7946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535" autoAdjust="0"/>
  </p:normalViewPr>
  <p:slideViewPr>
    <p:cSldViewPr snapToGrid="0">
      <p:cViewPr varScale="1">
        <p:scale>
          <a:sx n="110" d="100"/>
          <a:sy n="110" d="100"/>
        </p:scale>
        <p:origin x="686" y="77"/>
      </p:cViewPr>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560770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984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4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00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9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957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11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979278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727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37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84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Regular"/>
                <a:ea typeface="Muli Regular"/>
                <a:cs typeface="Muli Regular"/>
                <a:sym typeface="Muli Regular"/>
              </a:rPr>
              <a:t>“</a:t>
            </a:r>
            <a:endParaRPr sz="7200">
              <a:solidFill>
                <a:schemeClr val="lt1"/>
              </a:solidFill>
              <a:latin typeface="Muli Regular"/>
              <a:ea typeface="Muli Regular"/>
              <a:cs typeface="Muli Regular"/>
              <a:sym typeface="Muli Regular"/>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685799" y="858166"/>
            <a:ext cx="4263900" cy="1159800"/>
          </a:xfrm>
        </p:spPr>
        <p:txBody>
          <a:bodyPr/>
          <a:lstStyle/>
          <a:p>
            <a:pPr algn="ctr"/>
            <a:r>
              <a:rPr lang="en-US" dirty="0"/>
              <a:t>WELCOME TO MY TEAM</a:t>
            </a:r>
            <a:endParaRPr lang="vi-VN" dirty="0"/>
          </a:p>
        </p:txBody>
      </p:sp>
      <p:graphicFrame>
        <p:nvGraphicFramePr>
          <p:cNvPr id="4" name="Bảng 3"/>
          <p:cNvGraphicFramePr>
            <a:graphicFrameLocks noGrp="1"/>
          </p:cNvGraphicFramePr>
          <p:nvPr>
            <p:extLst>
              <p:ext uri="{D42A27DB-BD31-4B8C-83A1-F6EECF244321}">
                <p14:modId xmlns:p14="http://schemas.microsoft.com/office/powerpoint/2010/main" val="2357791030"/>
              </p:ext>
            </p:extLst>
          </p:nvPr>
        </p:nvGraphicFramePr>
        <p:xfrm>
          <a:off x="441897" y="2925713"/>
          <a:ext cx="4751705" cy="1584325"/>
        </p:xfrm>
        <a:graphic>
          <a:graphicData uri="http://schemas.openxmlformats.org/drawingml/2006/table">
            <a:tbl>
              <a:tblPr firstRow="1" firstCol="1" bandRow="1">
                <a:tableStyleId>{BFA9A9DF-F248-4F6B-B8CB-29025C7946D8}</a:tableStyleId>
              </a:tblPr>
              <a:tblGrid>
                <a:gridCol w="3251835">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tblGrid>
              <a:tr h="500380">
                <a:tc>
                  <a:txBody>
                    <a:bodyPr/>
                    <a:lstStyle/>
                    <a:p>
                      <a:pPr marL="127000">
                        <a:lnSpc>
                          <a:spcPts val="1770"/>
                        </a:lnSpc>
                        <a:spcAft>
                          <a:spcPts val="0"/>
                        </a:spcAft>
                      </a:pPr>
                      <a:r>
                        <a:rPr lang="en-US" sz="1600" u="heavy" dirty="0">
                          <a:solidFill>
                            <a:schemeClr val="bg1"/>
                          </a:solidFill>
                          <a:effectLst/>
                        </a:rPr>
                        <a:t>Group members:</a:t>
                      </a:r>
                      <a:endParaRPr lang="vi-VN" sz="1100" dirty="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Aft>
                          <a:spcPts val="0"/>
                        </a:spcAft>
                      </a:pPr>
                      <a:r>
                        <a:rPr lang="en-US" sz="1700" dirty="0">
                          <a:solidFill>
                            <a:schemeClr val="bg1"/>
                          </a:solidFill>
                          <a:effectLst/>
                        </a:rPr>
                        <a:t> </a:t>
                      </a:r>
                      <a:endParaRPr lang="vi-VN" sz="1100" dirty="0">
                        <a:solidFill>
                          <a:schemeClr val="bg1"/>
                        </a:solidFill>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0"/>
                  </a:ext>
                </a:extLst>
              </a:tr>
              <a:tr h="213360">
                <a:tc>
                  <a:txBody>
                    <a:bodyPr/>
                    <a:lstStyle/>
                    <a:p>
                      <a:pPr marL="127000">
                        <a:lnSpc>
                          <a:spcPts val="1585"/>
                        </a:lnSpc>
                        <a:spcAft>
                          <a:spcPts val="0"/>
                        </a:spcAft>
                      </a:pPr>
                      <a:r>
                        <a:rPr lang="en-US" sz="1500">
                          <a:solidFill>
                            <a:schemeClr val="bg1"/>
                          </a:solidFill>
                          <a:effectLst/>
                        </a:rPr>
                        <a:t>Trần Hoàng Thịnh (Leader)</a:t>
                      </a:r>
                      <a:endParaRPr lang="vi-VN" sz="110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5730" algn="r">
                        <a:lnSpc>
                          <a:spcPts val="1585"/>
                        </a:lnSpc>
                        <a:spcAft>
                          <a:spcPts val="0"/>
                        </a:spcAft>
                      </a:pPr>
                      <a:r>
                        <a:rPr lang="en-US" sz="1500" dirty="0" err="1">
                          <a:solidFill>
                            <a:schemeClr val="bg1"/>
                          </a:solidFill>
                          <a:effectLst/>
                        </a:rPr>
                        <a:t>ITITIU19054</a:t>
                      </a:r>
                      <a:endParaRPr lang="vi-VN" sz="1100" dirty="0">
                        <a:solidFill>
                          <a:schemeClr val="bg1"/>
                        </a:solidFill>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1"/>
                  </a:ext>
                </a:extLst>
              </a:tr>
              <a:tr h="221615">
                <a:tc>
                  <a:txBody>
                    <a:bodyPr/>
                    <a:lstStyle/>
                    <a:p>
                      <a:pPr marL="127000">
                        <a:lnSpc>
                          <a:spcPts val="1645"/>
                        </a:lnSpc>
                        <a:spcAft>
                          <a:spcPts val="0"/>
                        </a:spcAft>
                      </a:pPr>
                      <a:r>
                        <a:rPr lang="en-US" sz="1500">
                          <a:solidFill>
                            <a:schemeClr val="bg1"/>
                          </a:solidFill>
                          <a:effectLst/>
                        </a:rPr>
                        <a:t>Lê Thị Huỳnh Giao</a:t>
                      </a:r>
                      <a:endParaRPr lang="vi-VN" sz="110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5730" algn="r">
                        <a:lnSpc>
                          <a:spcPts val="1645"/>
                        </a:lnSpc>
                        <a:spcAft>
                          <a:spcPts val="0"/>
                        </a:spcAft>
                      </a:pPr>
                      <a:r>
                        <a:rPr lang="en-US" sz="1500">
                          <a:solidFill>
                            <a:schemeClr val="bg1"/>
                          </a:solidFill>
                          <a:effectLst/>
                        </a:rPr>
                        <a:t>ITITIU19012</a:t>
                      </a:r>
                      <a:endParaRPr lang="vi-VN" sz="1100">
                        <a:solidFill>
                          <a:schemeClr val="bg1"/>
                        </a:solidFill>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2"/>
                  </a:ext>
                </a:extLst>
              </a:tr>
              <a:tr h="220345">
                <a:tc>
                  <a:txBody>
                    <a:bodyPr/>
                    <a:lstStyle/>
                    <a:p>
                      <a:pPr marL="127000">
                        <a:lnSpc>
                          <a:spcPts val="1640"/>
                        </a:lnSpc>
                        <a:spcAft>
                          <a:spcPts val="0"/>
                        </a:spcAft>
                      </a:pPr>
                      <a:r>
                        <a:rPr lang="en-US" sz="1500">
                          <a:solidFill>
                            <a:schemeClr val="bg1"/>
                          </a:solidFill>
                          <a:effectLst/>
                        </a:rPr>
                        <a:t>Nguyễn Gia Phúc</a:t>
                      </a:r>
                      <a:endParaRPr lang="vi-VN" sz="110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7000" algn="r">
                        <a:lnSpc>
                          <a:spcPts val="1640"/>
                        </a:lnSpc>
                        <a:spcAft>
                          <a:spcPts val="0"/>
                        </a:spcAft>
                      </a:pPr>
                      <a:r>
                        <a:rPr lang="en-US" sz="1500">
                          <a:solidFill>
                            <a:schemeClr val="bg1"/>
                          </a:solidFill>
                          <a:effectLst/>
                        </a:rPr>
                        <a:t>ITITIU19041</a:t>
                      </a:r>
                      <a:endParaRPr lang="vi-VN" sz="1100">
                        <a:solidFill>
                          <a:schemeClr val="bg1"/>
                        </a:solidFill>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3"/>
                  </a:ext>
                </a:extLst>
              </a:tr>
              <a:tr h="214630">
                <a:tc>
                  <a:txBody>
                    <a:bodyPr/>
                    <a:lstStyle/>
                    <a:p>
                      <a:pPr marL="127000">
                        <a:lnSpc>
                          <a:spcPts val="1590"/>
                        </a:lnSpc>
                        <a:spcAft>
                          <a:spcPts val="0"/>
                        </a:spcAft>
                      </a:pPr>
                      <a:r>
                        <a:rPr lang="en-US" sz="1500">
                          <a:solidFill>
                            <a:schemeClr val="bg1"/>
                          </a:solidFill>
                          <a:effectLst/>
                        </a:rPr>
                        <a:t>Phạm Hồng Đăng</a:t>
                      </a:r>
                      <a:endParaRPr lang="vi-VN" sz="110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8270" algn="r">
                        <a:lnSpc>
                          <a:spcPts val="1590"/>
                        </a:lnSpc>
                        <a:spcAft>
                          <a:spcPts val="0"/>
                        </a:spcAft>
                      </a:pPr>
                      <a:r>
                        <a:rPr lang="en-US" sz="1500">
                          <a:solidFill>
                            <a:schemeClr val="bg1"/>
                          </a:solidFill>
                          <a:effectLst/>
                        </a:rPr>
                        <a:t>ITITIU19009</a:t>
                      </a:r>
                      <a:endParaRPr lang="vi-VN" sz="1100">
                        <a:solidFill>
                          <a:schemeClr val="bg1"/>
                        </a:solidFill>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4"/>
                  </a:ext>
                </a:extLst>
              </a:tr>
              <a:tr h="213995">
                <a:tc>
                  <a:txBody>
                    <a:bodyPr/>
                    <a:lstStyle/>
                    <a:p>
                      <a:pPr marL="127000">
                        <a:lnSpc>
                          <a:spcPts val="1590"/>
                        </a:lnSpc>
                        <a:spcAft>
                          <a:spcPts val="0"/>
                        </a:spcAft>
                      </a:pPr>
                      <a:r>
                        <a:rPr lang="en-US" sz="1500">
                          <a:solidFill>
                            <a:schemeClr val="bg1"/>
                          </a:solidFill>
                          <a:effectLst/>
                        </a:rPr>
                        <a:t>Phan Thị Duyên Anh</a:t>
                      </a:r>
                      <a:endParaRPr lang="vi-VN" sz="110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127000" algn="r">
                        <a:lnSpc>
                          <a:spcPts val="1590"/>
                        </a:lnSpc>
                        <a:spcAft>
                          <a:spcPts val="0"/>
                        </a:spcAft>
                      </a:pPr>
                      <a:r>
                        <a:rPr lang="en-US" sz="1500" dirty="0" err="1">
                          <a:solidFill>
                            <a:schemeClr val="bg1"/>
                          </a:solidFill>
                          <a:effectLst/>
                        </a:rPr>
                        <a:t>ITDSIU19030</a:t>
                      </a:r>
                      <a:endParaRPr lang="vi-VN" sz="1100" dirty="0">
                        <a:solidFill>
                          <a:schemeClr val="bg1"/>
                        </a:solidFill>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9861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534605" y="2196788"/>
            <a:ext cx="3332700"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400" dirty="0">
                <a:latin typeface="Muli Regular" panose="020B0604020202020204" charset="0"/>
              </a:rPr>
              <a:t>DATABASE STRUCTURE</a:t>
            </a:r>
            <a:endParaRPr sz="4400" dirty="0">
              <a:latin typeface="Muli Regular" panose="020B0604020202020204" charset="0"/>
            </a:endParaRPr>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 name="Picture 31" descr="Không có mô tả."/>
          <p:cNvPicPr/>
          <p:nvPr/>
        </p:nvPicPr>
        <p:blipFill>
          <a:blip r:embed="rId3">
            <a:extLst>
              <a:ext uri="{28A0092B-C50C-407E-A947-70E740481C1C}">
                <a14:useLocalDpi xmlns:a14="http://schemas.microsoft.com/office/drawing/2010/main" val="0"/>
              </a:ext>
            </a:extLst>
          </a:blip>
          <a:srcRect/>
          <a:stretch>
            <a:fillRect/>
          </a:stretch>
        </p:blipFill>
        <p:spPr bwMode="auto">
          <a:xfrm>
            <a:off x="1253067" y="776819"/>
            <a:ext cx="6339112" cy="4253793"/>
          </a:xfrm>
          <a:prstGeom prst="rect">
            <a:avLst/>
          </a:prstGeom>
          <a:noFill/>
          <a:ln>
            <a:noFill/>
          </a:ln>
        </p:spPr>
      </p:pic>
      <p:sp>
        <p:nvSpPr>
          <p:cNvPr id="4" name="Hộp Văn bản 3"/>
          <p:cNvSpPr txBox="1"/>
          <p:nvPr/>
        </p:nvSpPr>
        <p:spPr>
          <a:xfrm>
            <a:off x="2607733" y="248355"/>
            <a:ext cx="3849511" cy="338554"/>
          </a:xfrm>
          <a:prstGeom prst="rect">
            <a:avLst/>
          </a:prstGeom>
          <a:noFill/>
          <a:ln>
            <a:solidFill>
              <a:schemeClr val="accent1">
                <a:lumMod val="60000"/>
                <a:lumOff val="40000"/>
              </a:schemeClr>
            </a:solidFill>
          </a:ln>
          <a:effectLst>
            <a:glow rad="139700">
              <a:schemeClr val="accent2">
                <a:satMod val="175000"/>
                <a:alpha val="40000"/>
              </a:schemeClr>
            </a:glow>
          </a:effectLst>
        </p:spPr>
        <p:txBody>
          <a:bodyPr wrap="square" rtlCol="0">
            <a:spAutoFit/>
          </a:bodyPr>
          <a:lstStyle/>
          <a:p>
            <a:pPr algn="ctr"/>
            <a:r>
              <a:rPr lang="en-US" sz="1600" b="1" dirty="0">
                <a:solidFill>
                  <a:schemeClr val="bg1"/>
                </a:solidFill>
              </a:rPr>
              <a:t>DATABASE DIAGRAM</a:t>
            </a:r>
            <a:endParaRPr lang="vi-VN" sz="1600" b="1" dirty="0">
              <a:solidFill>
                <a:schemeClr val="bg1"/>
              </a:solidFill>
            </a:endParaRPr>
          </a:p>
        </p:txBody>
      </p:sp>
    </p:spTree>
    <p:extLst>
      <p:ext uri="{BB962C8B-B14F-4D97-AF65-F5344CB8AC3E}">
        <p14:creationId xmlns:p14="http://schemas.microsoft.com/office/powerpoint/2010/main" val="41351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538110" y="2269067"/>
            <a:ext cx="5348111" cy="1269933"/>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800" dirty="0">
                <a:latin typeface="Muli Regular" panose="020B0604020202020204" charset="0"/>
              </a:rPr>
              <a:t>EXECUTION</a:t>
            </a:r>
            <a:endParaRPr sz="4800" dirty="0">
              <a:latin typeface="Muli Regular" panose="020B0604020202020204" charset="0"/>
            </a:endParaRPr>
          </a:p>
        </p:txBody>
      </p:sp>
      <p:sp>
        <p:nvSpPr>
          <p:cNvPr id="159" name="Google Shape;15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047750"/>
            <a:ext cx="2648072" cy="51011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A) LOGIN &amp; LOGOUT</a:t>
            </a:r>
            <a:endParaRPr b="1" dirty="0"/>
          </a:p>
        </p:txBody>
      </p:sp>
      <p:sp>
        <p:nvSpPr>
          <p:cNvPr id="134" name="Google Shape;134;p20"/>
          <p:cNvSpPr txBox="1">
            <a:spLocks noGrp="1"/>
          </p:cNvSpPr>
          <p:nvPr>
            <p:ph type="title"/>
          </p:nvPr>
        </p:nvSpPr>
        <p:spPr>
          <a:xfrm>
            <a:off x="580550" y="205975"/>
            <a:ext cx="2648072" cy="595536"/>
          </a:xfrm>
          <a:prstGeom prst="rect">
            <a:avLst/>
          </a:prstGeom>
          <a:ln>
            <a:solidFill>
              <a:schemeClr val="accent1">
                <a:lumMod val="60000"/>
                <a:lumOff val="40000"/>
              </a:schemeClr>
            </a:solidFill>
          </a:ln>
          <a:effectLst>
            <a:glow rad="228600">
              <a:schemeClr val="accent2">
                <a:satMod val="175000"/>
                <a:alpha val="40000"/>
              </a:schemeClr>
            </a:glow>
          </a:effectLst>
        </p:spPr>
        <p:txBody>
          <a:bodyPr spcFirstLastPara="1" wrap="square" lIns="0" tIns="0" rIns="0" bIns="0" anchor="b" anchorCtr="0">
            <a:noAutofit/>
          </a:bodyPr>
          <a:lstStyle/>
          <a:p>
            <a:pPr marL="0" lvl="0" indent="0" algn="ctr" rtl="0">
              <a:spcBef>
                <a:spcPts val="0"/>
              </a:spcBef>
              <a:spcAft>
                <a:spcPts val="0"/>
              </a:spcAft>
              <a:buNone/>
            </a:pPr>
            <a:r>
              <a:rPr lang="en-US" dirty="0"/>
              <a:t>I. USER</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7" name="Picture 1"/>
          <p:cNvPicPr/>
          <p:nvPr/>
        </p:nvPicPr>
        <p:blipFill>
          <a:blip r:embed="rId3"/>
          <a:stretch>
            <a:fillRect/>
          </a:stretch>
        </p:blipFill>
        <p:spPr>
          <a:xfrm>
            <a:off x="580550" y="1804105"/>
            <a:ext cx="3517317" cy="2945745"/>
          </a:xfrm>
          <a:prstGeom prst="rect">
            <a:avLst/>
          </a:prstGeom>
          <a:noFill/>
          <a:ln>
            <a:noFill/>
          </a:ln>
        </p:spPr>
      </p:pic>
      <p:sp>
        <p:nvSpPr>
          <p:cNvPr id="3" name="Mũi tên Phải 2"/>
          <p:cNvSpPr/>
          <p:nvPr/>
        </p:nvSpPr>
        <p:spPr>
          <a:xfrm>
            <a:off x="4368800" y="2968978"/>
            <a:ext cx="970844" cy="203200"/>
          </a:xfrm>
          <a:prstGeom prst="rightArrow">
            <a:avLst/>
          </a:prstGeom>
          <a:ln>
            <a:solidFill>
              <a:schemeClr val="accent1">
                <a:lumMod val="60000"/>
                <a:lumOff val="40000"/>
              </a:schemeClr>
            </a:solidFill>
          </a:ln>
          <a:effectLst>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b="1">
              <a:ln w="22225">
                <a:solidFill>
                  <a:schemeClr val="accent2"/>
                </a:solidFill>
                <a:prstDash val="solid"/>
              </a:ln>
              <a:solidFill>
                <a:schemeClr val="accent2">
                  <a:lumMod val="40000"/>
                  <a:lumOff val="60000"/>
                </a:schemeClr>
              </a:solidFill>
            </a:endParaRPr>
          </a:p>
        </p:txBody>
      </p:sp>
      <p:pic>
        <p:nvPicPr>
          <p:cNvPr id="9" name="Picture 2"/>
          <p:cNvPicPr/>
          <p:nvPr/>
        </p:nvPicPr>
        <p:blipFill>
          <a:blip r:embed="rId4"/>
          <a:stretch>
            <a:fillRect/>
          </a:stretch>
        </p:blipFill>
        <p:spPr>
          <a:xfrm>
            <a:off x="5610577" y="711200"/>
            <a:ext cx="3357245" cy="40414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417689"/>
            <a:ext cx="2399717" cy="564444"/>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000" dirty="0">
                <a:latin typeface="Muli Regular" panose="020B0604020202020204" charset="0"/>
              </a:rPr>
              <a:t>B) SIGN UP:</a:t>
            </a:r>
            <a:endParaRPr sz="2000" dirty="0">
              <a:latin typeface="Muli Regular" panose="020B0604020202020204" charset="0"/>
            </a:endParaRP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0" name="Picture 1"/>
          <p:cNvPicPr/>
          <p:nvPr/>
        </p:nvPicPr>
        <p:blipFill>
          <a:blip r:embed="rId3"/>
          <a:stretch>
            <a:fillRect/>
          </a:stretch>
        </p:blipFill>
        <p:spPr>
          <a:xfrm>
            <a:off x="580550" y="1140707"/>
            <a:ext cx="3549015" cy="3609144"/>
          </a:xfrm>
          <a:prstGeom prst="rect">
            <a:avLst/>
          </a:prstGeom>
          <a:noFill/>
          <a:ln>
            <a:noFill/>
          </a:ln>
        </p:spPr>
      </p:pic>
      <p:sp>
        <p:nvSpPr>
          <p:cNvPr id="5" name="Hộp Văn bản 4"/>
          <p:cNvSpPr txBox="1"/>
          <p:nvPr/>
        </p:nvSpPr>
        <p:spPr>
          <a:xfrm>
            <a:off x="5102578" y="348646"/>
            <a:ext cx="3378006" cy="4185761"/>
          </a:xfrm>
          <a:prstGeom prst="rect">
            <a:avLst/>
          </a:prstGeom>
          <a:noFill/>
        </p:spPr>
        <p:txBody>
          <a:bodyPr wrap="square" rtlCol="0">
            <a:spAutoFit/>
          </a:bodyPr>
          <a:lstStyle/>
          <a:p>
            <a:r>
              <a:rPr lang="en-US" b="1" dirty="0"/>
              <a:t>Sign Up Button</a:t>
            </a:r>
            <a:r>
              <a:rPr lang="en-US" dirty="0"/>
              <a:t>: When the users push this button, the system will check whether the User’s id is exited in the system or not.</a:t>
            </a:r>
            <a:endParaRPr lang="vi-VN" dirty="0"/>
          </a:p>
          <a:p>
            <a:r>
              <a:rPr lang="en-US" dirty="0"/>
              <a:t>+ If it is not existed the following message will be shown to announce that the account has been created. Then, the system will insert user’s information into database to store.</a:t>
            </a:r>
            <a:r>
              <a:rPr lang="en-US" b="1" dirty="0"/>
              <a:t> </a:t>
            </a:r>
          </a:p>
          <a:p>
            <a:endParaRPr lang="en-US" b="1" dirty="0"/>
          </a:p>
          <a:p>
            <a:endParaRPr lang="en-US" b="1" dirty="0"/>
          </a:p>
          <a:p>
            <a:endParaRPr lang="en-US" b="1" dirty="0"/>
          </a:p>
          <a:p>
            <a:endParaRPr lang="en-US" b="1" dirty="0"/>
          </a:p>
          <a:p>
            <a:r>
              <a:rPr lang="en-US" dirty="0"/>
              <a:t>+ If there is an user’s id existed already in the system, the below message will be shown.</a:t>
            </a:r>
          </a:p>
          <a:p>
            <a:endParaRPr lang="en-US" dirty="0"/>
          </a:p>
          <a:p>
            <a:endParaRPr lang="vi-VN" dirty="0"/>
          </a:p>
          <a:p>
            <a:endParaRPr lang="vi-VN" dirty="0"/>
          </a:p>
        </p:txBody>
      </p:sp>
      <p:pic>
        <p:nvPicPr>
          <p:cNvPr id="12" name="Picture 2"/>
          <p:cNvPicPr/>
          <p:nvPr/>
        </p:nvPicPr>
        <p:blipFill>
          <a:blip r:embed="rId4"/>
          <a:stretch>
            <a:fillRect/>
          </a:stretch>
        </p:blipFill>
        <p:spPr>
          <a:xfrm>
            <a:off x="5268232" y="2462819"/>
            <a:ext cx="1379695" cy="664203"/>
          </a:xfrm>
          <a:prstGeom prst="rect">
            <a:avLst/>
          </a:prstGeom>
          <a:noFill/>
          <a:ln>
            <a:noFill/>
          </a:ln>
        </p:spPr>
      </p:pic>
      <p:pic>
        <p:nvPicPr>
          <p:cNvPr id="14" name="Picture 3"/>
          <p:cNvPicPr/>
          <p:nvPr/>
        </p:nvPicPr>
        <p:blipFill>
          <a:blip r:embed="rId5"/>
          <a:stretch>
            <a:fillRect/>
          </a:stretch>
        </p:blipFill>
        <p:spPr>
          <a:xfrm>
            <a:off x="5268232" y="3904437"/>
            <a:ext cx="1379695" cy="6299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ỗ dành sẵn cho Số hiệu Bản chiếu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Hộp Văn bản 6"/>
          <p:cNvSpPr txBox="1"/>
          <p:nvPr/>
        </p:nvSpPr>
        <p:spPr>
          <a:xfrm>
            <a:off x="346569" y="416560"/>
            <a:ext cx="2336800" cy="307777"/>
          </a:xfrm>
          <a:prstGeom prst="rect">
            <a:avLst/>
          </a:prstGeom>
          <a:noFill/>
          <a:ln>
            <a:solidFill>
              <a:schemeClr val="accent1">
                <a:lumMod val="40000"/>
                <a:lumOff val="60000"/>
              </a:schemeClr>
            </a:solidFill>
          </a:ln>
          <a:effectLst>
            <a:glow rad="139700">
              <a:schemeClr val="accent2">
                <a:satMod val="175000"/>
                <a:alpha val="40000"/>
              </a:schemeClr>
            </a:glow>
          </a:effectLst>
        </p:spPr>
        <p:txBody>
          <a:bodyPr wrap="square" rtlCol="0">
            <a:spAutoFit/>
          </a:bodyPr>
          <a:lstStyle/>
          <a:p>
            <a:r>
              <a:rPr lang="en-US" b="1" dirty="0">
                <a:solidFill>
                  <a:schemeClr val="bg1"/>
                </a:solidFill>
                <a:latin typeface="Muli Regular" panose="020B0604020202020204" charset="0"/>
              </a:rPr>
              <a:t>C) FORGOT PASSWORD:</a:t>
            </a:r>
            <a:endParaRPr lang="vi-VN" b="1" dirty="0">
              <a:solidFill>
                <a:schemeClr val="bg1"/>
              </a:solidFill>
              <a:latin typeface="Muli Regular" panose="020B0604020202020204" charset="0"/>
            </a:endParaRPr>
          </a:p>
        </p:txBody>
      </p:sp>
      <p:pic>
        <p:nvPicPr>
          <p:cNvPr id="4" name="Picture 5"/>
          <p:cNvPicPr/>
          <p:nvPr/>
        </p:nvPicPr>
        <p:blipFill>
          <a:blip r:embed="rId2"/>
          <a:stretch>
            <a:fillRect/>
          </a:stretch>
        </p:blipFill>
        <p:spPr>
          <a:xfrm>
            <a:off x="346568" y="1211579"/>
            <a:ext cx="4387991" cy="3538271"/>
          </a:xfrm>
          <a:prstGeom prst="rect">
            <a:avLst/>
          </a:prstGeom>
          <a:noFill/>
          <a:ln>
            <a:noFill/>
          </a:ln>
        </p:spPr>
      </p:pic>
    </p:spTree>
    <p:extLst>
      <p:ext uri="{BB962C8B-B14F-4D97-AF65-F5344CB8AC3E}">
        <p14:creationId xmlns:p14="http://schemas.microsoft.com/office/powerpoint/2010/main" val="220919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ỗ dành sẵn cho Số hiệu Bản chiếu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7" name="Hộp Văn bản 6"/>
          <p:cNvSpPr txBox="1"/>
          <p:nvPr/>
        </p:nvSpPr>
        <p:spPr>
          <a:xfrm>
            <a:off x="416560" y="345440"/>
            <a:ext cx="2651760" cy="707886"/>
          </a:xfrm>
          <a:prstGeom prst="rect">
            <a:avLst/>
          </a:prstGeom>
          <a:noFill/>
          <a:ln>
            <a:solidFill>
              <a:schemeClr val="accent1">
                <a:lumMod val="40000"/>
                <a:lumOff val="60000"/>
              </a:schemeClr>
            </a:solidFill>
          </a:ln>
          <a:effectLst>
            <a:glow rad="139700">
              <a:schemeClr val="accent2">
                <a:satMod val="175000"/>
                <a:alpha val="40000"/>
              </a:schemeClr>
            </a:glow>
          </a:effectLst>
        </p:spPr>
        <p:txBody>
          <a:bodyPr wrap="square" rtlCol="0">
            <a:spAutoFit/>
          </a:bodyPr>
          <a:lstStyle/>
          <a:p>
            <a:pPr algn="ctr"/>
            <a:r>
              <a:rPr lang="en-US" sz="2000" b="1" dirty="0">
                <a:solidFill>
                  <a:schemeClr val="bg1"/>
                </a:solidFill>
                <a:latin typeface="Muli Regular" panose="020B0604020202020204" charset="0"/>
              </a:rPr>
              <a:t>D) VIEW USER’S DETAIL:</a:t>
            </a:r>
            <a:endParaRPr lang="vi-VN" sz="2000" b="1" dirty="0">
              <a:solidFill>
                <a:schemeClr val="bg1"/>
              </a:solidFill>
              <a:latin typeface="Muli Regular" panose="020B0604020202020204" charset="0"/>
            </a:endParaRPr>
          </a:p>
        </p:txBody>
      </p:sp>
      <p:pic>
        <p:nvPicPr>
          <p:cNvPr id="8" name="Picture 6"/>
          <p:cNvPicPr/>
          <p:nvPr/>
        </p:nvPicPr>
        <p:blipFill>
          <a:blip r:embed="rId2"/>
          <a:stretch>
            <a:fillRect/>
          </a:stretch>
        </p:blipFill>
        <p:spPr>
          <a:xfrm>
            <a:off x="416560" y="1450022"/>
            <a:ext cx="3335655" cy="3430270"/>
          </a:xfrm>
          <a:prstGeom prst="rect">
            <a:avLst/>
          </a:prstGeom>
          <a:noFill/>
          <a:ln>
            <a:noFill/>
          </a:ln>
        </p:spPr>
      </p:pic>
      <p:sp>
        <p:nvSpPr>
          <p:cNvPr id="11" name="Mũi tên Phải 10"/>
          <p:cNvSpPr/>
          <p:nvPr/>
        </p:nvSpPr>
        <p:spPr>
          <a:xfrm>
            <a:off x="4161249" y="3112611"/>
            <a:ext cx="883920" cy="101600"/>
          </a:xfrm>
          <a:prstGeom prst="rightArrow">
            <a:avLst/>
          </a:prstGeom>
          <a:effectLst>
            <a:reflection blurRad="6350" stA="50000" endA="300" endPos="550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ln w="0"/>
              <a:solidFill>
                <a:schemeClr val="accent1"/>
              </a:solidFill>
              <a:effectLst>
                <a:outerShdw blurRad="38100" dist="25400" dir="5400000" algn="ctr" rotWithShape="0">
                  <a:srgbClr val="6E747A">
                    <a:alpha val="43000"/>
                  </a:srgbClr>
                </a:outerShdw>
              </a:effectLst>
            </a:endParaRPr>
          </a:p>
        </p:txBody>
      </p:sp>
      <p:pic>
        <p:nvPicPr>
          <p:cNvPr id="12" name="Picture 7"/>
          <p:cNvPicPr/>
          <p:nvPr/>
        </p:nvPicPr>
        <p:blipFill>
          <a:blip r:embed="rId3"/>
          <a:stretch>
            <a:fillRect/>
          </a:stretch>
        </p:blipFill>
        <p:spPr>
          <a:xfrm>
            <a:off x="5454204" y="1450022"/>
            <a:ext cx="3300730" cy="3426778"/>
          </a:xfrm>
          <a:prstGeom prst="rect">
            <a:avLst/>
          </a:prstGeom>
          <a:noFill/>
          <a:ln>
            <a:noFill/>
          </a:ln>
        </p:spPr>
      </p:pic>
    </p:spTree>
    <p:extLst>
      <p:ext uri="{BB962C8B-B14F-4D97-AF65-F5344CB8AC3E}">
        <p14:creationId xmlns:p14="http://schemas.microsoft.com/office/powerpoint/2010/main" val="4178389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87510" y="396593"/>
            <a:ext cx="2751930" cy="456847"/>
          </a:xfrm>
          <a:prstGeom prst="rect">
            <a:avLst/>
          </a:prstGeom>
          <a:ln>
            <a:solidFill>
              <a:schemeClr val="accent1">
                <a:lumMod val="40000"/>
                <a:lumOff val="60000"/>
              </a:schemeClr>
            </a:solidFill>
          </a:ln>
          <a:effectLst>
            <a:glow rad="139700">
              <a:schemeClr val="accent2">
                <a:satMod val="175000"/>
                <a:alpha val="40000"/>
              </a:schemeClr>
            </a:glow>
          </a:effectLst>
        </p:spPr>
        <p:txBody>
          <a:bodyPr spcFirstLastPara="1" wrap="square" lIns="0" tIns="0" rIns="0" bIns="0" anchor="b" anchorCtr="0">
            <a:noAutofit/>
          </a:bodyPr>
          <a:lstStyle/>
          <a:p>
            <a:pPr marL="0" lvl="0" indent="0" algn="ctr" rtl="0">
              <a:spcBef>
                <a:spcPts val="0"/>
              </a:spcBef>
              <a:spcAft>
                <a:spcPts val="0"/>
              </a:spcAft>
              <a:buNone/>
            </a:pPr>
            <a:r>
              <a:rPr lang="en-US" sz="2000" dirty="0">
                <a:latin typeface="Muli Regular" panose="020B0604020202020204" charset="0"/>
              </a:rPr>
              <a:t>E) ADD BALANCE:</a:t>
            </a:r>
            <a:endParaRPr sz="2000" dirty="0">
              <a:latin typeface="Muli Regular" panose="020B0604020202020204" charset="0"/>
            </a:endParaRPr>
          </a:p>
        </p:txBody>
      </p:sp>
      <p:sp>
        <p:nvSpPr>
          <p:cNvPr id="151" name="Google Shape;151;p22"/>
          <p:cNvSpPr txBox="1">
            <a:spLocks noGrp="1"/>
          </p:cNvSpPr>
          <p:nvPr>
            <p:ph type="body" idx="1"/>
          </p:nvPr>
        </p:nvSpPr>
        <p:spPr>
          <a:xfrm>
            <a:off x="4103184" y="426252"/>
            <a:ext cx="4021800" cy="1729386"/>
          </a:xfrm>
          <a:prstGeom prst="rect">
            <a:avLst/>
          </a:prstGeom>
        </p:spPr>
        <p:txBody>
          <a:bodyPr spcFirstLastPara="1" wrap="square" lIns="0" tIns="0" rIns="0" bIns="0" anchor="t" anchorCtr="0">
            <a:noAutofit/>
          </a:bodyPr>
          <a:lstStyle/>
          <a:p>
            <a:r>
              <a:rPr lang="en-US" sz="1200" b="1" dirty="0"/>
              <a:t>Add Button:</a:t>
            </a:r>
            <a:r>
              <a:rPr lang="en-US" sz="1200" dirty="0"/>
              <a:t> After inputting the card number and the amount, the users push this button. Then, the system will check if the account has existed in the database or not. </a:t>
            </a:r>
            <a:endParaRPr lang="vi-VN" sz="1200" dirty="0"/>
          </a:p>
          <a:p>
            <a:r>
              <a:rPr lang="en-US" sz="1200" dirty="0"/>
              <a:t>+ If the account has been existed, the card number and amount will be updated for the user’s account. The message below will also be shown. </a:t>
            </a:r>
            <a:endParaRPr lang="vi-VN" sz="1200" dirty="0"/>
          </a:p>
          <a:p>
            <a:pPr marL="0" lvl="0" indent="0" algn="l" rtl="0">
              <a:spcBef>
                <a:spcPts val="600"/>
              </a:spcBef>
              <a:spcAft>
                <a:spcPts val="0"/>
              </a:spcAft>
              <a:buNone/>
            </a:pPr>
            <a:endParaRPr sz="20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6" name="Picture 11"/>
          <p:cNvPicPr/>
          <p:nvPr/>
        </p:nvPicPr>
        <p:blipFill>
          <a:blip r:embed="rId3"/>
          <a:stretch>
            <a:fillRect/>
          </a:stretch>
        </p:blipFill>
        <p:spPr>
          <a:xfrm>
            <a:off x="387510" y="1227772"/>
            <a:ext cx="3566795" cy="2179955"/>
          </a:xfrm>
          <a:prstGeom prst="rect">
            <a:avLst/>
          </a:prstGeom>
          <a:noFill/>
          <a:ln>
            <a:noFill/>
          </a:ln>
        </p:spPr>
      </p:pic>
      <p:pic>
        <p:nvPicPr>
          <p:cNvPr id="8" name="Picture 9"/>
          <p:cNvPicPr/>
          <p:nvPr/>
        </p:nvPicPr>
        <p:blipFill>
          <a:blip r:embed="rId4"/>
          <a:stretch>
            <a:fillRect/>
          </a:stretch>
        </p:blipFill>
        <p:spPr>
          <a:xfrm>
            <a:off x="4963794" y="2167888"/>
            <a:ext cx="1394460" cy="748032"/>
          </a:xfrm>
          <a:prstGeom prst="rect">
            <a:avLst/>
          </a:prstGeom>
          <a:noFill/>
          <a:ln>
            <a:noFill/>
          </a:ln>
        </p:spPr>
      </p:pic>
      <p:sp>
        <p:nvSpPr>
          <p:cNvPr id="2" name="Hình chữ nhật 1"/>
          <p:cNvSpPr/>
          <p:nvPr/>
        </p:nvSpPr>
        <p:spPr>
          <a:xfrm>
            <a:off x="4572000" y="2992228"/>
            <a:ext cx="4572000" cy="830997"/>
          </a:xfrm>
          <a:prstGeom prst="rect">
            <a:avLst/>
          </a:prstGeom>
        </p:spPr>
        <p:txBody>
          <a:bodyPr>
            <a:spAutoFit/>
          </a:bodyPr>
          <a:lstStyle/>
          <a:p>
            <a:r>
              <a:rPr lang="en-US" sz="1200" dirty="0">
                <a:solidFill>
                  <a:schemeClr val="bg1"/>
                </a:solidFill>
                <a:latin typeface="Muli Regular" panose="020B0604020202020204" charset="0"/>
                <a:ea typeface="Times New Roman" panose="02020603050405020304" pitchFamily="18" charset="0"/>
              </a:rPr>
              <a:t>+ If the account has not been existed in the system (it means this is the new users ), the system will create the new account on the system. The message will be shown. </a:t>
            </a:r>
          </a:p>
          <a:p>
            <a:endParaRPr lang="vi-VN" sz="1200" dirty="0">
              <a:solidFill>
                <a:schemeClr val="bg1"/>
              </a:solidFill>
              <a:latin typeface="Muli Regular" panose="020B0604020202020204" charset="0"/>
            </a:endParaRPr>
          </a:p>
        </p:txBody>
      </p:sp>
      <p:pic>
        <p:nvPicPr>
          <p:cNvPr id="10" name="Picture 10"/>
          <p:cNvPicPr/>
          <p:nvPr/>
        </p:nvPicPr>
        <p:blipFill>
          <a:blip r:embed="rId5"/>
          <a:stretch>
            <a:fillRect/>
          </a:stretch>
        </p:blipFill>
        <p:spPr>
          <a:xfrm>
            <a:off x="4963794" y="3974770"/>
            <a:ext cx="1394460" cy="8140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10"/>
          <p:cNvPicPr/>
          <p:nvPr/>
        </p:nvPicPr>
        <p:blipFill>
          <a:blip r:embed="rId2"/>
          <a:stretch>
            <a:fillRect/>
          </a:stretch>
        </p:blipFill>
        <p:spPr>
          <a:xfrm>
            <a:off x="431800" y="284480"/>
            <a:ext cx="8204200" cy="4572000"/>
          </a:xfrm>
          <a:prstGeom prst="rect">
            <a:avLst/>
          </a:prstGeom>
        </p:spPr>
      </p:pic>
    </p:spTree>
    <p:extLst>
      <p:ext uri="{BB962C8B-B14F-4D97-AF65-F5344CB8AC3E}">
        <p14:creationId xmlns:p14="http://schemas.microsoft.com/office/powerpoint/2010/main" val="2356939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14"/>
          <p:cNvPicPr/>
          <p:nvPr/>
        </p:nvPicPr>
        <p:blipFill>
          <a:blip r:embed="rId2"/>
          <a:stretch>
            <a:fillRect/>
          </a:stretch>
        </p:blipFill>
        <p:spPr>
          <a:xfrm>
            <a:off x="848360" y="415341"/>
            <a:ext cx="7421880" cy="4334510"/>
          </a:xfrm>
          <a:prstGeom prst="rect">
            <a:avLst/>
          </a:prstGeom>
        </p:spPr>
      </p:pic>
    </p:spTree>
    <p:extLst>
      <p:ext uri="{BB962C8B-B14F-4D97-AF65-F5344CB8AC3E}">
        <p14:creationId xmlns:p14="http://schemas.microsoft.com/office/powerpoint/2010/main" val="4270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lvl="0"/>
            <a:r>
              <a:rPr lang="en-US" dirty="0"/>
              <a:t>Android Local Train Ticketing </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15"/>
          <p:cNvPicPr/>
          <p:nvPr/>
        </p:nvPicPr>
        <p:blipFill>
          <a:blip r:embed="rId2"/>
          <a:stretch>
            <a:fillRect/>
          </a:stretch>
        </p:blipFill>
        <p:spPr>
          <a:xfrm>
            <a:off x="985520" y="507999"/>
            <a:ext cx="7213600" cy="4241852"/>
          </a:xfrm>
          <a:prstGeom prst="rect">
            <a:avLst/>
          </a:prstGeom>
        </p:spPr>
      </p:pic>
    </p:spTree>
    <p:extLst>
      <p:ext uri="{BB962C8B-B14F-4D97-AF65-F5344CB8AC3E}">
        <p14:creationId xmlns:p14="http://schemas.microsoft.com/office/powerpoint/2010/main" val="1294261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80550" y="327895"/>
            <a:ext cx="2782410" cy="525545"/>
          </a:xfrm>
          <a:ln>
            <a:solidFill>
              <a:schemeClr val="accent1">
                <a:lumMod val="40000"/>
                <a:lumOff val="60000"/>
              </a:schemeClr>
            </a:solidFill>
          </a:ln>
          <a:effectLst>
            <a:glow rad="139700">
              <a:schemeClr val="accent2">
                <a:satMod val="175000"/>
                <a:alpha val="40000"/>
              </a:schemeClr>
            </a:glow>
          </a:effectLst>
        </p:spPr>
        <p:txBody>
          <a:bodyPr/>
          <a:lstStyle/>
          <a:p>
            <a:r>
              <a:rPr lang="en-US" sz="2000" dirty="0">
                <a:latin typeface="Muli Regular" panose="020B0604020202020204" charset="0"/>
              </a:rPr>
              <a:t>G) VIEW TICKET:</a:t>
            </a:r>
            <a:endParaRPr lang="vi-VN" sz="2000" dirty="0">
              <a:latin typeface="Muli Regular" panose="020B0604020202020204" charset="0"/>
            </a:endParaRPr>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20"/>
          <p:cNvPicPr/>
          <p:nvPr/>
        </p:nvPicPr>
        <p:blipFill>
          <a:blip r:embed="rId2"/>
          <a:stretch>
            <a:fillRect/>
          </a:stretch>
        </p:blipFill>
        <p:spPr>
          <a:xfrm>
            <a:off x="580550" y="1241107"/>
            <a:ext cx="8035130" cy="3584893"/>
          </a:xfrm>
          <a:prstGeom prst="rect">
            <a:avLst/>
          </a:prstGeom>
        </p:spPr>
      </p:pic>
    </p:spTree>
    <p:extLst>
      <p:ext uri="{BB962C8B-B14F-4D97-AF65-F5344CB8AC3E}">
        <p14:creationId xmlns:p14="http://schemas.microsoft.com/office/powerpoint/2010/main" val="166838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80550" y="236455"/>
            <a:ext cx="2101690" cy="566185"/>
          </a:xfrm>
          <a:ln>
            <a:solidFill>
              <a:schemeClr val="accent1">
                <a:lumMod val="40000"/>
                <a:lumOff val="60000"/>
              </a:schemeClr>
            </a:solidFill>
          </a:ln>
          <a:effectLst>
            <a:glow rad="139700">
              <a:schemeClr val="accent2">
                <a:satMod val="175000"/>
                <a:alpha val="40000"/>
              </a:schemeClr>
            </a:glow>
          </a:effectLst>
        </p:spPr>
        <p:txBody>
          <a:bodyPr/>
          <a:lstStyle/>
          <a:p>
            <a:r>
              <a:rPr lang="en-US" dirty="0">
                <a:latin typeface="Muli Regular" panose="020B0604020202020204" charset="0"/>
              </a:rPr>
              <a:t>II. ADMIN:</a:t>
            </a:r>
            <a:endParaRPr lang="vi-VN" dirty="0">
              <a:latin typeface="Muli Regular" panose="020B0604020202020204" charset="0"/>
            </a:endParaRPr>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Hộp Văn bản 4"/>
          <p:cNvSpPr txBox="1"/>
          <p:nvPr/>
        </p:nvSpPr>
        <p:spPr>
          <a:xfrm>
            <a:off x="580550" y="1076960"/>
            <a:ext cx="2101690" cy="307777"/>
          </a:xfrm>
          <a:prstGeom prst="rect">
            <a:avLst/>
          </a:prstGeom>
          <a:noFill/>
        </p:spPr>
        <p:txBody>
          <a:bodyPr wrap="square" rtlCol="0">
            <a:spAutoFit/>
          </a:bodyPr>
          <a:lstStyle/>
          <a:p>
            <a:r>
              <a:rPr lang="en-US" b="1" dirty="0">
                <a:solidFill>
                  <a:schemeClr val="bg1"/>
                </a:solidFill>
                <a:latin typeface="Muli Regular" panose="020B0604020202020204" charset="0"/>
              </a:rPr>
              <a:t>A) LOGIN FRAME:</a:t>
            </a:r>
            <a:endParaRPr lang="vi-VN" b="1" dirty="0">
              <a:solidFill>
                <a:schemeClr val="bg1"/>
              </a:solidFill>
              <a:latin typeface="Muli Regular" panose="020B0604020202020204" charset="0"/>
            </a:endParaRPr>
          </a:p>
        </p:txBody>
      </p:sp>
      <p:pic>
        <p:nvPicPr>
          <p:cNvPr id="6" name="Picture 42"/>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493521"/>
            <a:ext cx="5806440" cy="3256330"/>
          </a:xfrm>
          <a:prstGeom prst="rect">
            <a:avLst/>
          </a:prstGeom>
          <a:noFill/>
          <a:ln>
            <a:noFill/>
          </a:ln>
        </p:spPr>
      </p:pic>
    </p:spTree>
    <p:extLst>
      <p:ext uri="{BB962C8B-B14F-4D97-AF65-F5344CB8AC3E}">
        <p14:creationId xmlns:p14="http://schemas.microsoft.com/office/powerpoint/2010/main" val="1944293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5" name="Hộp Văn bản 4"/>
          <p:cNvSpPr txBox="1"/>
          <p:nvPr/>
        </p:nvSpPr>
        <p:spPr>
          <a:xfrm>
            <a:off x="355600" y="497840"/>
            <a:ext cx="2367280" cy="400110"/>
          </a:xfrm>
          <a:prstGeom prst="rect">
            <a:avLst/>
          </a:prstGeom>
          <a:noFill/>
          <a:ln>
            <a:solidFill>
              <a:schemeClr val="accent1">
                <a:lumMod val="40000"/>
                <a:lumOff val="60000"/>
              </a:schemeClr>
            </a:solidFill>
          </a:ln>
          <a:effectLst>
            <a:glow rad="139700">
              <a:schemeClr val="accent2">
                <a:satMod val="175000"/>
                <a:alpha val="40000"/>
              </a:schemeClr>
            </a:glow>
          </a:effectLst>
        </p:spPr>
        <p:txBody>
          <a:bodyPr wrap="square" rtlCol="0">
            <a:spAutoFit/>
          </a:bodyPr>
          <a:lstStyle/>
          <a:p>
            <a:r>
              <a:rPr lang="en-US" sz="2000" b="1" dirty="0">
                <a:solidFill>
                  <a:schemeClr val="bg1"/>
                </a:solidFill>
                <a:latin typeface="Muli Regular" panose="020B0604020202020204" charset="0"/>
              </a:rPr>
              <a:t>B) HOME</a:t>
            </a:r>
            <a:r>
              <a:rPr lang="en-US" b="1" dirty="0">
                <a:solidFill>
                  <a:schemeClr val="bg1"/>
                </a:solidFill>
                <a:latin typeface="Muli Regular" panose="020B0604020202020204" charset="0"/>
              </a:rPr>
              <a:t> </a:t>
            </a:r>
            <a:r>
              <a:rPr lang="en-US" sz="2000" b="1" dirty="0">
                <a:solidFill>
                  <a:schemeClr val="bg1"/>
                </a:solidFill>
                <a:latin typeface="Muli Regular" panose="020B0604020202020204" charset="0"/>
              </a:rPr>
              <a:t>PAGE</a:t>
            </a:r>
            <a:r>
              <a:rPr lang="en-US" b="1" dirty="0">
                <a:solidFill>
                  <a:schemeClr val="bg1"/>
                </a:solidFill>
                <a:latin typeface="Muli Regular" panose="020B0604020202020204" charset="0"/>
              </a:rPr>
              <a:t>:</a:t>
            </a:r>
            <a:endParaRPr lang="vi-VN" b="1" dirty="0">
              <a:solidFill>
                <a:schemeClr val="bg1"/>
              </a:solidFill>
              <a:latin typeface="Muli Regular" panose="020B0604020202020204" charset="0"/>
            </a:endParaRPr>
          </a:p>
        </p:txBody>
      </p:sp>
      <p:pic>
        <p:nvPicPr>
          <p:cNvPr id="6" name="Picture 4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0" y="1290320"/>
            <a:ext cx="6624320" cy="3637280"/>
          </a:xfrm>
          <a:prstGeom prst="rect">
            <a:avLst/>
          </a:prstGeom>
          <a:noFill/>
          <a:ln>
            <a:noFill/>
          </a:ln>
        </p:spPr>
      </p:pic>
    </p:spTree>
    <p:extLst>
      <p:ext uri="{BB962C8B-B14F-4D97-AF65-F5344CB8AC3E}">
        <p14:creationId xmlns:p14="http://schemas.microsoft.com/office/powerpoint/2010/main" val="250407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80550" y="205975"/>
            <a:ext cx="2548730" cy="718585"/>
          </a:xfrm>
          <a:ln>
            <a:solidFill>
              <a:schemeClr val="accent1">
                <a:lumMod val="40000"/>
                <a:lumOff val="60000"/>
              </a:schemeClr>
            </a:solidFill>
          </a:ln>
          <a:effectLst>
            <a:glow rad="139700">
              <a:schemeClr val="accent2">
                <a:satMod val="175000"/>
                <a:alpha val="40000"/>
              </a:schemeClr>
            </a:glow>
          </a:effectLst>
        </p:spPr>
        <p:txBody>
          <a:bodyPr/>
          <a:lstStyle/>
          <a:p>
            <a:r>
              <a:rPr lang="en-US" sz="2000" dirty="0">
                <a:latin typeface="Muli Regular" panose="020B0604020202020204" charset="0"/>
              </a:rPr>
              <a:t>C) VIEW TRANSACTION:</a:t>
            </a:r>
            <a:endParaRPr lang="vi-VN" sz="2000" dirty="0">
              <a:latin typeface="Muli Regular" panose="020B0604020202020204" charset="0"/>
            </a:endParaRPr>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0"/>
          <p:cNvPicPr/>
          <p:nvPr/>
        </p:nvPicPr>
        <p:blipFill>
          <a:blip r:embed="rId2">
            <a:extLst>
              <a:ext uri="{28A0092B-C50C-407E-A947-70E740481C1C}">
                <a14:useLocalDpi xmlns:a14="http://schemas.microsoft.com/office/drawing/2010/main" val="0"/>
              </a:ext>
            </a:extLst>
          </a:blip>
          <a:srcRect/>
          <a:stretch>
            <a:fillRect/>
          </a:stretch>
        </p:blipFill>
        <p:spPr bwMode="auto">
          <a:xfrm>
            <a:off x="1051560" y="1269366"/>
            <a:ext cx="5842000" cy="3677285"/>
          </a:xfrm>
          <a:prstGeom prst="rect">
            <a:avLst/>
          </a:prstGeom>
          <a:noFill/>
          <a:ln>
            <a:noFill/>
          </a:ln>
        </p:spPr>
      </p:pic>
    </p:spTree>
    <p:extLst>
      <p:ext uri="{BB962C8B-B14F-4D97-AF65-F5344CB8AC3E}">
        <p14:creationId xmlns:p14="http://schemas.microsoft.com/office/powerpoint/2010/main" val="862541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80550" y="205975"/>
            <a:ext cx="1908650" cy="556025"/>
          </a:xfrm>
          <a:ln>
            <a:solidFill>
              <a:schemeClr val="accent1">
                <a:lumMod val="40000"/>
                <a:lumOff val="60000"/>
              </a:schemeClr>
            </a:solidFill>
          </a:ln>
          <a:effectLst>
            <a:glow rad="139700">
              <a:schemeClr val="accent2">
                <a:satMod val="175000"/>
                <a:alpha val="40000"/>
              </a:schemeClr>
            </a:glow>
          </a:effectLst>
        </p:spPr>
        <p:txBody>
          <a:bodyPr/>
          <a:lstStyle/>
          <a:p>
            <a:r>
              <a:rPr lang="en-US" sz="2000" dirty="0">
                <a:latin typeface="Muli Regular" panose="020B0604020202020204" charset="0"/>
              </a:rPr>
              <a:t>D) ADD USER:</a:t>
            </a:r>
            <a:endParaRPr lang="vi-VN" sz="2000" dirty="0">
              <a:latin typeface="Muli Regular" panose="020B0604020202020204" charset="0"/>
            </a:endParaRPr>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39"/>
          <p:cNvPicPr/>
          <p:nvPr/>
        </p:nvPicPr>
        <p:blipFill>
          <a:blip r:embed="rId2">
            <a:extLst>
              <a:ext uri="{28A0092B-C50C-407E-A947-70E740481C1C}">
                <a14:useLocalDpi xmlns:a14="http://schemas.microsoft.com/office/drawing/2010/main" val="0"/>
              </a:ext>
            </a:extLst>
          </a:blip>
          <a:srcRect/>
          <a:stretch>
            <a:fillRect/>
          </a:stretch>
        </p:blipFill>
        <p:spPr bwMode="auto">
          <a:xfrm>
            <a:off x="580550" y="939801"/>
            <a:ext cx="3483450" cy="4006850"/>
          </a:xfrm>
          <a:prstGeom prst="rect">
            <a:avLst/>
          </a:prstGeom>
          <a:noFill/>
          <a:ln>
            <a:noFill/>
          </a:ln>
        </p:spPr>
      </p:pic>
      <p:sp>
        <p:nvSpPr>
          <p:cNvPr id="6" name="Mũi tên Phải 5"/>
          <p:cNvSpPr/>
          <p:nvPr/>
        </p:nvSpPr>
        <p:spPr>
          <a:xfrm>
            <a:off x="4232117" y="2872106"/>
            <a:ext cx="949483" cy="125094"/>
          </a:xfrm>
          <a:prstGeom prst="rightArrow">
            <a:avLst/>
          </a:prstGeom>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pic>
        <p:nvPicPr>
          <p:cNvPr id="7" name="Picture 38"/>
          <p:cNvPicPr/>
          <p:nvPr/>
        </p:nvPicPr>
        <p:blipFill>
          <a:blip r:embed="rId3">
            <a:extLst>
              <a:ext uri="{28A0092B-C50C-407E-A947-70E740481C1C}">
                <a14:useLocalDpi xmlns:a14="http://schemas.microsoft.com/office/drawing/2010/main" val="0"/>
              </a:ext>
            </a:extLst>
          </a:blip>
          <a:srcRect/>
          <a:stretch>
            <a:fillRect/>
          </a:stretch>
        </p:blipFill>
        <p:spPr bwMode="auto">
          <a:xfrm>
            <a:off x="5379274" y="1717040"/>
            <a:ext cx="3375660" cy="2560320"/>
          </a:xfrm>
          <a:prstGeom prst="rect">
            <a:avLst/>
          </a:prstGeom>
          <a:noFill/>
          <a:ln>
            <a:noFill/>
          </a:ln>
        </p:spPr>
      </p:pic>
    </p:spTree>
    <p:extLst>
      <p:ext uri="{BB962C8B-B14F-4D97-AF65-F5344CB8AC3E}">
        <p14:creationId xmlns:p14="http://schemas.microsoft.com/office/powerpoint/2010/main" val="256218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Hình chữ nhật 5"/>
          <p:cNvSpPr/>
          <p:nvPr/>
        </p:nvSpPr>
        <p:spPr>
          <a:xfrm>
            <a:off x="1899920" y="1351280"/>
            <a:ext cx="5181600" cy="261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THANKS FOR YOUR LISTENING !</a:t>
            </a:r>
            <a:endParaRPr lang="vi-VN" sz="3200" dirty="0"/>
          </a:p>
        </p:txBody>
      </p:sp>
    </p:spTree>
    <p:extLst>
      <p:ext uri="{BB962C8B-B14F-4D97-AF65-F5344CB8AC3E}">
        <p14:creationId xmlns:p14="http://schemas.microsoft.com/office/powerpoint/2010/main" val="380986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2001050" y="338667"/>
            <a:ext cx="4483928" cy="713420"/>
          </a:xfrm>
          <a:prstGeom prst="rect">
            <a:avLst/>
          </a:prstGeom>
          <a:ln>
            <a:solidFill>
              <a:schemeClr val="accent1">
                <a:lumMod val="60000"/>
                <a:lumOff val="40000"/>
              </a:schemeClr>
            </a:solidFill>
          </a:ln>
          <a:effectLst>
            <a:glow rad="101600">
              <a:schemeClr val="accent2">
                <a:satMod val="175000"/>
                <a:alpha val="40000"/>
              </a:schemeClr>
            </a:glow>
          </a:effectLst>
        </p:spPr>
        <p:txBody>
          <a:bodyPr spcFirstLastPara="1" wrap="square" lIns="0" tIns="0" rIns="0" bIns="0" anchor="b" anchorCtr="0">
            <a:noAutofit/>
          </a:bodyPr>
          <a:lstStyle/>
          <a:p>
            <a:pPr marL="0" lvl="0" indent="0" algn="ctr" rtl="0">
              <a:spcBef>
                <a:spcPts val="0"/>
              </a:spcBef>
              <a:spcAft>
                <a:spcPts val="0"/>
              </a:spcAft>
              <a:buNone/>
            </a:pPr>
            <a:r>
              <a:rPr lang="en-US" dirty="0"/>
              <a:t>Introduction</a:t>
            </a:r>
            <a:endParaRPr dirty="0"/>
          </a:p>
        </p:txBody>
      </p:sp>
      <p:sp>
        <p:nvSpPr>
          <p:cNvPr id="72" name="Google Shape;72;p14"/>
          <p:cNvSpPr txBox="1">
            <a:spLocks noGrp="1"/>
          </p:cNvSpPr>
          <p:nvPr>
            <p:ph type="body" idx="2"/>
          </p:nvPr>
        </p:nvSpPr>
        <p:spPr>
          <a:xfrm>
            <a:off x="4454586" y="1354667"/>
            <a:ext cx="2841000" cy="3152983"/>
          </a:xfrm>
          <a:prstGeom prst="rect">
            <a:avLst/>
          </a:prstGeom>
        </p:spPr>
        <p:txBody>
          <a:bodyPr spcFirstLastPara="1" wrap="square" lIns="0" tIns="0" rIns="0" bIns="0" anchor="t" anchorCtr="0">
            <a:noAutofit/>
          </a:bodyPr>
          <a:lstStyle/>
          <a:p>
            <a:pPr marL="0" lvl="0" indent="0">
              <a:buClr>
                <a:schemeClr val="dk1"/>
              </a:buClr>
              <a:buSzPts val="1100"/>
              <a:buNone/>
            </a:pPr>
            <a:r>
              <a:rPr lang="en-US" b="1" dirty="0"/>
              <a:t>Therefore, our team decide to choose the Android Local Train Ticketing for our topic</a:t>
            </a:r>
            <a:endParaRPr b="1" dirty="0"/>
          </a:p>
        </p:txBody>
      </p:sp>
      <p:sp>
        <p:nvSpPr>
          <p:cNvPr id="73" name="Google Shape;73;p14"/>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buClr>
                <a:schemeClr val="dk1"/>
              </a:buClr>
              <a:buSzPts val="1100"/>
              <a:buNone/>
            </a:pPr>
            <a:r>
              <a:rPr lang="en-US" b="1" dirty="0"/>
              <a:t>The epidemic is becoming serious. However, many people still choose to travel by train.</a:t>
            </a:r>
          </a:p>
          <a:p>
            <a:pPr marL="0" lvl="0" indent="0">
              <a:buClr>
                <a:schemeClr val="dk1"/>
              </a:buClr>
              <a:buSzPts val="1100"/>
              <a:buNone/>
            </a:pPr>
            <a:r>
              <a:rPr lang="en-US" b="1" dirty="0"/>
              <a:t>=&gt; Dangerous and take times.</a:t>
            </a:r>
          </a:p>
          <a:p>
            <a:pPr marL="0" lvl="0" indent="0">
              <a:buClr>
                <a:schemeClr val="dk1"/>
              </a:buClr>
              <a:buSzPts val="1100"/>
              <a:buNone/>
            </a:pPr>
            <a:endParaRPr b="1"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790221" y="1377244"/>
            <a:ext cx="3420511" cy="769716"/>
          </a:xfrm>
          <a:prstGeom prst="rect">
            <a:avLst/>
          </a:prstGeom>
          <a:ln>
            <a:solidFill>
              <a:schemeClr val="accent1">
                <a:lumMod val="60000"/>
                <a:lumOff val="40000"/>
              </a:schemeClr>
            </a:solidFill>
          </a:ln>
          <a:effectLst>
            <a:glow rad="101600">
              <a:schemeClr val="accent1">
                <a:satMod val="175000"/>
                <a:alpha val="40000"/>
              </a:schemeClr>
            </a:glow>
          </a:effectLst>
        </p:spPr>
        <p:txBody>
          <a:bodyPr spcFirstLastPara="1" wrap="square" lIns="0" tIns="0" rIns="0" bIns="0" anchor="b" anchorCtr="0">
            <a:noAutofit/>
          </a:bodyPr>
          <a:lstStyle/>
          <a:p>
            <a:pPr marL="0" lvl="0" indent="0" algn="ctr" rtl="0">
              <a:spcBef>
                <a:spcPts val="0"/>
              </a:spcBef>
              <a:spcAft>
                <a:spcPts val="0"/>
              </a:spcAft>
              <a:buNone/>
            </a:pPr>
            <a:r>
              <a:rPr lang="en-US" sz="4000" dirty="0"/>
              <a:t>BENEFITS !</a:t>
            </a:r>
            <a:endParaRPr sz="4000" dirty="0"/>
          </a:p>
        </p:txBody>
      </p:sp>
      <p:sp>
        <p:nvSpPr>
          <p:cNvPr id="81" name="Google Shape;81;p15"/>
          <p:cNvSpPr txBox="1">
            <a:spLocks noGrp="1"/>
          </p:cNvSpPr>
          <p:nvPr>
            <p:ph type="subTitle" idx="4294967295"/>
          </p:nvPr>
        </p:nvSpPr>
        <p:spPr>
          <a:xfrm>
            <a:off x="685800" y="2301411"/>
            <a:ext cx="3619072" cy="150033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b="1" dirty="0">
                <a:sym typeface="Symbol" panose="05050102010706020507" pitchFamily="18" charset="2"/>
              </a:rPr>
              <a:t>FOR THE USER </a:t>
            </a:r>
          </a:p>
          <a:p>
            <a:pPr marL="285750" lvl="0" indent="-285750" algn="l" rtl="0">
              <a:spcBef>
                <a:spcPts val="600"/>
              </a:spcBef>
              <a:spcAft>
                <a:spcPts val="0"/>
              </a:spcAft>
              <a:buFont typeface="Symbol" panose="05050102010706020507" pitchFamily="18" charset="2"/>
              <a:buChar char="·"/>
            </a:pPr>
            <a:r>
              <a:rPr lang="en-US" sz="1800" b="1" dirty="0">
                <a:sym typeface="Symbol" panose="05050102010706020507" pitchFamily="18" charset="2"/>
              </a:rPr>
              <a:t>Protect your health</a:t>
            </a:r>
          </a:p>
          <a:p>
            <a:pPr marL="285750" lvl="0" indent="-285750" algn="l" rtl="0">
              <a:spcBef>
                <a:spcPts val="600"/>
              </a:spcBef>
              <a:spcAft>
                <a:spcPts val="0"/>
              </a:spcAft>
              <a:buFont typeface="Symbol" panose="05050102010706020507" pitchFamily="18" charset="2"/>
              <a:buChar char="·"/>
            </a:pPr>
            <a:r>
              <a:rPr lang="en-US" sz="1800" b="1" dirty="0">
                <a:sym typeface="Symbol" panose="05050102010706020507" pitchFamily="18" charset="2"/>
              </a:rPr>
              <a:t>Save time </a:t>
            </a:r>
          </a:p>
          <a:p>
            <a:pPr marL="0" lvl="0" indent="0" algn="l" rtl="0">
              <a:spcBef>
                <a:spcPts val="600"/>
              </a:spcBef>
              <a:spcAft>
                <a:spcPts val="0"/>
              </a:spcAft>
              <a:buNone/>
            </a:pPr>
            <a:endParaRPr sz="1800" b="1"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Hình chữ nhật 1"/>
          <p:cNvSpPr/>
          <p:nvPr/>
        </p:nvSpPr>
        <p:spPr>
          <a:xfrm>
            <a:off x="4674742" y="2183412"/>
            <a:ext cx="3328827" cy="1736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latin typeface="Muli" panose="020B0604020202020204" charset="0"/>
              </a:rPr>
              <a:t>FOR THE COMPANY </a:t>
            </a:r>
          </a:p>
          <a:p>
            <a:pPr marL="285750" indent="-285750">
              <a:buFont typeface="Symbol" panose="05050102010706020507" pitchFamily="18" charset="2"/>
              <a:buChar char="·"/>
            </a:pPr>
            <a:r>
              <a:rPr lang="en-US" sz="1800" b="1" dirty="0">
                <a:solidFill>
                  <a:schemeClr val="bg1"/>
                </a:solidFill>
                <a:latin typeface="Muli" panose="020B0604020202020204" charset="0"/>
                <a:sym typeface="Symbol" panose="05050102010706020507" pitchFamily="18" charset="2"/>
              </a:rPr>
              <a:t>Save money </a:t>
            </a:r>
          </a:p>
          <a:p>
            <a:pPr marL="285750" indent="-285750">
              <a:buFont typeface="Symbol" panose="05050102010706020507" pitchFamily="18" charset="2"/>
              <a:buChar char="·"/>
            </a:pPr>
            <a:r>
              <a:rPr lang="en-US" sz="1800" b="1" dirty="0">
                <a:solidFill>
                  <a:schemeClr val="bg1"/>
                </a:solidFill>
                <a:latin typeface="Muli" panose="020B0604020202020204" charset="0"/>
              </a:rPr>
              <a:t>easier access to customers</a:t>
            </a:r>
          </a:p>
          <a:p>
            <a:pPr marL="285750" indent="-285750">
              <a:buFont typeface="Symbol" panose="05050102010706020507" pitchFamily="18" charset="2"/>
              <a:buChar char="·"/>
            </a:pPr>
            <a:r>
              <a:rPr lang="en-US" sz="1800" b="1" dirty="0">
                <a:solidFill>
                  <a:schemeClr val="bg1"/>
                </a:solidFill>
                <a:latin typeface="Muli Regular" panose="020B0604020202020204" charset="0"/>
              </a:rPr>
              <a:t>easier</a:t>
            </a:r>
            <a:r>
              <a:rPr lang="en-US" sz="1800" b="1" dirty="0">
                <a:solidFill>
                  <a:schemeClr val="bg1"/>
                </a:solidFill>
                <a:latin typeface="Muli" panose="020B0604020202020204" charset="0"/>
              </a:rPr>
              <a:t> payment methods </a:t>
            </a:r>
          </a:p>
          <a:p>
            <a:pPr marL="285750" indent="-285750">
              <a:buFont typeface="Symbol" panose="05050102010706020507" pitchFamily="18" charset="2"/>
              <a:buChar char="·"/>
            </a:pPr>
            <a:endParaRPr lang="vi-VN" sz="1800" b="1" dirty="0">
              <a:latin typeface="Muli"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484676" y="123289"/>
            <a:ext cx="6014400" cy="611311"/>
          </a:xfrm>
          <a:ln>
            <a:solidFill>
              <a:schemeClr val="accent2">
                <a:lumMod val="60000"/>
                <a:lumOff val="40000"/>
              </a:schemeClr>
            </a:solidFill>
          </a:ln>
          <a:effectLst>
            <a:glow rad="63500">
              <a:schemeClr val="accent2">
                <a:satMod val="175000"/>
                <a:alpha val="40000"/>
              </a:schemeClr>
            </a:glow>
          </a:effectLst>
        </p:spPr>
        <p:txBody>
          <a:bodyPr/>
          <a:lstStyle/>
          <a:p>
            <a:pPr algn="ctr"/>
            <a:r>
              <a:rPr lang="en-US" dirty="0"/>
              <a:t>Entity – Relationship Diagram</a:t>
            </a:r>
            <a:endParaRPr lang="vi-VN" dirty="0"/>
          </a:p>
        </p:txBody>
      </p:sp>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9" name="Picture 48" descr="Diagram, schematic&#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1484676" y="816794"/>
            <a:ext cx="6185042" cy="4201777"/>
          </a:xfrm>
          <a:prstGeom prst="rect">
            <a:avLst/>
          </a:prstGeom>
        </p:spPr>
      </p:pic>
    </p:spTree>
    <p:extLst>
      <p:ext uri="{BB962C8B-B14F-4D97-AF65-F5344CB8AC3E}">
        <p14:creationId xmlns:p14="http://schemas.microsoft.com/office/powerpoint/2010/main" val="116498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Hình chữ nhật 5"/>
          <p:cNvSpPr/>
          <p:nvPr/>
        </p:nvSpPr>
        <p:spPr>
          <a:xfrm>
            <a:off x="333910" y="574435"/>
            <a:ext cx="4572000" cy="2031325"/>
          </a:xfrm>
          <a:prstGeom prst="rect">
            <a:avLst/>
          </a:prstGeom>
          <a:ln>
            <a:solidFill>
              <a:schemeClr val="accent1">
                <a:lumMod val="60000"/>
                <a:lumOff val="40000"/>
              </a:schemeClr>
            </a:solidFill>
          </a:ln>
          <a:effectLst>
            <a:glow rad="139700">
              <a:schemeClr val="accent2">
                <a:satMod val="175000"/>
                <a:alpha val="40000"/>
              </a:schemeClr>
            </a:glow>
          </a:effectLst>
        </p:spPr>
        <p:txBody>
          <a:bodyPr>
            <a:spAutoFit/>
          </a:bodyPr>
          <a:lstStyle/>
          <a:p>
            <a:r>
              <a:rPr lang="en-US" sz="1800" b="1" dirty="0">
                <a:solidFill>
                  <a:schemeClr val="bg1"/>
                </a:solidFill>
                <a:latin typeface="Muli Regular" panose="020B0604020202020204" charset="0"/>
              </a:rPr>
              <a:t>ADVANTAGES:</a:t>
            </a:r>
            <a:br>
              <a:rPr lang="en-US" sz="1800" dirty="0">
                <a:solidFill>
                  <a:schemeClr val="bg1"/>
                </a:solidFill>
                <a:latin typeface="Muli Regular" panose="020B0604020202020204" charset="0"/>
              </a:rPr>
            </a:br>
            <a:r>
              <a:rPr lang="en-US" sz="1800" dirty="0">
                <a:solidFill>
                  <a:schemeClr val="bg1"/>
                </a:solidFill>
                <a:latin typeface="Muli Regular" panose="020B0604020202020204" charset="0"/>
                <a:sym typeface="Symbol" panose="05050102010706020507" pitchFamily="18" charset="2"/>
              </a:rPr>
              <a:t></a:t>
            </a:r>
            <a:r>
              <a:rPr lang="vi-VN" sz="1800" dirty="0">
                <a:solidFill>
                  <a:schemeClr val="bg1"/>
                </a:solidFill>
                <a:latin typeface="Muli Regular" panose="020B0604020202020204" charset="0"/>
                <a:sym typeface="Symbol" panose="05050102010706020507" pitchFamily="18" charset="2"/>
              </a:rPr>
              <a:t> </a:t>
            </a:r>
            <a:r>
              <a:rPr lang="en-US" sz="1800" dirty="0">
                <a:solidFill>
                  <a:schemeClr val="bg1"/>
                </a:solidFill>
                <a:latin typeface="Muli Regular" panose="020B0604020202020204" charset="0"/>
              </a:rPr>
              <a:t>Easy to visualize the relationship among entities and relationships.</a:t>
            </a:r>
            <a:br>
              <a:rPr lang="vi-VN" sz="1800" dirty="0">
                <a:solidFill>
                  <a:schemeClr val="bg1"/>
                </a:solidFill>
                <a:latin typeface="Muli Regular" panose="020B0604020202020204" charset="0"/>
              </a:rPr>
            </a:br>
            <a:r>
              <a:rPr lang="en-US" sz="1800" dirty="0">
                <a:solidFill>
                  <a:schemeClr val="bg1"/>
                </a:solidFill>
                <a:latin typeface="Muli Regular" panose="020B0604020202020204" charset="0"/>
                <a:sym typeface="Symbol" panose="05050102010706020507" pitchFamily="18" charset="2"/>
              </a:rPr>
              <a:t></a:t>
            </a:r>
            <a:r>
              <a:rPr lang="vi-VN" sz="1800" dirty="0">
                <a:solidFill>
                  <a:schemeClr val="bg1"/>
                </a:solidFill>
                <a:latin typeface="Muli Regular" panose="020B0604020202020204" charset="0"/>
                <a:sym typeface="Symbol" panose="05050102010706020507" pitchFamily="18" charset="2"/>
              </a:rPr>
              <a:t> </a:t>
            </a:r>
            <a:r>
              <a:rPr lang="en-US" sz="1800" dirty="0">
                <a:solidFill>
                  <a:schemeClr val="bg1"/>
                </a:solidFill>
                <a:latin typeface="Muli Regular" panose="020B0604020202020204" charset="0"/>
              </a:rPr>
              <a:t>Effective communication tool for database designer.</a:t>
            </a:r>
            <a:br>
              <a:rPr lang="vi-VN" sz="1800" dirty="0">
                <a:solidFill>
                  <a:schemeClr val="bg1"/>
                </a:solidFill>
                <a:latin typeface="Muli Regular" panose="020B0604020202020204" charset="0"/>
              </a:rPr>
            </a:br>
            <a:r>
              <a:rPr lang="en-US" sz="1800" dirty="0">
                <a:solidFill>
                  <a:schemeClr val="bg1"/>
                </a:solidFill>
                <a:latin typeface="Muli Regular" panose="020B0604020202020204" charset="0"/>
                <a:sym typeface="Symbol" panose="05050102010706020507" pitchFamily="18" charset="2"/>
              </a:rPr>
              <a:t></a:t>
            </a:r>
            <a:r>
              <a:rPr lang="vi-VN" sz="1800" dirty="0">
                <a:solidFill>
                  <a:schemeClr val="bg1"/>
                </a:solidFill>
                <a:latin typeface="Muli Regular" panose="020B0604020202020204" charset="0"/>
                <a:sym typeface="Symbol" panose="05050102010706020507" pitchFamily="18" charset="2"/>
              </a:rPr>
              <a:t> </a:t>
            </a:r>
            <a:r>
              <a:rPr lang="en-US" sz="1800" dirty="0">
                <a:solidFill>
                  <a:schemeClr val="bg1"/>
                </a:solidFill>
                <a:latin typeface="Muli Regular" panose="020B0604020202020204" charset="0"/>
              </a:rPr>
              <a:t>Highly integrated with the relational model.</a:t>
            </a:r>
            <a:endParaRPr lang="vi-VN" sz="1800" dirty="0">
              <a:solidFill>
                <a:schemeClr val="bg1"/>
              </a:solidFill>
            </a:endParaRPr>
          </a:p>
        </p:txBody>
      </p:sp>
      <p:sp>
        <p:nvSpPr>
          <p:cNvPr id="7" name="Hình chữ nhật 6"/>
          <p:cNvSpPr/>
          <p:nvPr/>
        </p:nvSpPr>
        <p:spPr>
          <a:xfrm>
            <a:off x="3354512" y="3014391"/>
            <a:ext cx="4572000" cy="1754326"/>
          </a:xfrm>
          <a:prstGeom prst="rect">
            <a:avLst/>
          </a:prstGeom>
          <a:ln>
            <a:solidFill>
              <a:schemeClr val="accent1">
                <a:lumMod val="60000"/>
                <a:lumOff val="40000"/>
              </a:schemeClr>
            </a:solidFill>
          </a:ln>
          <a:effectLst>
            <a:glow rad="139700">
              <a:schemeClr val="accent2">
                <a:satMod val="175000"/>
                <a:alpha val="40000"/>
              </a:schemeClr>
            </a:glow>
          </a:effectLst>
        </p:spPr>
        <p:txBody>
          <a:bodyPr>
            <a:spAutoFit/>
          </a:bodyPr>
          <a:lstStyle/>
          <a:p>
            <a:pPr lvl="0"/>
            <a:r>
              <a:rPr lang="en-US" sz="1800" b="1" dirty="0">
                <a:solidFill>
                  <a:schemeClr val="bg1"/>
                </a:solidFill>
              </a:rPr>
              <a:t>DISADVANTAGES:</a:t>
            </a:r>
          </a:p>
          <a:p>
            <a:pPr lvl="0"/>
            <a:r>
              <a:rPr lang="en-US" sz="1800" dirty="0">
                <a:solidFill>
                  <a:schemeClr val="bg1"/>
                </a:solidFill>
                <a:sym typeface="Symbol" panose="05050102010706020507" pitchFamily="18" charset="2"/>
              </a:rPr>
              <a:t> </a:t>
            </a:r>
            <a:r>
              <a:rPr lang="en-US" sz="1800" dirty="0">
                <a:solidFill>
                  <a:schemeClr val="bg1"/>
                </a:solidFill>
              </a:rPr>
              <a:t>Some information could be hidden in ER model.</a:t>
            </a:r>
          </a:p>
          <a:p>
            <a:r>
              <a:rPr lang="en-US" sz="1800" dirty="0">
                <a:solidFill>
                  <a:schemeClr val="bg1"/>
                </a:solidFill>
                <a:sym typeface="Symbol" panose="05050102010706020507" pitchFamily="18" charset="2"/>
              </a:rPr>
              <a:t> </a:t>
            </a:r>
            <a:r>
              <a:rPr lang="en-US" sz="1800" dirty="0">
                <a:solidFill>
                  <a:schemeClr val="bg1"/>
                </a:solidFill>
              </a:rPr>
              <a:t>Limited relationship representation</a:t>
            </a:r>
            <a:endParaRPr lang="vi-VN" sz="1800" dirty="0">
              <a:solidFill>
                <a:schemeClr val="bg1"/>
              </a:solidFill>
            </a:endParaRPr>
          </a:p>
          <a:p>
            <a:r>
              <a:rPr lang="en-US" sz="1800" dirty="0">
                <a:solidFill>
                  <a:schemeClr val="bg1"/>
                </a:solidFill>
                <a:sym typeface="Symbol" panose="05050102010706020507" pitchFamily="18" charset="2"/>
              </a:rPr>
              <a:t> </a:t>
            </a:r>
            <a:r>
              <a:rPr lang="en-US" sz="1800" dirty="0">
                <a:solidFill>
                  <a:schemeClr val="bg1"/>
                </a:solidFill>
              </a:rPr>
              <a:t>No representation of data manipulation</a:t>
            </a:r>
            <a:endParaRPr lang="vi-VN" sz="1800" dirty="0">
              <a:solidFill>
                <a:schemeClr val="bg1"/>
              </a:solidFill>
            </a:endParaRPr>
          </a:p>
          <a:p>
            <a:r>
              <a:rPr lang="en-US" sz="1800" dirty="0">
                <a:solidFill>
                  <a:schemeClr val="bg1"/>
                </a:solidFill>
                <a:sym typeface="Symbol" panose="05050102010706020507" pitchFamily="18" charset="2"/>
              </a:rPr>
              <a:t> </a:t>
            </a:r>
            <a:r>
              <a:rPr lang="en-US" sz="1800" dirty="0">
                <a:solidFill>
                  <a:schemeClr val="bg1"/>
                </a:solidFill>
              </a:rPr>
              <a:t>Popular for high level design</a:t>
            </a:r>
            <a:endParaRPr lang="vi-VN" sz="1800" dirty="0">
              <a:solidFill>
                <a:schemeClr val="bg1"/>
              </a:solidFill>
            </a:endParaRPr>
          </a:p>
        </p:txBody>
      </p:sp>
    </p:spTree>
    <p:extLst>
      <p:ext uri="{BB962C8B-B14F-4D97-AF65-F5344CB8AC3E}">
        <p14:creationId xmlns:p14="http://schemas.microsoft.com/office/powerpoint/2010/main" val="85576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409332" y="1807492"/>
            <a:ext cx="6014400" cy="539392"/>
          </a:xfrm>
          <a:prstGeom prst="rect">
            <a:avLst/>
          </a:prstGeom>
          <a:ln>
            <a:solidFill>
              <a:schemeClr val="accent2">
                <a:lumMod val="60000"/>
                <a:lumOff val="40000"/>
              </a:schemeClr>
            </a:solidFill>
          </a:ln>
          <a:effectLst>
            <a:glow rad="101600">
              <a:schemeClr val="accent2">
                <a:satMod val="175000"/>
                <a:alpha val="40000"/>
              </a:schemeClr>
            </a:glow>
            <a:innerShdw blurRad="63500" dist="50800" dir="13500000">
              <a:prstClr val="black">
                <a:alpha val="50000"/>
              </a:prstClr>
            </a:innerShdw>
          </a:effectLst>
        </p:spPr>
        <p:txBody>
          <a:bodyPr spcFirstLastPara="1" wrap="square" lIns="0" tIns="0" rIns="0" bIns="0" anchor="b" anchorCtr="0">
            <a:noAutofit/>
          </a:bodyPr>
          <a:lstStyle/>
          <a:p>
            <a:pPr lvl="0" algn="ctr"/>
            <a:r>
              <a:rPr lang="en-US" dirty="0">
                <a:latin typeface="Muli Regular" panose="020B0604020202020204" charset="0"/>
              </a:rPr>
              <a:t>RELATIONAL MODEL</a:t>
            </a:r>
            <a:endParaRPr dirty="0">
              <a:latin typeface="Muli Regular" panose="020B0604020202020204" charset="0"/>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 name="Picture 19" descr="RD"/>
          <p:cNvPicPr/>
          <p:nvPr/>
        </p:nvPicPr>
        <p:blipFill>
          <a:blip r:embed="rId2"/>
          <a:stretch>
            <a:fillRect/>
          </a:stretch>
        </p:blipFill>
        <p:spPr>
          <a:xfrm>
            <a:off x="790221" y="-1"/>
            <a:ext cx="7608711" cy="5143451"/>
          </a:xfrm>
          <a:prstGeom prst="rect">
            <a:avLst/>
          </a:prstGeom>
        </p:spPr>
      </p:pic>
    </p:spTree>
    <p:extLst>
      <p:ext uri="{BB962C8B-B14F-4D97-AF65-F5344CB8AC3E}">
        <p14:creationId xmlns:p14="http://schemas.microsoft.com/office/powerpoint/2010/main" val="192347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Hộp Văn bản 2"/>
          <p:cNvSpPr txBox="1"/>
          <p:nvPr/>
        </p:nvSpPr>
        <p:spPr>
          <a:xfrm>
            <a:off x="2765778" y="304800"/>
            <a:ext cx="3567289" cy="461665"/>
          </a:xfrm>
          <a:prstGeom prst="rect">
            <a:avLst/>
          </a:prstGeom>
          <a:noFill/>
          <a:ln>
            <a:solidFill>
              <a:schemeClr val="accent1">
                <a:lumMod val="60000"/>
                <a:lumOff val="40000"/>
              </a:schemeClr>
            </a:solidFill>
          </a:ln>
          <a:effectLst>
            <a:glow rad="139700">
              <a:schemeClr val="accent2">
                <a:satMod val="175000"/>
                <a:alpha val="40000"/>
              </a:schemeClr>
            </a:glow>
          </a:effectLst>
        </p:spPr>
        <p:txBody>
          <a:bodyPr wrap="square" rtlCol="0">
            <a:spAutoFit/>
          </a:bodyPr>
          <a:lstStyle/>
          <a:p>
            <a:pPr algn="ctr"/>
            <a:r>
              <a:rPr lang="en-US" sz="2400" b="1" dirty="0">
                <a:solidFill>
                  <a:schemeClr val="bg1"/>
                </a:solidFill>
                <a:latin typeface="Muli Regular" panose="020B0604020202020204" charset="0"/>
              </a:rPr>
              <a:t>EXPLANATION</a:t>
            </a:r>
            <a:endParaRPr lang="vi-VN" sz="2400" b="1" dirty="0">
              <a:solidFill>
                <a:schemeClr val="bg1"/>
              </a:solidFill>
              <a:latin typeface="Muli Regular" panose="020B0604020202020204" charset="0"/>
            </a:endParaRPr>
          </a:p>
        </p:txBody>
      </p:sp>
      <p:sp>
        <p:nvSpPr>
          <p:cNvPr id="4" name="Hộp Văn bản 3"/>
          <p:cNvSpPr txBox="1"/>
          <p:nvPr/>
        </p:nvSpPr>
        <p:spPr>
          <a:xfrm>
            <a:off x="270933" y="1106312"/>
            <a:ext cx="4199466" cy="3108543"/>
          </a:xfrm>
          <a:prstGeom prst="rect">
            <a:avLst/>
          </a:prstGeom>
          <a:noFill/>
        </p:spPr>
        <p:txBody>
          <a:bodyPr wrap="square" rtlCol="0">
            <a:spAutoFit/>
          </a:bodyPr>
          <a:lstStyle/>
          <a:p>
            <a:r>
              <a:rPr lang="en-US" b="1" dirty="0">
                <a:solidFill>
                  <a:schemeClr val="bg1"/>
                </a:solidFill>
              </a:rPr>
              <a:t>FOR THE ENTITY:</a:t>
            </a:r>
          </a:p>
          <a:p>
            <a:endParaRPr lang="en-US" b="1" dirty="0">
              <a:solidFill>
                <a:schemeClr val="bg1"/>
              </a:solidFill>
            </a:endParaRPr>
          </a:p>
          <a:p>
            <a:r>
              <a:rPr lang="en-US" dirty="0">
                <a:solidFill>
                  <a:schemeClr val="bg1"/>
                </a:solidFill>
              </a:rPr>
              <a:t>From </a:t>
            </a:r>
            <a:r>
              <a:rPr lang="en-US" dirty="0" err="1">
                <a:solidFill>
                  <a:schemeClr val="bg1"/>
                </a:solidFill>
              </a:rPr>
              <a:t>ERD</a:t>
            </a:r>
            <a:r>
              <a:rPr lang="en-US" dirty="0">
                <a:solidFill>
                  <a:schemeClr val="bg1"/>
                </a:solidFill>
              </a:rPr>
              <a:t> </a:t>
            </a:r>
            <a:r>
              <a:rPr lang="en-US" dirty="0">
                <a:solidFill>
                  <a:schemeClr val="bg1"/>
                </a:solidFill>
                <a:sym typeface="Symbol" panose="05050102010706020507" pitchFamily="18" charset="2"/>
              </a:rPr>
              <a:t> seven schemas.</a:t>
            </a:r>
          </a:p>
          <a:p>
            <a:endParaRPr lang="en-US" dirty="0">
              <a:solidFill>
                <a:schemeClr val="bg1"/>
              </a:solidFill>
              <a:sym typeface="Symbol" panose="05050102010706020507" pitchFamily="18" charset="2"/>
            </a:endParaRPr>
          </a:p>
          <a:p>
            <a:r>
              <a:rPr lang="en-US" b="1" dirty="0">
                <a:solidFill>
                  <a:schemeClr val="bg1"/>
                </a:solidFill>
                <a:latin typeface="Muli Regular" panose="020B0604020202020204" charset="0"/>
              </a:rPr>
              <a:t>Users</a:t>
            </a:r>
            <a:r>
              <a:rPr lang="en-US" dirty="0">
                <a:solidFill>
                  <a:schemeClr val="bg1"/>
                </a:solidFill>
                <a:latin typeface="Muli Regular" panose="020B0604020202020204" charset="0"/>
              </a:rPr>
              <a:t>(</a:t>
            </a:r>
            <a:r>
              <a:rPr lang="en-US" u="sng" dirty="0" err="1">
                <a:solidFill>
                  <a:schemeClr val="bg1"/>
                </a:solidFill>
                <a:latin typeface="Muli Regular" panose="020B0604020202020204" charset="0"/>
              </a:rPr>
              <a:t>User_id</a:t>
            </a:r>
            <a:r>
              <a:rPr lang="en-US" dirty="0">
                <a:solidFill>
                  <a:schemeClr val="bg1"/>
                </a:solidFill>
                <a:latin typeface="Muli Regular" panose="020B0604020202020204" charset="0"/>
              </a:rPr>
              <a:t>, Password, Name, Address, Age, Sex, Phone Number, Security Question, Answer)</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Admin</a:t>
            </a:r>
            <a:r>
              <a:rPr lang="en-US" dirty="0">
                <a:solidFill>
                  <a:schemeClr val="bg1"/>
                </a:solidFill>
                <a:latin typeface="Muli Regular" panose="020B0604020202020204" charset="0"/>
              </a:rPr>
              <a:t>(</a:t>
            </a:r>
            <a:r>
              <a:rPr lang="en-US" u="sng" dirty="0" err="1">
                <a:solidFill>
                  <a:schemeClr val="bg1"/>
                </a:solidFill>
                <a:latin typeface="Muli Regular" panose="020B0604020202020204" charset="0"/>
              </a:rPr>
              <a:t>Admin_id</a:t>
            </a:r>
            <a:r>
              <a:rPr lang="en-US" dirty="0">
                <a:solidFill>
                  <a:schemeClr val="bg1"/>
                </a:solidFill>
                <a:latin typeface="Muli Regular" panose="020B0604020202020204" charset="0"/>
              </a:rPr>
              <a:t>, Password)</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Train</a:t>
            </a:r>
            <a:r>
              <a:rPr lang="en-US" dirty="0">
                <a:solidFill>
                  <a:schemeClr val="bg1"/>
                </a:solidFill>
                <a:latin typeface="Muli Regular" panose="020B0604020202020204" charset="0"/>
              </a:rPr>
              <a:t>(</a:t>
            </a:r>
            <a:r>
              <a:rPr lang="en-US" u="sng" dirty="0" err="1">
                <a:solidFill>
                  <a:schemeClr val="bg1"/>
                </a:solidFill>
                <a:latin typeface="Muli Regular" panose="020B0604020202020204" charset="0"/>
              </a:rPr>
              <a:t>Train_id</a:t>
            </a:r>
            <a:r>
              <a:rPr lang="en-US" dirty="0">
                <a:solidFill>
                  <a:schemeClr val="bg1"/>
                </a:solidFill>
                <a:latin typeface="Muli Regular" panose="020B0604020202020204" charset="0"/>
              </a:rPr>
              <a:t>, Source, Destination, Date, </a:t>
            </a:r>
            <a:r>
              <a:rPr lang="en-US" dirty="0" err="1">
                <a:solidFill>
                  <a:schemeClr val="bg1"/>
                </a:solidFill>
                <a:latin typeface="Muli Regular" panose="020B0604020202020204" charset="0"/>
              </a:rPr>
              <a:t>Available_Seats</a:t>
            </a:r>
            <a:r>
              <a:rPr lang="en-US" dirty="0">
                <a:solidFill>
                  <a:schemeClr val="bg1"/>
                </a:solidFill>
                <a:latin typeface="Muli Regular" panose="020B0604020202020204" charset="0"/>
              </a:rPr>
              <a:t>, Price, Time, </a:t>
            </a:r>
            <a:r>
              <a:rPr lang="en-US" dirty="0" err="1">
                <a:solidFill>
                  <a:schemeClr val="bg1"/>
                </a:solidFill>
                <a:latin typeface="Muli Regular" panose="020B0604020202020204" charset="0"/>
              </a:rPr>
              <a:t>Total_Seats</a:t>
            </a:r>
            <a:r>
              <a:rPr lang="en-US" dirty="0">
                <a:solidFill>
                  <a:schemeClr val="bg1"/>
                </a:solidFill>
                <a:latin typeface="Muli Regular" panose="020B0604020202020204" charset="0"/>
              </a:rPr>
              <a:t>)</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Tickets</a:t>
            </a:r>
            <a:r>
              <a:rPr lang="en-US" dirty="0">
                <a:solidFill>
                  <a:schemeClr val="bg1"/>
                </a:solidFill>
                <a:latin typeface="Muli Regular" panose="020B0604020202020204" charset="0"/>
              </a:rPr>
              <a:t>(</a:t>
            </a:r>
            <a:r>
              <a:rPr lang="en-US" u="sng" dirty="0" err="1">
                <a:solidFill>
                  <a:schemeClr val="bg1"/>
                </a:solidFill>
                <a:latin typeface="Muli Regular" panose="020B0604020202020204" charset="0"/>
              </a:rPr>
              <a:t>Ticket_id</a:t>
            </a:r>
            <a:r>
              <a:rPr lang="en-US" dirty="0">
                <a:solidFill>
                  <a:schemeClr val="bg1"/>
                </a:solidFill>
                <a:latin typeface="Muli Regular" panose="020B0604020202020204" charset="0"/>
              </a:rPr>
              <a:t>, </a:t>
            </a:r>
            <a:r>
              <a:rPr lang="en-US" dirty="0" err="1">
                <a:solidFill>
                  <a:schemeClr val="bg1"/>
                </a:solidFill>
                <a:latin typeface="Muli Regular" panose="020B0604020202020204" charset="0"/>
              </a:rPr>
              <a:t>Total_price</a:t>
            </a:r>
            <a:r>
              <a:rPr lang="en-US" dirty="0">
                <a:solidFill>
                  <a:schemeClr val="bg1"/>
                </a:solidFill>
                <a:latin typeface="Muli Regular" panose="020B0604020202020204" charset="0"/>
              </a:rPr>
              <a:t>, </a:t>
            </a:r>
            <a:r>
              <a:rPr lang="en-US" dirty="0" err="1">
                <a:solidFill>
                  <a:schemeClr val="bg1"/>
                </a:solidFill>
                <a:latin typeface="Muli Regular" panose="020B0604020202020204" charset="0"/>
              </a:rPr>
              <a:t>Seat_num</a:t>
            </a:r>
            <a:r>
              <a:rPr lang="en-US" dirty="0">
                <a:solidFill>
                  <a:schemeClr val="bg1"/>
                </a:solidFill>
                <a:latin typeface="Muli Regular" panose="020B0604020202020204" charset="0"/>
              </a:rPr>
              <a:t>, Name)</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User’s Balance</a:t>
            </a:r>
            <a:r>
              <a:rPr lang="en-US" dirty="0">
                <a:solidFill>
                  <a:schemeClr val="bg1"/>
                </a:solidFill>
                <a:latin typeface="Muli Regular" panose="020B0604020202020204" charset="0"/>
              </a:rPr>
              <a:t>(</a:t>
            </a:r>
            <a:r>
              <a:rPr lang="en-US" u="sng" dirty="0" err="1">
                <a:solidFill>
                  <a:schemeClr val="bg1"/>
                </a:solidFill>
                <a:latin typeface="Muli Regular" panose="020B0604020202020204" charset="0"/>
              </a:rPr>
              <a:t>Card_num</a:t>
            </a:r>
            <a:r>
              <a:rPr lang="en-US" dirty="0">
                <a:solidFill>
                  <a:schemeClr val="bg1"/>
                </a:solidFill>
                <a:latin typeface="Muli Regular" panose="020B0604020202020204" charset="0"/>
              </a:rPr>
              <a:t>, Balance)</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Ticket Collector</a:t>
            </a:r>
            <a:r>
              <a:rPr lang="en-US" dirty="0">
                <a:solidFill>
                  <a:schemeClr val="bg1"/>
                </a:solidFill>
                <a:latin typeface="Muli Regular" panose="020B0604020202020204" charset="0"/>
              </a:rPr>
              <a:t>(</a:t>
            </a:r>
            <a:r>
              <a:rPr lang="en-US" u="sng" dirty="0" err="1">
                <a:solidFill>
                  <a:schemeClr val="bg1"/>
                </a:solidFill>
                <a:latin typeface="Muli Regular" panose="020B0604020202020204" charset="0"/>
              </a:rPr>
              <a:t>Ticket_collector</a:t>
            </a:r>
            <a:r>
              <a:rPr lang="en-US" u="sng" dirty="0">
                <a:solidFill>
                  <a:schemeClr val="bg1"/>
                </a:solidFill>
                <a:latin typeface="Muli Regular" panose="020B0604020202020204" charset="0"/>
              </a:rPr>
              <a:t> ID</a:t>
            </a:r>
            <a:r>
              <a:rPr lang="en-US" dirty="0">
                <a:solidFill>
                  <a:schemeClr val="bg1"/>
                </a:solidFill>
                <a:latin typeface="Muli Regular" panose="020B0604020202020204" charset="0"/>
              </a:rPr>
              <a:t>, Password)</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Seats</a:t>
            </a:r>
            <a:r>
              <a:rPr lang="en-US" dirty="0">
                <a:solidFill>
                  <a:schemeClr val="bg1"/>
                </a:solidFill>
                <a:latin typeface="Muli Regular" panose="020B0604020202020204" charset="0"/>
              </a:rPr>
              <a:t> (</a:t>
            </a:r>
            <a:r>
              <a:rPr lang="en-US" u="sng" dirty="0" err="1">
                <a:solidFill>
                  <a:schemeClr val="bg1"/>
                </a:solidFill>
                <a:latin typeface="Muli Regular" panose="020B0604020202020204" charset="0"/>
              </a:rPr>
              <a:t>Seat_no</a:t>
            </a:r>
            <a:r>
              <a:rPr lang="en-US" dirty="0">
                <a:solidFill>
                  <a:schemeClr val="bg1"/>
                </a:solidFill>
                <a:latin typeface="Muli Regular" panose="020B0604020202020204" charset="0"/>
              </a:rPr>
              <a:t>)</a:t>
            </a:r>
            <a:endParaRPr lang="vi-VN" dirty="0">
              <a:solidFill>
                <a:schemeClr val="bg1"/>
              </a:solidFill>
              <a:latin typeface="Muli Regular" panose="020B0604020202020204" charset="0"/>
            </a:endParaRPr>
          </a:p>
          <a:p>
            <a:endParaRPr lang="vi-VN" dirty="0"/>
          </a:p>
        </p:txBody>
      </p:sp>
      <p:sp>
        <p:nvSpPr>
          <p:cNvPr id="5" name="Hộp Văn bản 4"/>
          <p:cNvSpPr txBox="1"/>
          <p:nvPr/>
        </p:nvSpPr>
        <p:spPr>
          <a:xfrm>
            <a:off x="4888089" y="1106312"/>
            <a:ext cx="4041422" cy="3970318"/>
          </a:xfrm>
          <a:prstGeom prst="rect">
            <a:avLst/>
          </a:prstGeom>
          <a:noFill/>
        </p:spPr>
        <p:txBody>
          <a:bodyPr wrap="square" rtlCol="0">
            <a:spAutoFit/>
          </a:bodyPr>
          <a:lstStyle/>
          <a:p>
            <a:r>
              <a:rPr lang="en-US" b="1" dirty="0">
                <a:solidFill>
                  <a:schemeClr val="bg1"/>
                </a:solidFill>
                <a:latin typeface="Muli Regular" panose="020B0604020202020204" charset="0"/>
              </a:rPr>
              <a:t>THE RELATION SCHEMA:</a:t>
            </a:r>
          </a:p>
          <a:p>
            <a:endParaRPr lang="en-US" b="1" dirty="0">
              <a:solidFill>
                <a:schemeClr val="bg1"/>
              </a:solidFill>
              <a:latin typeface="Muli Regular" panose="020B0604020202020204" charset="0"/>
            </a:endParaRPr>
          </a:p>
          <a:p>
            <a:r>
              <a:rPr lang="en-US" b="1" dirty="0">
                <a:solidFill>
                  <a:schemeClr val="bg1"/>
                </a:solidFill>
                <a:latin typeface="Muli Regular" panose="020B0604020202020204" charset="0"/>
              </a:rPr>
              <a:t>Users </a:t>
            </a:r>
            <a:r>
              <a:rPr lang="en-US" dirty="0">
                <a:solidFill>
                  <a:schemeClr val="bg1"/>
                </a:solidFill>
                <a:latin typeface="Muli Regular" panose="020B0604020202020204" charset="0"/>
              </a:rPr>
              <a:t>(</a:t>
            </a:r>
            <a:r>
              <a:rPr lang="en-US" b="1" u="sng" dirty="0" err="1">
                <a:solidFill>
                  <a:schemeClr val="bg1"/>
                </a:solidFill>
                <a:latin typeface="Muli Regular" panose="020B0604020202020204" charset="0"/>
              </a:rPr>
              <a:t>User_id</a:t>
            </a:r>
            <a:r>
              <a:rPr lang="en-US" b="1" dirty="0">
                <a:solidFill>
                  <a:schemeClr val="bg1"/>
                </a:solidFill>
                <a:latin typeface="Muli Regular" panose="020B0604020202020204" charset="0"/>
              </a:rPr>
              <a:t>, </a:t>
            </a:r>
            <a:r>
              <a:rPr lang="en-US" dirty="0">
                <a:solidFill>
                  <a:schemeClr val="bg1"/>
                </a:solidFill>
                <a:latin typeface="Muli Regular" panose="020B0604020202020204" charset="0"/>
              </a:rPr>
              <a:t>Password, Name, Address, Age, Sex, Phone Number, Security Question, Answer, </a:t>
            </a:r>
            <a:r>
              <a:rPr lang="en-US" dirty="0" err="1">
                <a:solidFill>
                  <a:schemeClr val="bg1"/>
                </a:solidFill>
                <a:latin typeface="Muli Regular" panose="020B0604020202020204" charset="0"/>
              </a:rPr>
              <a:t>Admin_id</a:t>
            </a:r>
            <a:r>
              <a:rPr lang="en-US" dirty="0">
                <a:solidFill>
                  <a:schemeClr val="bg1"/>
                </a:solidFill>
                <a:latin typeface="Muli Regular" panose="020B0604020202020204" charset="0"/>
              </a:rPr>
              <a:t>)</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Admin</a:t>
            </a:r>
            <a:r>
              <a:rPr lang="en-US" dirty="0">
                <a:solidFill>
                  <a:schemeClr val="bg1"/>
                </a:solidFill>
                <a:latin typeface="Muli Regular" panose="020B0604020202020204" charset="0"/>
              </a:rPr>
              <a:t>(</a:t>
            </a:r>
            <a:r>
              <a:rPr lang="en-US" b="1" u="sng" dirty="0" err="1">
                <a:solidFill>
                  <a:schemeClr val="bg1"/>
                </a:solidFill>
                <a:latin typeface="Muli Regular" panose="020B0604020202020204" charset="0"/>
              </a:rPr>
              <a:t>Admin_id</a:t>
            </a:r>
            <a:r>
              <a:rPr lang="en-US" dirty="0">
                <a:solidFill>
                  <a:schemeClr val="bg1"/>
                </a:solidFill>
                <a:latin typeface="Muli Regular" panose="020B0604020202020204" charset="0"/>
              </a:rPr>
              <a:t>, Password)</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Train</a:t>
            </a:r>
            <a:r>
              <a:rPr lang="en-US" dirty="0">
                <a:solidFill>
                  <a:schemeClr val="bg1"/>
                </a:solidFill>
                <a:latin typeface="Muli Regular" panose="020B0604020202020204" charset="0"/>
              </a:rPr>
              <a:t>(</a:t>
            </a:r>
            <a:r>
              <a:rPr lang="en-US" b="1" u="sng" dirty="0" err="1">
                <a:solidFill>
                  <a:schemeClr val="bg1"/>
                </a:solidFill>
                <a:latin typeface="Muli Regular" panose="020B0604020202020204" charset="0"/>
              </a:rPr>
              <a:t>Train_id</a:t>
            </a:r>
            <a:r>
              <a:rPr lang="en-US" dirty="0">
                <a:solidFill>
                  <a:schemeClr val="bg1"/>
                </a:solidFill>
                <a:latin typeface="Muli Regular" panose="020B0604020202020204" charset="0"/>
              </a:rPr>
              <a:t>, Source, Destination, Date, </a:t>
            </a:r>
            <a:r>
              <a:rPr lang="en-US" dirty="0" err="1">
                <a:solidFill>
                  <a:schemeClr val="bg1"/>
                </a:solidFill>
                <a:latin typeface="Muli Regular" panose="020B0604020202020204" charset="0"/>
              </a:rPr>
              <a:t>Available_Seats</a:t>
            </a:r>
            <a:r>
              <a:rPr lang="en-US" dirty="0">
                <a:solidFill>
                  <a:schemeClr val="bg1"/>
                </a:solidFill>
                <a:latin typeface="Muli Regular" panose="020B0604020202020204" charset="0"/>
              </a:rPr>
              <a:t>, Price, Time, </a:t>
            </a:r>
            <a:r>
              <a:rPr lang="en-US" dirty="0" err="1">
                <a:solidFill>
                  <a:schemeClr val="bg1"/>
                </a:solidFill>
                <a:latin typeface="Muli Regular" panose="020B0604020202020204" charset="0"/>
              </a:rPr>
              <a:t>Total_Seats</a:t>
            </a:r>
            <a:r>
              <a:rPr lang="en-US" dirty="0">
                <a:solidFill>
                  <a:schemeClr val="bg1"/>
                </a:solidFill>
                <a:latin typeface="Muli Regular" panose="020B0604020202020204" charset="0"/>
              </a:rPr>
              <a:t>)</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Tickets</a:t>
            </a:r>
            <a:r>
              <a:rPr lang="en-US" dirty="0">
                <a:solidFill>
                  <a:schemeClr val="bg1"/>
                </a:solidFill>
                <a:latin typeface="Muli Regular" panose="020B0604020202020204" charset="0"/>
              </a:rPr>
              <a:t>(</a:t>
            </a:r>
            <a:r>
              <a:rPr lang="en-US" b="1" u="sng" dirty="0" err="1">
                <a:solidFill>
                  <a:schemeClr val="bg1"/>
                </a:solidFill>
                <a:latin typeface="Muli Regular" panose="020B0604020202020204" charset="0"/>
              </a:rPr>
              <a:t>Ticket_id</a:t>
            </a:r>
            <a:r>
              <a:rPr lang="en-US" dirty="0">
                <a:solidFill>
                  <a:schemeClr val="bg1"/>
                </a:solidFill>
                <a:latin typeface="Muli Regular" panose="020B0604020202020204" charset="0"/>
              </a:rPr>
              <a:t>, </a:t>
            </a:r>
            <a:r>
              <a:rPr lang="en-US" dirty="0" err="1">
                <a:solidFill>
                  <a:schemeClr val="bg1"/>
                </a:solidFill>
                <a:latin typeface="Muli Regular" panose="020B0604020202020204" charset="0"/>
              </a:rPr>
              <a:t>Users_id</a:t>
            </a:r>
            <a:r>
              <a:rPr lang="en-US" dirty="0">
                <a:solidFill>
                  <a:schemeClr val="bg1"/>
                </a:solidFill>
                <a:latin typeface="Muli Regular" panose="020B0604020202020204" charset="0"/>
              </a:rPr>
              <a:t>, </a:t>
            </a:r>
            <a:r>
              <a:rPr lang="en-US" dirty="0" err="1">
                <a:solidFill>
                  <a:schemeClr val="bg1"/>
                </a:solidFill>
                <a:latin typeface="Muli Regular" panose="020B0604020202020204" charset="0"/>
              </a:rPr>
              <a:t>Train_id</a:t>
            </a:r>
            <a:r>
              <a:rPr lang="en-US" dirty="0">
                <a:solidFill>
                  <a:schemeClr val="bg1"/>
                </a:solidFill>
                <a:latin typeface="Muli Regular" panose="020B0604020202020204" charset="0"/>
              </a:rPr>
              <a:t>, </a:t>
            </a:r>
            <a:r>
              <a:rPr lang="en-US" dirty="0" err="1">
                <a:solidFill>
                  <a:schemeClr val="bg1"/>
                </a:solidFill>
                <a:latin typeface="Muli Regular" panose="020B0604020202020204" charset="0"/>
              </a:rPr>
              <a:t>Total_price</a:t>
            </a:r>
            <a:r>
              <a:rPr lang="en-US" dirty="0">
                <a:solidFill>
                  <a:schemeClr val="bg1"/>
                </a:solidFill>
                <a:latin typeface="Muli Regular" panose="020B0604020202020204" charset="0"/>
              </a:rPr>
              <a:t>, </a:t>
            </a:r>
            <a:r>
              <a:rPr lang="en-US" dirty="0" err="1">
                <a:solidFill>
                  <a:schemeClr val="bg1"/>
                </a:solidFill>
                <a:latin typeface="Muli Regular" panose="020B0604020202020204" charset="0"/>
              </a:rPr>
              <a:t>Seat_num</a:t>
            </a:r>
            <a:r>
              <a:rPr lang="en-US" dirty="0">
                <a:solidFill>
                  <a:schemeClr val="bg1"/>
                </a:solidFill>
                <a:latin typeface="Muli Regular" panose="020B0604020202020204" charset="0"/>
              </a:rPr>
              <a:t>, Name, </a:t>
            </a:r>
            <a:r>
              <a:rPr lang="en-US" dirty="0" err="1">
                <a:solidFill>
                  <a:schemeClr val="bg1"/>
                </a:solidFill>
                <a:latin typeface="Muli Regular" panose="020B0604020202020204" charset="0"/>
              </a:rPr>
              <a:t>Ticket_collector</a:t>
            </a:r>
            <a:r>
              <a:rPr lang="en-US" dirty="0">
                <a:solidFill>
                  <a:schemeClr val="bg1"/>
                </a:solidFill>
                <a:latin typeface="Muli Regular" panose="020B0604020202020204" charset="0"/>
              </a:rPr>
              <a:t> ID)</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Seats</a:t>
            </a:r>
            <a:r>
              <a:rPr lang="en-US" dirty="0">
                <a:solidFill>
                  <a:schemeClr val="bg1"/>
                </a:solidFill>
                <a:latin typeface="Muli Regular" panose="020B0604020202020204" charset="0"/>
              </a:rPr>
              <a:t>(</a:t>
            </a:r>
            <a:r>
              <a:rPr lang="en-US" b="1" u="sng" dirty="0" err="1">
                <a:solidFill>
                  <a:schemeClr val="bg1"/>
                </a:solidFill>
                <a:latin typeface="Muli Regular" panose="020B0604020202020204" charset="0"/>
              </a:rPr>
              <a:t>Seat_no</a:t>
            </a:r>
            <a:r>
              <a:rPr lang="en-US" dirty="0">
                <a:solidFill>
                  <a:schemeClr val="bg1"/>
                </a:solidFill>
                <a:latin typeface="Muli Regular" panose="020B0604020202020204" charset="0"/>
              </a:rPr>
              <a:t>)</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User’s Balance</a:t>
            </a:r>
            <a:r>
              <a:rPr lang="en-US" dirty="0">
                <a:solidFill>
                  <a:schemeClr val="bg1"/>
                </a:solidFill>
                <a:latin typeface="Muli Regular" panose="020B0604020202020204" charset="0"/>
              </a:rPr>
              <a:t>(</a:t>
            </a:r>
            <a:r>
              <a:rPr lang="en-US" b="1" u="sng" dirty="0" err="1">
                <a:solidFill>
                  <a:schemeClr val="bg1"/>
                </a:solidFill>
                <a:latin typeface="Muli Regular" panose="020B0604020202020204" charset="0"/>
              </a:rPr>
              <a:t>Card_num</a:t>
            </a:r>
            <a:r>
              <a:rPr lang="en-US" dirty="0">
                <a:solidFill>
                  <a:schemeClr val="bg1"/>
                </a:solidFill>
                <a:latin typeface="Muli Regular" panose="020B0604020202020204" charset="0"/>
              </a:rPr>
              <a:t>, Balance, </a:t>
            </a:r>
            <a:r>
              <a:rPr lang="en-US" dirty="0" err="1">
                <a:solidFill>
                  <a:schemeClr val="bg1"/>
                </a:solidFill>
                <a:latin typeface="Muli Regular" panose="020B0604020202020204" charset="0"/>
              </a:rPr>
              <a:t>User_id</a:t>
            </a:r>
            <a:r>
              <a:rPr lang="en-US" dirty="0">
                <a:solidFill>
                  <a:schemeClr val="bg1"/>
                </a:solidFill>
                <a:latin typeface="Muli Regular" panose="020B0604020202020204" charset="0"/>
              </a:rPr>
              <a:t>)</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Ticket Collector</a:t>
            </a:r>
            <a:r>
              <a:rPr lang="en-US" dirty="0">
                <a:solidFill>
                  <a:schemeClr val="bg1"/>
                </a:solidFill>
                <a:latin typeface="Muli Regular" panose="020B0604020202020204" charset="0"/>
              </a:rPr>
              <a:t> (</a:t>
            </a:r>
            <a:r>
              <a:rPr lang="en-US" b="1" u="sng" dirty="0" err="1">
                <a:solidFill>
                  <a:schemeClr val="bg1"/>
                </a:solidFill>
                <a:latin typeface="Muli Regular" panose="020B0604020202020204" charset="0"/>
              </a:rPr>
              <a:t>Ticket_collector</a:t>
            </a:r>
            <a:r>
              <a:rPr lang="en-US" b="1" u="sng" dirty="0">
                <a:solidFill>
                  <a:schemeClr val="bg1"/>
                </a:solidFill>
                <a:latin typeface="Muli Regular" panose="020B0604020202020204" charset="0"/>
              </a:rPr>
              <a:t> ID</a:t>
            </a:r>
            <a:r>
              <a:rPr lang="en-US" dirty="0">
                <a:solidFill>
                  <a:schemeClr val="bg1"/>
                </a:solidFill>
                <a:latin typeface="Muli Regular" panose="020B0604020202020204" charset="0"/>
              </a:rPr>
              <a:t>, Password)</a:t>
            </a:r>
            <a:endParaRPr lang="vi-VN" dirty="0">
              <a:solidFill>
                <a:schemeClr val="bg1"/>
              </a:solidFill>
              <a:latin typeface="Muli Regular" panose="020B0604020202020204" charset="0"/>
            </a:endParaRPr>
          </a:p>
          <a:p>
            <a:r>
              <a:rPr lang="en-US" b="1" dirty="0">
                <a:solidFill>
                  <a:schemeClr val="bg1"/>
                </a:solidFill>
                <a:latin typeface="Muli Regular" panose="020B0604020202020204" charset="0"/>
              </a:rPr>
              <a:t>Include</a:t>
            </a:r>
            <a:r>
              <a:rPr lang="en-US" dirty="0">
                <a:solidFill>
                  <a:schemeClr val="bg1"/>
                </a:solidFill>
                <a:latin typeface="Muli Regular" panose="020B0604020202020204" charset="0"/>
              </a:rPr>
              <a:t>(</a:t>
            </a:r>
            <a:r>
              <a:rPr lang="en-US" b="1" u="sng" dirty="0" err="1">
                <a:solidFill>
                  <a:schemeClr val="bg1"/>
                </a:solidFill>
                <a:latin typeface="Muli Regular" panose="020B0604020202020204" charset="0"/>
              </a:rPr>
              <a:t>Seat_no</a:t>
            </a:r>
            <a:r>
              <a:rPr lang="en-US" dirty="0">
                <a:solidFill>
                  <a:schemeClr val="bg1"/>
                </a:solidFill>
                <a:latin typeface="Muli Regular" panose="020B0604020202020204" charset="0"/>
              </a:rPr>
              <a:t>, </a:t>
            </a:r>
            <a:r>
              <a:rPr lang="en-US" b="1" u="sng" dirty="0" err="1">
                <a:solidFill>
                  <a:schemeClr val="bg1"/>
                </a:solidFill>
                <a:latin typeface="Muli Regular" panose="020B0604020202020204" charset="0"/>
              </a:rPr>
              <a:t>Train_id</a:t>
            </a:r>
            <a:r>
              <a:rPr lang="en-US" dirty="0">
                <a:solidFill>
                  <a:schemeClr val="bg1"/>
                </a:solidFill>
                <a:latin typeface="Muli Regular" panose="020B0604020202020204" charset="0"/>
              </a:rPr>
              <a:t>, Status)</a:t>
            </a:r>
            <a:endParaRPr lang="vi-VN" dirty="0">
              <a:solidFill>
                <a:schemeClr val="bg1"/>
              </a:solidFill>
              <a:latin typeface="Muli Regular" panose="020B0604020202020204" charset="0"/>
            </a:endParaRPr>
          </a:p>
          <a:p>
            <a:endParaRPr lang="en-US" b="1" dirty="0">
              <a:solidFill>
                <a:schemeClr val="bg1"/>
              </a:solidFill>
              <a:latin typeface="Muli Regular" panose="020B0604020202020204" charset="0"/>
            </a:endParaRPr>
          </a:p>
          <a:p>
            <a:endParaRPr lang="en-US" b="1" dirty="0">
              <a:solidFill>
                <a:schemeClr val="bg1"/>
              </a:solidFill>
              <a:latin typeface="Muli Regular" panose="020B0604020202020204" charset="0"/>
            </a:endParaRPr>
          </a:p>
          <a:p>
            <a:endParaRPr lang="vi-VN" dirty="0">
              <a:solidFill>
                <a:schemeClr val="bg1"/>
              </a:solidFill>
            </a:endParaRPr>
          </a:p>
        </p:txBody>
      </p:sp>
    </p:spTree>
    <p:extLst>
      <p:ext uri="{BB962C8B-B14F-4D97-AF65-F5344CB8AC3E}">
        <p14:creationId xmlns:p14="http://schemas.microsoft.com/office/powerpoint/2010/main" val="2680108638"/>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680</Words>
  <Application>Microsoft Office PowerPoint</Application>
  <PresentationFormat>On-screen Show (16:9)</PresentationFormat>
  <Paragraphs>108</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Muli Regular</vt:lpstr>
      <vt:lpstr>Times New Roman</vt:lpstr>
      <vt:lpstr>Lexend Deca</vt:lpstr>
      <vt:lpstr>Symbol</vt:lpstr>
      <vt:lpstr>Muli</vt:lpstr>
      <vt:lpstr>Aliena template</vt:lpstr>
      <vt:lpstr>WELCOME TO MY TEAM</vt:lpstr>
      <vt:lpstr>Android Local Train Ticketing </vt:lpstr>
      <vt:lpstr>Introduction</vt:lpstr>
      <vt:lpstr>BENEFITS !</vt:lpstr>
      <vt:lpstr>Entity – Relationship Diagram</vt:lpstr>
      <vt:lpstr>PowerPoint Presentation</vt:lpstr>
      <vt:lpstr>RELATIONAL MODEL</vt:lpstr>
      <vt:lpstr>PowerPoint Presentation</vt:lpstr>
      <vt:lpstr>PowerPoint Presentation</vt:lpstr>
      <vt:lpstr>DATABASE STRUCTURE</vt:lpstr>
      <vt:lpstr>PowerPoint Presentation</vt:lpstr>
      <vt:lpstr>EXECUTION</vt:lpstr>
      <vt:lpstr>I. USER</vt:lpstr>
      <vt:lpstr>B) SIGN UP:</vt:lpstr>
      <vt:lpstr>PowerPoint Presentation</vt:lpstr>
      <vt:lpstr>PowerPoint Presentation</vt:lpstr>
      <vt:lpstr>E) ADD BALANCE:</vt:lpstr>
      <vt:lpstr>PowerPoint Presentation</vt:lpstr>
      <vt:lpstr>PowerPoint Presentation</vt:lpstr>
      <vt:lpstr>PowerPoint Presentation</vt:lpstr>
      <vt:lpstr>G) VIEW TICKET:</vt:lpstr>
      <vt:lpstr>II. ADMIN:</vt:lpstr>
      <vt:lpstr>PowerPoint Presentation</vt:lpstr>
      <vt:lpstr>C) VIEW TRANSACTION:</vt:lpstr>
      <vt:lpstr>D) ADD USER: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TEAM</dc:title>
  <dc:creator>chichi</dc:creator>
  <cp:lastModifiedBy>NGUYEN GIA PHUC</cp:lastModifiedBy>
  <cp:revision>19</cp:revision>
  <dcterms:modified xsi:type="dcterms:W3CDTF">2024-09-23T04:22:00Z</dcterms:modified>
</cp:coreProperties>
</file>