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4" r:id="rId6"/>
    <p:sldId id="260" r:id="rId7"/>
    <p:sldId id="261" r:id="rId8"/>
    <p:sldId id="262" r:id="rId9"/>
    <p:sldId id="265" r:id="rId10"/>
    <p:sldId id="266" r:id="rId11"/>
    <p:sldId id="263"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990"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586F3-C4CE-4951-A966-7BEDADD0E037}" type="datetimeFigureOut">
              <a:rPr lang="en-US" smtClean="0"/>
              <a:t>10/20/2022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19CBE-BD87-4403-A5CD-26E92459E4CD}" type="slidenum">
              <a:rPr lang="en-US" smtClean="0"/>
              <a:t>‹#›</a:t>
            </a:fld>
            <a:endParaRPr lang="en-US"/>
          </a:p>
        </p:txBody>
      </p:sp>
    </p:spTree>
    <p:extLst>
      <p:ext uri="{BB962C8B-B14F-4D97-AF65-F5344CB8AC3E}">
        <p14:creationId xmlns:p14="http://schemas.microsoft.com/office/powerpoint/2010/main" val="764673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1DFC-0E8A-C634-1E15-940260E46D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BC9D08-2B4F-BB85-053B-684AA149C0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62F211-1CF5-CA64-2722-44AC397A936E}"/>
              </a:ext>
            </a:extLst>
          </p:cNvPr>
          <p:cNvSpPr>
            <a:spLocks noGrp="1"/>
          </p:cNvSpPr>
          <p:nvPr>
            <p:ph type="dt" sz="half" idx="10"/>
          </p:nvPr>
        </p:nvSpPr>
        <p:spPr/>
        <p:txBody>
          <a:bodyPr/>
          <a:lstStyle/>
          <a:p>
            <a:fld id="{6CB6F1F0-C811-4C7D-BB3A-BE544C7CFB59}" type="datetimeFigureOut">
              <a:rPr lang="en-US" smtClean="0"/>
              <a:t>10/20/2022</a:t>
            </a:fld>
            <a:endParaRPr lang="en-US"/>
          </a:p>
        </p:txBody>
      </p:sp>
      <p:sp>
        <p:nvSpPr>
          <p:cNvPr id="5" name="Footer Placeholder 4">
            <a:extLst>
              <a:ext uri="{FF2B5EF4-FFF2-40B4-BE49-F238E27FC236}">
                <a16:creationId xmlns:a16="http://schemas.microsoft.com/office/drawing/2014/main" id="{40A2FBEC-42F4-B40C-78DD-F94208BE1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E61957-10AF-0BB1-A686-8B932CA3C1FC}"/>
              </a:ext>
            </a:extLst>
          </p:cNvPr>
          <p:cNvSpPr>
            <a:spLocks noGrp="1"/>
          </p:cNvSpPr>
          <p:nvPr>
            <p:ph type="sldNum" sz="quarter" idx="12"/>
          </p:nvPr>
        </p:nvSpPr>
        <p:spPr/>
        <p:txBody>
          <a:bodyPr/>
          <a:lstStyle/>
          <a:p>
            <a:fld id="{AA907E68-D4DE-4B6F-85C1-F7D16085832D}" type="slidenum">
              <a:rPr lang="en-US" smtClean="0"/>
              <a:t>‹#›</a:t>
            </a:fld>
            <a:endParaRPr lang="en-US"/>
          </a:p>
        </p:txBody>
      </p:sp>
    </p:spTree>
    <p:extLst>
      <p:ext uri="{BB962C8B-B14F-4D97-AF65-F5344CB8AC3E}">
        <p14:creationId xmlns:p14="http://schemas.microsoft.com/office/powerpoint/2010/main" val="1787463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86D91-D740-D260-F13D-7E46B63D22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AEDC70-97BF-5D78-6E9F-42DC7B7FDF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D4B231-C82F-C29C-EB2D-5BAC2D5FF26D}"/>
              </a:ext>
            </a:extLst>
          </p:cNvPr>
          <p:cNvSpPr>
            <a:spLocks noGrp="1"/>
          </p:cNvSpPr>
          <p:nvPr>
            <p:ph type="dt" sz="half" idx="10"/>
          </p:nvPr>
        </p:nvSpPr>
        <p:spPr/>
        <p:txBody>
          <a:bodyPr/>
          <a:lstStyle/>
          <a:p>
            <a:fld id="{6CB6F1F0-C811-4C7D-BB3A-BE544C7CFB59}" type="datetimeFigureOut">
              <a:rPr lang="en-US" smtClean="0"/>
              <a:t>10/20/2022</a:t>
            </a:fld>
            <a:endParaRPr lang="en-US"/>
          </a:p>
        </p:txBody>
      </p:sp>
      <p:sp>
        <p:nvSpPr>
          <p:cNvPr id="5" name="Footer Placeholder 4">
            <a:extLst>
              <a:ext uri="{FF2B5EF4-FFF2-40B4-BE49-F238E27FC236}">
                <a16:creationId xmlns:a16="http://schemas.microsoft.com/office/drawing/2014/main" id="{9359DF90-A3E4-7CDD-0503-CC5D605446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C6344-9FF0-E010-29FD-BA27B19F7F6E}"/>
              </a:ext>
            </a:extLst>
          </p:cNvPr>
          <p:cNvSpPr>
            <a:spLocks noGrp="1"/>
          </p:cNvSpPr>
          <p:nvPr>
            <p:ph type="sldNum" sz="quarter" idx="12"/>
          </p:nvPr>
        </p:nvSpPr>
        <p:spPr/>
        <p:txBody>
          <a:bodyPr/>
          <a:lstStyle/>
          <a:p>
            <a:fld id="{AA907E68-D4DE-4B6F-85C1-F7D16085832D}" type="slidenum">
              <a:rPr lang="en-US" smtClean="0"/>
              <a:t>‹#›</a:t>
            </a:fld>
            <a:endParaRPr lang="en-US"/>
          </a:p>
        </p:txBody>
      </p:sp>
    </p:spTree>
    <p:extLst>
      <p:ext uri="{BB962C8B-B14F-4D97-AF65-F5344CB8AC3E}">
        <p14:creationId xmlns:p14="http://schemas.microsoft.com/office/powerpoint/2010/main" val="91279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8A93C-F4E9-8258-C59C-1CAB40EB68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FB1496-19EB-90EA-FF91-E87DC77D86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263693-AF67-EE15-9CD5-B97F587F5E7F}"/>
              </a:ext>
            </a:extLst>
          </p:cNvPr>
          <p:cNvSpPr>
            <a:spLocks noGrp="1"/>
          </p:cNvSpPr>
          <p:nvPr>
            <p:ph type="dt" sz="half" idx="10"/>
          </p:nvPr>
        </p:nvSpPr>
        <p:spPr/>
        <p:txBody>
          <a:bodyPr/>
          <a:lstStyle/>
          <a:p>
            <a:fld id="{6CB6F1F0-C811-4C7D-BB3A-BE544C7CFB59}" type="datetimeFigureOut">
              <a:rPr lang="en-US" smtClean="0"/>
              <a:t>10/20/2022</a:t>
            </a:fld>
            <a:endParaRPr lang="en-US"/>
          </a:p>
        </p:txBody>
      </p:sp>
      <p:sp>
        <p:nvSpPr>
          <p:cNvPr id="5" name="Footer Placeholder 4">
            <a:extLst>
              <a:ext uri="{FF2B5EF4-FFF2-40B4-BE49-F238E27FC236}">
                <a16:creationId xmlns:a16="http://schemas.microsoft.com/office/drawing/2014/main" id="{C9E615FB-6FAF-0D67-AD02-2C7BB6F4C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16BF0E-3830-269E-4538-94D296C105CA}"/>
              </a:ext>
            </a:extLst>
          </p:cNvPr>
          <p:cNvSpPr>
            <a:spLocks noGrp="1"/>
          </p:cNvSpPr>
          <p:nvPr>
            <p:ph type="sldNum" sz="quarter" idx="12"/>
          </p:nvPr>
        </p:nvSpPr>
        <p:spPr/>
        <p:txBody>
          <a:bodyPr/>
          <a:lstStyle/>
          <a:p>
            <a:fld id="{AA907E68-D4DE-4B6F-85C1-F7D16085832D}" type="slidenum">
              <a:rPr lang="en-US" smtClean="0"/>
              <a:t>‹#›</a:t>
            </a:fld>
            <a:endParaRPr lang="en-US"/>
          </a:p>
        </p:txBody>
      </p:sp>
    </p:spTree>
    <p:extLst>
      <p:ext uri="{BB962C8B-B14F-4D97-AF65-F5344CB8AC3E}">
        <p14:creationId xmlns:p14="http://schemas.microsoft.com/office/powerpoint/2010/main" val="2960663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4DA8A-2F15-74AE-9712-F8A48AD83F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D31E57-B801-C029-BA47-3034F0330A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82996-7CBA-C108-EF44-B09E6238E29A}"/>
              </a:ext>
            </a:extLst>
          </p:cNvPr>
          <p:cNvSpPr>
            <a:spLocks noGrp="1"/>
          </p:cNvSpPr>
          <p:nvPr>
            <p:ph type="dt" sz="half" idx="10"/>
          </p:nvPr>
        </p:nvSpPr>
        <p:spPr/>
        <p:txBody>
          <a:bodyPr/>
          <a:lstStyle/>
          <a:p>
            <a:fld id="{6CB6F1F0-C811-4C7D-BB3A-BE544C7CFB59}" type="datetimeFigureOut">
              <a:rPr lang="en-US" smtClean="0"/>
              <a:t>10/20/2022</a:t>
            </a:fld>
            <a:endParaRPr lang="en-US"/>
          </a:p>
        </p:txBody>
      </p:sp>
      <p:sp>
        <p:nvSpPr>
          <p:cNvPr id="5" name="Footer Placeholder 4">
            <a:extLst>
              <a:ext uri="{FF2B5EF4-FFF2-40B4-BE49-F238E27FC236}">
                <a16:creationId xmlns:a16="http://schemas.microsoft.com/office/drawing/2014/main" id="{EA411AC5-0F33-C786-9D23-B00A17E65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EC579-812B-7769-0F1C-114E63EB513C}"/>
              </a:ext>
            </a:extLst>
          </p:cNvPr>
          <p:cNvSpPr>
            <a:spLocks noGrp="1"/>
          </p:cNvSpPr>
          <p:nvPr>
            <p:ph type="sldNum" sz="quarter" idx="12"/>
          </p:nvPr>
        </p:nvSpPr>
        <p:spPr/>
        <p:txBody>
          <a:bodyPr/>
          <a:lstStyle/>
          <a:p>
            <a:fld id="{AA907E68-D4DE-4B6F-85C1-F7D16085832D}" type="slidenum">
              <a:rPr lang="en-US" smtClean="0"/>
              <a:t>‹#›</a:t>
            </a:fld>
            <a:endParaRPr lang="en-US"/>
          </a:p>
        </p:txBody>
      </p:sp>
    </p:spTree>
    <p:extLst>
      <p:ext uri="{BB962C8B-B14F-4D97-AF65-F5344CB8AC3E}">
        <p14:creationId xmlns:p14="http://schemas.microsoft.com/office/powerpoint/2010/main" val="3555312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A4321-E489-56EC-BEA9-C0D0E08B63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A1C6E4-7462-A7DB-B243-A407D9457C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CA3704-132C-0FB5-9699-C13430E7214F}"/>
              </a:ext>
            </a:extLst>
          </p:cNvPr>
          <p:cNvSpPr>
            <a:spLocks noGrp="1"/>
          </p:cNvSpPr>
          <p:nvPr>
            <p:ph type="dt" sz="half" idx="10"/>
          </p:nvPr>
        </p:nvSpPr>
        <p:spPr/>
        <p:txBody>
          <a:bodyPr/>
          <a:lstStyle/>
          <a:p>
            <a:fld id="{6CB6F1F0-C811-4C7D-BB3A-BE544C7CFB59}" type="datetimeFigureOut">
              <a:rPr lang="en-US" smtClean="0"/>
              <a:t>10/20/2022</a:t>
            </a:fld>
            <a:endParaRPr lang="en-US"/>
          </a:p>
        </p:txBody>
      </p:sp>
      <p:sp>
        <p:nvSpPr>
          <p:cNvPr id="5" name="Footer Placeholder 4">
            <a:extLst>
              <a:ext uri="{FF2B5EF4-FFF2-40B4-BE49-F238E27FC236}">
                <a16:creationId xmlns:a16="http://schemas.microsoft.com/office/drawing/2014/main" id="{A16EEFAB-7351-35C1-8431-94954757CC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1C8A62-658F-8C48-2A0D-449EF93CE272}"/>
              </a:ext>
            </a:extLst>
          </p:cNvPr>
          <p:cNvSpPr>
            <a:spLocks noGrp="1"/>
          </p:cNvSpPr>
          <p:nvPr>
            <p:ph type="sldNum" sz="quarter" idx="12"/>
          </p:nvPr>
        </p:nvSpPr>
        <p:spPr/>
        <p:txBody>
          <a:bodyPr/>
          <a:lstStyle/>
          <a:p>
            <a:fld id="{AA907E68-D4DE-4B6F-85C1-F7D16085832D}" type="slidenum">
              <a:rPr lang="en-US" smtClean="0"/>
              <a:t>‹#›</a:t>
            </a:fld>
            <a:endParaRPr lang="en-US"/>
          </a:p>
        </p:txBody>
      </p:sp>
    </p:spTree>
    <p:extLst>
      <p:ext uri="{BB962C8B-B14F-4D97-AF65-F5344CB8AC3E}">
        <p14:creationId xmlns:p14="http://schemas.microsoft.com/office/powerpoint/2010/main" val="3337517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28D5A-B7F1-366F-5022-BD7BDDA15C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81438E-5C8F-CF54-1DAE-48D5E37CB7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1A623B-E421-AF17-9970-5493805056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3080BF-076D-9401-9163-FD4B900ADDD1}"/>
              </a:ext>
            </a:extLst>
          </p:cNvPr>
          <p:cNvSpPr>
            <a:spLocks noGrp="1"/>
          </p:cNvSpPr>
          <p:nvPr>
            <p:ph type="dt" sz="half" idx="10"/>
          </p:nvPr>
        </p:nvSpPr>
        <p:spPr/>
        <p:txBody>
          <a:bodyPr/>
          <a:lstStyle/>
          <a:p>
            <a:fld id="{6CB6F1F0-C811-4C7D-BB3A-BE544C7CFB59}" type="datetimeFigureOut">
              <a:rPr lang="en-US" smtClean="0"/>
              <a:t>10/20/2022</a:t>
            </a:fld>
            <a:endParaRPr lang="en-US"/>
          </a:p>
        </p:txBody>
      </p:sp>
      <p:sp>
        <p:nvSpPr>
          <p:cNvPr id="6" name="Footer Placeholder 5">
            <a:extLst>
              <a:ext uri="{FF2B5EF4-FFF2-40B4-BE49-F238E27FC236}">
                <a16:creationId xmlns:a16="http://schemas.microsoft.com/office/drawing/2014/main" id="{9A500B5A-A26D-0271-3349-DE5B6C6D12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4A2E02-4A58-88D7-2DAD-A8041AE99397}"/>
              </a:ext>
            </a:extLst>
          </p:cNvPr>
          <p:cNvSpPr>
            <a:spLocks noGrp="1"/>
          </p:cNvSpPr>
          <p:nvPr>
            <p:ph type="sldNum" sz="quarter" idx="12"/>
          </p:nvPr>
        </p:nvSpPr>
        <p:spPr/>
        <p:txBody>
          <a:bodyPr/>
          <a:lstStyle/>
          <a:p>
            <a:fld id="{AA907E68-D4DE-4B6F-85C1-F7D16085832D}" type="slidenum">
              <a:rPr lang="en-US" smtClean="0"/>
              <a:t>‹#›</a:t>
            </a:fld>
            <a:endParaRPr lang="en-US"/>
          </a:p>
        </p:txBody>
      </p:sp>
    </p:spTree>
    <p:extLst>
      <p:ext uri="{BB962C8B-B14F-4D97-AF65-F5344CB8AC3E}">
        <p14:creationId xmlns:p14="http://schemas.microsoft.com/office/powerpoint/2010/main" val="2456071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2A9E8-8600-0058-0B69-B524133ADB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E6F658-3115-8408-34A0-BD6D2E07A2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5CE8DE-516A-9AFF-9812-7F634090E9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498988-70A7-D5D4-1BF7-74CDBDED8A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30DD9A-4D75-F133-BAAA-973A1032C3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2293CB-BBFB-5874-8154-29C57462782E}"/>
              </a:ext>
            </a:extLst>
          </p:cNvPr>
          <p:cNvSpPr>
            <a:spLocks noGrp="1"/>
          </p:cNvSpPr>
          <p:nvPr>
            <p:ph type="dt" sz="half" idx="10"/>
          </p:nvPr>
        </p:nvSpPr>
        <p:spPr/>
        <p:txBody>
          <a:bodyPr/>
          <a:lstStyle/>
          <a:p>
            <a:fld id="{6CB6F1F0-C811-4C7D-BB3A-BE544C7CFB59}" type="datetimeFigureOut">
              <a:rPr lang="en-US" smtClean="0"/>
              <a:t>10/20/2022</a:t>
            </a:fld>
            <a:endParaRPr lang="en-US"/>
          </a:p>
        </p:txBody>
      </p:sp>
      <p:sp>
        <p:nvSpPr>
          <p:cNvPr id="8" name="Footer Placeholder 7">
            <a:extLst>
              <a:ext uri="{FF2B5EF4-FFF2-40B4-BE49-F238E27FC236}">
                <a16:creationId xmlns:a16="http://schemas.microsoft.com/office/drawing/2014/main" id="{747E5AF9-31AA-CDE0-D9FB-AFCD0C4174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D51097-3B03-4729-7B6E-D3A6CB6DA458}"/>
              </a:ext>
            </a:extLst>
          </p:cNvPr>
          <p:cNvSpPr>
            <a:spLocks noGrp="1"/>
          </p:cNvSpPr>
          <p:nvPr>
            <p:ph type="sldNum" sz="quarter" idx="12"/>
          </p:nvPr>
        </p:nvSpPr>
        <p:spPr/>
        <p:txBody>
          <a:bodyPr/>
          <a:lstStyle/>
          <a:p>
            <a:fld id="{AA907E68-D4DE-4B6F-85C1-F7D16085832D}" type="slidenum">
              <a:rPr lang="en-US" smtClean="0"/>
              <a:t>‹#›</a:t>
            </a:fld>
            <a:endParaRPr lang="en-US"/>
          </a:p>
        </p:txBody>
      </p:sp>
    </p:spTree>
    <p:extLst>
      <p:ext uri="{BB962C8B-B14F-4D97-AF65-F5344CB8AC3E}">
        <p14:creationId xmlns:p14="http://schemas.microsoft.com/office/powerpoint/2010/main" val="762689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8F93E-BCDD-1076-6E20-AC377E2896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DA5753-29BE-27C7-4075-BFA1DD6E9436}"/>
              </a:ext>
            </a:extLst>
          </p:cNvPr>
          <p:cNvSpPr>
            <a:spLocks noGrp="1"/>
          </p:cNvSpPr>
          <p:nvPr>
            <p:ph type="dt" sz="half" idx="10"/>
          </p:nvPr>
        </p:nvSpPr>
        <p:spPr/>
        <p:txBody>
          <a:bodyPr/>
          <a:lstStyle/>
          <a:p>
            <a:fld id="{6CB6F1F0-C811-4C7D-BB3A-BE544C7CFB59}" type="datetimeFigureOut">
              <a:rPr lang="en-US" smtClean="0"/>
              <a:t>10/20/2022</a:t>
            </a:fld>
            <a:endParaRPr lang="en-US"/>
          </a:p>
        </p:txBody>
      </p:sp>
      <p:sp>
        <p:nvSpPr>
          <p:cNvPr id="4" name="Footer Placeholder 3">
            <a:extLst>
              <a:ext uri="{FF2B5EF4-FFF2-40B4-BE49-F238E27FC236}">
                <a16:creationId xmlns:a16="http://schemas.microsoft.com/office/drawing/2014/main" id="{799EFE95-C777-8089-D9F3-6B15CD15AF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CA4A99-994F-894B-096F-725CB815774F}"/>
              </a:ext>
            </a:extLst>
          </p:cNvPr>
          <p:cNvSpPr>
            <a:spLocks noGrp="1"/>
          </p:cNvSpPr>
          <p:nvPr>
            <p:ph type="sldNum" sz="quarter" idx="12"/>
          </p:nvPr>
        </p:nvSpPr>
        <p:spPr/>
        <p:txBody>
          <a:bodyPr/>
          <a:lstStyle/>
          <a:p>
            <a:fld id="{AA907E68-D4DE-4B6F-85C1-F7D16085832D}" type="slidenum">
              <a:rPr lang="en-US" smtClean="0"/>
              <a:t>‹#›</a:t>
            </a:fld>
            <a:endParaRPr lang="en-US"/>
          </a:p>
        </p:txBody>
      </p:sp>
    </p:spTree>
    <p:extLst>
      <p:ext uri="{BB962C8B-B14F-4D97-AF65-F5344CB8AC3E}">
        <p14:creationId xmlns:p14="http://schemas.microsoft.com/office/powerpoint/2010/main" val="3275842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C3BFF4-0210-ED03-A0B5-6EA27832221B}"/>
              </a:ext>
            </a:extLst>
          </p:cNvPr>
          <p:cNvSpPr>
            <a:spLocks noGrp="1"/>
          </p:cNvSpPr>
          <p:nvPr>
            <p:ph type="dt" sz="half" idx="10"/>
          </p:nvPr>
        </p:nvSpPr>
        <p:spPr/>
        <p:txBody>
          <a:bodyPr/>
          <a:lstStyle/>
          <a:p>
            <a:fld id="{6CB6F1F0-C811-4C7D-BB3A-BE544C7CFB59}" type="datetimeFigureOut">
              <a:rPr lang="en-US" smtClean="0"/>
              <a:t>10/20/2022</a:t>
            </a:fld>
            <a:endParaRPr lang="en-US"/>
          </a:p>
        </p:txBody>
      </p:sp>
      <p:sp>
        <p:nvSpPr>
          <p:cNvPr id="3" name="Footer Placeholder 2">
            <a:extLst>
              <a:ext uri="{FF2B5EF4-FFF2-40B4-BE49-F238E27FC236}">
                <a16:creationId xmlns:a16="http://schemas.microsoft.com/office/drawing/2014/main" id="{3A7D0F1D-2A9A-CE8F-A201-E455C72DAA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2C57B1-DAE2-AF81-B3F7-433A39979465}"/>
              </a:ext>
            </a:extLst>
          </p:cNvPr>
          <p:cNvSpPr>
            <a:spLocks noGrp="1"/>
          </p:cNvSpPr>
          <p:nvPr>
            <p:ph type="sldNum" sz="quarter" idx="12"/>
          </p:nvPr>
        </p:nvSpPr>
        <p:spPr/>
        <p:txBody>
          <a:bodyPr/>
          <a:lstStyle/>
          <a:p>
            <a:fld id="{AA907E68-D4DE-4B6F-85C1-F7D16085832D}" type="slidenum">
              <a:rPr lang="en-US" smtClean="0"/>
              <a:t>‹#›</a:t>
            </a:fld>
            <a:endParaRPr lang="en-US"/>
          </a:p>
        </p:txBody>
      </p:sp>
    </p:spTree>
    <p:extLst>
      <p:ext uri="{BB962C8B-B14F-4D97-AF65-F5344CB8AC3E}">
        <p14:creationId xmlns:p14="http://schemas.microsoft.com/office/powerpoint/2010/main" val="2014222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ACD73-7673-0E79-36CE-218391E755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EF4127-644B-0FE3-2F17-6E17F754D4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5BBAB4-6CB1-B2C6-4850-D793D56E6C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98494D-4EC1-EB98-3E1A-08AE836B27A2}"/>
              </a:ext>
            </a:extLst>
          </p:cNvPr>
          <p:cNvSpPr>
            <a:spLocks noGrp="1"/>
          </p:cNvSpPr>
          <p:nvPr>
            <p:ph type="dt" sz="half" idx="10"/>
          </p:nvPr>
        </p:nvSpPr>
        <p:spPr/>
        <p:txBody>
          <a:bodyPr/>
          <a:lstStyle/>
          <a:p>
            <a:fld id="{6CB6F1F0-C811-4C7D-BB3A-BE544C7CFB59}" type="datetimeFigureOut">
              <a:rPr lang="en-US" smtClean="0"/>
              <a:t>10/20/2022</a:t>
            </a:fld>
            <a:endParaRPr lang="en-US"/>
          </a:p>
        </p:txBody>
      </p:sp>
      <p:sp>
        <p:nvSpPr>
          <p:cNvPr id="6" name="Footer Placeholder 5">
            <a:extLst>
              <a:ext uri="{FF2B5EF4-FFF2-40B4-BE49-F238E27FC236}">
                <a16:creationId xmlns:a16="http://schemas.microsoft.com/office/drawing/2014/main" id="{6F18A153-8F1B-9F46-ED11-9C05AE3420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CAE6E-C66D-2254-ED59-8C6D7ABDC3B6}"/>
              </a:ext>
            </a:extLst>
          </p:cNvPr>
          <p:cNvSpPr>
            <a:spLocks noGrp="1"/>
          </p:cNvSpPr>
          <p:nvPr>
            <p:ph type="sldNum" sz="quarter" idx="12"/>
          </p:nvPr>
        </p:nvSpPr>
        <p:spPr/>
        <p:txBody>
          <a:bodyPr/>
          <a:lstStyle/>
          <a:p>
            <a:fld id="{AA907E68-D4DE-4B6F-85C1-F7D16085832D}" type="slidenum">
              <a:rPr lang="en-US" smtClean="0"/>
              <a:t>‹#›</a:t>
            </a:fld>
            <a:endParaRPr lang="en-US"/>
          </a:p>
        </p:txBody>
      </p:sp>
    </p:spTree>
    <p:extLst>
      <p:ext uri="{BB962C8B-B14F-4D97-AF65-F5344CB8AC3E}">
        <p14:creationId xmlns:p14="http://schemas.microsoft.com/office/powerpoint/2010/main" val="2736871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4645-EA5B-3824-F8BA-3A5DB6448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F567D3-A0F5-A530-BE67-3E157980E7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30B7F9-1CAF-963C-50F6-83C9CB48DC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240074-E8FB-D173-5CF1-ADA9AB24B316}"/>
              </a:ext>
            </a:extLst>
          </p:cNvPr>
          <p:cNvSpPr>
            <a:spLocks noGrp="1"/>
          </p:cNvSpPr>
          <p:nvPr>
            <p:ph type="dt" sz="half" idx="10"/>
          </p:nvPr>
        </p:nvSpPr>
        <p:spPr/>
        <p:txBody>
          <a:bodyPr/>
          <a:lstStyle/>
          <a:p>
            <a:fld id="{6CB6F1F0-C811-4C7D-BB3A-BE544C7CFB59}" type="datetimeFigureOut">
              <a:rPr lang="en-US" smtClean="0"/>
              <a:t>10/20/2022</a:t>
            </a:fld>
            <a:endParaRPr lang="en-US"/>
          </a:p>
        </p:txBody>
      </p:sp>
      <p:sp>
        <p:nvSpPr>
          <p:cNvPr id="6" name="Footer Placeholder 5">
            <a:extLst>
              <a:ext uri="{FF2B5EF4-FFF2-40B4-BE49-F238E27FC236}">
                <a16:creationId xmlns:a16="http://schemas.microsoft.com/office/drawing/2014/main" id="{9EBC53BB-D468-B33E-64D8-DBCAE109EF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6361BC-95A3-BA17-073C-3CE1FC456725}"/>
              </a:ext>
            </a:extLst>
          </p:cNvPr>
          <p:cNvSpPr>
            <a:spLocks noGrp="1"/>
          </p:cNvSpPr>
          <p:nvPr>
            <p:ph type="sldNum" sz="quarter" idx="12"/>
          </p:nvPr>
        </p:nvSpPr>
        <p:spPr/>
        <p:txBody>
          <a:bodyPr/>
          <a:lstStyle/>
          <a:p>
            <a:fld id="{AA907E68-D4DE-4B6F-85C1-F7D16085832D}" type="slidenum">
              <a:rPr lang="en-US" smtClean="0"/>
              <a:t>‹#›</a:t>
            </a:fld>
            <a:endParaRPr lang="en-US"/>
          </a:p>
        </p:txBody>
      </p:sp>
    </p:spTree>
    <p:extLst>
      <p:ext uri="{BB962C8B-B14F-4D97-AF65-F5344CB8AC3E}">
        <p14:creationId xmlns:p14="http://schemas.microsoft.com/office/powerpoint/2010/main" val="3240257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F9CA45-593D-BB66-05F3-AE62933AB9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21AB6F-01D0-F559-2433-2979AEF87E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E30412-D9B6-E78B-AE0A-38A5D0949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B6F1F0-C811-4C7D-BB3A-BE544C7CFB59}" type="datetimeFigureOut">
              <a:rPr lang="en-US" smtClean="0"/>
              <a:t>10/20/2022</a:t>
            </a:fld>
            <a:endParaRPr lang="en-US"/>
          </a:p>
        </p:txBody>
      </p:sp>
      <p:sp>
        <p:nvSpPr>
          <p:cNvPr id="5" name="Footer Placeholder 4">
            <a:extLst>
              <a:ext uri="{FF2B5EF4-FFF2-40B4-BE49-F238E27FC236}">
                <a16:creationId xmlns:a16="http://schemas.microsoft.com/office/drawing/2014/main" id="{42E4DC20-32BB-1B5D-15A7-E085343317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D61236-F586-1E96-DCDE-29915023D8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07E68-D4DE-4B6F-85C1-F7D16085832D}" type="slidenum">
              <a:rPr lang="en-US" smtClean="0"/>
              <a:t>‹#›</a:t>
            </a:fld>
            <a:endParaRPr lang="en-US"/>
          </a:p>
        </p:txBody>
      </p:sp>
    </p:spTree>
    <p:extLst>
      <p:ext uri="{BB962C8B-B14F-4D97-AF65-F5344CB8AC3E}">
        <p14:creationId xmlns:p14="http://schemas.microsoft.com/office/powerpoint/2010/main" val="1024675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9693C7-F262-7DE7-E931-86960FDA8539}"/>
              </a:ext>
            </a:extLst>
          </p:cNvPr>
          <p:cNvSpPr>
            <a:spLocks noGrp="1"/>
          </p:cNvSpPr>
          <p:nvPr>
            <p:ph type="ctrTitle"/>
          </p:nvPr>
        </p:nvSpPr>
        <p:spPr>
          <a:xfrm>
            <a:off x="1293026" y="713195"/>
            <a:ext cx="9605948" cy="2318665"/>
          </a:xfrm>
        </p:spPr>
        <p:txBody>
          <a:bodyPr>
            <a:normAutofit/>
          </a:bodyPr>
          <a:lstStyle/>
          <a:p>
            <a:r>
              <a:rPr lang="en-US" sz="5400">
                <a:solidFill>
                  <a:srgbClr val="FFFFFF"/>
                </a:solidFill>
              </a:rPr>
              <a:t>Exploratory Data Analysis</a:t>
            </a:r>
          </a:p>
        </p:txBody>
      </p:sp>
      <p:sp>
        <p:nvSpPr>
          <p:cNvPr id="3" name="Subtitle 2">
            <a:extLst>
              <a:ext uri="{FF2B5EF4-FFF2-40B4-BE49-F238E27FC236}">
                <a16:creationId xmlns:a16="http://schemas.microsoft.com/office/drawing/2014/main" id="{6BD5C10C-EDD6-146A-CFAA-318F3431EA04}"/>
              </a:ext>
            </a:extLst>
          </p:cNvPr>
          <p:cNvSpPr>
            <a:spLocks noGrp="1"/>
          </p:cNvSpPr>
          <p:nvPr>
            <p:ph type="subTitle" idx="1"/>
          </p:nvPr>
        </p:nvSpPr>
        <p:spPr>
          <a:xfrm>
            <a:off x="1627240" y="3031860"/>
            <a:ext cx="8937522" cy="1059373"/>
          </a:xfrm>
        </p:spPr>
        <p:txBody>
          <a:bodyPr>
            <a:normAutofit/>
          </a:bodyPr>
          <a:lstStyle/>
          <a:p>
            <a:r>
              <a:rPr lang="en-US">
                <a:solidFill>
                  <a:srgbClr val="FFFFFF"/>
                </a:solidFill>
              </a:rPr>
              <a:t>G2M Insight for Cab Investment for XYZ Company</a:t>
            </a:r>
          </a:p>
          <a:p>
            <a:r>
              <a:rPr lang="en-US">
                <a:solidFill>
                  <a:srgbClr val="FFFFFF"/>
                </a:solidFill>
              </a:rPr>
              <a:t>October 21</a:t>
            </a:r>
            <a:r>
              <a:rPr lang="en-US" baseline="30000">
                <a:solidFill>
                  <a:srgbClr val="FFFFFF"/>
                </a:solidFill>
              </a:rPr>
              <a:t>st</a:t>
            </a:r>
            <a:r>
              <a:rPr lang="en-US">
                <a:solidFill>
                  <a:srgbClr val="FFFFFF"/>
                </a:solidFill>
              </a:rPr>
              <a:t>, 2022</a:t>
            </a:r>
          </a:p>
        </p:txBody>
      </p:sp>
      <p:pic>
        <p:nvPicPr>
          <p:cNvPr id="20" name="Graphic 6" descr="Magnifying glass">
            <a:extLst>
              <a:ext uri="{FF2B5EF4-FFF2-40B4-BE49-F238E27FC236}">
                <a16:creationId xmlns:a16="http://schemas.microsoft.com/office/drawing/2014/main" id="{DE6C41D6-B0F0-57B1-9A9A-E417B287EF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089" y="4805363"/>
            <a:ext cx="1179824" cy="1179824"/>
          </a:xfrm>
          <a:prstGeom prst="rect">
            <a:avLst/>
          </a:prstGeom>
        </p:spPr>
      </p:pic>
    </p:spTree>
    <p:extLst>
      <p:ext uri="{BB962C8B-B14F-4D97-AF65-F5344CB8AC3E}">
        <p14:creationId xmlns:p14="http://schemas.microsoft.com/office/powerpoint/2010/main" val="1742654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1">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9AEA68-6C37-5B7C-265C-8FC285DEA98C}"/>
              </a:ext>
            </a:extLst>
          </p:cNvPr>
          <p:cNvSpPr>
            <a:spLocks noGrp="1"/>
          </p:cNvSpPr>
          <p:nvPr>
            <p:ph type="title"/>
          </p:nvPr>
        </p:nvSpPr>
        <p:spPr>
          <a:xfrm>
            <a:off x="-1" y="-115072"/>
            <a:ext cx="3390900" cy="955075"/>
          </a:xfrm>
        </p:spPr>
        <p:txBody>
          <a:bodyPr>
            <a:normAutofit/>
          </a:bodyPr>
          <a:lstStyle/>
          <a:p>
            <a:r>
              <a:rPr lang="en-US" sz="4000" dirty="0"/>
              <a:t>City Data Cont.</a:t>
            </a:r>
          </a:p>
        </p:txBody>
      </p:sp>
      <p:sp>
        <p:nvSpPr>
          <p:cNvPr id="3" name="Content Placeholder 2">
            <a:extLst>
              <a:ext uri="{FF2B5EF4-FFF2-40B4-BE49-F238E27FC236}">
                <a16:creationId xmlns:a16="http://schemas.microsoft.com/office/drawing/2014/main" id="{A81F42E0-0514-B0C7-15A2-3DECEA1B817A}"/>
              </a:ext>
            </a:extLst>
          </p:cNvPr>
          <p:cNvSpPr>
            <a:spLocks noGrp="1"/>
          </p:cNvSpPr>
          <p:nvPr>
            <p:ph idx="1"/>
          </p:nvPr>
        </p:nvSpPr>
        <p:spPr>
          <a:xfrm>
            <a:off x="6186619" y="547815"/>
            <a:ext cx="5178960" cy="1680519"/>
          </a:xfrm>
        </p:spPr>
        <p:txBody>
          <a:bodyPr anchor="ctr">
            <a:normAutofit fontScale="85000" lnSpcReduction="20000"/>
          </a:bodyPr>
          <a:lstStyle/>
          <a:p>
            <a:r>
              <a:rPr lang="en-US" sz="2000" dirty="0"/>
              <a:t>Figure 1 shows the difference in stats between Yellow Cab and Pink Cab (Yellow – Pink)</a:t>
            </a:r>
          </a:p>
          <a:p>
            <a:pPr lvl="1"/>
            <a:r>
              <a:rPr lang="en-US" sz="1600" dirty="0"/>
              <a:t>A negative number indicates that Pink outperformed Yellow</a:t>
            </a:r>
          </a:p>
          <a:p>
            <a:r>
              <a:rPr lang="en-US" sz="2000" dirty="0"/>
              <a:t>Figure 2 shows the total population vs. number of users for each city, as well as the ratio of users-to-population, and each cities ratio compared to the average</a:t>
            </a:r>
          </a:p>
        </p:txBody>
      </p:sp>
      <p:pic>
        <p:nvPicPr>
          <p:cNvPr id="7" name="Picture 6">
            <a:extLst>
              <a:ext uri="{FF2B5EF4-FFF2-40B4-BE49-F238E27FC236}">
                <a16:creationId xmlns:a16="http://schemas.microsoft.com/office/drawing/2014/main" id="{1937D45C-D589-7E56-797C-2E24CC0E9474}"/>
              </a:ext>
            </a:extLst>
          </p:cNvPr>
          <p:cNvPicPr>
            <a:picLocks noChangeAspect="1"/>
          </p:cNvPicPr>
          <p:nvPr/>
        </p:nvPicPr>
        <p:blipFill>
          <a:blip r:embed="rId2"/>
          <a:stretch>
            <a:fillRect/>
          </a:stretch>
        </p:blipFill>
        <p:spPr>
          <a:xfrm>
            <a:off x="1212775" y="2421924"/>
            <a:ext cx="4418030" cy="3711146"/>
          </a:xfrm>
          <a:prstGeom prst="rect">
            <a:avLst/>
          </a:prstGeom>
        </p:spPr>
      </p:pic>
      <p:graphicFrame>
        <p:nvGraphicFramePr>
          <p:cNvPr id="4" name="Table 13">
            <a:extLst>
              <a:ext uri="{FF2B5EF4-FFF2-40B4-BE49-F238E27FC236}">
                <a16:creationId xmlns:a16="http://schemas.microsoft.com/office/drawing/2014/main" id="{55DA76D8-AA50-1826-08EB-78D3E2D606E4}"/>
              </a:ext>
            </a:extLst>
          </p:cNvPr>
          <p:cNvGraphicFramePr>
            <a:graphicFrameLocks noGrp="1"/>
          </p:cNvGraphicFramePr>
          <p:nvPr>
            <p:extLst>
              <p:ext uri="{D42A27DB-BD31-4B8C-83A1-F6EECF244321}">
                <p14:modId xmlns:p14="http://schemas.microsoft.com/office/powerpoint/2010/main" val="469072180"/>
              </p:ext>
            </p:extLst>
          </p:nvPr>
        </p:nvGraphicFramePr>
        <p:xfrm>
          <a:off x="6607741" y="2421924"/>
          <a:ext cx="4348492" cy="3711162"/>
        </p:xfrm>
        <a:graphic>
          <a:graphicData uri="http://schemas.openxmlformats.org/drawingml/2006/table">
            <a:tbl>
              <a:tblPr firstRow="1" bandRow="1">
                <a:tableStyleId>{5C22544A-7EE6-4342-B048-85BDC9FD1C3A}</a:tableStyleId>
              </a:tblPr>
              <a:tblGrid>
                <a:gridCol w="936108">
                  <a:extLst>
                    <a:ext uri="{9D8B030D-6E8A-4147-A177-3AD203B41FA5}">
                      <a16:colId xmlns:a16="http://schemas.microsoft.com/office/drawing/2014/main" val="974927328"/>
                    </a:ext>
                  </a:extLst>
                </a:gridCol>
                <a:gridCol w="1486066">
                  <a:extLst>
                    <a:ext uri="{9D8B030D-6E8A-4147-A177-3AD203B41FA5}">
                      <a16:colId xmlns:a16="http://schemas.microsoft.com/office/drawing/2014/main" val="1188050540"/>
                    </a:ext>
                  </a:extLst>
                </a:gridCol>
                <a:gridCol w="1009611">
                  <a:extLst>
                    <a:ext uri="{9D8B030D-6E8A-4147-A177-3AD203B41FA5}">
                      <a16:colId xmlns:a16="http://schemas.microsoft.com/office/drawing/2014/main" val="2504148529"/>
                    </a:ext>
                  </a:extLst>
                </a:gridCol>
                <a:gridCol w="916707">
                  <a:extLst>
                    <a:ext uri="{9D8B030D-6E8A-4147-A177-3AD203B41FA5}">
                      <a16:colId xmlns:a16="http://schemas.microsoft.com/office/drawing/2014/main" val="2160716365"/>
                    </a:ext>
                  </a:extLst>
                </a:gridCol>
              </a:tblGrid>
              <a:tr h="176722">
                <a:tc>
                  <a:txBody>
                    <a:bodyPr/>
                    <a:lstStyle/>
                    <a:p>
                      <a:pPr algn="l" fontAlgn="b"/>
                      <a:r>
                        <a:rPr lang="en-US" sz="900" b="0" i="0" u="none" strike="noStrike">
                          <a:solidFill>
                            <a:srgbClr val="000000"/>
                          </a:solidFill>
                          <a:effectLst/>
                          <a:latin typeface="Calibri" panose="020F0502020204030204" pitchFamily="34" charset="0"/>
                        </a:rPr>
                        <a:t>City</a:t>
                      </a:r>
                    </a:p>
                  </a:txBody>
                  <a:tcPr marL="7875" marR="7875" marT="7875" marB="0" anchor="b">
                    <a:solidFill>
                      <a:schemeClr val="accent1">
                        <a:lumMod val="60000"/>
                        <a:lumOff val="40000"/>
                      </a:schemeClr>
                    </a:solidFill>
                  </a:tcPr>
                </a:tc>
                <a:tc>
                  <a:txBody>
                    <a:bodyPr/>
                    <a:lstStyle/>
                    <a:p>
                      <a:pPr algn="l" fontAlgn="b"/>
                      <a:r>
                        <a:rPr lang="en-US" sz="900" b="0" i="0" u="none" strike="noStrike">
                          <a:solidFill>
                            <a:srgbClr val="000000"/>
                          </a:solidFill>
                          <a:effectLst/>
                          <a:latin typeface="Calibri" panose="020F0502020204030204" pitchFamily="34" charset="0"/>
                        </a:rPr>
                        <a:t>Total Number of Transactions</a:t>
                      </a:r>
                    </a:p>
                  </a:txBody>
                  <a:tcPr marL="7875" marR="7875" marT="7875" marB="0" anchor="b">
                    <a:solidFill>
                      <a:schemeClr val="accent1">
                        <a:lumMod val="60000"/>
                        <a:lumOff val="40000"/>
                      </a:schemeClr>
                    </a:solidFill>
                  </a:tcPr>
                </a:tc>
                <a:tc>
                  <a:txBody>
                    <a:bodyPr/>
                    <a:lstStyle/>
                    <a:p>
                      <a:pPr algn="l" fontAlgn="b"/>
                      <a:r>
                        <a:rPr lang="en-US" sz="900" b="0" i="0" u="none" strike="noStrike">
                          <a:solidFill>
                            <a:srgbClr val="000000"/>
                          </a:solidFill>
                          <a:effectLst/>
                          <a:latin typeface="Calibri" panose="020F0502020204030204" pitchFamily="34" charset="0"/>
                        </a:rPr>
                        <a:t>Total Price Charged</a:t>
                      </a:r>
                    </a:p>
                  </a:txBody>
                  <a:tcPr marL="7875" marR="7875" marT="7875" marB="0" anchor="b">
                    <a:solidFill>
                      <a:schemeClr val="accent1">
                        <a:lumMod val="60000"/>
                        <a:lumOff val="40000"/>
                      </a:schemeClr>
                    </a:solidFill>
                  </a:tcPr>
                </a:tc>
                <a:tc>
                  <a:txBody>
                    <a:bodyPr/>
                    <a:lstStyle/>
                    <a:p>
                      <a:pPr algn="l" fontAlgn="b"/>
                      <a:r>
                        <a:rPr lang="en-US" sz="900" b="0" i="0" u="none" strike="noStrike">
                          <a:solidFill>
                            <a:srgbClr val="000000"/>
                          </a:solidFill>
                          <a:effectLst/>
                          <a:latin typeface="Calibri" panose="020F0502020204030204" pitchFamily="34" charset="0"/>
                        </a:rPr>
                        <a:t>Total Trip Price</a:t>
                      </a:r>
                    </a:p>
                  </a:txBody>
                  <a:tcPr marL="7875" marR="7875" marT="7875" marB="0" anchor="b">
                    <a:solidFill>
                      <a:schemeClr val="accent1">
                        <a:lumMod val="60000"/>
                        <a:lumOff val="40000"/>
                      </a:schemeClr>
                    </a:solidFill>
                  </a:tcPr>
                </a:tc>
                <a:extLst>
                  <a:ext uri="{0D108BD9-81ED-4DB2-BD59-A6C34878D82A}">
                    <a16:rowId xmlns:a16="http://schemas.microsoft.com/office/drawing/2014/main" val="2851299327"/>
                  </a:ext>
                </a:extLst>
              </a:tr>
              <a:tr h="176722">
                <a:tc>
                  <a:txBody>
                    <a:bodyPr/>
                    <a:lstStyle/>
                    <a:p>
                      <a:pPr algn="l" fontAlgn="b"/>
                      <a:r>
                        <a:rPr lang="en-US" sz="900" b="0" i="0" u="none" strike="noStrike">
                          <a:solidFill>
                            <a:srgbClr val="000000"/>
                          </a:solidFill>
                          <a:effectLst/>
                          <a:latin typeface="Calibri" panose="020F0502020204030204" pitchFamily="34" charset="0"/>
                        </a:rPr>
                        <a:t>ATLANTA GA</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4033</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99525635.86</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60812591.01</a:t>
                      </a:r>
                    </a:p>
                  </a:txBody>
                  <a:tcPr marL="7875" marR="7875" marT="7875" marB="0" anchor="b"/>
                </a:tc>
                <a:extLst>
                  <a:ext uri="{0D108BD9-81ED-4DB2-BD59-A6C34878D82A}">
                    <a16:rowId xmlns:a16="http://schemas.microsoft.com/office/drawing/2014/main" val="3535215082"/>
                  </a:ext>
                </a:extLst>
              </a:tr>
              <a:tr h="176722">
                <a:tc>
                  <a:txBody>
                    <a:bodyPr/>
                    <a:lstStyle/>
                    <a:p>
                      <a:pPr algn="l" fontAlgn="b"/>
                      <a:r>
                        <a:rPr lang="en-US" sz="900" b="0" i="0" u="none" strike="noStrike">
                          <a:solidFill>
                            <a:srgbClr val="000000"/>
                          </a:solidFill>
                          <a:effectLst/>
                          <a:latin typeface="Calibri" panose="020F0502020204030204" pitchFamily="34" charset="0"/>
                        </a:rPr>
                        <a:t>AUSTIN TX</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1160</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99525635.86</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60812591.01</a:t>
                      </a:r>
                    </a:p>
                  </a:txBody>
                  <a:tcPr marL="7875" marR="7875" marT="7875" marB="0" anchor="b"/>
                </a:tc>
                <a:extLst>
                  <a:ext uri="{0D108BD9-81ED-4DB2-BD59-A6C34878D82A}">
                    <a16:rowId xmlns:a16="http://schemas.microsoft.com/office/drawing/2014/main" val="3871966002"/>
                  </a:ext>
                </a:extLst>
              </a:tr>
              <a:tr h="176722">
                <a:tc>
                  <a:txBody>
                    <a:bodyPr/>
                    <a:lstStyle/>
                    <a:p>
                      <a:pPr algn="l" fontAlgn="b"/>
                      <a:r>
                        <a:rPr lang="en-US" sz="900" b="0" i="0" u="none" strike="noStrike">
                          <a:solidFill>
                            <a:srgbClr val="000000"/>
                          </a:solidFill>
                          <a:effectLst/>
                          <a:latin typeface="Calibri" panose="020F0502020204030204" pitchFamily="34" charset="0"/>
                        </a:rPr>
                        <a:t>BOSTON MA</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19320</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99525635.86</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60812591.01</a:t>
                      </a:r>
                    </a:p>
                  </a:txBody>
                  <a:tcPr marL="7875" marR="7875" marT="7875" marB="0" anchor="b"/>
                </a:tc>
                <a:extLst>
                  <a:ext uri="{0D108BD9-81ED-4DB2-BD59-A6C34878D82A}">
                    <a16:rowId xmlns:a16="http://schemas.microsoft.com/office/drawing/2014/main" val="2172408253"/>
                  </a:ext>
                </a:extLst>
              </a:tr>
              <a:tr h="176722">
                <a:tc>
                  <a:txBody>
                    <a:bodyPr/>
                    <a:lstStyle/>
                    <a:p>
                      <a:pPr algn="l" fontAlgn="b"/>
                      <a:r>
                        <a:rPr lang="en-US" sz="900" b="0" i="0" u="none" strike="noStrike">
                          <a:solidFill>
                            <a:srgbClr val="000000"/>
                          </a:solidFill>
                          <a:effectLst/>
                          <a:latin typeface="Calibri" panose="020F0502020204030204" pitchFamily="34" charset="0"/>
                        </a:rPr>
                        <a:t>CHICAGO IL</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37903</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99525635.86</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60812591.01</a:t>
                      </a:r>
                    </a:p>
                  </a:txBody>
                  <a:tcPr marL="7875" marR="7875" marT="7875" marB="0" anchor="b"/>
                </a:tc>
                <a:extLst>
                  <a:ext uri="{0D108BD9-81ED-4DB2-BD59-A6C34878D82A}">
                    <a16:rowId xmlns:a16="http://schemas.microsoft.com/office/drawing/2014/main" val="1842203536"/>
                  </a:ext>
                </a:extLst>
              </a:tr>
              <a:tr h="176722">
                <a:tc>
                  <a:txBody>
                    <a:bodyPr/>
                    <a:lstStyle/>
                    <a:p>
                      <a:pPr algn="l" fontAlgn="b"/>
                      <a:r>
                        <a:rPr lang="en-US" sz="900" b="0" i="0" u="none" strike="noStrike">
                          <a:solidFill>
                            <a:srgbClr val="000000"/>
                          </a:solidFill>
                          <a:effectLst/>
                          <a:latin typeface="Calibri" panose="020F0502020204030204" pitchFamily="34" charset="0"/>
                        </a:rPr>
                        <a:t>DALLAS TX</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4257</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99525635.86</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60812591.01</a:t>
                      </a:r>
                    </a:p>
                  </a:txBody>
                  <a:tcPr marL="7875" marR="7875" marT="7875" marB="0" anchor="b"/>
                </a:tc>
                <a:extLst>
                  <a:ext uri="{0D108BD9-81ED-4DB2-BD59-A6C34878D82A}">
                    <a16:rowId xmlns:a16="http://schemas.microsoft.com/office/drawing/2014/main" val="1163402872"/>
                  </a:ext>
                </a:extLst>
              </a:tr>
              <a:tr h="176722">
                <a:tc>
                  <a:txBody>
                    <a:bodyPr/>
                    <a:lstStyle/>
                    <a:p>
                      <a:pPr algn="l" fontAlgn="b"/>
                      <a:r>
                        <a:rPr lang="en-US" sz="900" b="0" i="0" u="none" strike="noStrike">
                          <a:solidFill>
                            <a:srgbClr val="000000"/>
                          </a:solidFill>
                          <a:effectLst/>
                          <a:latin typeface="Calibri" panose="020F0502020204030204" pitchFamily="34" charset="0"/>
                        </a:rPr>
                        <a:t>DENVER CO</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1037</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99525635.86</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60812591.01</a:t>
                      </a:r>
                    </a:p>
                  </a:txBody>
                  <a:tcPr marL="7875" marR="7875" marT="7875" marB="0" anchor="b"/>
                </a:tc>
                <a:extLst>
                  <a:ext uri="{0D108BD9-81ED-4DB2-BD59-A6C34878D82A}">
                    <a16:rowId xmlns:a16="http://schemas.microsoft.com/office/drawing/2014/main" val="3842205573"/>
                  </a:ext>
                </a:extLst>
              </a:tr>
              <a:tr h="176722">
                <a:tc>
                  <a:txBody>
                    <a:bodyPr/>
                    <a:lstStyle/>
                    <a:p>
                      <a:pPr algn="l" fontAlgn="b"/>
                      <a:r>
                        <a:rPr lang="en-US" sz="900" b="0" i="0" u="none" strike="noStrike">
                          <a:solidFill>
                            <a:srgbClr val="000000"/>
                          </a:solidFill>
                          <a:effectLst/>
                          <a:latin typeface="Calibri" panose="020F0502020204030204" pitchFamily="34" charset="0"/>
                        </a:rPr>
                        <a:t>LOS ANGELES CA</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8303</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99525635.86</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60812591.01</a:t>
                      </a:r>
                    </a:p>
                  </a:txBody>
                  <a:tcPr marL="7875" marR="7875" marT="7875" marB="0" anchor="b"/>
                </a:tc>
                <a:extLst>
                  <a:ext uri="{0D108BD9-81ED-4DB2-BD59-A6C34878D82A}">
                    <a16:rowId xmlns:a16="http://schemas.microsoft.com/office/drawing/2014/main" val="1303844596"/>
                  </a:ext>
                </a:extLst>
              </a:tr>
              <a:tr h="176722">
                <a:tc>
                  <a:txBody>
                    <a:bodyPr/>
                    <a:lstStyle/>
                    <a:p>
                      <a:pPr algn="l" fontAlgn="b"/>
                      <a:r>
                        <a:rPr lang="en-US" sz="900" b="0" i="0" u="none" strike="noStrike">
                          <a:solidFill>
                            <a:srgbClr val="000000"/>
                          </a:solidFill>
                          <a:effectLst/>
                          <a:latin typeface="Calibri" panose="020F0502020204030204" pitchFamily="34" charset="0"/>
                        </a:rPr>
                        <a:t>MIAMI FL</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2450</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99525635.86</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60812591.01</a:t>
                      </a:r>
                    </a:p>
                  </a:txBody>
                  <a:tcPr marL="7875" marR="7875" marT="7875" marB="0" anchor="b"/>
                </a:tc>
                <a:extLst>
                  <a:ext uri="{0D108BD9-81ED-4DB2-BD59-A6C34878D82A}">
                    <a16:rowId xmlns:a16="http://schemas.microsoft.com/office/drawing/2014/main" val="744963785"/>
                  </a:ext>
                </a:extLst>
              </a:tr>
              <a:tr h="176722">
                <a:tc>
                  <a:txBody>
                    <a:bodyPr/>
                    <a:lstStyle/>
                    <a:p>
                      <a:pPr algn="l" fontAlgn="b"/>
                      <a:r>
                        <a:rPr lang="en-US" sz="900" b="0" i="0" u="none" strike="noStrike">
                          <a:solidFill>
                            <a:srgbClr val="000000"/>
                          </a:solidFill>
                          <a:effectLst/>
                          <a:latin typeface="Calibri" panose="020F0502020204030204" pitchFamily="34" charset="0"/>
                        </a:rPr>
                        <a:t>NASHVILLE TN</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-672</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99525635.86</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60812591.01</a:t>
                      </a:r>
                    </a:p>
                  </a:txBody>
                  <a:tcPr marL="7875" marR="7875" marT="7875" marB="0" anchor="b"/>
                </a:tc>
                <a:extLst>
                  <a:ext uri="{0D108BD9-81ED-4DB2-BD59-A6C34878D82A}">
                    <a16:rowId xmlns:a16="http://schemas.microsoft.com/office/drawing/2014/main" val="3144897066"/>
                  </a:ext>
                </a:extLst>
              </a:tr>
              <a:tr h="176722">
                <a:tc>
                  <a:txBody>
                    <a:bodyPr/>
                    <a:lstStyle/>
                    <a:p>
                      <a:pPr algn="l" fontAlgn="b"/>
                      <a:r>
                        <a:rPr lang="en-US" sz="900" b="0" i="0" u="none" strike="noStrike">
                          <a:solidFill>
                            <a:srgbClr val="000000"/>
                          </a:solidFill>
                          <a:effectLst/>
                          <a:latin typeface="Calibri" panose="020F0502020204030204" pitchFamily="34" charset="0"/>
                        </a:rPr>
                        <a:t>NEW YORK NY</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71951</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99525635.86</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60812591.01</a:t>
                      </a:r>
                    </a:p>
                  </a:txBody>
                  <a:tcPr marL="7875" marR="7875" marT="7875" marB="0" anchor="b"/>
                </a:tc>
                <a:extLst>
                  <a:ext uri="{0D108BD9-81ED-4DB2-BD59-A6C34878D82A}">
                    <a16:rowId xmlns:a16="http://schemas.microsoft.com/office/drawing/2014/main" val="648296359"/>
                  </a:ext>
                </a:extLst>
              </a:tr>
              <a:tr h="176722">
                <a:tc>
                  <a:txBody>
                    <a:bodyPr/>
                    <a:lstStyle/>
                    <a:p>
                      <a:pPr algn="l" fontAlgn="b"/>
                      <a:r>
                        <a:rPr lang="en-US" sz="900" b="0" i="0" u="none" strike="noStrike">
                          <a:solidFill>
                            <a:srgbClr val="000000"/>
                          </a:solidFill>
                          <a:effectLst/>
                          <a:latin typeface="Calibri" panose="020F0502020204030204" pitchFamily="34" charset="0"/>
                        </a:rPr>
                        <a:t>ORANGE COUNTY</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956</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99525635.86</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60812591.01</a:t>
                      </a:r>
                    </a:p>
                  </a:txBody>
                  <a:tcPr marL="7875" marR="7875" marT="7875" marB="0" anchor="b"/>
                </a:tc>
                <a:extLst>
                  <a:ext uri="{0D108BD9-81ED-4DB2-BD59-A6C34878D82A}">
                    <a16:rowId xmlns:a16="http://schemas.microsoft.com/office/drawing/2014/main" val="282965950"/>
                  </a:ext>
                </a:extLst>
              </a:tr>
              <a:tr h="176722">
                <a:tc>
                  <a:txBody>
                    <a:bodyPr/>
                    <a:lstStyle/>
                    <a:p>
                      <a:pPr algn="l" fontAlgn="b"/>
                      <a:r>
                        <a:rPr lang="en-US" sz="900" b="0" i="0" u="none" strike="noStrike">
                          <a:solidFill>
                            <a:srgbClr val="000000"/>
                          </a:solidFill>
                          <a:effectLst/>
                          <a:latin typeface="Calibri" panose="020F0502020204030204" pitchFamily="34" charset="0"/>
                        </a:rPr>
                        <a:t>PHOENIX AZ</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336</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99525635.86</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60812591.01</a:t>
                      </a:r>
                    </a:p>
                  </a:txBody>
                  <a:tcPr marL="7875" marR="7875" marT="7875" marB="0" anchor="b"/>
                </a:tc>
                <a:extLst>
                  <a:ext uri="{0D108BD9-81ED-4DB2-BD59-A6C34878D82A}">
                    <a16:rowId xmlns:a16="http://schemas.microsoft.com/office/drawing/2014/main" val="2497309590"/>
                  </a:ext>
                </a:extLst>
              </a:tr>
              <a:tr h="176722">
                <a:tc>
                  <a:txBody>
                    <a:bodyPr/>
                    <a:lstStyle/>
                    <a:p>
                      <a:pPr algn="l" fontAlgn="b"/>
                      <a:r>
                        <a:rPr lang="en-US" sz="900" b="0" i="0" u="none" strike="noStrike">
                          <a:solidFill>
                            <a:srgbClr val="000000"/>
                          </a:solidFill>
                          <a:effectLst/>
                          <a:latin typeface="Calibri" panose="020F0502020204030204" pitchFamily="34" charset="0"/>
                        </a:rPr>
                        <a:t>PITTSBURGH PA</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-51</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99525635.86</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60812591.01</a:t>
                      </a:r>
                    </a:p>
                  </a:txBody>
                  <a:tcPr marL="7875" marR="7875" marT="7875" marB="0" anchor="b"/>
                </a:tc>
                <a:extLst>
                  <a:ext uri="{0D108BD9-81ED-4DB2-BD59-A6C34878D82A}">
                    <a16:rowId xmlns:a16="http://schemas.microsoft.com/office/drawing/2014/main" val="3092062929"/>
                  </a:ext>
                </a:extLst>
              </a:tr>
              <a:tr h="176722">
                <a:tc>
                  <a:txBody>
                    <a:bodyPr/>
                    <a:lstStyle/>
                    <a:p>
                      <a:pPr algn="l" fontAlgn="b"/>
                      <a:r>
                        <a:rPr lang="en-US" sz="900" b="0" i="0" u="none" strike="noStrike">
                          <a:solidFill>
                            <a:srgbClr val="000000"/>
                          </a:solidFill>
                          <a:effectLst/>
                          <a:latin typeface="Calibri" panose="020F0502020204030204" pitchFamily="34" charset="0"/>
                        </a:rPr>
                        <a:t>SACRAMENTO CA</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-301</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99525635.86</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60812591.01</a:t>
                      </a:r>
                    </a:p>
                  </a:txBody>
                  <a:tcPr marL="7875" marR="7875" marT="7875" marB="0" anchor="b"/>
                </a:tc>
                <a:extLst>
                  <a:ext uri="{0D108BD9-81ED-4DB2-BD59-A6C34878D82A}">
                    <a16:rowId xmlns:a16="http://schemas.microsoft.com/office/drawing/2014/main" val="1660142293"/>
                  </a:ext>
                </a:extLst>
              </a:tr>
              <a:tr h="176722">
                <a:tc>
                  <a:txBody>
                    <a:bodyPr/>
                    <a:lstStyle/>
                    <a:p>
                      <a:pPr algn="l" fontAlgn="b"/>
                      <a:r>
                        <a:rPr lang="en-US" sz="900" b="0" i="0" u="none" strike="noStrike">
                          <a:solidFill>
                            <a:srgbClr val="000000"/>
                          </a:solidFill>
                          <a:effectLst/>
                          <a:latin typeface="Calibri" panose="020F0502020204030204" pitchFamily="34" charset="0"/>
                        </a:rPr>
                        <a:t>SAN DIEGO CA</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-856</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99525635.86</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60812591.01</a:t>
                      </a:r>
                    </a:p>
                  </a:txBody>
                  <a:tcPr marL="7875" marR="7875" marT="7875" marB="0" anchor="b"/>
                </a:tc>
                <a:extLst>
                  <a:ext uri="{0D108BD9-81ED-4DB2-BD59-A6C34878D82A}">
                    <a16:rowId xmlns:a16="http://schemas.microsoft.com/office/drawing/2014/main" val="1871773010"/>
                  </a:ext>
                </a:extLst>
              </a:tr>
              <a:tr h="176722">
                <a:tc>
                  <a:txBody>
                    <a:bodyPr/>
                    <a:lstStyle/>
                    <a:p>
                      <a:pPr algn="l" fontAlgn="b"/>
                      <a:r>
                        <a:rPr lang="en-US" sz="900" b="0" i="0" u="none" strike="noStrike">
                          <a:solidFill>
                            <a:srgbClr val="000000"/>
                          </a:solidFill>
                          <a:effectLst/>
                          <a:latin typeface="Calibri" panose="020F0502020204030204" pitchFamily="34" charset="0"/>
                        </a:rPr>
                        <a:t>SEATTLE WA</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2533</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99525635.86</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60812591.01</a:t>
                      </a:r>
                    </a:p>
                  </a:txBody>
                  <a:tcPr marL="7875" marR="7875" marT="7875" marB="0" anchor="b"/>
                </a:tc>
                <a:extLst>
                  <a:ext uri="{0D108BD9-81ED-4DB2-BD59-A6C34878D82A}">
                    <a16:rowId xmlns:a16="http://schemas.microsoft.com/office/drawing/2014/main" val="3625783726"/>
                  </a:ext>
                </a:extLst>
              </a:tr>
              <a:tr h="176722">
                <a:tc>
                  <a:txBody>
                    <a:bodyPr/>
                    <a:lstStyle/>
                    <a:p>
                      <a:pPr algn="l" fontAlgn="b"/>
                      <a:r>
                        <a:rPr lang="en-US" sz="900" b="0" i="0" u="none" strike="noStrike">
                          <a:solidFill>
                            <a:srgbClr val="000000"/>
                          </a:solidFill>
                          <a:effectLst/>
                          <a:latin typeface="Calibri" panose="020F0502020204030204" pitchFamily="34" charset="0"/>
                        </a:rPr>
                        <a:t>SILICON VALLEY</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925</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99525635.86</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60812591.01</a:t>
                      </a:r>
                    </a:p>
                  </a:txBody>
                  <a:tcPr marL="7875" marR="7875" marT="7875" marB="0" anchor="b"/>
                </a:tc>
                <a:extLst>
                  <a:ext uri="{0D108BD9-81ED-4DB2-BD59-A6C34878D82A}">
                    <a16:rowId xmlns:a16="http://schemas.microsoft.com/office/drawing/2014/main" val="1643817034"/>
                  </a:ext>
                </a:extLst>
              </a:tr>
              <a:tr h="176722">
                <a:tc>
                  <a:txBody>
                    <a:bodyPr/>
                    <a:lstStyle/>
                    <a:p>
                      <a:pPr algn="l" fontAlgn="b"/>
                      <a:r>
                        <a:rPr lang="en-US" sz="900" b="0" i="0" u="none" strike="noStrike">
                          <a:solidFill>
                            <a:srgbClr val="000000"/>
                          </a:solidFill>
                          <a:effectLst/>
                          <a:latin typeface="Calibri" panose="020F0502020204030204" pitchFamily="34" charset="0"/>
                        </a:rPr>
                        <a:t>TUCSON AZ</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333</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99525635.86</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60812591.01</a:t>
                      </a:r>
                    </a:p>
                  </a:txBody>
                  <a:tcPr marL="7875" marR="7875" marT="7875" marB="0" anchor="b"/>
                </a:tc>
                <a:extLst>
                  <a:ext uri="{0D108BD9-81ED-4DB2-BD59-A6C34878D82A}">
                    <a16:rowId xmlns:a16="http://schemas.microsoft.com/office/drawing/2014/main" val="4236428564"/>
                  </a:ext>
                </a:extLst>
              </a:tr>
              <a:tr h="176722">
                <a:tc>
                  <a:txBody>
                    <a:bodyPr/>
                    <a:lstStyle/>
                    <a:p>
                      <a:pPr algn="l" fontAlgn="b"/>
                      <a:r>
                        <a:rPr lang="en-US" sz="900" b="0" i="0" u="none" strike="noStrike">
                          <a:solidFill>
                            <a:srgbClr val="000000"/>
                          </a:solidFill>
                          <a:effectLst/>
                          <a:latin typeface="Calibri" panose="020F0502020204030204" pitchFamily="34" charset="0"/>
                        </a:rPr>
                        <a:t>WASHINGTON DC</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36353</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99525635.86</a:t>
                      </a:r>
                    </a:p>
                  </a:txBody>
                  <a:tcPr marL="7875" marR="7875" marT="7875" marB="0" anchor="b"/>
                </a:tc>
                <a:tc>
                  <a:txBody>
                    <a:bodyPr/>
                    <a:lstStyle/>
                    <a:p>
                      <a:pPr algn="r" fontAlgn="b"/>
                      <a:r>
                        <a:rPr lang="en-US" sz="900" b="0" i="0" u="none" strike="noStrike">
                          <a:solidFill>
                            <a:srgbClr val="000000"/>
                          </a:solidFill>
                          <a:effectLst/>
                          <a:latin typeface="Calibri" panose="020F0502020204030204" pitchFamily="34" charset="0"/>
                        </a:rPr>
                        <a:t>60812591.01</a:t>
                      </a:r>
                    </a:p>
                  </a:txBody>
                  <a:tcPr marL="7875" marR="7875" marT="7875" marB="0" anchor="b"/>
                </a:tc>
                <a:extLst>
                  <a:ext uri="{0D108BD9-81ED-4DB2-BD59-A6C34878D82A}">
                    <a16:rowId xmlns:a16="http://schemas.microsoft.com/office/drawing/2014/main" val="1582915731"/>
                  </a:ext>
                </a:extLst>
              </a:tr>
              <a:tr h="176722">
                <a:tc>
                  <a:txBody>
                    <a:bodyPr/>
                    <a:lstStyle/>
                    <a:p>
                      <a:pPr algn="l" fontAlgn="b"/>
                      <a:r>
                        <a:rPr lang="en-US" sz="900" b="0" i="0" u="none" strike="noStrike">
                          <a:solidFill>
                            <a:srgbClr val="000000"/>
                          </a:solidFill>
                          <a:effectLst/>
                          <a:latin typeface="Calibri" panose="020F0502020204030204" pitchFamily="34" charset="0"/>
                        </a:rPr>
                        <a:t>Total Difference</a:t>
                      </a:r>
                    </a:p>
                  </a:txBody>
                  <a:tcPr marL="7875" marR="7875" marT="7875" marB="0" anchor="b">
                    <a:solidFill>
                      <a:schemeClr val="accent4"/>
                    </a:solidFill>
                  </a:tcPr>
                </a:tc>
                <a:tc>
                  <a:txBody>
                    <a:bodyPr/>
                    <a:lstStyle/>
                    <a:p>
                      <a:pPr algn="r" fontAlgn="b"/>
                      <a:r>
                        <a:rPr lang="en-US" sz="900" b="0" i="0" u="none" strike="noStrike">
                          <a:solidFill>
                            <a:srgbClr val="000000"/>
                          </a:solidFill>
                          <a:effectLst/>
                          <a:latin typeface="Calibri" panose="020F0502020204030204" pitchFamily="34" charset="0"/>
                        </a:rPr>
                        <a:t>189970</a:t>
                      </a:r>
                    </a:p>
                  </a:txBody>
                  <a:tcPr marL="7875" marR="7875" marT="7875" marB="0" anchor="b">
                    <a:solidFill>
                      <a:schemeClr val="accent4"/>
                    </a:solidFill>
                  </a:tcPr>
                </a:tc>
                <a:tc>
                  <a:txBody>
                    <a:bodyPr/>
                    <a:lstStyle/>
                    <a:p>
                      <a:pPr algn="r" fontAlgn="b"/>
                      <a:r>
                        <a:rPr lang="en-US" sz="900" b="0" i="0" u="none" strike="noStrike">
                          <a:solidFill>
                            <a:srgbClr val="000000"/>
                          </a:solidFill>
                          <a:effectLst/>
                          <a:latin typeface="Calibri" panose="020F0502020204030204" pitchFamily="34" charset="0"/>
                        </a:rPr>
                        <a:t>1890987081</a:t>
                      </a:r>
                    </a:p>
                  </a:txBody>
                  <a:tcPr marL="7875" marR="7875" marT="7875" marB="0" anchor="b">
                    <a:solidFill>
                      <a:schemeClr val="accent4"/>
                    </a:solidFill>
                  </a:tcPr>
                </a:tc>
                <a:tc>
                  <a:txBody>
                    <a:bodyPr/>
                    <a:lstStyle/>
                    <a:p>
                      <a:pPr algn="r" fontAlgn="b"/>
                      <a:r>
                        <a:rPr lang="en-US" sz="900" b="0" i="0" u="none" strike="noStrike">
                          <a:solidFill>
                            <a:srgbClr val="000000"/>
                          </a:solidFill>
                          <a:effectLst/>
                          <a:latin typeface="Calibri" panose="020F0502020204030204" pitchFamily="34" charset="0"/>
                        </a:rPr>
                        <a:t>1155439229</a:t>
                      </a:r>
                    </a:p>
                  </a:txBody>
                  <a:tcPr marL="7875" marR="7875" marT="7875" marB="0" anchor="b">
                    <a:solidFill>
                      <a:schemeClr val="accent4"/>
                    </a:solidFill>
                  </a:tcPr>
                </a:tc>
                <a:extLst>
                  <a:ext uri="{0D108BD9-81ED-4DB2-BD59-A6C34878D82A}">
                    <a16:rowId xmlns:a16="http://schemas.microsoft.com/office/drawing/2014/main" val="1852925521"/>
                  </a:ext>
                </a:extLst>
              </a:tr>
            </a:tbl>
          </a:graphicData>
        </a:graphic>
      </p:graphicFrame>
      <p:sp>
        <p:nvSpPr>
          <p:cNvPr id="8" name="TextBox 7">
            <a:extLst>
              <a:ext uri="{FF2B5EF4-FFF2-40B4-BE49-F238E27FC236}">
                <a16:creationId xmlns:a16="http://schemas.microsoft.com/office/drawing/2014/main" id="{01A18A72-86BE-6BD8-A9E4-D1CA200BC02B}"/>
              </a:ext>
            </a:extLst>
          </p:cNvPr>
          <p:cNvSpPr txBox="1"/>
          <p:nvPr/>
        </p:nvSpPr>
        <p:spPr>
          <a:xfrm>
            <a:off x="8433921" y="6188176"/>
            <a:ext cx="684355" cy="276999"/>
          </a:xfrm>
          <a:prstGeom prst="rect">
            <a:avLst/>
          </a:prstGeom>
          <a:noFill/>
        </p:spPr>
        <p:txBody>
          <a:bodyPr wrap="none" rtlCol="0">
            <a:spAutoFit/>
          </a:bodyPr>
          <a:lstStyle/>
          <a:p>
            <a:pPr algn="ctr"/>
            <a:r>
              <a:rPr lang="en-US" sz="1200" dirty="0"/>
              <a:t>Figure 1</a:t>
            </a:r>
          </a:p>
        </p:txBody>
      </p:sp>
      <p:sp>
        <p:nvSpPr>
          <p:cNvPr id="9" name="TextBox 8">
            <a:extLst>
              <a:ext uri="{FF2B5EF4-FFF2-40B4-BE49-F238E27FC236}">
                <a16:creationId xmlns:a16="http://schemas.microsoft.com/office/drawing/2014/main" id="{C317EAA5-6946-9235-7592-6BA8ABA48116}"/>
              </a:ext>
            </a:extLst>
          </p:cNvPr>
          <p:cNvSpPr txBox="1"/>
          <p:nvPr/>
        </p:nvSpPr>
        <p:spPr>
          <a:xfrm>
            <a:off x="3073725" y="6218535"/>
            <a:ext cx="684355" cy="276999"/>
          </a:xfrm>
          <a:prstGeom prst="rect">
            <a:avLst/>
          </a:prstGeom>
          <a:noFill/>
        </p:spPr>
        <p:txBody>
          <a:bodyPr wrap="none" rtlCol="0">
            <a:spAutoFit/>
          </a:bodyPr>
          <a:lstStyle/>
          <a:p>
            <a:pPr algn="ctr"/>
            <a:r>
              <a:rPr lang="en-US" sz="1200" dirty="0"/>
              <a:t>Figure 2</a:t>
            </a:r>
          </a:p>
        </p:txBody>
      </p:sp>
    </p:spTree>
    <p:extLst>
      <p:ext uri="{BB962C8B-B14F-4D97-AF65-F5344CB8AC3E}">
        <p14:creationId xmlns:p14="http://schemas.microsoft.com/office/powerpoint/2010/main" val="396361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A3AEF6-98DF-C33A-E715-7D5033A0E03D}"/>
              </a:ext>
            </a:extLst>
          </p:cNvPr>
          <p:cNvSpPr>
            <a:spLocks noGrp="1"/>
          </p:cNvSpPr>
          <p:nvPr>
            <p:ph type="title"/>
          </p:nvPr>
        </p:nvSpPr>
        <p:spPr>
          <a:xfrm>
            <a:off x="838200" y="365125"/>
            <a:ext cx="10515600" cy="1325563"/>
          </a:xfrm>
        </p:spPr>
        <p:txBody>
          <a:bodyPr>
            <a:normAutofit/>
          </a:bodyPr>
          <a:lstStyle/>
          <a:p>
            <a:r>
              <a:rPr lang="en-US" sz="4600">
                <a:solidFill>
                  <a:srgbClr val="FFFFFF"/>
                </a:solidFill>
              </a:rPr>
              <a:t>Recommendations</a:t>
            </a:r>
          </a:p>
        </p:txBody>
      </p:sp>
      <p:sp>
        <p:nvSpPr>
          <p:cNvPr id="3" name="Content Placeholder 2">
            <a:extLst>
              <a:ext uri="{FF2B5EF4-FFF2-40B4-BE49-F238E27FC236}">
                <a16:creationId xmlns:a16="http://schemas.microsoft.com/office/drawing/2014/main" id="{DDD2BBCF-09A1-A217-9B06-9CD989D69834}"/>
              </a:ext>
            </a:extLst>
          </p:cNvPr>
          <p:cNvSpPr>
            <a:spLocks noGrp="1"/>
          </p:cNvSpPr>
          <p:nvPr>
            <p:ph idx="1"/>
          </p:nvPr>
        </p:nvSpPr>
        <p:spPr>
          <a:xfrm>
            <a:off x="838200" y="2438400"/>
            <a:ext cx="10515600" cy="3738562"/>
          </a:xfrm>
        </p:spPr>
        <p:txBody>
          <a:bodyPr>
            <a:normAutofit/>
          </a:bodyPr>
          <a:lstStyle/>
          <a:p>
            <a:r>
              <a:rPr lang="en-US" sz="1800" b="1" dirty="0"/>
              <a:t>Feasibility: </a:t>
            </a:r>
            <a:r>
              <a:rPr lang="en-US" sz="1800" dirty="0"/>
              <a:t>The yearly growth is evident in the data, with each year in the industry outperforming the last. With this growth in mind, it is important to start investing as soon as possible to see long-term gains</a:t>
            </a:r>
          </a:p>
          <a:p>
            <a:r>
              <a:rPr lang="en-US" sz="1800" b="1" dirty="0"/>
              <a:t>Time of year to start investing</a:t>
            </a:r>
            <a:r>
              <a:rPr lang="en-US" sz="1800" dirty="0"/>
              <a:t>: The best time period to enter the market is before the beginning of June. After the 6</a:t>
            </a:r>
            <a:r>
              <a:rPr lang="en-US" sz="1800" baseline="30000" dirty="0"/>
              <a:t>th</a:t>
            </a:r>
            <a:r>
              <a:rPr lang="en-US" sz="1800" dirty="0"/>
              <a:t> month the number of customers begins to sharply climb. This makes it the ideal time frame to start investing.</a:t>
            </a:r>
          </a:p>
          <a:p>
            <a:r>
              <a:rPr lang="en-US" sz="1800" b="1" dirty="0"/>
              <a:t>Cities to start in: </a:t>
            </a:r>
            <a:r>
              <a:rPr lang="en-US" sz="1800" dirty="0"/>
              <a:t>The cities performing the best are Washington, New York, Chicago and Boston. These cities have the highest number of users, and of these cities all but New York show a positive value in their Users Ratio Compared, the value which looks at how that city’s Users-to-Population ratio compares to the average of all the cities.</a:t>
            </a:r>
          </a:p>
          <a:p>
            <a:r>
              <a:rPr lang="en-US" sz="1800" b="1" dirty="0"/>
              <a:t>Which company to invest in: </a:t>
            </a:r>
            <a:r>
              <a:rPr lang="en-US" sz="1800" dirty="0"/>
              <a:t>The Pink Cab Company both shows a higher cost of trip/price charged when compared to the Yellow Cab Company. Also, with no difference in data start date between the two companies, the Pink Cab Company has a much greater number of users. These two combined yield a much higher revenue compared to the Yellow Cab Company.</a:t>
            </a:r>
          </a:p>
        </p:txBody>
      </p:sp>
    </p:spTree>
    <p:extLst>
      <p:ext uri="{BB962C8B-B14F-4D97-AF65-F5344CB8AC3E}">
        <p14:creationId xmlns:p14="http://schemas.microsoft.com/office/powerpoint/2010/main" val="2617497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4F0FE5-6B89-2E11-E8DD-0A1A65C0B011}"/>
              </a:ext>
            </a:extLst>
          </p:cNvPr>
          <p:cNvSpPr>
            <a:spLocks noGrp="1"/>
          </p:cNvSpPr>
          <p:nvPr>
            <p:ph type="title"/>
          </p:nvPr>
        </p:nvSpPr>
        <p:spPr>
          <a:xfrm>
            <a:off x="1293026" y="713195"/>
            <a:ext cx="9605948" cy="2318665"/>
          </a:xfrm>
        </p:spPr>
        <p:txBody>
          <a:bodyPr vert="horz" lIns="91440" tIns="45720" rIns="91440" bIns="45720" rtlCol="0" anchor="b">
            <a:normAutofit/>
          </a:bodyPr>
          <a:lstStyle/>
          <a:p>
            <a:pPr algn="ctr"/>
            <a:r>
              <a:rPr lang="en-US" sz="5400" kern="1200">
                <a:solidFill>
                  <a:srgbClr val="FFFFFF"/>
                </a:solidFill>
                <a:latin typeface="+mj-lt"/>
                <a:ea typeface="+mj-ea"/>
                <a:cs typeface="+mj-cs"/>
              </a:rPr>
              <a:t>Thank You!</a:t>
            </a:r>
          </a:p>
        </p:txBody>
      </p:sp>
      <p:pic>
        <p:nvPicPr>
          <p:cNvPr id="7" name="Graphic 6" descr="Smiling Face with No Fill">
            <a:extLst>
              <a:ext uri="{FF2B5EF4-FFF2-40B4-BE49-F238E27FC236}">
                <a16:creationId xmlns:a16="http://schemas.microsoft.com/office/drawing/2014/main" id="{776E6B6B-AA77-D42A-2749-25EAB9E4D0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089" y="4805363"/>
            <a:ext cx="1179824" cy="1179824"/>
          </a:xfrm>
          <a:prstGeom prst="rect">
            <a:avLst/>
          </a:prstGeom>
        </p:spPr>
      </p:pic>
    </p:spTree>
    <p:extLst>
      <p:ext uri="{BB962C8B-B14F-4D97-AF65-F5344CB8AC3E}">
        <p14:creationId xmlns:p14="http://schemas.microsoft.com/office/powerpoint/2010/main" val="848768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02F9BC-C7A7-AC34-E259-F700C0F55AF9}"/>
              </a:ext>
            </a:extLst>
          </p:cNvPr>
          <p:cNvSpPr>
            <a:spLocks noGrp="1"/>
          </p:cNvSpPr>
          <p:nvPr>
            <p:ph type="title"/>
          </p:nvPr>
        </p:nvSpPr>
        <p:spPr>
          <a:xfrm>
            <a:off x="838200" y="365125"/>
            <a:ext cx="10515600" cy="1325563"/>
          </a:xfrm>
        </p:spPr>
        <p:txBody>
          <a:bodyPr>
            <a:normAutofit/>
          </a:bodyPr>
          <a:lstStyle/>
          <a:p>
            <a:r>
              <a:rPr lang="en-US" sz="4600">
                <a:solidFill>
                  <a:srgbClr val="FFFFFF"/>
                </a:solidFill>
              </a:rPr>
              <a:t>Agenda</a:t>
            </a:r>
          </a:p>
        </p:txBody>
      </p:sp>
      <p:sp>
        <p:nvSpPr>
          <p:cNvPr id="3" name="Content Placeholder 2">
            <a:extLst>
              <a:ext uri="{FF2B5EF4-FFF2-40B4-BE49-F238E27FC236}">
                <a16:creationId xmlns:a16="http://schemas.microsoft.com/office/drawing/2014/main" id="{22DA36A9-D403-96E4-08D7-A34B57E1C7AD}"/>
              </a:ext>
            </a:extLst>
          </p:cNvPr>
          <p:cNvSpPr>
            <a:spLocks noGrp="1"/>
          </p:cNvSpPr>
          <p:nvPr>
            <p:ph idx="1"/>
          </p:nvPr>
        </p:nvSpPr>
        <p:spPr>
          <a:xfrm>
            <a:off x="838200" y="2438400"/>
            <a:ext cx="10515600" cy="3738562"/>
          </a:xfrm>
        </p:spPr>
        <p:txBody>
          <a:bodyPr>
            <a:normAutofit/>
          </a:bodyPr>
          <a:lstStyle/>
          <a:p>
            <a:r>
              <a:rPr lang="en-US" sz="2600" dirty="0"/>
              <a:t>Executive Summary</a:t>
            </a:r>
          </a:p>
          <a:p>
            <a:r>
              <a:rPr lang="en-US" sz="2600" dirty="0"/>
              <a:t>Data</a:t>
            </a:r>
          </a:p>
          <a:p>
            <a:r>
              <a:rPr lang="en-US" sz="2600" dirty="0"/>
              <a:t>Assumptions</a:t>
            </a:r>
          </a:p>
          <a:p>
            <a:r>
              <a:rPr lang="en-US" sz="2600" dirty="0"/>
              <a:t>EDA</a:t>
            </a:r>
          </a:p>
          <a:p>
            <a:r>
              <a:rPr lang="en-US" sz="2600" dirty="0"/>
              <a:t>Recommendations</a:t>
            </a:r>
          </a:p>
        </p:txBody>
      </p:sp>
    </p:spTree>
    <p:extLst>
      <p:ext uri="{BB962C8B-B14F-4D97-AF65-F5344CB8AC3E}">
        <p14:creationId xmlns:p14="http://schemas.microsoft.com/office/powerpoint/2010/main" val="2398245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7BA117-74C5-BA5C-9522-DB700EDFE48E}"/>
              </a:ext>
            </a:extLst>
          </p:cNvPr>
          <p:cNvSpPr>
            <a:spLocks noGrp="1"/>
          </p:cNvSpPr>
          <p:nvPr>
            <p:ph type="title"/>
          </p:nvPr>
        </p:nvSpPr>
        <p:spPr>
          <a:xfrm>
            <a:off x="838200" y="365125"/>
            <a:ext cx="10515600" cy="1325563"/>
          </a:xfrm>
        </p:spPr>
        <p:txBody>
          <a:bodyPr>
            <a:normAutofit/>
          </a:bodyPr>
          <a:lstStyle/>
          <a:p>
            <a:r>
              <a:rPr lang="en-US" sz="4600">
                <a:solidFill>
                  <a:srgbClr val="FFFFFF"/>
                </a:solidFill>
              </a:rPr>
              <a:t>Summary of the project</a:t>
            </a:r>
          </a:p>
        </p:txBody>
      </p:sp>
      <p:sp>
        <p:nvSpPr>
          <p:cNvPr id="3" name="Content Placeholder 2">
            <a:extLst>
              <a:ext uri="{FF2B5EF4-FFF2-40B4-BE49-F238E27FC236}">
                <a16:creationId xmlns:a16="http://schemas.microsoft.com/office/drawing/2014/main" id="{C71599FD-E621-278A-C7BE-7350CC9860E4}"/>
              </a:ext>
            </a:extLst>
          </p:cNvPr>
          <p:cNvSpPr>
            <a:spLocks noGrp="1"/>
          </p:cNvSpPr>
          <p:nvPr>
            <p:ph idx="1"/>
          </p:nvPr>
        </p:nvSpPr>
        <p:spPr>
          <a:xfrm>
            <a:off x="838200" y="2438400"/>
            <a:ext cx="10515600" cy="3738562"/>
          </a:xfrm>
        </p:spPr>
        <p:txBody>
          <a:bodyPr>
            <a:normAutofit/>
          </a:bodyPr>
          <a:lstStyle/>
          <a:p>
            <a:r>
              <a:rPr lang="en-US" sz="2600"/>
              <a:t>XYZ, a private US firm, is planning to invest in the cab industry due to remarkable growth in recent years.</a:t>
            </a:r>
          </a:p>
          <a:p>
            <a:r>
              <a:rPr lang="en-US" sz="2600"/>
              <a:t>As per their Go-to-Market (G2M) strategy they want to understand the market, and as such have asked us to examine market data.</a:t>
            </a:r>
          </a:p>
          <a:p>
            <a:endParaRPr lang="en-US" sz="2600"/>
          </a:p>
          <a:p>
            <a:endParaRPr lang="en-US" sz="2600"/>
          </a:p>
          <a:p>
            <a:r>
              <a:rPr lang="en-US" sz="2600" b="1"/>
              <a:t>Objective</a:t>
            </a:r>
            <a:r>
              <a:rPr lang="en-US" sz="2600"/>
              <a:t>: identify the right company to invest in, using actionable insights derived from provided data.</a:t>
            </a:r>
          </a:p>
        </p:txBody>
      </p:sp>
    </p:spTree>
    <p:extLst>
      <p:ext uri="{BB962C8B-B14F-4D97-AF65-F5344CB8AC3E}">
        <p14:creationId xmlns:p14="http://schemas.microsoft.com/office/powerpoint/2010/main" val="1967704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9052DB-4985-7FD2-4790-02664D45DF95}"/>
              </a:ext>
            </a:extLst>
          </p:cNvPr>
          <p:cNvSpPr>
            <a:spLocks noGrp="1"/>
          </p:cNvSpPr>
          <p:nvPr>
            <p:ph type="title"/>
          </p:nvPr>
        </p:nvSpPr>
        <p:spPr>
          <a:xfrm>
            <a:off x="838200" y="365125"/>
            <a:ext cx="10515600" cy="1325563"/>
          </a:xfrm>
        </p:spPr>
        <p:txBody>
          <a:bodyPr>
            <a:normAutofit/>
          </a:bodyPr>
          <a:lstStyle/>
          <a:p>
            <a:r>
              <a:rPr lang="en-US" sz="4600">
                <a:solidFill>
                  <a:srgbClr val="FFFFFF"/>
                </a:solidFill>
              </a:rPr>
              <a:t>Data</a:t>
            </a:r>
          </a:p>
        </p:txBody>
      </p:sp>
      <p:sp>
        <p:nvSpPr>
          <p:cNvPr id="3" name="Content Placeholder 2">
            <a:extLst>
              <a:ext uri="{FF2B5EF4-FFF2-40B4-BE49-F238E27FC236}">
                <a16:creationId xmlns:a16="http://schemas.microsoft.com/office/drawing/2014/main" id="{AFCE0617-3055-2CD7-A474-27CC540AFFA1}"/>
              </a:ext>
            </a:extLst>
          </p:cNvPr>
          <p:cNvSpPr>
            <a:spLocks noGrp="1"/>
          </p:cNvSpPr>
          <p:nvPr>
            <p:ph idx="1"/>
          </p:nvPr>
        </p:nvSpPr>
        <p:spPr>
          <a:xfrm>
            <a:off x="838200" y="2438400"/>
            <a:ext cx="10515600" cy="3738562"/>
          </a:xfrm>
        </p:spPr>
        <p:txBody>
          <a:bodyPr>
            <a:normAutofit/>
          </a:bodyPr>
          <a:lstStyle/>
          <a:p>
            <a:pPr>
              <a:spcAft>
                <a:spcPts val="1200"/>
              </a:spcAft>
            </a:pPr>
            <a:r>
              <a:rPr lang="en-US" sz="2000" dirty="0"/>
              <a:t>There are 4 data sets provided, gathered from the time period of 31/01/2016 to 31/12/2018:</a:t>
            </a:r>
          </a:p>
          <a:p>
            <a:pPr>
              <a:spcBef>
                <a:spcPts val="1200"/>
              </a:spcBef>
            </a:pPr>
            <a:r>
              <a:rPr lang="en-CA" sz="1600" b="1" i="0" dirty="0">
                <a:effectLst/>
                <a:latin typeface="Lato Extended"/>
              </a:rPr>
              <a:t>Cab_Data.csv – </a:t>
            </a:r>
            <a:r>
              <a:rPr lang="en-CA" sz="1600" b="0" i="0" dirty="0">
                <a:effectLst/>
                <a:latin typeface="Lato Extended"/>
              </a:rPr>
              <a:t>this file includes details of transaction for 2 cab companies</a:t>
            </a:r>
          </a:p>
          <a:p>
            <a:pPr lvl="1">
              <a:spcBef>
                <a:spcPts val="1200"/>
              </a:spcBef>
            </a:pPr>
            <a:r>
              <a:rPr lang="en-CA" sz="1600" b="1" dirty="0">
                <a:latin typeface="Lato Extended"/>
              </a:rPr>
              <a:t>F</a:t>
            </a:r>
            <a:r>
              <a:rPr lang="en-CA" sz="1600" b="1" i="0" dirty="0">
                <a:effectLst/>
                <a:latin typeface="Lato Extended"/>
              </a:rPr>
              <a:t>ields</a:t>
            </a:r>
            <a:r>
              <a:rPr lang="en-CA" sz="1600" b="0" i="0" dirty="0">
                <a:effectLst/>
                <a:latin typeface="Lato Extended"/>
              </a:rPr>
              <a:t>: Transaction ID, date of travel, company, city, km travelled, price charged, cost of trip</a:t>
            </a:r>
          </a:p>
          <a:p>
            <a:pPr>
              <a:spcBef>
                <a:spcPts val="1200"/>
              </a:spcBef>
            </a:pPr>
            <a:r>
              <a:rPr lang="en-CA" sz="1600" b="1" i="0" dirty="0">
                <a:effectLst/>
                <a:latin typeface="Lato Extended"/>
              </a:rPr>
              <a:t>Customer_ID.csv</a:t>
            </a:r>
            <a:r>
              <a:rPr lang="en-CA" sz="1600" b="0" i="0" dirty="0">
                <a:effectLst/>
                <a:latin typeface="Lato Extended"/>
              </a:rPr>
              <a:t> – this is a mapping table that contains a unique identifier which links the customer’s demographic details</a:t>
            </a:r>
          </a:p>
          <a:p>
            <a:pPr lvl="1">
              <a:spcBef>
                <a:spcPts val="1200"/>
              </a:spcBef>
            </a:pPr>
            <a:r>
              <a:rPr lang="en-CA" sz="1600" b="1" dirty="0">
                <a:latin typeface="Lato Extended"/>
              </a:rPr>
              <a:t>F</a:t>
            </a:r>
            <a:r>
              <a:rPr lang="en-CA" sz="1600" b="1" i="0" dirty="0">
                <a:effectLst/>
                <a:latin typeface="Lato Extended"/>
              </a:rPr>
              <a:t>ields </a:t>
            </a:r>
            <a:r>
              <a:rPr lang="en-CA" sz="1600" b="0" i="0" dirty="0">
                <a:effectLst/>
                <a:latin typeface="Lato Extended"/>
              </a:rPr>
              <a:t>: City, population, users</a:t>
            </a:r>
          </a:p>
          <a:p>
            <a:pPr>
              <a:spcBef>
                <a:spcPts val="1200"/>
              </a:spcBef>
            </a:pPr>
            <a:r>
              <a:rPr lang="en-CA" sz="1600" b="1" i="0" dirty="0">
                <a:effectLst/>
                <a:latin typeface="Lato Extended"/>
              </a:rPr>
              <a:t>Transaction_ID.csv – </a:t>
            </a:r>
            <a:r>
              <a:rPr lang="en-CA" sz="1600" b="0" i="0" dirty="0">
                <a:effectLst/>
                <a:latin typeface="Lato Extended"/>
              </a:rPr>
              <a:t>this is a mapping table that contains transaction to customer mapping and payment mode</a:t>
            </a:r>
          </a:p>
          <a:p>
            <a:pPr lvl="1">
              <a:spcBef>
                <a:spcPts val="1200"/>
              </a:spcBef>
            </a:pPr>
            <a:r>
              <a:rPr lang="en-CA" sz="1600" b="1" dirty="0">
                <a:latin typeface="Lato Extended"/>
              </a:rPr>
              <a:t>F</a:t>
            </a:r>
            <a:r>
              <a:rPr lang="en-CA" sz="1600" b="1" i="0" dirty="0">
                <a:effectLst/>
                <a:latin typeface="Lato Extended"/>
              </a:rPr>
              <a:t>ields </a:t>
            </a:r>
            <a:r>
              <a:rPr lang="en-CA" sz="1600" b="0" i="0" dirty="0">
                <a:effectLst/>
                <a:latin typeface="Lato Extended"/>
              </a:rPr>
              <a:t>: Id, Gender, Age, Income</a:t>
            </a:r>
          </a:p>
          <a:p>
            <a:pPr>
              <a:spcBef>
                <a:spcPts val="1200"/>
              </a:spcBef>
            </a:pPr>
            <a:r>
              <a:rPr lang="en-CA" sz="1600" b="1" i="0" dirty="0">
                <a:effectLst/>
                <a:latin typeface="Lato Extended"/>
              </a:rPr>
              <a:t>City.csv – </a:t>
            </a:r>
            <a:r>
              <a:rPr lang="en-CA" sz="1600" b="0" i="0" dirty="0">
                <a:effectLst/>
                <a:latin typeface="Lato Extended"/>
              </a:rPr>
              <a:t>this file contains list of US cities, their population and number of cab users</a:t>
            </a:r>
          </a:p>
          <a:p>
            <a:pPr lvl="1">
              <a:spcBef>
                <a:spcPts val="1200"/>
              </a:spcBef>
            </a:pPr>
            <a:r>
              <a:rPr lang="en-CA" sz="1600" b="1" dirty="0">
                <a:latin typeface="Lato Extended"/>
              </a:rPr>
              <a:t>F</a:t>
            </a:r>
            <a:r>
              <a:rPr lang="en-CA" sz="1600" b="1" i="0" dirty="0">
                <a:effectLst/>
                <a:latin typeface="Lato Extended"/>
              </a:rPr>
              <a:t>ields </a:t>
            </a:r>
            <a:r>
              <a:rPr lang="en-CA" sz="1600" b="0" i="0" dirty="0">
                <a:effectLst/>
                <a:latin typeface="Lato Extended"/>
              </a:rPr>
              <a:t>: transaction ID, customer ID, payment mode</a:t>
            </a:r>
          </a:p>
          <a:p>
            <a:endParaRPr lang="en-US" sz="1600" dirty="0"/>
          </a:p>
        </p:txBody>
      </p:sp>
    </p:spTree>
    <p:extLst>
      <p:ext uri="{BB962C8B-B14F-4D97-AF65-F5344CB8AC3E}">
        <p14:creationId xmlns:p14="http://schemas.microsoft.com/office/powerpoint/2010/main" val="2208765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53F154-E857-1237-E6D7-B7541745A0D0}"/>
              </a:ext>
            </a:extLst>
          </p:cNvPr>
          <p:cNvSpPr>
            <a:spLocks noGrp="1"/>
          </p:cNvSpPr>
          <p:nvPr>
            <p:ph type="title"/>
          </p:nvPr>
        </p:nvSpPr>
        <p:spPr>
          <a:xfrm>
            <a:off x="838200" y="365125"/>
            <a:ext cx="10515600" cy="1325563"/>
          </a:xfrm>
        </p:spPr>
        <p:txBody>
          <a:bodyPr>
            <a:normAutofit/>
          </a:bodyPr>
          <a:lstStyle/>
          <a:p>
            <a:r>
              <a:rPr lang="en-US" sz="4600">
                <a:solidFill>
                  <a:srgbClr val="FFFFFF"/>
                </a:solidFill>
              </a:rPr>
              <a:t>Assumptions</a:t>
            </a:r>
          </a:p>
        </p:txBody>
      </p:sp>
      <p:sp>
        <p:nvSpPr>
          <p:cNvPr id="3" name="Content Placeholder 2">
            <a:extLst>
              <a:ext uri="{FF2B5EF4-FFF2-40B4-BE49-F238E27FC236}">
                <a16:creationId xmlns:a16="http://schemas.microsoft.com/office/drawing/2014/main" id="{547C0604-50FA-3E8B-28A0-E787BC8D2A95}"/>
              </a:ext>
            </a:extLst>
          </p:cNvPr>
          <p:cNvSpPr>
            <a:spLocks noGrp="1"/>
          </p:cNvSpPr>
          <p:nvPr>
            <p:ph idx="1"/>
          </p:nvPr>
        </p:nvSpPr>
        <p:spPr>
          <a:xfrm>
            <a:off x="838200" y="2438400"/>
            <a:ext cx="10515600" cy="3738562"/>
          </a:xfrm>
        </p:spPr>
        <p:txBody>
          <a:bodyPr>
            <a:normAutofit/>
          </a:bodyPr>
          <a:lstStyle/>
          <a:p>
            <a:r>
              <a:rPr lang="en-US" sz="2600" dirty="0"/>
              <a:t>As KM travelled increases, there is a lot of variation in price charged. This may indicate unseen additional charges for longer distances, or the existence of a base fee.</a:t>
            </a:r>
          </a:p>
          <a:p>
            <a:endParaRPr lang="en-US" sz="2600" dirty="0"/>
          </a:p>
        </p:txBody>
      </p:sp>
    </p:spTree>
    <p:extLst>
      <p:ext uri="{BB962C8B-B14F-4D97-AF65-F5344CB8AC3E}">
        <p14:creationId xmlns:p14="http://schemas.microsoft.com/office/powerpoint/2010/main" val="3682681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81366-E341-379D-C57E-45EA68DA7AFF}"/>
              </a:ext>
            </a:extLst>
          </p:cNvPr>
          <p:cNvSpPr>
            <a:spLocks noGrp="1"/>
          </p:cNvSpPr>
          <p:nvPr>
            <p:ph type="title"/>
          </p:nvPr>
        </p:nvSpPr>
        <p:spPr>
          <a:xfrm>
            <a:off x="0" y="-192830"/>
            <a:ext cx="8153400" cy="964525"/>
          </a:xfrm>
        </p:spPr>
        <p:txBody>
          <a:bodyPr>
            <a:normAutofit fontScale="90000"/>
          </a:bodyPr>
          <a:lstStyle/>
          <a:p>
            <a:r>
              <a:rPr lang="en-US" dirty="0"/>
              <a:t>Price Charged and Cost of trip variance</a:t>
            </a:r>
          </a:p>
        </p:txBody>
      </p:sp>
      <p:pic>
        <p:nvPicPr>
          <p:cNvPr id="5" name="Content Placeholder 4" descr="Chart, scatter chart&#10;&#10;Description automatically generated">
            <a:extLst>
              <a:ext uri="{FF2B5EF4-FFF2-40B4-BE49-F238E27FC236}">
                <a16:creationId xmlns:a16="http://schemas.microsoft.com/office/drawing/2014/main" id="{123C97D6-BB2C-3AA3-EAD5-C98E92812C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214" y="1118120"/>
            <a:ext cx="3420156" cy="2565117"/>
          </a:xfrm>
        </p:spPr>
      </p:pic>
      <p:pic>
        <p:nvPicPr>
          <p:cNvPr id="7" name="Picture 6" descr="Chart&#10;&#10;Description automatically generated">
            <a:extLst>
              <a:ext uri="{FF2B5EF4-FFF2-40B4-BE49-F238E27FC236}">
                <a16:creationId xmlns:a16="http://schemas.microsoft.com/office/drawing/2014/main" id="{FF469CA0-857C-3DFE-32FF-9F4144F6E2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6569" y="1113547"/>
            <a:ext cx="3420156" cy="2565117"/>
          </a:xfrm>
          <a:prstGeom prst="rect">
            <a:avLst/>
          </a:prstGeom>
        </p:spPr>
      </p:pic>
      <p:sp>
        <p:nvSpPr>
          <p:cNvPr id="8" name="TextBox 7">
            <a:extLst>
              <a:ext uri="{FF2B5EF4-FFF2-40B4-BE49-F238E27FC236}">
                <a16:creationId xmlns:a16="http://schemas.microsoft.com/office/drawing/2014/main" id="{84CBC9CE-2AE7-332E-FAB5-DAF9E0830B89}"/>
              </a:ext>
            </a:extLst>
          </p:cNvPr>
          <p:cNvSpPr txBox="1"/>
          <p:nvPr/>
        </p:nvSpPr>
        <p:spPr>
          <a:xfrm>
            <a:off x="1328401" y="3663468"/>
            <a:ext cx="1163782" cy="261610"/>
          </a:xfrm>
          <a:prstGeom prst="rect">
            <a:avLst/>
          </a:prstGeom>
          <a:noFill/>
        </p:spPr>
        <p:txBody>
          <a:bodyPr wrap="square" rtlCol="0">
            <a:spAutoFit/>
          </a:bodyPr>
          <a:lstStyle/>
          <a:p>
            <a:pPr algn="ctr"/>
            <a:r>
              <a:rPr lang="en-US" sz="1100" dirty="0"/>
              <a:t>Figure 1</a:t>
            </a:r>
          </a:p>
        </p:txBody>
      </p:sp>
      <p:sp>
        <p:nvSpPr>
          <p:cNvPr id="9" name="TextBox 8">
            <a:extLst>
              <a:ext uri="{FF2B5EF4-FFF2-40B4-BE49-F238E27FC236}">
                <a16:creationId xmlns:a16="http://schemas.microsoft.com/office/drawing/2014/main" id="{7C6A6951-43A0-2847-F6D1-6595A6492C74}"/>
              </a:ext>
            </a:extLst>
          </p:cNvPr>
          <p:cNvSpPr txBox="1"/>
          <p:nvPr/>
        </p:nvSpPr>
        <p:spPr>
          <a:xfrm>
            <a:off x="4464756" y="3663468"/>
            <a:ext cx="1163782" cy="261610"/>
          </a:xfrm>
          <a:prstGeom prst="rect">
            <a:avLst/>
          </a:prstGeom>
          <a:noFill/>
        </p:spPr>
        <p:txBody>
          <a:bodyPr wrap="square" rtlCol="0">
            <a:spAutoFit/>
          </a:bodyPr>
          <a:lstStyle/>
          <a:p>
            <a:pPr algn="ctr"/>
            <a:r>
              <a:rPr lang="en-US" sz="1100" dirty="0"/>
              <a:t>Figure 2</a:t>
            </a:r>
          </a:p>
        </p:txBody>
      </p:sp>
      <p:pic>
        <p:nvPicPr>
          <p:cNvPr id="12" name="Picture 11" descr="A picture containing table&#10;&#10;Description automatically generated">
            <a:extLst>
              <a:ext uri="{FF2B5EF4-FFF2-40B4-BE49-F238E27FC236}">
                <a16:creationId xmlns:a16="http://schemas.microsoft.com/office/drawing/2014/main" id="{ECA38F65-80A5-E36F-E6BD-E5BC935712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0461" y="1438323"/>
            <a:ext cx="3122509" cy="1516001"/>
          </a:xfrm>
          <a:prstGeom prst="rect">
            <a:avLst/>
          </a:prstGeom>
        </p:spPr>
      </p:pic>
      <p:sp>
        <p:nvSpPr>
          <p:cNvPr id="13" name="TextBox 12">
            <a:extLst>
              <a:ext uri="{FF2B5EF4-FFF2-40B4-BE49-F238E27FC236}">
                <a16:creationId xmlns:a16="http://schemas.microsoft.com/office/drawing/2014/main" id="{31920CB9-B635-FF88-A38B-259816AEE21A}"/>
              </a:ext>
            </a:extLst>
          </p:cNvPr>
          <p:cNvSpPr txBox="1"/>
          <p:nvPr/>
        </p:nvSpPr>
        <p:spPr>
          <a:xfrm>
            <a:off x="632389" y="5922236"/>
            <a:ext cx="10154190" cy="646331"/>
          </a:xfrm>
          <a:prstGeom prst="rect">
            <a:avLst/>
          </a:prstGeom>
          <a:noFill/>
        </p:spPr>
        <p:txBody>
          <a:bodyPr wrap="none" rtlCol="0">
            <a:spAutoFit/>
          </a:bodyPr>
          <a:lstStyle/>
          <a:p>
            <a:r>
              <a:rPr lang="en-US" dirty="0"/>
              <a:t>As KM travelled increases, so does the variance in the price charged by the companies, as seen in figure 1, </a:t>
            </a:r>
          </a:p>
          <a:p>
            <a:r>
              <a:rPr lang="en-US" dirty="0"/>
              <a:t>and further reinforced with the std values seen in figure 3. </a:t>
            </a:r>
          </a:p>
        </p:txBody>
      </p:sp>
      <p:sp>
        <p:nvSpPr>
          <p:cNvPr id="16" name="TextBox 15">
            <a:extLst>
              <a:ext uri="{FF2B5EF4-FFF2-40B4-BE49-F238E27FC236}">
                <a16:creationId xmlns:a16="http://schemas.microsoft.com/office/drawing/2014/main" id="{8B5A564E-A962-EF78-30EF-C1A39CC47467}"/>
              </a:ext>
            </a:extLst>
          </p:cNvPr>
          <p:cNvSpPr txBox="1"/>
          <p:nvPr/>
        </p:nvSpPr>
        <p:spPr>
          <a:xfrm>
            <a:off x="7549824" y="3002589"/>
            <a:ext cx="1163782" cy="261610"/>
          </a:xfrm>
          <a:prstGeom prst="rect">
            <a:avLst/>
          </a:prstGeom>
          <a:noFill/>
        </p:spPr>
        <p:txBody>
          <a:bodyPr wrap="square" rtlCol="0">
            <a:spAutoFit/>
          </a:bodyPr>
          <a:lstStyle/>
          <a:p>
            <a:pPr algn="ctr"/>
            <a:r>
              <a:rPr lang="en-US" sz="1100" dirty="0"/>
              <a:t>Figure 3</a:t>
            </a:r>
          </a:p>
        </p:txBody>
      </p:sp>
      <p:graphicFrame>
        <p:nvGraphicFramePr>
          <p:cNvPr id="17" name="Table 17">
            <a:extLst>
              <a:ext uri="{FF2B5EF4-FFF2-40B4-BE49-F238E27FC236}">
                <a16:creationId xmlns:a16="http://schemas.microsoft.com/office/drawing/2014/main" id="{CD99486C-18F7-BA45-C576-74F6AB1E0D76}"/>
              </a:ext>
            </a:extLst>
          </p:cNvPr>
          <p:cNvGraphicFramePr>
            <a:graphicFrameLocks noGrp="1"/>
          </p:cNvGraphicFramePr>
          <p:nvPr>
            <p:extLst>
              <p:ext uri="{D42A27DB-BD31-4B8C-83A1-F6EECF244321}">
                <p14:modId xmlns:p14="http://schemas.microsoft.com/office/powerpoint/2010/main" val="4189704764"/>
              </p:ext>
            </p:extLst>
          </p:nvPr>
        </p:nvGraphicFramePr>
        <p:xfrm>
          <a:off x="400756" y="4097623"/>
          <a:ext cx="10572045" cy="1381760"/>
        </p:xfrm>
        <a:graphic>
          <a:graphicData uri="http://schemas.openxmlformats.org/drawingml/2006/table">
            <a:tbl>
              <a:tblPr firstRow="1" bandRow="1">
                <a:tableStyleId>{5C22544A-7EE6-4342-B048-85BDC9FD1C3A}</a:tableStyleId>
              </a:tblPr>
              <a:tblGrid>
                <a:gridCol w="2114409">
                  <a:extLst>
                    <a:ext uri="{9D8B030D-6E8A-4147-A177-3AD203B41FA5}">
                      <a16:colId xmlns:a16="http://schemas.microsoft.com/office/drawing/2014/main" val="1672818886"/>
                    </a:ext>
                  </a:extLst>
                </a:gridCol>
                <a:gridCol w="2114409">
                  <a:extLst>
                    <a:ext uri="{9D8B030D-6E8A-4147-A177-3AD203B41FA5}">
                      <a16:colId xmlns:a16="http://schemas.microsoft.com/office/drawing/2014/main" val="2677067982"/>
                    </a:ext>
                  </a:extLst>
                </a:gridCol>
                <a:gridCol w="2114409">
                  <a:extLst>
                    <a:ext uri="{9D8B030D-6E8A-4147-A177-3AD203B41FA5}">
                      <a16:colId xmlns:a16="http://schemas.microsoft.com/office/drawing/2014/main" val="2134540269"/>
                    </a:ext>
                  </a:extLst>
                </a:gridCol>
                <a:gridCol w="2114409">
                  <a:extLst>
                    <a:ext uri="{9D8B030D-6E8A-4147-A177-3AD203B41FA5}">
                      <a16:colId xmlns:a16="http://schemas.microsoft.com/office/drawing/2014/main" val="3617175813"/>
                    </a:ext>
                  </a:extLst>
                </a:gridCol>
                <a:gridCol w="2114409">
                  <a:extLst>
                    <a:ext uri="{9D8B030D-6E8A-4147-A177-3AD203B41FA5}">
                      <a16:colId xmlns:a16="http://schemas.microsoft.com/office/drawing/2014/main" val="2345067441"/>
                    </a:ext>
                  </a:extLst>
                </a:gridCol>
              </a:tblGrid>
              <a:tr h="370840">
                <a:tc>
                  <a:txBody>
                    <a:bodyPr/>
                    <a:lstStyle/>
                    <a:p>
                      <a:r>
                        <a:rPr lang="en-US" dirty="0"/>
                        <a:t>Company</a:t>
                      </a:r>
                    </a:p>
                  </a:txBody>
                  <a:tcPr/>
                </a:tc>
                <a:tc>
                  <a:txBody>
                    <a:bodyPr/>
                    <a:lstStyle/>
                    <a:p>
                      <a:r>
                        <a:rPr lang="en-US" dirty="0"/>
                        <a:t>Total number of trips</a:t>
                      </a:r>
                    </a:p>
                  </a:txBody>
                  <a:tcPr/>
                </a:tc>
                <a:tc>
                  <a:txBody>
                    <a:bodyPr/>
                    <a:lstStyle/>
                    <a:p>
                      <a:r>
                        <a:rPr lang="en-US" dirty="0"/>
                        <a:t>Total Cost of trips</a:t>
                      </a:r>
                    </a:p>
                  </a:txBody>
                  <a:tcPr/>
                </a:tc>
                <a:tc>
                  <a:txBody>
                    <a:bodyPr/>
                    <a:lstStyle/>
                    <a:p>
                      <a:r>
                        <a:rPr lang="en-US" dirty="0"/>
                        <a:t>Total Price Charged</a:t>
                      </a:r>
                    </a:p>
                  </a:txBody>
                  <a:tcPr/>
                </a:tc>
                <a:tc>
                  <a:txBody>
                    <a:bodyPr/>
                    <a:lstStyle/>
                    <a:p>
                      <a:r>
                        <a:rPr lang="en-US" dirty="0"/>
                        <a:t>Price charged per trip</a:t>
                      </a:r>
                    </a:p>
                  </a:txBody>
                  <a:tcPr/>
                </a:tc>
                <a:extLst>
                  <a:ext uri="{0D108BD9-81ED-4DB2-BD59-A6C34878D82A}">
                    <a16:rowId xmlns:a16="http://schemas.microsoft.com/office/drawing/2014/main" val="3997212646"/>
                  </a:ext>
                </a:extLst>
              </a:tr>
              <a:tr h="370840">
                <a:tc>
                  <a:txBody>
                    <a:bodyPr/>
                    <a:lstStyle/>
                    <a:p>
                      <a:r>
                        <a:rPr lang="en-US" dirty="0"/>
                        <a:t>Pink Cab</a:t>
                      </a:r>
                    </a:p>
                  </a:txBody>
                  <a:tcPr/>
                </a:tc>
                <a:tc>
                  <a:txBody>
                    <a:bodyPr/>
                    <a:lstStyle/>
                    <a:p>
                      <a:r>
                        <a:rPr lang="en-US" dirty="0"/>
                        <a:t>84,711</a:t>
                      </a:r>
                    </a:p>
                  </a:txBody>
                  <a:tcPr/>
                </a:tc>
                <a:tc>
                  <a:txBody>
                    <a:bodyPr/>
                    <a:lstStyle/>
                    <a:p>
                      <a:r>
                        <a:rPr lang="en-US" dirty="0"/>
                        <a:t>$21,020,923</a:t>
                      </a:r>
                    </a:p>
                  </a:txBody>
                  <a:tcPr/>
                </a:tc>
                <a:tc>
                  <a:txBody>
                    <a:bodyPr/>
                    <a:lstStyle/>
                    <a:p>
                      <a:r>
                        <a:rPr lang="en-US" dirty="0"/>
                        <a:t>$26,328,251.33</a:t>
                      </a:r>
                    </a:p>
                  </a:txBody>
                  <a:tcPr/>
                </a:tc>
                <a:tc>
                  <a:txBody>
                    <a:bodyPr/>
                    <a:lstStyle/>
                    <a:p>
                      <a:r>
                        <a:rPr lang="en-US" dirty="0"/>
                        <a:t>$310.80</a:t>
                      </a:r>
                    </a:p>
                  </a:txBody>
                  <a:tcPr/>
                </a:tc>
                <a:extLst>
                  <a:ext uri="{0D108BD9-81ED-4DB2-BD59-A6C34878D82A}">
                    <a16:rowId xmlns:a16="http://schemas.microsoft.com/office/drawing/2014/main" val="3221906696"/>
                  </a:ext>
                </a:extLst>
              </a:tr>
              <a:tr h="370840">
                <a:tc>
                  <a:txBody>
                    <a:bodyPr/>
                    <a:lstStyle/>
                    <a:p>
                      <a:r>
                        <a:rPr lang="en-US" dirty="0"/>
                        <a:t>Yellow Cab</a:t>
                      </a:r>
                    </a:p>
                  </a:txBody>
                  <a:tcPr/>
                </a:tc>
                <a:tc>
                  <a:txBody>
                    <a:bodyPr/>
                    <a:lstStyle/>
                    <a:p>
                      <a:r>
                        <a:rPr lang="en-US" dirty="0"/>
                        <a:t>274,681</a:t>
                      </a:r>
                    </a:p>
                  </a:txBody>
                  <a:tcPr/>
                </a:tc>
                <a:tc>
                  <a:txBody>
                    <a:bodyPr/>
                    <a:lstStyle/>
                    <a:p>
                      <a:r>
                        <a:rPr lang="en-US" dirty="0"/>
                        <a:t>$81,833,514</a:t>
                      </a:r>
                    </a:p>
                  </a:txBody>
                  <a:tcPr/>
                </a:tc>
                <a:tc>
                  <a:txBody>
                    <a:bodyPr/>
                    <a:lstStyle/>
                    <a:p>
                      <a:r>
                        <a:rPr lang="en-US" dirty="0"/>
                        <a:t>$125,853,887.20</a:t>
                      </a:r>
                    </a:p>
                  </a:txBody>
                  <a:tcPr/>
                </a:tc>
                <a:tc>
                  <a:txBody>
                    <a:bodyPr/>
                    <a:lstStyle/>
                    <a:p>
                      <a:r>
                        <a:rPr lang="en-US" dirty="0"/>
                        <a:t>$458.181</a:t>
                      </a:r>
                    </a:p>
                  </a:txBody>
                  <a:tcPr/>
                </a:tc>
                <a:extLst>
                  <a:ext uri="{0D108BD9-81ED-4DB2-BD59-A6C34878D82A}">
                    <a16:rowId xmlns:a16="http://schemas.microsoft.com/office/drawing/2014/main" val="3983475965"/>
                  </a:ext>
                </a:extLst>
              </a:tr>
            </a:tbl>
          </a:graphicData>
        </a:graphic>
      </p:graphicFrame>
      <p:sp>
        <p:nvSpPr>
          <p:cNvPr id="18" name="TextBox 17">
            <a:extLst>
              <a:ext uri="{FF2B5EF4-FFF2-40B4-BE49-F238E27FC236}">
                <a16:creationId xmlns:a16="http://schemas.microsoft.com/office/drawing/2014/main" id="{2CE811E7-4F63-1CE5-199F-DFCBD429E84F}"/>
              </a:ext>
            </a:extLst>
          </p:cNvPr>
          <p:cNvSpPr txBox="1"/>
          <p:nvPr/>
        </p:nvSpPr>
        <p:spPr>
          <a:xfrm>
            <a:off x="4724283" y="5521123"/>
            <a:ext cx="644728" cy="261610"/>
          </a:xfrm>
          <a:prstGeom prst="rect">
            <a:avLst/>
          </a:prstGeom>
          <a:noFill/>
        </p:spPr>
        <p:txBody>
          <a:bodyPr wrap="none" rtlCol="0">
            <a:spAutoFit/>
          </a:bodyPr>
          <a:lstStyle/>
          <a:p>
            <a:r>
              <a:rPr lang="en-US" sz="1100" dirty="0"/>
              <a:t>Figure 4</a:t>
            </a:r>
          </a:p>
        </p:txBody>
      </p:sp>
    </p:spTree>
    <p:extLst>
      <p:ext uri="{BB962C8B-B14F-4D97-AF65-F5344CB8AC3E}">
        <p14:creationId xmlns:p14="http://schemas.microsoft.com/office/powerpoint/2010/main" val="2719442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25BF-8A1E-72CF-EB01-52F15AF913CF}"/>
              </a:ext>
            </a:extLst>
          </p:cNvPr>
          <p:cNvSpPr>
            <a:spLocks noGrp="1"/>
          </p:cNvSpPr>
          <p:nvPr>
            <p:ph type="title"/>
          </p:nvPr>
        </p:nvSpPr>
        <p:spPr>
          <a:xfrm>
            <a:off x="0" y="-179815"/>
            <a:ext cx="8972550" cy="1025630"/>
          </a:xfrm>
        </p:spPr>
        <p:txBody>
          <a:bodyPr/>
          <a:lstStyle/>
          <a:p>
            <a:r>
              <a:rPr lang="en-US" dirty="0"/>
              <a:t>Seasonal Changes in Customer Activity</a:t>
            </a:r>
          </a:p>
        </p:txBody>
      </p:sp>
      <p:pic>
        <p:nvPicPr>
          <p:cNvPr id="5" name="Content Placeholder 4" descr="Chart, line chart&#10;&#10;Description automatically generated">
            <a:extLst>
              <a:ext uri="{FF2B5EF4-FFF2-40B4-BE49-F238E27FC236}">
                <a16:creationId xmlns:a16="http://schemas.microsoft.com/office/drawing/2014/main" id="{BA5C06A9-5623-40BA-6AA9-04F543B24E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351" y="1287240"/>
            <a:ext cx="4888016" cy="3666012"/>
          </a:xfrm>
        </p:spPr>
      </p:pic>
      <p:sp>
        <p:nvSpPr>
          <p:cNvPr id="6" name="TextBox 5">
            <a:extLst>
              <a:ext uri="{FF2B5EF4-FFF2-40B4-BE49-F238E27FC236}">
                <a16:creationId xmlns:a16="http://schemas.microsoft.com/office/drawing/2014/main" id="{1D7412F9-96F4-FC8E-E418-9A1DBA96E381}"/>
              </a:ext>
            </a:extLst>
          </p:cNvPr>
          <p:cNvSpPr txBox="1"/>
          <p:nvPr/>
        </p:nvSpPr>
        <p:spPr>
          <a:xfrm>
            <a:off x="2282995" y="4953252"/>
            <a:ext cx="644728" cy="261610"/>
          </a:xfrm>
          <a:prstGeom prst="rect">
            <a:avLst/>
          </a:prstGeom>
          <a:noFill/>
        </p:spPr>
        <p:txBody>
          <a:bodyPr wrap="none" rtlCol="0">
            <a:spAutoFit/>
          </a:bodyPr>
          <a:lstStyle/>
          <a:p>
            <a:pPr algn="ctr"/>
            <a:r>
              <a:rPr lang="en-US" sz="1100" dirty="0"/>
              <a:t>Figure 1</a:t>
            </a:r>
          </a:p>
        </p:txBody>
      </p:sp>
      <p:sp>
        <p:nvSpPr>
          <p:cNvPr id="7" name="TextBox 6">
            <a:extLst>
              <a:ext uri="{FF2B5EF4-FFF2-40B4-BE49-F238E27FC236}">
                <a16:creationId xmlns:a16="http://schemas.microsoft.com/office/drawing/2014/main" id="{951CD142-6AB1-BD2D-1F41-C428EBDE958F}"/>
              </a:ext>
            </a:extLst>
          </p:cNvPr>
          <p:cNvSpPr txBox="1"/>
          <p:nvPr/>
        </p:nvSpPr>
        <p:spPr>
          <a:xfrm>
            <a:off x="4698192" y="1690688"/>
            <a:ext cx="7310719" cy="2308324"/>
          </a:xfrm>
          <a:prstGeom prst="rect">
            <a:avLst/>
          </a:prstGeom>
          <a:noFill/>
        </p:spPr>
        <p:txBody>
          <a:bodyPr wrap="none" rtlCol="0">
            <a:spAutoFit/>
          </a:bodyPr>
          <a:lstStyle/>
          <a:p>
            <a:r>
              <a:rPr lang="en-US" dirty="0"/>
              <a:t>As seen in Figure 1, there is a yearly growth in number of customers.</a:t>
            </a:r>
          </a:p>
          <a:p>
            <a:r>
              <a:rPr lang="en-US" dirty="0"/>
              <a:t>Along with this we can see a trend in seasonal activity where the number of</a:t>
            </a:r>
          </a:p>
          <a:p>
            <a:r>
              <a:rPr lang="en-US" dirty="0"/>
              <a:t>Customers drops shortly into the new year, then increases the later into the </a:t>
            </a:r>
          </a:p>
          <a:p>
            <a:r>
              <a:rPr lang="en-US" dirty="0"/>
              <a:t>year it gets, with significant increases starting to occur around the month 6</a:t>
            </a:r>
          </a:p>
          <a:p>
            <a:r>
              <a:rPr lang="en-US" dirty="0"/>
              <a:t>mark.</a:t>
            </a:r>
          </a:p>
          <a:p>
            <a:endParaRPr lang="en-US" dirty="0"/>
          </a:p>
          <a:p>
            <a:r>
              <a:rPr lang="en-US" dirty="0"/>
              <a:t>These trends are most likely due to things like drops in temperature and an</a:t>
            </a:r>
          </a:p>
          <a:p>
            <a:r>
              <a:rPr lang="en-US" dirty="0"/>
              <a:t>Increase in precipitation (Snow and Rain).</a:t>
            </a:r>
          </a:p>
        </p:txBody>
      </p:sp>
      <p:cxnSp>
        <p:nvCxnSpPr>
          <p:cNvPr id="9" name="Straight Connector 8">
            <a:extLst>
              <a:ext uri="{FF2B5EF4-FFF2-40B4-BE49-F238E27FC236}">
                <a16:creationId xmlns:a16="http://schemas.microsoft.com/office/drawing/2014/main" id="{E1726339-CCC1-4F30-4473-8E30FFF9EC32}"/>
              </a:ext>
            </a:extLst>
          </p:cNvPr>
          <p:cNvCxnSpPr>
            <a:cxnSpLocks/>
          </p:cNvCxnSpPr>
          <p:nvPr/>
        </p:nvCxnSpPr>
        <p:spPr>
          <a:xfrm flipV="1">
            <a:off x="2512580" y="1733550"/>
            <a:ext cx="0" cy="28199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26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C1C3A-5DF7-A879-FC08-0587B75B3F1F}"/>
              </a:ext>
            </a:extLst>
          </p:cNvPr>
          <p:cNvSpPr>
            <a:spLocks noGrp="1"/>
          </p:cNvSpPr>
          <p:nvPr>
            <p:ph type="title"/>
          </p:nvPr>
        </p:nvSpPr>
        <p:spPr>
          <a:xfrm>
            <a:off x="4705720" y="3635683"/>
            <a:ext cx="3489697" cy="1325563"/>
          </a:xfrm>
        </p:spPr>
        <p:txBody>
          <a:bodyPr>
            <a:normAutofit/>
          </a:bodyPr>
          <a:lstStyle/>
          <a:p>
            <a:r>
              <a:rPr lang="en-US" sz="2400" b="1" dirty="0"/>
              <a:t>Customer Demographics</a:t>
            </a:r>
          </a:p>
        </p:txBody>
      </p:sp>
      <p:pic>
        <p:nvPicPr>
          <p:cNvPr id="5" name="Content Placeholder 4" descr="Chart, scatter chart&#10;&#10;Description automatically generated">
            <a:extLst>
              <a:ext uri="{FF2B5EF4-FFF2-40B4-BE49-F238E27FC236}">
                <a16:creationId xmlns:a16="http://schemas.microsoft.com/office/drawing/2014/main" id="{A8959104-4725-3B1D-2A53-38B9C61F57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492" y="72415"/>
            <a:ext cx="4151043" cy="3113282"/>
          </a:xfrm>
        </p:spPr>
      </p:pic>
      <p:pic>
        <p:nvPicPr>
          <p:cNvPr id="7" name="Picture 6" descr="Chart, scatter chart&#10;&#10;Description automatically generated">
            <a:extLst>
              <a:ext uri="{FF2B5EF4-FFF2-40B4-BE49-F238E27FC236}">
                <a16:creationId xmlns:a16="http://schemas.microsoft.com/office/drawing/2014/main" id="{DABC4EA6-185C-793D-C67C-0482662B53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8535" y="109036"/>
            <a:ext cx="4151043" cy="3113282"/>
          </a:xfrm>
          <a:prstGeom prst="rect">
            <a:avLst/>
          </a:prstGeom>
        </p:spPr>
      </p:pic>
      <p:pic>
        <p:nvPicPr>
          <p:cNvPr id="9" name="Picture 8" descr="Chart, scatter chart&#10;&#10;Description automatically generated">
            <a:extLst>
              <a:ext uri="{FF2B5EF4-FFF2-40B4-BE49-F238E27FC236}">
                <a16:creationId xmlns:a16="http://schemas.microsoft.com/office/drawing/2014/main" id="{23127861-2650-FEE9-37E4-BC1EB6513C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492" y="3501828"/>
            <a:ext cx="4151045" cy="3113284"/>
          </a:xfrm>
          <a:prstGeom prst="rect">
            <a:avLst/>
          </a:prstGeom>
        </p:spPr>
      </p:pic>
      <p:sp>
        <p:nvSpPr>
          <p:cNvPr id="10" name="TextBox 9">
            <a:extLst>
              <a:ext uri="{FF2B5EF4-FFF2-40B4-BE49-F238E27FC236}">
                <a16:creationId xmlns:a16="http://schemas.microsoft.com/office/drawing/2014/main" id="{7DC8DDAF-007F-831A-378E-C6A8A56D47A6}"/>
              </a:ext>
            </a:extLst>
          </p:cNvPr>
          <p:cNvSpPr txBox="1"/>
          <p:nvPr/>
        </p:nvSpPr>
        <p:spPr>
          <a:xfrm>
            <a:off x="1705554" y="3080834"/>
            <a:ext cx="1163782" cy="261610"/>
          </a:xfrm>
          <a:prstGeom prst="rect">
            <a:avLst/>
          </a:prstGeom>
          <a:noFill/>
        </p:spPr>
        <p:txBody>
          <a:bodyPr wrap="square" rtlCol="0">
            <a:spAutoFit/>
          </a:bodyPr>
          <a:lstStyle/>
          <a:p>
            <a:pPr algn="ctr"/>
            <a:r>
              <a:rPr lang="en-US" sz="1100" dirty="0"/>
              <a:t>Figure 1</a:t>
            </a:r>
          </a:p>
        </p:txBody>
      </p:sp>
      <p:sp>
        <p:nvSpPr>
          <p:cNvPr id="11" name="TextBox 10">
            <a:extLst>
              <a:ext uri="{FF2B5EF4-FFF2-40B4-BE49-F238E27FC236}">
                <a16:creationId xmlns:a16="http://schemas.microsoft.com/office/drawing/2014/main" id="{D238E66D-ACA0-A517-7EAB-C9CB4EE230DE}"/>
              </a:ext>
            </a:extLst>
          </p:cNvPr>
          <p:cNvSpPr txBox="1"/>
          <p:nvPr/>
        </p:nvSpPr>
        <p:spPr>
          <a:xfrm>
            <a:off x="6054220" y="3203597"/>
            <a:ext cx="644728" cy="261610"/>
          </a:xfrm>
          <a:prstGeom prst="rect">
            <a:avLst/>
          </a:prstGeom>
          <a:noFill/>
        </p:spPr>
        <p:txBody>
          <a:bodyPr wrap="none" rtlCol="0">
            <a:spAutoFit/>
          </a:bodyPr>
          <a:lstStyle/>
          <a:p>
            <a:pPr algn="ctr"/>
            <a:r>
              <a:rPr lang="en-US" sz="1100" dirty="0"/>
              <a:t>Figure 2</a:t>
            </a:r>
          </a:p>
        </p:txBody>
      </p:sp>
      <p:sp>
        <p:nvSpPr>
          <p:cNvPr id="12" name="TextBox 11">
            <a:extLst>
              <a:ext uri="{FF2B5EF4-FFF2-40B4-BE49-F238E27FC236}">
                <a16:creationId xmlns:a16="http://schemas.microsoft.com/office/drawing/2014/main" id="{F2644F1D-2449-F06D-DB6F-234E1030C6DA}"/>
              </a:ext>
            </a:extLst>
          </p:cNvPr>
          <p:cNvSpPr txBox="1"/>
          <p:nvPr/>
        </p:nvSpPr>
        <p:spPr>
          <a:xfrm>
            <a:off x="1965081" y="6596390"/>
            <a:ext cx="644728" cy="261610"/>
          </a:xfrm>
          <a:prstGeom prst="rect">
            <a:avLst/>
          </a:prstGeom>
          <a:noFill/>
        </p:spPr>
        <p:txBody>
          <a:bodyPr wrap="none" rtlCol="0">
            <a:spAutoFit/>
          </a:bodyPr>
          <a:lstStyle/>
          <a:p>
            <a:pPr algn="ctr"/>
            <a:r>
              <a:rPr lang="en-US" sz="1100" dirty="0"/>
              <a:t>Figure 3</a:t>
            </a:r>
          </a:p>
        </p:txBody>
      </p:sp>
      <p:sp>
        <p:nvSpPr>
          <p:cNvPr id="13" name="TextBox 12">
            <a:extLst>
              <a:ext uri="{FF2B5EF4-FFF2-40B4-BE49-F238E27FC236}">
                <a16:creationId xmlns:a16="http://schemas.microsoft.com/office/drawing/2014/main" id="{051BBB1E-4604-DD87-3CBF-F2550E70AC0B}"/>
              </a:ext>
            </a:extLst>
          </p:cNvPr>
          <p:cNvSpPr txBox="1"/>
          <p:nvPr/>
        </p:nvSpPr>
        <p:spPr>
          <a:xfrm>
            <a:off x="4705720" y="4481624"/>
            <a:ext cx="6315575" cy="830997"/>
          </a:xfrm>
          <a:prstGeom prst="rect">
            <a:avLst/>
          </a:prstGeom>
          <a:noFill/>
        </p:spPr>
        <p:txBody>
          <a:bodyPr wrap="none" rtlCol="0">
            <a:spAutoFit/>
          </a:bodyPr>
          <a:lstStyle/>
          <a:p>
            <a:r>
              <a:rPr lang="en-US" sz="1600" dirty="0"/>
              <a:t>Figures 1-3 show the distribution of Average incomes among the different</a:t>
            </a:r>
          </a:p>
          <a:p>
            <a:r>
              <a:rPr lang="en-US" sz="1600" dirty="0"/>
              <a:t>Age groups in customers of both genders. The data shows higher average </a:t>
            </a:r>
          </a:p>
          <a:p>
            <a:r>
              <a:rPr lang="en-US" sz="1600" dirty="0"/>
              <a:t>Income for younger males and older females.</a:t>
            </a:r>
          </a:p>
        </p:txBody>
      </p:sp>
      <p:graphicFrame>
        <p:nvGraphicFramePr>
          <p:cNvPr id="14" name="Table 14">
            <a:extLst>
              <a:ext uri="{FF2B5EF4-FFF2-40B4-BE49-F238E27FC236}">
                <a16:creationId xmlns:a16="http://schemas.microsoft.com/office/drawing/2014/main" id="{52283517-19C6-1D44-E90C-84952E15D2C7}"/>
              </a:ext>
            </a:extLst>
          </p:cNvPr>
          <p:cNvGraphicFramePr>
            <a:graphicFrameLocks noGrp="1"/>
          </p:cNvGraphicFramePr>
          <p:nvPr>
            <p:extLst>
              <p:ext uri="{D42A27DB-BD31-4B8C-83A1-F6EECF244321}">
                <p14:modId xmlns:p14="http://schemas.microsoft.com/office/powerpoint/2010/main" val="1727405429"/>
              </p:ext>
            </p:extLst>
          </p:nvPr>
        </p:nvGraphicFramePr>
        <p:xfrm>
          <a:off x="8315058" y="504570"/>
          <a:ext cx="3729258" cy="1112520"/>
        </p:xfrm>
        <a:graphic>
          <a:graphicData uri="http://schemas.openxmlformats.org/drawingml/2006/table">
            <a:tbl>
              <a:tblPr firstRow="1" bandRow="1">
                <a:tableStyleId>{5C22544A-7EE6-4342-B048-85BDC9FD1C3A}</a:tableStyleId>
              </a:tblPr>
              <a:tblGrid>
                <a:gridCol w="1864629">
                  <a:extLst>
                    <a:ext uri="{9D8B030D-6E8A-4147-A177-3AD203B41FA5}">
                      <a16:colId xmlns:a16="http://schemas.microsoft.com/office/drawing/2014/main" val="1001426157"/>
                    </a:ext>
                  </a:extLst>
                </a:gridCol>
                <a:gridCol w="1864629">
                  <a:extLst>
                    <a:ext uri="{9D8B030D-6E8A-4147-A177-3AD203B41FA5}">
                      <a16:colId xmlns:a16="http://schemas.microsoft.com/office/drawing/2014/main" val="442935714"/>
                    </a:ext>
                  </a:extLst>
                </a:gridCol>
              </a:tblGrid>
              <a:tr h="370840">
                <a:tc>
                  <a:txBody>
                    <a:bodyPr/>
                    <a:lstStyle/>
                    <a:p>
                      <a:r>
                        <a:rPr lang="en-US" sz="1200" dirty="0"/>
                        <a:t>Gender</a:t>
                      </a:r>
                    </a:p>
                  </a:txBody>
                  <a:tcPr/>
                </a:tc>
                <a:tc>
                  <a:txBody>
                    <a:bodyPr/>
                    <a:lstStyle/>
                    <a:p>
                      <a:r>
                        <a:rPr lang="en-US" sz="1200" dirty="0"/>
                        <a:t>Number of Customers</a:t>
                      </a:r>
                    </a:p>
                  </a:txBody>
                  <a:tcPr/>
                </a:tc>
                <a:extLst>
                  <a:ext uri="{0D108BD9-81ED-4DB2-BD59-A6C34878D82A}">
                    <a16:rowId xmlns:a16="http://schemas.microsoft.com/office/drawing/2014/main" val="4138501152"/>
                  </a:ext>
                </a:extLst>
              </a:tr>
              <a:tr h="370840">
                <a:tc>
                  <a:txBody>
                    <a:bodyPr/>
                    <a:lstStyle/>
                    <a:p>
                      <a:r>
                        <a:rPr lang="en-US" sz="1200" dirty="0"/>
                        <a:t>Female</a:t>
                      </a:r>
                    </a:p>
                  </a:txBody>
                  <a:tcPr/>
                </a:tc>
                <a:tc>
                  <a:txBody>
                    <a:bodyPr/>
                    <a:lstStyle/>
                    <a:p>
                      <a:r>
                        <a:rPr lang="en-US" sz="1200" dirty="0"/>
                        <a:t>22609</a:t>
                      </a:r>
                    </a:p>
                  </a:txBody>
                  <a:tcPr/>
                </a:tc>
                <a:extLst>
                  <a:ext uri="{0D108BD9-81ED-4DB2-BD59-A6C34878D82A}">
                    <a16:rowId xmlns:a16="http://schemas.microsoft.com/office/drawing/2014/main" val="2908784032"/>
                  </a:ext>
                </a:extLst>
              </a:tr>
              <a:tr h="370840">
                <a:tc>
                  <a:txBody>
                    <a:bodyPr/>
                    <a:lstStyle/>
                    <a:p>
                      <a:r>
                        <a:rPr lang="en-US" sz="1200" dirty="0"/>
                        <a:t>Male</a:t>
                      </a:r>
                    </a:p>
                  </a:txBody>
                  <a:tcPr/>
                </a:tc>
                <a:tc>
                  <a:txBody>
                    <a:bodyPr/>
                    <a:lstStyle/>
                    <a:p>
                      <a:r>
                        <a:rPr lang="en-US" sz="1200" dirty="0"/>
                        <a:t>26562</a:t>
                      </a:r>
                    </a:p>
                  </a:txBody>
                  <a:tcPr/>
                </a:tc>
                <a:extLst>
                  <a:ext uri="{0D108BD9-81ED-4DB2-BD59-A6C34878D82A}">
                    <a16:rowId xmlns:a16="http://schemas.microsoft.com/office/drawing/2014/main" val="3061079400"/>
                  </a:ext>
                </a:extLst>
              </a:tr>
            </a:tbl>
          </a:graphicData>
        </a:graphic>
      </p:graphicFrame>
    </p:spTree>
    <p:extLst>
      <p:ext uri="{BB962C8B-B14F-4D97-AF65-F5344CB8AC3E}">
        <p14:creationId xmlns:p14="http://schemas.microsoft.com/office/powerpoint/2010/main" val="245197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D0DA0-2E8C-68C7-2EC9-41DE23E504F8}"/>
              </a:ext>
            </a:extLst>
          </p:cNvPr>
          <p:cNvSpPr>
            <a:spLocks noGrp="1"/>
          </p:cNvSpPr>
          <p:nvPr>
            <p:ph type="title"/>
          </p:nvPr>
        </p:nvSpPr>
        <p:spPr>
          <a:xfrm>
            <a:off x="0" y="9210"/>
            <a:ext cx="3426151" cy="635694"/>
          </a:xfrm>
        </p:spPr>
        <p:txBody>
          <a:bodyPr>
            <a:normAutofit fontScale="90000"/>
          </a:bodyPr>
          <a:lstStyle/>
          <a:p>
            <a:r>
              <a:rPr lang="en-US" dirty="0"/>
              <a:t>City Data</a:t>
            </a:r>
          </a:p>
        </p:txBody>
      </p:sp>
      <p:graphicFrame>
        <p:nvGraphicFramePr>
          <p:cNvPr id="6" name="Table 6">
            <a:extLst>
              <a:ext uri="{FF2B5EF4-FFF2-40B4-BE49-F238E27FC236}">
                <a16:creationId xmlns:a16="http://schemas.microsoft.com/office/drawing/2014/main" id="{7850A4BA-CF1E-0E7C-C8AA-EC9E86D23DF9}"/>
              </a:ext>
            </a:extLst>
          </p:cNvPr>
          <p:cNvGraphicFramePr>
            <a:graphicFrameLocks noGrp="1"/>
          </p:cNvGraphicFramePr>
          <p:nvPr>
            <p:extLst>
              <p:ext uri="{D42A27DB-BD31-4B8C-83A1-F6EECF244321}">
                <p14:modId xmlns:p14="http://schemas.microsoft.com/office/powerpoint/2010/main" val="1305949760"/>
              </p:ext>
            </p:extLst>
          </p:nvPr>
        </p:nvGraphicFramePr>
        <p:xfrm>
          <a:off x="1291102" y="1364855"/>
          <a:ext cx="4072988" cy="5455596"/>
        </p:xfrm>
        <a:graphic>
          <a:graphicData uri="http://schemas.openxmlformats.org/drawingml/2006/table">
            <a:tbl>
              <a:tblPr firstRow="1" bandRow="1">
                <a:tableStyleId>{5C22544A-7EE6-4342-B048-85BDC9FD1C3A}</a:tableStyleId>
              </a:tblPr>
              <a:tblGrid>
                <a:gridCol w="1018247">
                  <a:extLst>
                    <a:ext uri="{9D8B030D-6E8A-4147-A177-3AD203B41FA5}">
                      <a16:colId xmlns:a16="http://schemas.microsoft.com/office/drawing/2014/main" val="2466627875"/>
                    </a:ext>
                  </a:extLst>
                </a:gridCol>
                <a:gridCol w="1018247">
                  <a:extLst>
                    <a:ext uri="{9D8B030D-6E8A-4147-A177-3AD203B41FA5}">
                      <a16:colId xmlns:a16="http://schemas.microsoft.com/office/drawing/2014/main" val="2798328377"/>
                    </a:ext>
                  </a:extLst>
                </a:gridCol>
                <a:gridCol w="1018247">
                  <a:extLst>
                    <a:ext uri="{9D8B030D-6E8A-4147-A177-3AD203B41FA5}">
                      <a16:colId xmlns:a16="http://schemas.microsoft.com/office/drawing/2014/main" val="3410674786"/>
                    </a:ext>
                  </a:extLst>
                </a:gridCol>
                <a:gridCol w="1018247">
                  <a:extLst>
                    <a:ext uri="{9D8B030D-6E8A-4147-A177-3AD203B41FA5}">
                      <a16:colId xmlns:a16="http://schemas.microsoft.com/office/drawing/2014/main" val="2739593304"/>
                    </a:ext>
                  </a:extLst>
                </a:gridCol>
              </a:tblGrid>
              <a:tr h="367416">
                <a:tc>
                  <a:txBody>
                    <a:bodyPr/>
                    <a:lstStyle/>
                    <a:p>
                      <a:pPr algn="l" fontAlgn="b"/>
                      <a:r>
                        <a:rPr lang="en-US" sz="1100" b="0" i="0" u="none" strike="noStrike" dirty="0">
                          <a:solidFill>
                            <a:srgbClr val="000000"/>
                          </a:solidFill>
                          <a:effectLst/>
                          <a:latin typeface="Calibri" panose="020F0502020204030204" pitchFamily="34" charset="0"/>
                        </a:rPr>
                        <a:t>City</a:t>
                      </a:r>
                    </a:p>
                  </a:txBody>
                  <a:tcPr marL="9525" marR="9525" marT="9525" marB="0" anchor="b">
                    <a:solidFill>
                      <a:schemeClr val="accent1">
                        <a:lumMod val="60000"/>
                        <a:lumOff val="4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Total Number of Transactions</a:t>
                      </a:r>
                    </a:p>
                  </a:txBody>
                  <a:tcPr marL="9525" marR="9525" marT="9525" marB="0" anchor="b">
                    <a:solidFill>
                      <a:schemeClr val="accent1">
                        <a:lumMod val="60000"/>
                        <a:lumOff val="4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Total Price Charged</a:t>
                      </a:r>
                    </a:p>
                  </a:txBody>
                  <a:tcPr marL="9525" marR="9525" marT="9525" marB="0" anchor="b">
                    <a:solidFill>
                      <a:schemeClr val="accent1">
                        <a:lumMod val="60000"/>
                        <a:lumOff val="4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Total Trip Price</a:t>
                      </a:r>
                    </a:p>
                  </a:txBody>
                  <a:tcPr marL="9525" marR="9525" marT="9525" marB="0" anchor="b">
                    <a:solidFill>
                      <a:schemeClr val="accent1">
                        <a:lumMod val="60000"/>
                        <a:lumOff val="40000"/>
                      </a:schemeClr>
                    </a:solidFill>
                  </a:tcPr>
                </a:tc>
                <a:extLst>
                  <a:ext uri="{0D108BD9-81ED-4DB2-BD59-A6C34878D82A}">
                    <a16:rowId xmlns:a16="http://schemas.microsoft.com/office/drawing/2014/main" val="3219732258"/>
                  </a:ext>
                </a:extLst>
              </a:tr>
              <a:tr h="216740">
                <a:tc>
                  <a:txBody>
                    <a:bodyPr/>
                    <a:lstStyle/>
                    <a:p>
                      <a:pPr algn="l" fontAlgn="b"/>
                      <a:r>
                        <a:rPr lang="en-US" sz="1100" b="0" i="0" u="none" strike="noStrike">
                          <a:solidFill>
                            <a:srgbClr val="000000"/>
                          </a:solidFill>
                          <a:effectLst/>
                          <a:latin typeface="Calibri" panose="020F0502020204030204" pitchFamily="34" charset="0"/>
                        </a:rPr>
                        <a:t>ATLANTA GA</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5795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125853887.2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81833514.02</a:t>
                      </a:r>
                    </a:p>
                  </a:txBody>
                  <a:tcPr marL="9525" marR="9525" marT="9525" marB="0" anchor="b"/>
                </a:tc>
                <a:extLst>
                  <a:ext uri="{0D108BD9-81ED-4DB2-BD59-A6C34878D82A}">
                    <a16:rowId xmlns:a16="http://schemas.microsoft.com/office/drawing/2014/main" val="732976047"/>
                  </a:ext>
                </a:extLst>
              </a:tr>
              <a:tr h="216740">
                <a:tc>
                  <a:txBody>
                    <a:bodyPr/>
                    <a:lstStyle/>
                    <a:p>
                      <a:pPr algn="l" fontAlgn="b"/>
                      <a:r>
                        <a:rPr lang="en-US" sz="1100" b="0" i="0" u="none" strike="noStrike">
                          <a:solidFill>
                            <a:srgbClr val="000000"/>
                          </a:solidFill>
                          <a:effectLst/>
                          <a:latin typeface="Calibri" panose="020F0502020204030204" pitchFamily="34" charset="0"/>
                        </a:rPr>
                        <a:t>AUSTIN TX</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3028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125853887.2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81833514.02</a:t>
                      </a:r>
                    </a:p>
                  </a:txBody>
                  <a:tcPr marL="9525" marR="9525" marT="9525" marB="0" anchor="b"/>
                </a:tc>
                <a:extLst>
                  <a:ext uri="{0D108BD9-81ED-4DB2-BD59-A6C34878D82A}">
                    <a16:rowId xmlns:a16="http://schemas.microsoft.com/office/drawing/2014/main" val="2454473275"/>
                  </a:ext>
                </a:extLst>
              </a:tr>
              <a:tr h="216740">
                <a:tc>
                  <a:txBody>
                    <a:bodyPr/>
                    <a:lstStyle/>
                    <a:p>
                      <a:pPr algn="l" fontAlgn="b"/>
                      <a:r>
                        <a:rPr lang="en-US" sz="1100" b="0" i="0" u="none" strike="noStrike">
                          <a:solidFill>
                            <a:srgbClr val="000000"/>
                          </a:solidFill>
                          <a:effectLst/>
                          <a:latin typeface="Calibri" panose="020F0502020204030204" pitchFamily="34" charset="0"/>
                        </a:rPr>
                        <a:t>BOSTON MA</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24506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125853887.2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81833514.02</a:t>
                      </a:r>
                    </a:p>
                  </a:txBody>
                  <a:tcPr marL="9525" marR="9525" marT="9525" marB="0" anchor="b"/>
                </a:tc>
                <a:extLst>
                  <a:ext uri="{0D108BD9-81ED-4DB2-BD59-A6C34878D82A}">
                    <a16:rowId xmlns:a16="http://schemas.microsoft.com/office/drawing/2014/main" val="1003370230"/>
                  </a:ext>
                </a:extLst>
              </a:tr>
              <a:tr h="216740">
                <a:tc>
                  <a:txBody>
                    <a:bodyPr/>
                    <a:lstStyle/>
                    <a:p>
                      <a:pPr algn="l" fontAlgn="b"/>
                      <a:r>
                        <a:rPr lang="en-US" sz="1100" b="0" i="0" u="none" strike="noStrike">
                          <a:solidFill>
                            <a:srgbClr val="000000"/>
                          </a:solidFill>
                          <a:effectLst/>
                          <a:latin typeface="Calibri" panose="020F0502020204030204" pitchFamily="34" charset="0"/>
                        </a:rPr>
                        <a:t>CHICAGO IL</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47264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125853887.2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81833514.02</a:t>
                      </a:r>
                    </a:p>
                  </a:txBody>
                  <a:tcPr marL="9525" marR="9525" marT="9525" marB="0" anchor="b"/>
                </a:tc>
                <a:extLst>
                  <a:ext uri="{0D108BD9-81ED-4DB2-BD59-A6C34878D82A}">
                    <a16:rowId xmlns:a16="http://schemas.microsoft.com/office/drawing/2014/main" val="2412654031"/>
                  </a:ext>
                </a:extLst>
              </a:tr>
              <a:tr h="216740">
                <a:tc>
                  <a:txBody>
                    <a:bodyPr/>
                    <a:lstStyle/>
                    <a:p>
                      <a:pPr algn="l" fontAlgn="b"/>
                      <a:r>
                        <a:rPr lang="en-US" sz="1100" b="0" i="0" u="none" strike="noStrike">
                          <a:solidFill>
                            <a:srgbClr val="000000"/>
                          </a:solidFill>
                          <a:effectLst/>
                          <a:latin typeface="Calibri" panose="020F0502020204030204" pitchFamily="34" charset="0"/>
                        </a:rPr>
                        <a:t>DALLAS TX</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5637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125853887.2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81833514.02</a:t>
                      </a:r>
                    </a:p>
                  </a:txBody>
                  <a:tcPr marL="9525" marR="9525" marT="9525" marB="0" anchor="b"/>
                </a:tc>
                <a:extLst>
                  <a:ext uri="{0D108BD9-81ED-4DB2-BD59-A6C34878D82A}">
                    <a16:rowId xmlns:a16="http://schemas.microsoft.com/office/drawing/2014/main" val="2058585607"/>
                  </a:ext>
                </a:extLst>
              </a:tr>
              <a:tr h="216740">
                <a:tc>
                  <a:txBody>
                    <a:bodyPr/>
                    <a:lstStyle/>
                    <a:p>
                      <a:pPr algn="l" fontAlgn="b"/>
                      <a:r>
                        <a:rPr lang="en-US" sz="1100" b="0" i="0" u="none" strike="noStrike">
                          <a:solidFill>
                            <a:srgbClr val="000000"/>
                          </a:solidFill>
                          <a:effectLst/>
                          <a:latin typeface="Calibri" panose="020F0502020204030204" pitchFamily="34" charset="0"/>
                        </a:rPr>
                        <a:t>DENVER CO</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2431</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125853887.2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81833514.02</a:t>
                      </a:r>
                    </a:p>
                  </a:txBody>
                  <a:tcPr marL="9525" marR="9525" marT="9525" marB="0" anchor="b"/>
                </a:tc>
                <a:extLst>
                  <a:ext uri="{0D108BD9-81ED-4DB2-BD59-A6C34878D82A}">
                    <a16:rowId xmlns:a16="http://schemas.microsoft.com/office/drawing/2014/main" val="2969979215"/>
                  </a:ext>
                </a:extLst>
              </a:tr>
              <a:tr h="367416">
                <a:tc>
                  <a:txBody>
                    <a:bodyPr/>
                    <a:lstStyle/>
                    <a:p>
                      <a:pPr algn="l" fontAlgn="b"/>
                      <a:r>
                        <a:rPr lang="en-US" sz="1100" b="0" i="0" u="none" strike="noStrike">
                          <a:solidFill>
                            <a:srgbClr val="000000"/>
                          </a:solidFill>
                          <a:effectLst/>
                          <a:latin typeface="Calibri" panose="020F0502020204030204" pitchFamily="34" charset="0"/>
                        </a:rPr>
                        <a:t>LOS ANGELES CA</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28168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125853887.2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81833514.02</a:t>
                      </a:r>
                    </a:p>
                  </a:txBody>
                  <a:tcPr marL="9525" marR="9525" marT="9525" marB="0" anchor="b"/>
                </a:tc>
                <a:extLst>
                  <a:ext uri="{0D108BD9-81ED-4DB2-BD59-A6C34878D82A}">
                    <a16:rowId xmlns:a16="http://schemas.microsoft.com/office/drawing/2014/main" val="2211043594"/>
                  </a:ext>
                </a:extLst>
              </a:tr>
              <a:tr h="216740">
                <a:tc>
                  <a:txBody>
                    <a:bodyPr/>
                    <a:lstStyle/>
                    <a:p>
                      <a:pPr algn="l" fontAlgn="b"/>
                      <a:r>
                        <a:rPr lang="en-US" sz="1100" b="0" i="0" u="none" strike="noStrike">
                          <a:solidFill>
                            <a:srgbClr val="000000"/>
                          </a:solidFill>
                          <a:effectLst/>
                          <a:latin typeface="Calibri" panose="020F0502020204030204" pitchFamily="34" charset="0"/>
                        </a:rPr>
                        <a:t>MIAMI FL</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4452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125853887.2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81833514.02</a:t>
                      </a:r>
                    </a:p>
                  </a:txBody>
                  <a:tcPr marL="9525" marR="9525" marT="9525" marB="0" anchor="b"/>
                </a:tc>
                <a:extLst>
                  <a:ext uri="{0D108BD9-81ED-4DB2-BD59-A6C34878D82A}">
                    <a16:rowId xmlns:a16="http://schemas.microsoft.com/office/drawing/2014/main" val="1086116482"/>
                  </a:ext>
                </a:extLst>
              </a:tr>
              <a:tr h="216740">
                <a:tc>
                  <a:txBody>
                    <a:bodyPr/>
                    <a:lstStyle/>
                    <a:p>
                      <a:pPr algn="l" fontAlgn="b"/>
                      <a:r>
                        <a:rPr lang="en-US" sz="1100" b="0" i="0" u="none" strike="noStrike">
                          <a:solidFill>
                            <a:srgbClr val="000000"/>
                          </a:solidFill>
                          <a:effectLst/>
                          <a:latin typeface="Calibri" panose="020F0502020204030204" pitchFamily="34" charset="0"/>
                        </a:rPr>
                        <a:t>NASHVILLE TN</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1169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125853887.2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81833514.02</a:t>
                      </a:r>
                    </a:p>
                  </a:txBody>
                  <a:tcPr marL="9525" marR="9525" marT="9525" marB="0" anchor="b"/>
                </a:tc>
                <a:extLst>
                  <a:ext uri="{0D108BD9-81ED-4DB2-BD59-A6C34878D82A}">
                    <a16:rowId xmlns:a16="http://schemas.microsoft.com/office/drawing/2014/main" val="796244882"/>
                  </a:ext>
                </a:extLst>
              </a:tr>
              <a:tr h="216740">
                <a:tc>
                  <a:txBody>
                    <a:bodyPr/>
                    <a:lstStyle/>
                    <a:p>
                      <a:pPr algn="l" fontAlgn="b"/>
                      <a:r>
                        <a:rPr lang="en-US" sz="1100" b="0" i="0" u="none" strike="noStrike">
                          <a:solidFill>
                            <a:srgbClr val="000000"/>
                          </a:solidFill>
                          <a:effectLst/>
                          <a:latin typeface="Calibri" panose="020F0502020204030204" pitchFamily="34" charset="0"/>
                        </a:rPr>
                        <a:t>NEW YORK NY</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85918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125853887.2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81833514.02</a:t>
                      </a:r>
                    </a:p>
                  </a:txBody>
                  <a:tcPr marL="9525" marR="9525" marT="9525" marB="0" anchor="b"/>
                </a:tc>
                <a:extLst>
                  <a:ext uri="{0D108BD9-81ED-4DB2-BD59-A6C34878D82A}">
                    <a16:rowId xmlns:a16="http://schemas.microsoft.com/office/drawing/2014/main" val="1998812326"/>
                  </a:ext>
                </a:extLst>
              </a:tr>
              <a:tr h="367416">
                <a:tc>
                  <a:txBody>
                    <a:bodyPr/>
                    <a:lstStyle/>
                    <a:p>
                      <a:pPr algn="l" fontAlgn="b"/>
                      <a:r>
                        <a:rPr lang="en-US" sz="1100" b="0" i="0" u="none" strike="noStrike">
                          <a:solidFill>
                            <a:srgbClr val="000000"/>
                          </a:solidFill>
                          <a:effectLst/>
                          <a:latin typeface="Calibri" panose="020F0502020204030204" pitchFamily="34" charset="0"/>
                        </a:rPr>
                        <a:t>ORANGE COUNTY</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2469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125853887.2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81833514.02</a:t>
                      </a:r>
                    </a:p>
                  </a:txBody>
                  <a:tcPr marL="9525" marR="9525" marT="9525" marB="0" anchor="b"/>
                </a:tc>
                <a:extLst>
                  <a:ext uri="{0D108BD9-81ED-4DB2-BD59-A6C34878D82A}">
                    <a16:rowId xmlns:a16="http://schemas.microsoft.com/office/drawing/2014/main" val="1888271155"/>
                  </a:ext>
                </a:extLst>
              </a:tr>
              <a:tr h="216740">
                <a:tc>
                  <a:txBody>
                    <a:bodyPr/>
                    <a:lstStyle/>
                    <a:p>
                      <a:pPr algn="l" fontAlgn="b"/>
                      <a:r>
                        <a:rPr lang="en-US" sz="1100" b="0" i="0" u="none" strike="noStrike">
                          <a:solidFill>
                            <a:srgbClr val="000000"/>
                          </a:solidFill>
                          <a:effectLst/>
                          <a:latin typeface="Calibri" panose="020F0502020204030204" pitchFamily="34" charset="0"/>
                        </a:rPr>
                        <a:t>PHOENIX AZ</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1200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125853887.2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81833514.02</a:t>
                      </a:r>
                    </a:p>
                  </a:txBody>
                  <a:tcPr marL="9525" marR="9525" marT="9525" marB="0" anchor="b"/>
                </a:tc>
                <a:extLst>
                  <a:ext uri="{0D108BD9-81ED-4DB2-BD59-A6C34878D82A}">
                    <a16:rowId xmlns:a16="http://schemas.microsoft.com/office/drawing/2014/main" val="2446805151"/>
                  </a:ext>
                </a:extLst>
              </a:tr>
              <a:tr h="367416">
                <a:tc>
                  <a:txBody>
                    <a:bodyPr/>
                    <a:lstStyle/>
                    <a:p>
                      <a:pPr algn="l" fontAlgn="b"/>
                      <a:r>
                        <a:rPr lang="en-US" sz="1100" b="0" i="0" u="none" strike="noStrike">
                          <a:solidFill>
                            <a:srgbClr val="000000"/>
                          </a:solidFill>
                          <a:effectLst/>
                          <a:latin typeface="Calibri" panose="020F0502020204030204" pitchFamily="34" charset="0"/>
                        </a:rPr>
                        <a:t>PITTSBURGH PA</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631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125853887.2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81833514.02</a:t>
                      </a:r>
                    </a:p>
                  </a:txBody>
                  <a:tcPr marL="9525" marR="9525" marT="9525" marB="0" anchor="b"/>
                </a:tc>
                <a:extLst>
                  <a:ext uri="{0D108BD9-81ED-4DB2-BD59-A6C34878D82A}">
                    <a16:rowId xmlns:a16="http://schemas.microsoft.com/office/drawing/2014/main" val="2535818764"/>
                  </a:ext>
                </a:extLst>
              </a:tr>
              <a:tr h="367416">
                <a:tc>
                  <a:txBody>
                    <a:bodyPr/>
                    <a:lstStyle/>
                    <a:p>
                      <a:pPr algn="l" fontAlgn="b"/>
                      <a:r>
                        <a:rPr lang="en-US" sz="1100" b="0" i="0" u="none" strike="noStrike" dirty="0">
                          <a:solidFill>
                            <a:srgbClr val="000000"/>
                          </a:solidFill>
                          <a:effectLst/>
                          <a:latin typeface="Calibri" panose="020F0502020204030204" pitchFamily="34" charset="0"/>
                        </a:rPr>
                        <a:t>SACRAMENTO CA</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1033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125853887.2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81833514.02</a:t>
                      </a:r>
                    </a:p>
                  </a:txBody>
                  <a:tcPr marL="9525" marR="9525" marT="9525" marB="0" anchor="b"/>
                </a:tc>
                <a:extLst>
                  <a:ext uri="{0D108BD9-81ED-4DB2-BD59-A6C34878D82A}">
                    <a16:rowId xmlns:a16="http://schemas.microsoft.com/office/drawing/2014/main" val="1182845530"/>
                  </a:ext>
                </a:extLst>
              </a:tr>
              <a:tr h="216740">
                <a:tc>
                  <a:txBody>
                    <a:bodyPr/>
                    <a:lstStyle/>
                    <a:p>
                      <a:pPr algn="l" fontAlgn="b"/>
                      <a:r>
                        <a:rPr lang="en-US" sz="1100" b="0" i="0" u="none" strike="noStrike">
                          <a:solidFill>
                            <a:srgbClr val="000000"/>
                          </a:solidFill>
                          <a:effectLst/>
                          <a:latin typeface="Calibri" panose="020F0502020204030204" pitchFamily="34" charset="0"/>
                        </a:rPr>
                        <a:t>SAN DIEGO CA</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9816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125853887.2</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81833514.02</a:t>
                      </a:r>
                    </a:p>
                  </a:txBody>
                  <a:tcPr marL="9525" marR="9525" marT="9525" marB="0" anchor="b"/>
                </a:tc>
                <a:extLst>
                  <a:ext uri="{0D108BD9-81ED-4DB2-BD59-A6C34878D82A}">
                    <a16:rowId xmlns:a16="http://schemas.microsoft.com/office/drawing/2014/main" val="2650072461"/>
                  </a:ext>
                </a:extLst>
              </a:tr>
              <a:tr h="216740">
                <a:tc>
                  <a:txBody>
                    <a:bodyPr/>
                    <a:lstStyle/>
                    <a:p>
                      <a:pPr algn="l" fontAlgn="b"/>
                      <a:r>
                        <a:rPr lang="en-US" sz="1100" b="0" i="0" u="none" strike="noStrike">
                          <a:solidFill>
                            <a:srgbClr val="000000"/>
                          </a:solidFill>
                          <a:effectLst/>
                          <a:latin typeface="Calibri" panose="020F0502020204030204" pitchFamily="34" charset="0"/>
                        </a:rPr>
                        <a:t>SEATTLE WA</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5265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125853887.2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81833514.02</a:t>
                      </a:r>
                    </a:p>
                  </a:txBody>
                  <a:tcPr marL="9525" marR="9525" marT="9525" marB="0" anchor="b"/>
                </a:tc>
                <a:extLst>
                  <a:ext uri="{0D108BD9-81ED-4DB2-BD59-A6C34878D82A}">
                    <a16:rowId xmlns:a16="http://schemas.microsoft.com/office/drawing/2014/main" val="3893751959"/>
                  </a:ext>
                </a:extLst>
              </a:tr>
              <a:tr h="216740">
                <a:tc>
                  <a:txBody>
                    <a:bodyPr/>
                    <a:lstStyle/>
                    <a:p>
                      <a:pPr algn="l" fontAlgn="b"/>
                      <a:r>
                        <a:rPr lang="en-US" sz="1100" b="0" i="0" u="none" strike="noStrike">
                          <a:solidFill>
                            <a:srgbClr val="000000"/>
                          </a:solidFill>
                          <a:effectLst/>
                          <a:latin typeface="Calibri" panose="020F0502020204030204" pitchFamily="34" charset="0"/>
                        </a:rPr>
                        <a:t>SILICON VALLEY</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4722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125853887.2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81833514.02</a:t>
                      </a:r>
                    </a:p>
                  </a:txBody>
                  <a:tcPr marL="9525" marR="9525" marT="9525" marB="0" anchor="b"/>
                </a:tc>
                <a:extLst>
                  <a:ext uri="{0D108BD9-81ED-4DB2-BD59-A6C34878D82A}">
                    <a16:rowId xmlns:a16="http://schemas.microsoft.com/office/drawing/2014/main" val="3565391479"/>
                  </a:ext>
                </a:extLst>
              </a:tr>
              <a:tr h="216740">
                <a:tc>
                  <a:txBody>
                    <a:bodyPr/>
                    <a:lstStyle/>
                    <a:p>
                      <a:pPr algn="l" fontAlgn="b"/>
                      <a:r>
                        <a:rPr lang="en-US" sz="1100" b="0" i="0" u="none" strike="noStrike">
                          <a:solidFill>
                            <a:srgbClr val="000000"/>
                          </a:solidFill>
                          <a:effectLst/>
                          <a:latin typeface="Calibri" panose="020F0502020204030204" pitchFamily="34" charset="0"/>
                        </a:rPr>
                        <a:t>TUCSON AZ</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1132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125853887.2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81833514.02</a:t>
                      </a:r>
                    </a:p>
                  </a:txBody>
                  <a:tcPr marL="9525" marR="9525" marT="9525" marB="0" anchor="b"/>
                </a:tc>
                <a:extLst>
                  <a:ext uri="{0D108BD9-81ED-4DB2-BD59-A6C34878D82A}">
                    <a16:rowId xmlns:a16="http://schemas.microsoft.com/office/drawing/2014/main" val="728041934"/>
                  </a:ext>
                </a:extLst>
              </a:tr>
              <a:tr h="367416">
                <a:tc>
                  <a:txBody>
                    <a:bodyPr/>
                    <a:lstStyle/>
                    <a:p>
                      <a:pPr algn="l" fontAlgn="b"/>
                      <a:r>
                        <a:rPr lang="en-US" sz="1100" b="0" i="0" u="none" strike="noStrike" dirty="0">
                          <a:solidFill>
                            <a:srgbClr val="000000"/>
                          </a:solidFill>
                          <a:effectLst/>
                          <a:latin typeface="Calibri" panose="020F0502020204030204" pitchFamily="34" charset="0"/>
                        </a:rPr>
                        <a:t>WASHINGTON DC</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40045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125853887.2</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81833514.02</a:t>
                      </a:r>
                    </a:p>
                  </a:txBody>
                  <a:tcPr marL="9525" marR="9525" marT="9525" marB="0" anchor="b"/>
                </a:tc>
                <a:extLst>
                  <a:ext uri="{0D108BD9-81ED-4DB2-BD59-A6C34878D82A}">
                    <a16:rowId xmlns:a16="http://schemas.microsoft.com/office/drawing/2014/main" val="1565971130"/>
                  </a:ext>
                </a:extLst>
              </a:tr>
              <a:tr h="216740">
                <a:tc>
                  <a:txBody>
                    <a:bodyPr/>
                    <a:lstStyle/>
                    <a:p>
                      <a:pPr algn="l" fontAlgn="b"/>
                      <a:r>
                        <a:rPr lang="en-US" sz="1100" b="0" i="0" u="none" strike="noStrike" dirty="0">
                          <a:solidFill>
                            <a:srgbClr val="000000"/>
                          </a:solidFill>
                          <a:effectLst/>
                          <a:latin typeface="Calibri" panose="020F0502020204030204" pitchFamily="34" charset="0"/>
                        </a:rPr>
                        <a:t>Total</a:t>
                      </a:r>
                    </a:p>
                  </a:txBody>
                  <a:tcPr marL="9525" marR="9525" marT="9525" marB="0" anchor="b">
                    <a:solidFill>
                      <a:schemeClr val="accent4"/>
                    </a:solidFill>
                  </a:tcPr>
                </a:tc>
                <a:tc>
                  <a:txBody>
                    <a:bodyPr/>
                    <a:lstStyle/>
                    <a:p>
                      <a:pPr algn="r" fontAlgn="b"/>
                      <a:r>
                        <a:rPr lang="en-US" sz="1100" b="0" i="0" u="none" strike="noStrike" dirty="0">
                          <a:solidFill>
                            <a:srgbClr val="000000"/>
                          </a:solidFill>
                          <a:effectLst/>
                          <a:latin typeface="Calibri" panose="020F0502020204030204" pitchFamily="34" charset="0"/>
                        </a:rPr>
                        <a:t>274681</a:t>
                      </a:r>
                    </a:p>
                  </a:txBody>
                  <a:tcPr marL="9525" marR="9525" marT="9525" marB="0" anchor="b">
                    <a:solidFill>
                      <a:schemeClr val="accent4"/>
                    </a:solidFill>
                  </a:tcPr>
                </a:tc>
                <a:tc>
                  <a:txBody>
                    <a:bodyPr/>
                    <a:lstStyle/>
                    <a:p>
                      <a:pPr algn="r" fontAlgn="b"/>
                      <a:r>
                        <a:rPr lang="en-US" sz="1100" b="0" i="0" u="none" strike="noStrike" dirty="0">
                          <a:solidFill>
                            <a:srgbClr val="000000"/>
                          </a:solidFill>
                          <a:effectLst/>
                          <a:latin typeface="Calibri" panose="020F0502020204030204" pitchFamily="34" charset="0"/>
                        </a:rPr>
                        <a:t>2391223857</a:t>
                      </a:r>
                    </a:p>
                  </a:txBody>
                  <a:tcPr marL="9525" marR="9525" marT="9525" marB="0" anchor="b">
                    <a:solidFill>
                      <a:schemeClr val="accent4"/>
                    </a:solidFill>
                  </a:tcPr>
                </a:tc>
                <a:tc>
                  <a:txBody>
                    <a:bodyPr/>
                    <a:lstStyle/>
                    <a:p>
                      <a:pPr algn="r" fontAlgn="b"/>
                      <a:r>
                        <a:rPr lang="en-US" sz="1100" b="0" i="0" u="none" strike="noStrike" dirty="0">
                          <a:solidFill>
                            <a:srgbClr val="000000"/>
                          </a:solidFill>
                          <a:effectLst/>
                          <a:latin typeface="Calibri" panose="020F0502020204030204" pitchFamily="34" charset="0"/>
                        </a:rPr>
                        <a:t>1554836766</a:t>
                      </a:r>
                    </a:p>
                  </a:txBody>
                  <a:tcPr marL="9525" marR="9525" marT="9525" marB="0" anchor="b">
                    <a:solidFill>
                      <a:schemeClr val="accent4"/>
                    </a:solidFill>
                  </a:tcPr>
                </a:tc>
                <a:extLst>
                  <a:ext uri="{0D108BD9-81ED-4DB2-BD59-A6C34878D82A}">
                    <a16:rowId xmlns:a16="http://schemas.microsoft.com/office/drawing/2014/main" val="3698908537"/>
                  </a:ext>
                </a:extLst>
              </a:tr>
            </a:tbl>
          </a:graphicData>
        </a:graphic>
      </p:graphicFrame>
      <p:graphicFrame>
        <p:nvGraphicFramePr>
          <p:cNvPr id="10" name="Table 10">
            <a:extLst>
              <a:ext uri="{FF2B5EF4-FFF2-40B4-BE49-F238E27FC236}">
                <a16:creationId xmlns:a16="http://schemas.microsoft.com/office/drawing/2014/main" id="{19A82BE3-3364-7FCC-8876-80FFF88DFA0E}"/>
              </a:ext>
            </a:extLst>
          </p:cNvPr>
          <p:cNvGraphicFramePr>
            <a:graphicFrameLocks noGrp="1"/>
          </p:cNvGraphicFramePr>
          <p:nvPr>
            <p:ph idx="1"/>
            <p:extLst>
              <p:ext uri="{D42A27DB-BD31-4B8C-83A1-F6EECF244321}">
                <p14:modId xmlns:p14="http://schemas.microsoft.com/office/powerpoint/2010/main" val="1552031299"/>
              </p:ext>
            </p:extLst>
          </p:nvPr>
        </p:nvGraphicFramePr>
        <p:xfrm>
          <a:off x="6595012" y="1364327"/>
          <a:ext cx="4072988" cy="5456124"/>
        </p:xfrm>
        <a:graphic>
          <a:graphicData uri="http://schemas.openxmlformats.org/drawingml/2006/table">
            <a:tbl>
              <a:tblPr firstRow="1" bandRow="1">
                <a:tableStyleId>{5C22544A-7EE6-4342-B048-85BDC9FD1C3A}</a:tableStyleId>
              </a:tblPr>
              <a:tblGrid>
                <a:gridCol w="1018247">
                  <a:extLst>
                    <a:ext uri="{9D8B030D-6E8A-4147-A177-3AD203B41FA5}">
                      <a16:colId xmlns:a16="http://schemas.microsoft.com/office/drawing/2014/main" val="249749242"/>
                    </a:ext>
                  </a:extLst>
                </a:gridCol>
                <a:gridCol w="1018247">
                  <a:extLst>
                    <a:ext uri="{9D8B030D-6E8A-4147-A177-3AD203B41FA5}">
                      <a16:colId xmlns:a16="http://schemas.microsoft.com/office/drawing/2014/main" val="477652536"/>
                    </a:ext>
                  </a:extLst>
                </a:gridCol>
                <a:gridCol w="1018247">
                  <a:extLst>
                    <a:ext uri="{9D8B030D-6E8A-4147-A177-3AD203B41FA5}">
                      <a16:colId xmlns:a16="http://schemas.microsoft.com/office/drawing/2014/main" val="4242414884"/>
                    </a:ext>
                  </a:extLst>
                </a:gridCol>
                <a:gridCol w="1018247">
                  <a:extLst>
                    <a:ext uri="{9D8B030D-6E8A-4147-A177-3AD203B41FA5}">
                      <a16:colId xmlns:a16="http://schemas.microsoft.com/office/drawing/2014/main" val="4146092119"/>
                    </a:ext>
                  </a:extLst>
                </a:gridCol>
              </a:tblGrid>
              <a:tr h="367444">
                <a:tc>
                  <a:txBody>
                    <a:bodyPr/>
                    <a:lstStyle/>
                    <a:p>
                      <a:pPr algn="l" fontAlgn="b"/>
                      <a:r>
                        <a:rPr lang="en-US" sz="1100" b="0" i="0" u="none" strike="noStrike" dirty="0">
                          <a:solidFill>
                            <a:srgbClr val="000000"/>
                          </a:solidFill>
                          <a:effectLst/>
                          <a:latin typeface="Calibri" panose="020F0502020204030204" pitchFamily="34" charset="0"/>
                        </a:rPr>
                        <a:t>City</a:t>
                      </a:r>
                    </a:p>
                  </a:txBody>
                  <a:tcPr marL="9525" marR="9525" marT="9525" marB="0" anchor="b">
                    <a:solidFill>
                      <a:schemeClr val="accent1">
                        <a:lumMod val="60000"/>
                        <a:lumOff val="4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Total Number of Transactions</a:t>
                      </a:r>
                    </a:p>
                  </a:txBody>
                  <a:tcPr marL="9525" marR="9525" marT="9525" marB="0" anchor="b">
                    <a:solidFill>
                      <a:schemeClr val="accent1">
                        <a:lumMod val="60000"/>
                        <a:lumOff val="4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Total Price Charged</a:t>
                      </a:r>
                    </a:p>
                  </a:txBody>
                  <a:tcPr marL="9525" marR="9525" marT="9525" marB="0" anchor="b">
                    <a:solidFill>
                      <a:schemeClr val="accent1">
                        <a:lumMod val="60000"/>
                        <a:lumOff val="4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Total Trip Price</a:t>
                      </a:r>
                    </a:p>
                  </a:txBody>
                  <a:tcPr marL="9525" marR="9525" marT="9525" marB="0" anchor="b">
                    <a:solidFill>
                      <a:schemeClr val="accent1">
                        <a:lumMod val="60000"/>
                        <a:lumOff val="40000"/>
                      </a:schemeClr>
                    </a:solidFill>
                  </a:tcPr>
                </a:tc>
                <a:extLst>
                  <a:ext uri="{0D108BD9-81ED-4DB2-BD59-A6C34878D82A}">
                    <a16:rowId xmlns:a16="http://schemas.microsoft.com/office/drawing/2014/main" val="246446766"/>
                  </a:ext>
                </a:extLst>
              </a:tr>
              <a:tr h="216764">
                <a:tc>
                  <a:txBody>
                    <a:bodyPr/>
                    <a:lstStyle/>
                    <a:p>
                      <a:pPr algn="l" fontAlgn="b"/>
                      <a:r>
                        <a:rPr lang="en-US" sz="1100" b="0" i="0" u="none" strike="noStrike">
                          <a:solidFill>
                            <a:srgbClr val="000000"/>
                          </a:solidFill>
                          <a:effectLst/>
                          <a:latin typeface="Calibri" panose="020F0502020204030204" pitchFamily="34" charset="0"/>
                        </a:rPr>
                        <a:t>ATLANTA GA</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1762</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26328251.33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21020923.01</a:t>
                      </a:r>
                    </a:p>
                  </a:txBody>
                  <a:tcPr marL="9525" marR="9525" marT="9525" marB="0" anchor="b"/>
                </a:tc>
                <a:extLst>
                  <a:ext uri="{0D108BD9-81ED-4DB2-BD59-A6C34878D82A}">
                    <a16:rowId xmlns:a16="http://schemas.microsoft.com/office/drawing/2014/main" val="130716268"/>
                  </a:ext>
                </a:extLst>
              </a:tr>
              <a:tr h="216764">
                <a:tc>
                  <a:txBody>
                    <a:bodyPr/>
                    <a:lstStyle/>
                    <a:p>
                      <a:pPr algn="l" fontAlgn="b"/>
                      <a:r>
                        <a:rPr lang="en-US" sz="1100" b="0" i="0" u="none" strike="noStrike">
                          <a:solidFill>
                            <a:srgbClr val="000000"/>
                          </a:solidFill>
                          <a:effectLst/>
                          <a:latin typeface="Calibri" panose="020F0502020204030204" pitchFamily="34" charset="0"/>
                        </a:rPr>
                        <a:t>AUSTIN TX</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1868</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26328251.33</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21020923.01</a:t>
                      </a:r>
                    </a:p>
                  </a:txBody>
                  <a:tcPr marL="9525" marR="9525" marT="9525" marB="0" anchor="b"/>
                </a:tc>
                <a:extLst>
                  <a:ext uri="{0D108BD9-81ED-4DB2-BD59-A6C34878D82A}">
                    <a16:rowId xmlns:a16="http://schemas.microsoft.com/office/drawing/2014/main" val="1594025445"/>
                  </a:ext>
                </a:extLst>
              </a:tr>
              <a:tr h="216764">
                <a:tc>
                  <a:txBody>
                    <a:bodyPr/>
                    <a:lstStyle/>
                    <a:p>
                      <a:pPr algn="l" fontAlgn="b"/>
                      <a:r>
                        <a:rPr lang="en-US" sz="1100" b="0" i="0" u="none" strike="noStrike">
                          <a:solidFill>
                            <a:srgbClr val="000000"/>
                          </a:solidFill>
                          <a:effectLst/>
                          <a:latin typeface="Calibri" panose="020F0502020204030204" pitchFamily="34" charset="0"/>
                        </a:rPr>
                        <a:t>BOSTON MA</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5186</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26328251.33</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21020923.01</a:t>
                      </a:r>
                    </a:p>
                  </a:txBody>
                  <a:tcPr marL="9525" marR="9525" marT="9525" marB="0" anchor="b"/>
                </a:tc>
                <a:extLst>
                  <a:ext uri="{0D108BD9-81ED-4DB2-BD59-A6C34878D82A}">
                    <a16:rowId xmlns:a16="http://schemas.microsoft.com/office/drawing/2014/main" val="1972439173"/>
                  </a:ext>
                </a:extLst>
              </a:tr>
              <a:tr h="216764">
                <a:tc>
                  <a:txBody>
                    <a:bodyPr/>
                    <a:lstStyle/>
                    <a:p>
                      <a:pPr algn="l" fontAlgn="b"/>
                      <a:r>
                        <a:rPr lang="en-US" sz="1100" b="0" i="0" u="none" strike="noStrike">
                          <a:solidFill>
                            <a:srgbClr val="000000"/>
                          </a:solidFill>
                          <a:effectLst/>
                          <a:latin typeface="Calibri" panose="020F0502020204030204" pitchFamily="34" charset="0"/>
                        </a:rPr>
                        <a:t>CHICAGO IL</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9361</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26328251.33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21020923.01</a:t>
                      </a:r>
                    </a:p>
                  </a:txBody>
                  <a:tcPr marL="9525" marR="9525" marT="9525" marB="0" anchor="b"/>
                </a:tc>
                <a:extLst>
                  <a:ext uri="{0D108BD9-81ED-4DB2-BD59-A6C34878D82A}">
                    <a16:rowId xmlns:a16="http://schemas.microsoft.com/office/drawing/2014/main" val="2607563285"/>
                  </a:ext>
                </a:extLst>
              </a:tr>
              <a:tr h="216764">
                <a:tc>
                  <a:txBody>
                    <a:bodyPr/>
                    <a:lstStyle/>
                    <a:p>
                      <a:pPr algn="l" fontAlgn="b"/>
                      <a:r>
                        <a:rPr lang="en-US" sz="1100" b="0" i="0" u="none" strike="noStrike">
                          <a:solidFill>
                            <a:srgbClr val="000000"/>
                          </a:solidFill>
                          <a:effectLst/>
                          <a:latin typeface="Calibri" panose="020F0502020204030204" pitchFamily="34" charset="0"/>
                        </a:rPr>
                        <a:t>DALLAS TX</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1380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26328251.33</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21020923.01</a:t>
                      </a:r>
                    </a:p>
                  </a:txBody>
                  <a:tcPr marL="9525" marR="9525" marT="9525" marB="0" anchor="b"/>
                </a:tc>
                <a:extLst>
                  <a:ext uri="{0D108BD9-81ED-4DB2-BD59-A6C34878D82A}">
                    <a16:rowId xmlns:a16="http://schemas.microsoft.com/office/drawing/2014/main" val="4041752685"/>
                  </a:ext>
                </a:extLst>
              </a:tr>
              <a:tr h="216764">
                <a:tc>
                  <a:txBody>
                    <a:bodyPr/>
                    <a:lstStyle/>
                    <a:p>
                      <a:pPr algn="l" fontAlgn="b"/>
                      <a:r>
                        <a:rPr lang="en-US" sz="1100" b="0" i="0" u="none" strike="noStrike">
                          <a:solidFill>
                            <a:srgbClr val="000000"/>
                          </a:solidFill>
                          <a:effectLst/>
                          <a:latin typeface="Calibri" panose="020F0502020204030204" pitchFamily="34" charset="0"/>
                        </a:rPr>
                        <a:t>DENVER CO</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1394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26328251.33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21020923.01</a:t>
                      </a:r>
                    </a:p>
                  </a:txBody>
                  <a:tcPr marL="9525" marR="9525" marT="9525" marB="0" anchor="b"/>
                </a:tc>
                <a:extLst>
                  <a:ext uri="{0D108BD9-81ED-4DB2-BD59-A6C34878D82A}">
                    <a16:rowId xmlns:a16="http://schemas.microsoft.com/office/drawing/2014/main" val="1087700574"/>
                  </a:ext>
                </a:extLst>
              </a:tr>
              <a:tr h="367444">
                <a:tc>
                  <a:txBody>
                    <a:bodyPr/>
                    <a:lstStyle/>
                    <a:p>
                      <a:pPr algn="l" fontAlgn="b"/>
                      <a:r>
                        <a:rPr lang="en-US" sz="1100" b="0" i="0" u="none" strike="noStrike">
                          <a:solidFill>
                            <a:srgbClr val="000000"/>
                          </a:solidFill>
                          <a:effectLst/>
                          <a:latin typeface="Calibri" panose="020F0502020204030204" pitchFamily="34" charset="0"/>
                        </a:rPr>
                        <a:t>LOS ANGELES CA</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19865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26328251.33</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21020923.01</a:t>
                      </a:r>
                    </a:p>
                  </a:txBody>
                  <a:tcPr marL="9525" marR="9525" marT="9525" marB="0" anchor="b"/>
                </a:tc>
                <a:extLst>
                  <a:ext uri="{0D108BD9-81ED-4DB2-BD59-A6C34878D82A}">
                    <a16:rowId xmlns:a16="http://schemas.microsoft.com/office/drawing/2014/main" val="3158487265"/>
                  </a:ext>
                </a:extLst>
              </a:tr>
              <a:tr h="216764">
                <a:tc>
                  <a:txBody>
                    <a:bodyPr/>
                    <a:lstStyle/>
                    <a:p>
                      <a:pPr algn="l" fontAlgn="b"/>
                      <a:r>
                        <a:rPr lang="en-US" sz="1100" b="0" i="0" u="none" strike="noStrike">
                          <a:solidFill>
                            <a:srgbClr val="000000"/>
                          </a:solidFill>
                          <a:effectLst/>
                          <a:latin typeface="Calibri" panose="020F0502020204030204" pitchFamily="34" charset="0"/>
                        </a:rPr>
                        <a:t>MIAMI FL</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26328251.33</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21020923.01</a:t>
                      </a:r>
                    </a:p>
                  </a:txBody>
                  <a:tcPr marL="9525" marR="9525" marT="9525" marB="0" anchor="b"/>
                </a:tc>
                <a:extLst>
                  <a:ext uri="{0D108BD9-81ED-4DB2-BD59-A6C34878D82A}">
                    <a16:rowId xmlns:a16="http://schemas.microsoft.com/office/drawing/2014/main" val="3653464688"/>
                  </a:ext>
                </a:extLst>
              </a:tr>
              <a:tr h="216764">
                <a:tc>
                  <a:txBody>
                    <a:bodyPr/>
                    <a:lstStyle/>
                    <a:p>
                      <a:pPr algn="l" fontAlgn="b"/>
                      <a:r>
                        <a:rPr lang="en-US" sz="1100" b="0" i="0" u="none" strike="noStrike">
                          <a:solidFill>
                            <a:srgbClr val="000000"/>
                          </a:solidFill>
                          <a:effectLst/>
                          <a:latin typeface="Calibri" panose="020F0502020204030204" pitchFamily="34" charset="0"/>
                        </a:rPr>
                        <a:t>NASHVILLE TN</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1841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26328251.33</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21020923.01</a:t>
                      </a:r>
                    </a:p>
                  </a:txBody>
                  <a:tcPr marL="9525" marR="9525" marT="9525" marB="0" anchor="b"/>
                </a:tc>
                <a:extLst>
                  <a:ext uri="{0D108BD9-81ED-4DB2-BD59-A6C34878D82A}">
                    <a16:rowId xmlns:a16="http://schemas.microsoft.com/office/drawing/2014/main" val="2283067142"/>
                  </a:ext>
                </a:extLst>
              </a:tr>
              <a:tr h="216764">
                <a:tc>
                  <a:txBody>
                    <a:bodyPr/>
                    <a:lstStyle/>
                    <a:p>
                      <a:pPr algn="l" fontAlgn="b"/>
                      <a:r>
                        <a:rPr lang="en-US" sz="1100" b="0" i="0" u="none" strike="noStrike">
                          <a:solidFill>
                            <a:srgbClr val="000000"/>
                          </a:solidFill>
                          <a:effectLst/>
                          <a:latin typeface="Calibri" panose="020F0502020204030204" pitchFamily="34" charset="0"/>
                        </a:rPr>
                        <a:t>NEW YORK NY</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13967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26328251.33</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21020923.01</a:t>
                      </a:r>
                    </a:p>
                  </a:txBody>
                  <a:tcPr marL="9525" marR="9525" marT="9525" marB="0" anchor="b"/>
                </a:tc>
                <a:extLst>
                  <a:ext uri="{0D108BD9-81ED-4DB2-BD59-A6C34878D82A}">
                    <a16:rowId xmlns:a16="http://schemas.microsoft.com/office/drawing/2014/main" val="3863002912"/>
                  </a:ext>
                </a:extLst>
              </a:tr>
              <a:tr h="367444">
                <a:tc>
                  <a:txBody>
                    <a:bodyPr/>
                    <a:lstStyle/>
                    <a:p>
                      <a:pPr algn="l" fontAlgn="b"/>
                      <a:r>
                        <a:rPr lang="en-US" sz="1100" b="0" i="0" u="none" strike="noStrike">
                          <a:solidFill>
                            <a:srgbClr val="000000"/>
                          </a:solidFill>
                          <a:effectLst/>
                          <a:latin typeface="Calibri" panose="020F0502020204030204" pitchFamily="34" charset="0"/>
                        </a:rPr>
                        <a:t>ORANGE COUNTY</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1513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26328251.33</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21020923.01</a:t>
                      </a:r>
                    </a:p>
                  </a:txBody>
                  <a:tcPr marL="9525" marR="9525" marT="9525" marB="0" anchor="b"/>
                </a:tc>
                <a:extLst>
                  <a:ext uri="{0D108BD9-81ED-4DB2-BD59-A6C34878D82A}">
                    <a16:rowId xmlns:a16="http://schemas.microsoft.com/office/drawing/2014/main" val="660853770"/>
                  </a:ext>
                </a:extLst>
              </a:tr>
              <a:tr h="216764">
                <a:tc>
                  <a:txBody>
                    <a:bodyPr/>
                    <a:lstStyle/>
                    <a:p>
                      <a:pPr algn="l" fontAlgn="b"/>
                      <a:r>
                        <a:rPr lang="en-US" sz="1100" b="0" i="0" u="none" strike="noStrike">
                          <a:solidFill>
                            <a:srgbClr val="000000"/>
                          </a:solidFill>
                          <a:effectLst/>
                          <a:latin typeface="Calibri" panose="020F0502020204030204" pitchFamily="34" charset="0"/>
                        </a:rPr>
                        <a:t>PHOENIX AZ</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864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26328251.33</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21020923.01</a:t>
                      </a:r>
                    </a:p>
                  </a:txBody>
                  <a:tcPr marL="9525" marR="9525" marT="9525" marB="0" anchor="b"/>
                </a:tc>
                <a:extLst>
                  <a:ext uri="{0D108BD9-81ED-4DB2-BD59-A6C34878D82A}">
                    <a16:rowId xmlns:a16="http://schemas.microsoft.com/office/drawing/2014/main" val="981628855"/>
                  </a:ext>
                </a:extLst>
              </a:tr>
              <a:tr h="367444">
                <a:tc>
                  <a:txBody>
                    <a:bodyPr/>
                    <a:lstStyle/>
                    <a:p>
                      <a:pPr algn="l" fontAlgn="b"/>
                      <a:r>
                        <a:rPr lang="en-US" sz="1100" b="0" i="0" u="none" strike="noStrike">
                          <a:solidFill>
                            <a:srgbClr val="000000"/>
                          </a:solidFill>
                          <a:effectLst/>
                          <a:latin typeface="Calibri" panose="020F0502020204030204" pitchFamily="34" charset="0"/>
                        </a:rPr>
                        <a:t>PITTSBURGH PA</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682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26328251.33</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21020923.01</a:t>
                      </a:r>
                    </a:p>
                  </a:txBody>
                  <a:tcPr marL="9525" marR="9525" marT="9525" marB="0" anchor="b"/>
                </a:tc>
                <a:extLst>
                  <a:ext uri="{0D108BD9-81ED-4DB2-BD59-A6C34878D82A}">
                    <a16:rowId xmlns:a16="http://schemas.microsoft.com/office/drawing/2014/main" val="343152993"/>
                  </a:ext>
                </a:extLst>
              </a:tr>
              <a:tr h="367444">
                <a:tc>
                  <a:txBody>
                    <a:bodyPr/>
                    <a:lstStyle/>
                    <a:p>
                      <a:pPr algn="l" fontAlgn="b"/>
                      <a:r>
                        <a:rPr lang="en-US" sz="1100" b="0" i="0" u="none" strike="noStrike">
                          <a:solidFill>
                            <a:srgbClr val="000000"/>
                          </a:solidFill>
                          <a:effectLst/>
                          <a:latin typeface="Calibri" panose="020F0502020204030204" pitchFamily="34" charset="0"/>
                        </a:rPr>
                        <a:t>SACRAMENTO CA</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1334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26328251.33</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21020923.01</a:t>
                      </a:r>
                    </a:p>
                  </a:txBody>
                  <a:tcPr marL="9525" marR="9525" marT="9525" marB="0" anchor="b"/>
                </a:tc>
                <a:extLst>
                  <a:ext uri="{0D108BD9-81ED-4DB2-BD59-A6C34878D82A}">
                    <a16:rowId xmlns:a16="http://schemas.microsoft.com/office/drawing/2014/main" val="1654716872"/>
                  </a:ext>
                </a:extLst>
              </a:tr>
              <a:tr h="216764">
                <a:tc>
                  <a:txBody>
                    <a:bodyPr/>
                    <a:lstStyle/>
                    <a:p>
                      <a:pPr algn="l" fontAlgn="b"/>
                      <a:r>
                        <a:rPr lang="en-US" sz="1100" b="0" i="0" u="none" strike="noStrike">
                          <a:solidFill>
                            <a:srgbClr val="000000"/>
                          </a:solidFill>
                          <a:effectLst/>
                          <a:latin typeface="Calibri" panose="020F0502020204030204" pitchFamily="34" charset="0"/>
                        </a:rPr>
                        <a:t>SAN DIEGO CA</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10672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26328251.33</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21020923.01</a:t>
                      </a:r>
                    </a:p>
                  </a:txBody>
                  <a:tcPr marL="9525" marR="9525" marT="9525" marB="0" anchor="b"/>
                </a:tc>
                <a:extLst>
                  <a:ext uri="{0D108BD9-81ED-4DB2-BD59-A6C34878D82A}">
                    <a16:rowId xmlns:a16="http://schemas.microsoft.com/office/drawing/2014/main" val="2447121580"/>
                  </a:ext>
                </a:extLst>
              </a:tr>
              <a:tr h="216764">
                <a:tc>
                  <a:txBody>
                    <a:bodyPr/>
                    <a:lstStyle/>
                    <a:p>
                      <a:pPr algn="l" fontAlgn="b"/>
                      <a:r>
                        <a:rPr lang="en-US" sz="1100" b="0" i="0" u="none" strike="noStrike">
                          <a:solidFill>
                            <a:srgbClr val="000000"/>
                          </a:solidFill>
                          <a:effectLst/>
                          <a:latin typeface="Calibri" panose="020F0502020204030204" pitchFamily="34" charset="0"/>
                        </a:rPr>
                        <a:t>SEATTLE WA</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2732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26328251.33</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21020923.01</a:t>
                      </a:r>
                    </a:p>
                  </a:txBody>
                  <a:tcPr marL="9525" marR="9525" marT="9525" marB="0" anchor="b"/>
                </a:tc>
                <a:extLst>
                  <a:ext uri="{0D108BD9-81ED-4DB2-BD59-A6C34878D82A}">
                    <a16:rowId xmlns:a16="http://schemas.microsoft.com/office/drawing/2014/main" val="3812605227"/>
                  </a:ext>
                </a:extLst>
              </a:tr>
              <a:tr h="216764">
                <a:tc>
                  <a:txBody>
                    <a:bodyPr/>
                    <a:lstStyle/>
                    <a:p>
                      <a:pPr algn="l" fontAlgn="b"/>
                      <a:r>
                        <a:rPr lang="en-US" sz="1100" b="0" i="0" u="none" strike="noStrike">
                          <a:solidFill>
                            <a:srgbClr val="000000"/>
                          </a:solidFill>
                          <a:effectLst/>
                          <a:latin typeface="Calibri" panose="020F0502020204030204" pitchFamily="34" charset="0"/>
                        </a:rPr>
                        <a:t>SILICON VALLEY</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3797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26328251.33</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21020923.01</a:t>
                      </a:r>
                    </a:p>
                  </a:txBody>
                  <a:tcPr marL="9525" marR="9525" marT="9525" marB="0" anchor="b"/>
                </a:tc>
                <a:extLst>
                  <a:ext uri="{0D108BD9-81ED-4DB2-BD59-A6C34878D82A}">
                    <a16:rowId xmlns:a16="http://schemas.microsoft.com/office/drawing/2014/main" val="475493638"/>
                  </a:ext>
                </a:extLst>
              </a:tr>
              <a:tr h="216764">
                <a:tc>
                  <a:txBody>
                    <a:bodyPr/>
                    <a:lstStyle/>
                    <a:p>
                      <a:pPr algn="l" fontAlgn="b"/>
                      <a:r>
                        <a:rPr lang="en-US" sz="1100" b="0" i="0" u="none" strike="noStrike">
                          <a:solidFill>
                            <a:srgbClr val="000000"/>
                          </a:solidFill>
                          <a:effectLst/>
                          <a:latin typeface="Calibri" panose="020F0502020204030204" pitchFamily="34" charset="0"/>
                        </a:rPr>
                        <a:t>TUCSON AZ</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799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26328251.33</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21020923.01</a:t>
                      </a:r>
                    </a:p>
                  </a:txBody>
                  <a:tcPr marL="9525" marR="9525" marT="9525" marB="0" anchor="b"/>
                </a:tc>
                <a:extLst>
                  <a:ext uri="{0D108BD9-81ED-4DB2-BD59-A6C34878D82A}">
                    <a16:rowId xmlns:a16="http://schemas.microsoft.com/office/drawing/2014/main" val="2055887058"/>
                  </a:ext>
                </a:extLst>
              </a:tr>
              <a:tr h="367444">
                <a:tc>
                  <a:txBody>
                    <a:bodyPr/>
                    <a:lstStyle/>
                    <a:p>
                      <a:pPr algn="l" fontAlgn="b"/>
                      <a:r>
                        <a:rPr lang="en-US" sz="1100" b="0" i="0" u="none" strike="noStrike" dirty="0">
                          <a:solidFill>
                            <a:srgbClr val="000000"/>
                          </a:solidFill>
                          <a:effectLst/>
                          <a:latin typeface="Calibri" panose="020F0502020204030204" pitchFamily="34" charset="0"/>
                        </a:rPr>
                        <a:t>WASHINGTON DC</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3692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26328251.33</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21020923.01</a:t>
                      </a:r>
                    </a:p>
                  </a:txBody>
                  <a:tcPr marL="9525" marR="9525" marT="9525" marB="0" anchor="b"/>
                </a:tc>
                <a:extLst>
                  <a:ext uri="{0D108BD9-81ED-4DB2-BD59-A6C34878D82A}">
                    <a16:rowId xmlns:a16="http://schemas.microsoft.com/office/drawing/2014/main" val="4008249417"/>
                  </a:ext>
                </a:extLst>
              </a:tr>
              <a:tr h="216764">
                <a:tc>
                  <a:txBody>
                    <a:bodyPr/>
                    <a:lstStyle/>
                    <a:p>
                      <a:pPr algn="l" fontAlgn="b"/>
                      <a:r>
                        <a:rPr lang="en-US" sz="1100" b="0" i="0" u="none" strike="noStrike" dirty="0">
                          <a:solidFill>
                            <a:srgbClr val="000000"/>
                          </a:solidFill>
                          <a:effectLst/>
                          <a:latin typeface="Calibri" panose="020F0502020204030204" pitchFamily="34" charset="0"/>
                        </a:rPr>
                        <a:t>Total</a:t>
                      </a:r>
                    </a:p>
                  </a:txBody>
                  <a:tcPr marL="9525" marR="9525" marT="9525" marB="0" anchor="b">
                    <a:solidFill>
                      <a:schemeClr val="accent4"/>
                    </a:solidFill>
                  </a:tcPr>
                </a:tc>
                <a:tc>
                  <a:txBody>
                    <a:bodyPr/>
                    <a:lstStyle/>
                    <a:p>
                      <a:pPr algn="r" fontAlgn="b"/>
                      <a:r>
                        <a:rPr lang="en-US" sz="1100" b="0" i="0" u="none" strike="noStrike" dirty="0">
                          <a:solidFill>
                            <a:srgbClr val="000000"/>
                          </a:solidFill>
                          <a:effectLst/>
                          <a:latin typeface="Calibri" panose="020F0502020204030204" pitchFamily="34" charset="0"/>
                        </a:rPr>
                        <a:t>84711</a:t>
                      </a:r>
                    </a:p>
                  </a:txBody>
                  <a:tcPr marL="9525" marR="9525" marT="9525" marB="0" anchor="b">
                    <a:solidFill>
                      <a:schemeClr val="accent4"/>
                    </a:solidFill>
                  </a:tcPr>
                </a:tc>
                <a:tc>
                  <a:txBody>
                    <a:bodyPr/>
                    <a:lstStyle/>
                    <a:p>
                      <a:pPr algn="r" fontAlgn="b"/>
                      <a:r>
                        <a:rPr lang="en-US" sz="1100" b="0" i="0" u="none" strike="noStrike" dirty="0">
                          <a:solidFill>
                            <a:srgbClr val="000000"/>
                          </a:solidFill>
                          <a:effectLst/>
                          <a:latin typeface="Calibri" panose="020F0502020204030204" pitchFamily="34" charset="0"/>
                        </a:rPr>
                        <a:t>500236775.3</a:t>
                      </a:r>
                    </a:p>
                  </a:txBody>
                  <a:tcPr marL="9525" marR="9525" marT="9525" marB="0" anchor="b">
                    <a:solidFill>
                      <a:schemeClr val="accent4"/>
                    </a:solidFill>
                  </a:tcPr>
                </a:tc>
                <a:tc>
                  <a:txBody>
                    <a:bodyPr/>
                    <a:lstStyle/>
                    <a:p>
                      <a:pPr algn="r" fontAlgn="b"/>
                      <a:r>
                        <a:rPr lang="en-US" sz="1100" b="0" i="0" u="none" strike="noStrike" dirty="0">
                          <a:solidFill>
                            <a:srgbClr val="000000"/>
                          </a:solidFill>
                          <a:effectLst/>
                          <a:latin typeface="Calibri" panose="020F0502020204030204" pitchFamily="34" charset="0"/>
                        </a:rPr>
                        <a:t>399397537.2</a:t>
                      </a:r>
                    </a:p>
                  </a:txBody>
                  <a:tcPr marL="9525" marR="9525" marT="9525" marB="0" anchor="b">
                    <a:solidFill>
                      <a:schemeClr val="accent4"/>
                    </a:solidFill>
                  </a:tcPr>
                </a:tc>
                <a:extLst>
                  <a:ext uri="{0D108BD9-81ED-4DB2-BD59-A6C34878D82A}">
                    <a16:rowId xmlns:a16="http://schemas.microsoft.com/office/drawing/2014/main" val="3825295714"/>
                  </a:ext>
                </a:extLst>
              </a:tr>
            </a:tbl>
          </a:graphicData>
        </a:graphic>
      </p:graphicFrame>
      <p:sp>
        <p:nvSpPr>
          <p:cNvPr id="9" name="TextBox 8">
            <a:extLst>
              <a:ext uri="{FF2B5EF4-FFF2-40B4-BE49-F238E27FC236}">
                <a16:creationId xmlns:a16="http://schemas.microsoft.com/office/drawing/2014/main" id="{278D5D0D-00D6-E762-33D4-9105D8CB513F}"/>
              </a:ext>
            </a:extLst>
          </p:cNvPr>
          <p:cNvSpPr txBox="1"/>
          <p:nvPr/>
        </p:nvSpPr>
        <p:spPr>
          <a:xfrm>
            <a:off x="2220688" y="986401"/>
            <a:ext cx="2095510" cy="369332"/>
          </a:xfrm>
          <a:prstGeom prst="rect">
            <a:avLst/>
          </a:prstGeom>
          <a:noFill/>
        </p:spPr>
        <p:txBody>
          <a:bodyPr wrap="none" rtlCol="0">
            <a:spAutoFit/>
          </a:bodyPr>
          <a:lstStyle/>
          <a:p>
            <a:r>
              <a:rPr lang="en-US" dirty="0"/>
              <a:t>Yellow Cab City Data</a:t>
            </a:r>
          </a:p>
        </p:txBody>
      </p:sp>
      <p:sp>
        <p:nvSpPr>
          <p:cNvPr id="11" name="TextBox 10">
            <a:extLst>
              <a:ext uri="{FF2B5EF4-FFF2-40B4-BE49-F238E27FC236}">
                <a16:creationId xmlns:a16="http://schemas.microsoft.com/office/drawing/2014/main" id="{4F7A9766-1AEC-20A6-78AA-E839E2F1582E}"/>
              </a:ext>
            </a:extLst>
          </p:cNvPr>
          <p:cNvSpPr txBox="1"/>
          <p:nvPr/>
        </p:nvSpPr>
        <p:spPr>
          <a:xfrm>
            <a:off x="7627286" y="978077"/>
            <a:ext cx="1890133" cy="369332"/>
          </a:xfrm>
          <a:prstGeom prst="rect">
            <a:avLst/>
          </a:prstGeom>
          <a:noFill/>
        </p:spPr>
        <p:txBody>
          <a:bodyPr wrap="none" rtlCol="0">
            <a:spAutoFit/>
          </a:bodyPr>
          <a:lstStyle/>
          <a:p>
            <a:r>
              <a:rPr lang="en-US" dirty="0"/>
              <a:t>Pink Cab City Data</a:t>
            </a:r>
          </a:p>
        </p:txBody>
      </p:sp>
      <p:sp>
        <p:nvSpPr>
          <p:cNvPr id="12" name="TextBox 11">
            <a:extLst>
              <a:ext uri="{FF2B5EF4-FFF2-40B4-BE49-F238E27FC236}">
                <a16:creationId xmlns:a16="http://schemas.microsoft.com/office/drawing/2014/main" id="{2F80FF44-4601-3216-CA45-AC677094D309}"/>
              </a:ext>
            </a:extLst>
          </p:cNvPr>
          <p:cNvSpPr txBox="1"/>
          <p:nvPr/>
        </p:nvSpPr>
        <p:spPr>
          <a:xfrm>
            <a:off x="62378" y="533144"/>
            <a:ext cx="8703473" cy="307777"/>
          </a:xfrm>
          <a:prstGeom prst="rect">
            <a:avLst/>
          </a:prstGeom>
          <a:noFill/>
        </p:spPr>
        <p:txBody>
          <a:bodyPr wrap="none" rtlCol="0">
            <a:spAutoFit/>
          </a:bodyPr>
          <a:lstStyle/>
          <a:p>
            <a:r>
              <a:rPr lang="en-US" sz="1400" dirty="0"/>
              <a:t>Below is the breakdown for the number of transactions, and the prices charged , for both cab companies, in each city</a:t>
            </a:r>
          </a:p>
        </p:txBody>
      </p:sp>
    </p:spTree>
    <p:extLst>
      <p:ext uri="{BB962C8B-B14F-4D97-AF65-F5344CB8AC3E}">
        <p14:creationId xmlns:p14="http://schemas.microsoft.com/office/powerpoint/2010/main" val="4179704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TotalTime>
  <Words>1160</Words>
  <Application>Microsoft Office PowerPoint</Application>
  <PresentationFormat>Widescreen</PresentationFormat>
  <Paragraphs>340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Lato Extended</vt:lpstr>
      <vt:lpstr>Office Theme</vt:lpstr>
      <vt:lpstr>Exploratory Data Analysis</vt:lpstr>
      <vt:lpstr>Agenda</vt:lpstr>
      <vt:lpstr>Summary of the project</vt:lpstr>
      <vt:lpstr>Data</vt:lpstr>
      <vt:lpstr>Assumptions</vt:lpstr>
      <vt:lpstr>Price Charged and Cost of trip variance</vt:lpstr>
      <vt:lpstr>Seasonal Changes in Customer Activity</vt:lpstr>
      <vt:lpstr>Customer Demographics</vt:lpstr>
      <vt:lpstr>City Data</vt:lpstr>
      <vt:lpstr>City Data Cont.</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Nolan Gregory Pilozo-Hibbit</dc:creator>
  <cp:lastModifiedBy>Nolan Gregory Pilozo-Hibbit</cp:lastModifiedBy>
  <cp:revision>5</cp:revision>
  <dcterms:created xsi:type="dcterms:W3CDTF">2022-10-20T17:33:52Z</dcterms:created>
  <dcterms:modified xsi:type="dcterms:W3CDTF">2022-10-21T03:30:09Z</dcterms:modified>
</cp:coreProperties>
</file>