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23" r:id="rId2"/>
    <p:sldId id="500" r:id="rId3"/>
    <p:sldId id="546" r:id="rId4"/>
    <p:sldId id="547" r:id="rId5"/>
    <p:sldId id="548" r:id="rId6"/>
    <p:sldId id="549" r:id="rId7"/>
    <p:sldId id="550" r:id="rId8"/>
    <p:sldId id="551" r:id="rId9"/>
    <p:sldId id="552" r:id="rId10"/>
    <p:sldId id="553" r:id="rId11"/>
    <p:sldId id="554" r:id="rId12"/>
    <p:sldId id="592" r:id="rId13"/>
    <p:sldId id="594" r:id="rId14"/>
    <p:sldId id="555" r:id="rId15"/>
    <p:sldId id="556" r:id="rId16"/>
    <p:sldId id="558" r:id="rId17"/>
    <p:sldId id="596" r:id="rId18"/>
    <p:sldId id="568" r:id="rId19"/>
    <p:sldId id="569" r:id="rId20"/>
    <p:sldId id="599" r:id="rId21"/>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333399"/>
    <a:srgbClr val="3333FF"/>
    <a:srgbClr val="00FF00"/>
    <a:srgbClr val="0000CC"/>
    <a:srgbClr val="0000FF"/>
    <a:srgbClr val="E5F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1" autoAdjust="0"/>
    <p:restoredTop sz="95853" autoAdjust="0"/>
  </p:normalViewPr>
  <p:slideViewPr>
    <p:cSldViewPr snapToGrid="0">
      <p:cViewPr varScale="1">
        <p:scale>
          <a:sx n="113" d="100"/>
          <a:sy n="113" d="100"/>
        </p:scale>
        <p:origin x="156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2" d="100"/>
          <a:sy n="92" d="100"/>
        </p:scale>
        <p:origin x="264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rester, Jeffrey" userId="6ba1022f-7673-4f6a-9d05-fd2c9f8497c3" providerId="ADAL" clId="{0765E2C6-C55C-4414-8545-1D3D7CB3EB44}"/>
    <pc:docChg chg="modSld">
      <pc:chgData name="Forrester, Jeffrey" userId="6ba1022f-7673-4f6a-9d05-fd2c9f8497c3" providerId="ADAL" clId="{0765E2C6-C55C-4414-8545-1D3D7CB3EB44}" dt="2021-07-26T19:34:26.477" v="11" actId="1036"/>
      <pc:docMkLst>
        <pc:docMk/>
      </pc:docMkLst>
      <pc:sldChg chg="modSp mod">
        <pc:chgData name="Forrester, Jeffrey" userId="6ba1022f-7673-4f6a-9d05-fd2c9f8497c3" providerId="ADAL" clId="{0765E2C6-C55C-4414-8545-1D3D7CB3EB44}" dt="2021-07-26T19:31:49.188" v="4" actId="1035"/>
        <pc:sldMkLst>
          <pc:docMk/>
          <pc:sldMk cId="3399977287" sldId="555"/>
        </pc:sldMkLst>
        <pc:spChg chg="mod">
          <ac:chgData name="Forrester, Jeffrey" userId="6ba1022f-7673-4f6a-9d05-fd2c9f8497c3" providerId="ADAL" clId="{0765E2C6-C55C-4414-8545-1D3D7CB3EB44}" dt="2021-07-26T19:31:49.188" v="4" actId="1035"/>
          <ac:spMkLst>
            <pc:docMk/>
            <pc:sldMk cId="3399977287" sldId="555"/>
            <ac:spMk id="3" creationId="{B7BBFF53-4CCF-415B-8EC7-95D86C1C9D49}"/>
          </ac:spMkLst>
        </pc:spChg>
      </pc:sldChg>
      <pc:sldChg chg="modSp mod">
        <pc:chgData name="Forrester, Jeffrey" userId="6ba1022f-7673-4f6a-9d05-fd2c9f8497c3" providerId="ADAL" clId="{0765E2C6-C55C-4414-8545-1D3D7CB3EB44}" dt="2021-07-26T19:34:26.477" v="11" actId="1036"/>
        <pc:sldMkLst>
          <pc:docMk/>
          <pc:sldMk cId="38090336" sldId="568"/>
        </pc:sldMkLst>
        <pc:spChg chg="mod">
          <ac:chgData name="Forrester, Jeffrey" userId="6ba1022f-7673-4f6a-9d05-fd2c9f8497c3" providerId="ADAL" clId="{0765E2C6-C55C-4414-8545-1D3D7CB3EB44}" dt="2021-07-26T19:34:26.477" v="11" actId="1036"/>
          <ac:spMkLst>
            <pc:docMk/>
            <pc:sldMk cId="38090336" sldId="568"/>
            <ac:spMk id="9" creationId="{EB5F624F-7B85-4009-BDC8-DF24882397D1}"/>
          </ac:spMkLst>
        </pc:spChg>
        <pc:spChg chg="mod">
          <ac:chgData name="Forrester, Jeffrey" userId="6ba1022f-7673-4f6a-9d05-fd2c9f8497c3" providerId="ADAL" clId="{0765E2C6-C55C-4414-8545-1D3D7CB3EB44}" dt="2021-07-26T19:34:26.477" v="11" actId="1036"/>
          <ac:spMkLst>
            <pc:docMk/>
            <pc:sldMk cId="38090336" sldId="568"/>
            <ac:spMk id="12" creationId="{3F20E726-6F2E-402C-B73B-8FEF8658BA70}"/>
          </ac:spMkLst>
        </pc:spChg>
        <pc:graphicFrameChg chg="mod">
          <ac:chgData name="Forrester, Jeffrey" userId="6ba1022f-7673-4f6a-9d05-fd2c9f8497c3" providerId="ADAL" clId="{0765E2C6-C55C-4414-8545-1D3D7CB3EB44}" dt="2021-07-26T19:34:26.477" v="11" actId="1036"/>
          <ac:graphicFrameMkLst>
            <pc:docMk/>
            <pc:sldMk cId="38090336" sldId="568"/>
            <ac:graphicFrameMk id="10" creationId="{78C66DB6-27A5-4508-A53F-0373CBB712F4}"/>
          </ac:graphicFrameMkLst>
        </pc:graphicFrameChg>
      </pc:sldChg>
    </pc:docChg>
  </pc:docChgLst>
  <pc:docChgLst>
    <pc:chgData name="Bilen, Eren" userId="1524803c-4e9d-4ade-801e-849580f16dd3" providerId="ADAL" clId="{5FECF651-8AE6-4F36-A22D-24EABD9FCA7A}"/>
    <pc:docChg chg="undo redo custSel addSld delSld modSld sldOrd">
      <pc:chgData name="Bilen, Eren" userId="1524803c-4e9d-4ade-801e-849580f16dd3" providerId="ADAL" clId="{5FECF651-8AE6-4F36-A22D-24EABD9FCA7A}" dt="2022-10-27T00:59:11.559" v="196" actId="47"/>
      <pc:docMkLst>
        <pc:docMk/>
      </pc:docMkLst>
      <pc:sldChg chg="add">
        <pc:chgData name="Bilen, Eren" userId="1524803c-4e9d-4ade-801e-849580f16dd3" providerId="ADAL" clId="{5FECF651-8AE6-4F36-A22D-24EABD9FCA7A}" dt="2022-10-27T00:21:28.504" v="13"/>
        <pc:sldMkLst>
          <pc:docMk/>
          <pc:sldMk cId="2158016751" sldId="500"/>
        </pc:sldMkLst>
      </pc:sldChg>
      <pc:sldChg chg="add">
        <pc:chgData name="Bilen, Eren" userId="1524803c-4e9d-4ade-801e-849580f16dd3" providerId="ADAL" clId="{5FECF651-8AE6-4F36-A22D-24EABD9FCA7A}" dt="2022-10-27T00:18:21.727" v="0"/>
        <pc:sldMkLst>
          <pc:docMk/>
          <pc:sldMk cId="3739439167" sldId="523"/>
        </pc:sldMkLst>
      </pc:sldChg>
      <pc:sldChg chg="add">
        <pc:chgData name="Bilen, Eren" userId="1524803c-4e9d-4ade-801e-849580f16dd3" providerId="ADAL" clId="{5FECF651-8AE6-4F36-A22D-24EABD9FCA7A}" dt="2022-10-27T00:18:21.727" v="0"/>
        <pc:sldMkLst>
          <pc:docMk/>
          <pc:sldMk cId="4287573497" sldId="546"/>
        </pc:sldMkLst>
      </pc:sldChg>
      <pc:sldChg chg="add">
        <pc:chgData name="Bilen, Eren" userId="1524803c-4e9d-4ade-801e-849580f16dd3" providerId="ADAL" clId="{5FECF651-8AE6-4F36-A22D-24EABD9FCA7A}" dt="2022-10-27T00:18:21.727" v="0"/>
        <pc:sldMkLst>
          <pc:docMk/>
          <pc:sldMk cId="1690595814" sldId="547"/>
        </pc:sldMkLst>
      </pc:sldChg>
      <pc:sldChg chg="add">
        <pc:chgData name="Bilen, Eren" userId="1524803c-4e9d-4ade-801e-849580f16dd3" providerId="ADAL" clId="{5FECF651-8AE6-4F36-A22D-24EABD9FCA7A}" dt="2022-10-27T00:18:21.727" v="0"/>
        <pc:sldMkLst>
          <pc:docMk/>
          <pc:sldMk cId="46602434" sldId="548"/>
        </pc:sldMkLst>
      </pc:sldChg>
      <pc:sldChg chg="modSp add mod">
        <pc:chgData name="Bilen, Eren" userId="1524803c-4e9d-4ade-801e-849580f16dd3" providerId="ADAL" clId="{5FECF651-8AE6-4F36-A22D-24EABD9FCA7A}" dt="2022-10-27T00:27:14.943" v="35" actId="20577"/>
        <pc:sldMkLst>
          <pc:docMk/>
          <pc:sldMk cId="1382114678" sldId="549"/>
        </pc:sldMkLst>
        <pc:spChg chg="mod">
          <ac:chgData name="Bilen, Eren" userId="1524803c-4e9d-4ade-801e-849580f16dd3" providerId="ADAL" clId="{5FECF651-8AE6-4F36-A22D-24EABD9FCA7A}" dt="2022-10-27T00:27:14.943" v="35" actId="20577"/>
          <ac:spMkLst>
            <pc:docMk/>
            <pc:sldMk cId="1382114678" sldId="549"/>
            <ac:spMk id="11" creationId="{1EBB27C3-522F-4A2B-9AC2-CBBD3E4B7891}"/>
          </ac:spMkLst>
        </pc:spChg>
      </pc:sldChg>
      <pc:sldChg chg="add">
        <pc:chgData name="Bilen, Eren" userId="1524803c-4e9d-4ade-801e-849580f16dd3" providerId="ADAL" clId="{5FECF651-8AE6-4F36-A22D-24EABD9FCA7A}" dt="2022-10-27T00:18:21.727" v="0"/>
        <pc:sldMkLst>
          <pc:docMk/>
          <pc:sldMk cId="3638221389" sldId="550"/>
        </pc:sldMkLst>
      </pc:sldChg>
      <pc:sldChg chg="add">
        <pc:chgData name="Bilen, Eren" userId="1524803c-4e9d-4ade-801e-849580f16dd3" providerId="ADAL" clId="{5FECF651-8AE6-4F36-A22D-24EABD9FCA7A}" dt="2022-10-27T00:18:21.727" v="0"/>
        <pc:sldMkLst>
          <pc:docMk/>
          <pc:sldMk cId="4100783526" sldId="551"/>
        </pc:sldMkLst>
      </pc:sldChg>
      <pc:sldChg chg="add">
        <pc:chgData name="Bilen, Eren" userId="1524803c-4e9d-4ade-801e-849580f16dd3" providerId="ADAL" clId="{5FECF651-8AE6-4F36-A22D-24EABD9FCA7A}" dt="2022-10-27T00:18:21.727" v="0"/>
        <pc:sldMkLst>
          <pc:docMk/>
          <pc:sldMk cId="169723399" sldId="552"/>
        </pc:sldMkLst>
      </pc:sldChg>
      <pc:sldChg chg="add">
        <pc:chgData name="Bilen, Eren" userId="1524803c-4e9d-4ade-801e-849580f16dd3" providerId="ADAL" clId="{5FECF651-8AE6-4F36-A22D-24EABD9FCA7A}" dt="2022-10-27T00:18:21.727" v="0"/>
        <pc:sldMkLst>
          <pc:docMk/>
          <pc:sldMk cId="1904664629" sldId="553"/>
        </pc:sldMkLst>
      </pc:sldChg>
      <pc:sldChg chg="add">
        <pc:chgData name="Bilen, Eren" userId="1524803c-4e9d-4ade-801e-849580f16dd3" providerId="ADAL" clId="{5FECF651-8AE6-4F36-A22D-24EABD9FCA7A}" dt="2022-10-27T00:18:21.727" v="0"/>
        <pc:sldMkLst>
          <pc:docMk/>
          <pc:sldMk cId="731081592" sldId="554"/>
        </pc:sldMkLst>
      </pc:sldChg>
      <pc:sldChg chg="del">
        <pc:chgData name="Bilen, Eren" userId="1524803c-4e9d-4ade-801e-849580f16dd3" providerId="ADAL" clId="{5FECF651-8AE6-4F36-A22D-24EABD9FCA7A}" dt="2022-10-27T00:59:09.564" v="194" actId="47"/>
        <pc:sldMkLst>
          <pc:docMk/>
          <pc:sldMk cId="1601532925" sldId="557"/>
        </pc:sldMkLst>
      </pc:sldChg>
      <pc:sldChg chg="addSp modSp mod">
        <pc:chgData name="Bilen, Eren" userId="1524803c-4e9d-4ade-801e-849580f16dd3" providerId="ADAL" clId="{5FECF651-8AE6-4F36-A22D-24EABD9FCA7A}" dt="2022-10-27T00:40:44.568" v="53" actId="14100"/>
        <pc:sldMkLst>
          <pc:docMk/>
          <pc:sldMk cId="38090336" sldId="568"/>
        </pc:sldMkLst>
        <pc:spChg chg="add mod">
          <ac:chgData name="Bilen, Eren" userId="1524803c-4e9d-4ade-801e-849580f16dd3" providerId="ADAL" clId="{5FECF651-8AE6-4F36-A22D-24EABD9FCA7A}" dt="2022-10-27T00:40:39.783" v="51" actId="20577"/>
          <ac:spMkLst>
            <pc:docMk/>
            <pc:sldMk cId="38090336" sldId="568"/>
            <ac:spMk id="13" creationId="{1E17AEE3-E407-4CFD-A65F-FCFFFACD98EC}"/>
          </ac:spMkLst>
        </pc:spChg>
        <pc:cxnChg chg="add mod">
          <ac:chgData name="Bilen, Eren" userId="1524803c-4e9d-4ade-801e-849580f16dd3" providerId="ADAL" clId="{5FECF651-8AE6-4F36-A22D-24EABD9FCA7A}" dt="2022-10-27T00:40:44.568" v="53" actId="14100"/>
          <ac:cxnSpMkLst>
            <pc:docMk/>
            <pc:sldMk cId="38090336" sldId="568"/>
            <ac:cxnSpMk id="4" creationId="{AD7222A9-A26D-45BB-A78C-DEE69110DF19}"/>
          </ac:cxnSpMkLst>
        </pc:cxnChg>
      </pc:sldChg>
      <pc:sldChg chg="addSp delSp modSp mod">
        <pc:chgData name="Bilen, Eren" userId="1524803c-4e9d-4ade-801e-849580f16dd3" providerId="ADAL" clId="{5FECF651-8AE6-4F36-A22D-24EABD9FCA7A}" dt="2022-10-27T00:55:28.944" v="193" actId="20577"/>
        <pc:sldMkLst>
          <pc:docMk/>
          <pc:sldMk cId="2693296620" sldId="569"/>
        </pc:sldMkLst>
        <pc:spChg chg="add del mod">
          <ac:chgData name="Bilen, Eren" userId="1524803c-4e9d-4ade-801e-849580f16dd3" providerId="ADAL" clId="{5FECF651-8AE6-4F36-A22D-24EABD9FCA7A}" dt="2022-10-27T00:52:08.891" v="139" actId="478"/>
          <ac:spMkLst>
            <pc:docMk/>
            <pc:sldMk cId="2693296620" sldId="569"/>
            <ac:spMk id="7" creationId="{6259840B-C645-4C1A-9374-5569BC02BDD3}"/>
          </ac:spMkLst>
        </pc:spChg>
        <pc:spChg chg="add mod">
          <ac:chgData name="Bilen, Eren" userId="1524803c-4e9d-4ade-801e-849580f16dd3" providerId="ADAL" clId="{5FECF651-8AE6-4F36-A22D-24EABD9FCA7A}" dt="2022-10-27T00:55:28.944" v="193" actId="20577"/>
          <ac:spMkLst>
            <pc:docMk/>
            <pc:sldMk cId="2693296620" sldId="569"/>
            <ac:spMk id="8" creationId="{ADD229E3-D862-4F0F-971A-5E3265FC709A}"/>
          </ac:spMkLst>
        </pc:spChg>
        <pc:spChg chg="mod">
          <ac:chgData name="Bilen, Eren" userId="1524803c-4e9d-4ade-801e-849580f16dd3" providerId="ADAL" clId="{5FECF651-8AE6-4F36-A22D-24EABD9FCA7A}" dt="2022-10-27T00:53:58.471" v="158" actId="1076"/>
          <ac:spMkLst>
            <pc:docMk/>
            <pc:sldMk cId="2693296620" sldId="569"/>
            <ac:spMk id="13" creationId="{3931DFA7-20CB-4554-A2F4-F35DABE50F2F}"/>
          </ac:spMkLst>
        </pc:spChg>
        <pc:spChg chg="del">
          <ac:chgData name="Bilen, Eren" userId="1524803c-4e9d-4ade-801e-849580f16dd3" providerId="ADAL" clId="{5FECF651-8AE6-4F36-A22D-24EABD9FCA7A}" dt="2022-10-27T00:49:10.268" v="80" actId="478"/>
          <ac:spMkLst>
            <pc:docMk/>
            <pc:sldMk cId="2693296620" sldId="569"/>
            <ac:spMk id="15" creationId="{61DBC8EA-4D52-48B9-93DE-68794C2731E7}"/>
          </ac:spMkLst>
        </pc:spChg>
        <pc:picChg chg="del">
          <ac:chgData name="Bilen, Eren" userId="1524803c-4e9d-4ade-801e-849580f16dd3" providerId="ADAL" clId="{5FECF651-8AE6-4F36-A22D-24EABD9FCA7A}" dt="2022-10-27T00:49:00.958" v="56" actId="478"/>
          <ac:picMkLst>
            <pc:docMk/>
            <pc:sldMk cId="2693296620" sldId="569"/>
            <ac:picMk id="5" creationId="{60DF94C4-72EC-4695-B27D-EA92E02DC528}"/>
          </ac:picMkLst>
        </pc:picChg>
        <pc:picChg chg="del">
          <ac:chgData name="Bilen, Eren" userId="1524803c-4e9d-4ade-801e-849580f16dd3" providerId="ADAL" clId="{5FECF651-8AE6-4F36-A22D-24EABD9FCA7A}" dt="2022-10-27T00:48:57.904" v="55" actId="478"/>
          <ac:picMkLst>
            <pc:docMk/>
            <pc:sldMk cId="2693296620" sldId="569"/>
            <ac:picMk id="11" creationId="{4B94E37E-B858-402A-A4E2-41272E2C9A36}"/>
          </ac:picMkLst>
        </pc:picChg>
      </pc:sldChg>
      <pc:sldChg chg="add del">
        <pc:chgData name="Bilen, Eren" userId="1524803c-4e9d-4ade-801e-849580f16dd3" providerId="ADAL" clId="{5FECF651-8AE6-4F36-A22D-24EABD9FCA7A}" dt="2022-10-27T00:18:46.822" v="9" actId="47"/>
        <pc:sldMkLst>
          <pc:docMk/>
          <pc:sldMk cId="1025175691" sldId="590"/>
        </pc:sldMkLst>
      </pc:sldChg>
      <pc:sldChg chg="add del">
        <pc:chgData name="Bilen, Eren" userId="1524803c-4e9d-4ade-801e-849580f16dd3" providerId="ADAL" clId="{5FECF651-8AE6-4F36-A22D-24EABD9FCA7A}" dt="2022-10-27T00:18:49.430" v="10" actId="47"/>
        <pc:sldMkLst>
          <pc:docMk/>
          <pc:sldMk cId="1473551338" sldId="591"/>
        </pc:sldMkLst>
      </pc:sldChg>
      <pc:sldChg chg="ord">
        <pc:chgData name="Bilen, Eren" userId="1524803c-4e9d-4ade-801e-849580f16dd3" providerId="ADAL" clId="{5FECF651-8AE6-4F36-A22D-24EABD9FCA7A}" dt="2022-10-27T00:19:09.162" v="12"/>
        <pc:sldMkLst>
          <pc:docMk/>
          <pc:sldMk cId="1817475904" sldId="592"/>
        </pc:sldMkLst>
      </pc:sldChg>
      <pc:sldChg chg="del">
        <pc:chgData name="Bilen, Eren" userId="1524803c-4e9d-4ade-801e-849580f16dd3" providerId="ADAL" clId="{5FECF651-8AE6-4F36-A22D-24EABD9FCA7A}" dt="2022-10-27T00:59:10.088" v="195" actId="47"/>
        <pc:sldMkLst>
          <pc:docMk/>
          <pc:sldMk cId="3425631147" sldId="597"/>
        </pc:sldMkLst>
      </pc:sldChg>
      <pc:sldChg chg="del">
        <pc:chgData name="Bilen, Eren" userId="1524803c-4e9d-4ade-801e-849580f16dd3" providerId="ADAL" clId="{5FECF651-8AE6-4F36-A22D-24EABD9FCA7A}" dt="2022-10-27T00:59:11.559" v="196" actId="47"/>
        <pc:sldMkLst>
          <pc:docMk/>
          <pc:sldMk cId="3148153302" sldId="598"/>
        </pc:sldMkLst>
      </pc:sldChg>
      <pc:sldChg chg="add">
        <pc:chgData name="Bilen, Eren" userId="1524803c-4e9d-4ade-801e-849580f16dd3" providerId="ADAL" clId="{5FECF651-8AE6-4F36-A22D-24EABD9FCA7A}" dt="2022-10-27T00:48:55.212" v="54"/>
        <pc:sldMkLst>
          <pc:docMk/>
          <pc:sldMk cId="4151126238" sldId="599"/>
        </pc:sldMkLst>
      </pc:sldChg>
    </pc:docChg>
  </pc:docChgLst>
  <pc:docChgLst>
    <pc:chgData name="Bilen, Eren" userId="1524803c-4e9d-4ade-801e-849580f16dd3" providerId="ADAL" clId="{6B4328F4-173F-5640-B3C8-8A5224EAA48F}"/>
    <pc:docChg chg="undo custSel modSld">
      <pc:chgData name="Bilen, Eren" userId="1524803c-4e9d-4ade-801e-849580f16dd3" providerId="ADAL" clId="{6B4328F4-173F-5640-B3C8-8A5224EAA48F}" dt="2022-11-01T02:16:26.219" v="48" actId="20577"/>
      <pc:docMkLst>
        <pc:docMk/>
      </pc:docMkLst>
      <pc:sldChg chg="addSp delSp modSp mod">
        <pc:chgData name="Bilen, Eren" userId="1524803c-4e9d-4ade-801e-849580f16dd3" providerId="ADAL" clId="{6B4328F4-173F-5640-B3C8-8A5224EAA48F}" dt="2022-11-01T02:16:26.219" v="48" actId="20577"/>
        <pc:sldMkLst>
          <pc:docMk/>
          <pc:sldMk cId="2158016751" sldId="500"/>
        </pc:sldMkLst>
        <pc:spChg chg="mod">
          <ac:chgData name="Bilen, Eren" userId="1524803c-4e9d-4ade-801e-849580f16dd3" providerId="ADAL" clId="{6B4328F4-173F-5640-B3C8-8A5224EAA48F}" dt="2022-11-01T02:15:35.518" v="44" actId="115"/>
          <ac:spMkLst>
            <pc:docMk/>
            <pc:sldMk cId="2158016751" sldId="500"/>
            <ac:spMk id="3" creationId="{00000000-0000-0000-0000-000000000000}"/>
          </ac:spMkLst>
        </pc:spChg>
        <pc:spChg chg="mod">
          <ac:chgData name="Bilen, Eren" userId="1524803c-4e9d-4ade-801e-849580f16dd3" providerId="ADAL" clId="{6B4328F4-173F-5640-B3C8-8A5224EAA48F}" dt="2022-11-01T02:13:39.479" v="25" actId="20577"/>
          <ac:spMkLst>
            <pc:docMk/>
            <pc:sldMk cId="2158016751" sldId="500"/>
            <ac:spMk id="5" creationId="{00000000-0000-0000-0000-000000000000}"/>
          </ac:spMkLst>
        </pc:spChg>
        <pc:spChg chg="mod">
          <ac:chgData name="Bilen, Eren" userId="1524803c-4e9d-4ade-801e-849580f16dd3" providerId="ADAL" clId="{6B4328F4-173F-5640-B3C8-8A5224EAA48F}" dt="2022-11-01T02:16:26.219" v="48" actId="20577"/>
          <ac:spMkLst>
            <pc:docMk/>
            <pc:sldMk cId="2158016751" sldId="500"/>
            <ac:spMk id="8" creationId="{00000000-0000-0000-0000-000000000000}"/>
          </ac:spMkLst>
        </pc:spChg>
        <pc:spChg chg="add del">
          <ac:chgData name="Bilen, Eren" userId="1524803c-4e9d-4ade-801e-849580f16dd3" providerId="ADAL" clId="{6B4328F4-173F-5640-B3C8-8A5224EAA48F}" dt="2022-11-01T02:13:29.740" v="18" actId="22"/>
          <ac:spMkLst>
            <pc:docMk/>
            <pc:sldMk cId="2158016751" sldId="500"/>
            <ac:spMk id="13" creationId="{B14A3A84-3C42-5F4B-8AE1-969CE7F9AA2A}"/>
          </ac:spMkLst>
        </pc:spChg>
        <pc:graphicFrameChg chg="del">
          <ac:chgData name="Bilen, Eren" userId="1524803c-4e9d-4ade-801e-849580f16dd3" providerId="ADAL" clId="{6B4328F4-173F-5640-B3C8-8A5224EAA48F}" dt="2022-11-01T02:12:44.606" v="0" actId="478"/>
          <ac:graphicFrameMkLst>
            <pc:docMk/>
            <pc:sldMk cId="2158016751" sldId="500"/>
            <ac:graphicFrameMk id="15" creationId="{CC65ACE1-9AFE-4702-AA57-74DA51C9D354}"/>
          </ac:graphicFrameMkLst>
        </pc:graphicFrameChg>
        <pc:graphicFrameChg chg="del">
          <ac:chgData name="Bilen, Eren" userId="1524803c-4e9d-4ade-801e-849580f16dd3" providerId="ADAL" clId="{6B4328F4-173F-5640-B3C8-8A5224EAA48F}" dt="2022-11-01T02:13:18.255" v="12" actId="478"/>
          <ac:graphicFrameMkLst>
            <pc:docMk/>
            <pc:sldMk cId="2158016751" sldId="500"/>
            <ac:graphicFrameMk id="16" creationId="{CD415850-21CB-43E8-A384-E04753F9F049}"/>
          </ac:graphicFrameMkLst>
        </pc:graphicFrameChg>
        <pc:graphicFrameChg chg="del">
          <ac:chgData name="Bilen, Eren" userId="1524803c-4e9d-4ade-801e-849580f16dd3" providerId="ADAL" clId="{6B4328F4-173F-5640-B3C8-8A5224EAA48F}" dt="2022-11-01T02:13:28.300" v="16" actId="478"/>
          <ac:graphicFrameMkLst>
            <pc:docMk/>
            <pc:sldMk cId="2158016751" sldId="500"/>
            <ac:graphicFrameMk id="17" creationId="{30DD0427-B8AE-4ECF-8AAB-CD5AAB84DA5A}"/>
          </ac:graphicFrameMkLst>
        </pc:graphicFrameChg>
        <pc:graphicFrameChg chg="del">
          <ac:chgData name="Bilen, Eren" userId="1524803c-4e9d-4ade-801e-849580f16dd3" providerId="ADAL" clId="{6B4328F4-173F-5640-B3C8-8A5224EAA48F}" dt="2022-11-01T02:14:44.036" v="26" actId="478"/>
          <ac:graphicFrameMkLst>
            <pc:docMk/>
            <pc:sldMk cId="2158016751" sldId="500"/>
            <ac:graphicFrameMk id="18" creationId="{B57428C8-1842-493C-BD25-702C954872DF}"/>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3.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69771122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b="0"/>
            </a:lvl1pPr>
          </a:lstStyle>
          <a:p>
            <a:endParaRPr lang="en-US"/>
          </a:p>
        </p:txBody>
      </p:sp>
      <p:sp>
        <p:nvSpPr>
          <p:cNvPr id="317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BEFBAB51-DCCB-441A-AE6B-6B6D1E5223B9}"/>
              </a:ext>
            </a:extLst>
          </p:cNvPr>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961600805"/>
      </p:ext>
    </p:extLst>
  </p:cSld>
  <p:clrMap bg1="lt1" tx1="dk1" bg2="lt2" tx2="dk2" accent1="accent1" accent2="accent2" accent3="accent3" accent4="accent4" accent5="accent5" accent6="accent6" hlink="hlink" folHlink="folHlink"/>
  <p:hf sldNum="0" hdr="0"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138722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1DFE1-E7B5-44A4-A383-AF10B366AE7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B09C38-6D94-4230-94B9-BDF72689577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6E816F-C97E-428F-97F9-6813A8B4E43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23E29E4-2237-49B3-B651-6926155B345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3F4384C-A9AC-4DC6-B59A-9CD3186F29E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6956BB72-CA02-4EC3-A95C-F8A7B2D395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E5D2A2-1E14-4B71-9135-F113A880A1C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8AE3B5-86F7-4F74-A893-229D539384E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C56918-C248-4785-AC74-DC9AC8750B1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C61D8CB-1362-42F5-BC29-AA748422E2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4CFA0F-AF79-4421-AE0C-B7B149A9036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D9BAA0A-E99E-4C74-9EF2-F82E94111A9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430223-5E05-4813-BB7A-90703C36BD3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26D5A8-052F-4B6E-9831-9CBA8D007A2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88EF8E4B-20CA-4179-8765-3866C02141E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9.wmf"/><Relationship Id="rId3" Type="http://schemas.openxmlformats.org/officeDocument/2006/relationships/slideLayout" Target="../slideLayouts/slideLayout2.xml"/><Relationship Id="rId7" Type="http://schemas.openxmlformats.org/officeDocument/2006/relationships/image" Target="../media/image13.wmf"/><Relationship Id="rId12" Type="http://schemas.openxmlformats.org/officeDocument/2006/relationships/oleObject" Target="../embeddings/oleObject12.bin"/><Relationship Id="rId2" Type="http://schemas.openxmlformats.org/officeDocument/2006/relationships/tags" Target="../tags/tag3.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16.wmf"/><Relationship Id="rId15" Type="http://schemas.openxmlformats.org/officeDocument/2006/relationships/image" Target="../media/image2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7.wmf"/><Relationship Id="rId1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453893-3850-4109-A29B-C66E2E741189}"/>
              </a:ext>
            </a:extLst>
          </p:cNvPr>
          <p:cNvSpPr>
            <a:spLocks noGrp="1"/>
          </p:cNvSpPr>
          <p:nvPr>
            <p:ph type="ctrTitle"/>
          </p:nvPr>
        </p:nvSpPr>
        <p:spPr>
          <a:xfrm>
            <a:off x="685800" y="2567393"/>
            <a:ext cx="7772400" cy="1470025"/>
          </a:xfrm>
        </p:spPr>
        <p:txBody>
          <a:bodyPr/>
          <a:lstStyle/>
          <a:p>
            <a:r>
              <a:rPr lang="en-US" sz="3600" b="1" i="1" dirty="0">
                <a:latin typeface="Times New Roman" panose="02020603050405020304" pitchFamily="18" charset="0"/>
                <a:cs typeface="Times New Roman" panose="02020603050405020304" pitchFamily="18" charset="0"/>
              </a:rPr>
              <a:t>K</a:t>
            </a:r>
            <a:r>
              <a:rPr lang="en-US" sz="3600" b="1" dirty="0">
                <a:latin typeface="Times New Roman" panose="02020603050405020304" pitchFamily="18" charset="0"/>
                <a:cs typeface="Times New Roman" panose="02020603050405020304" pitchFamily="18" charset="0"/>
              </a:rPr>
              <a:t>-Means Clustering</a:t>
            </a:r>
          </a:p>
        </p:txBody>
      </p:sp>
    </p:spTree>
    <p:extLst>
      <p:ext uri="{BB962C8B-B14F-4D97-AF65-F5344CB8AC3E}">
        <p14:creationId xmlns:p14="http://schemas.microsoft.com/office/powerpoint/2010/main" val="3739439167"/>
      </p:ext>
    </p:extLst>
  </p:cSld>
  <p:clrMapOvr>
    <a:masterClrMapping/>
  </p:clrMapOvr>
  <mc:AlternateContent xmlns:mc="http://schemas.openxmlformats.org/markup-compatibility/2006" xmlns:p14="http://schemas.microsoft.com/office/powerpoint/2010/main">
    <mc:Choice Requires="p14">
      <p:transition spd="slow" p14:dur="2000" advTm="13578"/>
    </mc:Choice>
    <mc:Fallback xmlns="">
      <p:transition spd="slow" advTm="135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10CC4-C732-428B-8B1B-AD5BC71EF3EF}"/>
              </a:ext>
            </a:extLst>
          </p:cNvPr>
          <p:cNvPicPr>
            <a:picLocks noChangeAspect="1"/>
          </p:cNvPicPr>
          <p:nvPr/>
        </p:nvPicPr>
        <p:blipFill rotWithShape="1">
          <a:blip r:embed="rId3"/>
          <a:srcRect t="13012" r="4727"/>
          <a:stretch/>
        </p:blipFill>
        <p:spPr>
          <a:xfrm>
            <a:off x="4660808" y="2423578"/>
            <a:ext cx="4390287" cy="3059707"/>
          </a:xfrm>
          <a:prstGeom prst="rect">
            <a:avLst/>
          </a:prstGeom>
        </p:spPr>
      </p:pic>
      <p:pic>
        <p:nvPicPr>
          <p:cNvPr id="6" name="Picture 5">
            <a:extLst>
              <a:ext uri="{FF2B5EF4-FFF2-40B4-BE49-F238E27FC236}">
                <a16:creationId xmlns:a16="http://schemas.microsoft.com/office/drawing/2014/main" id="{3C56A766-C066-49B7-A8C0-BA4FFB8BBE09}"/>
              </a:ext>
            </a:extLst>
          </p:cNvPr>
          <p:cNvPicPr>
            <a:picLocks noChangeAspect="1"/>
          </p:cNvPicPr>
          <p:nvPr/>
        </p:nvPicPr>
        <p:blipFill rotWithShape="1">
          <a:blip r:embed="rId4"/>
          <a:srcRect t="14069" r="4896" b="2951"/>
          <a:stretch/>
        </p:blipFill>
        <p:spPr>
          <a:xfrm>
            <a:off x="56180" y="2473587"/>
            <a:ext cx="4390287" cy="2923913"/>
          </a:xfrm>
          <a:prstGeom prst="rect">
            <a:avLst/>
          </a:prstGeom>
        </p:spPr>
      </p:pic>
      <p:sp>
        <p:nvSpPr>
          <p:cNvPr id="7" name="Title 1">
            <a:extLst>
              <a:ext uri="{FF2B5EF4-FFF2-40B4-BE49-F238E27FC236}">
                <a16:creationId xmlns:a16="http://schemas.microsoft.com/office/drawing/2014/main" id="{4D688D90-F32C-4036-A02F-0C0F9EA522B7}"/>
              </a:ext>
            </a:extLst>
          </p:cNvPr>
          <p:cNvSpPr txBox="1">
            <a:spLocks/>
          </p:cNvSpPr>
          <p:nvPr/>
        </p:nvSpPr>
        <p:spPr bwMode="auto">
          <a:xfrm>
            <a:off x="609600" y="149825"/>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300" kern="0" dirty="0">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8" name="Rectangle 7">
            <a:extLst>
              <a:ext uri="{FF2B5EF4-FFF2-40B4-BE49-F238E27FC236}">
                <a16:creationId xmlns:a16="http://schemas.microsoft.com/office/drawing/2014/main" id="{466F44A2-3BEA-44F0-ABA1-0671412B4378}"/>
              </a:ext>
            </a:extLst>
          </p:cNvPr>
          <p:cNvSpPr/>
          <p:nvPr/>
        </p:nvSpPr>
        <p:spPr>
          <a:xfrm>
            <a:off x="651274" y="1738177"/>
            <a:ext cx="7405335" cy="584775"/>
          </a:xfrm>
          <a:prstGeom prst="rect">
            <a:avLst/>
          </a:prstGeom>
        </p:spPr>
        <p:txBody>
          <a:bodyPr wrap="square">
            <a:spAutoFit/>
          </a:bodyPr>
          <a:lstStyle/>
          <a:p>
            <a:r>
              <a:rPr lang="en-US" sz="1600" dirty="0">
                <a:solidFill>
                  <a:srgbClr val="FF0000"/>
                </a:solidFill>
                <a:latin typeface="Courier New" panose="02070309020205020404" pitchFamily="49" charset="0"/>
                <a:cs typeface="Courier New" panose="02070309020205020404" pitchFamily="49" charset="0"/>
              </a:rPr>
              <a:t>&gt; Kmeans_5_1&lt;-kmeans(</a:t>
            </a:r>
            <a:r>
              <a:rPr lang="en-US" sz="1600" dirty="0" err="1">
                <a:solidFill>
                  <a:srgbClr val="FF0000"/>
                </a:solidFill>
                <a:latin typeface="Courier New" panose="02070309020205020404" pitchFamily="49" charset="0"/>
                <a:cs typeface="Courier New" panose="02070309020205020404" pitchFamily="49" charset="0"/>
              </a:rPr>
              <a:t>Cluster_Ex,centers</a:t>
            </a:r>
            <a:r>
              <a:rPr lang="en-US" sz="1600" dirty="0">
                <a:solidFill>
                  <a:srgbClr val="FF0000"/>
                </a:solidFill>
                <a:latin typeface="Courier New" panose="02070309020205020404" pitchFamily="49" charset="0"/>
                <a:cs typeface="Courier New" panose="02070309020205020404" pitchFamily="49" charset="0"/>
              </a:rPr>
              <a:t>=5)</a:t>
            </a:r>
          </a:p>
          <a:p>
            <a:r>
              <a:rPr lang="en-US" sz="1600" dirty="0">
                <a:solidFill>
                  <a:srgbClr val="FF0000"/>
                </a:solidFill>
                <a:latin typeface="Courier New" panose="02070309020205020404" pitchFamily="49" charset="0"/>
                <a:cs typeface="Courier New" panose="02070309020205020404" pitchFamily="49" charset="0"/>
              </a:rPr>
              <a:t>&gt; Kmeans_5_2&lt;-kmeans(</a:t>
            </a:r>
            <a:r>
              <a:rPr lang="en-US" sz="1600" dirty="0" err="1">
                <a:solidFill>
                  <a:srgbClr val="FF0000"/>
                </a:solidFill>
                <a:latin typeface="Courier New" panose="02070309020205020404" pitchFamily="49" charset="0"/>
                <a:cs typeface="Courier New" panose="02070309020205020404" pitchFamily="49" charset="0"/>
              </a:rPr>
              <a:t>Cluster_Ex,centers</a:t>
            </a:r>
            <a:r>
              <a:rPr lang="en-US" sz="1600" dirty="0">
                <a:solidFill>
                  <a:srgbClr val="FF0000"/>
                </a:solidFill>
                <a:latin typeface="Courier New" panose="02070309020205020404" pitchFamily="49" charset="0"/>
                <a:cs typeface="Courier New" panose="02070309020205020404" pitchFamily="49" charset="0"/>
              </a:rPr>
              <a:t>=5)</a:t>
            </a:r>
          </a:p>
        </p:txBody>
      </p:sp>
      <p:sp>
        <p:nvSpPr>
          <p:cNvPr id="9" name="Content Placeholder 2">
            <a:extLst>
              <a:ext uri="{FF2B5EF4-FFF2-40B4-BE49-F238E27FC236}">
                <a16:creationId xmlns:a16="http://schemas.microsoft.com/office/drawing/2014/main" id="{6E9DC142-DA34-499A-A301-DFD3954A457D}"/>
              </a:ext>
            </a:extLst>
          </p:cNvPr>
          <p:cNvSpPr>
            <a:spLocks noGrp="1"/>
          </p:cNvSpPr>
          <p:nvPr>
            <p:ph idx="1"/>
          </p:nvPr>
        </p:nvSpPr>
        <p:spPr>
          <a:xfrm>
            <a:off x="314778" y="833475"/>
            <a:ext cx="8557147" cy="1219132"/>
          </a:xfrm>
        </p:spPr>
        <p:txBody>
          <a:bodyPr/>
          <a:lstStyle/>
          <a:p>
            <a:pPr marL="0" indent="0">
              <a:buNone/>
            </a:pPr>
            <a:r>
              <a:rPr lang="en-US" sz="2400" dirty="0">
                <a:latin typeface="Times New Roman" panose="02020603050405020304" pitchFamily="18" charset="0"/>
                <a:cs typeface="Times New Roman" panose="02020603050405020304" pitchFamily="18" charset="0"/>
              </a:rPr>
              <a:t>We now use the </a:t>
            </a:r>
            <a:r>
              <a:rPr lang="en-US" sz="2100" dirty="0">
                <a:latin typeface="Courier New" panose="02070309020205020404" pitchFamily="49" charset="0"/>
                <a:cs typeface="Courier New" panose="02070309020205020404" pitchFamily="49" charset="0"/>
              </a:rPr>
              <a:t>kmeans</a:t>
            </a:r>
            <a:r>
              <a:rPr lang="en-US" sz="2400" dirty="0">
                <a:latin typeface="Times New Roman" panose="02020603050405020304" pitchFamily="18" charset="0"/>
                <a:cs typeface="Times New Roman" panose="02020603050405020304" pitchFamily="18" charset="0"/>
              </a:rPr>
              <a:t> function on the data to produce two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5 cluster solutions and then plot them.</a:t>
            </a:r>
          </a:p>
        </p:txBody>
      </p:sp>
      <p:sp>
        <p:nvSpPr>
          <p:cNvPr id="10" name="Content Placeholder 2">
            <a:extLst>
              <a:ext uri="{FF2B5EF4-FFF2-40B4-BE49-F238E27FC236}">
                <a16:creationId xmlns:a16="http://schemas.microsoft.com/office/drawing/2014/main" id="{FDAF9E2C-C9EA-453D-A46C-D01C594BDC3E}"/>
              </a:ext>
            </a:extLst>
          </p:cNvPr>
          <p:cNvSpPr txBox="1">
            <a:spLocks/>
          </p:cNvSpPr>
          <p:nvPr/>
        </p:nvSpPr>
        <p:spPr bwMode="auto">
          <a:xfrm>
            <a:off x="377847" y="5435182"/>
            <a:ext cx="8557147" cy="12191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What do we notice? Why did this happen?</a:t>
            </a:r>
          </a:p>
        </p:txBody>
      </p:sp>
      <p:sp>
        <p:nvSpPr>
          <p:cNvPr id="2" name="TextBox 1">
            <a:extLst>
              <a:ext uri="{FF2B5EF4-FFF2-40B4-BE49-F238E27FC236}">
                <a16:creationId xmlns:a16="http://schemas.microsoft.com/office/drawing/2014/main" id="{FF64F1FD-23AE-49F3-82A7-EF0C02C0D85F}"/>
              </a:ext>
            </a:extLst>
          </p:cNvPr>
          <p:cNvSpPr txBox="1"/>
          <p:nvPr/>
        </p:nvSpPr>
        <p:spPr>
          <a:xfrm>
            <a:off x="387143" y="5951694"/>
            <a:ext cx="8644902" cy="707886"/>
          </a:xfrm>
          <a:prstGeom prst="rect">
            <a:avLst/>
          </a:prstGeom>
          <a:noFill/>
        </p:spPr>
        <p:txBody>
          <a:bodyPr wrap="square" rtlCol="0">
            <a:spAutoFit/>
          </a:bodyPr>
          <a:lstStyle/>
          <a:p>
            <a:r>
              <a:rPr lang="en-US" sz="2000" b="0" dirty="0">
                <a:latin typeface="Times New Roman" panose="02020603050405020304" pitchFamily="18" charset="0"/>
                <a:cs typeface="Times New Roman" panose="02020603050405020304" pitchFamily="18" charset="0"/>
              </a:rPr>
              <a:t>By default, the </a:t>
            </a:r>
            <a:r>
              <a:rPr lang="en-US" b="0" dirty="0" err="1">
                <a:latin typeface="Courier New" panose="02070309020205020404" pitchFamily="49" charset="0"/>
                <a:cs typeface="Courier New" panose="02070309020205020404" pitchFamily="49" charset="0"/>
              </a:rPr>
              <a:t>kmeans</a:t>
            </a:r>
            <a:r>
              <a:rPr lang="en-US" sz="2000" b="0" dirty="0">
                <a:latin typeface="Times New Roman" panose="02020603050405020304" pitchFamily="18" charset="0"/>
                <a:cs typeface="Times New Roman" panose="02020603050405020304" pitchFamily="18" charset="0"/>
              </a:rPr>
              <a:t> function </a:t>
            </a:r>
            <a:r>
              <a:rPr lang="en-US" sz="2000" b="0" i="1" dirty="0">
                <a:latin typeface="Times New Roman" panose="02020603050405020304" pitchFamily="18" charset="0"/>
                <a:cs typeface="Times New Roman" panose="02020603050405020304" pitchFamily="18" charset="0"/>
              </a:rPr>
              <a:t>randomly</a:t>
            </a:r>
            <a:r>
              <a:rPr lang="en-US" sz="2000" b="0" dirty="0">
                <a:latin typeface="Times New Roman" panose="02020603050405020304" pitchFamily="18" charset="0"/>
                <a:cs typeface="Times New Roman" panose="02020603050405020304" pitchFamily="18" charset="0"/>
              </a:rPr>
              <a:t> selects 5 rows from the data matrix for the initial cluster centers. The algorithm can then converge to different solutions.</a:t>
            </a:r>
          </a:p>
        </p:txBody>
      </p:sp>
    </p:spTree>
    <p:custDataLst>
      <p:tags r:id="rId1"/>
    </p:custDataLst>
    <p:extLst>
      <p:ext uri="{BB962C8B-B14F-4D97-AF65-F5344CB8AC3E}">
        <p14:creationId xmlns:p14="http://schemas.microsoft.com/office/powerpoint/2010/main" val="1904664629"/>
      </p:ext>
    </p:extLst>
  </p:cSld>
  <p:clrMapOvr>
    <a:masterClrMapping/>
  </p:clrMapOvr>
  <mc:AlternateContent xmlns:mc="http://schemas.openxmlformats.org/markup-compatibility/2006" xmlns:p14="http://schemas.microsoft.com/office/powerpoint/2010/main">
    <mc:Choice Requires="p14">
      <p:transition spd="slow" p14:dur="2000" advTm="240530"/>
    </mc:Choice>
    <mc:Fallback xmlns="">
      <p:transition spd="slow" advTm="2405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91264-7DD3-4234-9C18-84BF656DC865}"/>
              </a:ext>
            </a:extLst>
          </p:cNvPr>
          <p:cNvSpPr txBox="1">
            <a:spLocks/>
          </p:cNvSpPr>
          <p:nvPr/>
        </p:nvSpPr>
        <p:spPr bwMode="auto">
          <a:xfrm>
            <a:off x="609600" y="210232"/>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300" kern="0" dirty="0">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6" name="Content Placeholder 2">
            <a:extLst>
              <a:ext uri="{FF2B5EF4-FFF2-40B4-BE49-F238E27FC236}">
                <a16:creationId xmlns:a16="http://schemas.microsoft.com/office/drawing/2014/main" id="{C3E04907-DC6A-4DD7-A404-EDFE5DD70308}"/>
              </a:ext>
            </a:extLst>
          </p:cNvPr>
          <p:cNvSpPr>
            <a:spLocks noGrp="1"/>
          </p:cNvSpPr>
          <p:nvPr>
            <p:ph idx="1"/>
          </p:nvPr>
        </p:nvSpPr>
        <p:spPr>
          <a:xfrm>
            <a:off x="330996" y="895091"/>
            <a:ext cx="8343447" cy="1219132"/>
          </a:xfrm>
        </p:spPr>
        <p:txBody>
          <a:bodyPr/>
          <a:lstStyle/>
          <a:p>
            <a:pPr marL="0" indent="0">
              <a:buNone/>
            </a:pPr>
            <a:r>
              <a:rPr lang="en-US" sz="2400" dirty="0">
                <a:latin typeface="Times New Roman" panose="02020603050405020304" pitchFamily="18" charset="0"/>
                <a:cs typeface="Times New Roman" panose="02020603050405020304" pitchFamily="18" charset="0"/>
              </a:rPr>
              <a:t>We can obtain a reproducible result by specifying the initial centroids or by using the </a:t>
            </a:r>
            <a:r>
              <a:rPr lang="en-US" sz="2000" dirty="0" err="1">
                <a:latin typeface="Courier New" panose="02070309020205020404" pitchFamily="49" charset="0"/>
                <a:cs typeface="Courier New" panose="02070309020205020404" pitchFamily="49" charset="0"/>
              </a:rPr>
              <a:t>set.see</a:t>
            </a:r>
            <a:r>
              <a:rPr lang="en-US" sz="1800" dirty="0" err="1">
                <a:latin typeface="Courier New" panose="02070309020205020404" pitchFamily="49" charset="0"/>
                <a:cs typeface="Courier New" panose="02070309020205020404" pitchFamily="49" charset="0"/>
              </a:rPr>
              <a:t>d</a:t>
            </a:r>
            <a:r>
              <a:rPr lang="en-US" sz="1800"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function in R prior to using the </a:t>
            </a:r>
            <a:r>
              <a:rPr lang="en-US" sz="2000" dirty="0">
                <a:latin typeface="Courier New" panose="02070309020205020404" pitchFamily="49" charset="0"/>
                <a:cs typeface="Courier New" panose="02070309020205020404" pitchFamily="49" charset="0"/>
              </a:rPr>
              <a:t>kmeans </a:t>
            </a:r>
            <a:r>
              <a:rPr lang="en-US" sz="2400" dirty="0">
                <a:latin typeface="Times New Roman" panose="02020603050405020304" pitchFamily="18" charset="0"/>
                <a:cs typeface="Times New Roman" panose="02020603050405020304" pitchFamily="18" charset="0"/>
              </a:rPr>
              <a:t>function.</a:t>
            </a:r>
          </a:p>
        </p:txBody>
      </p:sp>
      <p:sp>
        <p:nvSpPr>
          <p:cNvPr id="7" name="Rectangle 6">
            <a:extLst>
              <a:ext uri="{FF2B5EF4-FFF2-40B4-BE49-F238E27FC236}">
                <a16:creationId xmlns:a16="http://schemas.microsoft.com/office/drawing/2014/main" id="{63B66ABA-CB70-4A1F-944A-6B42AA3CCE53}"/>
              </a:ext>
            </a:extLst>
          </p:cNvPr>
          <p:cNvSpPr/>
          <p:nvPr/>
        </p:nvSpPr>
        <p:spPr>
          <a:xfrm>
            <a:off x="491637" y="2206114"/>
            <a:ext cx="8306376" cy="784830"/>
          </a:xfrm>
          <a:prstGeom prst="rect">
            <a:avLst/>
          </a:prstGeom>
        </p:spPr>
        <p:txBody>
          <a:bodyPr wrap="square">
            <a:spAutoFit/>
          </a:bodyPr>
          <a:lstStyle/>
          <a:p>
            <a:r>
              <a:rPr lang="en-US" sz="1500" dirty="0">
                <a:solidFill>
                  <a:srgbClr val="FF0000"/>
                </a:solidFill>
                <a:latin typeface="Courier New" panose="02070309020205020404" pitchFamily="49" charset="0"/>
                <a:cs typeface="Courier New" panose="02070309020205020404" pitchFamily="49" charset="0"/>
              </a:rPr>
              <a:t>&gt; Kmeans_5_3&lt;-kmeans(</a:t>
            </a:r>
            <a:r>
              <a:rPr lang="en-US" sz="1500" dirty="0" err="1">
                <a:solidFill>
                  <a:srgbClr val="FF0000"/>
                </a:solidFill>
                <a:latin typeface="Courier New" panose="02070309020205020404" pitchFamily="49" charset="0"/>
                <a:cs typeface="Courier New" panose="02070309020205020404" pitchFamily="49" charset="0"/>
              </a:rPr>
              <a:t>Cluster_Ex,centers</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Cluster_Ex</a:t>
            </a:r>
            <a:r>
              <a:rPr lang="en-US" sz="1500" dirty="0">
                <a:solidFill>
                  <a:srgbClr val="FF0000"/>
                </a:solidFill>
                <a:latin typeface="Courier New" panose="02070309020205020404" pitchFamily="49" charset="0"/>
                <a:cs typeface="Courier New" panose="02070309020205020404" pitchFamily="49" charset="0"/>
              </a:rPr>
              <a:t>[c(2,5,7,21,36),])</a:t>
            </a:r>
          </a:p>
          <a:p>
            <a:r>
              <a:rPr lang="en-US" sz="1500" dirty="0">
                <a:solidFill>
                  <a:srgbClr val="FF0000"/>
                </a:solidFill>
                <a:latin typeface="Courier New" panose="02070309020205020404" pitchFamily="49" charset="0"/>
                <a:cs typeface="Courier New" panose="02070309020205020404" pitchFamily="49" charset="0"/>
              </a:rPr>
              <a:t>&gt; </a:t>
            </a:r>
            <a:r>
              <a:rPr lang="en-US" sz="1500" dirty="0" err="1">
                <a:solidFill>
                  <a:srgbClr val="FF0000"/>
                </a:solidFill>
                <a:latin typeface="Courier New" panose="02070309020205020404" pitchFamily="49" charset="0"/>
                <a:cs typeface="Courier New" panose="02070309020205020404" pitchFamily="49" charset="0"/>
              </a:rPr>
              <a:t>set.seed</a:t>
            </a:r>
            <a:r>
              <a:rPr lang="en-US" sz="1500" dirty="0">
                <a:solidFill>
                  <a:srgbClr val="FF0000"/>
                </a:solidFill>
                <a:latin typeface="Courier New" panose="02070309020205020404" pitchFamily="49" charset="0"/>
                <a:cs typeface="Courier New" panose="02070309020205020404" pitchFamily="49" charset="0"/>
              </a:rPr>
              <a:t>(42)</a:t>
            </a:r>
          </a:p>
          <a:p>
            <a:r>
              <a:rPr lang="en-US" sz="1500" dirty="0">
                <a:solidFill>
                  <a:srgbClr val="FF0000"/>
                </a:solidFill>
                <a:latin typeface="Courier New" panose="02070309020205020404" pitchFamily="49" charset="0"/>
                <a:cs typeface="Courier New" panose="02070309020205020404" pitchFamily="49" charset="0"/>
              </a:rPr>
              <a:t>&gt; Kmeans_5_4&lt;-kmeans(</a:t>
            </a:r>
            <a:r>
              <a:rPr lang="en-US" sz="1500" dirty="0" err="1">
                <a:solidFill>
                  <a:srgbClr val="FF0000"/>
                </a:solidFill>
                <a:latin typeface="Courier New" panose="02070309020205020404" pitchFamily="49" charset="0"/>
                <a:cs typeface="Courier New" panose="02070309020205020404" pitchFamily="49" charset="0"/>
              </a:rPr>
              <a:t>Cluster_Ex,centers</a:t>
            </a:r>
            <a:r>
              <a:rPr lang="en-US" sz="1500" dirty="0">
                <a:solidFill>
                  <a:srgbClr val="FF0000"/>
                </a:solidFill>
                <a:latin typeface="Courier New" panose="02070309020205020404" pitchFamily="49" charset="0"/>
                <a:cs typeface="Courier New" panose="02070309020205020404" pitchFamily="49" charset="0"/>
              </a:rPr>
              <a:t>=5)</a:t>
            </a:r>
          </a:p>
        </p:txBody>
      </p:sp>
      <p:sp>
        <p:nvSpPr>
          <p:cNvPr id="8" name="Content Placeholder 2">
            <a:extLst>
              <a:ext uri="{FF2B5EF4-FFF2-40B4-BE49-F238E27FC236}">
                <a16:creationId xmlns:a16="http://schemas.microsoft.com/office/drawing/2014/main" id="{6EF402F2-89DA-4D08-AE65-76DE55D8218F}"/>
              </a:ext>
            </a:extLst>
          </p:cNvPr>
          <p:cNvSpPr txBox="1">
            <a:spLocks/>
          </p:cNvSpPr>
          <p:nvPr/>
        </p:nvSpPr>
        <p:spPr bwMode="auto">
          <a:xfrm>
            <a:off x="330997" y="3155067"/>
            <a:ext cx="8590582" cy="3491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In the first example, we selected rows 2, 5, 7, 21, and 36 from the data matrix to be the initial cluster centroids. Choosing these same rows again would produce the same final result.</a:t>
            </a:r>
          </a:p>
          <a:p>
            <a:pPr marL="0" indent="0">
              <a:buFontTx/>
              <a:buNone/>
            </a:pPr>
            <a:endParaRPr lang="en-US" sz="1600" b="0" kern="0" dirty="0">
              <a:latin typeface="Times New Roman" panose="02020603050405020304" pitchFamily="18" charset="0"/>
              <a:cs typeface="Times New Roman" panose="02020603050405020304" pitchFamily="18" charset="0"/>
            </a:endParaRPr>
          </a:p>
          <a:p>
            <a:pPr marL="0" indent="0">
              <a:buFontTx/>
              <a:buNone/>
            </a:pPr>
            <a:r>
              <a:rPr lang="en-US" sz="2400" b="0" kern="0" dirty="0">
                <a:latin typeface="Times New Roman" panose="02020603050405020304" pitchFamily="18" charset="0"/>
                <a:cs typeface="Times New Roman" panose="02020603050405020304" pitchFamily="18" charset="0"/>
              </a:rPr>
              <a:t>In the second example, we used the </a:t>
            </a:r>
            <a:r>
              <a:rPr lang="en-US" sz="2000" b="0" kern="0" dirty="0" err="1">
                <a:latin typeface="Courier New" panose="02070309020205020404" pitchFamily="49" charset="0"/>
                <a:cs typeface="Courier New" panose="02070309020205020404" pitchFamily="49" charset="0"/>
              </a:rPr>
              <a:t>set.seed</a:t>
            </a:r>
            <a:r>
              <a:rPr lang="en-US" sz="2000" b="0" kern="0" dirty="0">
                <a:latin typeface="Times New Roman" panose="02020603050405020304" pitchFamily="18" charset="0"/>
                <a:cs typeface="Times New Roman" panose="02020603050405020304" pitchFamily="18" charset="0"/>
              </a:rPr>
              <a:t> </a:t>
            </a:r>
            <a:r>
              <a:rPr lang="en-US" sz="2400" b="0" kern="0" dirty="0">
                <a:latin typeface="Times New Roman" panose="02020603050405020304" pitchFamily="18" charset="0"/>
                <a:cs typeface="Times New Roman" panose="02020603050405020304" pitchFamily="18" charset="0"/>
              </a:rPr>
              <a:t>function in R (any integer as input will do) to set the state of the random number generator. If we set it to the </a:t>
            </a:r>
            <a:r>
              <a:rPr lang="en-US" sz="2400" b="0" u="sng" kern="0" dirty="0">
                <a:latin typeface="Times New Roman" panose="02020603050405020304" pitchFamily="18" charset="0"/>
                <a:cs typeface="Times New Roman" panose="02020603050405020304" pitchFamily="18" charset="0"/>
              </a:rPr>
              <a:t>same value</a:t>
            </a:r>
            <a:r>
              <a:rPr lang="en-US" sz="2400" b="0" kern="0" dirty="0">
                <a:latin typeface="Times New Roman" panose="02020603050405020304" pitchFamily="18" charset="0"/>
                <a:cs typeface="Times New Roman" panose="02020603050405020304" pitchFamily="18" charset="0"/>
              </a:rPr>
              <a:t> (immediately) before running </a:t>
            </a:r>
            <a:r>
              <a:rPr lang="en-US" sz="2100" b="0" kern="0" dirty="0">
                <a:latin typeface="Courier New" panose="02070309020205020404" pitchFamily="49" charset="0"/>
                <a:cs typeface="Courier New" panose="02070309020205020404" pitchFamily="49" charset="0"/>
              </a:rPr>
              <a:t>kmeans</a:t>
            </a:r>
            <a:r>
              <a:rPr lang="en-US" sz="2400" b="0" kern="0" dirty="0">
                <a:latin typeface="Times New Roman" panose="02020603050405020304" pitchFamily="18" charset="0"/>
                <a:cs typeface="Times New Roman" panose="02020603050405020304" pitchFamily="18" charset="0"/>
              </a:rPr>
              <a:t> again, we would obtain the same clustering.</a:t>
            </a:r>
          </a:p>
        </p:txBody>
      </p:sp>
    </p:spTree>
    <p:extLst>
      <p:ext uri="{BB962C8B-B14F-4D97-AF65-F5344CB8AC3E}">
        <p14:creationId xmlns:p14="http://schemas.microsoft.com/office/powerpoint/2010/main" val="731081592"/>
      </p:ext>
    </p:extLst>
  </p:cSld>
  <p:clrMapOvr>
    <a:masterClrMapping/>
  </p:clrMapOvr>
  <mc:AlternateContent xmlns:mc="http://schemas.openxmlformats.org/markup-compatibility/2006" xmlns:p14="http://schemas.microsoft.com/office/powerpoint/2010/main">
    <mc:Choice Requires="p14">
      <p:transition spd="slow" p14:dur="2000" advTm="382145"/>
    </mc:Choice>
    <mc:Fallback xmlns="">
      <p:transition spd="slow" advTm="38214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B7614A-95A9-42F2-87ED-29A56E5F1C8A}"/>
              </a:ext>
            </a:extLst>
          </p:cNvPr>
          <p:cNvSpPr txBox="1">
            <a:spLocks/>
          </p:cNvSpPr>
          <p:nvPr/>
        </p:nvSpPr>
        <p:spPr bwMode="auto">
          <a:xfrm>
            <a:off x="480128" y="193169"/>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a:latin typeface="Times New Roman" panose="02020603050405020304" pitchFamily="18" charset="0"/>
                <a:cs typeface="Times New Roman" panose="02020603050405020304" pitchFamily="18" charset="0"/>
              </a:rPr>
              <a:t>More on the </a:t>
            </a:r>
            <a:r>
              <a:rPr lang="en-US" sz="3300" kern="0" dirty="0" err="1">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6" name="Content Placeholder 2">
            <a:extLst>
              <a:ext uri="{FF2B5EF4-FFF2-40B4-BE49-F238E27FC236}">
                <a16:creationId xmlns:a16="http://schemas.microsoft.com/office/drawing/2014/main" id="{391BAEE3-6D1E-4B7B-8005-AF9E0387908C}"/>
              </a:ext>
            </a:extLst>
          </p:cNvPr>
          <p:cNvSpPr txBox="1">
            <a:spLocks/>
          </p:cNvSpPr>
          <p:nvPr/>
        </p:nvSpPr>
        <p:spPr bwMode="auto">
          <a:xfrm>
            <a:off x="290098" y="970038"/>
            <a:ext cx="8567057" cy="12191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r>
              <a:rPr lang="en-US" sz="2400" b="0" kern="0" dirty="0">
                <a:latin typeface="Times New Roman" panose="02020603050405020304" pitchFamily="18" charset="0"/>
                <a:cs typeface="Times New Roman" panose="02020603050405020304" pitchFamily="18" charset="0"/>
              </a:rPr>
              <a:t>As we have seen, the </a:t>
            </a:r>
            <a:r>
              <a:rPr lang="en-US" sz="2000" b="0" kern="0" dirty="0" err="1">
                <a:latin typeface="Courier New" panose="02070309020205020404" pitchFamily="49" charset="0"/>
                <a:cs typeface="Courier New" panose="02070309020205020404" pitchFamily="49" charset="0"/>
              </a:rPr>
              <a:t>kmeans</a:t>
            </a:r>
            <a:r>
              <a:rPr lang="en-US" sz="2400" b="0" kern="0" dirty="0">
                <a:latin typeface="Times New Roman" panose="02020603050405020304" pitchFamily="18" charset="0"/>
                <a:cs typeface="Times New Roman" panose="02020603050405020304" pitchFamily="18" charset="0"/>
              </a:rPr>
              <a:t> function (by default) initializes the algorithm by randomly selecting K rows from the data matrix </a:t>
            </a:r>
            <a:r>
              <a:rPr lang="en-US" sz="2400" kern="0" dirty="0">
                <a:latin typeface="Times New Roman" panose="02020603050405020304" pitchFamily="18" charset="0"/>
                <a:cs typeface="Times New Roman" panose="02020603050405020304" pitchFamily="18" charset="0"/>
              </a:rPr>
              <a:t>X</a:t>
            </a:r>
            <a:r>
              <a:rPr lang="en-US" sz="2400" b="0" kern="0" dirty="0">
                <a:latin typeface="Times New Roman" panose="02020603050405020304" pitchFamily="18" charset="0"/>
                <a:cs typeface="Times New Roman" panose="02020603050405020304" pitchFamily="18" charset="0"/>
              </a:rPr>
              <a:t>.</a:t>
            </a:r>
          </a:p>
          <a:p>
            <a:pPr algn="l"/>
            <a:endParaRPr lang="en-US" sz="2400" b="0" kern="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B122EBE-BAA0-4DC6-8E81-F8D398115A5A}"/>
              </a:ext>
            </a:extLst>
          </p:cNvPr>
          <p:cNvSpPr/>
          <p:nvPr/>
        </p:nvSpPr>
        <p:spPr>
          <a:xfrm>
            <a:off x="286844" y="1962987"/>
            <a:ext cx="8291453" cy="1200329"/>
          </a:xfrm>
          <a:prstGeom prst="rect">
            <a:avLst/>
          </a:prstGeom>
        </p:spPr>
        <p:txBody>
          <a:bodyPr wrap="square">
            <a:spAutoFit/>
          </a:bodyPr>
          <a:lstStyle/>
          <a:p>
            <a:pPr marL="0" indent="0">
              <a:buNone/>
            </a:pPr>
            <a:r>
              <a:rPr lang="en-US" sz="2400" b="0" dirty="0">
                <a:latin typeface="Times New Roman" panose="02020603050405020304" pitchFamily="18" charset="0"/>
                <a:cs typeface="Times New Roman" panose="02020603050405020304" pitchFamily="18" charset="0"/>
              </a:rPr>
              <a:t>We can obtain a reproducible result by specifying the initial centroids (e.g. rows in the data matrix) or by using the </a:t>
            </a:r>
            <a:r>
              <a:rPr lang="en-US" sz="2200" b="0" dirty="0" err="1">
                <a:latin typeface="Courier New" panose="02070309020205020404" pitchFamily="49" charset="0"/>
                <a:cs typeface="Courier New" panose="02070309020205020404" pitchFamily="49" charset="0"/>
              </a:rPr>
              <a:t>set.seed</a:t>
            </a:r>
            <a:r>
              <a:rPr lang="en-US" sz="22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function in R (immediately) prior to using the </a:t>
            </a:r>
            <a:r>
              <a:rPr lang="en-US" sz="2200" b="0" dirty="0" err="1">
                <a:latin typeface="Courier New" panose="02070309020205020404" pitchFamily="49" charset="0"/>
                <a:cs typeface="Courier New" panose="02070309020205020404" pitchFamily="49" charset="0"/>
              </a:rPr>
              <a:t>kmeans</a:t>
            </a:r>
            <a:r>
              <a:rPr lang="en-US" sz="20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function.</a:t>
            </a:r>
          </a:p>
        </p:txBody>
      </p:sp>
      <p:sp>
        <p:nvSpPr>
          <p:cNvPr id="8" name="Rectangle 7">
            <a:extLst>
              <a:ext uri="{FF2B5EF4-FFF2-40B4-BE49-F238E27FC236}">
                <a16:creationId xmlns:a16="http://schemas.microsoft.com/office/drawing/2014/main" id="{F3ACE95B-B599-4CC4-A4DC-15BA6F1E2ABE}"/>
              </a:ext>
            </a:extLst>
          </p:cNvPr>
          <p:cNvSpPr/>
          <p:nvPr/>
        </p:nvSpPr>
        <p:spPr>
          <a:xfrm>
            <a:off x="286845" y="3356732"/>
            <a:ext cx="8193608" cy="2985433"/>
          </a:xfrm>
          <a:prstGeom prst="rect">
            <a:avLst/>
          </a:prstGeom>
        </p:spPr>
        <p:txBody>
          <a:bodyPr wrap="square">
            <a:spAutoFit/>
          </a:bodyPr>
          <a:lstStyle/>
          <a:p>
            <a:pPr marL="0" indent="0">
              <a:buNone/>
            </a:pPr>
            <a:r>
              <a:rPr lang="en-US" sz="2400" b="0" dirty="0">
                <a:latin typeface="Times New Roman" panose="02020603050405020304" pitchFamily="18" charset="0"/>
                <a:cs typeface="Times New Roman" panose="02020603050405020304" pitchFamily="18" charset="0"/>
              </a:rPr>
              <a:t>Another common way to approach the uncertainty in a k-means clustering is to </a:t>
            </a:r>
            <a:r>
              <a:rPr lang="en-US" sz="2400" b="0" i="1" dirty="0">
                <a:latin typeface="Times New Roman" panose="02020603050405020304" pitchFamily="18" charset="0"/>
                <a:cs typeface="Times New Roman" panose="02020603050405020304" pitchFamily="18" charset="0"/>
              </a:rPr>
              <a:t>repeat</a:t>
            </a:r>
            <a:r>
              <a:rPr lang="en-US" sz="2400" b="0" dirty="0">
                <a:latin typeface="Times New Roman" panose="02020603050405020304" pitchFamily="18" charset="0"/>
                <a:cs typeface="Times New Roman" panose="02020603050405020304" pitchFamily="18" charset="0"/>
              </a:rPr>
              <a:t> the process with several random starts and retain the best solution (the one that minimizes the total WGSS). </a:t>
            </a:r>
          </a:p>
          <a:p>
            <a:pPr marL="0" indent="0">
              <a:buNone/>
            </a:pPr>
            <a:endParaRPr lang="en-US" sz="2000" b="0" dirty="0">
              <a:latin typeface="Times New Roman" panose="02020603050405020304" pitchFamily="18" charset="0"/>
              <a:cs typeface="Times New Roman" panose="02020603050405020304" pitchFamily="18" charset="0"/>
            </a:endParaRPr>
          </a:p>
          <a:p>
            <a:pPr marL="0" indent="0">
              <a:buNone/>
            </a:pPr>
            <a:r>
              <a:rPr lang="en-US" sz="2400" b="0" dirty="0">
                <a:latin typeface="Times New Roman" panose="02020603050405020304" pitchFamily="18" charset="0"/>
                <a:cs typeface="Times New Roman" panose="02020603050405020304" pitchFamily="18" charset="0"/>
              </a:rPr>
              <a:t>This can be accomplished using the </a:t>
            </a:r>
            <a:r>
              <a:rPr lang="en-US" sz="2200" b="0" dirty="0" err="1">
                <a:latin typeface="Courier New" panose="02070309020205020404" pitchFamily="49" charset="0"/>
                <a:cs typeface="Courier New" panose="02070309020205020404" pitchFamily="49" charset="0"/>
              </a:rPr>
              <a:t>nstart</a:t>
            </a:r>
            <a:r>
              <a:rPr lang="en-US" sz="2200" b="0" dirty="0">
                <a:latin typeface="Times New Roman" panose="02020603050405020304" pitchFamily="18" charset="0"/>
                <a:cs typeface="Times New Roman" panose="02020603050405020304" pitchFamily="18" charset="0"/>
              </a:rPr>
              <a:t> o</a:t>
            </a:r>
            <a:r>
              <a:rPr lang="en-US" sz="2400" b="0" dirty="0">
                <a:latin typeface="Times New Roman" panose="02020603050405020304" pitchFamily="18" charset="0"/>
                <a:cs typeface="Times New Roman" panose="02020603050405020304" pitchFamily="18" charset="0"/>
              </a:rPr>
              <a:t>ptional argument in the </a:t>
            </a:r>
            <a:r>
              <a:rPr lang="en-US" sz="2200" b="0" dirty="0" err="1">
                <a:latin typeface="Courier New" panose="02070309020205020404" pitchFamily="49" charset="0"/>
                <a:cs typeface="Courier New" panose="02070309020205020404" pitchFamily="49" charset="0"/>
              </a:rPr>
              <a:t>kmeans</a:t>
            </a:r>
            <a:r>
              <a:rPr lang="en-US" sz="20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function. This value tells the function how many random starts you would like it to complete before reporting the </a:t>
            </a:r>
            <a:r>
              <a:rPr lang="en-US" sz="2400" b="0" u="sng" dirty="0">
                <a:latin typeface="Times New Roman" panose="02020603050405020304" pitchFamily="18" charset="0"/>
                <a:cs typeface="Times New Roman" panose="02020603050405020304" pitchFamily="18" charset="0"/>
              </a:rPr>
              <a:t>best</a:t>
            </a:r>
            <a:r>
              <a:rPr lang="en-US" sz="2400" b="0" dirty="0">
                <a:latin typeface="Times New Roman" panose="02020603050405020304" pitchFamily="18" charset="0"/>
                <a:cs typeface="Times New Roman" panose="02020603050405020304" pitchFamily="18" charset="0"/>
              </a:rPr>
              <a:t> result. The default is set to </a:t>
            </a:r>
            <a:r>
              <a:rPr lang="en-US" sz="2100" b="0" dirty="0" err="1">
                <a:latin typeface="Courier New" panose="02070309020205020404" pitchFamily="49" charset="0"/>
                <a:cs typeface="Courier New" panose="02070309020205020404" pitchFamily="49" charset="0"/>
              </a:rPr>
              <a:t>nstart</a:t>
            </a:r>
            <a:r>
              <a:rPr lang="en-US" sz="2100" b="0" dirty="0">
                <a:latin typeface="Courier New" panose="02070309020205020404" pitchFamily="49" charset="0"/>
                <a:cs typeface="Courier New" panose="02070309020205020404" pitchFamily="49" charset="0"/>
              </a:rPr>
              <a:t>=1</a:t>
            </a:r>
            <a:r>
              <a:rPr lang="en-US" sz="2400" b="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7475904"/>
      </p:ext>
    </p:extLst>
  </p:cSld>
  <p:clrMapOvr>
    <a:masterClrMapping/>
  </p:clrMapOvr>
  <mc:AlternateContent xmlns:mc="http://schemas.openxmlformats.org/markup-compatibility/2006" xmlns:p14="http://schemas.microsoft.com/office/powerpoint/2010/main">
    <mc:Choice Requires="p14">
      <p:transition spd="slow" p14:dur="2000" advTm="419578"/>
    </mc:Choice>
    <mc:Fallback xmlns="">
      <p:transition spd="slow" advTm="4195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5ABBCA-868F-41F1-9E5D-F24DB10A0332}"/>
              </a:ext>
            </a:extLst>
          </p:cNvPr>
          <p:cNvSpPr/>
          <p:nvPr/>
        </p:nvSpPr>
        <p:spPr>
          <a:xfrm>
            <a:off x="254897" y="812983"/>
            <a:ext cx="8399533" cy="492443"/>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Cluster3_S1&lt;-</a:t>
            </a:r>
            <a:r>
              <a:rPr lang="en-US" sz="1300" dirty="0" err="1">
                <a:solidFill>
                  <a:srgbClr val="FF0000"/>
                </a:solidFill>
                <a:latin typeface="Courier New" panose="02070309020205020404" pitchFamily="49" charset="0"/>
                <a:cs typeface="Courier New" panose="02070309020205020404" pitchFamily="49" charset="0"/>
              </a:rPr>
              <a:t>kmeans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Cluster_Ex,centers</a:t>
            </a:r>
            <a:r>
              <a:rPr lang="en-US" sz="1300" dirty="0">
                <a:solidFill>
                  <a:srgbClr val="FF0000"/>
                </a:solidFill>
                <a:latin typeface="Courier New" panose="02070309020205020404" pitchFamily="49" charset="0"/>
                <a:cs typeface="Courier New" panose="02070309020205020404" pitchFamily="49" charset="0"/>
              </a:rPr>
              <a:t>=3)</a:t>
            </a:r>
          </a:p>
          <a:p>
            <a:r>
              <a:rPr lang="en-US" sz="1300" dirty="0">
                <a:solidFill>
                  <a:srgbClr val="FF0000"/>
                </a:solidFill>
                <a:latin typeface="Courier New" panose="02070309020205020404" pitchFamily="49" charset="0"/>
                <a:cs typeface="Courier New" panose="02070309020205020404" pitchFamily="49" charset="0"/>
              </a:rPr>
              <a:t>&gt; Cluster3_S50&lt;-</a:t>
            </a:r>
            <a:r>
              <a:rPr lang="en-US" sz="1300" dirty="0" err="1">
                <a:solidFill>
                  <a:srgbClr val="FF0000"/>
                </a:solidFill>
                <a:latin typeface="Courier New" panose="02070309020205020404" pitchFamily="49" charset="0"/>
                <a:cs typeface="Courier New" panose="02070309020205020404" pitchFamily="49" charset="0"/>
              </a:rPr>
              <a:t>kmeans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Cluster_Ex,centers</a:t>
            </a:r>
            <a:r>
              <a:rPr lang="en-US" sz="1300" dirty="0">
                <a:solidFill>
                  <a:srgbClr val="FF0000"/>
                </a:solidFill>
                <a:latin typeface="Courier New" panose="02070309020205020404" pitchFamily="49" charset="0"/>
                <a:cs typeface="Courier New" panose="02070309020205020404" pitchFamily="49" charset="0"/>
              </a:rPr>
              <a:t>=3,nstart=50)</a:t>
            </a:r>
          </a:p>
        </p:txBody>
      </p:sp>
      <p:sp>
        <p:nvSpPr>
          <p:cNvPr id="6" name="Title 1">
            <a:extLst>
              <a:ext uri="{FF2B5EF4-FFF2-40B4-BE49-F238E27FC236}">
                <a16:creationId xmlns:a16="http://schemas.microsoft.com/office/drawing/2014/main" id="{5138C30F-D73A-4A7D-89AA-E8CFDC588088}"/>
              </a:ext>
            </a:extLst>
          </p:cNvPr>
          <p:cNvSpPr txBox="1">
            <a:spLocks/>
          </p:cNvSpPr>
          <p:nvPr/>
        </p:nvSpPr>
        <p:spPr bwMode="auto">
          <a:xfrm>
            <a:off x="480128" y="136525"/>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a:latin typeface="Times New Roman" panose="02020603050405020304" pitchFamily="18" charset="0"/>
                <a:cs typeface="Times New Roman" panose="02020603050405020304" pitchFamily="18" charset="0"/>
              </a:rPr>
              <a:t>More on the </a:t>
            </a:r>
            <a:r>
              <a:rPr lang="en-US" sz="3300" kern="0" dirty="0" err="1">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7" name="Rectangle 6">
            <a:extLst>
              <a:ext uri="{FF2B5EF4-FFF2-40B4-BE49-F238E27FC236}">
                <a16:creationId xmlns:a16="http://schemas.microsoft.com/office/drawing/2014/main" id="{F97DDE02-32AF-4F5E-B5C8-46DA75078DC6}"/>
              </a:ext>
            </a:extLst>
          </p:cNvPr>
          <p:cNvSpPr/>
          <p:nvPr/>
        </p:nvSpPr>
        <p:spPr>
          <a:xfrm>
            <a:off x="254898" y="1437884"/>
            <a:ext cx="5838404" cy="1692771"/>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Cluster3_S1</a:t>
            </a:r>
          </a:p>
          <a:p>
            <a:r>
              <a:rPr lang="en-US" sz="1300" dirty="0">
                <a:solidFill>
                  <a:srgbClr val="333399"/>
                </a:solidFill>
                <a:latin typeface="Courier New" panose="02070309020205020404" pitchFamily="49" charset="0"/>
                <a:cs typeface="Courier New" panose="02070309020205020404" pitchFamily="49" charset="0"/>
              </a:rPr>
              <a:t>K-means clustering with 3 clusters of sizes 5, 7, 24</a:t>
            </a:r>
          </a:p>
          <a:p>
            <a:endParaRPr lang="en-US" sz="1300" dirty="0">
              <a:solidFill>
                <a:srgbClr val="333399"/>
              </a:solidFill>
              <a:latin typeface="Courier New" panose="02070309020205020404" pitchFamily="49" charset="0"/>
              <a:cs typeface="Courier New" panose="02070309020205020404" pitchFamily="49" charset="0"/>
            </a:endParaRPr>
          </a:p>
          <a:p>
            <a:r>
              <a:rPr lang="en-US" sz="1300" dirty="0">
                <a:solidFill>
                  <a:srgbClr val="333399"/>
                </a:solidFill>
                <a:latin typeface="Courier New" panose="02070309020205020404" pitchFamily="49" charset="0"/>
                <a:cs typeface="Courier New" panose="02070309020205020404" pitchFamily="49" charset="0"/>
              </a:rPr>
              <a:t>Cluster means:</a:t>
            </a:r>
          </a:p>
          <a:p>
            <a:r>
              <a:rPr lang="en-US" sz="1300" dirty="0">
                <a:solidFill>
                  <a:srgbClr val="333399"/>
                </a:solidFill>
                <a:latin typeface="Courier New" panose="02070309020205020404" pitchFamily="49" charset="0"/>
                <a:cs typeface="Courier New" panose="02070309020205020404" pitchFamily="49" charset="0"/>
              </a:rPr>
              <a:t>         X1       X2</a:t>
            </a:r>
          </a:p>
          <a:p>
            <a:r>
              <a:rPr lang="en-US" sz="1300" dirty="0">
                <a:solidFill>
                  <a:srgbClr val="333399"/>
                </a:solidFill>
                <a:latin typeface="Courier New" panose="02070309020205020404" pitchFamily="49" charset="0"/>
                <a:cs typeface="Courier New" panose="02070309020205020404" pitchFamily="49" charset="0"/>
              </a:rPr>
              <a:t>1 0.6305623 2.370460</a:t>
            </a:r>
          </a:p>
          <a:p>
            <a:r>
              <a:rPr lang="en-US" sz="1300" dirty="0">
                <a:solidFill>
                  <a:srgbClr val="333399"/>
                </a:solidFill>
                <a:latin typeface="Courier New" panose="02070309020205020404" pitchFamily="49" charset="0"/>
                <a:cs typeface="Courier New" panose="02070309020205020404" pitchFamily="49" charset="0"/>
              </a:rPr>
              <a:t>2 1.0448789 1.580722</a:t>
            </a:r>
          </a:p>
          <a:p>
            <a:r>
              <a:rPr lang="en-US" sz="1300" dirty="0">
                <a:solidFill>
                  <a:srgbClr val="333399"/>
                </a:solidFill>
                <a:latin typeface="Courier New" panose="02070309020205020404" pitchFamily="49" charset="0"/>
                <a:cs typeface="Courier New" panose="02070309020205020404" pitchFamily="49" charset="0"/>
              </a:rPr>
              <a:t>3 2.9179548 2.073267</a:t>
            </a:r>
          </a:p>
        </p:txBody>
      </p:sp>
      <p:sp>
        <p:nvSpPr>
          <p:cNvPr id="8" name="Rectangle 7">
            <a:extLst>
              <a:ext uri="{FF2B5EF4-FFF2-40B4-BE49-F238E27FC236}">
                <a16:creationId xmlns:a16="http://schemas.microsoft.com/office/drawing/2014/main" id="{AB47E1F9-57D0-4C05-9495-48618E420FF1}"/>
              </a:ext>
            </a:extLst>
          </p:cNvPr>
          <p:cNvSpPr/>
          <p:nvPr/>
        </p:nvSpPr>
        <p:spPr>
          <a:xfrm>
            <a:off x="246806" y="4176254"/>
            <a:ext cx="5967877" cy="1692771"/>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Cluster3_S50</a:t>
            </a:r>
          </a:p>
          <a:p>
            <a:r>
              <a:rPr lang="en-US" sz="1300" dirty="0">
                <a:solidFill>
                  <a:srgbClr val="333399"/>
                </a:solidFill>
                <a:latin typeface="Courier New" panose="02070309020205020404" pitchFamily="49" charset="0"/>
                <a:cs typeface="Courier New" panose="02070309020205020404" pitchFamily="49" charset="0"/>
              </a:rPr>
              <a:t>K-means clustering with 3 clusters of sizes 12, 12, 12</a:t>
            </a:r>
          </a:p>
          <a:p>
            <a:endParaRPr lang="en-US" sz="1300" dirty="0">
              <a:solidFill>
                <a:srgbClr val="333399"/>
              </a:solidFill>
              <a:latin typeface="Courier New" panose="02070309020205020404" pitchFamily="49" charset="0"/>
              <a:cs typeface="Courier New" panose="02070309020205020404" pitchFamily="49" charset="0"/>
            </a:endParaRPr>
          </a:p>
          <a:p>
            <a:r>
              <a:rPr lang="en-US" sz="1300" dirty="0">
                <a:solidFill>
                  <a:srgbClr val="333399"/>
                </a:solidFill>
                <a:latin typeface="Courier New" panose="02070309020205020404" pitchFamily="49" charset="0"/>
                <a:cs typeface="Courier New" panose="02070309020205020404" pitchFamily="49" charset="0"/>
              </a:rPr>
              <a:t>Cluster means:</a:t>
            </a:r>
          </a:p>
          <a:p>
            <a:r>
              <a:rPr lang="en-US" sz="1300" dirty="0">
                <a:solidFill>
                  <a:srgbClr val="333399"/>
                </a:solidFill>
                <a:latin typeface="Courier New" panose="02070309020205020404" pitchFamily="49" charset="0"/>
                <a:cs typeface="Courier New" panose="02070309020205020404" pitchFamily="49" charset="0"/>
              </a:rPr>
              <a:t>        X1       X2</a:t>
            </a:r>
          </a:p>
          <a:p>
            <a:r>
              <a:rPr lang="en-US" sz="1300" dirty="0">
                <a:solidFill>
                  <a:srgbClr val="333399"/>
                </a:solidFill>
                <a:latin typeface="Courier New" panose="02070309020205020404" pitchFamily="49" charset="0"/>
                <a:cs typeface="Courier New" panose="02070309020205020404" pitchFamily="49" charset="0"/>
              </a:rPr>
              <a:t>1 2.902353 3.004285</a:t>
            </a:r>
          </a:p>
          <a:p>
            <a:r>
              <a:rPr lang="en-US" sz="1300" dirty="0">
                <a:solidFill>
                  <a:srgbClr val="333399"/>
                </a:solidFill>
                <a:latin typeface="Courier New" panose="02070309020205020404" pitchFamily="49" charset="0"/>
                <a:cs typeface="Courier New" panose="02070309020205020404" pitchFamily="49" charset="0"/>
              </a:rPr>
              <a:t>2 2.933556 1.142249</a:t>
            </a:r>
          </a:p>
          <a:p>
            <a:r>
              <a:rPr lang="en-US" sz="1300" dirty="0">
                <a:solidFill>
                  <a:srgbClr val="333399"/>
                </a:solidFill>
                <a:latin typeface="Courier New" panose="02070309020205020404" pitchFamily="49" charset="0"/>
                <a:cs typeface="Courier New" panose="02070309020205020404" pitchFamily="49" charset="0"/>
              </a:rPr>
              <a:t>3 0.872247 1.909779</a:t>
            </a:r>
          </a:p>
        </p:txBody>
      </p:sp>
      <p:sp>
        <p:nvSpPr>
          <p:cNvPr id="12" name="Rectangle 11">
            <a:extLst>
              <a:ext uri="{FF2B5EF4-FFF2-40B4-BE49-F238E27FC236}">
                <a16:creationId xmlns:a16="http://schemas.microsoft.com/office/drawing/2014/main" id="{31BA4D37-F6E7-4D41-8BEC-406CAC054031}"/>
              </a:ext>
            </a:extLst>
          </p:cNvPr>
          <p:cNvSpPr/>
          <p:nvPr/>
        </p:nvSpPr>
        <p:spPr>
          <a:xfrm>
            <a:off x="238714" y="3181313"/>
            <a:ext cx="5838403" cy="892552"/>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Cluster3_S1$withinss</a:t>
            </a:r>
          </a:p>
          <a:p>
            <a:r>
              <a:rPr lang="en-US" sz="1300" dirty="0">
                <a:solidFill>
                  <a:srgbClr val="000099"/>
                </a:solidFill>
                <a:latin typeface="Courier New" panose="02070309020205020404" pitchFamily="49" charset="0"/>
                <a:cs typeface="Courier New" panose="02070309020205020404" pitchFamily="49" charset="0"/>
              </a:rPr>
              <a:t>[1]  1.030018  1.483150 25.383755</a:t>
            </a:r>
          </a:p>
          <a:p>
            <a:r>
              <a:rPr lang="en-US" sz="1300" dirty="0">
                <a:solidFill>
                  <a:srgbClr val="FF0000"/>
                </a:solidFill>
                <a:latin typeface="Courier New" panose="02070309020205020404" pitchFamily="49" charset="0"/>
                <a:cs typeface="Courier New" panose="02070309020205020404" pitchFamily="49" charset="0"/>
              </a:rPr>
              <a:t>&gt; Cluster3_S1$tot.withinss</a:t>
            </a:r>
          </a:p>
          <a:p>
            <a:r>
              <a:rPr lang="en-US" sz="1300" dirty="0">
                <a:solidFill>
                  <a:srgbClr val="000099"/>
                </a:solidFill>
                <a:latin typeface="Courier New" panose="02070309020205020404" pitchFamily="49" charset="0"/>
                <a:cs typeface="Courier New" panose="02070309020205020404" pitchFamily="49" charset="0"/>
              </a:rPr>
              <a:t>[1] 27.89692</a:t>
            </a:r>
          </a:p>
        </p:txBody>
      </p:sp>
      <p:sp>
        <p:nvSpPr>
          <p:cNvPr id="13" name="Rectangle 12">
            <a:extLst>
              <a:ext uri="{FF2B5EF4-FFF2-40B4-BE49-F238E27FC236}">
                <a16:creationId xmlns:a16="http://schemas.microsoft.com/office/drawing/2014/main" id="{60BF1CB5-0F22-4B29-B743-3F05B9851FC0}"/>
              </a:ext>
            </a:extLst>
          </p:cNvPr>
          <p:cNvSpPr/>
          <p:nvPr/>
        </p:nvSpPr>
        <p:spPr>
          <a:xfrm>
            <a:off x="254897" y="5820352"/>
            <a:ext cx="4572000" cy="892552"/>
          </a:xfrm>
          <a:prstGeom prst="rect">
            <a:avLst/>
          </a:prstGeom>
        </p:spPr>
        <p:txBody>
          <a:bodyPr>
            <a:spAutoFit/>
          </a:bodyPr>
          <a:lstStyle/>
          <a:p>
            <a:r>
              <a:rPr lang="en-US" sz="1300" dirty="0">
                <a:solidFill>
                  <a:srgbClr val="FF0000"/>
                </a:solidFill>
                <a:latin typeface="Courier New" panose="02070309020205020404" pitchFamily="49" charset="0"/>
                <a:cs typeface="Courier New" panose="02070309020205020404" pitchFamily="49" charset="0"/>
              </a:rPr>
              <a:t>&gt; Cluster3_S50$withinss</a:t>
            </a:r>
          </a:p>
          <a:p>
            <a:r>
              <a:rPr lang="en-US" sz="1300" dirty="0">
                <a:solidFill>
                  <a:srgbClr val="000099"/>
                </a:solidFill>
                <a:latin typeface="Courier New" panose="02070309020205020404" pitchFamily="49" charset="0"/>
                <a:cs typeface="Courier New" panose="02070309020205020404" pitchFamily="49" charset="0"/>
              </a:rPr>
              <a:t>[1] 2.082534 2.492320 4.832921</a:t>
            </a:r>
          </a:p>
          <a:p>
            <a:r>
              <a:rPr lang="en-US" sz="1300" dirty="0">
                <a:solidFill>
                  <a:srgbClr val="FF0000"/>
                </a:solidFill>
                <a:latin typeface="Courier New" panose="02070309020205020404" pitchFamily="49" charset="0"/>
                <a:cs typeface="Courier New" panose="02070309020205020404" pitchFamily="49" charset="0"/>
              </a:rPr>
              <a:t>&gt; Cluster3_S50$tot.withinss</a:t>
            </a:r>
          </a:p>
          <a:p>
            <a:r>
              <a:rPr lang="en-US" sz="1300" dirty="0">
                <a:solidFill>
                  <a:srgbClr val="000099"/>
                </a:solidFill>
                <a:latin typeface="Courier New" panose="02070309020205020404" pitchFamily="49" charset="0"/>
                <a:cs typeface="Courier New" panose="02070309020205020404" pitchFamily="49" charset="0"/>
              </a:rPr>
              <a:t>[1] 9.407774</a:t>
            </a:r>
          </a:p>
        </p:txBody>
      </p:sp>
      <p:pic>
        <p:nvPicPr>
          <p:cNvPr id="17" name="Picture 16">
            <a:extLst>
              <a:ext uri="{FF2B5EF4-FFF2-40B4-BE49-F238E27FC236}">
                <a16:creationId xmlns:a16="http://schemas.microsoft.com/office/drawing/2014/main" id="{5045CC1C-08B2-430C-86E6-80F66BA9928E}"/>
              </a:ext>
            </a:extLst>
          </p:cNvPr>
          <p:cNvPicPr>
            <a:picLocks noChangeAspect="1"/>
          </p:cNvPicPr>
          <p:nvPr/>
        </p:nvPicPr>
        <p:blipFill rotWithShape="1">
          <a:blip r:embed="rId2"/>
          <a:srcRect t="2707" r="2907"/>
          <a:stretch/>
        </p:blipFill>
        <p:spPr>
          <a:xfrm>
            <a:off x="6247927" y="3957005"/>
            <a:ext cx="2798968" cy="2872673"/>
          </a:xfrm>
          <a:prstGeom prst="rect">
            <a:avLst/>
          </a:prstGeom>
        </p:spPr>
      </p:pic>
      <p:pic>
        <p:nvPicPr>
          <p:cNvPr id="18" name="Picture 17">
            <a:extLst>
              <a:ext uri="{FF2B5EF4-FFF2-40B4-BE49-F238E27FC236}">
                <a16:creationId xmlns:a16="http://schemas.microsoft.com/office/drawing/2014/main" id="{369C81B9-24EA-47A8-BD1F-8B88FF6CD093}"/>
              </a:ext>
            </a:extLst>
          </p:cNvPr>
          <p:cNvPicPr>
            <a:picLocks noChangeAspect="1"/>
          </p:cNvPicPr>
          <p:nvPr/>
        </p:nvPicPr>
        <p:blipFill rotWithShape="1">
          <a:blip r:embed="rId3"/>
          <a:srcRect t="5332"/>
          <a:stretch/>
        </p:blipFill>
        <p:spPr>
          <a:xfrm>
            <a:off x="6233928" y="1284136"/>
            <a:ext cx="2877704" cy="2829166"/>
          </a:xfrm>
          <a:prstGeom prst="rect">
            <a:avLst/>
          </a:prstGeom>
        </p:spPr>
      </p:pic>
    </p:spTree>
    <p:extLst>
      <p:ext uri="{BB962C8B-B14F-4D97-AF65-F5344CB8AC3E}">
        <p14:creationId xmlns:p14="http://schemas.microsoft.com/office/powerpoint/2010/main" val="345437709"/>
      </p:ext>
    </p:extLst>
  </p:cSld>
  <p:clrMapOvr>
    <a:masterClrMapping/>
  </p:clrMapOvr>
  <mc:AlternateContent xmlns:mc="http://schemas.openxmlformats.org/markup-compatibility/2006" xmlns:p14="http://schemas.microsoft.com/office/powerpoint/2010/main">
    <mc:Choice Requires="p14">
      <p:transition spd="slow" p14:dur="2000" advTm="387511"/>
    </mc:Choice>
    <mc:Fallback xmlns="">
      <p:transition spd="slow" advTm="38751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6AC4-0419-4EED-B842-C661B54D2BE1}"/>
              </a:ext>
            </a:extLst>
          </p:cNvPr>
          <p:cNvSpPr>
            <a:spLocks noGrp="1"/>
          </p:cNvSpPr>
          <p:nvPr>
            <p:ph type="title"/>
          </p:nvPr>
        </p:nvSpPr>
        <p:spPr>
          <a:xfrm>
            <a:off x="457200" y="195761"/>
            <a:ext cx="8229600" cy="639762"/>
          </a:xfrm>
        </p:spPr>
        <p:txBody>
          <a:bodyPr/>
          <a:lstStyle/>
          <a:p>
            <a:r>
              <a:rPr lang="en-US" sz="3600" b="1" dirty="0">
                <a:latin typeface="Times New Roman" panose="02020603050405020304" pitchFamily="18" charset="0"/>
                <a:cs typeface="Times New Roman" panose="02020603050405020304" pitchFamily="18" charset="0"/>
              </a:rPr>
              <a:t>How Many Clusters?</a:t>
            </a:r>
          </a:p>
        </p:txBody>
      </p:sp>
      <p:sp>
        <p:nvSpPr>
          <p:cNvPr id="3" name="Content Placeholder 2">
            <a:extLst>
              <a:ext uri="{FF2B5EF4-FFF2-40B4-BE49-F238E27FC236}">
                <a16:creationId xmlns:a16="http://schemas.microsoft.com/office/drawing/2014/main" id="{B7BBFF53-4CCF-415B-8EC7-95D86C1C9D49}"/>
              </a:ext>
            </a:extLst>
          </p:cNvPr>
          <p:cNvSpPr>
            <a:spLocks noGrp="1"/>
          </p:cNvSpPr>
          <p:nvPr>
            <p:ph idx="1"/>
          </p:nvPr>
        </p:nvSpPr>
        <p:spPr>
          <a:xfrm>
            <a:off x="360307" y="896737"/>
            <a:ext cx="8266671" cy="4180551"/>
          </a:xfrm>
        </p:spPr>
        <p:txBody>
          <a:bodyPr/>
          <a:lstStyle/>
          <a:p>
            <a:pPr marL="0" indent="0">
              <a:buNone/>
            </a:pPr>
            <a:r>
              <a:rPr lang="en-US" sz="2400" dirty="0">
                <a:latin typeface="Times New Roman" panose="02020603050405020304" pitchFamily="18" charset="0"/>
                <a:cs typeface="Times New Roman" panose="02020603050405020304" pitchFamily="18" charset="0"/>
              </a:rPr>
              <a:t>One of the challenges of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-means clustering is the decision on the number of clusters.</a:t>
            </a:r>
          </a:p>
          <a:p>
            <a:pPr marL="0" indent="0">
              <a:buNone/>
            </a:pPr>
            <a:r>
              <a:rPr lang="en-US" sz="2400" dirty="0">
                <a:latin typeface="Times New Roman" panose="02020603050405020304" pitchFamily="18" charset="0"/>
                <a:cs typeface="Times New Roman" panose="02020603050405020304" pitchFamily="18" charset="0"/>
              </a:rPr>
              <a:t>Because no hierarchy is created and the algorithm produces the final clustering directly from the value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it can be challenging to decide on the correct number of clusters.</a:t>
            </a:r>
          </a:p>
          <a:p>
            <a:pPr marL="0" indent="0">
              <a:buNone/>
            </a:pPr>
            <a:r>
              <a:rPr lang="en-US" sz="2400" dirty="0">
                <a:latin typeface="Times New Roman" panose="02020603050405020304" pitchFamily="18" charset="0"/>
                <a:cs typeface="Times New Roman" panose="02020603050405020304" pitchFamily="18" charset="0"/>
              </a:rPr>
              <a:t>Moreover, as the number of clusters increases, the value of </a:t>
            </a:r>
            <a:r>
              <a:rPr lang="en-US" sz="2400" i="1" dirty="0">
                <a:latin typeface="Times New Roman" panose="02020603050405020304" pitchFamily="18" charset="0"/>
                <a:cs typeface="Times New Roman" panose="02020603050405020304" pitchFamily="18" charset="0"/>
              </a:rPr>
              <a:t>W</a:t>
            </a:r>
            <a:r>
              <a:rPr lang="en-US" sz="2400" i="1" baseline="-250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tends to decrease.</a:t>
            </a:r>
          </a:p>
          <a:p>
            <a:pPr marL="0" indent="0">
              <a:buNone/>
            </a:pPr>
            <a:endParaRPr lang="en-US" sz="7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following code (a small </a:t>
            </a:r>
            <a:r>
              <a:rPr lang="en-US" sz="2000" dirty="0">
                <a:latin typeface="Courier New" panose="02070309020205020404" pitchFamily="49" charset="0"/>
                <a:cs typeface="Courier New" panose="02070309020205020404" pitchFamily="49" charset="0"/>
              </a:rPr>
              <a:t>for</a:t>
            </a:r>
            <a:r>
              <a:rPr lang="en-US" sz="2400" dirty="0">
                <a:latin typeface="Times New Roman" panose="02020603050405020304" pitchFamily="18" charset="0"/>
                <a:cs typeface="Times New Roman" panose="02020603050405020304" pitchFamily="18" charset="0"/>
              </a:rPr>
              <a:t> loop) allows us to look at the WGSS as a function of the number of clusters for values of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from 1 to 8.</a:t>
            </a:r>
          </a:p>
        </p:txBody>
      </p:sp>
      <p:sp>
        <p:nvSpPr>
          <p:cNvPr id="5" name="Rectangle 4">
            <a:extLst>
              <a:ext uri="{FF2B5EF4-FFF2-40B4-BE49-F238E27FC236}">
                <a16:creationId xmlns:a16="http://schemas.microsoft.com/office/drawing/2014/main" id="{344B1576-99E0-4503-8353-1C88DC4556E9}"/>
              </a:ext>
            </a:extLst>
          </p:cNvPr>
          <p:cNvSpPr/>
          <p:nvPr/>
        </p:nvSpPr>
        <p:spPr>
          <a:xfrm>
            <a:off x="383288" y="5150551"/>
            <a:ext cx="8376149" cy="1477328"/>
          </a:xfrm>
          <a:prstGeom prst="rect">
            <a:avLst/>
          </a:prstGeom>
        </p:spPr>
        <p:txBody>
          <a:bodyPr wrap="square">
            <a:spAutoFit/>
          </a:bodyPr>
          <a:lstStyle/>
          <a:p>
            <a:r>
              <a:rPr lang="en-US" sz="1500" dirty="0">
                <a:solidFill>
                  <a:srgbClr val="FF0000"/>
                </a:solidFill>
                <a:latin typeface="Courier New" panose="02070309020205020404" pitchFamily="49" charset="0"/>
                <a:cs typeface="Courier New" panose="02070309020205020404" pitchFamily="49" charset="0"/>
              </a:rPr>
              <a:t>&gt; </a:t>
            </a:r>
            <a:r>
              <a:rPr lang="en-US" sz="1500" dirty="0" err="1">
                <a:solidFill>
                  <a:srgbClr val="FF0000"/>
                </a:solidFill>
                <a:latin typeface="Courier New" panose="02070309020205020404" pitchFamily="49" charset="0"/>
                <a:cs typeface="Courier New" panose="02070309020205020404" pitchFamily="49" charset="0"/>
              </a:rPr>
              <a:t>wgss</a:t>
            </a:r>
            <a:r>
              <a:rPr lang="en-US" sz="1500" dirty="0">
                <a:solidFill>
                  <a:srgbClr val="FF0000"/>
                </a:solidFill>
                <a:latin typeface="Courier New" panose="02070309020205020404" pitchFamily="49" charset="0"/>
                <a:cs typeface="Courier New" panose="02070309020205020404" pitchFamily="49" charset="0"/>
              </a:rPr>
              <a:t>&lt;-rep(0,8)</a:t>
            </a:r>
          </a:p>
          <a:p>
            <a:r>
              <a:rPr lang="en-US" sz="1500" dirty="0">
                <a:solidFill>
                  <a:srgbClr val="FF0000"/>
                </a:solidFill>
                <a:latin typeface="Courier New" panose="02070309020205020404" pitchFamily="49" charset="0"/>
                <a:cs typeface="Courier New" panose="02070309020205020404" pitchFamily="49" charset="0"/>
              </a:rPr>
              <a:t>&gt; for(</a:t>
            </a:r>
            <a:r>
              <a:rPr lang="en-US" sz="1500" dirty="0" err="1">
                <a:solidFill>
                  <a:srgbClr val="FF0000"/>
                </a:solidFill>
                <a:latin typeface="Courier New" panose="02070309020205020404" pitchFamily="49" charset="0"/>
                <a:cs typeface="Courier New" panose="02070309020205020404" pitchFamily="49" charset="0"/>
              </a:rPr>
              <a:t>i</a:t>
            </a:r>
            <a:r>
              <a:rPr lang="en-US" sz="1500" dirty="0">
                <a:solidFill>
                  <a:srgbClr val="FF0000"/>
                </a:solidFill>
                <a:latin typeface="Courier New" panose="02070309020205020404" pitchFamily="49" charset="0"/>
                <a:cs typeface="Courier New" panose="02070309020205020404" pitchFamily="49" charset="0"/>
              </a:rPr>
              <a:t> in 1:8){</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err="1">
                <a:solidFill>
                  <a:srgbClr val="FF0000"/>
                </a:solidFill>
                <a:latin typeface="Courier New" panose="02070309020205020404" pitchFamily="49" charset="0"/>
                <a:cs typeface="Courier New" panose="02070309020205020404" pitchFamily="49" charset="0"/>
              </a:rPr>
              <a:t>wgss</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i</a:t>
            </a:r>
            <a:r>
              <a:rPr lang="en-US" sz="1500" dirty="0">
                <a:solidFill>
                  <a:srgbClr val="FF0000"/>
                </a:solidFill>
                <a:latin typeface="Courier New" panose="02070309020205020404" pitchFamily="49" charset="0"/>
                <a:cs typeface="Courier New" panose="02070309020205020404" pitchFamily="49" charset="0"/>
              </a:rPr>
              <a:t>]&lt;-</a:t>
            </a:r>
            <a:r>
              <a:rPr lang="en-US" sz="1500" dirty="0" err="1">
                <a:solidFill>
                  <a:srgbClr val="FF0000"/>
                </a:solidFill>
                <a:latin typeface="Courier New" panose="02070309020205020404" pitchFamily="49" charset="0"/>
                <a:cs typeface="Courier New" panose="02070309020205020404" pitchFamily="49" charset="0"/>
              </a:rPr>
              <a:t>kmeans</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Cluster_Ex,centers</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i,nstart</a:t>
            </a:r>
            <a:r>
              <a:rPr lang="en-US" sz="1500" dirty="0">
                <a:solidFill>
                  <a:srgbClr val="FF0000"/>
                </a:solidFill>
                <a:latin typeface="Courier New" panose="02070309020205020404" pitchFamily="49" charset="0"/>
                <a:cs typeface="Courier New" panose="02070309020205020404" pitchFamily="49" charset="0"/>
              </a:rPr>
              <a:t>=50)$</a:t>
            </a:r>
            <a:r>
              <a:rPr lang="en-US" sz="1500" dirty="0" err="1">
                <a:solidFill>
                  <a:srgbClr val="FF0000"/>
                </a:solidFill>
                <a:latin typeface="Courier New" panose="02070309020205020404" pitchFamily="49" charset="0"/>
                <a:cs typeface="Courier New" panose="02070309020205020404" pitchFamily="49" charset="0"/>
              </a:rPr>
              <a:t>tot.withinss</a:t>
            </a:r>
            <a:endParaRPr lang="en-US" sz="1500" dirty="0">
              <a:solidFill>
                <a:srgbClr val="FF0000"/>
              </a:solidFill>
              <a:latin typeface="Courier New" panose="02070309020205020404" pitchFamily="49" charset="0"/>
              <a:cs typeface="Courier New" panose="02070309020205020404" pitchFamily="49" charset="0"/>
            </a:endParaRPr>
          </a:p>
          <a:p>
            <a:r>
              <a:rPr lang="en-US" sz="1500" dirty="0">
                <a:solidFill>
                  <a:srgbClr val="FF0000"/>
                </a:solidFill>
                <a:latin typeface="Courier New" panose="02070309020205020404" pitchFamily="49" charset="0"/>
                <a:cs typeface="Courier New" panose="02070309020205020404" pitchFamily="49" charset="0"/>
              </a:rPr>
              <a:t>+ }</a:t>
            </a:r>
          </a:p>
          <a:p>
            <a:r>
              <a:rPr lang="en-US" sz="1500" dirty="0">
                <a:solidFill>
                  <a:srgbClr val="FF0000"/>
                </a:solidFill>
                <a:latin typeface="Courier New" panose="02070309020205020404" pitchFamily="49" charset="0"/>
                <a:cs typeface="Courier New" panose="02070309020205020404" pitchFamily="49" charset="0"/>
              </a:rPr>
              <a:t>&gt; plot(c(1:8),</a:t>
            </a:r>
            <a:r>
              <a:rPr lang="en-US" sz="1500" dirty="0" err="1">
                <a:solidFill>
                  <a:srgbClr val="FF0000"/>
                </a:solidFill>
                <a:latin typeface="Courier New" panose="02070309020205020404" pitchFamily="49" charset="0"/>
                <a:cs typeface="Courier New" panose="02070309020205020404" pitchFamily="49" charset="0"/>
              </a:rPr>
              <a:t>wgss,type</a:t>
            </a:r>
            <a:r>
              <a:rPr lang="en-US" sz="1500" dirty="0">
                <a:solidFill>
                  <a:srgbClr val="FF0000"/>
                </a:solidFill>
                <a:latin typeface="Courier New" panose="02070309020205020404" pitchFamily="49" charset="0"/>
                <a:cs typeface="Courier New" panose="02070309020205020404" pitchFamily="49" charset="0"/>
              </a:rPr>
              <a:t>="b",</a:t>
            </a:r>
            <a:r>
              <a:rPr lang="en-US" sz="1500" dirty="0" err="1">
                <a:solidFill>
                  <a:srgbClr val="FF0000"/>
                </a:solidFill>
                <a:latin typeface="Courier New" panose="02070309020205020404" pitchFamily="49" charset="0"/>
                <a:cs typeface="Courier New" panose="02070309020205020404" pitchFamily="49" charset="0"/>
              </a:rPr>
              <a:t>pch</a:t>
            </a:r>
            <a:r>
              <a:rPr lang="en-US" sz="1500" dirty="0">
                <a:solidFill>
                  <a:srgbClr val="FF0000"/>
                </a:solidFill>
                <a:latin typeface="Courier New" panose="02070309020205020404" pitchFamily="49" charset="0"/>
                <a:cs typeface="Courier New" panose="02070309020205020404" pitchFamily="49" charset="0"/>
              </a:rPr>
              <a:t>=16,cex=1.3,ylim=c(0,100),</a:t>
            </a:r>
          </a:p>
          <a:p>
            <a:r>
              <a:rPr lang="en-US" sz="1500" dirty="0">
                <a:solidFill>
                  <a:srgbClr val="FF0000"/>
                </a:solidFill>
                <a:latin typeface="Courier New" panose="02070309020205020404" pitchFamily="49" charset="0"/>
                <a:cs typeface="Courier New" panose="02070309020205020404" pitchFamily="49" charset="0"/>
              </a:rPr>
              <a:t>+ xlab="Number of Groups",</a:t>
            </a:r>
            <a:r>
              <a:rPr lang="en-US" sz="1500" dirty="0" err="1">
                <a:solidFill>
                  <a:srgbClr val="FF0000"/>
                </a:solidFill>
                <a:latin typeface="Courier New" panose="02070309020205020404" pitchFamily="49" charset="0"/>
                <a:cs typeface="Courier New" panose="02070309020205020404" pitchFamily="49" charset="0"/>
              </a:rPr>
              <a:t>ylab</a:t>
            </a:r>
            <a:r>
              <a:rPr lang="en-US" sz="1500" dirty="0">
                <a:solidFill>
                  <a:srgbClr val="FF0000"/>
                </a:solidFill>
                <a:latin typeface="Courier New" panose="02070309020205020404" pitchFamily="49" charset="0"/>
                <a:cs typeface="Courier New" panose="02070309020205020404" pitchFamily="49" charset="0"/>
              </a:rPr>
              <a:t>="WGSS")</a:t>
            </a:r>
          </a:p>
        </p:txBody>
      </p:sp>
    </p:spTree>
    <p:extLst>
      <p:ext uri="{BB962C8B-B14F-4D97-AF65-F5344CB8AC3E}">
        <p14:creationId xmlns:p14="http://schemas.microsoft.com/office/powerpoint/2010/main" val="3399977287"/>
      </p:ext>
    </p:extLst>
  </p:cSld>
  <p:clrMapOvr>
    <a:masterClrMapping/>
  </p:clrMapOvr>
  <mc:AlternateContent xmlns:mc="http://schemas.openxmlformats.org/markup-compatibility/2006" xmlns:p14="http://schemas.microsoft.com/office/powerpoint/2010/main">
    <mc:Choice Requires="p14">
      <p:transition spd="slow" p14:dur="2000" advTm="267527"/>
    </mc:Choice>
    <mc:Fallback xmlns="">
      <p:transition spd="slow" advTm="26752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310F8-D7ED-412D-BE78-0DA51EC7A169}"/>
              </a:ext>
            </a:extLst>
          </p:cNvPr>
          <p:cNvSpPr>
            <a:spLocks noGrp="1"/>
          </p:cNvSpPr>
          <p:nvPr>
            <p:ph idx="1"/>
          </p:nvPr>
        </p:nvSpPr>
        <p:spPr>
          <a:xfrm>
            <a:off x="358346" y="771165"/>
            <a:ext cx="8229600" cy="1628004"/>
          </a:xfrm>
        </p:spPr>
        <p:txBody>
          <a:bodyPr/>
          <a:lstStyle/>
          <a:p>
            <a:pPr marL="0" indent="0">
              <a:buNone/>
            </a:pPr>
            <a:r>
              <a:rPr lang="en-US" sz="2400" dirty="0">
                <a:latin typeface="Times New Roman" panose="02020603050405020304" pitchFamily="18" charset="0"/>
                <a:cs typeface="Times New Roman" panose="02020603050405020304" pitchFamily="18" charset="0"/>
              </a:rPr>
              <a:t>We can plot the WGSS against the number of clusters and look for an “elbow” in the curve, where the rate of decrease changes dramatically. This is, of course, somewhat subjective.</a:t>
            </a:r>
          </a:p>
        </p:txBody>
      </p:sp>
      <p:sp>
        <p:nvSpPr>
          <p:cNvPr id="6" name="Title 1">
            <a:extLst>
              <a:ext uri="{FF2B5EF4-FFF2-40B4-BE49-F238E27FC236}">
                <a16:creationId xmlns:a16="http://schemas.microsoft.com/office/drawing/2014/main" id="{14BDB3D2-543E-4F72-8F89-C04ED026A834}"/>
              </a:ext>
            </a:extLst>
          </p:cNvPr>
          <p:cNvSpPr txBox="1">
            <a:spLocks/>
          </p:cNvSpPr>
          <p:nvPr/>
        </p:nvSpPr>
        <p:spPr bwMode="auto">
          <a:xfrm>
            <a:off x="457200" y="120695"/>
            <a:ext cx="8229600" cy="639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b="1" kern="0" dirty="0">
                <a:latin typeface="Times New Roman" panose="02020603050405020304" pitchFamily="18" charset="0"/>
                <a:cs typeface="Times New Roman" panose="02020603050405020304" pitchFamily="18" charset="0"/>
              </a:rPr>
              <a:t>How Many Clusters?</a:t>
            </a:r>
          </a:p>
        </p:txBody>
      </p:sp>
      <p:sp>
        <p:nvSpPr>
          <p:cNvPr id="7" name="Content Placeholder 2">
            <a:extLst>
              <a:ext uri="{FF2B5EF4-FFF2-40B4-BE49-F238E27FC236}">
                <a16:creationId xmlns:a16="http://schemas.microsoft.com/office/drawing/2014/main" id="{9902EC00-890A-40BD-AE5B-763053B02C1F}"/>
              </a:ext>
            </a:extLst>
          </p:cNvPr>
          <p:cNvSpPr txBox="1">
            <a:spLocks/>
          </p:cNvSpPr>
          <p:nvPr/>
        </p:nvSpPr>
        <p:spPr bwMode="auto">
          <a:xfrm>
            <a:off x="383058" y="5748254"/>
            <a:ext cx="8686801" cy="10184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From the graph above, it appears that </a:t>
            </a:r>
            <a:r>
              <a:rPr lang="en-US" sz="2400" b="0" i="1" kern="0" dirty="0">
                <a:latin typeface="Times New Roman" panose="02020603050405020304" pitchFamily="18" charset="0"/>
                <a:cs typeface="Times New Roman" panose="02020603050405020304" pitchFamily="18" charset="0"/>
              </a:rPr>
              <a:t>K</a:t>
            </a:r>
            <a:r>
              <a:rPr lang="en-US" sz="2400" b="0" kern="0" dirty="0">
                <a:latin typeface="Times New Roman" panose="02020603050405020304" pitchFamily="18" charset="0"/>
                <a:cs typeface="Times New Roman" panose="02020603050405020304" pitchFamily="18" charset="0"/>
              </a:rPr>
              <a:t> = 3 clusters is the “best” solution, where the downward slope of the curve changes markedly.</a:t>
            </a:r>
          </a:p>
        </p:txBody>
      </p:sp>
      <p:pic>
        <p:nvPicPr>
          <p:cNvPr id="10" name="Picture 9">
            <a:extLst>
              <a:ext uri="{FF2B5EF4-FFF2-40B4-BE49-F238E27FC236}">
                <a16:creationId xmlns:a16="http://schemas.microsoft.com/office/drawing/2014/main" id="{6F650BC6-BFEE-4BF6-BB72-68748A8CDF99}"/>
              </a:ext>
            </a:extLst>
          </p:cNvPr>
          <p:cNvPicPr>
            <a:picLocks noChangeAspect="1"/>
          </p:cNvPicPr>
          <p:nvPr/>
        </p:nvPicPr>
        <p:blipFill rotWithShape="1">
          <a:blip r:embed="rId2"/>
          <a:srcRect t="10256" r="3533"/>
          <a:stretch/>
        </p:blipFill>
        <p:spPr>
          <a:xfrm>
            <a:off x="1872078" y="2076627"/>
            <a:ext cx="5366210" cy="3627760"/>
          </a:xfrm>
          <a:prstGeom prst="rect">
            <a:avLst/>
          </a:prstGeom>
        </p:spPr>
      </p:pic>
    </p:spTree>
    <p:extLst>
      <p:ext uri="{BB962C8B-B14F-4D97-AF65-F5344CB8AC3E}">
        <p14:creationId xmlns:p14="http://schemas.microsoft.com/office/powerpoint/2010/main" val="990982876"/>
      </p:ext>
    </p:extLst>
  </p:cSld>
  <p:clrMapOvr>
    <a:masterClrMapping/>
  </p:clrMapOvr>
  <mc:AlternateContent xmlns:mc="http://schemas.openxmlformats.org/markup-compatibility/2006" xmlns:p14="http://schemas.microsoft.com/office/powerpoint/2010/main">
    <mc:Choice Requires="p14">
      <p:transition spd="slow" p14:dur="2000" advTm="129325"/>
    </mc:Choice>
    <mc:Fallback xmlns="">
      <p:transition spd="slow" advTm="1293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6CF7B3-DAE6-4069-8A14-12EFB74683D8}"/>
              </a:ext>
            </a:extLst>
          </p:cNvPr>
          <p:cNvSpPr txBox="1">
            <a:spLocks/>
          </p:cNvSpPr>
          <p:nvPr/>
        </p:nvSpPr>
        <p:spPr bwMode="auto">
          <a:xfrm>
            <a:off x="609600" y="197875"/>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a:latin typeface="Times New Roman" panose="02020603050405020304" pitchFamily="18" charset="0"/>
                <a:cs typeface="Times New Roman" panose="02020603050405020304" pitchFamily="18" charset="0"/>
              </a:rPr>
              <a:t>Between Group Sum of Squares</a:t>
            </a:r>
          </a:p>
        </p:txBody>
      </p:sp>
      <p:graphicFrame>
        <p:nvGraphicFramePr>
          <p:cNvPr id="6" name="Object 5">
            <a:extLst>
              <a:ext uri="{FF2B5EF4-FFF2-40B4-BE49-F238E27FC236}">
                <a16:creationId xmlns:a16="http://schemas.microsoft.com/office/drawing/2014/main" id="{3DBF42D0-156E-40B2-B11D-466243DA4078}"/>
              </a:ext>
            </a:extLst>
          </p:cNvPr>
          <p:cNvGraphicFramePr>
            <a:graphicFrameLocks noChangeAspect="1"/>
          </p:cNvGraphicFramePr>
          <p:nvPr/>
        </p:nvGraphicFramePr>
        <p:xfrm>
          <a:off x="2837153" y="1893163"/>
          <a:ext cx="3613150" cy="914400"/>
        </p:xfrm>
        <a:graphic>
          <a:graphicData uri="http://schemas.openxmlformats.org/presentationml/2006/ole">
            <mc:AlternateContent xmlns:mc="http://schemas.openxmlformats.org/markup-compatibility/2006">
              <mc:Choice xmlns:v="urn:schemas-microsoft-com:vml" Requires="v">
                <p:oleObj spid="_x0000_s4097" name="Equation" r:id="rId3" imgW="1676160" imgH="444240" progId="Equation.DSMT4">
                  <p:embed/>
                </p:oleObj>
              </mc:Choice>
              <mc:Fallback>
                <p:oleObj name="Equation" r:id="rId3" imgW="1676160" imgH="444240" progId="Equation.DSMT4">
                  <p:embed/>
                  <p:pic>
                    <p:nvPicPr>
                      <p:cNvPr id="6" name="Object 5">
                        <a:extLst>
                          <a:ext uri="{FF2B5EF4-FFF2-40B4-BE49-F238E27FC236}">
                            <a16:creationId xmlns:a16="http://schemas.microsoft.com/office/drawing/2014/main" id="{3DBF42D0-156E-40B2-B11D-466243DA4078}"/>
                          </a:ext>
                        </a:extLst>
                      </p:cNvPr>
                      <p:cNvPicPr>
                        <a:picLocks noChangeAspect="1" noChangeArrowheads="1"/>
                      </p:cNvPicPr>
                      <p:nvPr/>
                    </p:nvPicPr>
                    <p:blipFill>
                      <a:blip r:embed="rId4"/>
                      <a:srcRect/>
                      <a:stretch>
                        <a:fillRect/>
                      </a:stretch>
                    </p:blipFill>
                    <p:spPr bwMode="auto">
                      <a:xfrm>
                        <a:off x="2837153" y="1893163"/>
                        <a:ext cx="3613150" cy="914400"/>
                      </a:xfrm>
                      <a:prstGeom prst="rect">
                        <a:avLst/>
                      </a:prstGeom>
                      <a:noFill/>
                      <a:ln>
                        <a:noFill/>
                      </a:ln>
                      <a:effectLst/>
                    </p:spPr>
                  </p:pic>
                </p:oleObj>
              </mc:Fallback>
            </mc:AlternateContent>
          </a:graphicData>
        </a:graphic>
      </p:graphicFrame>
      <p:sp>
        <p:nvSpPr>
          <p:cNvPr id="7" name="Content Placeholder 2">
            <a:extLst>
              <a:ext uri="{FF2B5EF4-FFF2-40B4-BE49-F238E27FC236}">
                <a16:creationId xmlns:a16="http://schemas.microsoft.com/office/drawing/2014/main" id="{B37530FB-2824-44A9-AE99-922E0F4D7CEA}"/>
              </a:ext>
            </a:extLst>
          </p:cNvPr>
          <p:cNvSpPr txBox="1">
            <a:spLocks/>
          </p:cNvSpPr>
          <p:nvPr/>
        </p:nvSpPr>
        <p:spPr bwMode="auto">
          <a:xfrm>
            <a:off x="256309" y="913837"/>
            <a:ext cx="8686801" cy="10184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Let     be the global centroid (calculated from all units). Then we define the Between-Group Sum of Squares (BGSS) as</a:t>
            </a:r>
          </a:p>
        </p:txBody>
      </p:sp>
      <p:graphicFrame>
        <p:nvGraphicFramePr>
          <p:cNvPr id="8" name="Object 7">
            <a:extLst>
              <a:ext uri="{FF2B5EF4-FFF2-40B4-BE49-F238E27FC236}">
                <a16:creationId xmlns:a16="http://schemas.microsoft.com/office/drawing/2014/main" id="{EDBC59A8-A8BB-4756-82C2-2F6885D7D49F}"/>
              </a:ext>
            </a:extLst>
          </p:cNvPr>
          <p:cNvGraphicFramePr>
            <a:graphicFrameLocks noChangeAspect="1"/>
          </p:cNvGraphicFramePr>
          <p:nvPr/>
        </p:nvGraphicFramePr>
        <p:xfrm>
          <a:off x="786247" y="970010"/>
          <a:ext cx="313429" cy="370417"/>
        </p:xfrm>
        <a:graphic>
          <a:graphicData uri="http://schemas.openxmlformats.org/presentationml/2006/ole">
            <mc:AlternateContent xmlns:mc="http://schemas.openxmlformats.org/markup-compatibility/2006">
              <mc:Choice xmlns:v="urn:schemas-microsoft-com:vml" Requires="v">
                <p:oleObj spid="_x0000_s4098" name="Equation" r:id="rId5" imgW="139680" imgH="164880" progId="Equation.DSMT4">
                  <p:embed/>
                </p:oleObj>
              </mc:Choice>
              <mc:Fallback>
                <p:oleObj name="Equation" r:id="rId5" imgW="139680" imgH="164880" progId="Equation.DSMT4">
                  <p:embed/>
                  <p:pic>
                    <p:nvPicPr>
                      <p:cNvPr id="8" name="Object 7">
                        <a:extLst>
                          <a:ext uri="{FF2B5EF4-FFF2-40B4-BE49-F238E27FC236}">
                            <a16:creationId xmlns:a16="http://schemas.microsoft.com/office/drawing/2014/main" id="{EDBC59A8-A8BB-4756-82C2-2F6885D7D49F}"/>
                          </a:ext>
                        </a:extLst>
                      </p:cNvPr>
                      <p:cNvPicPr/>
                      <p:nvPr/>
                    </p:nvPicPr>
                    <p:blipFill>
                      <a:blip r:embed="rId6"/>
                      <a:stretch>
                        <a:fillRect/>
                      </a:stretch>
                    </p:blipFill>
                    <p:spPr>
                      <a:xfrm>
                        <a:off x="786247" y="970010"/>
                        <a:ext cx="313429" cy="370417"/>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F98E64F4-A4D0-4BCA-B27C-DA409DE00F8A}"/>
              </a:ext>
            </a:extLst>
          </p:cNvPr>
          <p:cNvSpPr txBox="1">
            <a:spLocks/>
          </p:cNvSpPr>
          <p:nvPr/>
        </p:nvSpPr>
        <p:spPr bwMode="auto">
          <a:xfrm>
            <a:off x="290945" y="2890691"/>
            <a:ext cx="8686801" cy="10184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where </a:t>
            </a:r>
            <a:r>
              <a:rPr lang="en-US" sz="2400" b="0" i="1" kern="0" dirty="0" err="1">
                <a:latin typeface="Times New Roman" panose="02020603050405020304" pitchFamily="18" charset="0"/>
                <a:cs typeface="Times New Roman" panose="02020603050405020304" pitchFamily="18" charset="0"/>
              </a:rPr>
              <a:t>n</a:t>
            </a:r>
            <a:r>
              <a:rPr lang="en-US" sz="2400" b="0" i="1" kern="0" baseline="-25000" dirty="0" err="1">
                <a:latin typeface="Times New Roman" panose="02020603050405020304" pitchFamily="18" charset="0"/>
                <a:cs typeface="Times New Roman" panose="02020603050405020304" pitchFamily="18" charset="0"/>
              </a:rPr>
              <a:t>k</a:t>
            </a:r>
            <a:r>
              <a:rPr lang="en-US" sz="2400" b="0" kern="0" dirty="0">
                <a:latin typeface="Times New Roman" panose="02020603050405020304" pitchFamily="18" charset="0"/>
                <a:cs typeface="Times New Roman" panose="02020603050405020304" pitchFamily="18" charset="0"/>
              </a:rPr>
              <a:t> is the number of units in cluster </a:t>
            </a:r>
            <a:r>
              <a:rPr lang="en-US" sz="2400" b="0" i="1" kern="0" dirty="0">
                <a:latin typeface="Times New Roman" panose="02020603050405020304" pitchFamily="18" charset="0"/>
                <a:cs typeface="Times New Roman" panose="02020603050405020304" pitchFamily="18" charset="0"/>
              </a:rPr>
              <a:t>k</a:t>
            </a:r>
            <a:r>
              <a:rPr lang="en-US" sz="2400" b="0" kern="0" dirty="0">
                <a:latin typeface="Times New Roman" panose="02020603050405020304" pitchFamily="18" charset="0"/>
                <a:cs typeface="Times New Roman" panose="02020603050405020304" pitchFamily="18" charset="0"/>
              </a:rPr>
              <a:t> and      is the centroid of cluster </a:t>
            </a:r>
            <a:r>
              <a:rPr lang="en-US" sz="2400" b="0" i="1" kern="0" dirty="0">
                <a:latin typeface="Times New Roman" panose="02020603050405020304" pitchFamily="18" charset="0"/>
                <a:cs typeface="Times New Roman" panose="02020603050405020304" pitchFamily="18" charset="0"/>
              </a:rPr>
              <a:t>k</a:t>
            </a:r>
            <a:r>
              <a:rPr lang="en-US" sz="2400" b="0" kern="0" dirty="0">
                <a:latin typeface="Times New Roman" panose="02020603050405020304" pitchFamily="18" charset="0"/>
                <a:cs typeface="Times New Roman" panose="02020603050405020304" pitchFamily="18" charset="0"/>
              </a:rPr>
              <a:t>.</a:t>
            </a:r>
          </a:p>
        </p:txBody>
      </p:sp>
      <p:graphicFrame>
        <p:nvGraphicFramePr>
          <p:cNvPr id="10" name="Object 9">
            <a:extLst>
              <a:ext uri="{FF2B5EF4-FFF2-40B4-BE49-F238E27FC236}">
                <a16:creationId xmlns:a16="http://schemas.microsoft.com/office/drawing/2014/main" id="{D01B505D-A89D-46BC-B7FC-3E3B4E777B49}"/>
              </a:ext>
            </a:extLst>
          </p:cNvPr>
          <p:cNvGraphicFramePr>
            <a:graphicFrameLocks noChangeAspect="1"/>
          </p:cNvGraphicFramePr>
          <p:nvPr/>
        </p:nvGraphicFramePr>
        <p:xfrm>
          <a:off x="6171046" y="2890785"/>
          <a:ext cx="371475" cy="511175"/>
        </p:xfrm>
        <a:graphic>
          <a:graphicData uri="http://schemas.openxmlformats.org/presentationml/2006/ole">
            <mc:AlternateContent xmlns:mc="http://schemas.openxmlformats.org/markup-compatibility/2006">
              <mc:Choice xmlns:v="urn:schemas-microsoft-com:vml" Requires="v">
                <p:oleObj spid="_x0000_s4099" name="Equation" r:id="rId7" imgW="164880" imgH="228600" progId="Equation.DSMT4">
                  <p:embed/>
                </p:oleObj>
              </mc:Choice>
              <mc:Fallback>
                <p:oleObj name="Equation" r:id="rId7" imgW="164880" imgH="228600" progId="Equation.DSMT4">
                  <p:embed/>
                  <p:pic>
                    <p:nvPicPr>
                      <p:cNvPr id="10" name="Object 9">
                        <a:extLst>
                          <a:ext uri="{FF2B5EF4-FFF2-40B4-BE49-F238E27FC236}">
                            <a16:creationId xmlns:a16="http://schemas.microsoft.com/office/drawing/2014/main" id="{D01B505D-A89D-46BC-B7FC-3E3B4E777B49}"/>
                          </a:ext>
                        </a:extLst>
                      </p:cNvPr>
                      <p:cNvPicPr/>
                      <p:nvPr/>
                    </p:nvPicPr>
                    <p:blipFill>
                      <a:blip r:embed="rId8"/>
                      <a:stretch>
                        <a:fillRect/>
                      </a:stretch>
                    </p:blipFill>
                    <p:spPr>
                      <a:xfrm>
                        <a:off x="6171046" y="2890785"/>
                        <a:ext cx="371475" cy="511175"/>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5E7B9130-E7B1-482A-8B16-4BA0DE834EEE}"/>
              </a:ext>
            </a:extLst>
          </p:cNvPr>
          <p:cNvSpPr/>
          <p:nvPr/>
        </p:nvSpPr>
        <p:spPr>
          <a:xfrm>
            <a:off x="453738" y="4500661"/>
            <a:ext cx="6643256" cy="523220"/>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Kmeans_3$betweenss</a:t>
            </a:r>
          </a:p>
          <a:p>
            <a:r>
              <a:rPr lang="en-US" sz="1400" dirty="0">
                <a:solidFill>
                  <a:srgbClr val="333399"/>
                </a:solidFill>
                <a:latin typeface="Courier New" panose="02070309020205020404" pitchFamily="49" charset="0"/>
                <a:cs typeface="Courier New" panose="02070309020205020404" pitchFamily="49" charset="0"/>
              </a:rPr>
              <a:t>[1] 54.50209</a:t>
            </a:r>
          </a:p>
        </p:txBody>
      </p:sp>
      <p:sp>
        <p:nvSpPr>
          <p:cNvPr id="12" name="Content Placeholder 2">
            <a:extLst>
              <a:ext uri="{FF2B5EF4-FFF2-40B4-BE49-F238E27FC236}">
                <a16:creationId xmlns:a16="http://schemas.microsoft.com/office/drawing/2014/main" id="{74C2BA84-41B5-4795-8697-46AB1AD34978}"/>
              </a:ext>
            </a:extLst>
          </p:cNvPr>
          <p:cNvSpPr txBox="1">
            <a:spLocks/>
          </p:cNvSpPr>
          <p:nvPr/>
        </p:nvSpPr>
        <p:spPr bwMode="auto">
          <a:xfrm>
            <a:off x="273627" y="3835594"/>
            <a:ext cx="8686801" cy="6844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This value can be obtained from a </a:t>
            </a:r>
            <a:r>
              <a:rPr lang="en-US" sz="2100" b="0" kern="0" dirty="0">
                <a:latin typeface="Courier New" panose="02070309020205020404" pitchFamily="49" charset="0"/>
                <a:cs typeface="Courier New" panose="02070309020205020404" pitchFamily="49" charset="0"/>
              </a:rPr>
              <a:t>kmeans</a:t>
            </a:r>
            <a:r>
              <a:rPr lang="en-US" sz="2400" b="0" kern="0" dirty="0">
                <a:latin typeface="Times New Roman" panose="02020603050405020304" pitchFamily="18" charset="0"/>
                <a:cs typeface="Times New Roman" panose="02020603050405020304" pitchFamily="18" charset="0"/>
              </a:rPr>
              <a:t> object using</a:t>
            </a:r>
          </a:p>
        </p:txBody>
      </p:sp>
      <p:sp>
        <p:nvSpPr>
          <p:cNvPr id="13" name="Content Placeholder 2">
            <a:extLst>
              <a:ext uri="{FF2B5EF4-FFF2-40B4-BE49-F238E27FC236}">
                <a16:creationId xmlns:a16="http://schemas.microsoft.com/office/drawing/2014/main" id="{DE4275E0-33BE-4030-A70C-FF864A9E9338}"/>
              </a:ext>
            </a:extLst>
          </p:cNvPr>
          <p:cNvSpPr txBox="1">
            <a:spLocks/>
          </p:cNvSpPr>
          <p:nvPr/>
        </p:nvSpPr>
        <p:spPr bwMode="auto">
          <a:xfrm>
            <a:off x="339437" y="5236514"/>
            <a:ext cx="8638309" cy="12889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The BGSS is also a useful measure related to a clustering and has been combined the WGSS to form various statistics for examining the number of groups question.</a:t>
            </a:r>
          </a:p>
        </p:txBody>
      </p:sp>
    </p:spTree>
    <p:extLst>
      <p:ext uri="{BB962C8B-B14F-4D97-AF65-F5344CB8AC3E}">
        <p14:creationId xmlns:p14="http://schemas.microsoft.com/office/powerpoint/2010/main" val="1399721438"/>
      </p:ext>
    </p:extLst>
  </p:cSld>
  <p:clrMapOvr>
    <a:masterClrMapping/>
  </p:clrMapOvr>
  <mc:AlternateContent xmlns:mc="http://schemas.openxmlformats.org/markup-compatibility/2006" xmlns:p14="http://schemas.microsoft.com/office/powerpoint/2010/main">
    <mc:Choice Requires="p14">
      <p:transition spd="slow" p14:dur="2000" advTm="179302"/>
    </mc:Choice>
    <mc:Fallback xmlns="">
      <p:transition spd="slow" advTm="1793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B9BC96-E6D8-4CD7-9593-6E51ED14940A}"/>
              </a:ext>
            </a:extLst>
          </p:cNvPr>
          <p:cNvSpPr txBox="1">
            <a:spLocks/>
          </p:cNvSpPr>
          <p:nvPr/>
        </p:nvSpPr>
        <p:spPr bwMode="auto">
          <a:xfrm>
            <a:off x="534954" y="151221"/>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kern="0" dirty="0">
                <a:latin typeface="Times New Roman" panose="02020603050405020304" pitchFamily="18" charset="0"/>
                <a:cs typeface="Times New Roman" panose="02020603050405020304" pitchFamily="18" charset="0"/>
              </a:rPr>
              <a:t>Between Group Sum of Squares</a:t>
            </a:r>
          </a:p>
        </p:txBody>
      </p:sp>
      <p:graphicFrame>
        <p:nvGraphicFramePr>
          <p:cNvPr id="6" name="Object 5">
            <a:extLst>
              <a:ext uri="{FF2B5EF4-FFF2-40B4-BE49-F238E27FC236}">
                <a16:creationId xmlns:a16="http://schemas.microsoft.com/office/drawing/2014/main" id="{D41CE3BD-4039-4A12-A911-A096670B3E55}"/>
              </a:ext>
            </a:extLst>
          </p:cNvPr>
          <p:cNvGraphicFramePr>
            <a:graphicFrameLocks noChangeAspect="1"/>
          </p:cNvGraphicFramePr>
          <p:nvPr>
            <p:extLst>
              <p:ext uri="{D42A27DB-BD31-4B8C-83A1-F6EECF244321}">
                <p14:modId xmlns:p14="http://schemas.microsoft.com/office/powerpoint/2010/main" val="2440665664"/>
              </p:ext>
            </p:extLst>
          </p:nvPr>
        </p:nvGraphicFramePr>
        <p:xfrm>
          <a:off x="3655038" y="6060942"/>
          <a:ext cx="2408237" cy="495300"/>
        </p:xfrm>
        <a:graphic>
          <a:graphicData uri="http://schemas.openxmlformats.org/presentationml/2006/ole">
            <mc:AlternateContent xmlns:mc="http://schemas.openxmlformats.org/markup-compatibility/2006">
              <mc:Choice xmlns:v="urn:schemas-microsoft-com:vml" Requires="v">
                <p:oleObj spid="_x0000_s5121" name="Equation" r:id="rId4" imgW="1117440" imgH="241200" progId="Equation.DSMT4">
                  <p:embed/>
                </p:oleObj>
              </mc:Choice>
              <mc:Fallback>
                <p:oleObj name="Equation" r:id="rId4" imgW="1117440" imgH="241200" progId="Equation.DSMT4">
                  <p:embed/>
                  <p:pic>
                    <p:nvPicPr>
                      <p:cNvPr id="6" name="Object 5">
                        <a:extLst>
                          <a:ext uri="{FF2B5EF4-FFF2-40B4-BE49-F238E27FC236}">
                            <a16:creationId xmlns:a16="http://schemas.microsoft.com/office/drawing/2014/main" id="{D41CE3BD-4039-4A12-A911-A096670B3E55}"/>
                          </a:ext>
                        </a:extLst>
                      </p:cNvPr>
                      <p:cNvPicPr>
                        <a:picLocks noChangeAspect="1" noChangeArrowheads="1"/>
                      </p:cNvPicPr>
                      <p:nvPr/>
                    </p:nvPicPr>
                    <p:blipFill>
                      <a:blip r:embed="rId5"/>
                      <a:srcRect/>
                      <a:stretch>
                        <a:fillRect/>
                      </a:stretch>
                    </p:blipFill>
                    <p:spPr bwMode="auto">
                      <a:xfrm>
                        <a:off x="3655038" y="6060942"/>
                        <a:ext cx="2408237" cy="495300"/>
                      </a:xfrm>
                      <a:prstGeom prst="rect">
                        <a:avLst/>
                      </a:prstGeom>
                      <a:noFill/>
                      <a:ln>
                        <a:noFill/>
                      </a:ln>
                      <a:effectLst/>
                    </p:spPr>
                  </p:pic>
                </p:oleObj>
              </mc:Fallback>
            </mc:AlternateContent>
          </a:graphicData>
        </a:graphic>
      </p:graphicFrame>
      <p:sp>
        <p:nvSpPr>
          <p:cNvPr id="7" name="Oval 6">
            <a:extLst>
              <a:ext uri="{FF2B5EF4-FFF2-40B4-BE49-F238E27FC236}">
                <a16:creationId xmlns:a16="http://schemas.microsoft.com/office/drawing/2014/main" id="{51C0F789-2844-496D-A263-5DCC30D66B09}"/>
              </a:ext>
            </a:extLst>
          </p:cNvPr>
          <p:cNvSpPr/>
          <p:nvPr/>
        </p:nvSpPr>
        <p:spPr bwMode="auto">
          <a:xfrm>
            <a:off x="2844848" y="2242405"/>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5D7542E2-47CF-41BB-8431-F07876D685E9}"/>
              </a:ext>
            </a:extLst>
          </p:cNvPr>
          <p:cNvSpPr/>
          <p:nvPr/>
        </p:nvSpPr>
        <p:spPr bwMode="auto">
          <a:xfrm>
            <a:off x="2661346" y="3029287"/>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0DB87DDC-8CFE-4FA4-B12A-0538C476E788}"/>
              </a:ext>
            </a:extLst>
          </p:cNvPr>
          <p:cNvSpPr/>
          <p:nvPr/>
        </p:nvSpPr>
        <p:spPr bwMode="auto">
          <a:xfrm>
            <a:off x="3410907" y="2603185"/>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F4B8B686-D7CB-4D9D-B7ED-0966625CF2F1}"/>
              </a:ext>
            </a:extLst>
          </p:cNvPr>
          <p:cNvSpPr/>
          <p:nvPr/>
        </p:nvSpPr>
        <p:spPr bwMode="auto">
          <a:xfrm>
            <a:off x="5712452" y="1844299"/>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E228C5D2-4E18-43B2-B322-D01080C9BB47}"/>
              </a:ext>
            </a:extLst>
          </p:cNvPr>
          <p:cNvSpPr/>
          <p:nvPr/>
        </p:nvSpPr>
        <p:spPr bwMode="auto">
          <a:xfrm>
            <a:off x="6222528" y="2270396"/>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2" name="Star: 5 Points 11">
            <a:extLst>
              <a:ext uri="{FF2B5EF4-FFF2-40B4-BE49-F238E27FC236}">
                <a16:creationId xmlns:a16="http://schemas.microsoft.com/office/drawing/2014/main" id="{BE83D9E9-D752-4E84-81A0-19A20B342215}"/>
              </a:ext>
            </a:extLst>
          </p:cNvPr>
          <p:cNvSpPr/>
          <p:nvPr/>
        </p:nvSpPr>
        <p:spPr bwMode="auto">
          <a:xfrm>
            <a:off x="2888443" y="2569660"/>
            <a:ext cx="209318" cy="201534"/>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CD340C66-B327-4E04-B32F-8E52E45548B4}"/>
              </a:ext>
            </a:extLst>
          </p:cNvPr>
          <p:cNvSpPr/>
          <p:nvPr/>
        </p:nvSpPr>
        <p:spPr bwMode="auto">
          <a:xfrm>
            <a:off x="4623880" y="3918807"/>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D3D93971-21EF-4326-AE3E-2C5F4A4B85F9}"/>
              </a:ext>
            </a:extLst>
          </p:cNvPr>
          <p:cNvSpPr/>
          <p:nvPr/>
        </p:nvSpPr>
        <p:spPr bwMode="auto">
          <a:xfrm>
            <a:off x="5189940" y="3915697"/>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36534D54-568D-4F62-9A3E-534A99830A11}"/>
              </a:ext>
            </a:extLst>
          </p:cNvPr>
          <p:cNvSpPr/>
          <p:nvPr/>
        </p:nvSpPr>
        <p:spPr bwMode="auto">
          <a:xfrm>
            <a:off x="4626991" y="4491086"/>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Oval 15">
            <a:extLst>
              <a:ext uri="{FF2B5EF4-FFF2-40B4-BE49-F238E27FC236}">
                <a16:creationId xmlns:a16="http://schemas.microsoft.com/office/drawing/2014/main" id="{7FF3CAF4-8E8B-42D3-8321-CFA9E80EB5C7}"/>
              </a:ext>
            </a:extLst>
          </p:cNvPr>
          <p:cNvSpPr/>
          <p:nvPr/>
        </p:nvSpPr>
        <p:spPr bwMode="auto">
          <a:xfrm>
            <a:off x="5193051" y="4487976"/>
            <a:ext cx="80920" cy="97104"/>
          </a:xfrm>
          <a:prstGeom prst="ellips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 name="Star: 5 Points 16">
            <a:extLst>
              <a:ext uri="{FF2B5EF4-FFF2-40B4-BE49-F238E27FC236}">
                <a16:creationId xmlns:a16="http://schemas.microsoft.com/office/drawing/2014/main" id="{49A5CC36-DED8-4F1C-8EEB-7F0DDF891601}"/>
              </a:ext>
            </a:extLst>
          </p:cNvPr>
          <p:cNvSpPr/>
          <p:nvPr/>
        </p:nvSpPr>
        <p:spPr bwMode="auto">
          <a:xfrm>
            <a:off x="4813662" y="4130985"/>
            <a:ext cx="209318" cy="201534"/>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Star: 5 Points 17">
            <a:extLst>
              <a:ext uri="{FF2B5EF4-FFF2-40B4-BE49-F238E27FC236}">
                <a16:creationId xmlns:a16="http://schemas.microsoft.com/office/drawing/2014/main" id="{CADF020D-5E19-4160-A83C-5E485AECDF49}"/>
              </a:ext>
            </a:extLst>
          </p:cNvPr>
          <p:cNvSpPr/>
          <p:nvPr/>
        </p:nvSpPr>
        <p:spPr bwMode="auto">
          <a:xfrm>
            <a:off x="5899124" y="1988051"/>
            <a:ext cx="209318" cy="201534"/>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Oval 18">
            <a:extLst>
              <a:ext uri="{FF2B5EF4-FFF2-40B4-BE49-F238E27FC236}">
                <a16:creationId xmlns:a16="http://schemas.microsoft.com/office/drawing/2014/main" id="{02E50B7C-BB5D-4E0A-85C4-036AE0F265B9}"/>
              </a:ext>
            </a:extLst>
          </p:cNvPr>
          <p:cNvSpPr/>
          <p:nvPr/>
        </p:nvSpPr>
        <p:spPr bwMode="auto">
          <a:xfrm rot="18294731">
            <a:off x="2080724" y="1909612"/>
            <a:ext cx="1826625" cy="152405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0" name="Oval 19">
            <a:extLst>
              <a:ext uri="{FF2B5EF4-FFF2-40B4-BE49-F238E27FC236}">
                <a16:creationId xmlns:a16="http://schemas.microsoft.com/office/drawing/2014/main" id="{F38DD476-D066-4DEA-A1B6-F457CC806238}"/>
              </a:ext>
            </a:extLst>
          </p:cNvPr>
          <p:cNvSpPr/>
          <p:nvPr/>
        </p:nvSpPr>
        <p:spPr bwMode="auto">
          <a:xfrm rot="2357717">
            <a:off x="5423643" y="1650890"/>
            <a:ext cx="1162967" cy="90822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1" name="Oval 20">
            <a:extLst>
              <a:ext uri="{FF2B5EF4-FFF2-40B4-BE49-F238E27FC236}">
                <a16:creationId xmlns:a16="http://schemas.microsoft.com/office/drawing/2014/main" id="{1E1F10A2-E388-40CF-A37C-AA950CA3C7D3}"/>
              </a:ext>
            </a:extLst>
          </p:cNvPr>
          <p:cNvSpPr/>
          <p:nvPr/>
        </p:nvSpPr>
        <p:spPr bwMode="auto">
          <a:xfrm rot="18294731">
            <a:off x="4134019" y="3513019"/>
            <a:ext cx="1508757" cy="152405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23" name="Straight Connector 22">
            <a:extLst>
              <a:ext uri="{FF2B5EF4-FFF2-40B4-BE49-F238E27FC236}">
                <a16:creationId xmlns:a16="http://schemas.microsoft.com/office/drawing/2014/main" id="{C634B8FD-BDC4-439F-AED8-467345BA5ECB}"/>
              </a:ext>
            </a:extLst>
          </p:cNvPr>
          <p:cNvCxnSpPr>
            <a:cxnSpLocks/>
            <a:stCxn id="12" idx="4"/>
            <a:endCxn id="35" idx="1"/>
          </p:cNvCxnSpPr>
          <p:nvPr/>
        </p:nvCxnSpPr>
        <p:spPr bwMode="auto">
          <a:xfrm>
            <a:off x="3097761" y="2646639"/>
            <a:ext cx="1436917" cy="371996"/>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6303512-B655-48BF-8064-73AD0A38FBD1}"/>
              </a:ext>
            </a:extLst>
          </p:cNvPr>
          <p:cNvCxnSpPr>
            <a:cxnSpLocks/>
            <a:stCxn id="35" idx="3"/>
            <a:endCxn id="17" idx="0"/>
          </p:cNvCxnSpPr>
          <p:nvPr/>
        </p:nvCxnSpPr>
        <p:spPr bwMode="auto">
          <a:xfrm>
            <a:off x="4790576" y="3246893"/>
            <a:ext cx="127745" cy="88409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F9E04D5B-A725-41BE-B3B8-A8238818A217}"/>
              </a:ext>
            </a:extLst>
          </p:cNvPr>
          <p:cNvCxnSpPr>
            <a:cxnSpLocks/>
            <a:stCxn id="35" idx="4"/>
            <a:endCxn id="18" idx="2"/>
          </p:cNvCxnSpPr>
          <p:nvPr/>
        </p:nvCxnSpPr>
        <p:spPr bwMode="auto">
          <a:xfrm flipV="1">
            <a:off x="4850985" y="2189584"/>
            <a:ext cx="1088115" cy="8290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53780894-9CD6-4448-B2A3-2C3C134972F4}"/>
              </a:ext>
            </a:extLst>
          </p:cNvPr>
          <p:cNvSpPr txBox="1"/>
          <p:nvPr/>
        </p:nvSpPr>
        <p:spPr>
          <a:xfrm>
            <a:off x="3835968" y="2559550"/>
            <a:ext cx="410690" cy="369332"/>
          </a:xfrm>
          <a:prstGeom prst="rect">
            <a:avLst/>
          </a:prstGeom>
          <a:noFill/>
        </p:spPr>
        <p:txBody>
          <a:bodyPr wrap="none" rtlCol="0">
            <a:spAutoFit/>
          </a:bodyPr>
          <a:lstStyle/>
          <a:p>
            <a:r>
              <a:rPr lang="en-US" dirty="0"/>
              <a:t>d</a:t>
            </a:r>
            <a:r>
              <a:rPr lang="en-US" baseline="-25000" dirty="0"/>
              <a:t>1</a:t>
            </a:r>
          </a:p>
        </p:txBody>
      </p:sp>
      <p:sp>
        <p:nvSpPr>
          <p:cNvPr id="32" name="TextBox 31">
            <a:extLst>
              <a:ext uri="{FF2B5EF4-FFF2-40B4-BE49-F238E27FC236}">
                <a16:creationId xmlns:a16="http://schemas.microsoft.com/office/drawing/2014/main" id="{6617FF7D-B815-4A5C-93D2-4DF00C6AF3DE}"/>
              </a:ext>
            </a:extLst>
          </p:cNvPr>
          <p:cNvSpPr txBox="1"/>
          <p:nvPr/>
        </p:nvSpPr>
        <p:spPr>
          <a:xfrm>
            <a:off x="5257330" y="2553326"/>
            <a:ext cx="410690" cy="369332"/>
          </a:xfrm>
          <a:prstGeom prst="rect">
            <a:avLst/>
          </a:prstGeom>
          <a:noFill/>
        </p:spPr>
        <p:txBody>
          <a:bodyPr wrap="none" rtlCol="0">
            <a:spAutoFit/>
          </a:bodyPr>
          <a:lstStyle/>
          <a:p>
            <a:r>
              <a:rPr lang="en-US" dirty="0"/>
              <a:t>d</a:t>
            </a:r>
            <a:r>
              <a:rPr lang="en-US" baseline="-25000" dirty="0"/>
              <a:t>2</a:t>
            </a:r>
          </a:p>
        </p:txBody>
      </p:sp>
      <p:sp>
        <p:nvSpPr>
          <p:cNvPr id="33" name="TextBox 32">
            <a:extLst>
              <a:ext uri="{FF2B5EF4-FFF2-40B4-BE49-F238E27FC236}">
                <a16:creationId xmlns:a16="http://schemas.microsoft.com/office/drawing/2014/main" id="{54ABC9BB-5A6E-4D33-8F51-6638F21F4522}"/>
              </a:ext>
            </a:extLst>
          </p:cNvPr>
          <p:cNvSpPr txBox="1"/>
          <p:nvPr/>
        </p:nvSpPr>
        <p:spPr>
          <a:xfrm>
            <a:off x="4744147" y="3159819"/>
            <a:ext cx="410690" cy="369332"/>
          </a:xfrm>
          <a:prstGeom prst="rect">
            <a:avLst/>
          </a:prstGeom>
          <a:noFill/>
        </p:spPr>
        <p:txBody>
          <a:bodyPr wrap="none" rtlCol="0">
            <a:spAutoFit/>
          </a:bodyPr>
          <a:lstStyle/>
          <a:p>
            <a:r>
              <a:rPr lang="en-US" dirty="0"/>
              <a:t>d</a:t>
            </a:r>
            <a:r>
              <a:rPr lang="en-US" baseline="-25000" dirty="0"/>
              <a:t>3</a:t>
            </a:r>
          </a:p>
        </p:txBody>
      </p:sp>
      <p:graphicFrame>
        <p:nvGraphicFramePr>
          <p:cNvPr id="34" name="Object 33">
            <a:extLst>
              <a:ext uri="{FF2B5EF4-FFF2-40B4-BE49-F238E27FC236}">
                <a16:creationId xmlns:a16="http://schemas.microsoft.com/office/drawing/2014/main" id="{4EAC3F1F-3528-4850-9C5B-0F4F1FF74CF0}"/>
              </a:ext>
            </a:extLst>
          </p:cNvPr>
          <p:cNvGraphicFramePr>
            <a:graphicFrameLocks noChangeAspect="1"/>
          </p:cNvGraphicFramePr>
          <p:nvPr>
            <p:extLst>
              <p:ext uri="{D42A27DB-BD31-4B8C-83A1-F6EECF244321}">
                <p14:modId xmlns:p14="http://schemas.microsoft.com/office/powerpoint/2010/main" val="2078024577"/>
              </p:ext>
            </p:extLst>
          </p:nvPr>
        </p:nvGraphicFramePr>
        <p:xfrm>
          <a:off x="2765425" y="5119451"/>
          <a:ext cx="3613150" cy="914400"/>
        </p:xfrm>
        <a:graphic>
          <a:graphicData uri="http://schemas.openxmlformats.org/presentationml/2006/ole">
            <mc:AlternateContent xmlns:mc="http://schemas.openxmlformats.org/markup-compatibility/2006">
              <mc:Choice xmlns:v="urn:schemas-microsoft-com:vml" Requires="v">
                <p:oleObj spid="_x0000_s5122" name="Equation" r:id="rId6" imgW="1676160" imgH="444240" progId="Equation.DSMT4">
                  <p:embed/>
                </p:oleObj>
              </mc:Choice>
              <mc:Fallback>
                <p:oleObj name="Equation" r:id="rId6" imgW="1676160" imgH="444240" progId="Equation.DSMT4">
                  <p:embed/>
                  <p:pic>
                    <p:nvPicPr>
                      <p:cNvPr id="34" name="Object 33">
                        <a:extLst>
                          <a:ext uri="{FF2B5EF4-FFF2-40B4-BE49-F238E27FC236}">
                            <a16:creationId xmlns:a16="http://schemas.microsoft.com/office/drawing/2014/main" id="{4EAC3F1F-3528-4850-9C5B-0F4F1FF74CF0}"/>
                          </a:ext>
                        </a:extLst>
                      </p:cNvPr>
                      <p:cNvPicPr>
                        <a:picLocks noChangeAspect="1" noChangeArrowheads="1"/>
                      </p:cNvPicPr>
                      <p:nvPr/>
                    </p:nvPicPr>
                    <p:blipFill>
                      <a:blip r:embed="rId7"/>
                      <a:srcRect/>
                      <a:stretch>
                        <a:fillRect/>
                      </a:stretch>
                    </p:blipFill>
                    <p:spPr bwMode="auto">
                      <a:xfrm>
                        <a:off x="2765425" y="5119451"/>
                        <a:ext cx="3613150" cy="914400"/>
                      </a:xfrm>
                      <a:prstGeom prst="rect">
                        <a:avLst/>
                      </a:prstGeom>
                      <a:noFill/>
                      <a:ln>
                        <a:noFill/>
                      </a:ln>
                      <a:effectLst/>
                    </p:spPr>
                  </p:pic>
                </p:oleObj>
              </mc:Fallback>
            </mc:AlternateContent>
          </a:graphicData>
        </a:graphic>
      </p:graphicFrame>
      <p:sp>
        <p:nvSpPr>
          <p:cNvPr id="35" name="Star: 5 Points 34">
            <a:extLst>
              <a:ext uri="{FF2B5EF4-FFF2-40B4-BE49-F238E27FC236}">
                <a16:creationId xmlns:a16="http://schemas.microsoft.com/office/drawing/2014/main" id="{517BD5D8-576B-4B4D-A6F3-2565691AA8DF}"/>
              </a:ext>
            </a:extLst>
          </p:cNvPr>
          <p:cNvSpPr/>
          <p:nvPr/>
        </p:nvSpPr>
        <p:spPr bwMode="auto">
          <a:xfrm>
            <a:off x="4534678" y="2877563"/>
            <a:ext cx="316307" cy="369331"/>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aphicFrame>
        <p:nvGraphicFramePr>
          <p:cNvPr id="47" name="Object 46">
            <a:extLst>
              <a:ext uri="{FF2B5EF4-FFF2-40B4-BE49-F238E27FC236}">
                <a16:creationId xmlns:a16="http://schemas.microsoft.com/office/drawing/2014/main" id="{BA4AF010-CCE0-46EF-AB78-0C564DC1A245}"/>
              </a:ext>
            </a:extLst>
          </p:cNvPr>
          <p:cNvGraphicFramePr>
            <a:graphicFrameLocks noChangeAspect="1"/>
          </p:cNvGraphicFramePr>
          <p:nvPr>
            <p:extLst>
              <p:ext uri="{D42A27DB-BD31-4B8C-83A1-F6EECF244321}">
                <p14:modId xmlns:p14="http://schemas.microsoft.com/office/powerpoint/2010/main" val="1603512922"/>
              </p:ext>
            </p:extLst>
          </p:nvPr>
        </p:nvGraphicFramePr>
        <p:xfrm>
          <a:off x="2938853" y="2734532"/>
          <a:ext cx="313188" cy="447845"/>
        </p:xfrm>
        <a:graphic>
          <a:graphicData uri="http://schemas.openxmlformats.org/presentationml/2006/ole">
            <mc:AlternateContent xmlns:mc="http://schemas.openxmlformats.org/markup-compatibility/2006">
              <mc:Choice xmlns:v="urn:schemas-microsoft-com:vml" Requires="v">
                <p:oleObj spid="_x0000_s5123" name="Equation" r:id="rId8" imgW="152280" imgH="228600" progId="Equation.DSMT4">
                  <p:embed/>
                </p:oleObj>
              </mc:Choice>
              <mc:Fallback>
                <p:oleObj name="Equation" r:id="rId8" imgW="152280" imgH="228600" progId="Equation.DSMT4">
                  <p:embed/>
                  <p:pic>
                    <p:nvPicPr>
                      <p:cNvPr id="47" name="Object 46">
                        <a:extLst>
                          <a:ext uri="{FF2B5EF4-FFF2-40B4-BE49-F238E27FC236}">
                            <a16:creationId xmlns:a16="http://schemas.microsoft.com/office/drawing/2014/main" id="{BA4AF010-CCE0-46EF-AB78-0C564DC1A245}"/>
                          </a:ext>
                        </a:extLst>
                      </p:cNvPr>
                      <p:cNvPicPr>
                        <a:picLocks noChangeAspect="1" noChangeArrowheads="1"/>
                      </p:cNvPicPr>
                      <p:nvPr/>
                    </p:nvPicPr>
                    <p:blipFill>
                      <a:blip r:embed="rId9"/>
                      <a:srcRect/>
                      <a:stretch>
                        <a:fillRect/>
                      </a:stretch>
                    </p:blipFill>
                    <p:spPr bwMode="auto">
                      <a:xfrm>
                        <a:off x="2938853" y="2734532"/>
                        <a:ext cx="313188" cy="447845"/>
                      </a:xfrm>
                      <a:prstGeom prst="rect">
                        <a:avLst/>
                      </a:prstGeom>
                      <a:noFill/>
                      <a:ln>
                        <a:noFill/>
                      </a:ln>
                      <a:effectLst/>
                    </p:spPr>
                  </p:pic>
                </p:oleObj>
              </mc:Fallback>
            </mc:AlternateContent>
          </a:graphicData>
        </a:graphic>
      </p:graphicFrame>
      <p:graphicFrame>
        <p:nvGraphicFramePr>
          <p:cNvPr id="49" name="Object 48">
            <a:extLst>
              <a:ext uri="{FF2B5EF4-FFF2-40B4-BE49-F238E27FC236}">
                <a16:creationId xmlns:a16="http://schemas.microsoft.com/office/drawing/2014/main" id="{66A109CD-74AD-4CD0-AD9F-760BC65AE151}"/>
              </a:ext>
            </a:extLst>
          </p:cNvPr>
          <p:cNvGraphicFramePr>
            <a:graphicFrameLocks noChangeAspect="1"/>
          </p:cNvGraphicFramePr>
          <p:nvPr>
            <p:extLst>
              <p:ext uri="{D42A27DB-BD31-4B8C-83A1-F6EECF244321}">
                <p14:modId xmlns:p14="http://schemas.microsoft.com/office/powerpoint/2010/main" val="64296102"/>
              </p:ext>
            </p:extLst>
          </p:nvPr>
        </p:nvGraphicFramePr>
        <p:xfrm>
          <a:off x="6091626" y="1831782"/>
          <a:ext cx="341312" cy="449263"/>
        </p:xfrm>
        <a:graphic>
          <a:graphicData uri="http://schemas.openxmlformats.org/presentationml/2006/ole">
            <mc:AlternateContent xmlns:mc="http://schemas.openxmlformats.org/markup-compatibility/2006">
              <mc:Choice xmlns:v="urn:schemas-microsoft-com:vml" Requires="v">
                <p:oleObj spid="_x0000_s5124" name="Equation" r:id="rId10" imgW="164880" imgH="228600" progId="Equation.DSMT4">
                  <p:embed/>
                </p:oleObj>
              </mc:Choice>
              <mc:Fallback>
                <p:oleObj name="Equation" r:id="rId10" imgW="164880" imgH="228600" progId="Equation.DSMT4">
                  <p:embed/>
                  <p:pic>
                    <p:nvPicPr>
                      <p:cNvPr id="49" name="Object 48">
                        <a:extLst>
                          <a:ext uri="{FF2B5EF4-FFF2-40B4-BE49-F238E27FC236}">
                            <a16:creationId xmlns:a16="http://schemas.microsoft.com/office/drawing/2014/main" id="{66A109CD-74AD-4CD0-AD9F-760BC65AE151}"/>
                          </a:ext>
                        </a:extLst>
                      </p:cNvPr>
                      <p:cNvPicPr>
                        <a:picLocks noChangeAspect="1" noChangeArrowheads="1"/>
                      </p:cNvPicPr>
                      <p:nvPr/>
                    </p:nvPicPr>
                    <p:blipFill>
                      <a:blip r:embed="rId11"/>
                      <a:srcRect/>
                      <a:stretch>
                        <a:fillRect/>
                      </a:stretch>
                    </p:blipFill>
                    <p:spPr bwMode="auto">
                      <a:xfrm>
                        <a:off x="6091626" y="1831782"/>
                        <a:ext cx="341312" cy="449263"/>
                      </a:xfrm>
                      <a:prstGeom prst="rect">
                        <a:avLst/>
                      </a:prstGeom>
                      <a:noFill/>
                      <a:ln>
                        <a:noFill/>
                      </a:ln>
                      <a:effectLst/>
                    </p:spPr>
                  </p:pic>
                </p:oleObj>
              </mc:Fallback>
            </mc:AlternateContent>
          </a:graphicData>
        </a:graphic>
      </p:graphicFrame>
      <p:graphicFrame>
        <p:nvGraphicFramePr>
          <p:cNvPr id="50" name="Object 49">
            <a:extLst>
              <a:ext uri="{FF2B5EF4-FFF2-40B4-BE49-F238E27FC236}">
                <a16:creationId xmlns:a16="http://schemas.microsoft.com/office/drawing/2014/main" id="{932D0E0A-410B-4F72-A28D-39693CB96206}"/>
              </a:ext>
            </a:extLst>
          </p:cNvPr>
          <p:cNvGraphicFramePr>
            <a:graphicFrameLocks noChangeAspect="1"/>
          </p:cNvGraphicFramePr>
          <p:nvPr>
            <p:extLst>
              <p:ext uri="{D42A27DB-BD31-4B8C-83A1-F6EECF244321}">
                <p14:modId xmlns:p14="http://schemas.microsoft.com/office/powerpoint/2010/main" val="1949173376"/>
              </p:ext>
            </p:extLst>
          </p:nvPr>
        </p:nvGraphicFramePr>
        <p:xfrm>
          <a:off x="4816440" y="4298175"/>
          <a:ext cx="341312" cy="449263"/>
        </p:xfrm>
        <a:graphic>
          <a:graphicData uri="http://schemas.openxmlformats.org/presentationml/2006/ole">
            <mc:AlternateContent xmlns:mc="http://schemas.openxmlformats.org/markup-compatibility/2006">
              <mc:Choice xmlns:v="urn:schemas-microsoft-com:vml" Requires="v">
                <p:oleObj spid="_x0000_s5125" name="Equation" r:id="rId12" imgW="164880" imgH="228600" progId="Equation.DSMT4">
                  <p:embed/>
                </p:oleObj>
              </mc:Choice>
              <mc:Fallback>
                <p:oleObj name="Equation" r:id="rId12" imgW="164880" imgH="228600" progId="Equation.DSMT4">
                  <p:embed/>
                  <p:pic>
                    <p:nvPicPr>
                      <p:cNvPr id="50" name="Object 49">
                        <a:extLst>
                          <a:ext uri="{FF2B5EF4-FFF2-40B4-BE49-F238E27FC236}">
                            <a16:creationId xmlns:a16="http://schemas.microsoft.com/office/drawing/2014/main" id="{932D0E0A-410B-4F72-A28D-39693CB96206}"/>
                          </a:ext>
                        </a:extLst>
                      </p:cNvPr>
                      <p:cNvPicPr>
                        <a:picLocks noChangeAspect="1" noChangeArrowheads="1"/>
                      </p:cNvPicPr>
                      <p:nvPr/>
                    </p:nvPicPr>
                    <p:blipFill>
                      <a:blip r:embed="rId13"/>
                      <a:srcRect/>
                      <a:stretch>
                        <a:fillRect/>
                      </a:stretch>
                    </p:blipFill>
                    <p:spPr bwMode="auto">
                      <a:xfrm>
                        <a:off x="4816440" y="4298175"/>
                        <a:ext cx="341312" cy="449263"/>
                      </a:xfrm>
                      <a:prstGeom prst="rect">
                        <a:avLst/>
                      </a:prstGeom>
                      <a:noFill/>
                      <a:ln>
                        <a:noFill/>
                      </a:ln>
                      <a:effectLst/>
                    </p:spPr>
                  </p:pic>
                </p:oleObj>
              </mc:Fallback>
            </mc:AlternateContent>
          </a:graphicData>
        </a:graphic>
      </p:graphicFrame>
      <p:graphicFrame>
        <p:nvGraphicFramePr>
          <p:cNvPr id="51" name="Object 50">
            <a:extLst>
              <a:ext uri="{FF2B5EF4-FFF2-40B4-BE49-F238E27FC236}">
                <a16:creationId xmlns:a16="http://schemas.microsoft.com/office/drawing/2014/main" id="{5F75813C-B61A-420F-A002-C56042559B41}"/>
              </a:ext>
            </a:extLst>
          </p:cNvPr>
          <p:cNvGraphicFramePr>
            <a:graphicFrameLocks noChangeAspect="1"/>
          </p:cNvGraphicFramePr>
          <p:nvPr>
            <p:extLst>
              <p:ext uri="{D42A27DB-BD31-4B8C-83A1-F6EECF244321}">
                <p14:modId xmlns:p14="http://schemas.microsoft.com/office/powerpoint/2010/main" val="4207146408"/>
              </p:ext>
            </p:extLst>
          </p:nvPr>
        </p:nvGraphicFramePr>
        <p:xfrm>
          <a:off x="4575175" y="2549756"/>
          <a:ext cx="288925" cy="325437"/>
        </p:xfrm>
        <a:graphic>
          <a:graphicData uri="http://schemas.openxmlformats.org/presentationml/2006/ole">
            <mc:AlternateContent xmlns:mc="http://schemas.openxmlformats.org/markup-compatibility/2006">
              <mc:Choice xmlns:v="urn:schemas-microsoft-com:vml" Requires="v">
                <p:oleObj spid="_x0000_s5126" name="Equation" r:id="rId14" imgW="139680" imgH="164880" progId="Equation.DSMT4">
                  <p:embed/>
                </p:oleObj>
              </mc:Choice>
              <mc:Fallback>
                <p:oleObj name="Equation" r:id="rId14" imgW="139680" imgH="164880" progId="Equation.DSMT4">
                  <p:embed/>
                  <p:pic>
                    <p:nvPicPr>
                      <p:cNvPr id="51" name="Object 50">
                        <a:extLst>
                          <a:ext uri="{FF2B5EF4-FFF2-40B4-BE49-F238E27FC236}">
                            <a16:creationId xmlns:a16="http://schemas.microsoft.com/office/drawing/2014/main" id="{5F75813C-B61A-420F-A002-C56042559B41}"/>
                          </a:ext>
                        </a:extLst>
                      </p:cNvPr>
                      <p:cNvPicPr>
                        <a:picLocks noChangeAspect="1" noChangeArrowheads="1"/>
                      </p:cNvPicPr>
                      <p:nvPr/>
                    </p:nvPicPr>
                    <p:blipFill>
                      <a:blip r:embed="rId15"/>
                      <a:srcRect/>
                      <a:stretch>
                        <a:fillRect/>
                      </a:stretch>
                    </p:blipFill>
                    <p:spPr bwMode="auto">
                      <a:xfrm>
                        <a:off x="4575175" y="2549756"/>
                        <a:ext cx="288925" cy="325437"/>
                      </a:xfrm>
                      <a:prstGeom prst="rect">
                        <a:avLst/>
                      </a:prstGeom>
                      <a:noFill/>
                      <a:ln>
                        <a:noFill/>
                      </a:ln>
                      <a:effectLst/>
                    </p:spPr>
                  </p:pic>
                </p:oleObj>
              </mc:Fallback>
            </mc:AlternateContent>
          </a:graphicData>
        </a:graphic>
      </p:graphicFrame>
      <p:sp>
        <p:nvSpPr>
          <p:cNvPr id="52" name="Content Placeholder 2">
            <a:extLst>
              <a:ext uri="{FF2B5EF4-FFF2-40B4-BE49-F238E27FC236}">
                <a16:creationId xmlns:a16="http://schemas.microsoft.com/office/drawing/2014/main" id="{E3DA98E2-5D58-4495-AC17-3CA5BC9E58DE}"/>
              </a:ext>
            </a:extLst>
          </p:cNvPr>
          <p:cNvSpPr txBox="1">
            <a:spLocks/>
          </p:cNvSpPr>
          <p:nvPr/>
        </p:nvSpPr>
        <p:spPr bwMode="auto">
          <a:xfrm>
            <a:off x="320251" y="877917"/>
            <a:ext cx="8686801" cy="6085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The Between-Group Sum of Squares (BGSS) can be visualized with</a:t>
            </a:r>
          </a:p>
        </p:txBody>
      </p:sp>
    </p:spTree>
    <p:custDataLst>
      <p:tags r:id="rId2"/>
    </p:custDataLst>
    <p:extLst>
      <p:ext uri="{BB962C8B-B14F-4D97-AF65-F5344CB8AC3E}">
        <p14:creationId xmlns:p14="http://schemas.microsoft.com/office/powerpoint/2010/main" val="3550577344"/>
      </p:ext>
    </p:extLst>
  </p:cSld>
  <p:clrMapOvr>
    <a:masterClrMapping/>
  </p:clrMapOvr>
  <mc:AlternateContent xmlns:mc="http://schemas.openxmlformats.org/markup-compatibility/2006" xmlns:p14="http://schemas.microsoft.com/office/powerpoint/2010/main">
    <mc:Choice Requires="p14">
      <p:transition spd="slow" p14:dur="2000" advTm="120974"/>
    </mc:Choice>
    <mc:Fallback xmlns="">
      <p:transition spd="slow" advTm="1209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6B1C-012F-42C7-B402-B7320A734EB9}"/>
              </a:ext>
            </a:extLst>
          </p:cNvPr>
          <p:cNvSpPr>
            <a:spLocks noGrp="1"/>
          </p:cNvSpPr>
          <p:nvPr>
            <p:ph type="title"/>
          </p:nvPr>
        </p:nvSpPr>
        <p:spPr>
          <a:xfrm>
            <a:off x="457200" y="233074"/>
            <a:ext cx="8437418" cy="670935"/>
          </a:xfrm>
        </p:spPr>
        <p:txBody>
          <a:bodyPr/>
          <a:lstStyle/>
          <a:p>
            <a:r>
              <a:rPr lang="en-US" sz="3600" b="1" dirty="0">
                <a:latin typeface="Times New Roman" panose="02020603050405020304" pitchFamily="18" charset="0"/>
                <a:cs typeface="Times New Roman" panose="02020603050405020304" pitchFamily="18" charset="0"/>
              </a:rPr>
              <a:t>Some Statistics for the Number of Groups </a:t>
            </a:r>
          </a:p>
        </p:txBody>
      </p:sp>
      <p:graphicFrame>
        <p:nvGraphicFramePr>
          <p:cNvPr id="5" name="Object 4">
            <a:extLst>
              <a:ext uri="{FF2B5EF4-FFF2-40B4-BE49-F238E27FC236}">
                <a16:creationId xmlns:a16="http://schemas.microsoft.com/office/drawing/2014/main" id="{E0F9761A-074D-4F15-9A25-56C994D0BA53}"/>
              </a:ext>
            </a:extLst>
          </p:cNvPr>
          <p:cNvGraphicFramePr>
            <a:graphicFrameLocks noChangeAspect="1"/>
          </p:cNvGraphicFramePr>
          <p:nvPr>
            <p:extLst>
              <p:ext uri="{D42A27DB-BD31-4B8C-83A1-F6EECF244321}">
                <p14:modId xmlns:p14="http://schemas.microsoft.com/office/powerpoint/2010/main" val="1398960742"/>
              </p:ext>
            </p:extLst>
          </p:nvPr>
        </p:nvGraphicFramePr>
        <p:xfrm>
          <a:off x="2566555" y="1606453"/>
          <a:ext cx="3886200" cy="889000"/>
        </p:xfrm>
        <a:graphic>
          <a:graphicData uri="http://schemas.openxmlformats.org/presentationml/2006/ole">
            <mc:AlternateContent xmlns:mc="http://schemas.openxmlformats.org/markup-compatibility/2006">
              <mc:Choice xmlns:v="urn:schemas-microsoft-com:vml" Requires="v">
                <p:oleObj spid="_x0000_s6145" name="Equation" r:id="rId3" imgW="1803240" imgH="431640" progId="Equation.DSMT4">
                  <p:embed/>
                </p:oleObj>
              </mc:Choice>
              <mc:Fallback>
                <p:oleObj name="Equation" r:id="rId3" imgW="1803240" imgH="431640" progId="Equation.DSMT4">
                  <p:embed/>
                  <p:pic>
                    <p:nvPicPr>
                      <p:cNvPr id="5" name="Object 4">
                        <a:extLst>
                          <a:ext uri="{FF2B5EF4-FFF2-40B4-BE49-F238E27FC236}">
                            <a16:creationId xmlns:a16="http://schemas.microsoft.com/office/drawing/2014/main" id="{E0F9761A-074D-4F15-9A25-56C994D0BA53}"/>
                          </a:ext>
                        </a:extLst>
                      </p:cNvPr>
                      <p:cNvPicPr>
                        <a:picLocks noChangeAspect="1" noChangeArrowheads="1"/>
                      </p:cNvPicPr>
                      <p:nvPr/>
                    </p:nvPicPr>
                    <p:blipFill>
                      <a:blip r:embed="rId4"/>
                      <a:srcRect/>
                      <a:stretch>
                        <a:fillRect/>
                      </a:stretch>
                    </p:blipFill>
                    <p:spPr bwMode="auto">
                      <a:xfrm>
                        <a:off x="2566555" y="1606453"/>
                        <a:ext cx="3886200" cy="889000"/>
                      </a:xfrm>
                      <a:prstGeom prst="rect">
                        <a:avLst/>
                      </a:prstGeom>
                      <a:noFill/>
                      <a:ln>
                        <a:noFill/>
                      </a:ln>
                      <a:effectLst/>
                    </p:spPr>
                  </p:pic>
                </p:oleObj>
              </mc:Fallback>
            </mc:AlternateContent>
          </a:graphicData>
        </a:graphic>
      </p:graphicFrame>
      <p:sp>
        <p:nvSpPr>
          <p:cNvPr id="6" name="Content Placeholder 2">
            <a:extLst>
              <a:ext uri="{FF2B5EF4-FFF2-40B4-BE49-F238E27FC236}">
                <a16:creationId xmlns:a16="http://schemas.microsoft.com/office/drawing/2014/main" id="{1F07DC69-813E-4606-BADD-3A3959CF9D91}"/>
              </a:ext>
            </a:extLst>
          </p:cNvPr>
          <p:cNvSpPr txBox="1">
            <a:spLocks/>
          </p:cNvSpPr>
          <p:nvPr/>
        </p:nvSpPr>
        <p:spPr bwMode="auto">
          <a:xfrm>
            <a:off x="318655" y="1007356"/>
            <a:ext cx="868680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err="1">
                <a:latin typeface="Times New Roman" panose="02020603050405020304" pitchFamily="18" charset="0"/>
                <a:cs typeface="Times New Roman" panose="02020603050405020304" pitchFamily="18" charset="0"/>
              </a:rPr>
              <a:t>Calinski</a:t>
            </a:r>
            <a:r>
              <a:rPr lang="en-US" sz="2300" b="0" kern="0" dirty="0">
                <a:latin typeface="Times New Roman" panose="02020603050405020304" pitchFamily="18" charset="0"/>
                <a:cs typeface="Times New Roman" panose="02020603050405020304" pitchFamily="18" charset="0"/>
              </a:rPr>
              <a:t> and </a:t>
            </a:r>
            <a:r>
              <a:rPr lang="en-US" sz="2300" b="0" kern="0" dirty="0" err="1">
                <a:latin typeface="Times New Roman" panose="02020603050405020304" pitchFamily="18" charset="0"/>
                <a:cs typeface="Times New Roman" panose="02020603050405020304" pitchFamily="18" charset="0"/>
              </a:rPr>
              <a:t>Harabasz</a:t>
            </a:r>
            <a:r>
              <a:rPr lang="en-US" sz="2300" b="0" kern="0" dirty="0">
                <a:latin typeface="Times New Roman" panose="02020603050405020304" pitchFamily="18" charset="0"/>
                <a:cs typeface="Times New Roman" panose="02020603050405020304" pitchFamily="18" charset="0"/>
              </a:rPr>
              <a:t> (1974) proposed the CH index defined by:</a:t>
            </a:r>
          </a:p>
        </p:txBody>
      </p:sp>
      <p:sp>
        <p:nvSpPr>
          <p:cNvPr id="8" name="Content Placeholder 2">
            <a:extLst>
              <a:ext uri="{FF2B5EF4-FFF2-40B4-BE49-F238E27FC236}">
                <a16:creationId xmlns:a16="http://schemas.microsoft.com/office/drawing/2014/main" id="{413B7D4B-5E50-43A3-A6BE-D218072C8D4E}"/>
              </a:ext>
            </a:extLst>
          </p:cNvPr>
          <p:cNvSpPr txBox="1">
            <a:spLocks/>
          </p:cNvSpPr>
          <p:nvPr/>
        </p:nvSpPr>
        <p:spPr bwMode="auto">
          <a:xfrm>
            <a:off x="329046" y="3058184"/>
            <a:ext cx="8686801" cy="13704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This index was shown to be the most effective (under a fixed set of assumptions) by Milligan and Cooper (1985) at identifying the number of groups present in generated data.</a:t>
            </a:r>
          </a:p>
        </p:txBody>
      </p:sp>
      <p:sp>
        <p:nvSpPr>
          <p:cNvPr id="9" name="Content Placeholder 2">
            <a:extLst>
              <a:ext uri="{FF2B5EF4-FFF2-40B4-BE49-F238E27FC236}">
                <a16:creationId xmlns:a16="http://schemas.microsoft.com/office/drawing/2014/main" id="{EB5F624F-7B85-4009-BDC8-DF24882397D1}"/>
              </a:ext>
            </a:extLst>
          </p:cNvPr>
          <p:cNvSpPr txBox="1">
            <a:spLocks/>
          </p:cNvSpPr>
          <p:nvPr/>
        </p:nvSpPr>
        <p:spPr bwMode="auto">
          <a:xfrm>
            <a:off x="315638" y="4379435"/>
            <a:ext cx="62338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Hartigan (1975) proposed the index:</a:t>
            </a:r>
          </a:p>
        </p:txBody>
      </p:sp>
      <p:graphicFrame>
        <p:nvGraphicFramePr>
          <p:cNvPr id="10" name="Object 9">
            <a:extLst>
              <a:ext uri="{FF2B5EF4-FFF2-40B4-BE49-F238E27FC236}">
                <a16:creationId xmlns:a16="http://schemas.microsoft.com/office/drawing/2014/main" id="{78C66DB6-27A5-4508-A53F-0373CBB712F4}"/>
              </a:ext>
            </a:extLst>
          </p:cNvPr>
          <p:cNvGraphicFramePr>
            <a:graphicFrameLocks noChangeAspect="1"/>
          </p:cNvGraphicFramePr>
          <p:nvPr>
            <p:extLst>
              <p:ext uri="{D42A27DB-BD31-4B8C-83A1-F6EECF244321}">
                <p14:modId xmlns:p14="http://schemas.microsoft.com/office/powerpoint/2010/main" val="770626403"/>
              </p:ext>
            </p:extLst>
          </p:nvPr>
        </p:nvGraphicFramePr>
        <p:xfrm>
          <a:off x="2005166" y="5043579"/>
          <a:ext cx="5063834" cy="902570"/>
        </p:xfrm>
        <a:graphic>
          <a:graphicData uri="http://schemas.openxmlformats.org/presentationml/2006/ole">
            <mc:AlternateContent xmlns:mc="http://schemas.openxmlformats.org/markup-compatibility/2006">
              <mc:Choice xmlns:v="urn:schemas-microsoft-com:vml" Requires="v">
                <p:oleObj spid="_x0000_s6146" name="Equation" r:id="rId5" imgW="2450880" imgH="457200" progId="Equation.DSMT4">
                  <p:embed/>
                </p:oleObj>
              </mc:Choice>
              <mc:Fallback>
                <p:oleObj name="Equation" r:id="rId5" imgW="2450880" imgH="457200" progId="Equation.DSMT4">
                  <p:embed/>
                  <p:pic>
                    <p:nvPicPr>
                      <p:cNvPr id="10" name="Object 9">
                        <a:extLst>
                          <a:ext uri="{FF2B5EF4-FFF2-40B4-BE49-F238E27FC236}">
                            <a16:creationId xmlns:a16="http://schemas.microsoft.com/office/drawing/2014/main" id="{78C66DB6-27A5-4508-A53F-0373CBB712F4}"/>
                          </a:ext>
                        </a:extLst>
                      </p:cNvPr>
                      <p:cNvPicPr>
                        <a:picLocks noChangeAspect="1" noChangeArrowheads="1"/>
                      </p:cNvPicPr>
                      <p:nvPr/>
                    </p:nvPicPr>
                    <p:blipFill>
                      <a:blip r:embed="rId6"/>
                      <a:srcRect/>
                      <a:stretch>
                        <a:fillRect/>
                      </a:stretch>
                    </p:blipFill>
                    <p:spPr bwMode="auto">
                      <a:xfrm>
                        <a:off x="2005166" y="5043579"/>
                        <a:ext cx="5063834" cy="902570"/>
                      </a:xfrm>
                      <a:prstGeom prst="rect">
                        <a:avLst/>
                      </a:prstGeom>
                      <a:noFill/>
                      <a:ln>
                        <a:noFill/>
                      </a:ln>
                      <a:effectLst/>
                    </p:spPr>
                  </p:pic>
                </p:oleObj>
              </mc:Fallback>
            </mc:AlternateContent>
          </a:graphicData>
        </a:graphic>
      </p:graphicFrame>
      <p:sp>
        <p:nvSpPr>
          <p:cNvPr id="11" name="Content Placeholder 2">
            <a:extLst>
              <a:ext uri="{FF2B5EF4-FFF2-40B4-BE49-F238E27FC236}">
                <a16:creationId xmlns:a16="http://schemas.microsoft.com/office/drawing/2014/main" id="{B7DAAC88-8B59-4EDC-8B13-2BC72865BA94}"/>
              </a:ext>
            </a:extLst>
          </p:cNvPr>
          <p:cNvSpPr txBox="1">
            <a:spLocks/>
          </p:cNvSpPr>
          <p:nvPr/>
        </p:nvSpPr>
        <p:spPr bwMode="auto">
          <a:xfrm>
            <a:off x="335972" y="2572922"/>
            <a:ext cx="868680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The “best” solution is the </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 that maximizes the CH index.</a:t>
            </a:r>
          </a:p>
        </p:txBody>
      </p:sp>
      <p:sp>
        <p:nvSpPr>
          <p:cNvPr id="12" name="Content Placeholder 2">
            <a:extLst>
              <a:ext uri="{FF2B5EF4-FFF2-40B4-BE49-F238E27FC236}">
                <a16:creationId xmlns:a16="http://schemas.microsoft.com/office/drawing/2014/main" id="{3F20E726-6F2E-402C-B73B-8FEF8658BA70}"/>
              </a:ext>
            </a:extLst>
          </p:cNvPr>
          <p:cNvSpPr txBox="1">
            <a:spLocks/>
          </p:cNvSpPr>
          <p:nvPr/>
        </p:nvSpPr>
        <p:spPr bwMode="auto">
          <a:xfrm>
            <a:off x="325296" y="6101605"/>
            <a:ext cx="868680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The “best” solution is smallest </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 such that </a:t>
            </a:r>
            <a:r>
              <a:rPr lang="en-US" sz="2300" b="0" i="1" kern="0" dirty="0">
                <a:latin typeface="Times New Roman" panose="02020603050405020304" pitchFamily="18" charset="0"/>
                <a:cs typeface="Times New Roman" panose="02020603050405020304" pitchFamily="18" charset="0"/>
              </a:rPr>
              <a:t>H</a:t>
            </a:r>
            <a:r>
              <a:rPr lang="en-US" sz="2300" b="0" kern="0" dirty="0">
                <a:latin typeface="Times New Roman" panose="02020603050405020304" pitchFamily="18" charset="0"/>
                <a:cs typeface="Times New Roman" panose="02020603050405020304" pitchFamily="18" charset="0"/>
              </a:rPr>
              <a:t>(</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 </a:t>
            </a:r>
            <a:r>
              <a:rPr lang="en-US" sz="2300" b="0" u="sng" kern="0" dirty="0">
                <a:latin typeface="Times New Roman" panose="02020603050405020304" pitchFamily="18" charset="0"/>
                <a:cs typeface="Times New Roman" panose="02020603050405020304" pitchFamily="18" charset="0"/>
              </a:rPr>
              <a:t>&lt;</a:t>
            </a:r>
            <a:r>
              <a:rPr lang="en-US" sz="2300" b="0" kern="0" dirty="0">
                <a:latin typeface="Times New Roman" panose="02020603050405020304" pitchFamily="18" charset="0"/>
                <a:cs typeface="Times New Roman" panose="02020603050405020304" pitchFamily="18" charset="0"/>
              </a:rPr>
              <a:t> 10.</a:t>
            </a:r>
          </a:p>
        </p:txBody>
      </p:sp>
      <p:cxnSp>
        <p:nvCxnSpPr>
          <p:cNvPr id="4" name="Straight Arrow Connector 3">
            <a:extLst>
              <a:ext uri="{FF2B5EF4-FFF2-40B4-BE49-F238E27FC236}">
                <a16:creationId xmlns:a16="http://schemas.microsoft.com/office/drawing/2014/main" id="{AD7222A9-A26D-45BB-A78C-DEE69110DF19}"/>
              </a:ext>
            </a:extLst>
          </p:cNvPr>
          <p:cNvCxnSpPr>
            <a:cxnSpLocks/>
            <a:stCxn id="13" idx="1"/>
          </p:cNvCxnSpPr>
          <p:nvPr/>
        </p:nvCxnSpPr>
        <p:spPr bwMode="auto">
          <a:xfrm flipH="1" flipV="1">
            <a:off x="4770784" y="2333278"/>
            <a:ext cx="881170" cy="2648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1E17AEE3-E407-4CFD-A65F-FCFFFACD98EC}"/>
              </a:ext>
            </a:extLst>
          </p:cNvPr>
          <p:cNvSpPr txBox="1"/>
          <p:nvPr/>
        </p:nvSpPr>
        <p:spPr>
          <a:xfrm>
            <a:off x="5651954" y="2413438"/>
            <a:ext cx="1552541" cy="369332"/>
          </a:xfrm>
          <a:prstGeom prst="rect">
            <a:avLst/>
          </a:prstGeom>
          <a:noFill/>
        </p:spPr>
        <p:txBody>
          <a:bodyPr wrap="none" rtlCol="0">
            <a:spAutoFit/>
          </a:bodyPr>
          <a:lstStyle/>
          <a:p>
            <a:r>
              <a:rPr lang="en-US" dirty="0"/>
              <a:t>Total WGSS </a:t>
            </a:r>
          </a:p>
        </p:txBody>
      </p:sp>
    </p:spTree>
    <p:extLst>
      <p:ext uri="{BB962C8B-B14F-4D97-AF65-F5344CB8AC3E}">
        <p14:creationId xmlns:p14="http://schemas.microsoft.com/office/powerpoint/2010/main" val="38090336"/>
      </p:ext>
    </p:extLst>
  </p:cSld>
  <p:clrMapOvr>
    <a:masterClrMapping/>
  </p:clrMapOvr>
  <mc:AlternateContent xmlns:mc="http://schemas.openxmlformats.org/markup-compatibility/2006" xmlns:p14="http://schemas.microsoft.com/office/powerpoint/2010/main">
    <mc:Choice Requires="p14">
      <p:transition spd="slow" p14:dur="2000" advTm="218024"/>
    </mc:Choice>
    <mc:Fallback xmlns="">
      <p:transition spd="slow" advTm="21802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EDFAC8-8776-41D2-B8EE-F2AC8A6B0641}"/>
              </a:ext>
            </a:extLst>
          </p:cNvPr>
          <p:cNvSpPr txBox="1">
            <a:spLocks/>
          </p:cNvSpPr>
          <p:nvPr/>
        </p:nvSpPr>
        <p:spPr bwMode="auto">
          <a:xfrm>
            <a:off x="457200" y="191510"/>
            <a:ext cx="8437418" cy="6709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b="1" kern="0" dirty="0">
                <a:latin typeface="Times New Roman" panose="02020603050405020304" pitchFamily="18" charset="0"/>
                <a:cs typeface="Times New Roman" panose="02020603050405020304" pitchFamily="18" charset="0"/>
              </a:rPr>
              <a:t>Example with the CH Index</a:t>
            </a:r>
          </a:p>
        </p:txBody>
      </p:sp>
      <p:sp>
        <p:nvSpPr>
          <p:cNvPr id="13" name="Content Placeholder 2">
            <a:extLst>
              <a:ext uri="{FF2B5EF4-FFF2-40B4-BE49-F238E27FC236}">
                <a16:creationId xmlns:a16="http://schemas.microsoft.com/office/drawing/2014/main" id="{3931DFA7-20CB-4554-A2F4-F35DABE50F2F}"/>
              </a:ext>
            </a:extLst>
          </p:cNvPr>
          <p:cNvSpPr>
            <a:spLocks noGrp="1"/>
          </p:cNvSpPr>
          <p:nvPr>
            <p:ph idx="1"/>
          </p:nvPr>
        </p:nvSpPr>
        <p:spPr>
          <a:xfrm>
            <a:off x="420561" y="1040213"/>
            <a:ext cx="8437419" cy="1219132"/>
          </a:xfrm>
        </p:spPr>
        <p:txBody>
          <a:bodyPr/>
          <a:lstStyle/>
          <a:p>
            <a:pPr marL="0" indent="0">
              <a:buNone/>
            </a:pPr>
            <a:r>
              <a:rPr lang="en-US" sz="2400" dirty="0">
                <a:latin typeface="Times New Roman" panose="02020603050405020304" pitchFamily="18" charset="0"/>
                <a:cs typeface="Times New Roman" panose="02020603050405020304" pitchFamily="18" charset="0"/>
              </a:rPr>
              <a:t>For our toy dataset </a:t>
            </a:r>
            <a:r>
              <a:rPr lang="en-US" sz="2000" dirty="0" err="1">
                <a:latin typeface="Courier New" panose="02070309020205020404" pitchFamily="49" charset="0"/>
                <a:cs typeface="Courier New" panose="02070309020205020404" pitchFamily="49" charset="0"/>
              </a:rPr>
              <a:t>Cluster_Ex</a:t>
            </a:r>
            <a:r>
              <a:rPr lang="en-US" sz="2400" dirty="0">
                <a:latin typeface="Times New Roman" panose="02020603050405020304" pitchFamily="18" charset="0"/>
                <a:cs typeface="Times New Roman" panose="02020603050405020304" pitchFamily="18" charset="0"/>
              </a:rPr>
              <a:t>, we can code the following,</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DD229E3-D862-4F0F-971A-5E3265FC709A}"/>
              </a:ext>
            </a:extLst>
          </p:cNvPr>
          <p:cNvSpPr/>
          <p:nvPr/>
        </p:nvSpPr>
        <p:spPr>
          <a:xfrm>
            <a:off x="383925" y="2130136"/>
            <a:ext cx="8510693" cy="1938992"/>
          </a:xfrm>
          <a:prstGeom prst="rect">
            <a:avLst/>
          </a:prstGeom>
        </p:spPr>
        <p:txBody>
          <a:bodyPr wrap="square">
            <a:spAutoFit/>
          </a:bodyPr>
          <a:lstStyle/>
          <a:p>
            <a:r>
              <a:rPr lang="en-US" sz="1500" dirty="0" err="1">
                <a:solidFill>
                  <a:srgbClr val="FF0000"/>
                </a:solidFill>
                <a:latin typeface="Courier New" panose="02070309020205020404" pitchFamily="49" charset="0"/>
                <a:cs typeface="Courier New" panose="02070309020205020404" pitchFamily="49" charset="0"/>
              </a:rPr>
              <a:t>chindex</a:t>
            </a:r>
            <a:r>
              <a:rPr lang="en-US" sz="1500" dirty="0">
                <a:solidFill>
                  <a:srgbClr val="FF0000"/>
                </a:solidFill>
                <a:latin typeface="Courier New" panose="02070309020205020404" pitchFamily="49" charset="0"/>
                <a:cs typeface="Courier New" panose="02070309020205020404" pitchFamily="49" charset="0"/>
              </a:rPr>
              <a:t>=c() # or rep(0,7)</a:t>
            </a:r>
          </a:p>
          <a:p>
            <a:r>
              <a:rPr lang="en-US" sz="1500" dirty="0" err="1">
                <a:solidFill>
                  <a:srgbClr val="FF0000"/>
                </a:solidFill>
                <a:latin typeface="Courier New" panose="02070309020205020404" pitchFamily="49" charset="0"/>
                <a:cs typeface="Courier New" panose="02070309020205020404" pitchFamily="49" charset="0"/>
              </a:rPr>
              <a:t>i</a:t>
            </a:r>
            <a:r>
              <a:rPr lang="en-US" sz="1500" dirty="0">
                <a:solidFill>
                  <a:srgbClr val="FF0000"/>
                </a:solidFill>
                <a:latin typeface="Courier New" panose="02070309020205020404" pitchFamily="49" charset="0"/>
                <a:cs typeface="Courier New" panose="02070309020205020404" pitchFamily="49" charset="0"/>
              </a:rPr>
              <a:t>=1</a:t>
            </a:r>
          </a:p>
          <a:p>
            <a:r>
              <a:rPr lang="en-US" sz="1500" dirty="0">
                <a:solidFill>
                  <a:srgbClr val="FF0000"/>
                </a:solidFill>
                <a:latin typeface="Courier New" panose="02070309020205020404" pitchFamily="49" charset="0"/>
                <a:cs typeface="Courier New" panose="02070309020205020404" pitchFamily="49" charset="0"/>
              </a:rPr>
              <a:t>for(k in 2:8){</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err="1">
                <a:solidFill>
                  <a:srgbClr val="FF0000"/>
                </a:solidFill>
                <a:latin typeface="Courier New" panose="02070309020205020404" pitchFamily="49" charset="0"/>
                <a:cs typeface="Courier New" panose="02070309020205020404" pitchFamily="49" charset="0"/>
              </a:rPr>
              <a:t>chindex</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i</a:t>
            </a:r>
            <a:r>
              <a:rPr lang="en-US" sz="1500" dirty="0">
                <a:solidFill>
                  <a:srgbClr val="FF0000"/>
                </a:solidFill>
                <a:latin typeface="Courier New" panose="02070309020205020404" pitchFamily="49" charset="0"/>
                <a:cs typeface="Courier New" panose="02070309020205020404" pitchFamily="49" charset="0"/>
              </a:rPr>
              <a:t>] &lt;- (</a:t>
            </a:r>
            <a:r>
              <a:rPr lang="en-US" sz="1500" dirty="0" err="1">
                <a:solidFill>
                  <a:srgbClr val="FF0000"/>
                </a:solidFill>
                <a:latin typeface="Courier New" panose="02070309020205020404" pitchFamily="49" charset="0"/>
                <a:cs typeface="Courier New" panose="02070309020205020404" pitchFamily="49" charset="0"/>
              </a:rPr>
              <a:t>kmeans</a:t>
            </a:r>
            <a:r>
              <a:rPr lang="en-US" sz="1500" dirty="0">
                <a:solidFill>
                  <a:srgbClr val="FF0000"/>
                </a:solidFill>
                <a:latin typeface="Courier New" panose="02070309020205020404" pitchFamily="49" charset="0"/>
                <a:cs typeface="Courier New" panose="02070309020205020404" pitchFamily="49" charset="0"/>
              </a:rPr>
              <a:t>(df[2:3],k)$</a:t>
            </a:r>
            <a:r>
              <a:rPr lang="en-US" sz="1500" dirty="0" err="1">
                <a:solidFill>
                  <a:srgbClr val="FF0000"/>
                </a:solidFill>
                <a:latin typeface="Courier New" panose="02070309020205020404" pitchFamily="49" charset="0"/>
                <a:cs typeface="Courier New" panose="02070309020205020404" pitchFamily="49" charset="0"/>
              </a:rPr>
              <a:t>betweenss</a:t>
            </a:r>
            <a:r>
              <a:rPr lang="en-US" sz="1500" dirty="0">
                <a:solidFill>
                  <a:srgbClr val="FF0000"/>
                </a:solidFill>
                <a:latin typeface="Courier New" panose="02070309020205020404" pitchFamily="49" charset="0"/>
                <a:cs typeface="Courier New" panose="02070309020205020404" pitchFamily="49" charset="0"/>
              </a:rPr>
              <a:t>/(k-1))  / (</a:t>
            </a:r>
            <a:r>
              <a:rPr lang="en-US" sz="1500" dirty="0" err="1">
                <a:solidFill>
                  <a:srgbClr val="FF0000"/>
                </a:solidFill>
                <a:latin typeface="Courier New" panose="02070309020205020404" pitchFamily="49" charset="0"/>
                <a:cs typeface="Courier New" panose="02070309020205020404" pitchFamily="49" charset="0"/>
              </a:rPr>
              <a:t>kmeans</a:t>
            </a:r>
            <a:r>
              <a:rPr lang="en-US" sz="1500" dirty="0">
                <a:solidFill>
                  <a:srgbClr val="FF0000"/>
                </a:solidFill>
                <a:latin typeface="Courier New" panose="02070309020205020404" pitchFamily="49" charset="0"/>
                <a:cs typeface="Courier New" panose="02070309020205020404" pitchFamily="49" charset="0"/>
              </a:rPr>
              <a:t>(df[2:3],k)$</a:t>
            </a:r>
            <a:r>
              <a:rPr lang="en-US" sz="1500" dirty="0" err="1">
                <a:solidFill>
                  <a:srgbClr val="FF0000"/>
                </a:solidFill>
                <a:latin typeface="Courier New" panose="02070309020205020404" pitchFamily="49" charset="0"/>
                <a:cs typeface="Courier New" panose="02070309020205020404" pitchFamily="49" charset="0"/>
              </a:rPr>
              <a:t>tot.withinss</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nrow</a:t>
            </a:r>
            <a:r>
              <a:rPr lang="en-US" sz="1500" dirty="0">
                <a:solidFill>
                  <a:srgbClr val="FF0000"/>
                </a:solidFill>
                <a:latin typeface="Courier New" panose="02070309020205020404" pitchFamily="49" charset="0"/>
                <a:cs typeface="Courier New" panose="02070309020205020404" pitchFamily="49" charset="0"/>
              </a:rPr>
              <a:t>(df)-k)))</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err="1">
                <a:solidFill>
                  <a:srgbClr val="FF0000"/>
                </a:solidFill>
                <a:latin typeface="Courier New" panose="02070309020205020404" pitchFamily="49" charset="0"/>
                <a:cs typeface="Courier New" panose="02070309020205020404" pitchFamily="49" charset="0"/>
              </a:rPr>
              <a:t>i</a:t>
            </a:r>
            <a:r>
              <a:rPr lang="en-US" sz="1500" dirty="0">
                <a:solidFill>
                  <a:srgbClr val="FF0000"/>
                </a:solidFill>
                <a:latin typeface="Courier New" panose="02070309020205020404" pitchFamily="49" charset="0"/>
                <a:cs typeface="Courier New" panose="02070309020205020404" pitchFamily="49" charset="0"/>
              </a:rPr>
              <a:t>=i+1</a:t>
            </a:r>
          </a:p>
          <a:p>
            <a:r>
              <a:rPr lang="en-US" sz="1500" dirty="0">
                <a:solidFill>
                  <a:srgbClr val="FF0000"/>
                </a:solidFill>
                <a:latin typeface="Courier New" panose="02070309020205020404" pitchFamily="49" charset="0"/>
                <a:cs typeface="Courier New" panose="02070309020205020404" pitchFamily="49" charset="0"/>
              </a:rPr>
              <a:t>}</a:t>
            </a:r>
          </a:p>
          <a:p>
            <a:r>
              <a:rPr lang="en-US" sz="1500" dirty="0">
                <a:solidFill>
                  <a:srgbClr val="FF0000"/>
                </a:solidFill>
                <a:latin typeface="Courier New" panose="02070309020205020404" pitchFamily="49" charset="0"/>
                <a:cs typeface="Courier New" panose="02070309020205020404" pitchFamily="49" charset="0"/>
              </a:rPr>
              <a:t>plot(2:8,chindex,pch=19,type='b')</a:t>
            </a:r>
          </a:p>
        </p:txBody>
      </p:sp>
    </p:spTree>
    <p:extLst>
      <p:ext uri="{BB962C8B-B14F-4D97-AF65-F5344CB8AC3E}">
        <p14:creationId xmlns:p14="http://schemas.microsoft.com/office/powerpoint/2010/main" val="2693296620"/>
      </p:ext>
    </p:extLst>
  </p:cSld>
  <p:clrMapOvr>
    <a:masterClrMapping/>
  </p:clrMapOvr>
  <mc:AlternateContent xmlns:mc="http://schemas.openxmlformats.org/markup-compatibility/2006" xmlns:p14="http://schemas.microsoft.com/office/powerpoint/2010/main">
    <mc:Choice Requires="p14">
      <p:transition spd="slow" p14:dur="2000" advTm="78079"/>
    </mc:Choice>
    <mc:Fallback xmlns="">
      <p:transition spd="slow" advTm="7807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424"/>
            <a:ext cx="8229600" cy="611770"/>
          </a:xfrm>
        </p:spPr>
        <p:txBody>
          <a:bodyPr/>
          <a:lstStyle/>
          <a:p>
            <a:r>
              <a:rPr lang="en-US" sz="3600" b="1" dirty="0" err="1">
                <a:latin typeface="Times New Roman" pitchFamily="18" charset="0"/>
                <a:cs typeface="Times New Roman" pitchFamily="18" charset="0"/>
              </a:rPr>
              <a:t>Centroids</a:t>
            </a:r>
            <a:endParaRPr lang="en-US" sz="3600" b="1" dirty="0">
              <a:latin typeface="Times New Roman" pitchFamily="18" charset="0"/>
              <a:cs typeface="Times New Roman" pitchFamily="18" charset="0"/>
            </a:endParaRPr>
          </a:p>
        </p:txBody>
      </p:sp>
      <p:sp>
        <p:nvSpPr>
          <p:cNvPr id="5" name="TextBox 4"/>
          <p:cNvSpPr txBox="1"/>
          <p:nvPr/>
        </p:nvSpPr>
        <p:spPr>
          <a:xfrm>
            <a:off x="277748" y="795251"/>
            <a:ext cx="8748806" cy="1015663"/>
          </a:xfrm>
          <a:prstGeom prst="rect">
            <a:avLst/>
          </a:prstGeom>
          <a:noFill/>
        </p:spPr>
        <p:txBody>
          <a:bodyPr wrap="square" rtlCol="0">
            <a:spAutoFit/>
          </a:bodyPr>
          <a:lstStyle/>
          <a:p>
            <a:r>
              <a:rPr lang="en-US" sz="2000" b="0" dirty="0">
                <a:latin typeface="Times New Roman" pitchFamily="18" charset="0"/>
                <a:cs typeface="Times New Roman" pitchFamily="18" charset="0"/>
              </a:rPr>
              <a:t>For a set of points in </a:t>
            </a:r>
            <a:r>
              <a:rPr lang="en-US" sz="2000" b="0" dirty="0" err="1">
                <a:latin typeface="Times New Roman" pitchFamily="18" charset="0"/>
                <a:cs typeface="Times New Roman" pitchFamily="18" charset="0"/>
              </a:rPr>
              <a:t>G</a:t>
            </a:r>
            <a:r>
              <a:rPr lang="en-US" sz="2000" b="0" baseline="30000" dirty="0" err="1">
                <a:latin typeface="Times New Roman" pitchFamily="18" charset="0"/>
                <a:cs typeface="Times New Roman" pitchFamily="18" charset="0"/>
              </a:rPr>
              <a:t>p</a:t>
            </a:r>
            <a:r>
              <a:rPr lang="en-US" sz="2000" b="0" dirty="0">
                <a:latin typeface="Times New Roman" pitchFamily="18" charset="0"/>
                <a:cs typeface="Times New Roman" pitchFamily="18" charset="0"/>
              </a:rPr>
              <a:t> , the </a:t>
            </a:r>
            <a:r>
              <a:rPr lang="en-US" sz="2000" i="1" dirty="0">
                <a:latin typeface="Times New Roman" pitchFamily="18" charset="0"/>
                <a:cs typeface="Times New Roman" pitchFamily="18" charset="0"/>
              </a:rPr>
              <a:t>centroid</a:t>
            </a:r>
            <a:r>
              <a:rPr lang="en-US" sz="2000" b="0" dirty="0">
                <a:latin typeface="Times New Roman" pitchFamily="18" charset="0"/>
                <a:cs typeface="Times New Roman" pitchFamily="18" charset="0"/>
              </a:rPr>
              <a:t> of the collection is the point in </a:t>
            </a:r>
            <a:r>
              <a:rPr lang="en-US" sz="2000" b="0" dirty="0" err="1">
                <a:latin typeface="Times New Roman" pitchFamily="18" charset="0"/>
                <a:cs typeface="Times New Roman" pitchFamily="18" charset="0"/>
              </a:rPr>
              <a:t>G</a:t>
            </a:r>
            <a:r>
              <a:rPr lang="en-US" sz="2000" b="0" baseline="30000" dirty="0" err="1">
                <a:latin typeface="Times New Roman" pitchFamily="18" charset="0"/>
                <a:cs typeface="Times New Roman" pitchFamily="18" charset="0"/>
              </a:rPr>
              <a:t>p</a:t>
            </a:r>
            <a:r>
              <a:rPr lang="en-US" sz="2000" b="0" dirty="0">
                <a:latin typeface="Times New Roman" pitchFamily="18" charset="0"/>
                <a:cs typeface="Times New Roman" pitchFamily="18" charset="0"/>
              </a:rPr>
              <a:t> whose components are the average of the components of the points in the collection. For example, for the three points (1, 1),  (2, 4), and (6, 1) in R</a:t>
            </a:r>
            <a:r>
              <a:rPr lang="en-US" sz="2000" b="0" baseline="30000" dirty="0">
                <a:latin typeface="Times New Roman" pitchFamily="18" charset="0"/>
                <a:cs typeface="Times New Roman" pitchFamily="18" charset="0"/>
              </a:rPr>
              <a:t>2</a:t>
            </a:r>
            <a:r>
              <a:rPr lang="en-US" sz="2000" b="0" dirty="0">
                <a:latin typeface="Times New Roman" pitchFamily="18" charset="0"/>
                <a:cs typeface="Times New Roman" pitchFamily="18" charset="0"/>
              </a:rPr>
              <a:t>, the centroid is the point</a:t>
            </a:r>
          </a:p>
        </p:txBody>
      </p:sp>
      <p:graphicFrame>
        <p:nvGraphicFramePr>
          <p:cNvPr id="6" name="Object 2"/>
          <p:cNvGraphicFramePr>
            <a:graphicFrameLocks noChangeAspect="1"/>
          </p:cNvGraphicFramePr>
          <p:nvPr/>
        </p:nvGraphicFramePr>
        <p:xfrm>
          <a:off x="1707275" y="2325127"/>
          <a:ext cx="3269655" cy="603707"/>
        </p:xfrm>
        <a:graphic>
          <a:graphicData uri="http://schemas.openxmlformats.org/presentationml/2006/ole">
            <mc:AlternateContent xmlns:mc="http://schemas.openxmlformats.org/markup-compatibility/2006">
              <mc:Choice xmlns:v="urn:schemas-microsoft-com:vml" Requires="v">
                <p:oleObj spid="_x0000_s1025" name="Equation" r:id="rId4" imgW="2336760" imgH="431640" progId="Equation.DSMT4">
                  <p:embed/>
                </p:oleObj>
              </mc:Choice>
              <mc:Fallback>
                <p:oleObj name="Equation" r:id="rId4" imgW="2336760" imgH="431640" progId="Equation.DSMT4">
                  <p:embed/>
                  <p:pic>
                    <p:nvPicPr>
                      <p:cNvPr id="6" name="Object 2"/>
                      <p:cNvPicPr>
                        <a:picLocks noChangeAspect="1" noChangeArrowheads="1"/>
                      </p:cNvPicPr>
                      <p:nvPr/>
                    </p:nvPicPr>
                    <p:blipFill>
                      <a:blip r:embed="rId5"/>
                      <a:srcRect/>
                      <a:stretch>
                        <a:fillRect/>
                      </a:stretch>
                    </p:blipFill>
                    <p:spPr bwMode="auto">
                      <a:xfrm>
                        <a:off x="1707275" y="2325127"/>
                        <a:ext cx="3269655" cy="603707"/>
                      </a:xfrm>
                      <a:prstGeom prst="rect">
                        <a:avLst/>
                      </a:prstGeom>
                      <a:noFill/>
                      <a:ln>
                        <a:noFill/>
                      </a:ln>
                      <a:effectLst/>
                    </p:spPr>
                  </p:pic>
                </p:oleObj>
              </mc:Fallback>
            </mc:AlternateContent>
          </a:graphicData>
        </a:graphic>
      </p:graphicFrame>
      <p:sp>
        <p:nvSpPr>
          <p:cNvPr id="8" name="TextBox 7"/>
          <p:cNvSpPr txBox="1"/>
          <p:nvPr/>
        </p:nvSpPr>
        <p:spPr>
          <a:xfrm>
            <a:off x="285431" y="4469998"/>
            <a:ext cx="8550658" cy="707886"/>
          </a:xfrm>
          <a:prstGeom prst="rect">
            <a:avLst/>
          </a:prstGeom>
          <a:noFill/>
        </p:spPr>
        <p:txBody>
          <a:bodyPr wrap="square" rtlCol="0">
            <a:spAutoFit/>
          </a:bodyPr>
          <a:lstStyle/>
          <a:p>
            <a:r>
              <a:rPr lang="en-US" sz="2000" b="0" dirty="0">
                <a:latin typeface="Times New Roman" pitchFamily="18" charset="0"/>
                <a:cs typeface="Times New Roman" pitchFamily="18" charset="0"/>
              </a:rPr>
              <a:t>Find the centroid of the four points (in R</a:t>
            </a:r>
            <a:r>
              <a:rPr lang="en-US" sz="2000" b="0" baseline="30000" dirty="0">
                <a:latin typeface="Times New Roman" pitchFamily="18" charset="0"/>
                <a:cs typeface="Times New Roman" pitchFamily="18" charset="0"/>
              </a:rPr>
              <a:t>4</a:t>
            </a:r>
            <a:r>
              <a:rPr lang="en-US" sz="2000" b="0" dirty="0">
                <a:latin typeface="Times New Roman" pitchFamily="18" charset="0"/>
                <a:cs typeface="Times New Roman" pitchFamily="18" charset="0"/>
              </a:rPr>
              <a:t>) (2, 0.5, −3, 4), (1, 0, 3, −2), (0, 3, 1, 1), and (1, 2.5, 3, 3)  </a:t>
            </a:r>
          </a:p>
        </p:txBody>
      </p:sp>
      <p:sp>
        <p:nvSpPr>
          <p:cNvPr id="3" name="Rectangle 2"/>
          <p:cNvSpPr/>
          <p:nvPr/>
        </p:nvSpPr>
        <p:spPr>
          <a:xfrm>
            <a:off x="289250" y="3387350"/>
            <a:ext cx="5977326" cy="707886"/>
          </a:xfrm>
          <a:prstGeom prst="rect">
            <a:avLst/>
          </a:prstGeom>
        </p:spPr>
        <p:txBody>
          <a:bodyPr wrap="square">
            <a:spAutoFit/>
          </a:bodyPr>
          <a:lstStyle/>
          <a:p>
            <a:r>
              <a:rPr lang="en-US" sz="2000" b="0" u="sng" dirty="0">
                <a:solidFill>
                  <a:srgbClr val="252525"/>
                </a:solidFill>
                <a:latin typeface="Times New Roman" panose="02020603050405020304" pitchFamily="18" charset="0"/>
                <a:cs typeface="Times New Roman" panose="02020603050405020304" pitchFamily="18" charset="0"/>
              </a:rPr>
              <a:t>Fact</a:t>
            </a:r>
            <a:r>
              <a:rPr lang="en-US" sz="2000" b="0" dirty="0">
                <a:solidFill>
                  <a:srgbClr val="252525"/>
                </a:solidFill>
                <a:latin typeface="Times New Roman" panose="02020603050405020304" pitchFamily="18" charset="0"/>
                <a:cs typeface="Times New Roman" panose="02020603050405020304" pitchFamily="18" charset="0"/>
              </a:rPr>
              <a:t>: This point </a:t>
            </a:r>
            <a:r>
              <a:rPr lang="en-US" sz="2000" b="0" u="sng" dirty="0">
                <a:solidFill>
                  <a:srgbClr val="252525"/>
                </a:solidFill>
                <a:latin typeface="Times New Roman" panose="02020603050405020304" pitchFamily="18" charset="0"/>
                <a:cs typeface="Times New Roman" panose="02020603050405020304" pitchFamily="18" charset="0"/>
              </a:rPr>
              <a:t>minimizes</a:t>
            </a:r>
            <a:r>
              <a:rPr lang="en-US" sz="2000" b="0" dirty="0">
                <a:solidFill>
                  <a:srgbClr val="252525"/>
                </a:solidFill>
                <a:latin typeface="Times New Roman" panose="02020603050405020304" pitchFamily="18" charset="0"/>
                <a:cs typeface="Times New Roman" panose="02020603050405020304" pitchFamily="18" charset="0"/>
              </a:rPr>
              <a:t> the sum of squared Euclidean distances between itself and each point in the set.</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B8A67B-BC89-4C66-B21E-DD246DB5A334}"/>
              </a:ext>
            </a:extLst>
          </p:cNvPr>
          <p:cNvPicPr>
            <a:picLocks noChangeAspect="1"/>
          </p:cNvPicPr>
          <p:nvPr/>
        </p:nvPicPr>
        <p:blipFill rotWithShape="1">
          <a:blip r:embed="rId6"/>
          <a:srcRect l="4415" t="8356" r="3673" b="5709"/>
          <a:stretch/>
        </p:blipFill>
        <p:spPr>
          <a:xfrm>
            <a:off x="6350466" y="1870744"/>
            <a:ext cx="2679979" cy="2522349"/>
          </a:xfrm>
          <a:prstGeom prst="rect">
            <a:avLst/>
          </a:prstGeom>
        </p:spPr>
      </p:pic>
    </p:spTree>
    <p:custDataLst>
      <p:tags r:id="rId2"/>
    </p:custDataLst>
    <p:extLst>
      <p:ext uri="{BB962C8B-B14F-4D97-AF65-F5344CB8AC3E}">
        <p14:creationId xmlns:p14="http://schemas.microsoft.com/office/powerpoint/2010/main" val="2158016751"/>
      </p:ext>
    </p:extLst>
  </p:cSld>
  <p:clrMapOvr>
    <a:masterClrMapping/>
  </p:clrMapOvr>
  <mc:AlternateContent xmlns:mc="http://schemas.openxmlformats.org/markup-compatibility/2006" xmlns:p14="http://schemas.microsoft.com/office/powerpoint/2010/main">
    <mc:Choice Requires="p14">
      <p:transition spd="slow" p14:dur="2000" advTm="181084"/>
    </mc:Choice>
    <mc:Fallback xmlns="">
      <p:transition spd="slow" advTm="18108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DF94C4-72EC-4695-B27D-EA92E02DC528}"/>
              </a:ext>
            </a:extLst>
          </p:cNvPr>
          <p:cNvPicPr>
            <a:picLocks noChangeAspect="1"/>
          </p:cNvPicPr>
          <p:nvPr/>
        </p:nvPicPr>
        <p:blipFill rotWithShape="1">
          <a:blip r:embed="rId2"/>
          <a:srcRect t="9283" r="4910"/>
          <a:stretch/>
        </p:blipFill>
        <p:spPr>
          <a:xfrm>
            <a:off x="4839088" y="1895929"/>
            <a:ext cx="4069979" cy="3908595"/>
          </a:xfrm>
          <a:prstGeom prst="rect">
            <a:avLst/>
          </a:prstGeom>
        </p:spPr>
      </p:pic>
      <p:sp>
        <p:nvSpPr>
          <p:cNvPr id="9" name="Title 1">
            <a:extLst>
              <a:ext uri="{FF2B5EF4-FFF2-40B4-BE49-F238E27FC236}">
                <a16:creationId xmlns:a16="http://schemas.microsoft.com/office/drawing/2014/main" id="{72EDFAC8-8776-41D2-B8EE-F2AC8A6B0641}"/>
              </a:ext>
            </a:extLst>
          </p:cNvPr>
          <p:cNvSpPr txBox="1">
            <a:spLocks/>
          </p:cNvSpPr>
          <p:nvPr/>
        </p:nvSpPr>
        <p:spPr bwMode="auto">
          <a:xfrm>
            <a:off x="457200" y="191510"/>
            <a:ext cx="8437418" cy="6709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b="1" kern="0" dirty="0">
                <a:latin typeface="Times New Roman" panose="02020603050405020304" pitchFamily="18" charset="0"/>
                <a:cs typeface="Times New Roman" panose="02020603050405020304" pitchFamily="18" charset="0"/>
              </a:rPr>
              <a:t>Example with the CH Index</a:t>
            </a:r>
          </a:p>
        </p:txBody>
      </p:sp>
      <p:pic>
        <p:nvPicPr>
          <p:cNvPr id="11" name="Picture 10">
            <a:extLst>
              <a:ext uri="{FF2B5EF4-FFF2-40B4-BE49-F238E27FC236}">
                <a16:creationId xmlns:a16="http://schemas.microsoft.com/office/drawing/2014/main" id="{4B94E37E-B858-402A-A4E2-41272E2C9A36}"/>
              </a:ext>
            </a:extLst>
          </p:cNvPr>
          <p:cNvPicPr>
            <a:picLocks noChangeAspect="1"/>
          </p:cNvPicPr>
          <p:nvPr/>
        </p:nvPicPr>
        <p:blipFill rotWithShape="1">
          <a:blip r:embed="rId3"/>
          <a:srcRect t="12490" r="5941" b="1993"/>
          <a:stretch/>
        </p:blipFill>
        <p:spPr>
          <a:xfrm>
            <a:off x="166251" y="1936246"/>
            <a:ext cx="4501633" cy="3908595"/>
          </a:xfrm>
          <a:prstGeom prst="rect">
            <a:avLst/>
          </a:prstGeom>
        </p:spPr>
      </p:pic>
      <p:sp>
        <p:nvSpPr>
          <p:cNvPr id="13" name="Content Placeholder 2">
            <a:extLst>
              <a:ext uri="{FF2B5EF4-FFF2-40B4-BE49-F238E27FC236}">
                <a16:creationId xmlns:a16="http://schemas.microsoft.com/office/drawing/2014/main" id="{3931DFA7-20CB-4554-A2F4-F35DABE50F2F}"/>
              </a:ext>
            </a:extLst>
          </p:cNvPr>
          <p:cNvSpPr>
            <a:spLocks noGrp="1"/>
          </p:cNvSpPr>
          <p:nvPr>
            <p:ph idx="1"/>
          </p:nvPr>
        </p:nvSpPr>
        <p:spPr>
          <a:xfrm>
            <a:off x="420583" y="911004"/>
            <a:ext cx="8437419" cy="1219132"/>
          </a:xfrm>
        </p:spPr>
        <p:txBody>
          <a:bodyPr/>
          <a:lstStyle/>
          <a:p>
            <a:pPr marL="0" indent="0">
              <a:buNone/>
            </a:pPr>
            <a:r>
              <a:rPr lang="en-US" sz="2400" dirty="0">
                <a:latin typeface="Times New Roman" panose="02020603050405020304" pitchFamily="18" charset="0"/>
                <a:cs typeface="Times New Roman" panose="02020603050405020304" pitchFamily="18" charset="0"/>
              </a:rPr>
              <a:t>For our toy dataset </a:t>
            </a:r>
            <a:r>
              <a:rPr lang="en-US" sz="2000" dirty="0" err="1">
                <a:latin typeface="Courier New" panose="02070309020205020404" pitchFamily="49" charset="0"/>
                <a:cs typeface="Courier New" panose="02070309020205020404" pitchFamily="49" charset="0"/>
              </a:rPr>
              <a:t>Cluster_Ex</a:t>
            </a:r>
            <a:r>
              <a:rPr lang="en-US" sz="2400" dirty="0">
                <a:latin typeface="Times New Roman" panose="02020603050405020304" pitchFamily="18" charset="0"/>
                <a:cs typeface="Times New Roman" panose="02020603050405020304" pitchFamily="18" charset="0"/>
              </a:rPr>
              <a:t>, we have the following output for the CH index.</a:t>
            </a:r>
            <a:endParaRPr lang="en-US" sz="22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61DBC8EA-4D52-48B9-93DE-68794C2731E7}"/>
              </a:ext>
            </a:extLst>
          </p:cNvPr>
          <p:cNvSpPr txBox="1">
            <a:spLocks/>
          </p:cNvSpPr>
          <p:nvPr/>
        </p:nvSpPr>
        <p:spPr bwMode="auto">
          <a:xfrm>
            <a:off x="448291" y="5908533"/>
            <a:ext cx="8437419" cy="4744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The CH index clearly favors the 3-cluster solution.</a:t>
            </a:r>
            <a:endParaRPr lang="en-US" sz="220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26238"/>
      </p:ext>
    </p:extLst>
  </p:cSld>
  <p:clrMapOvr>
    <a:masterClrMapping/>
  </p:clrMapOvr>
  <mc:AlternateContent xmlns:mc="http://schemas.openxmlformats.org/markup-compatibility/2006" xmlns:p14="http://schemas.microsoft.com/office/powerpoint/2010/main">
    <mc:Choice Requires="p14">
      <p:transition spd="slow" p14:dur="2000" advTm="78079"/>
    </mc:Choice>
    <mc:Fallback xmlns="">
      <p:transition spd="slow" advTm="780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065E-5BA8-4C53-95B3-B07D80FBD681}"/>
              </a:ext>
            </a:extLst>
          </p:cNvPr>
          <p:cNvSpPr>
            <a:spLocks noGrp="1"/>
          </p:cNvSpPr>
          <p:nvPr>
            <p:ph type="title"/>
          </p:nvPr>
        </p:nvSpPr>
        <p:spPr>
          <a:xfrm>
            <a:off x="457200" y="286995"/>
            <a:ext cx="8229600" cy="577980"/>
          </a:xfrm>
        </p:spPr>
        <p:txBody>
          <a:bodyPr/>
          <a:lstStyle/>
          <a:p>
            <a:r>
              <a:rPr lang="en-US" sz="3600" b="1" i="1" dirty="0">
                <a:latin typeface="Times New Roman" panose="02020603050405020304" pitchFamily="18" charset="0"/>
                <a:cs typeface="Times New Roman" panose="02020603050405020304" pitchFamily="18" charset="0"/>
              </a:rPr>
              <a:t>K</a:t>
            </a:r>
            <a:r>
              <a:rPr lang="en-US" sz="3600" b="1" dirty="0">
                <a:latin typeface="Times New Roman" panose="02020603050405020304" pitchFamily="18" charset="0"/>
                <a:cs typeface="Times New Roman" panose="02020603050405020304" pitchFamily="18" charset="0"/>
              </a:rPr>
              <a:t>-Means Clustering</a:t>
            </a:r>
          </a:p>
        </p:txBody>
      </p:sp>
      <p:sp>
        <p:nvSpPr>
          <p:cNvPr id="3" name="Content Placeholder 2">
            <a:extLst>
              <a:ext uri="{FF2B5EF4-FFF2-40B4-BE49-F238E27FC236}">
                <a16:creationId xmlns:a16="http://schemas.microsoft.com/office/drawing/2014/main" id="{0FFE5153-2A2F-4437-A07E-7B671252BD97}"/>
              </a:ext>
            </a:extLst>
          </p:cNvPr>
          <p:cNvSpPr>
            <a:spLocks noGrp="1"/>
          </p:cNvSpPr>
          <p:nvPr>
            <p:ph idx="1"/>
          </p:nvPr>
        </p:nvSpPr>
        <p:spPr>
          <a:xfrm>
            <a:off x="210063" y="969999"/>
            <a:ext cx="8476737" cy="5576292"/>
          </a:xfrm>
        </p:spPr>
        <p:txBody>
          <a:bodyPr/>
          <a:lstStyle/>
          <a:p>
            <a:pPr marL="0" indent="0">
              <a:buNone/>
            </a:pPr>
            <a:r>
              <a:rPr lang="en-US" sz="2700" dirty="0">
                <a:latin typeface="Times New Roman" panose="02020603050405020304" pitchFamily="18" charset="0"/>
                <a:cs typeface="Times New Roman" panose="02020603050405020304" pitchFamily="18" charset="0"/>
              </a:rPr>
              <a:t>Another popular method for forming clusters is </a:t>
            </a:r>
            <a:r>
              <a:rPr lang="en-US" sz="2700" i="1" dirty="0">
                <a:latin typeface="Times New Roman" panose="02020603050405020304" pitchFamily="18" charset="0"/>
                <a:cs typeface="Times New Roman" panose="02020603050405020304" pitchFamily="18" charset="0"/>
              </a:rPr>
              <a:t>K</a:t>
            </a:r>
            <a:r>
              <a:rPr lang="en-US" sz="2700" dirty="0">
                <a:latin typeface="Times New Roman" panose="02020603050405020304" pitchFamily="18" charset="0"/>
                <a:cs typeface="Times New Roman" panose="02020603050405020304" pitchFamily="18" charset="0"/>
              </a:rPr>
              <a:t>-means clustering</a:t>
            </a:r>
          </a:p>
          <a:p>
            <a:pPr marL="0" indent="0">
              <a:buNone/>
            </a:pPr>
            <a:endParaRPr lang="en-US" sz="1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researcher specifies a number of clusters,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and the units are split into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groups based on the optimization of an objective function.</a:t>
            </a:r>
          </a:p>
          <a:p>
            <a:r>
              <a:rPr lang="en-US" sz="2400" dirty="0">
                <a:latin typeface="Times New Roman" panose="02020603050405020304" pitchFamily="18" charset="0"/>
                <a:cs typeface="Times New Roman" panose="02020603050405020304" pitchFamily="18" charset="0"/>
              </a:rPr>
              <a:t>A hierarchy is not produced by the process and hence there is no associated dendrogram for visualization.</a:t>
            </a:r>
          </a:p>
          <a:p>
            <a:r>
              <a:rPr lang="en-US" sz="2400" dirty="0">
                <a:latin typeface="Times New Roman" panose="02020603050405020304" pitchFamily="18" charset="0"/>
                <a:cs typeface="Times New Roman" panose="02020603050405020304" pitchFamily="18" charset="0"/>
              </a:rPr>
              <a:t>There are several closely related algorithms which could be classified as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-means algorithms</a:t>
            </a:r>
          </a:p>
          <a:p>
            <a:r>
              <a:rPr lang="en-US" sz="2400" dirty="0">
                <a:latin typeface="Times New Roman" panose="02020603050405020304" pitchFamily="18" charset="0"/>
                <a:cs typeface="Times New Roman" panose="02020603050405020304" pitchFamily="18" charset="0"/>
              </a:rPr>
              <a:t>Many methods incorporate stochastic (random) elements into the process and hence may arrive at different end groupings when repeated on the same data. Care needs to be taken to understand the stability and reproducibility of the solutions.</a:t>
            </a:r>
          </a:p>
        </p:txBody>
      </p:sp>
    </p:spTree>
    <p:extLst>
      <p:ext uri="{BB962C8B-B14F-4D97-AF65-F5344CB8AC3E}">
        <p14:creationId xmlns:p14="http://schemas.microsoft.com/office/powerpoint/2010/main" val="4287573497"/>
      </p:ext>
    </p:extLst>
  </p:cSld>
  <p:clrMapOvr>
    <a:masterClrMapping/>
  </p:clrMapOvr>
  <mc:AlternateContent xmlns:mc="http://schemas.openxmlformats.org/markup-compatibility/2006" xmlns:p14="http://schemas.microsoft.com/office/powerpoint/2010/main">
    <mc:Choice Requires="p14">
      <p:transition spd="slow" p14:dur="2000" advTm="223241"/>
    </mc:Choice>
    <mc:Fallback xmlns="">
      <p:transition spd="slow" advTm="2232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78AE8E1-048C-4ADE-B54A-D7699C403F88}"/>
              </a:ext>
            </a:extLst>
          </p:cNvPr>
          <p:cNvSpPr>
            <a:spLocks noGrp="1"/>
          </p:cNvSpPr>
          <p:nvPr>
            <p:ph idx="1"/>
          </p:nvPr>
        </p:nvSpPr>
        <p:spPr>
          <a:xfrm>
            <a:off x="363680" y="893614"/>
            <a:ext cx="8354293" cy="1143001"/>
          </a:xfrm>
        </p:spPr>
        <p:txBody>
          <a:bodyPr/>
          <a:lstStyle/>
          <a:p>
            <a:pPr marL="0" indent="0">
              <a:buNone/>
            </a:pPr>
            <a:r>
              <a:rPr lang="en-US" sz="2300" dirty="0">
                <a:latin typeface="Times New Roman" panose="02020603050405020304" pitchFamily="18" charset="0"/>
                <a:cs typeface="Times New Roman" panose="02020603050405020304" pitchFamily="18" charset="0"/>
              </a:rPr>
              <a:t>Let </a:t>
            </a:r>
            <a:r>
              <a:rPr lang="en-US" sz="2300" i="1" dirty="0">
                <a:latin typeface="Times New Roman" panose="02020603050405020304" pitchFamily="18" charset="0"/>
                <a:cs typeface="Times New Roman" panose="02020603050405020304" pitchFamily="18" charset="0"/>
              </a:rPr>
              <a:t>G</a:t>
            </a:r>
            <a:r>
              <a:rPr lang="en-US" sz="2300" baseline="-25000" dirty="0">
                <a:latin typeface="Times New Roman" panose="02020603050405020304" pitchFamily="18" charset="0"/>
                <a:cs typeface="Times New Roman" panose="02020603050405020304" pitchFamily="18" charset="0"/>
              </a:rPr>
              <a:t>1</a:t>
            </a:r>
            <a:r>
              <a:rPr lang="en-US" sz="2300"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G</a:t>
            </a:r>
            <a:r>
              <a:rPr lang="en-US" sz="2300" baseline="-25000" dirty="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G</a:t>
            </a:r>
            <a:r>
              <a:rPr lang="en-US" sz="2300" i="1" baseline="-25000"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be a partition of the units into </a:t>
            </a:r>
            <a:r>
              <a:rPr lang="en-US" sz="2300" i="1"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groups. Let	    be the centroids of these </a:t>
            </a:r>
            <a:r>
              <a:rPr lang="en-US" sz="2300" i="1"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groups. Then the </a:t>
            </a:r>
            <a:r>
              <a:rPr lang="en-US" sz="2300" b="1" dirty="0">
                <a:latin typeface="Times New Roman" panose="02020603050405020304" pitchFamily="18" charset="0"/>
                <a:cs typeface="Times New Roman" panose="02020603050405020304" pitchFamily="18" charset="0"/>
              </a:rPr>
              <a:t>within group sum of squares</a:t>
            </a:r>
            <a:r>
              <a:rPr lang="en-US" sz="2300" dirty="0">
                <a:latin typeface="Times New Roman" panose="02020603050405020304" pitchFamily="18" charset="0"/>
                <a:cs typeface="Times New Roman" panose="02020603050405020304" pitchFamily="18" charset="0"/>
              </a:rPr>
              <a:t> (WGSS) is defined to be</a:t>
            </a:r>
          </a:p>
          <a:p>
            <a:pPr marL="0" indent="0">
              <a:buNone/>
            </a:pPr>
            <a:endParaRPr lang="en-US" sz="2300" dirty="0">
              <a:latin typeface="Times New Roman" panose="02020603050405020304" pitchFamily="18" charset="0"/>
              <a:cs typeface="Times New Roman" panose="02020603050405020304" pitchFamily="18" charset="0"/>
            </a:endParaRPr>
          </a:p>
          <a:p>
            <a:pPr marL="0" indent="0">
              <a:buNone/>
            </a:pPr>
            <a:endParaRPr lang="en-US" sz="2300" dirty="0">
              <a:latin typeface="Times New Roman" panose="02020603050405020304" pitchFamily="18"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86B730E8-56F9-4A48-B5E8-0707528DEDE4}"/>
              </a:ext>
            </a:extLst>
          </p:cNvPr>
          <p:cNvGraphicFramePr>
            <a:graphicFrameLocks noChangeAspect="1"/>
          </p:cNvGraphicFramePr>
          <p:nvPr/>
        </p:nvGraphicFramePr>
        <p:xfrm>
          <a:off x="446809" y="1271442"/>
          <a:ext cx="1193800" cy="455613"/>
        </p:xfrm>
        <a:graphic>
          <a:graphicData uri="http://schemas.openxmlformats.org/presentationml/2006/ole">
            <mc:AlternateContent xmlns:mc="http://schemas.openxmlformats.org/markup-compatibility/2006">
              <mc:Choice xmlns:v="urn:schemas-microsoft-com:vml" Requires="v">
                <p:oleObj spid="_x0000_s2049" name="Equation" r:id="rId3" imgW="571320" imgH="228600" progId="Equation.DSMT4">
                  <p:embed/>
                </p:oleObj>
              </mc:Choice>
              <mc:Fallback>
                <p:oleObj name="Equation" r:id="rId3" imgW="571320" imgH="228600" progId="Equation.DSMT4">
                  <p:embed/>
                  <p:pic>
                    <p:nvPicPr>
                      <p:cNvPr id="6" name="Object 5">
                        <a:extLst>
                          <a:ext uri="{FF2B5EF4-FFF2-40B4-BE49-F238E27FC236}">
                            <a16:creationId xmlns:a16="http://schemas.microsoft.com/office/drawing/2014/main" id="{86B730E8-56F9-4A48-B5E8-0707528DEDE4}"/>
                          </a:ext>
                        </a:extLst>
                      </p:cNvPr>
                      <p:cNvPicPr>
                        <a:picLocks noChangeAspect="1" noChangeArrowheads="1"/>
                      </p:cNvPicPr>
                      <p:nvPr/>
                    </p:nvPicPr>
                    <p:blipFill>
                      <a:blip r:embed="rId4"/>
                      <a:srcRect/>
                      <a:stretch>
                        <a:fillRect/>
                      </a:stretch>
                    </p:blipFill>
                    <p:spPr bwMode="auto">
                      <a:xfrm>
                        <a:off x="446809" y="1271442"/>
                        <a:ext cx="1193800" cy="455613"/>
                      </a:xfrm>
                      <a:prstGeom prst="rect">
                        <a:avLst/>
                      </a:prstGeom>
                      <a:noFill/>
                      <a:ln>
                        <a:noFill/>
                      </a:ln>
                      <a:effectLst/>
                    </p:spPr>
                  </p:pic>
                </p:oleObj>
              </mc:Fallback>
            </mc:AlternateContent>
          </a:graphicData>
        </a:graphic>
      </p:graphicFrame>
      <p:graphicFrame>
        <p:nvGraphicFramePr>
          <p:cNvPr id="7" name="Object 6">
            <a:extLst>
              <a:ext uri="{FF2B5EF4-FFF2-40B4-BE49-F238E27FC236}">
                <a16:creationId xmlns:a16="http://schemas.microsoft.com/office/drawing/2014/main" id="{566AC391-5F26-4834-8ED7-55347DABB49B}"/>
              </a:ext>
            </a:extLst>
          </p:cNvPr>
          <p:cNvGraphicFramePr>
            <a:graphicFrameLocks noChangeAspect="1"/>
          </p:cNvGraphicFramePr>
          <p:nvPr/>
        </p:nvGraphicFramePr>
        <p:xfrm>
          <a:off x="2559266" y="2213260"/>
          <a:ext cx="3859212" cy="939800"/>
        </p:xfrm>
        <a:graphic>
          <a:graphicData uri="http://schemas.openxmlformats.org/presentationml/2006/ole">
            <mc:AlternateContent xmlns:mc="http://schemas.openxmlformats.org/markup-compatibility/2006">
              <mc:Choice xmlns:v="urn:schemas-microsoft-com:vml" Requires="v">
                <p:oleObj spid="_x0000_s2050" name="Equation" r:id="rId5" imgW="1790640" imgH="457200" progId="Equation.DSMT4">
                  <p:embed/>
                </p:oleObj>
              </mc:Choice>
              <mc:Fallback>
                <p:oleObj name="Equation" r:id="rId5" imgW="1790640" imgH="457200" progId="Equation.DSMT4">
                  <p:embed/>
                  <p:pic>
                    <p:nvPicPr>
                      <p:cNvPr id="7" name="Object 6">
                        <a:extLst>
                          <a:ext uri="{FF2B5EF4-FFF2-40B4-BE49-F238E27FC236}">
                            <a16:creationId xmlns:a16="http://schemas.microsoft.com/office/drawing/2014/main" id="{566AC391-5F26-4834-8ED7-55347DABB49B}"/>
                          </a:ext>
                        </a:extLst>
                      </p:cNvPr>
                      <p:cNvPicPr>
                        <a:picLocks noChangeAspect="1" noChangeArrowheads="1"/>
                      </p:cNvPicPr>
                      <p:nvPr/>
                    </p:nvPicPr>
                    <p:blipFill>
                      <a:blip r:embed="rId6"/>
                      <a:srcRect/>
                      <a:stretch>
                        <a:fillRect/>
                      </a:stretch>
                    </p:blipFill>
                    <p:spPr bwMode="auto">
                      <a:xfrm>
                        <a:off x="2559266" y="2213260"/>
                        <a:ext cx="3859212" cy="939800"/>
                      </a:xfrm>
                      <a:prstGeom prst="rect">
                        <a:avLst/>
                      </a:prstGeom>
                      <a:noFill/>
                      <a:ln>
                        <a:noFill/>
                      </a:ln>
                      <a:effectLst/>
                    </p:spPr>
                  </p:pic>
                </p:oleObj>
              </mc:Fallback>
            </mc:AlternateContent>
          </a:graphicData>
        </a:graphic>
      </p:graphicFrame>
      <p:sp>
        <p:nvSpPr>
          <p:cNvPr id="8" name="Title 1">
            <a:extLst>
              <a:ext uri="{FF2B5EF4-FFF2-40B4-BE49-F238E27FC236}">
                <a16:creationId xmlns:a16="http://schemas.microsoft.com/office/drawing/2014/main" id="{B1C54951-EEAF-4A24-908F-E1FC4D05B395}"/>
              </a:ext>
            </a:extLst>
          </p:cNvPr>
          <p:cNvSpPr txBox="1">
            <a:spLocks/>
          </p:cNvSpPr>
          <p:nvPr/>
        </p:nvSpPr>
        <p:spPr bwMode="auto">
          <a:xfrm>
            <a:off x="609600" y="186194"/>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i="1" kern="0" dirty="0">
                <a:latin typeface="Times New Roman" panose="02020603050405020304" pitchFamily="18" charset="0"/>
                <a:cs typeface="Times New Roman" panose="02020603050405020304" pitchFamily="18" charset="0"/>
              </a:rPr>
              <a:t>K</a:t>
            </a:r>
            <a:r>
              <a:rPr lang="en-US" sz="3600" kern="0" dirty="0">
                <a:latin typeface="Times New Roman" panose="02020603050405020304" pitchFamily="18" charset="0"/>
                <a:cs typeface="Times New Roman" panose="02020603050405020304" pitchFamily="18" charset="0"/>
              </a:rPr>
              <a:t>-Means Clustering</a:t>
            </a:r>
          </a:p>
        </p:txBody>
      </p:sp>
      <p:sp>
        <p:nvSpPr>
          <p:cNvPr id="9" name="Content Placeholder 2">
            <a:extLst>
              <a:ext uri="{FF2B5EF4-FFF2-40B4-BE49-F238E27FC236}">
                <a16:creationId xmlns:a16="http://schemas.microsoft.com/office/drawing/2014/main" id="{5D8077D2-B182-4732-B571-8E1557A21DC6}"/>
              </a:ext>
            </a:extLst>
          </p:cNvPr>
          <p:cNvSpPr txBox="1">
            <a:spLocks/>
          </p:cNvSpPr>
          <p:nvPr/>
        </p:nvSpPr>
        <p:spPr bwMode="auto">
          <a:xfrm>
            <a:off x="351154" y="3229751"/>
            <a:ext cx="8488045" cy="1143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This is the sum of the squared Euclidean distances of the units to the centroid of the cluster they are assigned to.</a:t>
            </a:r>
          </a:p>
          <a:p>
            <a:pPr marL="0" indent="0">
              <a:buFontTx/>
              <a:buNone/>
            </a:pPr>
            <a:endParaRPr lang="en-US" sz="2400" b="0" kern="0" dirty="0">
              <a:latin typeface="Times New Roman" panose="02020603050405020304" pitchFamily="18" charset="0"/>
              <a:cs typeface="Times New Roman" panose="02020603050405020304" pitchFamily="18" charset="0"/>
            </a:endParaRPr>
          </a:p>
        </p:txBody>
      </p:sp>
      <p:sp>
        <p:nvSpPr>
          <p:cNvPr id="10" name="Oval 3">
            <a:extLst>
              <a:ext uri="{FF2B5EF4-FFF2-40B4-BE49-F238E27FC236}">
                <a16:creationId xmlns:a16="http://schemas.microsoft.com/office/drawing/2014/main" id="{5908EF29-CC96-47DD-BB40-DF0CE61E6B53}"/>
              </a:ext>
            </a:extLst>
          </p:cNvPr>
          <p:cNvSpPr>
            <a:spLocks noChangeArrowheads="1"/>
          </p:cNvSpPr>
          <p:nvPr/>
        </p:nvSpPr>
        <p:spPr bwMode="auto">
          <a:xfrm>
            <a:off x="3879932" y="4842885"/>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 name="Oval 4">
            <a:extLst>
              <a:ext uri="{FF2B5EF4-FFF2-40B4-BE49-F238E27FC236}">
                <a16:creationId xmlns:a16="http://schemas.microsoft.com/office/drawing/2014/main" id="{F94C4A3B-D231-4E86-894D-CE45BEE4A7B2}"/>
              </a:ext>
            </a:extLst>
          </p:cNvPr>
          <p:cNvSpPr>
            <a:spLocks noChangeArrowheads="1"/>
          </p:cNvSpPr>
          <p:nvPr/>
        </p:nvSpPr>
        <p:spPr bwMode="auto">
          <a:xfrm>
            <a:off x="3481024" y="5261755"/>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2" name="Oval 5">
            <a:extLst>
              <a:ext uri="{FF2B5EF4-FFF2-40B4-BE49-F238E27FC236}">
                <a16:creationId xmlns:a16="http://schemas.microsoft.com/office/drawing/2014/main" id="{7F82EF95-E038-41BD-9FB1-A8ED187479A0}"/>
              </a:ext>
            </a:extLst>
          </p:cNvPr>
          <p:cNvSpPr>
            <a:spLocks noChangeArrowheads="1"/>
          </p:cNvSpPr>
          <p:nvPr/>
        </p:nvSpPr>
        <p:spPr bwMode="auto">
          <a:xfrm>
            <a:off x="5459250" y="4587565"/>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3" name="Oval 9">
            <a:extLst>
              <a:ext uri="{FF2B5EF4-FFF2-40B4-BE49-F238E27FC236}">
                <a16:creationId xmlns:a16="http://schemas.microsoft.com/office/drawing/2014/main" id="{CD86CDF6-A124-4D59-ACB8-633EE5694496}"/>
              </a:ext>
            </a:extLst>
          </p:cNvPr>
          <p:cNvSpPr>
            <a:spLocks noChangeArrowheads="1"/>
          </p:cNvSpPr>
          <p:nvPr/>
        </p:nvSpPr>
        <p:spPr bwMode="auto">
          <a:xfrm>
            <a:off x="5814162" y="4987351"/>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4" name="Oval 10">
            <a:extLst>
              <a:ext uri="{FF2B5EF4-FFF2-40B4-BE49-F238E27FC236}">
                <a16:creationId xmlns:a16="http://schemas.microsoft.com/office/drawing/2014/main" id="{0B7A098B-4BE4-45D5-B372-FBBA63A0EF4C}"/>
              </a:ext>
            </a:extLst>
          </p:cNvPr>
          <p:cNvSpPr>
            <a:spLocks noChangeArrowheads="1"/>
          </p:cNvSpPr>
          <p:nvPr/>
        </p:nvSpPr>
        <p:spPr bwMode="auto">
          <a:xfrm>
            <a:off x="3137877" y="466310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5" name="Oval 11">
            <a:extLst>
              <a:ext uri="{FF2B5EF4-FFF2-40B4-BE49-F238E27FC236}">
                <a16:creationId xmlns:a16="http://schemas.microsoft.com/office/drawing/2014/main" id="{7B66D8DE-440C-4E36-B5EB-D4CA1E725B29}"/>
              </a:ext>
            </a:extLst>
          </p:cNvPr>
          <p:cNvSpPr>
            <a:spLocks noChangeArrowheads="1"/>
          </p:cNvSpPr>
          <p:nvPr/>
        </p:nvSpPr>
        <p:spPr bwMode="auto">
          <a:xfrm rot="19045365">
            <a:off x="5408422" y="4297210"/>
            <a:ext cx="559091" cy="1062414"/>
          </a:xfrm>
          <a:prstGeom prst="ellipse">
            <a:avLst/>
          </a:prstGeom>
          <a:noFill/>
          <a:ln w="19050">
            <a:solidFill>
              <a:schemeClr val="tx1"/>
            </a:solidFill>
            <a:round/>
            <a:headEnd/>
            <a:tailEnd/>
          </a:ln>
          <a:effectLst/>
        </p:spPr>
        <p:txBody>
          <a:bodyPr wrap="none" anchor="ctr"/>
          <a:lstStyle/>
          <a:p>
            <a:endParaRPr lang="en-US"/>
          </a:p>
        </p:txBody>
      </p:sp>
      <p:sp>
        <p:nvSpPr>
          <p:cNvPr id="16" name="Oval 12">
            <a:extLst>
              <a:ext uri="{FF2B5EF4-FFF2-40B4-BE49-F238E27FC236}">
                <a16:creationId xmlns:a16="http://schemas.microsoft.com/office/drawing/2014/main" id="{89B91F9A-CA65-4527-AE98-666216B6E6FD}"/>
              </a:ext>
            </a:extLst>
          </p:cNvPr>
          <p:cNvSpPr>
            <a:spLocks noChangeArrowheads="1"/>
          </p:cNvSpPr>
          <p:nvPr/>
        </p:nvSpPr>
        <p:spPr bwMode="auto">
          <a:xfrm rot="18784683">
            <a:off x="3101998" y="4321023"/>
            <a:ext cx="952647" cy="1389841"/>
          </a:xfrm>
          <a:prstGeom prst="ellipse">
            <a:avLst/>
          </a:prstGeom>
          <a:noFill/>
          <a:ln w="19050">
            <a:solidFill>
              <a:schemeClr val="tx1"/>
            </a:solidFill>
            <a:round/>
            <a:headEnd/>
            <a:tailEnd/>
          </a:ln>
          <a:effectLst/>
        </p:spPr>
        <p:txBody>
          <a:bodyPr wrap="none" anchor="ctr"/>
          <a:lstStyle/>
          <a:p>
            <a:endParaRPr lang="en-US"/>
          </a:p>
        </p:txBody>
      </p:sp>
      <p:sp>
        <p:nvSpPr>
          <p:cNvPr id="17" name="Text Box 14">
            <a:extLst>
              <a:ext uri="{FF2B5EF4-FFF2-40B4-BE49-F238E27FC236}">
                <a16:creationId xmlns:a16="http://schemas.microsoft.com/office/drawing/2014/main" id="{C76176E3-A978-4F7B-9E75-EC95C461CB8F}"/>
              </a:ext>
            </a:extLst>
          </p:cNvPr>
          <p:cNvSpPr txBox="1">
            <a:spLocks noChangeArrowheads="1"/>
          </p:cNvSpPr>
          <p:nvPr/>
        </p:nvSpPr>
        <p:spPr bwMode="auto">
          <a:xfrm>
            <a:off x="2500174" y="4183919"/>
            <a:ext cx="510076" cy="461665"/>
          </a:xfrm>
          <a:prstGeom prst="rect">
            <a:avLst/>
          </a:prstGeom>
          <a:noFill/>
          <a:ln w="9525">
            <a:noFill/>
            <a:miter lim="800000"/>
            <a:headEnd/>
            <a:tailEnd/>
          </a:ln>
          <a:effectLst/>
        </p:spPr>
        <p:txBody>
          <a:bodyPr wrap="none">
            <a:spAutoFit/>
          </a:bodyPr>
          <a:lstStyle/>
          <a:p>
            <a:r>
              <a:rPr lang="en-US" sz="2400" b="0" i="1" dirty="0">
                <a:latin typeface="Times New Roman" pitchFamily="18" charset="0"/>
                <a:cs typeface="Times New Roman" pitchFamily="18" charset="0"/>
              </a:rPr>
              <a:t>G</a:t>
            </a:r>
            <a:r>
              <a:rPr lang="en-US" sz="2400" b="0" baseline="-25000" dirty="0">
                <a:latin typeface="Times New Roman" pitchFamily="18" charset="0"/>
                <a:cs typeface="Times New Roman" pitchFamily="18" charset="0"/>
              </a:rPr>
              <a:t>1</a:t>
            </a:r>
          </a:p>
        </p:txBody>
      </p:sp>
      <p:sp>
        <p:nvSpPr>
          <p:cNvPr id="18" name="Text Box 69">
            <a:extLst>
              <a:ext uri="{FF2B5EF4-FFF2-40B4-BE49-F238E27FC236}">
                <a16:creationId xmlns:a16="http://schemas.microsoft.com/office/drawing/2014/main" id="{A2C6D0A3-6797-4A7C-A620-0DE8994B3D1B}"/>
              </a:ext>
            </a:extLst>
          </p:cNvPr>
          <p:cNvSpPr txBox="1">
            <a:spLocks noChangeArrowheads="1"/>
          </p:cNvSpPr>
          <p:nvPr/>
        </p:nvSpPr>
        <p:spPr bwMode="auto">
          <a:xfrm>
            <a:off x="5764955" y="4133305"/>
            <a:ext cx="561372" cy="461665"/>
          </a:xfrm>
          <a:prstGeom prst="rect">
            <a:avLst/>
          </a:prstGeom>
          <a:noFill/>
          <a:ln w="9525">
            <a:noFill/>
            <a:miter lim="800000"/>
            <a:headEnd/>
            <a:tailEnd/>
          </a:ln>
          <a:effectLst/>
        </p:spPr>
        <p:txBody>
          <a:bodyPr wrap="square">
            <a:spAutoFit/>
          </a:bodyPr>
          <a:lstStyle/>
          <a:p>
            <a:r>
              <a:rPr lang="en-US" sz="2400" b="0" i="1" dirty="0">
                <a:latin typeface="Times New Roman" pitchFamily="18" charset="0"/>
                <a:cs typeface="Times New Roman" pitchFamily="18" charset="0"/>
              </a:rPr>
              <a:t>G</a:t>
            </a:r>
            <a:r>
              <a:rPr lang="en-US" sz="2400" b="0" baseline="-25000" dirty="0">
                <a:latin typeface="Times New Roman" pitchFamily="18" charset="0"/>
                <a:cs typeface="Times New Roman" pitchFamily="18" charset="0"/>
              </a:rPr>
              <a:t>2</a:t>
            </a:r>
          </a:p>
        </p:txBody>
      </p:sp>
      <p:sp>
        <p:nvSpPr>
          <p:cNvPr id="22" name="Oval 21">
            <a:extLst>
              <a:ext uri="{FF2B5EF4-FFF2-40B4-BE49-F238E27FC236}">
                <a16:creationId xmlns:a16="http://schemas.microsoft.com/office/drawing/2014/main" id="{5B8767B5-EE33-4B01-9A5D-8AEEA599B624}"/>
              </a:ext>
            </a:extLst>
          </p:cNvPr>
          <p:cNvSpPr/>
          <p:nvPr/>
        </p:nvSpPr>
        <p:spPr bwMode="auto">
          <a:xfrm>
            <a:off x="3460903" y="4898215"/>
            <a:ext cx="93306" cy="93306"/>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Oval 22">
            <a:extLst>
              <a:ext uri="{FF2B5EF4-FFF2-40B4-BE49-F238E27FC236}">
                <a16:creationId xmlns:a16="http://schemas.microsoft.com/office/drawing/2014/main" id="{23B0013B-FEFC-4CFE-B892-98890EB5695E}"/>
              </a:ext>
            </a:extLst>
          </p:cNvPr>
          <p:cNvSpPr/>
          <p:nvPr/>
        </p:nvSpPr>
        <p:spPr bwMode="auto">
          <a:xfrm>
            <a:off x="5641310" y="4785316"/>
            <a:ext cx="93306" cy="93306"/>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25" name="Straight Connector 24">
            <a:extLst>
              <a:ext uri="{FF2B5EF4-FFF2-40B4-BE49-F238E27FC236}">
                <a16:creationId xmlns:a16="http://schemas.microsoft.com/office/drawing/2014/main" id="{2DD244EB-AAF2-46AB-B7D4-BB1509F3EE0C}"/>
              </a:ext>
            </a:extLst>
          </p:cNvPr>
          <p:cNvCxnSpPr>
            <a:stCxn id="14" idx="5"/>
            <a:endCxn id="22" idx="1"/>
          </p:cNvCxnSpPr>
          <p:nvPr/>
        </p:nvCxnSpPr>
        <p:spPr bwMode="auto">
          <a:xfrm>
            <a:off x="3213758" y="4738989"/>
            <a:ext cx="260809" cy="17289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961AC304-0DFE-49EF-942E-ABCE86DB5A77}"/>
              </a:ext>
            </a:extLst>
          </p:cNvPr>
          <p:cNvCxnSpPr>
            <a:cxnSpLocks/>
            <a:stCxn id="10" idx="3"/>
            <a:endCxn id="22" idx="6"/>
          </p:cNvCxnSpPr>
          <p:nvPr/>
        </p:nvCxnSpPr>
        <p:spPr bwMode="auto">
          <a:xfrm flipH="1">
            <a:off x="3554209" y="4918766"/>
            <a:ext cx="338742" cy="26102"/>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E0360196-9AE5-4D2C-A541-CA2B677C5541}"/>
              </a:ext>
            </a:extLst>
          </p:cNvPr>
          <p:cNvCxnSpPr>
            <a:cxnSpLocks/>
            <a:stCxn id="11" idx="0"/>
            <a:endCxn id="22" idx="4"/>
          </p:cNvCxnSpPr>
          <p:nvPr/>
        </p:nvCxnSpPr>
        <p:spPr bwMode="auto">
          <a:xfrm flipH="1" flipV="1">
            <a:off x="3507556" y="4991521"/>
            <a:ext cx="17918" cy="270234"/>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AA2301-8902-4063-9936-C8E0E478CFD2}"/>
              </a:ext>
            </a:extLst>
          </p:cNvPr>
          <p:cNvCxnSpPr>
            <a:cxnSpLocks/>
          </p:cNvCxnSpPr>
          <p:nvPr/>
        </p:nvCxnSpPr>
        <p:spPr bwMode="auto">
          <a:xfrm flipH="1" flipV="1">
            <a:off x="5533862" y="4666682"/>
            <a:ext cx="111586" cy="132298"/>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57CD0E09-E848-4638-B1FB-3D32A7301A02}"/>
              </a:ext>
            </a:extLst>
          </p:cNvPr>
          <p:cNvCxnSpPr>
            <a:cxnSpLocks/>
          </p:cNvCxnSpPr>
          <p:nvPr/>
        </p:nvCxnSpPr>
        <p:spPr bwMode="auto">
          <a:xfrm flipH="1" flipV="1">
            <a:off x="5719600" y="4866709"/>
            <a:ext cx="111586" cy="132298"/>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40" name="Content Placeholder 2">
            <a:extLst>
              <a:ext uri="{FF2B5EF4-FFF2-40B4-BE49-F238E27FC236}">
                <a16:creationId xmlns:a16="http://schemas.microsoft.com/office/drawing/2014/main" id="{9F8E9374-8130-4996-917A-A5A4D1F17243}"/>
              </a:ext>
            </a:extLst>
          </p:cNvPr>
          <p:cNvSpPr txBox="1">
            <a:spLocks/>
          </p:cNvSpPr>
          <p:nvPr/>
        </p:nvSpPr>
        <p:spPr bwMode="auto">
          <a:xfrm>
            <a:off x="349020" y="5750024"/>
            <a:ext cx="8607090" cy="9338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400" b="0" kern="0" dirty="0">
                <a:latin typeface="Times New Roman" panose="02020603050405020304" pitchFamily="18" charset="0"/>
                <a:cs typeface="Times New Roman" panose="02020603050405020304" pitchFamily="18" charset="0"/>
              </a:rPr>
              <a:t>In the figure above, WGSS would be the sum of the squared lengths of (all) the red lines in the figure, having a total of five terms.</a:t>
            </a:r>
          </a:p>
          <a:p>
            <a:pPr marL="0" indent="0">
              <a:buFontTx/>
              <a:buNone/>
            </a:pPr>
            <a:endParaRPr lang="en-US" sz="240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595814"/>
      </p:ext>
    </p:extLst>
  </p:cSld>
  <p:clrMapOvr>
    <a:masterClrMapping/>
  </p:clrMapOvr>
  <mc:AlternateContent xmlns:mc="http://schemas.openxmlformats.org/markup-compatibility/2006" xmlns:p14="http://schemas.microsoft.com/office/powerpoint/2010/main">
    <mc:Choice Requires="p14">
      <p:transition spd="slow" p14:dur="2000" advTm="209694"/>
    </mc:Choice>
    <mc:Fallback xmlns="">
      <p:transition spd="slow" advTm="2096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78AE8E1-048C-4ADE-B54A-D7699C403F88}"/>
              </a:ext>
            </a:extLst>
          </p:cNvPr>
          <p:cNvSpPr>
            <a:spLocks noGrp="1"/>
          </p:cNvSpPr>
          <p:nvPr>
            <p:ph idx="1"/>
          </p:nvPr>
        </p:nvSpPr>
        <p:spPr>
          <a:xfrm>
            <a:off x="487250" y="881257"/>
            <a:ext cx="8354293" cy="1143001"/>
          </a:xfrm>
        </p:spPr>
        <p:txBody>
          <a:bodyPr/>
          <a:lstStyle/>
          <a:p>
            <a:pPr marL="0" indent="0">
              <a:buNone/>
            </a:pPr>
            <a:r>
              <a:rPr lang="en-US" sz="2300" dirty="0">
                <a:latin typeface="Times New Roman" panose="02020603050405020304" pitchFamily="18" charset="0"/>
                <a:cs typeface="Times New Roman" panose="02020603050405020304" pitchFamily="18" charset="0"/>
              </a:rPr>
              <a:t>Let </a:t>
            </a:r>
            <a:r>
              <a:rPr lang="en-US" sz="2300" i="1" dirty="0">
                <a:latin typeface="Blackadder ITC" panose="04020505051007020D02" pitchFamily="82" charset="0"/>
                <a:cs typeface="Times New Roman" panose="02020603050405020304" pitchFamily="18" charset="0"/>
              </a:rPr>
              <a:t>P</a:t>
            </a:r>
            <a:r>
              <a:rPr lang="en-US" sz="2300" i="1" baseline="-25000"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denote the set of all possible partitions of the units into </a:t>
            </a:r>
            <a:r>
              <a:rPr lang="en-US" sz="2300" i="1"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groups. The goal is to minimize the WGSS over </a:t>
            </a:r>
            <a:r>
              <a:rPr lang="en-US" sz="2300" dirty="0">
                <a:latin typeface="Blackadder ITC" panose="04020505051007020D02" pitchFamily="82" charset="0"/>
                <a:cs typeface="Times New Roman" panose="02020603050405020304" pitchFamily="18" charset="0"/>
              </a:rPr>
              <a:t>P</a:t>
            </a:r>
            <a:r>
              <a:rPr lang="en-US" sz="2300" i="1" baseline="-25000" dirty="0">
                <a:latin typeface="Times New Roman" panose="02020603050405020304" pitchFamily="18" charset="0"/>
                <a:cs typeface="Times New Roman" panose="02020603050405020304" pitchFamily="18" charset="0"/>
              </a:rPr>
              <a:t>K</a:t>
            </a:r>
            <a:r>
              <a:rPr lang="en-US" sz="2300" dirty="0">
                <a:latin typeface="Times New Roman" panose="02020603050405020304" pitchFamily="18" charset="0"/>
                <a:cs typeface="Times New Roman" panose="02020603050405020304" pitchFamily="18" charset="0"/>
              </a:rPr>
              <a:t>. That is, it is the solution to the problem </a:t>
            </a:r>
          </a:p>
          <a:p>
            <a:pPr marL="0" indent="0">
              <a:buNone/>
            </a:pPr>
            <a:endParaRPr lang="en-US" sz="2300"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566AC391-5F26-4834-8ED7-55347DABB49B}"/>
              </a:ext>
            </a:extLst>
          </p:cNvPr>
          <p:cNvGraphicFramePr>
            <a:graphicFrameLocks noChangeAspect="1"/>
          </p:cNvGraphicFramePr>
          <p:nvPr/>
        </p:nvGraphicFramePr>
        <p:xfrm>
          <a:off x="2788125" y="2214610"/>
          <a:ext cx="3711533" cy="684704"/>
        </p:xfrm>
        <a:graphic>
          <a:graphicData uri="http://schemas.openxmlformats.org/presentationml/2006/ole">
            <mc:AlternateContent xmlns:mc="http://schemas.openxmlformats.org/markup-compatibility/2006">
              <mc:Choice xmlns:v="urn:schemas-microsoft-com:vml" Requires="v">
                <p:oleObj spid="_x0000_s3073" name="Equation" r:id="rId3" imgW="1511280" imgH="291960" progId="Equation.DSMT4">
                  <p:embed/>
                </p:oleObj>
              </mc:Choice>
              <mc:Fallback>
                <p:oleObj name="Equation" r:id="rId3" imgW="1511280" imgH="291960" progId="Equation.DSMT4">
                  <p:embed/>
                  <p:pic>
                    <p:nvPicPr>
                      <p:cNvPr id="7" name="Object 6">
                        <a:extLst>
                          <a:ext uri="{FF2B5EF4-FFF2-40B4-BE49-F238E27FC236}">
                            <a16:creationId xmlns:a16="http://schemas.microsoft.com/office/drawing/2014/main" id="{566AC391-5F26-4834-8ED7-55347DABB49B}"/>
                          </a:ext>
                        </a:extLst>
                      </p:cNvPr>
                      <p:cNvPicPr>
                        <a:picLocks noChangeAspect="1" noChangeArrowheads="1"/>
                      </p:cNvPicPr>
                      <p:nvPr/>
                    </p:nvPicPr>
                    <p:blipFill>
                      <a:blip r:embed="rId4"/>
                      <a:srcRect/>
                      <a:stretch>
                        <a:fillRect/>
                      </a:stretch>
                    </p:blipFill>
                    <p:spPr bwMode="auto">
                      <a:xfrm>
                        <a:off x="2788125" y="2214610"/>
                        <a:ext cx="3711533" cy="684704"/>
                      </a:xfrm>
                      <a:prstGeom prst="rect">
                        <a:avLst/>
                      </a:prstGeom>
                      <a:noFill/>
                      <a:ln>
                        <a:noFill/>
                      </a:ln>
                      <a:effectLst/>
                    </p:spPr>
                  </p:pic>
                </p:oleObj>
              </mc:Fallback>
            </mc:AlternateContent>
          </a:graphicData>
        </a:graphic>
      </p:graphicFrame>
      <p:sp>
        <p:nvSpPr>
          <p:cNvPr id="8" name="Title 1">
            <a:extLst>
              <a:ext uri="{FF2B5EF4-FFF2-40B4-BE49-F238E27FC236}">
                <a16:creationId xmlns:a16="http://schemas.microsoft.com/office/drawing/2014/main" id="{B1C54951-EEAF-4A24-908F-E1FC4D05B395}"/>
              </a:ext>
            </a:extLst>
          </p:cNvPr>
          <p:cNvSpPr txBox="1">
            <a:spLocks/>
          </p:cNvSpPr>
          <p:nvPr/>
        </p:nvSpPr>
        <p:spPr bwMode="auto">
          <a:xfrm>
            <a:off x="609600" y="136090"/>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i="1" kern="0" dirty="0">
                <a:latin typeface="Times New Roman" panose="02020603050405020304" pitchFamily="18" charset="0"/>
                <a:cs typeface="Times New Roman" panose="02020603050405020304" pitchFamily="18" charset="0"/>
              </a:rPr>
              <a:t>K</a:t>
            </a:r>
            <a:r>
              <a:rPr lang="en-US" sz="3600" kern="0" dirty="0">
                <a:latin typeface="Times New Roman" panose="02020603050405020304" pitchFamily="18" charset="0"/>
                <a:cs typeface="Times New Roman" panose="02020603050405020304" pitchFamily="18" charset="0"/>
              </a:rPr>
              <a:t>-Means Clustering</a:t>
            </a:r>
          </a:p>
        </p:txBody>
      </p:sp>
      <p:sp>
        <p:nvSpPr>
          <p:cNvPr id="9" name="Content Placeholder 2">
            <a:extLst>
              <a:ext uri="{FF2B5EF4-FFF2-40B4-BE49-F238E27FC236}">
                <a16:creationId xmlns:a16="http://schemas.microsoft.com/office/drawing/2014/main" id="{5D8077D2-B182-4732-B571-8E1557A21DC6}"/>
              </a:ext>
            </a:extLst>
          </p:cNvPr>
          <p:cNvSpPr txBox="1">
            <a:spLocks/>
          </p:cNvSpPr>
          <p:nvPr/>
        </p:nvSpPr>
        <p:spPr bwMode="auto">
          <a:xfrm>
            <a:off x="474724" y="3138989"/>
            <a:ext cx="8187365" cy="216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300" b="0" kern="0" dirty="0">
                <a:latin typeface="Times New Roman" panose="02020603050405020304" pitchFamily="18" charset="0"/>
                <a:cs typeface="Times New Roman" panose="02020603050405020304" pitchFamily="18" charset="0"/>
              </a:rPr>
              <a:t>Unfortunately, this problem is NP-hard and can only be solved for small values of </a:t>
            </a:r>
            <a:r>
              <a:rPr lang="en-US" sz="2300" b="0" i="1" kern="0" dirty="0">
                <a:latin typeface="Times New Roman" panose="02020603050405020304" pitchFamily="18" charset="0"/>
                <a:cs typeface="Times New Roman" panose="02020603050405020304" pitchFamily="18" charset="0"/>
              </a:rPr>
              <a:t>n</a:t>
            </a:r>
            <a:r>
              <a:rPr lang="en-US" sz="2300" b="0" kern="0" dirty="0">
                <a:latin typeface="Times New Roman" panose="02020603050405020304" pitchFamily="18" charset="0"/>
                <a:cs typeface="Times New Roman" panose="02020603050405020304" pitchFamily="18" charset="0"/>
              </a:rPr>
              <a:t> and </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 We have seen that the number of possible partitions of </a:t>
            </a:r>
            <a:r>
              <a:rPr lang="en-US" sz="2300" b="0" i="1" kern="0" dirty="0">
                <a:latin typeface="Times New Roman" panose="02020603050405020304" pitchFamily="18" charset="0"/>
                <a:cs typeface="Times New Roman" panose="02020603050405020304" pitchFamily="18" charset="0"/>
              </a:rPr>
              <a:t>n</a:t>
            </a:r>
            <a:r>
              <a:rPr lang="en-US" sz="2300" b="0" kern="0" dirty="0">
                <a:latin typeface="Times New Roman" panose="02020603050405020304" pitchFamily="18" charset="0"/>
                <a:cs typeface="Times New Roman" panose="02020603050405020304" pitchFamily="18" charset="0"/>
              </a:rPr>
              <a:t> objects into </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 groups grows </a:t>
            </a:r>
            <a:r>
              <a:rPr lang="en-US" sz="2300" kern="0" dirty="0">
                <a:latin typeface="Times New Roman" panose="02020603050405020304" pitchFamily="18" charset="0"/>
                <a:cs typeface="Times New Roman" panose="02020603050405020304" pitchFamily="18" charset="0"/>
              </a:rPr>
              <a:t>very</a:t>
            </a:r>
            <a:r>
              <a:rPr lang="en-US" sz="2300" b="0" kern="0" dirty="0">
                <a:latin typeface="Times New Roman" panose="02020603050405020304" pitchFamily="18" charset="0"/>
                <a:cs typeface="Times New Roman" panose="02020603050405020304" pitchFamily="18" charset="0"/>
              </a:rPr>
              <a:t> fast with </a:t>
            </a:r>
            <a:r>
              <a:rPr lang="en-US" sz="2300" b="0" i="1" kern="0" dirty="0">
                <a:latin typeface="Times New Roman" panose="02020603050405020304" pitchFamily="18" charset="0"/>
                <a:cs typeface="Times New Roman" panose="02020603050405020304" pitchFamily="18" charset="0"/>
              </a:rPr>
              <a:t>n</a:t>
            </a:r>
            <a:r>
              <a:rPr lang="en-US" sz="2300" b="0" kern="0" dirty="0">
                <a:latin typeface="Times New Roman" panose="02020603050405020304" pitchFamily="18" charset="0"/>
                <a:cs typeface="Times New Roman" panose="02020603050405020304" pitchFamily="18" charset="0"/>
              </a:rPr>
              <a:t> and </a:t>
            </a:r>
            <a:r>
              <a:rPr lang="en-US" sz="2300" b="0" i="1" kern="0" dirty="0">
                <a:latin typeface="Times New Roman" panose="02020603050405020304" pitchFamily="18" charset="0"/>
                <a:cs typeface="Times New Roman" panose="02020603050405020304" pitchFamily="18" charset="0"/>
              </a:rPr>
              <a:t>K, </a:t>
            </a:r>
            <a:r>
              <a:rPr lang="en-US" sz="2300" b="0" kern="0" dirty="0">
                <a:latin typeface="Times New Roman" panose="02020603050405020304" pitchFamily="18" charset="0"/>
                <a:cs typeface="Times New Roman" panose="02020603050405020304" pitchFamily="18" charset="0"/>
              </a:rPr>
              <a:t>in fact, if </a:t>
            </a:r>
            <a:r>
              <a:rPr lang="en-US" sz="2300" b="0" i="1" kern="0" dirty="0">
                <a:latin typeface="Times New Roman" pitchFamily="18" charset="0"/>
                <a:cs typeface="Times New Roman" pitchFamily="18" charset="0"/>
              </a:rPr>
              <a:t>n</a:t>
            </a:r>
            <a:r>
              <a:rPr lang="en-US" sz="2300" b="0" i="1" dirty="0">
                <a:latin typeface="Times New Roman" pitchFamily="18" charset="0"/>
                <a:cs typeface="Times New Roman" pitchFamily="18" charset="0"/>
              </a:rPr>
              <a:t>= </a:t>
            </a:r>
            <a:r>
              <a:rPr lang="en-US" sz="2300" b="0" dirty="0">
                <a:latin typeface="Times New Roman" pitchFamily="18" charset="0"/>
                <a:cs typeface="Times New Roman" pitchFamily="18" charset="0"/>
              </a:rPr>
              <a:t>50 and </a:t>
            </a:r>
            <a:r>
              <a:rPr lang="en-US" sz="2300" b="0" i="1" dirty="0">
                <a:latin typeface="Times New Roman" pitchFamily="18" charset="0"/>
                <a:cs typeface="Times New Roman" pitchFamily="18" charset="0"/>
              </a:rPr>
              <a:t>K</a:t>
            </a:r>
            <a:r>
              <a:rPr lang="en-US" sz="2300" b="0" dirty="0">
                <a:latin typeface="Times New Roman" pitchFamily="18" charset="0"/>
                <a:cs typeface="Times New Roman" pitchFamily="18" charset="0"/>
              </a:rPr>
              <a:t> = 4 then there are approximately 5.3 </a:t>
            </a:r>
            <a:r>
              <a:rPr lang="en-US" sz="2300" b="0" dirty="0">
                <a:cs typeface="Times New Roman" pitchFamily="18" charset="0"/>
              </a:rPr>
              <a:t>x</a:t>
            </a:r>
            <a:r>
              <a:rPr lang="en-US" sz="2300" b="0" dirty="0">
                <a:latin typeface="Times New Roman" pitchFamily="18" charset="0"/>
                <a:cs typeface="Times New Roman" pitchFamily="18" charset="0"/>
              </a:rPr>
              <a:t> 10</a:t>
            </a:r>
            <a:r>
              <a:rPr lang="en-US" sz="2300" b="0" baseline="30000" dirty="0">
                <a:latin typeface="Times New Roman" pitchFamily="18" charset="0"/>
                <a:cs typeface="Times New Roman" pitchFamily="18" charset="0"/>
              </a:rPr>
              <a:t>28</a:t>
            </a:r>
            <a:r>
              <a:rPr lang="en-US" sz="2300" b="0" dirty="0">
                <a:latin typeface="Times New Roman" pitchFamily="18" charset="0"/>
                <a:cs typeface="Times New Roman" pitchFamily="18" charset="0"/>
              </a:rPr>
              <a:t> possible partitions!</a:t>
            </a:r>
            <a:endParaRPr lang="en-US" sz="2300" b="0" baseline="30000" dirty="0">
              <a:latin typeface="Times New Roman" pitchFamily="18" charset="0"/>
              <a:cs typeface="Times New Roman" pitchFamily="18" charset="0"/>
            </a:endParaRPr>
          </a:p>
          <a:p>
            <a:pPr marL="0" indent="0">
              <a:buFontTx/>
              <a:buNone/>
            </a:pPr>
            <a:endParaRPr lang="en-US" sz="2300" b="0" kern="0" dirty="0">
              <a:latin typeface="Times New Roman" panose="02020603050405020304" pitchFamily="18" charset="0"/>
              <a:cs typeface="Times New Roman" panose="02020603050405020304" pitchFamily="18" charset="0"/>
            </a:endParaRPr>
          </a:p>
          <a:p>
            <a:pPr marL="0" indent="0">
              <a:buFontTx/>
              <a:buNone/>
            </a:pPr>
            <a:endParaRPr lang="en-US" sz="2300" b="0" kern="0" dirty="0">
              <a:latin typeface="Times New Roman" panose="02020603050405020304" pitchFamily="18" charset="0"/>
              <a:cs typeface="Times New Roman" panose="02020603050405020304" pitchFamily="18" charset="0"/>
            </a:endParaRPr>
          </a:p>
        </p:txBody>
      </p:sp>
      <p:sp>
        <p:nvSpPr>
          <p:cNvPr id="40" name="Content Placeholder 2">
            <a:extLst>
              <a:ext uri="{FF2B5EF4-FFF2-40B4-BE49-F238E27FC236}">
                <a16:creationId xmlns:a16="http://schemas.microsoft.com/office/drawing/2014/main" id="{9F8E9374-8130-4996-917A-A5A4D1F17243}"/>
              </a:ext>
            </a:extLst>
          </p:cNvPr>
          <p:cNvSpPr txBox="1">
            <a:spLocks/>
          </p:cNvSpPr>
          <p:nvPr/>
        </p:nvSpPr>
        <p:spPr bwMode="auto">
          <a:xfrm>
            <a:off x="460233" y="5146287"/>
            <a:ext cx="8350137" cy="14168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Computer implementations use different heuristics to find a good solution that, while not guaranteeing the absolute minimum, work well in practice and are computationally feasible.</a:t>
            </a:r>
          </a:p>
        </p:txBody>
      </p:sp>
    </p:spTree>
    <p:extLst>
      <p:ext uri="{BB962C8B-B14F-4D97-AF65-F5344CB8AC3E}">
        <p14:creationId xmlns:p14="http://schemas.microsoft.com/office/powerpoint/2010/main" val="46602434"/>
      </p:ext>
    </p:extLst>
  </p:cSld>
  <p:clrMapOvr>
    <a:masterClrMapping/>
  </p:clrMapOvr>
  <mc:AlternateContent xmlns:mc="http://schemas.openxmlformats.org/markup-compatibility/2006" xmlns:p14="http://schemas.microsoft.com/office/powerpoint/2010/main">
    <mc:Choice Requires="p14">
      <p:transition spd="slow" p14:dur="2000" advTm="273981"/>
    </mc:Choice>
    <mc:Fallback xmlns="">
      <p:transition spd="slow" advTm="2739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197AD3-6C31-423E-9A30-7A4504A15A4A}"/>
              </a:ext>
            </a:extLst>
          </p:cNvPr>
          <p:cNvSpPr txBox="1">
            <a:spLocks/>
          </p:cNvSpPr>
          <p:nvPr/>
        </p:nvSpPr>
        <p:spPr bwMode="auto">
          <a:xfrm>
            <a:off x="609600" y="123733"/>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i="1" kern="0" dirty="0">
                <a:latin typeface="Times New Roman" panose="02020603050405020304" pitchFamily="18" charset="0"/>
                <a:cs typeface="Times New Roman" panose="02020603050405020304" pitchFamily="18" charset="0"/>
              </a:rPr>
              <a:t>K</a:t>
            </a:r>
            <a:r>
              <a:rPr lang="en-US" sz="3600" kern="0" dirty="0">
                <a:latin typeface="Times New Roman" panose="02020603050405020304" pitchFamily="18" charset="0"/>
                <a:cs typeface="Times New Roman" panose="02020603050405020304" pitchFamily="18" charset="0"/>
              </a:rPr>
              <a:t>-Means Clustering</a:t>
            </a:r>
          </a:p>
        </p:txBody>
      </p:sp>
      <p:sp>
        <p:nvSpPr>
          <p:cNvPr id="6" name="Rectangle 1">
            <a:extLst>
              <a:ext uri="{FF2B5EF4-FFF2-40B4-BE49-F238E27FC236}">
                <a16:creationId xmlns:a16="http://schemas.microsoft.com/office/drawing/2014/main" id="{52999AD4-9E16-4FA2-977D-C8C80C6B35AB}"/>
              </a:ext>
            </a:extLst>
          </p:cNvPr>
          <p:cNvSpPr>
            <a:spLocks noChangeArrowheads="1"/>
          </p:cNvSpPr>
          <p:nvPr/>
        </p:nvSpPr>
        <p:spPr bwMode="auto">
          <a:xfrm>
            <a:off x="263607" y="1628861"/>
            <a:ext cx="8213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kmeans(x, centers, …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F2658CD-8103-4BB7-ADD6-2D780D65C6F4}"/>
              </a:ext>
            </a:extLst>
          </p:cNvPr>
          <p:cNvSpPr/>
          <p:nvPr/>
        </p:nvSpPr>
        <p:spPr>
          <a:xfrm>
            <a:off x="457195" y="2116257"/>
            <a:ext cx="8213130" cy="1938992"/>
          </a:xfrm>
          <a:prstGeom prst="rect">
            <a:avLst/>
          </a:prstGeom>
        </p:spPr>
        <p:txBody>
          <a:bodyPr wrap="square">
            <a:spAutoFit/>
          </a:bodyPr>
          <a:lstStyle/>
          <a:p>
            <a:pPr marL="852488" indent="-852488"/>
            <a:r>
              <a:rPr lang="en-US" sz="2000" b="0" dirty="0">
                <a:latin typeface="Times New Roman" panose="02020603050405020304" pitchFamily="18" charset="0"/>
                <a:cs typeface="Times New Roman" panose="02020603050405020304" pitchFamily="18" charset="0"/>
              </a:rPr>
              <a:t>x                 numeric matrix of data, or an object that can be coerced to such a   	     matrix (such as a data frame with all numeric columns).</a:t>
            </a:r>
          </a:p>
          <a:p>
            <a:endParaRPr lang="en-US" sz="2000" b="0" dirty="0">
              <a:latin typeface="Times New Roman" panose="02020603050405020304" pitchFamily="18" charset="0"/>
              <a:cs typeface="Times New Roman" panose="02020603050405020304" pitchFamily="18" charset="0"/>
            </a:endParaRPr>
          </a:p>
          <a:p>
            <a:pPr marL="1198563" indent="-1198563"/>
            <a:r>
              <a:rPr lang="en-US" sz="2000" b="0" dirty="0">
                <a:latin typeface="Courier New" panose="02070309020205020404" pitchFamily="49" charset="0"/>
                <a:cs typeface="Courier New" panose="02070309020205020404" pitchFamily="49" charset="0"/>
              </a:rPr>
              <a:t>centers</a:t>
            </a:r>
            <a:r>
              <a:rPr lang="en-US" sz="2000" b="0" dirty="0">
                <a:latin typeface="Times New Roman" panose="02020603050405020304" pitchFamily="18" charset="0"/>
                <a:cs typeface="Times New Roman" panose="02020603050405020304" pitchFamily="18" charset="0"/>
              </a:rPr>
              <a:t>  either the number of clusters, say K, or a set of initial (distinct) cluster centers. If a number, a random set of (distinct) rows in x is chosen as the initial centers.</a:t>
            </a:r>
          </a:p>
        </p:txBody>
      </p:sp>
      <p:sp>
        <p:nvSpPr>
          <p:cNvPr id="9" name="Content Placeholder 2">
            <a:extLst>
              <a:ext uri="{FF2B5EF4-FFF2-40B4-BE49-F238E27FC236}">
                <a16:creationId xmlns:a16="http://schemas.microsoft.com/office/drawing/2014/main" id="{D2ED9D1B-A805-489C-8D02-A804DF7BD84C}"/>
              </a:ext>
            </a:extLst>
          </p:cNvPr>
          <p:cNvSpPr txBox="1">
            <a:spLocks/>
          </p:cNvSpPr>
          <p:nvPr/>
        </p:nvSpPr>
        <p:spPr bwMode="auto">
          <a:xfrm>
            <a:off x="211519" y="803246"/>
            <a:ext cx="8784200" cy="6847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The </a:t>
            </a:r>
            <a:r>
              <a:rPr lang="en-US" sz="2100" b="0" kern="0" dirty="0">
                <a:latin typeface="Courier New" panose="02070309020205020404" pitchFamily="49" charset="0"/>
                <a:cs typeface="Courier New" panose="02070309020205020404" pitchFamily="49" charset="0"/>
              </a:rPr>
              <a:t>kmeans</a:t>
            </a:r>
            <a:r>
              <a:rPr lang="en-US" sz="2300" b="0" kern="0" dirty="0">
                <a:latin typeface="Times New Roman" panose="02020603050405020304" pitchFamily="18" charset="0"/>
                <a:cs typeface="Times New Roman" panose="02020603050405020304" pitchFamily="18" charset="0"/>
              </a:rPr>
              <a:t> function is part of base R and will perform </a:t>
            </a:r>
            <a:r>
              <a:rPr lang="en-US" sz="2300" b="0" i="1" kern="0" dirty="0">
                <a:latin typeface="Times New Roman" panose="02020603050405020304" pitchFamily="18" charset="0"/>
                <a:cs typeface="Times New Roman" panose="02020603050405020304" pitchFamily="18" charset="0"/>
              </a:rPr>
              <a:t>K</a:t>
            </a:r>
            <a:r>
              <a:rPr lang="en-US" sz="2300" b="0" kern="0" dirty="0">
                <a:latin typeface="Times New Roman" panose="02020603050405020304" pitchFamily="18" charset="0"/>
                <a:cs typeface="Times New Roman" panose="02020603050405020304" pitchFamily="18" charset="0"/>
              </a:rPr>
              <a:t>-means clustering. The syntax is</a:t>
            </a:r>
          </a:p>
        </p:txBody>
      </p:sp>
      <p:sp>
        <p:nvSpPr>
          <p:cNvPr id="11" name="Content Placeholder 2">
            <a:extLst>
              <a:ext uri="{FF2B5EF4-FFF2-40B4-BE49-F238E27FC236}">
                <a16:creationId xmlns:a16="http://schemas.microsoft.com/office/drawing/2014/main" id="{1EBB27C3-522F-4A2B-9AC2-CBBD3E4B7891}"/>
              </a:ext>
            </a:extLst>
          </p:cNvPr>
          <p:cNvSpPr txBox="1">
            <a:spLocks/>
          </p:cNvSpPr>
          <p:nvPr/>
        </p:nvSpPr>
        <p:spPr bwMode="auto">
          <a:xfrm>
            <a:off x="293169" y="4113276"/>
            <a:ext cx="8443059" cy="25964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300" b="0" kern="0" dirty="0">
                <a:latin typeface="Times New Roman" panose="02020603050405020304" pitchFamily="18" charset="0"/>
                <a:cs typeface="Times New Roman" panose="02020603050405020304" pitchFamily="18" charset="0"/>
              </a:rPr>
              <a:t>The default method proceeds as follows: After the initialization of the cluster centroids, each unit is assigned to the cluster containing the centroid it is closest to. The centroids are then recalculated. Next, a </a:t>
            </a:r>
            <a:r>
              <a:rPr lang="en-US" sz="2300" b="0" i="1" kern="0" dirty="0">
                <a:latin typeface="Times New Roman" panose="02020603050405020304" pitchFamily="18" charset="0"/>
                <a:cs typeface="Times New Roman" panose="02020603050405020304" pitchFamily="18" charset="0"/>
              </a:rPr>
              <a:t>greedy</a:t>
            </a:r>
            <a:r>
              <a:rPr lang="en-US" sz="2300" b="0" kern="0" dirty="0">
                <a:latin typeface="Times New Roman" panose="02020603050405020304" pitchFamily="18" charset="0"/>
                <a:cs typeface="Times New Roman" panose="02020603050405020304" pitchFamily="18" charset="0"/>
              </a:rPr>
              <a:t> strategy is followed where units in clusters whose centroids changed may be reassigned to other clusters if this improves the objective. Centroids are then recalculated, and this is repeated until no further changes result (or a max number of iterations is achieved).  </a:t>
            </a:r>
          </a:p>
        </p:txBody>
      </p:sp>
    </p:spTree>
    <p:extLst>
      <p:ext uri="{BB962C8B-B14F-4D97-AF65-F5344CB8AC3E}">
        <p14:creationId xmlns:p14="http://schemas.microsoft.com/office/powerpoint/2010/main" val="1382114678"/>
      </p:ext>
    </p:extLst>
  </p:cSld>
  <p:clrMapOvr>
    <a:masterClrMapping/>
  </p:clrMapOvr>
  <mc:AlternateContent xmlns:mc="http://schemas.openxmlformats.org/markup-compatibility/2006" xmlns:p14="http://schemas.microsoft.com/office/powerpoint/2010/main">
    <mc:Choice Requires="p14">
      <p:transition spd="slow" p14:dur="2000" advTm="372543"/>
    </mc:Choice>
    <mc:Fallback xmlns="">
      <p:transition spd="slow" advTm="3725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7CFA13-0769-416B-B81A-11684D42AC10}"/>
              </a:ext>
            </a:extLst>
          </p:cNvPr>
          <p:cNvSpPr/>
          <p:nvPr/>
        </p:nvSpPr>
        <p:spPr>
          <a:xfrm>
            <a:off x="255371" y="2078610"/>
            <a:ext cx="8431429" cy="3154710"/>
          </a:xfrm>
          <a:prstGeom prst="rect">
            <a:avLst/>
          </a:prstGeom>
        </p:spPr>
        <p:txBody>
          <a:bodyPr wrap="square">
            <a:spAutoFit/>
          </a:bodyPr>
          <a:lstStyle/>
          <a:p>
            <a:pPr marL="1433513" indent="-1433513"/>
            <a:r>
              <a:rPr lang="en-US" b="0" dirty="0"/>
              <a:t>cluster	A vector of integers (from 1:k) indicating the cluster to which each point is allocated.</a:t>
            </a:r>
          </a:p>
          <a:p>
            <a:endParaRPr lang="en-US" sz="900" b="0" dirty="0"/>
          </a:p>
          <a:p>
            <a:r>
              <a:rPr lang="en-US" b="0" dirty="0"/>
              <a:t>centers	        A matrix of cluster centers (centroids).</a:t>
            </a:r>
          </a:p>
          <a:p>
            <a:endParaRPr lang="en-US" sz="900" b="0" dirty="0"/>
          </a:p>
          <a:p>
            <a:pPr marL="1371600" indent="-1371600"/>
            <a:r>
              <a:rPr lang="en-US" b="0" dirty="0" err="1"/>
              <a:t>totss</a:t>
            </a:r>
            <a:r>
              <a:rPr lang="en-US" b="0" dirty="0"/>
              <a:t>	The total sum of squares.</a:t>
            </a:r>
          </a:p>
          <a:p>
            <a:endParaRPr lang="en-US" sz="900" b="0" dirty="0"/>
          </a:p>
          <a:p>
            <a:pPr marL="1371600" indent="-1371600"/>
            <a:r>
              <a:rPr lang="en-US" b="0" dirty="0" err="1"/>
              <a:t>withinss</a:t>
            </a:r>
            <a:r>
              <a:rPr lang="en-US" b="0" dirty="0"/>
              <a:t> 	Vector of within-cluster sum of squares, one component per cluster.</a:t>
            </a:r>
          </a:p>
          <a:p>
            <a:endParaRPr lang="en-US" sz="900" b="0" dirty="0"/>
          </a:p>
          <a:p>
            <a:r>
              <a:rPr lang="en-US" b="0" dirty="0" err="1"/>
              <a:t>tot.withinss</a:t>
            </a:r>
            <a:r>
              <a:rPr lang="en-US" b="0" dirty="0"/>
              <a:t>    Total within-cluster sum of squares, i.e. sum(</a:t>
            </a:r>
            <a:r>
              <a:rPr lang="en-US" b="0" dirty="0" err="1"/>
              <a:t>withinss</a:t>
            </a:r>
            <a:r>
              <a:rPr lang="en-US" b="0" dirty="0"/>
              <a:t>).</a:t>
            </a:r>
          </a:p>
          <a:p>
            <a:endParaRPr lang="en-US" sz="1000" b="0" dirty="0"/>
          </a:p>
          <a:p>
            <a:r>
              <a:rPr lang="en-US" b="0" dirty="0" err="1"/>
              <a:t>betweenss</a:t>
            </a:r>
            <a:r>
              <a:rPr lang="en-US" b="0" dirty="0"/>
              <a:t>      The between-cluster sum of squares, i.e. </a:t>
            </a:r>
            <a:r>
              <a:rPr lang="en-US" b="0" dirty="0" err="1"/>
              <a:t>totss</a:t>
            </a:r>
            <a:r>
              <a:rPr lang="en-US" b="0" dirty="0"/>
              <a:t> - </a:t>
            </a:r>
            <a:r>
              <a:rPr lang="en-US" b="0" dirty="0" err="1"/>
              <a:t>tot.withinss</a:t>
            </a:r>
            <a:r>
              <a:rPr lang="en-US" b="0" dirty="0"/>
              <a:t>.</a:t>
            </a:r>
          </a:p>
          <a:p>
            <a:endParaRPr lang="en-US" sz="900" b="0" dirty="0"/>
          </a:p>
          <a:p>
            <a:r>
              <a:rPr lang="en-US" b="0" dirty="0"/>
              <a:t>size	        The number of points in each cluster.</a:t>
            </a:r>
          </a:p>
        </p:txBody>
      </p:sp>
      <p:sp>
        <p:nvSpPr>
          <p:cNvPr id="8" name="Rectangle 7">
            <a:extLst>
              <a:ext uri="{FF2B5EF4-FFF2-40B4-BE49-F238E27FC236}">
                <a16:creationId xmlns:a16="http://schemas.microsoft.com/office/drawing/2014/main" id="{8A68AEAC-2B6A-4B32-A920-E0A16DEBF2B7}"/>
              </a:ext>
            </a:extLst>
          </p:cNvPr>
          <p:cNvSpPr/>
          <p:nvPr/>
        </p:nvSpPr>
        <p:spPr>
          <a:xfrm>
            <a:off x="226540" y="1002255"/>
            <a:ext cx="8822729" cy="769441"/>
          </a:xfrm>
          <a:prstGeom prst="rect">
            <a:avLst/>
          </a:prstGeom>
        </p:spPr>
        <p:txBody>
          <a:bodyPr wrap="square">
            <a:spAutoFit/>
          </a:bodyPr>
          <a:lstStyle/>
          <a:p>
            <a:r>
              <a:rPr lang="en-US" sz="2100" b="0" dirty="0">
                <a:latin typeface="Courier New" panose="02070309020205020404" pitchFamily="49" charset="0"/>
                <a:cs typeface="Courier New" panose="02070309020205020404" pitchFamily="49" charset="0"/>
              </a:rPr>
              <a:t>kmeans</a:t>
            </a:r>
            <a:r>
              <a:rPr lang="en-US" sz="2200" b="0" dirty="0">
                <a:latin typeface="Times New Roman" panose="02020603050405020304" pitchFamily="18" charset="0"/>
                <a:cs typeface="Times New Roman" panose="02020603050405020304" pitchFamily="18" charset="0"/>
              </a:rPr>
              <a:t> returns an object of class "kmeans" which has a print and a fitted method. It is a list with (among others) the following components:</a:t>
            </a:r>
          </a:p>
        </p:txBody>
      </p:sp>
      <p:sp>
        <p:nvSpPr>
          <p:cNvPr id="9" name="Title 1">
            <a:extLst>
              <a:ext uri="{FF2B5EF4-FFF2-40B4-BE49-F238E27FC236}">
                <a16:creationId xmlns:a16="http://schemas.microsoft.com/office/drawing/2014/main" id="{2DC26345-48D1-474B-B9DB-174CA0E8187D}"/>
              </a:ext>
            </a:extLst>
          </p:cNvPr>
          <p:cNvSpPr txBox="1">
            <a:spLocks/>
          </p:cNvSpPr>
          <p:nvPr/>
        </p:nvSpPr>
        <p:spPr bwMode="auto">
          <a:xfrm>
            <a:off x="609600" y="210232"/>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300" kern="0" dirty="0">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10" name="Rectangle 9">
            <a:extLst>
              <a:ext uri="{FF2B5EF4-FFF2-40B4-BE49-F238E27FC236}">
                <a16:creationId xmlns:a16="http://schemas.microsoft.com/office/drawing/2014/main" id="{D47DC1B5-B4E6-44D9-9CF7-FB2846869672}"/>
              </a:ext>
            </a:extLst>
          </p:cNvPr>
          <p:cNvSpPr/>
          <p:nvPr/>
        </p:nvSpPr>
        <p:spPr>
          <a:xfrm>
            <a:off x="280085" y="5635797"/>
            <a:ext cx="8431428" cy="461665"/>
          </a:xfrm>
          <a:prstGeom prst="rect">
            <a:avLst/>
          </a:prstGeom>
        </p:spPr>
        <p:txBody>
          <a:bodyPr wrap="square">
            <a:spAutoFit/>
          </a:bodyPr>
          <a:lstStyle/>
          <a:p>
            <a:r>
              <a:rPr lang="en-US" sz="2400" b="0" dirty="0">
                <a:solidFill>
                  <a:srgbClr val="000000"/>
                </a:solidFill>
                <a:latin typeface="Times New Roman" panose="02020603050405020304" pitchFamily="18" charset="0"/>
              </a:rPr>
              <a:t>The algorithm of Hartigan and Wong (1979) is used by default. </a:t>
            </a:r>
            <a:endParaRPr lang="en-US" sz="2400" dirty="0"/>
          </a:p>
        </p:txBody>
      </p:sp>
    </p:spTree>
    <p:extLst>
      <p:ext uri="{BB962C8B-B14F-4D97-AF65-F5344CB8AC3E}">
        <p14:creationId xmlns:p14="http://schemas.microsoft.com/office/powerpoint/2010/main" val="3638221389"/>
      </p:ext>
    </p:extLst>
  </p:cSld>
  <p:clrMapOvr>
    <a:masterClrMapping/>
  </p:clrMapOvr>
  <mc:AlternateContent xmlns:mc="http://schemas.openxmlformats.org/markup-compatibility/2006" xmlns:p14="http://schemas.microsoft.com/office/powerpoint/2010/main">
    <mc:Choice Requires="p14">
      <p:transition spd="slow" p14:dur="2000" advTm="184434"/>
    </mc:Choice>
    <mc:Fallback xmlns="">
      <p:transition spd="slow" advTm="1844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BA91CC-A1F3-4767-BDC0-1CFCF780994A}"/>
              </a:ext>
            </a:extLst>
          </p:cNvPr>
          <p:cNvSpPr txBox="1">
            <a:spLocks/>
          </p:cNvSpPr>
          <p:nvPr/>
        </p:nvSpPr>
        <p:spPr bwMode="auto">
          <a:xfrm>
            <a:off x="609600" y="173161"/>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300" kern="0" dirty="0">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sp>
        <p:nvSpPr>
          <p:cNvPr id="6" name="Content Placeholder 2">
            <a:extLst>
              <a:ext uri="{FF2B5EF4-FFF2-40B4-BE49-F238E27FC236}">
                <a16:creationId xmlns:a16="http://schemas.microsoft.com/office/drawing/2014/main" id="{3436A172-A5CC-485A-9605-995BA8540AC9}"/>
              </a:ext>
            </a:extLst>
          </p:cNvPr>
          <p:cNvSpPr>
            <a:spLocks noGrp="1"/>
          </p:cNvSpPr>
          <p:nvPr>
            <p:ph idx="1"/>
          </p:nvPr>
        </p:nvSpPr>
        <p:spPr>
          <a:xfrm>
            <a:off x="306282" y="848658"/>
            <a:ext cx="8567057" cy="1219132"/>
          </a:xfrm>
        </p:spPr>
        <p:txBody>
          <a:bodyPr/>
          <a:lstStyle/>
          <a:p>
            <a:pPr marL="0" indent="0">
              <a:buNone/>
            </a:pPr>
            <a:r>
              <a:rPr lang="en-US" sz="2400" dirty="0">
                <a:latin typeface="Times New Roman" panose="02020603050405020304" pitchFamily="18" charset="0"/>
                <a:cs typeface="Times New Roman" panose="02020603050405020304" pitchFamily="18" charset="0"/>
              </a:rPr>
              <a:t>To demonstrate the use of the </a:t>
            </a:r>
            <a:r>
              <a:rPr lang="en-US" sz="2000" dirty="0">
                <a:latin typeface="Courier New" panose="02070309020205020404" pitchFamily="49" charset="0"/>
                <a:cs typeface="Courier New" panose="02070309020205020404" pitchFamily="49" charset="0"/>
              </a:rPr>
              <a:t>kmeans</a:t>
            </a:r>
            <a:r>
              <a:rPr lang="en-US" sz="2400" dirty="0">
                <a:latin typeface="Times New Roman" panose="02020603050405020304" pitchFamily="18" charset="0"/>
                <a:cs typeface="Times New Roman" panose="02020603050405020304" pitchFamily="18" charset="0"/>
              </a:rPr>
              <a:t> function, we again examine the toy dataset </a:t>
            </a:r>
            <a:r>
              <a:rPr lang="en-US" sz="2000" dirty="0" err="1">
                <a:latin typeface="Courier New" panose="02070309020205020404" pitchFamily="49" charset="0"/>
                <a:cs typeface="Courier New" panose="02070309020205020404" pitchFamily="49" charset="0"/>
              </a:rPr>
              <a:t>Cluster_Ex</a:t>
            </a:r>
            <a:r>
              <a:rPr lang="en-US" sz="2400" dirty="0">
                <a:latin typeface="Times New Roman" panose="02020603050405020304" pitchFamily="18" charset="0"/>
                <a:cs typeface="Times New Roman" panose="02020603050405020304" pitchFamily="18" charset="0"/>
              </a:rPr>
              <a:t>, which has 36 units in it, each with two measurements: X1 and X2.</a:t>
            </a: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3B81B0C-0A89-43C1-A47E-66DE54BCE574}"/>
              </a:ext>
            </a:extLst>
          </p:cNvPr>
          <p:cNvPicPr>
            <a:picLocks noChangeAspect="1"/>
          </p:cNvPicPr>
          <p:nvPr/>
        </p:nvPicPr>
        <p:blipFill rotWithShape="1">
          <a:blip r:embed="rId2"/>
          <a:srcRect t="12490" r="5941" b="1993"/>
          <a:stretch/>
        </p:blipFill>
        <p:spPr>
          <a:xfrm>
            <a:off x="4613563" y="1912808"/>
            <a:ext cx="4364181" cy="3789251"/>
          </a:xfrm>
          <a:prstGeom prst="rect">
            <a:avLst/>
          </a:prstGeom>
        </p:spPr>
      </p:pic>
      <p:sp>
        <p:nvSpPr>
          <p:cNvPr id="8" name="Rectangle 7">
            <a:extLst>
              <a:ext uri="{FF2B5EF4-FFF2-40B4-BE49-F238E27FC236}">
                <a16:creationId xmlns:a16="http://schemas.microsoft.com/office/drawing/2014/main" id="{702640F0-1980-4FF7-B0B7-34DF63E76C0F}"/>
              </a:ext>
            </a:extLst>
          </p:cNvPr>
          <p:cNvSpPr/>
          <p:nvPr/>
        </p:nvSpPr>
        <p:spPr>
          <a:xfrm>
            <a:off x="314365" y="2175361"/>
            <a:ext cx="4572000" cy="1815882"/>
          </a:xfrm>
          <a:prstGeom prst="rect">
            <a:avLst/>
          </a:prstGeom>
        </p:spPr>
        <p:txBody>
          <a:bodyPr>
            <a:spAutoFit/>
          </a:bodyPr>
          <a:lstStyle/>
          <a:p>
            <a:r>
              <a:rPr lang="en-US" sz="1400" dirty="0">
                <a:solidFill>
                  <a:srgbClr val="FF0000"/>
                </a:solidFill>
                <a:latin typeface="Courier New" panose="02070309020205020404" pitchFamily="49" charset="0"/>
                <a:cs typeface="Courier New" panose="02070309020205020404" pitchFamily="49" charset="0"/>
              </a:rPr>
              <a:t>&gt; head(</a:t>
            </a:r>
            <a:r>
              <a:rPr lang="en-US" sz="1400" dirty="0" err="1">
                <a:solidFill>
                  <a:srgbClr val="FF0000"/>
                </a:solidFill>
                <a:latin typeface="Courier New" panose="02070309020205020404" pitchFamily="49" charset="0"/>
                <a:cs typeface="Courier New" panose="02070309020205020404" pitchFamily="49" charset="0"/>
              </a:rPr>
              <a:t>Cluster_Ex</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333399"/>
                </a:solidFill>
                <a:latin typeface="Courier New" panose="02070309020205020404" pitchFamily="49" charset="0"/>
                <a:cs typeface="Courier New" panose="02070309020205020404" pitchFamily="49" charset="0"/>
              </a:rPr>
              <a:t>X1       X2</a:t>
            </a:r>
          </a:p>
          <a:p>
            <a:r>
              <a:rPr lang="en-US" sz="1400" dirty="0">
                <a:solidFill>
                  <a:srgbClr val="333399"/>
                </a:solidFill>
                <a:latin typeface="Courier New" panose="02070309020205020404" pitchFamily="49" charset="0"/>
                <a:cs typeface="Courier New" panose="02070309020205020404" pitchFamily="49" charset="0"/>
              </a:rPr>
              <a:t>Unit 1 0.4102665 2.010689</a:t>
            </a:r>
          </a:p>
          <a:p>
            <a:r>
              <a:rPr lang="en-US" sz="1400" dirty="0">
                <a:solidFill>
                  <a:srgbClr val="333399"/>
                </a:solidFill>
                <a:latin typeface="Courier New" panose="02070309020205020404" pitchFamily="49" charset="0"/>
                <a:cs typeface="Courier New" panose="02070309020205020404" pitchFamily="49" charset="0"/>
              </a:rPr>
              <a:t>Unit 2 3.0825080 1.175286</a:t>
            </a:r>
          </a:p>
          <a:p>
            <a:r>
              <a:rPr lang="en-US" sz="1400" dirty="0">
                <a:solidFill>
                  <a:srgbClr val="333399"/>
                </a:solidFill>
                <a:latin typeface="Courier New" panose="02070309020205020404" pitchFamily="49" charset="0"/>
                <a:cs typeface="Courier New" panose="02070309020205020404" pitchFamily="49" charset="0"/>
              </a:rPr>
              <a:t>Unit 3 1.4751248 1.969292</a:t>
            </a:r>
          </a:p>
          <a:p>
            <a:r>
              <a:rPr lang="en-US" sz="1400" dirty="0">
                <a:solidFill>
                  <a:srgbClr val="333399"/>
                </a:solidFill>
                <a:latin typeface="Courier New" panose="02070309020205020404" pitchFamily="49" charset="0"/>
                <a:cs typeface="Courier New" panose="02070309020205020404" pitchFamily="49" charset="0"/>
              </a:rPr>
              <a:t>Unit 4 2.6245358 3.080116</a:t>
            </a:r>
          </a:p>
          <a:p>
            <a:r>
              <a:rPr lang="en-US" sz="1400" dirty="0">
                <a:solidFill>
                  <a:srgbClr val="333399"/>
                </a:solidFill>
                <a:latin typeface="Courier New" panose="02070309020205020404" pitchFamily="49" charset="0"/>
                <a:cs typeface="Courier New" panose="02070309020205020404" pitchFamily="49" charset="0"/>
              </a:rPr>
              <a:t>Unit 5 3.3782067 1.736558</a:t>
            </a:r>
          </a:p>
          <a:p>
            <a:r>
              <a:rPr lang="en-US" sz="1400" dirty="0">
                <a:solidFill>
                  <a:srgbClr val="333399"/>
                </a:solidFill>
                <a:latin typeface="Courier New" panose="02070309020205020404" pitchFamily="49" charset="0"/>
                <a:cs typeface="Courier New" panose="02070309020205020404" pitchFamily="49" charset="0"/>
              </a:rPr>
              <a:t>Unit 6 2.4948872 3.361988</a:t>
            </a:r>
          </a:p>
        </p:txBody>
      </p:sp>
      <p:sp>
        <p:nvSpPr>
          <p:cNvPr id="9" name="Rectangle 8">
            <a:extLst>
              <a:ext uri="{FF2B5EF4-FFF2-40B4-BE49-F238E27FC236}">
                <a16:creationId xmlns:a16="http://schemas.microsoft.com/office/drawing/2014/main" id="{778CF731-83F9-4E72-A8B0-DA915B6B3B27}"/>
              </a:ext>
            </a:extLst>
          </p:cNvPr>
          <p:cNvSpPr/>
          <p:nvPr/>
        </p:nvSpPr>
        <p:spPr>
          <a:xfrm>
            <a:off x="296610" y="4166176"/>
            <a:ext cx="5000507" cy="1815882"/>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Kmeans_3&lt;-kmeans(</a:t>
            </a:r>
            <a:r>
              <a:rPr lang="en-US" sz="1400" dirty="0" err="1">
                <a:solidFill>
                  <a:srgbClr val="FF0000"/>
                </a:solidFill>
                <a:latin typeface="Courier New" panose="02070309020205020404" pitchFamily="49" charset="0"/>
                <a:cs typeface="Courier New" panose="02070309020205020404" pitchFamily="49" charset="0"/>
              </a:rPr>
              <a:t>Cluster_Ex,centers</a:t>
            </a:r>
            <a:r>
              <a:rPr lang="en-US" sz="1400" dirty="0">
                <a:solidFill>
                  <a:srgbClr val="FF0000"/>
                </a:solidFill>
                <a:latin typeface="Courier New" panose="02070309020205020404" pitchFamily="49" charset="0"/>
                <a:cs typeface="Courier New" panose="02070309020205020404" pitchFamily="49" charset="0"/>
              </a:rPr>
              <a:t>=3)</a:t>
            </a:r>
          </a:p>
          <a:p>
            <a:r>
              <a:rPr lang="en-US" sz="1400" dirty="0">
                <a:solidFill>
                  <a:srgbClr val="FF0000"/>
                </a:solidFill>
                <a:latin typeface="Courier New" panose="02070309020205020404" pitchFamily="49" charset="0"/>
                <a:cs typeface="Courier New" panose="02070309020205020404" pitchFamily="49" charset="0"/>
              </a:rPr>
              <a:t>&gt; Kmeans_3$centers</a:t>
            </a:r>
          </a:p>
          <a:p>
            <a:r>
              <a:rPr lang="en-US" sz="1400" dirty="0">
                <a:latin typeface="Courier New" panose="02070309020205020404" pitchFamily="49" charset="0"/>
                <a:cs typeface="Courier New" panose="02070309020205020404" pitchFamily="49" charset="0"/>
              </a:rPr>
              <a:t>        </a:t>
            </a:r>
            <a:r>
              <a:rPr lang="en-US" sz="1400" dirty="0">
                <a:solidFill>
                  <a:srgbClr val="333399"/>
                </a:solidFill>
                <a:latin typeface="Courier New" panose="02070309020205020404" pitchFamily="49" charset="0"/>
                <a:cs typeface="Courier New" panose="02070309020205020404" pitchFamily="49" charset="0"/>
              </a:rPr>
              <a:t>X1       X2</a:t>
            </a:r>
          </a:p>
          <a:p>
            <a:r>
              <a:rPr lang="en-US" sz="1400" dirty="0">
                <a:solidFill>
                  <a:srgbClr val="333399"/>
                </a:solidFill>
                <a:latin typeface="Courier New" panose="02070309020205020404" pitchFamily="49" charset="0"/>
                <a:cs typeface="Courier New" panose="02070309020205020404" pitchFamily="49" charset="0"/>
              </a:rPr>
              <a:t>1 0.872247 1.909779</a:t>
            </a:r>
          </a:p>
          <a:p>
            <a:r>
              <a:rPr lang="en-US" sz="1400" dirty="0">
                <a:solidFill>
                  <a:srgbClr val="333399"/>
                </a:solidFill>
                <a:latin typeface="Courier New" panose="02070309020205020404" pitchFamily="49" charset="0"/>
                <a:cs typeface="Courier New" panose="02070309020205020404" pitchFamily="49" charset="0"/>
              </a:rPr>
              <a:t>2 2.933556 1.142249</a:t>
            </a:r>
          </a:p>
          <a:p>
            <a:r>
              <a:rPr lang="en-US" sz="1400" dirty="0">
                <a:solidFill>
                  <a:srgbClr val="333399"/>
                </a:solidFill>
                <a:latin typeface="Courier New" panose="02070309020205020404" pitchFamily="49" charset="0"/>
                <a:cs typeface="Courier New" panose="02070309020205020404" pitchFamily="49" charset="0"/>
              </a:rPr>
              <a:t>3 2.902353 3.004285</a:t>
            </a:r>
          </a:p>
          <a:p>
            <a:r>
              <a:rPr lang="en-US" sz="1400" dirty="0">
                <a:solidFill>
                  <a:srgbClr val="FF0000"/>
                </a:solidFill>
                <a:latin typeface="Courier New" panose="02070309020205020404" pitchFamily="49" charset="0"/>
                <a:cs typeface="Courier New" panose="02070309020205020404" pitchFamily="49" charset="0"/>
              </a:rPr>
              <a:t>&gt; Kmeans_3$withinss</a:t>
            </a:r>
          </a:p>
          <a:p>
            <a:r>
              <a:rPr lang="en-US" sz="1400" dirty="0">
                <a:solidFill>
                  <a:srgbClr val="333399"/>
                </a:solidFill>
                <a:latin typeface="Courier New" panose="02070309020205020404" pitchFamily="49" charset="0"/>
                <a:cs typeface="Courier New" panose="02070309020205020404" pitchFamily="49" charset="0"/>
              </a:rPr>
              <a:t>[1] 4.832921 2.492320 2.082534</a:t>
            </a:r>
          </a:p>
        </p:txBody>
      </p:sp>
      <p:sp>
        <p:nvSpPr>
          <p:cNvPr id="3" name="Rectangle 2">
            <a:extLst>
              <a:ext uri="{FF2B5EF4-FFF2-40B4-BE49-F238E27FC236}">
                <a16:creationId xmlns:a16="http://schemas.microsoft.com/office/drawing/2014/main" id="{F9B4A45A-CEEB-4D45-AFEA-C18F508931B5}"/>
              </a:ext>
            </a:extLst>
          </p:cNvPr>
          <p:cNvSpPr/>
          <p:nvPr/>
        </p:nvSpPr>
        <p:spPr>
          <a:xfrm>
            <a:off x="296610" y="5985066"/>
            <a:ext cx="7220891" cy="769441"/>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Kmeans_3$cluster</a:t>
            </a:r>
          </a:p>
          <a:p>
            <a:r>
              <a:rPr lang="en-US" sz="1600" dirty="0">
                <a:latin typeface="Courier New" panose="02070309020205020404" pitchFamily="49" charset="0"/>
                <a:cs typeface="Courier New" panose="02070309020205020404" pitchFamily="49" charset="0"/>
              </a:rPr>
              <a:t> </a:t>
            </a:r>
            <a:r>
              <a:rPr lang="en-US" sz="1400" dirty="0">
                <a:solidFill>
                  <a:srgbClr val="000099"/>
                </a:solidFill>
                <a:latin typeface="Courier New" panose="02070309020205020404" pitchFamily="49" charset="0"/>
                <a:cs typeface="Courier New" panose="02070309020205020404" pitchFamily="49" charset="0"/>
              </a:rPr>
              <a:t>Unit 1  Unit 2  Unit 3  Unit 4  Unit 5  Unit 6  Unit 7  Unit 8 </a:t>
            </a:r>
          </a:p>
          <a:p>
            <a:r>
              <a:rPr lang="en-US" sz="1400" dirty="0">
                <a:solidFill>
                  <a:srgbClr val="000099"/>
                </a:solidFill>
                <a:latin typeface="Courier New" panose="02070309020205020404" pitchFamily="49" charset="0"/>
                <a:cs typeface="Courier New" panose="02070309020205020404" pitchFamily="49" charset="0"/>
              </a:rPr>
              <a:t>      1       2       1       3       2       3       3       2 </a:t>
            </a:r>
          </a:p>
        </p:txBody>
      </p:sp>
    </p:spTree>
    <p:extLst>
      <p:ext uri="{BB962C8B-B14F-4D97-AF65-F5344CB8AC3E}">
        <p14:creationId xmlns:p14="http://schemas.microsoft.com/office/powerpoint/2010/main" val="4100783526"/>
      </p:ext>
    </p:extLst>
  </p:cSld>
  <p:clrMapOvr>
    <a:masterClrMapping/>
  </p:clrMapOvr>
  <mc:AlternateContent xmlns:mc="http://schemas.openxmlformats.org/markup-compatibility/2006" xmlns:p14="http://schemas.microsoft.com/office/powerpoint/2010/main">
    <mc:Choice Requires="p14">
      <p:transition spd="slow" p14:dur="2000" advTm="192616"/>
    </mc:Choice>
    <mc:Fallback xmlns="">
      <p:transition spd="slow" advTm="1926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807E12-C74D-4898-869D-510E7A132900}"/>
              </a:ext>
            </a:extLst>
          </p:cNvPr>
          <p:cNvSpPr txBox="1">
            <a:spLocks/>
          </p:cNvSpPr>
          <p:nvPr/>
        </p:nvSpPr>
        <p:spPr bwMode="auto">
          <a:xfrm>
            <a:off x="609600" y="170334"/>
            <a:ext cx="8229600" cy="6847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300" kern="0" dirty="0">
                <a:latin typeface="Courier New" panose="02070309020205020404" pitchFamily="49" charset="0"/>
                <a:cs typeface="Courier New" panose="02070309020205020404" pitchFamily="49" charset="0"/>
              </a:rPr>
              <a:t>kmeans</a:t>
            </a:r>
            <a:r>
              <a:rPr lang="en-US" sz="3600" kern="0" dirty="0">
                <a:latin typeface="Times New Roman" panose="02020603050405020304" pitchFamily="18" charset="0"/>
                <a:cs typeface="Times New Roman" panose="02020603050405020304" pitchFamily="18" charset="0"/>
              </a:rPr>
              <a:t> Function in R</a:t>
            </a:r>
          </a:p>
        </p:txBody>
      </p:sp>
      <p:pic>
        <p:nvPicPr>
          <p:cNvPr id="7" name="Picture 6">
            <a:extLst>
              <a:ext uri="{FF2B5EF4-FFF2-40B4-BE49-F238E27FC236}">
                <a16:creationId xmlns:a16="http://schemas.microsoft.com/office/drawing/2014/main" id="{1F814AFA-1BDD-46F3-97A5-304B76CCD0DD}"/>
              </a:ext>
            </a:extLst>
          </p:cNvPr>
          <p:cNvPicPr>
            <a:picLocks noChangeAspect="1"/>
          </p:cNvPicPr>
          <p:nvPr/>
        </p:nvPicPr>
        <p:blipFill rotWithShape="1">
          <a:blip r:embed="rId2"/>
          <a:srcRect t="11659" r="4587" b="2938"/>
          <a:stretch/>
        </p:blipFill>
        <p:spPr>
          <a:xfrm>
            <a:off x="1558938" y="2791072"/>
            <a:ext cx="5879829" cy="4017217"/>
          </a:xfrm>
          <a:prstGeom prst="rect">
            <a:avLst/>
          </a:prstGeom>
        </p:spPr>
      </p:pic>
      <p:sp>
        <p:nvSpPr>
          <p:cNvPr id="8" name="Rectangle 7">
            <a:extLst>
              <a:ext uri="{FF2B5EF4-FFF2-40B4-BE49-F238E27FC236}">
                <a16:creationId xmlns:a16="http://schemas.microsoft.com/office/drawing/2014/main" id="{D65E6A5D-7C84-446E-AFE4-8B4C7D4EDEAB}"/>
              </a:ext>
            </a:extLst>
          </p:cNvPr>
          <p:cNvSpPr/>
          <p:nvPr/>
        </p:nvSpPr>
        <p:spPr>
          <a:xfrm>
            <a:off x="376010" y="1612519"/>
            <a:ext cx="8534400" cy="738664"/>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plot(X2~X1,data=</a:t>
            </a:r>
            <a:r>
              <a:rPr lang="en-US" sz="1400" dirty="0" err="1">
                <a:solidFill>
                  <a:srgbClr val="FF0000"/>
                </a:solidFill>
                <a:latin typeface="Courier New" panose="02070309020205020404" pitchFamily="49" charset="0"/>
                <a:cs typeface="Courier New" panose="02070309020205020404" pitchFamily="49" charset="0"/>
              </a:rPr>
              <a:t>Cluster_Ex,xlim</a:t>
            </a:r>
            <a:r>
              <a:rPr lang="en-US" sz="1400" dirty="0">
                <a:solidFill>
                  <a:srgbClr val="FF0000"/>
                </a:solidFill>
                <a:latin typeface="Courier New" panose="02070309020205020404" pitchFamily="49" charset="0"/>
                <a:cs typeface="Courier New" panose="02070309020205020404" pitchFamily="49" charset="0"/>
              </a:rPr>
              <a:t>=c(0,4),</a:t>
            </a:r>
            <a:r>
              <a:rPr lang="en-US" sz="1400" dirty="0" err="1">
                <a:solidFill>
                  <a:srgbClr val="FF0000"/>
                </a:solidFill>
                <a:latin typeface="Courier New" panose="02070309020205020404" pitchFamily="49" charset="0"/>
                <a:cs typeface="Courier New" panose="02070309020205020404" pitchFamily="49" charset="0"/>
              </a:rPr>
              <a:t>ylim</a:t>
            </a:r>
            <a:r>
              <a:rPr lang="en-US" sz="1400" dirty="0">
                <a:solidFill>
                  <a:srgbClr val="FF0000"/>
                </a:solidFill>
                <a:latin typeface="Courier New" panose="02070309020205020404" pitchFamily="49" charset="0"/>
                <a:cs typeface="Courier New" panose="02070309020205020404" pitchFamily="49" charset="0"/>
              </a:rPr>
              <a:t>=c(0,4),</a:t>
            </a:r>
            <a:r>
              <a:rPr lang="en-US" sz="1400" dirty="0" err="1">
                <a:solidFill>
                  <a:srgbClr val="FF0000"/>
                </a:solidFill>
                <a:latin typeface="Courier New" panose="02070309020205020404" pitchFamily="49" charset="0"/>
                <a:cs typeface="Courier New" panose="02070309020205020404" pitchFamily="49" charset="0"/>
              </a:rPr>
              <a:t>cex.axis</a:t>
            </a:r>
            <a:r>
              <a:rPr lang="en-US" sz="1400" dirty="0">
                <a:solidFill>
                  <a:srgbClr val="FF0000"/>
                </a:solidFill>
                <a:latin typeface="Courier New" panose="02070309020205020404" pitchFamily="49" charset="0"/>
                <a:cs typeface="Courier New" panose="02070309020205020404" pitchFamily="49" charset="0"/>
              </a:rPr>
              <a:t>=1.3,</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err="1">
                <a:solidFill>
                  <a:srgbClr val="FF0000"/>
                </a:solidFill>
                <a:latin typeface="Courier New" panose="02070309020205020404" pitchFamily="49" charset="0"/>
                <a:cs typeface="Courier New" panose="02070309020205020404" pitchFamily="49" charset="0"/>
              </a:rPr>
              <a:t>cex.lab</a:t>
            </a:r>
            <a:r>
              <a:rPr lang="en-US" sz="1400" dirty="0">
                <a:solidFill>
                  <a:srgbClr val="FF0000"/>
                </a:solidFill>
                <a:latin typeface="Courier New" panose="02070309020205020404" pitchFamily="49" charset="0"/>
                <a:cs typeface="Courier New" panose="02070309020205020404" pitchFamily="49" charset="0"/>
              </a:rPr>
              <a:t>=1.2,cex=1.2,pch=15+Kmeans_3$cluster,col=Kmeans_3$cluster)</a:t>
            </a:r>
          </a:p>
          <a:p>
            <a:r>
              <a:rPr lang="en-US" sz="1400" dirty="0">
                <a:solidFill>
                  <a:srgbClr val="FF0000"/>
                </a:solidFill>
                <a:latin typeface="Courier New" panose="02070309020205020404" pitchFamily="49" charset="0"/>
                <a:cs typeface="Courier New" panose="02070309020205020404" pitchFamily="49" charset="0"/>
              </a:rPr>
              <a:t>&gt; points(X2~X1,data=Kmeans_3$centers,pch=10,cex=1.8,col="blue")</a:t>
            </a:r>
          </a:p>
        </p:txBody>
      </p:sp>
      <p:sp>
        <p:nvSpPr>
          <p:cNvPr id="10" name="Content Placeholder 2">
            <a:extLst>
              <a:ext uri="{FF2B5EF4-FFF2-40B4-BE49-F238E27FC236}">
                <a16:creationId xmlns:a16="http://schemas.microsoft.com/office/drawing/2014/main" id="{A457E9DD-1D6B-4AA1-B7F4-18D44AB5ED8B}"/>
              </a:ext>
            </a:extLst>
          </p:cNvPr>
          <p:cNvSpPr>
            <a:spLocks noGrp="1"/>
          </p:cNvSpPr>
          <p:nvPr>
            <p:ph idx="1"/>
          </p:nvPr>
        </p:nvSpPr>
        <p:spPr>
          <a:xfrm>
            <a:off x="343353" y="791610"/>
            <a:ext cx="8343447" cy="801859"/>
          </a:xfrm>
        </p:spPr>
        <p:txBody>
          <a:bodyPr/>
          <a:lstStyle/>
          <a:p>
            <a:pPr marL="0" indent="0">
              <a:buNone/>
            </a:pPr>
            <a:r>
              <a:rPr lang="en-US" sz="2400" dirty="0">
                <a:latin typeface="Times New Roman" panose="02020603050405020304" pitchFamily="18" charset="0"/>
                <a:cs typeface="Times New Roman" panose="02020603050405020304" pitchFamily="18" charset="0"/>
              </a:rPr>
              <a:t>Three group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-means solution for clustering plotted with group centroids (blue crossed circles).</a:t>
            </a:r>
          </a:p>
        </p:txBody>
      </p:sp>
      <p:sp>
        <p:nvSpPr>
          <p:cNvPr id="2" name="Rectangle 1">
            <a:extLst>
              <a:ext uri="{FF2B5EF4-FFF2-40B4-BE49-F238E27FC236}">
                <a16:creationId xmlns:a16="http://schemas.microsoft.com/office/drawing/2014/main" id="{CDBCCBEC-8A6F-471A-B561-FAA6D2181B78}"/>
              </a:ext>
            </a:extLst>
          </p:cNvPr>
          <p:cNvSpPr/>
          <p:nvPr/>
        </p:nvSpPr>
        <p:spPr>
          <a:xfrm>
            <a:off x="380783" y="2328766"/>
            <a:ext cx="8762238" cy="492443"/>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palette()</a:t>
            </a:r>
          </a:p>
          <a:p>
            <a:r>
              <a:rPr lang="en-US" sz="1300" dirty="0">
                <a:solidFill>
                  <a:srgbClr val="FF0000"/>
                </a:solidFill>
                <a:latin typeface="Courier New" panose="02070309020205020404" pitchFamily="49" charset="0"/>
                <a:cs typeface="Courier New" panose="02070309020205020404" pitchFamily="49" charset="0"/>
              </a:rPr>
              <a:t>[1] "black"   "red"     "green3"  "blue"    "cyan"    "magenta" "yellow"  "gray"</a:t>
            </a:r>
          </a:p>
        </p:txBody>
      </p:sp>
    </p:spTree>
    <p:extLst>
      <p:ext uri="{BB962C8B-B14F-4D97-AF65-F5344CB8AC3E}">
        <p14:creationId xmlns:p14="http://schemas.microsoft.com/office/powerpoint/2010/main" val="169723399"/>
      </p:ext>
    </p:extLst>
  </p:cSld>
  <p:clrMapOvr>
    <a:masterClrMapping/>
  </p:clrMapOvr>
  <mc:AlternateContent xmlns:mc="http://schemas.openxmlformats.org/markup-compatibility/2006" xmlns:p14="http://schemas.microsoft.com/office/powerpoint/2010/main">
    <mc:Choice Requires="p14">
      <p:transition spd="slow" p14:dur="2000" advTm="255614"/>
    </mc:Choice>
    <mc:Fallback xmlns="">
      <p:transition spd="slow" advTm="25561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7.8|19.9|2.9"/>
</p:tagLst>
</file>

<file path=ppt/tags/tag2.xml><?xml version="1.0" encoding="utf-8"?>
<p:tagLst xmlns:a="http://schemas.openxmlformats.org/drawingml/2006/main" xmlns:r="http://schemas.openxmlformats.org/officeDocument/2006/relationships" xmlns:p="http://schemas.openxmlformats.org/presentationml/2006/main">
  <p:tag name="TIMING" val="|72.6"/>
</p:tagLst>
</file>

<file path=ppt/tags/tag3.xml><?xml version="1.0" encoding="utf-8"?>
<p:tagLst xmlns:a="http://schemas.openxmlformats.org/drawingml/2006/main" xmlns:r="http://schemas.openxmlformats.org/officeDocument/2006/relationships" xmlns:p="http://schemas.openxmlformats.org/presentationml/2006/main">
  <p:tag name="TIMING" val="|70.4|2.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93271</TotalTime>
  <Words>2258</Words>
  <Application>Microsoft Macintosh PowerPoint</Application>
  <PresentationFormat>On-screen Show (4:3)</PresentationFormat>
  <Paragraphs>166</Paragraphs>
  <Slides>20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Blackadder ITC</vt:lpstr>
      <vt:lpstr>Courier New</vt:lpstr>
      <vt:lpstr>Times New Roman</vt:lpstr>
      <vt:lpstr>Default Design</vt:lpstr>
      <vt:lpstr>Equation</vt:lpstr>
      <vt:lpstr>K-Means Clustering</vt:lpstr>
      <vt:lpstr>Centroids</vt:lpstr>
      <vt:lpstr>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Many Clusters?</vt:lpstr>
      <vt:lpstr>PowerPoint Presentation</vt:lpstr>
      <vt:lpstr>PowerPoint Presentation</vt:lpstr>
      <vt:lpstr>PowerPoint Presentation</vt:lpstr>
      <vt:lpstr>Some Statistics for the Number of Groups </vt:lpstr>
      <vt:lpstr>PowerPoint Presentation</vt:lpstr>
      <vt:lpstr>PowerPoint Presentation</vt:lpstr>
    </vt:vector>
  </TitlesOfParts>
  <Company>Home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Susanne Forrester</dc:creator>
  <cp:lastModifiedBy>Bilen, Eren</cp:lastModifiedBy>
  <cp:revision>3761</cp:revision>
  <cp:lastPrinted>2021-03-24T02:48:26Z</cp:lastPrinted>
  <dcterms:created xsi:type="dcterms:W3CDTF">2005-06-15T22:28:20Z</dcterms:created>
  <dcterms:modified xsi:type="dcterms:W3CDTF">2022-11-01T02:16:27Z</dcterms:modified>
</cp:coreProperties>
</file>