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08" r:id="rId2"/>
    <p:sldId id="537" r:id="rId3"/>
    <p:sldId id="368" r:id="rId4"/>
    <p:sldId id="369" r:id="rId5"/>
    <p:sldId id="565" r:id="rId6"/>
    <p:sldId id="398" r:id="rId7"/>
    <p:sldId id="371" r:id="rId8"/>
    <p:sldId id="543" r:id="rId9"/>
    <p:sldId id="544" r:id="rId10"/>
    <p:sldId id="545" r:id="rId11"/>
    <p:sldId id="566" r:id="rId12"/>
    <p:sldId id="569" r:id="rId13"/>
    <p:sldId id="370" r:id="rId14"/>
    <p:sldId id="568" r:id="rId15"/>
    <p:sldId id="546" r:id="rId16"/>
    <p:sldId id="509" r:id="rId17"/>
    <p:sldId id="552" r:id="rId18"/>
    <p:sldId id="570" r:id="rId19"/>
    <p:sldId id="510" r:id="rId20"/>
    <p:sldId id="512" r:id="rId21"/>
    <p:sldId id="515" r:id="rId22"/>
    <p:sldId id="571" r:id="rId23"/>
    <p:sldId id="572" r:id="rId24"/>
    <p:sldId id="554" r:id="rId25"/>
    <p:sldId id="553" r:id="rId26"/>
    <p:sldId id="567" r:id="rId27"/>
    <p:sldId id="513" r:id="rId28"/>
    <p:sldId id="542" r:id="rId29"/>
    <p:sldId id="555" r:id="rId30"/>
    <p:sldId id="516" r:id="rId31"/>
    <p:sldId id="557" r:id="rId32"/>
    <p:sldId id="517" r:id="rId33"/>
    <p:sldId id="518" r:id="rId34"/>
    <p:sldId id="558" r:id="rId35"/>
    <p:sldId id="386" r:id="rId36"/>
    <p:sldId id="408" r:id="rId37"/>
    <p:sldId id="409" r:id="rId38"/>
    <p:sldId id="401" r:id="rId39"/>
    <p:sldId id="402" r:id="rId40"/>
    <p:sldId id="556" r:id="rId41"/>
    <p:sldId id="389" r:id="rId42"/>
    <p:sldId id="390" r:id="rId43"/>
    <p:sldId id="391" r:id="rId44"/>
    <p:sldId id="392" r:id="rId45"/>
    <p:sldId id="397" r:id="rId46"/>
    <p:sldId id="559" r:id="rId47"/>
    <p:sldId id="560" r:id="rId48"/>
    <p:sldId id="393" r:id="rId49"/>
    <p:sldId id="404" r:id="rId50"/>
    <p:sldId id="561" r:id="rId51"/>
    <p:sldId id="336" r:id="rId52"/>
    <p:sldId id="562" r:id="rId53"/>
    <p:sldId id="338" r:id="rId54"/>
    <p:sldId id="563" r:id="rId55"/>
    <p:sldId id="564" r:id="rId56"/>
    <p:sldId id="550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333399"/>
    <a:srgbClr val="0000CC"/>
    <a:srgbClr val="3333FF"/>
    <a:srgbClr val="00FF00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FDA4E-3035-4D68-AD61-738B5ED6CD5B}" v="89" dt="2024-09-19T19:27:55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14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02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rester, Jeffrey" userId="6ba1022f-7673-4f6a-9d05-fd2c9f8497c3" providerId="ADAL" clId="{7E9986B5-4087-417B-AEF0-92E017D38F7E}"/>
    <pc:docChg chg="undo custSel addSld modSld">
      <pc:chgData name="Forrester, Jeffrey" userId="6ba1022f-7673-4f6a-9d05-fd2c9f8497c3" providerId="ADAL" clId="{7E9986B5-4087-417B-AEF0-92E017D38F7E}" dt="2021-07-19T20:21:49.396" v="1212" actId="1036"/>
      <pc:docMkLst>
        <pc:docMk/>
      </pc:docMkLst>
      <pc:sldChg chg="delSp modSp mod modAnim">
        <pc:chgData name="Forrester, Jeffrey" userId="6ba1022f-7673-4f6a-9d05-fd2c9f8497c3" providerId="ADAL" clId="{7E9986B5-4087-417B-AEF0-92E017D38F7E}" dt="2021-07-19T18:21:20.371" v="42" actId="1036"/>
        <pc:sldMkLst>
          <pc:docMk/>
          <pc:sldMk cId="0" sldId="368"/>
        </pc:sldMkLst>
        <pc:spChg chg="mod">
          <ac:chgData name="Forrester, Jeffrey" userId="6ba1022f-7673-4f6a-9d05-fd2c9f8497c3" providerId="ADAL" clId="{7E9986B5-4087-417B-AEF0-92E017D38F7E}" dt="2021-07-19T18:21:20.371" v="42" actId="1036"/>
          <ac:spMkLst>
            <pc:docMk/>
            <pc:sldMk cId="0" sldId="368"/>
            <ac:spMk id="53250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21:20.371" v="42" actId="1036"/>
          <ac:spMkLst>
            <pc:docMk/>
            <pc:sldMk cId="0" sldId="368"/>
            <ac:spMk id="53251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68"/>
            <ac:picMk id="3" creationId="{EBE252D1-9077-48E0-95B6-0E7ECDE3EFE6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68"/>
            <ac:inkMk id="2" creationId="{05D856FE-D310-47B9-B1E2-AC142C32D9EC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0:48.443" v="50" actId="1076"/>
        <pc:sldMkLst>
          <pc:docMk/>
          <pc:sldMk cId="0" sldId="369"/>
        </pc:sldMkLst>
        <pc:spChg chg="mod">
          <ac:chgData name="Forrester, Jeffrey" userId="6ba1022f-7673-4f6a-9d05-fd2c9f8497c3" providerId="ADAL" clId="{7E9986B5-4087-417B-AEF0-92E017D38F7E}" dt="2021-07-19T18:30:48.443" v="50" actId="1076"/>
          <ac:spMkLst>
            <pc:docMk/>
            <pc:sldMk cId="0" sldId="369"/>
            <ac:spMk id="2" creationId="{F8B5150A-83B4-4796-A246-A72B692960E1}"/>
          </ac:spMkLst>
        </pc:spChg>
        <pc:spChg chg="mod">
          <ac:chgData name="Forrester, Jeffrey" userId="6ba1022f-7673-4f6a-9d05-fd2c9f8497c3" providerId="ADAL" clId="{7E9986B5-4087-417B-AEF0-92E017D38F7E}" dt="2021-07-19T18:24:01.769" v="48" actId="1036"/>
          <ac:spMkLst>
            <pc:docMk/>
            <pc:sldMk cId="0" sldId="369"/>
            <ac:spMk id="55299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69"/>
            <ac:picMk id="4" creationId="{92CB59C3-4C15-4079-8029-CF37E22823B7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69"/>
            <ac:inkMk id="3" creationId="{9A4FA2F8-3A30-497B-A04C-CD9254A3DEB8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20:21:49.396" v="1212" actId="1036"/>
        <pc:sldMkLst>
          <pc:docMk/>
          <pc:sldMk cId="0" sldId="370"/>
        </pc:sldMkLst>
        <pc:spChg chg="mod">
          <ac:chgData name="Forrester, Jeffrey" userId="6ba1022f-7673-4f6a-9d05-fd2c9f8497c3" providerId="ADAL" clId="{7E9986B5-4087-417B-AEF0-92E017D38F7E}" dt="2021-07-19T20:21:49.396" v="1212" actId="1036"/>
          <ac:spMkLst>
            <pc:docMk/>
            <pc:sldMk cId="0" sldId="370"/>
            <ac:spMk id="2" creationId="{A5181234-A221-49ED-92BE-A1C9943F5C06}"/>
          </ac:spMkLst>
        </pc:spChg>
        <pc:spChg chg="mod">
          <ac:chgData name="Forrester, Jeffrey" userId="6ba1022f-7673-4f6a-9d05-fd2c9f8497c3" providerId="ADAL" clId="{7E9986B5-4087-417B-AEF0-92E017D38F7E}" dt="2021-07-19T20:21:49.396" v="1212" actId="1036"/>
          <ac:spMkLst>
            <pc:docMk/>
            <pc:sldMk cId="0" sldId="370"/>
            <ac:spMk id="56323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20:21:46.185" v="1210" actId="1036"/>
          <ac:spMkLst>
            <pc:docMk/>
            <pc:sldMk cId="0" sldId="370"/>
            <ac:spMk id="56325" creationId="{00000000-0000-0000-0000-000000000000}"/>
          </ac:spMkLst>
        </pc:spChg>
        <pc:picChg chg="mod">
          <ac:chgData name="Forrester, Jeffrey" userId="6ba1022f-7673-4f6a-9d05-fd2c9f8497c3" providerId="ADAL" clId="{7E9986B5-4087-417B-AEF0-92E017D38F7E}" dt="2021-07-19T20:21:46.185" v="1210" actId="1036"/>
          <ac:picMkLst>
            <pc:docMk/>
            <pc:sldMk cId="0" sldId="370"/>
            <ac:picMk id="3" creationId="{0157B3A4-1789-4F8B-BC13-1AF47FDA88E0}"/>
          </ac:picMkLst>
        </pc:pic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70"/>
            <ac:picMk id="5" creationId="{CFFB4EA6-4641-4415-B88F-435589F36C4B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70"/>
            <ac:inkMk id="4" creationId="{06351380-E5F7-4937-B798-9B38FA872C46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3:07.474" v="66" actId="478"/>
        <pc:sldMkLst>
          <pc:docMk/>
          <pc:sldMk cId="0" sldId="371"/>
        </pc:sldMkLst>
        <pc:spChg chg="mod">
          <ac:chgData name="Forrester, Jeffrey" userId="6ba1022f-7673-4f6a-9d05-fd2c9f8497c3" providerId="ADAL" clId="{7E9986B5-4087-417B-AEF0-92E017D38F7E}" dt="2021-07-19T18:33:00.377" v="64" actId="1035"/>
          <ac:spMkLst>
            <pc:docMk/>
            <pc:sldMk cId="0" sldId="371"/>
            <ac:spMk id="6" creationId="{AD72841E-AF26-4EBD-963F-BBAE2AFE626F}"/>
          </ac:spMkLst>
        </pc:spChg>
        <pc:spChg chg="mod">
          <ac:chgData name="Forrester, Jeffrey" userId="6ba1022f-7673-4f6a-9d05-fd2c9f8497c3" providerId="ADAL" clId="{7E9986B5-4087-417B-AEF0-92E017D38F7E}" dt="2021-07-19T18:32:07.228" v="58" actId="1035"/>
          <ac:spMkLst>
            <pc:docMk/>
            <pc:sldMk cId="0" sldId="371"/>
            <ac:spMk id="57347" creationId="{00000000-0000-0000-0000-000000000000}"/>
          </ac:spMkLst>
        </pc:spChg>
        <pc:spChg chg="del mod">
          <ac:chgData name="Forrester, Jeffrey" userId="6ba1022f-7673-4f6a-9d05-fd2c9f8497c3" providerId="ADAL" clId="{7E9986B5-4087-417B-AEF0-92E017D38F7E}" dt="2021-07-19T18:33:07.474" v="66" actId="478"/>
          <ac:spMkLst>
            <pc:docMk/>
            <pc:sldMk cId="0" sldId="371"/>
            <ac:spMk id="57348" creationId="{00000000-0000-0000-0000-000000000000}"/>
          </ac:spMkLst>
        </pc:spChg>
        <pc:spChg chg="del mod">
          <ac:chgData name="Forrester, Jeffrey" userId="6ba1022f-7673-4f6a-9d05-fd2c9f8497c3" providerId="ADAL" clId="{7E9986B5-4087-417B-AEF0-92E017D38F7E}" dt="2021-07-19T18:33:06.240" v="65" actId="478"/>
          <ac:spMkLst>
            <pc:docMk/>
            <pc:sldMk cId="0" sldId="371"/>
            <ac:spMk id="57349" creationId="{00000000-0000-0000-0000-000000000000}"/>
          </ac:spMkLst>
        </pc:spChg>
        <pc:picChg chg="mod">
          <ac:chgData name="Forrester, Jeffrey" userId="6ba1022f-7673-4f6a-9d05-fd2c9f8497c3" providerId="ADAL" clId="{7E9986B5-4087-417B-AEF0-92E017D38F7E}" dt="2021-07-19T18:33:00.377" v="64" actId="1035"/>
          <ac:picMkLst>
            <pc:docMk/>
            <pc:sldMk cId="0" sldId="371"/>
            <ac:picMk id="2" creationId="{292FEFAD-A737-4349-B2AB-40CDECCF6357}"/>
          </ac:picMkLst>
        </pc:picChg>
        <pc:picChg chg="mod">
          <ac:chgData name="Forrester, Jeffrey" userId="6ba1022f-7673-4f6a-9d05-fd2c9f8497c3" providerId="ADAL" clId="{7E9986B5-4087-417B-AEF0-92E017D38F7E}" dt="2021-07-19T18:33:00.377" v="64" actId="1035"/>
          <ac:picMkLst>
            <pc:docMk/>
            <pc:sldMk cId="0" sldId="371"/>
            <ac:picMk id="3" creationId="{51C3015B-6CAB-40F4-A708-F9381C9D81D5}"/>
          </ac:picMkLst>
        </pc:pic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0" sldId="371"/>
            <ac:picMk id="5" creationId="{4B2852F7-3DF1-48D4-A340-65889F21DB8F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0" sldId="371"/>
            <ac:inkMk id="4" creationId="{5B33F84F-5189-4A3A-8F5F-4FCDEC907615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1:16.469" v="54" actId="1036"/>
        <pc:sldMkLst>
          <pc:docMk/>
          <pc:sldMk cId="1555948853" sldId="398"/>
        </pc:sldMkLst>
        <pc:spChg chg="mod">
          <ac:chgData name="Forrester, Jeffrey" userId="6ba1022f-7673-4f6a-9d05-fd2c9f8497c3" providerId="ADAL" clId="{7E9986B5-4087-417B-AEF0-92E017D38F7E}" dt="2021-07-19T18:31:16.469" v="54" actId="1036"/>
          <ac:spMkLst>
            <pc:docMk/>
            <pc:sldMk cId="1555948853" sldId="398"/>
            <ac:spMk id="55298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31:11.605" v="51" actId="6549"/>
          <ac:spMkLst>
            <pc:docMk/>
            <pc:sldMk cId="1555948853" sldId="398"/>
            <ac:spMk id="55299" creationId="{00000000-0000-0000-0000-000000000000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555948853" sldId="398"/>
            <ac:picMk id="3" creationId="{0270AEFF-7018-4E20-841D-229ECC70058E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555948853" sldId="398"/>
            <ac:inkMk id="2" creationId="{FA07A68A-FFBD-47E4-B53F-FE1491FF1641}"/>
          </ac:inkMkLst>
        </pc:inkChg>
      </pc:sldChg>
      <pc:sldChg chg="addSp delSp modSp mod modAnim">
        <pc:chgData name="Forrester, Jeffrey" userId="6ba1022f-7673-4f6a-9d05-fd2c9f8497c3" providerId="ADAL" clId="{7E9986B5-4087-417B-AEF0-92E017D38F7E}" dt="2021-07-19T18:39:50.513" v="138" actId="1038"/>
        <pc:sldMkLst>
          <pc:docMk/>
          <pc:sldMk cId="3209621632" sldId="399"/>
        </pc:sldMkLst>
        <pc:spChg chg="mod">
          <ac:chgData name="Forrester, Jeffrey" userId="6ba1022f-7673-4f6a-9d05-fd2c9f8497c3" providerId="ADAL" clId="{7E9986B5-4087-417B-AEF0-92E017D38F7E}" dt="2021-07-19T18:35:22.173" v="101" actId="1036"/>
          <ac:spMkLst>
            <pc:docMk/>
            <pc:sldMk cId="3209621632" sldId="399"/>
            <ac:spMk id="4" creationId="{4ED98483-E1FB-4F3F-8051-1A72627CCEA4}"/>
          </ac:spMkLst>
        </pc:spChg>
        <pc:spChg chg="add mod">
          <ac:chgData name="Forrester, Jeffrey" userId="6ba1022f-7673-4f6a-9d05-fd2c9f8497c3" providerId="ADAL" clId="{7E9986B5-4087-417B-AEF0-92E017D38F7E}" dt="2021-07-19T18:39:29.768" v="125" actId="1038"/>
          <ac:spMkLst>
            <pc:docMk/>
            <pc:sldMk cId="3209621632" sldId="399"/>
            <ac:spMk id="9" creationId="{FD6BF46B-3C4C-43AB-AD29-9FE0A82D5D31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3209621632" sldId="399"/>
            <ac:picMk id="8" creationId="{74B79762-467F-45CA-ACB0-ED3D839D1667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3209621632" sldId="399"/>
            <ac:inkMk id="7" creationId="{416C3368-EA92-40FD-B1AE-210745C8FDF6}"/>
          </ac:inkMkLst>
        </pc:inkChg>
        <pc:cxnChg chg="add mod">
          <ac:chgData name="Forrester, Jeffrey" userId="6ba1022f-7673-4f6a-9d05-fd2c9f8497c3" providerId="ADAL" clId="{7E9986B5-4087-417B-AEF0-92E017D38F7E}" dt="2021-07-19T18:39:50.513" v="138" actId="1038"/>
          <ac:cxnSpMkLst>
            <pc:docMk/>
            <pc:sldMk cId="3209621632" sldId="399"/>
            <ac:cxnSpMk id="11" creationId="{E5F3EC81-C3DD-45EE-B312-ECB17E7349EF}"/>
          </ac:cxnSpMkLst>
        </pc:cxnChg>
      </pc:sldChg>
      <pc:sldChg chg="delSp modSp mod modAnim">
        <pc:chgData name="Forrester, Jeffrey" userId="6ba1022f-7673-4f6a-9d05-fd2c9f8497c3" providerId="ADAL" clId="{7E9986B5-4087-417B-AEF0-92E017D38F7E}" dt="2021-07-19T19:00:39.881" v="143" actId="1036"/>
        <pc:sldMkLst>
          <pc:docMk/>
          <pc:sldMk cId="2776463655" sldId="412"/>
        </pc:sldMkLst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2776463655" sldId="412"/>
            <ac:picMk id="4" creationId="{B4C8C188-17E5-48AB-A465-349F41F43A17}"/>
          </ac:picMkLst>
        </pc:picChg>
        <pc:picChg chg="mod">
          <ac:chgData name="Forrester, Jeffrey" userId="6ba1022f-7673-4f6a-9d05-fd2c9f8497c3" providerId="ADAL" clId="{7E9986B5-4087-417B-AEF0-92E017D38F7E}" dt="2021-07-19T19:00:39.881" v="143" actId="1036"/>
          <ac:picMkLst>
            <pc:docMk/>
            <pc:sldMk cId="2776463655" sldId="412"/>
            <ac:picMk id="10" creationId="{08FF12C3-9909-4403-87AA-23DF6C3943AE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2776463655" sldId="412"/>
            <ac:inkMk id="2" creationId="{E70A802D-E9E0-46B7-AE1E-C4BFD2B0693B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18:03.373" v="20" actId="1036"/>
        <pc:sldMkLst>
          <pc:docMk/>
          <pc:sldMk cId="2132106405" sldId="508"/>
        </pc:sldMkLst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5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9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0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3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4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5" creationId="{00791721-FC88-4BCC-B261-D9C886362BE3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6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7" creationId="{00000000-0000-0000-0000-000000000000}"/>
          </ac:spMkLst>
        </pc:spChg>
        <pc:spChg chg="mod">
          <ac:chgData name="Forrester, Jeffrey" userId="6ba1022f-7673-4f6a-9d05-fd2c9f8497c3" providerId="ADAL" clId="{7E9986B5-4087-417B-AEF0-92E017D38F7E}" dt="2021-07-19T18:17:58.308" v="14" actId="1036"/>
          <ac:spMkLst>
            <pc:docMk/>
            <pc:sldMk cId="2132106405" sldId="508"/>
            <ac:spMk id="18" creationId="{DC854713-06FF-4DD8-9DB6-D24880AB7575}"/>
          </ac:spMkLst>
        </pc:spChg>
        <pc:spChg chg="mod">
          <ac:chgData name="Forrester, Jeffrey" userId="6ba1022f-7673-4f6a-9d05-fd2c9f8497c3" providerId="ADAL" clId="{7E9986B5-4087-417B-AEF0-92E017D38F7E}" dt="2021-07-19T18:18:03.373" v="20" actId="1036"/>
          <ac:spMkLst>
            <pc:docMk/>
            <pc:sldMk cId="2132106405" sldId="508"/>
            <ac:spMk id="221186" creationId="{00000000-0000-0000-0000-000000000000}"/>
          </ac:spMkLst>
        </pc:spChg>
        <pc:graphicFrameChg chg="mod">
          <ac:chgData name="Forrester, Jeffrey" userId="6ba1022f-7673-4f6a-9d05-fd2c9f8497c3" providerId="ADAL" clId="{7E9986B5-4087-417B-AEF0-92E017D38F7E}" dt="2021-07-19T18:17:58.308" v="14" actId="1036"/>
          <ac:graphicFrameMkLst>
            <pc:docMk/>
            <pc:sldMk cId="2132106405" sldId="508"/>
            <ac:graphicFrameMk id="8" creationId="{00000000-0000-0000-0000-000000000000}"/>
          </ac:graphicFrameMkLst>
        </pc:graphicFrame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2132106405" sldId="508"/>
            <ac:picMk id="6" creationId="{8902801A-1140-49A9-9C06-9756E3AC0441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2132106405" sldId="508"/>
            <ac:inkMk id="4" creationId="{D15ED29D-DA08-4E03-A4EF-F02AA3D7AC19}"/>
          </ac:inkMkLst>
        </pc:inkChg>
        <pc:cxnChg chg="mod">
          <ac:chgData name="Forrester, Jeffrey" userId="6ba1022f-7673-4f6a-9d05-fd2c9f8497c3" providerId="ADAL" clId="{7E9986B5-4087-417B-AEF0-92E017D38F7E}" dt="2021-07-19T18:17:58.308" v="14" actId="1036"/>
          <ac:cxnSpMkLst>
            <pc:docMk/>
            <pc:sldMk cId="2132106405" sldId="508"/>
            <ac:cxnSpMk id="21" creationId="{00000000-0000-0000-0000-000000000000}"/>
          </ac:cxnSpMkLst>
        </pc:cxnChg>
      </pc:sldChg>
      <pc:sldChg chg="delSp modSp mod modAnim">
        <pc:chgData name="Forrester, Jeffrey" userId="6ba1022f-7673-4f6a-9d05-fd2c9f8497c3" providerId="ADAL" clId="{7E9986B5-4087-417B-AEF0-92E017D38F7E}" dt="2021-07-19T18:23:42.005" v="43" actId="207"/>
        <pc:sldMkLst>
          <pc:docMk/>
          <pc:sldMk cId="3062365316" sldId="537"/>
        </pc:sldMkLst>
        <pc:spChg chg="mod">
          <ac:chgData name="Forrester, Jeffrey" userId="6ba1022f-7673-4f6a-9d05-fd2c9f8497c3" providerId="ADAL" clId="{7E9986B5-4087-417B-AEF0-92E017D38F7E}" dt="2021-07-19T18:18:34.961" v="22" actId="1035"/>
          <ac:spMkLst>
            <pc:docMk/>
            <pc:sldMk cId="3062365316" sldId="537"/>
            <ac:spMk id="2" creationId="{ADA34413-49A1-4781-880B-62F27701A7CB}"/>
          </ac:spMkLst>
        </pc:spChg>
        <pc:spChg chg="mod">
          <ac:chgData name="Forrester, Jeffrey" userId="6ba1022f-7673-4f6a-9d05-fd2c9f8497c3" providerId="ADAL" clId="{7E9986B5-4087-417B-AEF0-92E017D38F7E}" dt="2021-07-19T18:18:45.019" v="35" actId="1036"/>
          <ac:spMkLst>
            <pc:docMk/>
            <pc:sldMk cId="3062365316" sldId="537"/>
            <ac:spMk id="5" creationId="{68B7AC8D-27A6-4574-90C0-70EF1ECF1F64}"/>
          </ac:spMkLst>
        </pc:spChg>
        <pc:spChg chg="mod">
          <ac:chgData name="Forrester, Jeffrey" userId="6ba1022f-7673-4f6a-9d05-fd2c9f8497c3" providerId="ADAL" clId="{7E9986B5-4087-417B-AEF0-92E017D38F7E}" dt="2021-07-19T18:23:42.005" v="43" actId="207"/>
          <ac:spMkLst>
            <pc:docMk/>
            <pc:sldMk cId="3062365316" sldId="537"/>
            <ac:spMk id="6" creationId="{8ADAC856-D64B-48EF-AB20-D7791E772B84}"/>
          </ac:spMkLst>
        </pc:spChg>
        <pc:spChg chg="mod">
          <ac:chgData name="Forrester, Jeffrey" userId="6ba1022f-7673-4f6a-9d05-fd2c9f8497c3" providerId="ADAL" clId="{7E9986B5-4087-417B-AEF0-92E017D38F7E}" dt="2021-07-19T18:18:40.771" v="28" actId="1036"/>
          <ac:spMkLst>
            <pc:docMk/>
            <pc:sldMk cId="3062365316" sldId="537"/>
            <ac:spMk id="7" creationId="{419176CC-2F8C-4D7E-8752-BC4B673B907D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3062365316" sldId="537"/>
            <ac:picMk id="4" creationId="{F5641E7F-DCD6-4C5A-9E8C-ADDDB227E482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3062365316" sldId="537"/>
            <ac:inkMk id="3" creationId="{DE5BBD7F-E1EB-4C86-B5D3-87C3F521AA0F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4:12.137" v="87" actId="20577"/>
        <pc:sldMkLst>
          <pc:docMk/>
          <pc:sldMk cId="1025175691" sldId="543"/>
        </pc:sldMkLst>
        <pc:spChg chg="mod">
          <ac:chgData name="Forrester, Jeffrey" userId="6ba1022f-7673-4f6a-9d05-fd2c9f8497c3" providerId="ADAL" clId="{7E9986B5-4087-417B-AEF0-92E017D38F7E}" dt="2021-07-19T18:33:28.172" v="71" actId="1035"/>
          <ac:spMkLst>
            <pc:docMk/>
            <pc:sldMk cId="1025175691" sldId="543"/>
            <ac:spMk id="6" creationId="{84A41DA2-EE79-43A4-9E2C-58AC4341320D}"/>
          </ac:spMkLst>
        </pc:spChg>
        <pc:spChg chg="mod">
          <ac:chgData name="Forrester, Jeffrey" userId="6ba1022f-7673-4f6a-9d05-fd2c9f8497c3" providerId="ADAL" clId="{7E9986B5-4087-417B-AEF0-92E017D38F7E}" dt="2021-07-19T18:33:40.107" v="73" actId="1035"/>
          <ac:spMkLst>
            <pc:docMk/>
            <pc:sldMk cId="1025175691" sldId="543"/>
            <ac:spMk id="7" creationId="{65317C5C-473C-4946-BB55-F3DA785708A5}"/>
          </ac:spMkLst>
        </pc:spChg>
        <pc:spChg chg="mod">
          <ac:chgData name="Forrester, Jeffrey" userId="6ba1022f-7673-4f6a-9d05-fd2c9f8497c3" providerId="ADAL" clId="{7E9986B5-4087-417B-AEF0-92E017D38F7E}" dt="2021-07-19T18:34:12.137" v="87" actId="20577"/>
          <ac:spMkLst>
            <pc:docMk/>
            <pc:sldMk cId="1025175691" sldId="543"/>
            <ac:spMk id="8" creationId="{BACB2F6F-BAD6-48B7-818F-285DC4C4C894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025175691" sldId="543"/>
            <ac:picMk id="4" creationId="{2106B9DA-9D00-4080-B973-E0EC100F1F78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025175691" sldId="543"/>
            <ac:inkMk id="3" creationId="{40168802-FEA2-4A46-A3A4-2B81F51CEC5F}"/>
          </ac:inkMkLst>
        </pc:inkChg>
      </pc:sldChg>
      <pc:sldChg chg="delSp modSp mod modAnim">
        <pc:chgData name="Forrester, Jeffrey" userId="6ba1022f-7673-4f6a-9d05-fd2c9f8497c3" providerId="ADAL" clId="{7E9986B5-4087-417B-AEF0-92E017D38F7E}" dt="2021-07-19T18:34:59.642" v="100" actId="1035"/>
        <pc:sldMkLst>
          <pc:docMk/>
          <pc:sldMk cId="1473551338" sldId="544"/>
        </pc:sldMkLst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5" creationId="{5ECD14B5-A562-458A-80FA-67FD3777E31C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6" creationId="{84A41DA2-EE79-43A4-9E2C-58AC4341320D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7" creationId="{65317C5C-473C-4946-BB55-F3DA785708A5}"/>
          </ac:spMkLst>
        </pc:spChg>
        <pc:spChg chg="mod">
          <ac:chgData name="Forrester, Jeffrey" userId="6ba1022f-7673-4f6a-9d05-fd2c9f8497c3" providerId="ADAL" clId="{7E9986B5-4087-417B-AEF0-92E017D38F7E}" dt="2021-07-19T18:34:59.642" v="100" actId="1035"/>
          <ac:spMkLst>
            <pc:docMk/>
            <pc:sldMk cId="1473551338" sldId="544"/>
            <ac:spMk id="8" creationId="{BACB2F6F-BAD6-48B7-818F-285DC4C4C894}"/>
          </ac:spMkLst>
        </pc:spChg>
        <pc:picChg chg="del">
          <ac:chgData name="Forrester, Jeffrey" userId="6ba1022f-7673-4f6a-9d05-fd2c9f8497c3" providerId="ADAL" clId="{7E9986B5-4087-417B-AEF0-92E017D38F7E}" dt="2021-07-19T18:17:43.465" v="0"/>
          <ac:picMkLst>
            <pc:docMk/>
            <pc:sldMk cId="1473551338" sldId="544"/>
            <ac:picMk id="4" creationId="{E44BD29B-9FF2-431A-960D-F06E42E309FF}"/>
          </ac:picMkLst>
        </pc:picChg>
        <pc:inkChg chg="del">
          <ac:chgData name="Forrester, Jeffrey" userId="6ba1022f-7673-4f6a-9d05-fd2c9f8497c3" providerId="ADAL" clId="{7E9986B5-4087-417B-AEF0-92E017D38F7E}" dt="2021-07-19T18:17:43.465" v="0"/>
          <ac:inkMkLst>
            <pc:docMk/>
            <pc:sldMk cId="1473551338" sldId="544"/>
            <ac:inkMk id="3" creationId="{C315375E-15E6-48DE-A169-AE13BC0BD3EB}"/>
          </ac:inkMkLst>
        </pc:inkChg>
      </pc:sldChg>
      <pc:sldChg chg="addSp delSp modSp new mod">
        <pc:chgData name="Forrester, Jeffrey" userId="6ba1022f-7673-4f6a-9d05-fd2c9f8497c3" providerId="ADAL" clId="{7E9986B5-4087-417B-AEF0-92E017D38F7E}" dt="2021-07-19T20:14:13.358" v="1194" actId="1035"/>
        <pc:sldMkLst>
          <pc:docMk/>
          <pc:sldMk cId="1531809198" sldId="545"/>
        </pc:sldMkLst>
        <pc:spChg chg="mod">
          <ac:chgData name="Forrester, Jeffrey" userId="6ba1022f-7673-4f6a-9d05-fd2c9f8497c3" providerId="ADAL" clId="{7E9986B5-4087-417B-AEF0-92E017D38F7E}" dt="2021-07-19T19:10:30.859" v="200" actId="1036"/>
          <ac:spMkLst>
            <pc:docMk/>
            <pc:sldMk cId="1531809198" sldId="545"/>
            <ac:spMk id="2" creationId="{6D0FCBF7-CB48-4E65-BEF0-8DF0BE05DD03}"/>
          </ac:spMkLst>
        </pc:spChg>
        <pc:spChg chg="del">
          <ac:chgData name="Forrester, Jeffrey" userId="6ba1022f-7673-4f6a-9d05-fd2c9f8497c3" providerId="ADAL" clId="{7E9986B5-4087-417B-AEF0-92E017D38F7E}" dt="2021-07-19T19:09:20.734" v="161" actId="478"/>
          <ac:spMkLst>
            <pc:docMk/>
            <pc:sldMk cId="1531809198" sldId="545"/>
            <ac:spMk id="3" creationId="{D3CC1435-2B7F-499A-ACC5-B84F8897CDEA}"/>
          </ac:spMkLst>
        </pc:spChg>
        <pc:spChg chg="add del mod">
          <ac:chgData name="Forrester, Jeffrey" userId="6ba1022f-7673-4f6a-9d05-fd2c9f8497c3" providerId="ADAL" clId="{7E9986B5-4087-417B-AEF0-92E017D38F7E}" dt="2021-07-19T19:15:29.679" v="676" actId="478"/>
          <ac:spMkLst>
            <pc:docMk/>
            <pc:sldMk cId="1531809198" sldId="545"/>
            <ac:spMk id="4" creationId="{3D83A25C-BBA6-4645-A6B3-99BB26581A92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5" creationId="{77A7EEB2-9E2F-4F0C-888B-AFB879950496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7" creationId="{96F4898B-E66A-4C6E-910B-25318D5E2979}"/>
          </ac:spMkLst>
        </pc:spChg>
        <pc:spChg chg="add mod">
          <ac:chgData name="Forrester, Jeffrey" userId="6ba1022f-7673-4f6a-9d05-fd2c9f8497c3" providerId="ADAL" clId="{7E9986B5-4087-417B-AEF0-92E017D38F7E}" dt="2021-07-19T20:14:13.358" v="1194" actId="1035"/>
          <ac:spMkLst>
            <pc:docMk/>
            <pc:sldMk cId="1531809198" sldId="545"/>
            <ac:spMk id="8" creationId="{5FF8FF7D-6357-4F8D-88B7-DE6003160A94}"/>
          </ac:spMkLst>
        </pc:spChg>
        <pc:spChg chg="add mod">
          <ac:chgData name="Forrester, Jeffrey" userId="6ba1022f-7673-4f6a-9d05-fd2c9f8497c3" providerId="ADAL" clId="{7E9986B5-4087-417B-AEF0-92E017D38F7E}" dt="2021-07-19T19:26:55.286" v="1185" actId="1076"/>
          <ac:spMkLst>
            <pc:docMk/>
            <pc:sldMk cId="1531809198" sldId="545"/>
            <ac:spMk id="9" creationId="{1B1957FD-1C9C-47C1-8E5F-0F22A6FBA13D}"/>
          </ac:spMkLst>
        </pc:spChg>
        <pc:picChg chg="add mod modCrop">
          <ac:chgData name="Forrester, Jeffrey" userId="6ba1022f-7673-4f6a-9d05-fd2c9f8497c3" providerId="ADAL" clId="{7E9986B5-4087-417B-AEF0-92E017D38F7E}" dt="2021-07-19T19:30:20.578" v="1190" actId="1035"/>
          <ac:picMkLst>
            <pc:docMk/>
            <pc:sldMk cId="1531809198" sldId="545"/>
            <ac:picMk id="6" creationId="{93978452-B79A-476C-8016-910F60DDBD5D}"/>
          </ac:picMkLst>
        </pc:picChg>
      </pc:sldChg>
    </pc:docChg>
  </pc:docChgLst>
  <pc:docChgLst>
    <pc:chgData name="Kessler, Zach" userId="1f259dfe-68bc-4116-9052-ef9f9a66be0e" providerId="ADAL" clId="{E82FDA4E-3035-4D68-AD61-738B5ED6CD5B}"/>
    <pc:docChg chg="undo custSel addSld delSld modSld sldOrd">
      <pc:chgData name="Kessler, Zach" userId="1f259dfe-68bc-4116-9052-ef9f9a66be0e" providerId="ADAL" clId="{E82FDA4E-3035-4D68-AD61-738B5ED6CD5B}" dt="2024-09-19T19:27:55.015" v="365"/>
      <pc:docMkLst>
        <pc:docMk/>
      </pc:docMkLst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96743953" sldId="336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976353064" sldId="338"/>
        </pc:sldMkLst>
      </pc:sldChg>
      <pc:sldChg chg="addSp">
        <pc:chgData name="Kessler, Zach" userId="1f259dfe-68bc-4116-9052-ef9f9a66be0e" providerId="ADAL" clId="{E82FDA4E-3035-4D68-AD61-738B5ED6CD5B}" dt="2024-09-17T16:23:55.731" v="83"/>
        <pc:sldMkLst>
          <pc:docMk/>
          <pc:sldMk cId="0" sldId="370"/>
        </pc:sldMkLst>
        <pc:picChg chg="add">
          <ac:chgData name="Kessler, Zach" userId="1f259dfe-68bc-4116-9052-ef9f9a66be0e" providerId="ADAL" clId="{E82FDA4E-3035-4D68-AD61-738B5ED6CD5B}" dt="2024-09-17T16:23:55.731" v="83"/>
          <ac:picMkLst>
            <pc:docMk/>
            <pc:sldMk cId="0" sldId="370"/>
            <ac:picMk id="1026" creationId="{C7EB00F6-77A8-7FBF-7297-A0CD70367C45}"/>
          </ac:picMkLst>
        </pc:picChg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86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89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90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91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92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93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397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808006866" sldId="401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402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160440839" sldId="404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0" sldId="408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653133647" sldId="409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777323499" sldId="509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528995168" sldId="510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462059992" sldId="512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295269824" sldId="513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824953458" sldId="515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913954695" sldId="516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700370892" sldId="517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558643902" sldId="518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378456271" sldId="542"/>
        </pc:sldMkLst>
      </pc:sldChg>
      <pc:sldChg chg="addSp modSp mod">
        <pc:chgData name="Kessler, Zach" userId="1f259dfe-68bc-4116-9052-ef9f9a66be0e" providerId="ADAL" clId="{E82FDA4E-3035-4D68-AD61-738B5ED6CD5B}" dt="2024-09-17T16:06:22.961" v="9" actId="207"/>
        <pc:sldMkLst>
          <pc:docMk/>
          <pc:sldMk cId="1531809198" sldId="545"/>
        </pc:sldMkLst>
        <pc:spChg chg="add mod">
          <ac:chgData name="Kessler, Zach" userId="1f259dfe-68bc-4116-9052-ef9f9a66be0e" providerId="ADAL" clId="{E82FDA4E-3035-4D68-AD61-738B5ED6CD5B}" dt="2024-09-17T16:06:22.961" v="9" actId="207"/>
          <ac:spMkLst>
            <pc:docMk/>
            <pc:sldMk cId="1531809198" sldId="545"/>
            <ac:spMk id="3" creationId="{BEB2C60C-7215-BD71-816B-D5EA59A60ECE}"/>
          </ac:spMkLst>
        </pc:spChg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84874939" sldId="546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034271923" sldId="550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4110711289" sldId="552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569173738" sldId="553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4172965039" sldId="554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904009113" sldId="555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868295421" sldId="556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682758774" sldId="557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494766486" sldId="558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625742603" sldId="559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1324505887" sldId="560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125769153" sldId="561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067851429" sldId="562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270774970" sldId="563"/>
        </pc:sldMkLst>
      </pc:sldChg>
      <pc:sldChg chg="add">
        <pc:chgData name="Kessler, Zach" userId="1f259dfe-68bc-4116-9052-ef9f9a66be0e" providerId="ADAL" clId="{E82FDA4E-3035-4D68-AD61-738B5ED6CD5B}" dt="2024-09-17T12:59:07.685" v="0"/>
        <pc:sldMkLst>
          <pc:docMk/>
          <pc:sldMk cId="3583431744" sldId="564"/>
        </pc:sldMkLst>
      </pc:sldChg>
      <pc:sldChg chg="addSp modSp add mod ord">
        <pc:chgData name="Kessler, Zach" userId="1f259dfe-68bc-4116-9052-ef9f9a66be0e" providerId="ADAL" clId="{E82FDA4E-3035-4D68-AD61-738B5ED6CD5B}" dt="2024-09-17T15:54:01.685" v="6" actId="207"/>
        <pc:sldMkLst>
          <pc:docMk/>
          <pc:sldMk cId="993248881" sldId="565"/>
        </pc:sldMkLst>
        <pc:spChg chg="add mod">
          <ac:chgData name="Kessler, Zach" userId="1f259dfe-68bc-4116-9052-ef9f9a66be0e" providerId="ADAL" clId="{E82FDA4E-3035-4D68-AD61-738B5ED6CD5B}" dt="2024-09-17T15:54:01.685" v="6" actId="207"/>
          <ac:spMkLst>
            <pc:docMk/>
            <pc:sldMk cId="993248881" sldId="565"/>
            <ac:spMk id="2" creationId="{8C7D3396-6D0B-8960-3519-584DAFD09F60}"/>
          </ac:spMkLst>
        </pc:spChg>
      </pc:sldChg>
      <pc:sldChg chg="add">
        <pc:chgData name="Kessler, Zach" userId="1f259dfe-68bc-4116-9052-ef9f9a66be0e" providerId="ADAL" clId="{E82FDA4E-3035-4D68-AD61-738B5ED6CD5B}" dt="2024-09-17T16:05:49.566" v="7"/>
        <pc:sldMkLst>
          <pc:docMk/>
          <pc:sldMk cId="1994601777" sldId="566"/>
        </pc:sldMkLst>
      </pc:sldChg>
      <pc:sldChg chg="addSp delSp modSp new del mod modClrScheme chgLayout">
        <pc:chgData name="Kessler, Zach" userId="1f259dfe-68bc-4116-9052-ef9f9a66be0e" providerId="ADAL" clId="{E82FDA4E-3035-4D68-AD61-738B5ED6CD5B}" dt="2024-09-17T16:09:56.101" v="38" actId="47"/>
        <pc:sldMkLst>
          <pc:docMk/>
          <pc:sldMk cId="2549546429" sldId="567"/>
        </pc:sldMkLst>
        <pc:spChg chg="del">
          <ac:chgData name="Kessler, Zach" userId="1f259dfe-68bc-4116-9052-ef9f9a66be0e" providerId="ADAL" clId="{E82FDA4E-3035-4D68-AD61-738B5ED6CD5B}" dt="2024-09-17T16:08:15.926" v="11" actId="700"/>
          <ac:spMkLst>
            <pc:docMk/>
            <pc:sldMk cId="2549546429" sldId="567"/>
            <ac:spMk id="2" creationId="{FFD9122C-83D3-7F28-03D8-4CA9F5DFF4CB}"/>
          </ac:spMkLst>
        </pc:spChg>
        <pc:spChg chg="del">
          <ac:chgData name="Kessler, Zach" userId="1f259dfe-68bc-4116-9052-ef9f9a66be0e" providerId="ADAL" clId="{E82FDA4E-3035-4D68-AD61-738B5ED6CD5B}" dt="2024-09-17T16:08:15.926" v="11" actId="700"/>
          <ac:spMkLst>
            <pc:docMk/>
            <pc:sldMk cId="2549546429" sldId="567"/>
            <ac:spMk id="3" creationId="{9DDE6CFE-74DE-D135-0FEC-10C284ACF979}"/>
          </ac:spMkLst>
        </pc:spChg>
        <pc:spChg chg="del">
          <ac:chgData name="Kessler, Zach" userId="1f259dfe-68bc-4116-9052-ef9f9a66be0e" providerId="ADAL" clId="{E82FDA4E-3035-4D68-AD61-738B5ED6CD5B}" dt="2024-09-17T16:08:15.926" v="11" actId="700"/>
          <ac:spMkLst>
            <pc:docMk/>
            <pc:sldMk cId="2549546429" sldId="567"/>
            <ac:spMk id="4" creationId="{375B4B3A-59D4-BDD4-76B0-299A978CAAAA}"/>
          </ac:spMkLst>
        </pc:spChg>
        <pc:spChg chg="add mod">
          <ac:chgData name="Kessler, Zach" userId="1f259dfe-68bc-4116-9052-ef9f9a66be0e" providerId="ADAL" clId="{E82FDA4E-3035-4D68-AD61-738B5ED6CD5B}" dt="2024-09-17T16:08:35.228" v="37" actId="20577"/>
          <ac:spMkLst>
            <pc:docMk/>
            <pc:sldMk cId="2549546429" sldId="567"/>
            <ac:spMk id="5" creationId="{7CB50499-25AA-2476-F7BE-AE6D8AC6C8BA}"/>
          </ac:spMkLst>
        </pc:spChg>
      </pc:sldChg>
      <pc:sldChg chg="addSp modSp add mod modAnim">
        <pc:chgData name="Kessler, Zach" userId="1f259dfe-68bc-4116-9052-ef9f9a66be0e" providerId="ADAL" clId="{E82FDA4E-3035-4D68-AD61-738B5ED6CD5B}" dt="2024-09-17T16:18:45.601" v="82"/>
        <pc:sldMkLst>
          <pc:docMk/>
          <pc:sldMk cId="2691718809" sldId="567"/>
        </pc:sldMkLst>
        <pc:spChg chg="add mod">
          <ac:chgData name="Kessler, Zach" userId="1f259dfe-68bc-4116-9052-ef9f9a66be0e" providerId="ADAL" clId="{E82FDA4E-3035-4D68-AD61-738B5ED6CD5B}" dt="2024-09-17T16:18:15.154" v="78" actId="1076"/>
          <ac:spMkLst>
            <pc:docMk/>
            <pc:sldMk cId="2691718809" sldId="567"/>
            <ac:spMk id="2" creationId="{345AB34B-D1E9-F0AC-DBD3-22711D325BA1}"/>
          </ac:spMkLst>
        </pc:spChg>
      </pc:sldChg>
      <pc:sldChg chg="addSp delSp modSp new mod modClrScheme modAnim chgLayout">
        <pc:chgData name="Kessler, Zach" userId="1f259dfe-68bc-4116-9052-ef9f9a66be0e" providerId="ADAL" clId="{E82FDA4E-3035-4D68-AD61-738B5ED6CD5B}" dt="2024-09-17T16:31:56.230" v="207" actId="13926"/>
        <pc:sldMkLst>
          <pc:docMk/>
          <pc:sldMk cId="1546081334" sldId="568"/>
        </pc:sldMkLst>
        <pc:spChg chg="del">
          <ac:chgData name="Kessler, Zach" userId="1f259dfe-68bc-4116-9052-ef9f9a66be0e" providerId="ADAL" clId="{E82FDA4E-3035-4D68-AD61-738B5ED6CD5B}" dt="2024-09-17T16:24:00.135" v="85" actId="700"/>
          <ac:spMkLst>
            <pc:docMk/>
            <pc:sldMk cId="1546081334" sldId="568"/>
            <ac:spMk id="2" creationId="{DD18E5E0-60F9-4117-366E-5F213839200D}"/>
          </ac:spMkLst>
        </pc:spChg>
        <pc:spChg chg="del">
          <ac:chgData name="Kessler, Zach" userId="1f259dfe-68bc-4116-9052-ef9f9a66be0e" providerId="ADAL" clId="{E82FDA4E-3035-4D68-AD61-738B5ED6CD5B}" dt="2024-09-17T16:24:00.135" v="85" actId="700"/>
          <ac:spMkLst>
            <pc:docMk/>
            <pc:sldMk cId="1546081334" sldId="568"/>
            <ac:spMk id="3" creationId="{D3C87ED4-0A4D-6516-438B-8C6F489CB2CF}"/>
          </ac:spMkLst>
        </pc:spChg>
        <pc:spChg chg="del">
          <ac:chgData name="Kessler, Zach" userId="1f259dfe-68bc-4116-9052-ef9f9a66be0e" providerId="ADAL" clId="{E82FDA4E-3035-4D68-AD61-738B5ED6CD5B}" dt="2024-09-17T16:24:00.135" v="85" actId="700"/>
          <ac:spMkLst>
            <pc:docMk/>
            <pc:sldMk cId="1546081334" sldId="568"/>
            <ac:spMk id="4" creationId="{6CF60372-288D-2B2B-D85B-79D12CCA045E}"/>
          </ac:spMkLst>
        </pc:spChg>
        <pc:spChg chg="add mod">
          <ac:chgData name="Kessler, Zach" userId="1f259dfe-68bc-4116-9052-ef9f9a66be0e" providerId="ADAL" clId="{E82FDA4E-3035-4D68-AD61-738B5ED6CD5B}" dt="2024-09-17T16:31:54.924" v="205" actId="403"/>
          <ac:spMkLst>
            <pc:docMk/>
            <pc:sldMk cId="1546081334" sldId="568"/>
            <ac:spMk id="5" creationId="{902B2ED8-0B91-7868-38C2-0555FC66BA3E}"/>
          </ac:spMkLst>
        </pc:spChg>
        <pc:spChg chg="add mod">
          <ac:chgData name="Kessler, Zach" userId="1f259dfe-68bc-4116-9052-ef9f9a66be0e" providerId="ADAL" clId="{E82FDA4E-3035-4D68-AD61-738B5ED6CD5B}" dt="2024-09-17T16:31:56.230" v="207" actId="13926"/>
          <ac:spMkLst>
            <pc:docMk/>
            <pc:sldMk cId="1546081334" sldId="568"/>
            <ac:spMk id="6" creationId="{4A72E53B-BE59-3C18-0391-121309770230}"/>
          </ac:spMkLst>
        </pc:spChg>
        <pc:picChg chg="add mod">
          <ac:chgData name="Kessler, Zach" userId="1f259dfe-68bc-4116-9052-ef9f9a66be0e" providerId="ADAL" clId="{E82FDA4E-3035-4D68-AD61-738B5ED6CD5B}" dt="2024-09-17T16:24:07.305" v="88" actId="14100"/>
          <ac:picMkLst>
            <pc:docMk/>
            <pc:sldMk cId="1546081334" sldId="568"/>
            <ac:picMk id="2050" creationId="{8FDE6C86-ED2D-8EC5-ACC3-74528CE03DA2}"/>
          </ac:picMkLst>
        </pc:picChg>
      </pc:sldChg>
      <pc:sldChg chg="addSp modSp add mod ord">
        <pc:chgData name="Kessler, Zach" userId="1f259dfe-68bc-4116-9052-ef9f9a66be0e" providerId="ADAL" clId="{E82FDA4E-3035-4D68-AD61-738B5ED6CD5B}" dt="2024-09-17T16:27:38.970" v="198"/>
        <pc:sldMkLst>
          <pc:docMk/>
          <pc:sldMk cId="3356739102" sldId="569"/>
        </pc:sldMkLst>
        <pc:spChg chg="add mod">
          <ac:chgData name="Kessler, Zach" userId="1f259dfe-68bc-4116-9052-ef9f9a66be0e" providerId="ADAL" clId="{E82FDA4E-3035-4D68-AD61-738B5ED6CD5B}" dt="2024-09-17T16:27:23.534" v="196" actId="207"/>
          <ac:spMkLst>
            <pc:docMk/>
            <pc:sldMk cId="3356739102" sldId="569"/>
            <ac:spMk id="4" creationId="{81FF7B0B-E890-81BC-126F-C261DE8C533D}"/>
          </ac:spMkLst>
        </pc:spChg>
      </pc:sldChg>
      <pc:sldChg chg="addSp delSp modSp new mod modClrScheme chgLayout">
        <pc:chgData name="Kessler, Zach" userId="1f259dfe-68bc-4116-9052-ef9f9a66be0e" providerId="ADAL" clId="{E82FDA4E-3035-4D68-AD61-738B5ED6CD5B}" dt="2024-09-17T16:43:15.277" v="289" actId="20577"/>
        <pc:sldMkLst>
          <pc:docMk/>
          <pc:sldMk cId="4262573468" sldId="570"/>
        </pc:sldMkLst>
        <pc:spChg chg="del">
          <ac:chgData name="Kessler, Zach" userId="1f259dfe-68bc-4116-9052-ef9f9a66be0e" providerId="ADAL" clId="{E82FDA4E-3035-4D68-AD61-738B5ED6CD5B}" dt="2024-09-17T16:42:46.987" v="209" actId="700"/>
          <ac:spMkLst>
            <pc:docMk/>
            <pc:sldMk cId="4262573468" sldId="570"/>
            <ac:spMk id="2" creationId="{6BF95818-265C-A845-8552-47E9C9BCEC6F}"/>
          </ac:spMkLst>
        </pc:spChg>
        <pc:spChg chg="del">
          <ac:chgData name="Kessler, Zach" userId="1f259dfe-68bc-4116-9052-ef9f9a66be0e" providerId="ADAL" clId="{E82FDA4E-3035-4D68-AD61-738B5ED6CD5B}" dt="2024-09-17T16:42:46.987" v="209" actId="700"/>
          <ac:spMkLst>
            <pc:docMk/>
            <pc:sldMk cId="4262573468" sldId="570"/>
            <ac:spMk id="3" creationId="{E0A16960-63B2-F9B3-A126-49BBA28A5DA9}"/>
          </ac:spMkLst>
        </pc:spChg>
        <pc:spChg chg="del">
          <ac:chgData name="Kessler, Zach" userId="1f259dfe-68bc-4116-9052-ef9f9a66be0e" providerId="ADAL" clId="{E82FDA4E-3035-4D68-AD61-738B5ED6CD5B}" dt="2024-09-17T16:42:46.987" v="209" actId="700"/>
          <ac:spMkLst>
            <pc:docMk/>
            <pc:sldMk cId="4262573468" sldId="570"/>
            <ac:spMk id="4" creationId="{C78A5881-1E74-CB38-4480-AEDFD7B1DACF}"/>
          </ac:spMkLst>
        </pc:spChg>
        <pc:spChg chg="del">
          <ac:chgData name="Kessler, Zach" userId="1f259dfe-68bc-4116-9052-ef9f9a66be0e" providerId="ADAL" clId="{E82FDA4E-3035-4D68-AD61-738B5ED6CD5B}" dt="2024-09-17T16:42:46.987" v="209" actId="700"/>
          <ac:spMkLst>
            <pc:docMk/>
            <pc:sldMk cId="4262573468" sldId="570"/>
            <ac:spMk id="5" creationId="{5D22B479-A64A-9977-95AE-4F74AC80D345}"/>
          </ac:spMkLst>
        </pc:spChg>
        <pc:spChg chg="add mod">
          <ac:chgData name="Kessler, Zach" userId="1f259dfe-68bc-4116-9052-ef9f9a66be0e" providerId="ADAL" clId="{E82FDA4E-3035-4D68-AD61-738B5ED6CD5B}" dt="2024-09-17T16:43:15.277" v="289" actId="20577"/>
          <ac:spMkLst>
            <pc:docMk/>
            <pc:sldMk cId="4262573468" sldId="570"/>
            <ac:spMk id="6" creationId="{DAA19776-40C9-A6F5-D52E-DFB3D600A077}"/>
          </ac:spMkLst>
        </pc:spChg>
        <pc:picChg chg="add">
          <ac:chgData name="Kessler, Zach" userId="1f259dfe-68bc-4116-9052-ef9f9a66be0e" providerId="ADAL" clId="{E82FDA4E-3035-4D68-AD61-738B5ED6CD5B}" dt="2024-09-17T16:42:48.045" v="210"/>
          <ac:picMkLst>
            <pc:docMk/>
            <pc:sldMk cId="4262573468" sldId="570"/>
            <ac:picMk id="3074" creationId="{A9BACC2D-B638-548B-C37A-3E7130423A3E}"/>
          </ac:picMkLst>
        </pc:picChg>
      </pc:sldChg>
      <pc:sldChg chg="addSp modSp new del mod">
        <pc:chgData name="Kessler, Zach" userId="1f259dfe-68bc-4116-9052-ef9f9a66be0e" providerId="ADAL" clId="{E82FDA4E-3035-4D68-AD61-738B5ED6CD5B}" dt="2024-09-19T19:27:42.887" v="364" actId="2696"/>
        <pc:sldMkLst>
          <pc:docMk/>
          <pc:sldMk cId="227261348" sldId="571"/>
        </pc:sldMkLst>
        <pc:spChg chg="add mod">
          <ac:chgData name="Kessler, Zach" userId="1f259dfe-68bc-4116-9052-ef9f9a66be0e" providerId="ADAL" clId="{E82FDA4E-3035-4D68-AD61-738B5ED6CD5B}" dt="2024-09-19T19:26:51.708" v="358" actId="20577"/>
          <ac:spMkLst>
            <pc:docMk/>
            <pc:sldMk cId="227261348" sldId="571"/>
            <ac:spMk id="2" creationId="{97A9582B-2FE6-9B08-808C-C7EF24C13B9C}"/>
          </ac:spMkLst>
        </pc:spChg>
      </pc:sldChg>
      <pc:sldChg chg="add">
        <pc:chgData name="Kessler, Zach" userId="1f259dfe-68bc-4116-9052-ef9f9a66be0e" providerId="ADAL" clId="{E82FDA4E-3035-4D68-AD61-738B5ED6CD5B}" dt="2024-09-19T19:27:55.015" v="365"/>
        <pc:sldMkLst>
          <pc:docMk/>
          <pc:sldMk cId="2576190390" sldId="571"/>
        </pc:sldMkLst>
      </pc:sldChg>
      <pc:sldChg chg="add">
        <pc:chgData name="Kessler, Zach" userId="1f259dfe-68bc-4116-9052-ef9f9a66be0e" providerId="ADAL" clId="{E82FDA4E-3035-4D68-AD61-738B5ED6CD5B}" dt="2024-09-19T19:27:55.015" v="365"/>
        <pc:sldMkLst>
          <pc:docMk/>
          <pc:sldMk cId="1703452521" sldId="572"/>
        </pc:sldMkLst>
      </pc:sldChg>
      <pc:sldChg chg="addSp modSp new del mod">
        <pc:chgData name="Kessler, Zach" userId="1f259dfe-68bc-4116-9052-ef9f9a66be0e" providerId="ADAL" clId="{E82FDA4E-3035-4D68-AD61-738B5ED6CD5B}" dt="2024-09-19T19:27:42.887" v="364" actId="2696"/>
        <pc:sldMkLst>
          <pc:docMk/>
          <pc:sldMk cId="3835642260" sldId="572"/>
        </pc:sldMkLst>
        <pc:picChg chg="add mod">
          <ac:chgData name="Kessler, Zach" userId="1f259dfe-68bc-4116-9052-ef9f9a66be0e" providerId="ADAL" clId="{E82FDA4E-3035-4D68-AD61-738B5ED6CD5B}" dt="2024-09-19T19:27:20.353" v="363" actId="1076"/>
          <ac:picMkLst>
            <pc:docMk/>
            <pc:sldMk cId="3835642260" sldId="572"/>
            <ac:picMk id="3" creationId="{BD43218B-439F-49F8-17D4-030E2D0648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E6733-EE41-459E-948C-985F54B351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6F99-6522-404E-963C-8A34CA230D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213E08-00B0-4940-BF66-8C4A594B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9481"/>
            <a:ext cx="8229600" cy="747482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Single Variable Visualization</a:t>
            </a:r>
          </a:p>
        </p:txBody>
      </p:sp>
      <p:graphicFrame>
        <p:nvGraphicFramePr>
          <p:cNvPr id="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01569"/>
              </p:ext>
            </p:extLst>
          </p:nvPr>
        </p:nvGraphicFramePr>
        <p:xfrm>
          <a:off x="4436786" y="2760257"/>
          <a:ext cx="3082925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1168200" progId="Equation.3">
                  <p:embed/>
                </p:oleObj>
              </mc:Choice>
              <mc:Fallback>
                <p:oleObj name="Equation" r:id="rId3" imgW="1536480" imgH="11682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786" y="2760257"/>
                        <a:ext cx="308292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039" y="880497"/>
            <a:ext cx="8653525" cy="126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this time, we will focus in on a single variable, i.e., for each particular trait we have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observations on this trait, namely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kumimoji="0" lang="en-US" sz="2000" b="0" i="1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0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nj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With what tools can we analyze this set of values?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62581" y="2268450"/>
            <a:ext cx="1665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Data Frame: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14510" y="2766470"/>
            <a:ext cx="444500" cy="2379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353385" y="4211095"/>
            <a:ext cx="1308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391443" y="2409283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598797" y="2616171"/>
            <a:ext cx="18431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55133" y="4407761"/>
            <a:ext cx="2047875" cy="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3803" y="5520927"/>
            <a:ext cx="8534394" cy="85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Our first set of tools include pictorial and frequency methods from 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Descriptive Statistics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00791721-FC88-4BCC-B261-D9C88636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677" y="2708834"/>
            <a:ext cx="886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DC854713-06FF-4DD8-9DB6-D24880AB757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1810" y="4071856"/>
            <a:ext cx="1968779" cy="27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44"/>
    </mc:Choice>
    <mc:Fallback xmlns="">
      <p:transition spd="slow" advTm="912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CBF7-CB48-4E65-BEF0-8DF0BE0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431"/>
            <a:ext cx="8229600" cy="798788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7EEB2-9E2F-4F0C-888B-AFB879950496}"/>
              </a:ext>
            </a:extLst>
          </p:cNvPr>
          <p:cNvSpPr/>
          <p:nvPr/>
        </p:nvSpPr>
        <p:spPr>
          <a:xfrm>
            <a:off x="287769" y="1252519"/>
            <a:ext cx="599329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table(Cars93$AirBags,Cars93$Origin)</a:t>
            </a:r>
          </a:p>
          <a:p>
            <a:endParaRPr lang="en-US" sz="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USA non-USA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&amp; Passenger   9       7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only         23      20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None                16     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78452-B79A-476C-8016-910F60DD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" t="12092" r="7120" b="10495"/>
          <a:stretch/>
        </p:blipFill>
        <p:spPr>
          <a:xfrm>
            <a:off x="4661451" y="3417969"/>
            <a:ext cx="4114800" cy="337535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6F4898B-E66A-4C6E-910B-25318D5E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74" y="805073"/>
            <a:ext cx="8339397" cy="15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obtain the two-way frequency table of Airbags by Origin using: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8FF7D-6357-4F8D-88B7-DE6003160A94}"/>
              </a:ext>
            </a:extLst>
          </p:cNvPr>
          <p:cNvSpPr/>
          <p:nvPr/>
        </p:nvSpPr>
        <p:spPr>
          <a:xfrm>
            <a:off x="278293" y="2543192"/>
            <a:ext cx="8567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(table(Cars93$AirBags,Cars93$Origin),col=c(2,3,4),beside=T,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=c(0,30),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legend(x=5,y=30,title="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Airbags",legend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=sort(unique(Cars93$AirBags)),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fill=c(2,3,4))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1957FD-1C9C-47C1-8E5F-0F22A6FBA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69" y="3837781"/>
            <a:ext cx="3936361" cy="163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above provides the figure to the right depicting the </a:t>
            </a:r>
            <a:r>
              <a:rPr lang="en-US" sz="20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as a function of the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2C60C-7215-BD71-816B-D5EA59A60ECE}"/>
              </a:ext>
            </a:extLst>
          </p:cNvPr>
          <p:cNvSpPr/>
          <p:nvPr/>
        </p:nvSpPr>
        <p:spPr bwMode="auto">
          <a:xfrm>
            <a:off x="238074" y="2583653"/>
            <a:ext cx="7710172" cy="91364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0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CBF7-CB48-4E65-BEF0-8DF0BE0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431"/>
            <a:ext cx="8229600" cy="798788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7EEB2-9E2F-4F0C-888B-AFB879950496}"/>
              </a:ext>
            </a:extLst>
          </p:cNvPr>
          <p:cNvSpPr/>
          <p:nvPr/>
        </p:nvSpPr>
        <p:spPr>
          <a:xfrm>
            <a:off x="287769" y="1252519"/>
            <a:ext cx="599329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table(Cars93$AirBags,Cars93$Origin)</a:t>
            </a:r>
          </a:p>
          <a:p>
            <a:endParaRPr lang="en-US" sz="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USA non-USA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&amp; Passenger   9       7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Driver only         23      20</a:t>
            </a:r>
          </a:p>
          <a:p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None                16     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78452-B79A-476C-8016-910F60DD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" t="12092" r="7120" b="10495"/>
          <a:stretch/>
        </p:blipFill>
        <p:spPr>
          <a:xfrm>
            <a:off x="4661451" y="3417969"/>
            <a:ext cx="4114800" cy="337535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6F4898B-E66A-4C6E-910B-25318D5E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74" y="805073"/>
            <a:ext cx="8339397" cy="15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obtain the two-way frequency table of Airbags by Origin using: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8FF7D-6357-4F8D-88B7-DE6003160A94}"/>
              </a:ext>
            </a:extLst>
          </p:cNvPr>
          <p:cNvSpPr/>
          <p:nvPr/>
        </p:nvSpPr>
        <p:spPr>
          <a:xfrm>
            <a:off x="278293" y="2543192"/>
            <a:ext cx="8567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(table(Cars93$AirBags,Cars93$Origin),col=c(2,3,4),beside=T,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=c(0,30),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legend(x=5,y=30,title="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Airbags",legend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=sort(unique(Cars93$AirBags)),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fill=c(2,3,4))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1957FD-1C9C-47C1-8E5F-0F22A6FBA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69" y="3837781"/>
            <a:ext cx="3936361" cy="163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above provides the figure to the right depicting the </a:t>
            </a:r>
            <a:r>
              <a:rPr lang="en-US" sz="20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as a function of the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 </a:t>
            </a:r>
          </a:p>
        </p:txBody>
      </p:sp>
    </p:spTree>
    <p:extLst>
      <p:ext uri="{BB962C8B-B14F-4D97-AF65-F5344CB8AC3E}">
        <p14:creationId xmlns:p14="http://schemas.microsoft.com/office/powerpoint/2010/main" val="199460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312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4006" y="904338"/>
            <a:ext cx="8392414" cy="2057400"/>
          </a:xfrm>
        </p:spPr>
        <p:txBody>
          <a:bodyPr/>
          <a:lstStyle/>
          <a:p>
            <a:pPr eaLnBrk="1" hangingPunct="1"/>
            <a:r>
              <a:rPr lang="en-US" sz="2200" dirty="0"/>
              <a:t>A </a:t>
            </a:r>
            <a:r>
              <a:rPr lang="en-US" sz="2200" b="1" i="1" dirty="0"/>
              <a:t>pie chart </a:t>
            </a:r>
            <a:r>
              <a:rPr lang="en-US" sz="2200" dirty="0"/>
              <a:t>is a graphical method for displaying the distribution of a qualitative variable.</a:t>
            </a:r>
          </a:p>
          <a:p>
            <a:pPr eaLnBrk="1" hangingPunct="1"/>
            <a:endParaRPr lang="en-US" sz="900" dirty="0"/>
          </a:p>
          <a:p>
            <a:pPr eaLnBrk="1" hangingPunct="1"/>
            <a:r>
              <a:rPr lang="en-US" sz="2200" dirty="0"/>
              <a:t>The circle or pie represents the whole (all the units). The pie is divided into slices, one for each category of the qualitative variable.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25724" y="4228301"/>
            <a:ext cx="3990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dirty="0"/>
              <a:t>Now, your turn! Visualize another variable in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b="0" dirty="0"/>
              <a:t> by creating a bar graph and a pie chart.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81234-A221-49ED-92BE-A1C9943F5C06}"/>
              </a:ext>
            </a:extLst>
          </p:cNvPr>
          <p:cNvSpPr/>
          <p:nvPr/>
        </p:nvSpPr>
        <p:spPr>
          <a:xfrm>
            <a:off x="417260" y="2966540"/>
            <a:ext cx="839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pie(table(Cars93$AirBags),main="Standard Air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Bags",col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=c(2,3,4),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7B3A4-1789-4F8B-BC13-1AF47FDA8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5" t="4808" r="3495" b="23519"/>
          <a:stretch/>
        </p:blipFill>
        <p:spPr>
          <a:xfrm>
            <a:off x="4562061" y="3468755"/>
            <a:ext cx="4481473" cy="3212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FF7B0B-E890-81BC-126F-C261DE8C533D}"/>
              </a:ext>
            </a:extLst>
          </p:cNvPr>
          <p:cNvSpPr/>
          <p:nvPr/>
        </p:nvSpPr>
        <p:spPr bwMode="auto">
          <a:xfrm>
            <a:off x="1072663" y="2961738"/>
            <a:ext cx="7359160" cy="50701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89"/>
    </mc:Choice>
    <mc:Fallback xmlns="">
      <p:transition spd="slow" advTm="2232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312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4006" y="904338"/>
            <a:ext cx="8392414" cy="2057400"/>
          </a:xfrm>
        </p:spPr>
        <p:txBody>
          <a:bodyPr/>
          <a:lstStyle/>
          <a:p>
            <a:pPr eaLnBrk="1" hangingPunct="1"/>
            <a:r>
              <a:rPr lang="en-US" sz="2200" dirty="0"/>
              <a:t>A </a:t>
            </a:r>
            <a:r>
              <a:rPr lang="en-US" sz="2200" b="1" i="1" dirty="0"/>
              <a:t>pie chart </a:t>
            </a:r>
            <a:r>
              <a:rPr lang="en-US" sz="2200" dirty="0"/>
              <a:t>is a graphical method for displaying the distribution of a qualitative variable.</a:t>
            </a:r>
          </a:p>
          <a:p>
            <a:pPr eaLnBrk="1" hangingPunct="1"/>
            <a:endParaRPr lang="en-US" sz="900" dirty="0"/>
          </a:p>
          <a:p>
            <a:pPr eaLnBrk="1" hangingPunct="1"/>
            <a:r>
              <a:rPr lang="en-US" sz="2200" dirty="0"/>
              <a:t>The circle or pie represents the whole (all the units). The pie is divided into slices, one for each category of the qualitative variable.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25724" y="4228301"/>
            <a:ext cx="3990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dirty="0"/>
              <a:t>Now, your turn! Visualize another variable in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b="0" dirty="0"/>
              <a:t> by creating a bar graph and a pie chart.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81234-A221-49ED-92BE-A1C9943F5C06}"/>
              </a:ext>
            </a:extLst>
          </p:cNvPr>
          <p:cNvSpPr/>
          <p:nvPr/>
        </p:nvSpPr>
        <p:spPr>
          <a:xfrm>
            <a:off x="417260" y="2966540"/>
            <a:ext cx="839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pie(table(Cars93$AirBags),main="Standard Air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Bags",col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=c(2,3,4),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7B3A4-1789-4F8B-BC13-1AF47FDA8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5" t="4808" r="3495" b="23519"/>
          <a:stretch/>
        </p:blipFill>
        <p:spPr>
          <a:xfrm>
            <a:off x="4562061" y="3468755"/>
            <a:ext cx="4481473" cy="3212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89"/>
    </mc:Choice>
    <mc:Fallback xmlns="">
      <p:transition spd="slow" advTm="2232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DE6C86-ED2D-8EC5-ACC3-74528CE0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54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B2ED8-0B91-7868-38C2-0555FC66BA3E}"/>
              </a:ext>
            </a:extLst>
          </p:cNvPr>
          <p:cNvSpPr txBox="1"/>
          <p:nvPr/>
        </p:nvSpPr>
        <p:spPr>
          <a:xfrm>
            <a:off x="-228817" y="140149"/>
            <a:ext cx="93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*Makes chart in R instead of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2E53B-BE59-3C18-0391-121309770230}"/>
              </a:ext>
            </a:extLst>
          </p:cNvPr>
          <p:cNvSpPr txBox="1"/>
          <p:nvPr/>
        </p:nvSpPr>
        <p:spPr>
          <a:xfrm>
            <a:off x="-114409" y="5998757"/>
            <a:ext cx="93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I’m something of data scientist myself</a:t>
            </a:r>
          </a:p>
        </p:txBody>
      </p:sp>
    </p:spTree>
    <p:extLst>
      <p:ext uri="{BB962C8B-B14F-4D97-AF65-F5344CB8AC3E}">
        <p14:creationId xmlns:p14="http://schemas.microsoft.com/office/powerpoint/2010/main" val="154608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665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654" y="1245627"/>
            <a:ext cx="8665198" cy="54366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300" dirty="0"/>
              <a:t>When a variable is quantitative, there are no natural categories. </a:t>
            </a:r>
            <a:endParaRPr lang="en-US" sz="1000" dirty="0"/>
          </a:p>
          <a:p>
            <a:pPr marL="0" indent="0" eaLnBrk="1" hangingPunct="1">
              <a:buNone/>
            </a:pPr>
            <a:endParaRPr lang="en-US" sz="2300" u="sng" dirty="0"/>
          </a:p>
          <a:p>
            <a:pPr marL="0" indent="0" eaLnBrk="1" hangingPunct="1">
              <a:buNone/>
            </a:pPr>
            <a:r>
              <a:rPr lang="en-US" sz="2300" u="sng" dirty="0"/>
              <a:t>Example</a:t>
            </a:r>
            <a:r>
              <a:rPr lang="en-US" sz="2300" dirty="0"/>
              <a:t>: Consider the data </a:t>
            </a:r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dirty="0"/>
              <a:t>giving the particulate emissions for 65 vehicles in grams per gallon.</a:t>
            </a:r>
            <a:endParaRPr lang="en-US" sz="1000" dirty="0"/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The maximum value is 6.64, while the minimum value is 0.25.</a:t>
            </a:r>
          </a:p>
          <a:p>
            <a:pPr marL="0" indent="0" eaLnBrk="1" hangingPunct="1">
              <a:buNone/>
            </a:pPr>
            <a:endParaRPr lang="en-US" sz="1050" dirty="0"/>
          </a:p>
          <a:p>
            <a:pPr marL="0" indent="0" eaLnBrk="1" hangingPunct="1">
              <a:buNone/>
            </a:pPr>
            <a:r>
              <a:rPr lang="en-US" sz="2300" dirty="0"/>
              <a:t>How are the values distributed?</a:t>
            </a:r>
          </a:p>
          <a:p>
            <a:pPr eaLnBrk="1" hangingPunct="1"/>
            <a:endParaRPr lang="en-US" sz="23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1444" y="2741658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4" y="174762"/>
            <a:ext cx="9127376" cy="7620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Graphical Methods: Quantitative Variables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419233" y="4330095"/>
            <a:ext cx="8229600" cy="155888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Histogram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661018" y="1939732"/>
            <a:ext cx="774603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dirty="0"/>
              <a:t>   Overall shape of the data set (e.g., symmetric or skewed)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Presence of gaps in the data set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Number and location of peaks (modes) in the data set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Presence of outliers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Identification of a representative value and the extent of spread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77354" y="969023"/>
            <a:ext cx="83010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Graphical Methods often convey important information about the structure of the data set including: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9290" y="3820046"/>
            <a:ext cx="8301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One of the most widely used graphic to visualize numerical data:</a:t>
            </a:r>
          </a:p>
        </p:txBody>
      </p:sp>
      <p:pic>
        <p:nvPicPr>
          <p:cNvPr id="9218" name="Picture 2" descr="GGPLOT Histogram with Density Curve in R using Secondary Y-axis - Datanovia">
            <a:extLst>
              <a:ext uri="{FF2B5EF4-FFF2-40B4-BE49-F238E27FC236}">
                <a16:creationId xmlns:a16="http://schemas.microsoft.com/office/drawing/2014/main" id="{BD41F67B-449F-4622-A08D-C78FD376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08" y="4394531"/>
            <a:ext cx="2746656" cy="21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29"/>
    </mc:Choice>
    <mc:Fallback xmlns="">
      <p:transition spd="slow" advTm="963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cient Aliens Meme - Imgflip">
            <a:extLst>
              <a:ext uri="{FF2B5EF4-FFF2-40B4-BE49-F238E27FC236}">
                <a16:creationId xmlns:a16="http://schemas.microsoft.com/office/drawing/2014/main" id="{641D31C3-104B-45E0-8670-09D52849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25740"/>
            <a:ext cx="47625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70F3C4B-45BB-471F-A41D-6811FC651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34457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4110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ve you tried turning it off and on again Meme Generator - Imgflip">
            <a:extLst>
              <a:ext uri="{FF2B5EF4-FFF2-40B4-BE49-F238E27FC236}">
                <a16:creationId xmlns:a16="http://schemas.microsoft.com/office/drawing/2014/main" id="{A9BACC2D-B638-548B-C37A-3E713042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19776-40C9-A6F5-D52E-DFB3D600A077}"/>
              </a:ext>
            </a:extLst>
          </p:cNvPr>
          <p:cNvSpPr txBox="1"/>
          <p:nvPr/>
        </p:nvSpPr>
        <p:spPr>
          <a:xfrm>
            <a:off x="-114409" y="5998757"/>
            <a:ext cx="93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</a:rPr>
              <a:t>Have you tried making </a:t>
            </a:r>
            <a:r>
              <a:rPr lang="en-US" sz="3600">
                <a:solidFill>
                  <a:schemeClr val="bg1"/>
                </a:solidFill>
                <a:highlight>
                  <a:srgbClr val="000000"/>
                </a:highlight>
              </a:rPr>
              <a:t>a histogram yet?</a:t>
            </a:r>
            <a:endParaRPr lang="en-US" sz="3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25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787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195932"/>
            <a:ext cx="8568711" cy="54366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300" dirty="0"/>
              <a:t>When a variable is quantitative, there are no natural categories. </a:t>
            </a:r>
            <a:r>
              <a:rPr lang="en-US" sz="2300" u="sng" dirty="0"/>
              <a:t>One strategy is to divide the range of the data into </a:t>
            </a:r>
            <a:r>
              <a:rPr lang="en-US" sz="2300" b="1" i="1" u="sng" dirty="0"/>
              <a:t>classes </a:t>
            </a:r>
            <a:r>
              <a:rPr lang="en-US" sz="2300" u="sng" dirty="0"/>
              <a:t>that cover all the values that are observed.</a:t>
            </a:r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u="sng" dirty="0"/>
              <a:t>Example</a:t>
            </a:r>
            <a:r>
              <a:rPr lang="en-US" sz="2300" dirty="0"/>
              <a:t>: Recall the data </a:t>
            </a:r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dirty="0"/>
              <a:t>giving the particulate emissions for 65 vehicles in grams per gallon.</a:t>
            </a:r>
            <a:endParaRPr lang="en-US" sz="1000" dirty="0"/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The maximum value is 6.64, while the minimum value is 0.25.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How are the values distributed?</a:t>
            </a:r>
          </a:p>
          <a:p>
            <a:pPr eaLnBrk="1" hangingPunct="1"/>
            <a:endParaRPr lang="en-US" sz="23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3248980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09"/>
    </mc:Choice>
    <mc:Fallback xmlns="">
      <p:transition spd="slow" advTm="558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413-49A1-4781-880B-62F27701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985"/>
            <a:ext cx="8229600" cy="68831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B7AC8D-27A6-4574-90C0-70EF1ECF1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320" y="851442"/>
            <a:ext cx="858160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frame (in the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package) contains information on 93 cars sold in the U.S. in the year 1993. It has 93 rows and 27 columns. Additional information is available using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?Cars93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help(Cars93)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9176CC-2F8C-4D7E-8752-BC4B673B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27" y="1979316"/>
            <a:ext cx="8581603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command </a:t>
            </a:r>
            <a:r>
              <a:rPr lang="en-US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displays the first few lines (the default is 6) of an object in R.</a:t>
            </a:r>
            <a:endParaRPr lang="en-US" alt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C856-D64B-48EF-AB20-D7791E772B84}"/>
              </a:ext>
            </a:extLst>
          </p:cNvPr>
          <p:cNvSpPr/>
          <p:nvPr/>
        </p:nvSpPr>
        <p:spPr>
          <a:xfrm>
            <a:off x="278468" y="2849300"/>
            <a:ext cx="869810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head(Cars93)</a:t>
            </a:r>
          </a:p>
          <a:p>
            <a:r>
              <a:rPr lang="en-US" sz="105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  Type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endParaRPr lang="en-US" sz="105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       Rear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      Front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4        1.8        140 6300         2890             Yes               13.2          5    177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6        3.2        200 5500         2335             Yes               18.0          5    195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6        2.8        172 5500         2280             Yes               16.9          5    180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      2.8        172 5500         2535             Yes               21.1          6    193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4        3.5        208 5700         2545             Yes               21.1          4    186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4        2.2        110 5200         2565              No               16.4          6    189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Wheelbase Width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102    68          37           26.5           11   2705 non-USA Acura Integra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115    71          38           30.0           15   3560 non-USA  Acura Legend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102    67          37           28.0           14   3375 non-USA       Audi 90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106    70          37           31.0           17   3405 non-USA      Audi 100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109    69          39           27.0           13   3640 non-USA      BMW 535i</a:t>
            </a:r>
          </a:p>
          <a:p>
            <a:r>
              <a:rPr lang="en-US" sz="105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105    69          41           28.0           16   2880     USA Buick Century</a:t>
            </a:r>
          </a:p>
        </p:txBody>
      </p:sp>
    </p:spTree>
    <p:extLst>
      <p:ext uri="{BB962C8B-B14F-4D97-AF65-F5344CB8AC3E}">
        <p14:creationId xmlns:p14="http://schemas.microsoft.com/office/powerpoint/2010/main" val="30623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84"/>
    </mc:Choice>
    <mc:Fallback xmlns="">
      <p:transition spd="slow" advTm="2554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28"/>
            <a:ext cx="8229600" cy="68891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Classes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818311"/>
            <a:ext cx="8640960" cy="32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000" b="0" kern="0" dirty="0"/>
              <a:t>Requirements for Choosing Classes </a:t>
            </a:r>
          </a:p>
          <a:p>
            <a:pPr marL="0" indent="0" eaLnBrk="1" hangingPunct="1">
              <a:buFontTx/>
              <a:buNone/>
            </a:pPr>
            <a:endParaRPr lang="en-US" sz="500" b="0" kern="0" dirty="0"/>
          </a:p>
          <a:p>
            <a:pPr eaLnBrk="1" hangingPunct="1"/>
            <a:r>
              <a:rPr lang="en-US" sz="2000" b="0" kern="0" dirty="0"/>
              <a:t>Every observation must fall into one of the classes</a:t>
            </a:r>
          </a:p>
          <a:p>
            <a:pPr eaLnBrk="1" hangingPunct="1"/>
            <a:r>
              <a:rPr lang="en-US" sz="2000" b="0" kern="0" dirty="0"/>
              <a:t>The classes must not overlap</a:t>
            </a:r>
          </a:p>
          <a:p>
            <a:pPr eaLnBrk="1" hangingPunct="1"/>
            <a:r>
              <a:rPr lang="en-US" sz="2000" b="0" kern="0" dirty="0"/>
              <a:t>Classes of equal width</a:t>
            </a:r>
          </a:p>
          <a:p>
            <a:pPr eaLnBrk="1" hangingPunct="1"/>
            <a:r>
              <a:rPr lang="en-US" sz="2000" b="0" kern="0" dirty="0"/>
              <a:t>There must be no gaps between classes, </a:t>
            </a:r>
            <a:r>
              <a:rPr lang="en-US" sz="2000" kern="0" dirty="0"/>
              <a:t>even if there are no observations in a class, it is included in the frequency distribution</a:t>
            </a:r>
          </a:p>
          <a:p>
            <a:pPr marL="0" indent="0" eaLnBrk="1" hangingPunct="1">
              <a:buFontTx/>
              <a:buNone/>
            </a:pPr>
            <a:endParaRPr lang="en-US" sz="1600" b="0" u="sng" kern="0" dirty="0"/>
          </a:p>
          <a:p>
            <a:pPr marL="0" indent="0" eaLnBrk="1" hangingPunct="1">
              <a:buFontTx/>
              <a:buNone/>
            </a:pPr>
            <a:endParaRPr lang="en-US" sz="2000" b="0" kern="0" dirty="0"/>
          </a:p>
          <a:p>
            <a:pPr marL="0" indent="0" eaLnBrk="1" hangingPunct="1">
              <a:buFontTx/>
              <a:buNone/>
            </a:pPr>
            <a:endParaRPr lang="en-US" sz="2000" b="0" kern="0" dirty="0"/>
          </a:p>
          <a:p>
            <a:pPr eaLnBrk="1" hangingPunct="1"/>
            <a:endParaRPr lang="en-US" sz="2000" b="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4580" y="362964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Relative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0.00-0.99     [0,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1.00-1.99     [1,</a:t>
                      </a:r>
                      <a:r>
                        <a:rPr lang="en-US" baseline="0" dirty="0"/>
                        <a:t>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2.00-2.99     [2,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3.00-3.99     [3, 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4.00-4.99     [4, 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5.00-5.99     [5, 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6.00-6.99     [6, 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851" y="3158198"/>
            <a:ext cx="592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Frequency Distribution of Particulate Data</a:t>
            </a:r>
          </a:p>
        </p:txBody>
      </p:sp>
    </p:spTree>
    <p:extLst>
      <p:ext uri="{BB962C8B-B14F-4D97-AF65-F5344CB8AC3E}">
        <p14:creationId xmlns:p14="http://schemas.microsoft.com/office/powerpoint/2010/main" val="146205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25"/>
    </mc:Choice>
    <mc:Fallback xmlns="">
      <p:transition spd="slow" advTm="13292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88028" y="768008"/>
          <a:ext cx="49325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Relative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0.00-0.99     [0,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1.00-1.99     [1,</a:t>
                      </a:r>
                      <a:r>
                        <a:rPr lang="en-US" sz="1400" baseline="0" dirty="0"/>
                        <a:t> 2)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2.00-2.99     [2,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3.00-3.99     [3, 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4.00-4.99     [4, 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5.00-5.99     [5, 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6.00-6.99     [6, 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2DBA315-48B6-4540-A464-1435452DB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3" b="2917"/>
          <a:stretch/>
        </p:blipFill>
        <p:spPr>
          <a:xfrm>
            <a:off x="392674" y="3889499"/>
            <a:ext cx="4067014" cy="2900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58A5-83CD-48D1-ABFC-14047B508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43" b="2917"/>
          <a:stretch/>
        </p:blipFill>
        <p:spPr>
          <a:xfrm>
            <a:off x="4757142" y="3900362"/>
            <a:ext cx="4062204" cy="28969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0D46D3-D6B3-453B-BCE7-2C332352EE92}"/>
              </a:ext>
            </a:extLst>
          </p:cNvPr>
          <p:cNvSpPr/>
          <p:nvPr/>
        </p:nvSpPr>
        <p:spPr>
          <a:xfrm>
            <a:off x="246815" y="3298172"/>
            <a:ext cx="8314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=1.2,cex.axis=1.2,col="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(g/gal)")</a:t>
            </a:r>
          </a:p>
        </p:txBody>
      </p:sp>
    </p:spTree>
    <p:extLst>
      <p:ext uri="{BB962C8B-B14F-4D97-AF65-F5344CB8AC3E}">
        <p14:creationId xmlns:p14="http://schemas.microsoft.com/office/powerpoint/2010/main" val="28249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19"/>
    </mc:Choice>
    <mc:Fallback xmlns="">
      <p:transition spd="slow" advTm="1258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7A9582B-2FE6-9B08-808C-C7EF24C13B9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7000"/>
            <a:ext cx="82296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Talk Eps 4 (?)</a:t>
            </a:r>
          </a:p>
          <a:p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visualization is important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9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lines&#10;&#10;Description automatically generated">
            <a:extLst>
              <a:ext uri="{FF2B5EF4-FFF2-40B4-BE49-F238E27FC236}">
                <a16:creationId xmlns:a16="http://schemas.microsoft.com/office/drawing/2014/main" id="{BD43218B-439F-49F8-17D4-030E2D06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" y="858450"/>
            <a:ext cx="8932420" cy="49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Istogram is no bar chart - Y U No | Meme Generator">
            <a:extLst>
              <a:ext uri="{FF2B5EF4-FFF2-40B4-BE49-F238E27FC236}">
                <a16:creationId xmlns:a16="http://schemas.microsoft.com/office/drawing/2014/main" id="{BACD0257-D2F3-4783-84C1-2F70E6FD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6" y="1078992"/>
            <a:ext cx="6266688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99AA8E-4025-485B-AF0F-695C1D01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881063"/>
            <a:ext cx="47625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nter image description here">
            <a:extLst>
              <a:ext uri="{FF2B5EF4-FFF2-40B4-BE49-F238E27FC236}">
                <a16:creationId xmlns:a16="http://schemas.microsoft.com/office/drawing/2014/main" id="{F4FFBF84-110F-4FD1-9013-BB2FA048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38" y="3550589"/>
            <a:ext cx="3103554" cy="19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99AA8E-4025-485B-AF0F-695C1D01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881063"/>
            <a:ext cx="47625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nter image description here">
            <a:extLst>
              <a:ext uri="{FF2B5EF4-FFF2-40B4-BE49-F238E27FC236}">
                <a16:creationId xmlns:a16="http://schemas.microsoft.com/office/drawing/2014/main" id="{F4FFBF84-110F-4FD1-9013-BB2FA048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38" y="3550589"/>
            <a:ext cx="3103554" cy="19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AB34B-D1E9-F0AC-DBD3-22711D325BA1}"/>
              </a:ext>
            </a:extLst>
          </p:cNvPr>
          <p:cNvSpPr txBox="1"/>
          <p:nvPr/>
        </p:nvSpPr>
        <p:spPr>
          <a:xfrm rot="20637475">
            <a:off x="-114409" y="2320641"/>
            <a:ext cx="9372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highlight>
                  <a:srgbClr val="000000"/>
                </a:highlight>
              </a:rPr>
              <a:t>GRAPH CRIME!</a:t>
            </a:r>
          </a:p>
        </p:txBody>
      </p:sp>
    </p:spTree>
    <p:extLst>
      <p:ext uri="{BB962C8B-B14F-4D97-AF65-F5344CB8AC3E}">
        <p14:creationId xmlns:p14="http://schemas.microsoft.com/office/powerpoint/2010/main" val="26917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81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Number of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80108"/>
            <a:ext cx="6731876" cy="728961"/>
          </a:xfrm>
        </p:spPr>
        <p:txBody>
          <a:bodyPr/>
          <a:lstStyle/>
          <a:p>
            <a:r>
              <a:rPr lang="en-US" sz="2400" u="sng" dirty="0"/>
              <a:t>A good rule of thumb is number of classes </a:t>
            </a:r>
            <a:r>
              <a:rPr lang="en-US" sz="2400" dirty="0"/>
              <a:t>≈</a:t>
            </a:r>
            <a:r>
              <a:rPr lang="en-US" sz="2400" u="sng" dirty="0"/>
              <a:t> </a:t>
            </a:r>
          </a:p>
          <a:p>
            <a:endParaRPr 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52536" y="-10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909112" y="5480108"/>
          <a:ext cx="412546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" imgH="228600" progId="Equation.3">
                  <p:embed/>
                </p:oleObj>
              </mc:Choice>
              <mc:Fallback>
                <p:oleObj name="Equation" r:id="rId2" imgW="2413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112" y="5480108"/>
                        <a:ext cx="412546" cy="396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B0A7186-16B2-4BCA-A239-C00B889B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5" y="918619"/>
            <a:ext cx="4267095" cy="44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81"/>
    </mc:Choice>
    <mc:Fallback xmlns="">
      <p:transition spd="slow" advTm="14198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D862-7E22-486D-B3E8-696A3ADE4FD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24236" y="669618"/>
            <a:ext cx="7408257" cy="476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classes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508FE-1AF4-440A-83E1-16825595A4DD}"/>
              </a:ext>
            </a:extLst>
          </p:cNvPr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D0174-7BDF-40FD-B916-3CB8CB9AFE70}"/>
              </a:ext>
            </a:extLst>
          </p:cNvPr>
          <p:cNvSpPr/>
          <p:nvPr/>
        </p:nvSpPr>
        <p:spPr>
          <a:xfrm>
            <a:off x="264702" y="1212405"/>
            <a:ext cx="8701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=1.2,cex.axis=1.2,col="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",breaks=seq(0,7,.5),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92CE5-61A8-46F7-B430-EEA69EA4A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 b="2535"/>
          <a:stretch/>
        </p:blipFill>
        <p:spPr>
          <a:xfrm>
            <a:off x="2454765" y="1725339"/>
            <a:ext cx="4303844" cy="3624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8A31F-940C-4464-A0F9-11C1ED8F7519}"/>
              </a:ext>
            </a:extLst>
          </p:cNvPr>
          <p:cNvSpPr txBox="1"/>
          <p:nvPr/>
        </p:nvSpPr>
        <p:spPr>
          <a:xfrm>
            <a:off x="380326" y="5415060"/>
            <a:ext cx="87012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Above, the command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seq(0,7,.5)</a:t>
            </a:r>
            <a:r>
              <a:rPr lang="en-US" sz="2000" b="0" dirty="0"/>
              <a:t>creates the vector with the sequence</a:t>
            </a:r>
          </a:p>
          <a:p>
            <a:endParaRPr lang="en-US" sz="700" b="0" dirty="0"/>
          </a:p>
          <a:p>
            <a:r>
              <a:rPr lang="en-US" sz="2000" b="0" dirty="0"/>
              <a:t>	    (0, 0.5, 1, 1.5, 2, 2.5, 3, 3.5, 4, 4.5, 5, 5.5, 6, 6.5, 7)</a:t>
            </a:r>
          </a:p>
          <a:p>
            <a:endParaRPr lang="en-US" sz="800" b="0" dirty="0"/>
          </a:p>
          <a:p>
            <a:r>
              <a:rPr lang="en-US" sz="2000" b="0" dirty="0"/>
              <a:t>which is used for the endpoints of the histogram classes.</a:t>
            </a:r>
          </a:p>
        </p:txBody>
      </p:sp>
    </p:spTree>
    <p:extLst>
      <p:ext uri="{BB962C8B-B14F-4D97-AF65-F5344CB8AC3E}">
        <p14:creationId xmlns:p14="http://schemas.microsoft.com/office/powerpoint/2010/main" val="1378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15"/>
    </mc:Choice>
    <mc:Fallback xmlns="">
      <p:transition spd="slow" advTm="16241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D862-7E22-486D-B3E8-696A3ADE4FD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24236" y="660382"/>
            <a:ext cx="7408257" cy="476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classes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508FE-1AF4-440A-83E1-16825595A4DD}"/>
              </a:ext>
            </a:extLst>
          </p:cNvPr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D0174-7BDF-40FD-B916-3CB8CB9AFE70}"/>
              </a:ext>
            </a:extLst>
          </p:cNvPr>
          <p:cNvSpPr/>
          <p:nvPr/>
        </p:nvSpPr>
        <p:spPr>
          <a:xfrm>
            <a:off x="264702" y="1184697"/>
            <a:ext cx="80295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Particulate,breaks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=1.2,cex.axis=1.3)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A31F-940C-4464-A0F9-11C1ED8F7519}"/>
              </a:ext>
            </a:extLst>
          </p:cNvPr>
          <p:cNvSpPr txBox="1"/>
          <p:nvPr/>
        </p:nvSpPr>
        <p:spPr>
          <a:xfrm>
            <a:off x="232550" y="5616151"/>
            <a:ext cx="8735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Above, the command setting breaks to 14 tells R we would like 14 classes.</a:t>
            </a:r>
          </a:p>
          <a:p>
            <a:r>
              <a:rPr lang="en-US" sz="2000" b="0" u="sng" dirty="0"/>
              <a:t>Note</a:t>
            </a:r>
            <a:r>
              <a:rPr lang="en-US" sz="2000" b="0" dirty="0"/>
              <a:t>: when an integer is used in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n-US" sz="2000" b="0" dirty="0"/>
              <a:t> argument, the number is taken as a suggestion only, and the breakpoints will be set to “pretty”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7D054-CE8B-4559-9916-DA199FBF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52" y="1749286"/>
            <a:ext cx="4615912" cy="3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65"/>
    </mc:Choice>
    <mc:Fallback xmlns="">
      <p:transition spd="slow" advTm="834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29"/>
            <a:ext cx="8229600" cy="64680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 Variable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169" y="1169642"/>
            <a:ext cx="8342632" cy="307195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variable provides the possible values that a variable can take on and how often (frequently) these possible values occur. The distribution of a variable shows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variation of the variable.</a:t>
            </a:r>
          </a:p>
          <a:p>
            <a:pPr eaLnBrk="1" hangingPunct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a variable can be summarized graphically, numerically, or with a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27"/>
    </mc:Choice>
    <mc:Fallback xmlns="">
      <p:transition spd="slow" advTm="6242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2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Discrete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72717"/>
            <a:ext cx="8784976" cy="2088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the data are discrete, we can construct a frequency distribution in which </a:t>
            </a:r>
            <a:r>
              <a:rPr lang="en-US" sz="2000" u="sng" dirty="0"/>
              <a:t>each possible value of the variable forms a class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rectangle represents one value of the variable</a:t>
            </a:r>
          </a:p>
          <a:p>
            <a:pPr lvl="1"/>
            <a:r>
              <a:rPr lang="en-US" sz="2000" dirty="0"/>
              <a:t>Rectangles are just wide enough to touch</a:t>
            </a:r>
          </a:p>
          <a:p>
            <a:pPr lvl="2"/>
            <a:r>
              <a:rPr lang="en-US" sz="1600" u="sng" dirty="0"/>
              <a:t>This tells you on the spot that what you have is in fact </a:t>
            </a:r>
            <a:r>
              <a:rPr lang="en-US" sz="1600" u="sng" dirty="0">
                <a:highlight>
                  <a:srgbClr val="FFFF00"/>
                </a:highlight>
              </a:rPr>
              <a:t>a </a:t>
            </a:r>
            <a:r>
              <a:rPr lang="en-US" sz="1600" u="sng" dirty="0" err="1">
                <a:highlight>
                  <a:srgbClr val="FFFF00"/>
                </a:highlight>
              </a:rPr>
              <a:t>barplot</a:t>
            </a:r>
            <a:r>
              <a:rPr lang="en-US" sz="1600" u="sng" dirty="0">
                <a:highlight>
                  <a:srgbClr val="FFFF00"/>
                </a:highlight>
              </a:rPr>
              <a:t>!!</a:t>
            </a:r>
          </a:p>
          <a:p>
            <a:pPr lvl="2"/>
            <a:r>
              <a:rPr lang="en-US" sz="1600" u="sng" dirty="0"/>
              <a:t>You can create such graphs as </a:t>
            </a:r>
            <a:r>
              <a:rPr lang="en-US" sz="1600" u="sng" dirty="0" err="1"/>
              <a:t>barplots</a:t>
            </a:r>
            <a:r>
              <a:rPr lang="en-US" sz="1600" u="sng" dirty="0"/>
              <a:t> in 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A67BA-FF71-49AA-B6BF-57F66F1AE61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" t="13690" r="18622" b="9338"/>
          <a:stretch/>
        </p:blipFill>
        <p:spPr bwMode="auto">
          <a:xfrm>
            <a:off x="258143" y="3894392"/>
            <a:ext cx="414846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235" r="19756" b="9769"/>
          <a:stretch/>
        </p:blipFill>
        <p:spPr bwMode="auto">
          <a:xfrm>
            <a:off x="4789661" y="3867357"/>
            <a:ext cx="4127314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 rot="16200000">
            <a:off x="-346721" y="494279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Frequency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 rot="16200000">
            <a:off x="3778994" y="5052560"/>
            <a:ext cx="1726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Relative Frequency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015921" y="6394931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Hits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526293" y="6408040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Hits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44384" y="2976186"/>
            <a:ext cx="858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Example:</a:t>
            </a:r>
            <a:r>
              <a:rPr lang="en-US" altLang="en-US" sz="2000" b="0" dirty="0"/>
              <a:t> Below are the frequency and relative frequency histograms for the number of hits in a 9-inning game for 19,383 baseball games.</a:t>
            </a:r>
          </a:p>
        </p:txBody>
      </p:sp>
    </p:spTree>
    <p:extLst>
      <p:ext uri="{BB962C8B-B14F-4D97-AF65-F5344CB8AC3E}">
        <p14:creationId xmlns:p14="http://schemas.microsoft.com/office/powerpoint/2010/main" val="29139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27"/>
    </mc:Choice>
    <mc:Fallback xmlns="">
      <p:transition spd="slow" advTm="19782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950" y="1706309"/>
            <a:ext cx="7714099" cy="2088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Practice time!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/>
              <a:t> dataset and</a:t>
            </a:r>
          </a:p>
          <a:p>
            <a:pPr marL="0" indent="0">
              <a:buNone/>
            </a:pPr>
            <a:r>
              <a:rPr lang="en-US" sz="2000" dirty="0"/>
              <a:t>1. Pick a continuous numerical variable, create a histogram.</a:t>
            </a:r>
          </a:p>
          <a:p>
            <a:pPr marL="0" indent="0">
              <a:buNone/>
            </a:pPr>
            <a:r>
              <a:rPr lang="en-US" sz="2000" dirty="0"/>
              <a:t>2. Pick a discrete numerical variable, create a </a:t>
            </a:r>
            <a:r>
              <a:rPr lang="en-US" sz="2000" dirty="0" err="1"/>
              <a:t>barplot</a:t>
            </a:r>
            <a:r>
              <a:rPr lang="en-US" sz="2000" dirty="0"/>
              <a:t> where each value forms its own category.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7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27"/>
    </mc:Choice>
    <mc:Fallback xmlns="">
      <p:transition spd="slow" advTm="19782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" y="62522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 of Distributions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8648" y="890195"/>
          <a:ext cx="2736958" cy="184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5486400" imgH="3657600" progId="MtbGraph.Document.16">
                  <p:embed/>
                </p:oleObj>
              </mc:Choice>
              <mc:Fallback>
                <p:oleObj name="Graph" r:id="rId2" imgW="5486400" imgH="3657600" progId="MtbGraph.Document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648" y="890195"/>
                        <a:ext cx="2736958" cy="184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7659" y="2852518"/>
          <a:ext cx="2766054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659" y="2852518"/>
                        <a:ext cx="2766054" cy="1836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9552" y="4821829"/>
          <a:ext cx="2795150" cy="186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5486400" imgH="3657600" progId="MtbGraph.Document.16">
                  <p:embed/>
                </p:oleObj>
              </mc:Choice>
              <mc:Fallback>
                <p:oleObj name="Graph" r:id="rId6" imgW="5486400" imgH="3657600" progId="MtbGraph.Document.16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4821829"/>
                        <a:ext cx="2795150" cy="186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067944" y="1106846"/>
            <a:ext cx="47525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symmetric</a:t>
            </a:r>
            <a:r>
              <a:rPr lang="en-US" altLang="en-US" sz="2000" b="0" dirty="0"/>
              <a:t> if its right half is a mirror image of its left half.</a:t>
            </a:r>
          </a:p>
          <a:p>
            <a:endParaRPr lang="en-US" altLang="en-US" sz="400" b="0" dirty="0"/>
          </a:p>
          <a:p>
            <a:r>
              <a:rPr lang="en-US" altLang="en-US" sz="2000" b="0" dirty="0"/>
              <a:t>− Rarely perfectly symmetric, many are</a:t>
            </a:r>
          </a:p>
          <a:p>
            <a:r>
              <a:rPr lang="en-US" altLang="en-US" sz="2000" b="0" dirty="0"/>
              <a:t>   </a:t>
            </a:r>
            <a:r>
              <a:rPr lang="en-US" altLang="en-US" sz="2000" b="0" i="1" dirty="0"/>
              <a:t>approximately</a:t>
            </a:r>
            <a:r>
              <a:rPr lang="en-US" altLang="en-US" sz="2000" b="0" dirty="0"/>
              <a:t> symmetric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86050" y="5201468"/>
            <a:ext cx="475252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skewed to the left </a:t>
            </a:r>
            <a:r>
              <a:rPr lang="en-US" altLang="en-US" sz="2000" b="0" dirty="0"/>
              <a:t>if it has a long left-hand tail.</a:t>
            </a:r>
          </a:p>
          <a:p>
            <a:endParaRPr lang="en-US" altLang="en-US" sz="500" b="0" dirty="0"/>
          </a:p>
          <a:p>
            <a:r>
              <a:rPr lang="en-US" altLang="en-US" sz="2000" b="0" dirty="0"/>
              <a:t>− Also called </a:t>
            </a:r>
            <a:r>
              <a:rPr lang="en-US" altLang="en-US" sz="2000" b="0" i="1" dirty="0"/>
              <a:t>negatively skewed</a:t>
            </a:r>
            <a:r>
              <a:rPr lang="en-US" altLang="en-US" sz="2000" b="0" dirty="0"/>
              <a:t>.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067944" y="3150439"/>
            <a:ext cx="4618856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skewed to the right </a:t>
            </a:r>
            <a:r>
              <a:rPr lang="en-US" altLang="en-US" sz="2000" b="0" dirty="0"/>
              <a:t>if it has a long right-hand tail.</a:t>
            </a:r>
          </a:p>
          <a:p>
            <a:endParaRPr lang="en-US" altLang="en-US" sz="500" b="0" dirty="0"/>
          </a:p>
          <a:p>
            <a:r>
              <a:rPr lang="en-US" altLang="en-US" sz="2000" b="0" dirty="0"/>
              <a:t>− Also called </a:t>
            </a:r>
            <a:r>
              <a:rPr lang="en-US" altLang="en-US" sz="2000" b="0" i="1" dirty="0"/>
              <a:t>positively skewed</a:t>
            </a:r>
            <a:r>
              <a:rPr lang="en-US" altLang="en-US" sz="2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3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27"/>
    </mc:Choice>
    <mc:Fallback xmlns="">
      <p:transition spd="slow" advTm="13452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46116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705376"/>
            <a:ext cx="8687086" cy="2920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peak, or high point, of a histogram is referred to as a </a:t>
            </a:r>
            <a:r>
              <a:rPr lang="en-US" sz="2400" b="1" i="1" dirty="0"/>
              <a:t>mode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" dirty="0"/>
          </a:p>
          <a:p>
            <a:pPr marL="457200" lvl="1" indent="0">
              <a:buNone/>
            </a:pPr>
            <a:r>
              <a:rPr lang="en-US" sz="2200" dirty="0"/>
              <a:t>− A histogram is </a:t>
            </a:r>
            <a:r>
              <a:rPr lang="en-US" sz="2200" b="1" i="1" dirty="0"/>
              <a:t>unimodal</a:t>
            </a:r>
            <a:r>
              <a:rPr lang="en-US" sz="2200" dirty="0"/>
              <a:t> if it has only one mode and </a:t>
            </a:r>
          </a:p>
          <a:p>
            <a:pPr marL="457200" lvl="1" indent="0">
              <a:buNone/>
            </a:pPr>
            <a:r>
              <a:rPr lang="en-US" sz="2200" b="1" i="1" dirty="0"/>
              <a:t>  bimodal</a:t>
            </a:r>
            <a:r>
              <a:rPr lang="en-US" sz="2200" dirty="0"/>
              <a:t> if it has two distinct modes.</a:t>
            </a:r>
          </a:p>
          <a:p>
            <a:pPr marL="457200" lvl="1" indent="0">
              <a:buNone/>
            </a:pPr>
            <a:r>
              <a:rPr lang="en-US" sz="2200" dirty="0"/>
              <a:t>− A histogram can have three or more modes, but this is</a:t>
            </a:r>
          </a:p>
          <a:p>
            <a:pPr marL="457200" lvl="1" indent="0">
              <a:buNone/>
            </a:pPr>
            <a:r>
              <a:rPr lang="en-US" sz="2200" dirty="0"/>
              <a:t>   rarely seen in practice</a:t>
            </a:r>
          </a:p>
          <a:p>
            <a:pPr marL="457200" lvl="1" indent="0">
              <a:buNone/>
            </a:pPr>
            <a:r>
              <a:rPr lang="en-US" sz="2200" dirty="0"/>
              <a:t>− Modes often represent different populations within the group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7075" y="3454095"/>
          <a:ext cx="3637872" cy="242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075" y="3454095"/>
                        <a:ext cx="3637872" cy="2425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7051" name="Picture 187">
            <a:extLst>
              <a:ext uri="{FF2B5EF4-FFF2-40B4-BE49-F238E27FC236}">
                <a16:creationId xmlns:a16="http://schemas.microsoft.com/office/drawing/2014/main" id="{E0F83E06-8694-4384-B948-B1875E5D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66" y="3399690"/>
            <a:ext cx="3909745" cy="28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7EDDC3-CB03-4020-B08C-D124B39205C9}"/>
              </a:ext>
            </a:extLst>
          </p:cNvPr>
          <p:cNvSpPr/>
          <p:nvPr/>
        </p:nvSpPr>
        <p:spPr>
          <a:xfrm>
            <a:off x="386858" y="6254029"/>
            <a:ext cx="8588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22222"/>
                </a:solidFill>
                <a:latin typeface="Arial" panose="020B0604020202020204" pitchFamily="34" charset="0"/>
              </a:rPr>
              <a:t>Elvidge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CD, </a:t>
            </a:r>
            <a:r>
              <a:rPr lang="en-US" sz="1400" b="0" dirty="0" err="1">
                <a:solidFill>
                  <a:srgbClr val="222222"/>
                </a:solidFill>
                <a:latin typeface="Arial" panose="020B0604020202020204" pitchFamily="34" charset="0"/>
              </a:rPr>
              <a:t>Zhizhin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M, Baugh K, Hsu F-C, Ghosh T. Methods for Global Survey of Natural Gas Flaring from Visible Infrared Imaging Radiometer Suite Data. </a:t>
            </a:r>
            <a:r>
              <a:rPr lang="en-US" sz="1400" b="0" i="1" dirty="0">
                <a:solidFill>
                  <a:srgbClr val="222222"/>
                </a:solidFill>
                <a:latin typeface="Arial" panose="020B0604020202020204" pitchFamily="34" charset="0"/>
              </a:rPr>
              <a:t>Energies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. 2016; 9(1):14.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762"/>
    </mc:Choice>
    <mc:Fallback xmlns="">
      <p:transition spd="slow" advTm="24076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600-31FC-45FE-818A-0F4A9F8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05469"/>
            <a:ext cx="2133600" cy="476250"/>
          </a:xfrm>
        </p:spPr>
        <p:txBody>
          <a:bodyPr/>
          <a:lstStyle/>
          <a:p>
            <a:fld id="{73F4384C-A9AC-4DC6-B59A-9CD3186F29E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6554F-F1C6-4353-ABD1-BD0D02C0E9DC}"/>
              </a:ext>
            </a:extLst>
          </p:cNvPr>
          <p:cNvSpPr txBox="1">
            <a:spLocks/>
          </p:cNvSpPr>
          <p:nvPr/>
        </p:nvSpPr>
        <p:spPr bwMode="auto">
          <a:xfrm>
            <a:off x="457200" y="8897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Shapes of Distributions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639AA4-995F-4AB3-9291-2986D997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524" y="841483"/>
            <a:ext cx="8363272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shape would you expect for the following distributions?</a:t>
            </a:r>
          </a:p>
          <a:p>
            <a:endParaRPr lang="en-US" sz="400" dirty="0"/>
          </a:p>
          <a:p>
            <a:pPr lvl="1"/>
            <a:r>
              <a:rPr lang="en-US" sz="2400" dirty="0"/>
              <a:t>Age at death of American citizens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Home prices in a metropolitan area?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10" name="Picture 9" descr="Histogram of age at death showing a distribution with a large left-hand tail and a short right-hand tail [Ref. 1].">
            <a:extLst>
              <a:ext uri="{FF2B5EF4-FFF2-40B4-BE49-F238E27FC236}">
                <a16:creationId xmlns:a16="http://schemas.microsoft.com/office/drawing/2014/main" id="{9D6CC73D-611E-49F4-8965-8F68C397D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8" t="14983" r="6272" b="9156"/>
          <a:stretch/>
        </p:blipFill>
        <p:spPr bwMode="auto">
          <a:xfrm>
            <a:off x="6276859" y="1833396"/>
            <a:ext cx="2288125" cy="22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lot1_histogram">
            <a:extLst>
              <a:ext uri="{FF2B5EF4-FFF2-40B4-BE49-F238E27FC236}">
                <a16:creationId xmlns:a16="http://schemas.microsoft.com/office/drawing/2014/main" id="{0AFA28ED-4B46-4BE2-88B6-45AEFCEC1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/>
          <a:stretch/>
        </p:blipFill>
        <p:spPr bwMode="auto">
          <a:xfrm>
            <a:off x="4686491" y="4388154"/>
            <a:ext cx="4258725" cy="22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47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20"/>
    </mc:Choice>
    <mc:Fallback xmlns="">
      <p:transition spd="slow" advTm="168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044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numerical summaries? Measures of Center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8740"/>
            <a:ext cx="835152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</a:t>
            </a:r>
            <a:r>
              <a:rPr lang="en-US" sz="2200" b="1" i="1" dirty="0"/>
              <a:t> Measures of center</a:t>
            </a:r>
            <a:r>
              <a:rPr lang="en-US" sz="2200" dirty="0"/>
              <a:t> are numerical values that attempt to report in some sense the “middle” of a set of data.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spcAft>
                <a:spcPts val="0"/>
              </a:spcAft>
              <a:buNone/>
            </a:pPr>
            <a:r>
              <a:rPr lang="en-US" sz="2200" b="1" u="sng" dirty="0"/>
              <a:t>Notation</a:t>
            </a:r>
            <a:r>
              <a:rPr lang="en-US" sz="2200" b="1" dirty="0"/>
              <a:t>:</a:t>
            </a:r>
          </a:p>
          <a:p>
            <a:pPr eaLnBrk="1" hangingPunct="1">
              <a:spcBef>
                <a:spcPct val="114000"/>
              </a:spcBef>
              <a:spcAft>
                <a:spcPts val="0"/>
              </a:spcAft>
              <a:buFontTx/>
              <a:buChar char=" "/>
            </a:pPr>
            <a:r>
              <a:rPr lang="en-US" sz="2600" dirty="0">
                <a:latin typeface="Symbol" pitchFamily="18" charset="2"/>
              </a:rPr>
              <a:t></a:t>
            </a:r>
            <a:r>
              <a:rPr lang="en-US" sz="2200" dirty="0"/>
              <a:t> 	denotes the </a:t>
            </a:r>
            <a:r>
              <a:rPr lang="en-US" sz="2200" i="1" dirty="0"/>
              <a:t>addition</a:t>
            </a:r>
            <a:r>
              <a:rPr lang="en-US" sz="2200" dirty="0"/>
              <a:t> (or </a:t>
            </a:r>
            <a:r>
              <a:rPr lang="en-US" sz="2200" i="1" dirty="0"/>
              <a:t>sum</a:t>
            </a:r>
            <a:r>
              <a:rPr lang="en-US" sz="2200" dirty="0"/>
              <a:t>) of a set of values</a:t>
            </a:r>
          </a:p>
          <a:p>
            <a:pPr eaLnBrk="1" hangingPunct="1">
              <a:spcBef>
                <a:spcPct val="45000"/>
              </a:spcBef>
              <a:spcAft>
                <a:spcPts val="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x</a:t>
            </a:r>
            <a:r>
              <a:rPr lang="en-US" sz="2200" dirty="0"/>
              <a:t> 	is the </a:t>
            </a:r>
            <a:r>
              <a:rPr lang="en-US" sz="2200" i="1" dirty="0"/>
              <a:t>variable</a:t>
            </a:r>
            <a:r>
              <a:rPr lang="en-US" sz="2200" dirty="0"/>
              <a:t> used to represent individual data values</a:t>
            </a:r>
          </a:p>
          <a:p>
            <a:pPr eaLnBrk="1" hangingPunct="1">
              <a:spcBef>
                <a:spcPct val="45000"/>
              </a:spcBef>
              <a:spcAft>
                <a:spcPts val="60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n</a:t>
            </a:r>
            <a:r>
              <a:rPr lang="en-US" sz="2200" dirty="0"/>
              <a:t> 	represents the number of data values in a </a:t>
            </a:r>
            <a:r>
              <a:rPr lang="en-US" sz="2200" i="1" dirty="0"/>
              <a:t>sample</a:t>
            </a:r>
          </a:p>
          <a:p>
            <a:pPr eaLnBrk="1" hangingPunct="1">
              <a:spcBef>
                <a:spcPct val="45000"/>
              </a:spcBef>
              <a:spcAft>
                <a:spcPts val="60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N</a:t>
            </a:r>
            <a:r>
              <a:rPr lang="en-US" sz="2200" dirty="0"/>
              <a:t>	represents the number of data values in a </a:t>
            </a:r>
            <a:r>
              <a:rPr lang="en-US" sz="2200" i="1" dirty="0"/>
              <a:t>population</a:t>
            </a:r>
          </a:p>
          <a:p>
            <a:pPr eaLnBrk="1" hangingPunct="1">
              <a:buFontTx/>
              <a:buNone/>
            </a:pPr>
            <a:endParaRPr lang="en-US" sz="22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65111" y="5304110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is denoted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3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these numbers is </a:t>
            </a:r>
            <a:r>
              <a:rPr lang="en-US" sz="23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3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89"/>
    </mc:Choice>
    <mc:Fallback xmlns="">
      <p:transition spd="slow" advTm="25508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73668"/>
            <a:ext cx="8229600" cy="6397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Center</a:t>
            </a:r>
            <a:endParaRPr lang="en-US" b="1" dirty="0">
              <a:latin typeface="Times New Roman" pitchFamily="18" charset="0"/>
            </a:endParaRP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97688" y="1032581"/>
          <a:ext cx="17033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614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688" y="1032581"/>
                        <a:ext cx="17033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71574" y="2138812"/>
          <a:ext cx="646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751" imgH="431613" progId="Equation.3">
                  <p:embed/>
                </p:oleObj>
              </mc:Choice>
              <mc:Fallback>
                <p:oleObj name="Equation" r:id="rId5" imgW="342751" imgH="431613" progId="Equation.3">
                  <p:embed/>
                  <p:pic>
                    <p:nvPicPr>
                      <p:cNvPr id="615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574" y="2138812"/>
                        <a:ext cx="646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4104129"/>
          <a:ext cx="825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529" imgH="431613" progId="Equation.DSMT4">
                  <p:embed/>
                </p:oleObj>
              </mc:Choice>
              <mc:Fallback>
                <p:oleObj name="Equation" r:id="rId7" imgW="393529" imgH="431613" progId="Equation.DSMT4">
                  <p:embed/>
                  <p:pic>
                    <p:nvPicPr>
                      <p:cNvPr id="6154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04129"/>
                        <a:ext cx="825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8465" y="992190"/>
            <a:ext cx="409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Suppose we want to add up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numbers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66488" y="1754190"/>
            <a:ext cx="300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write this compactly as </a:t>
            </a:r>
          </a:p>
        </p:txBody>
      </p:sp>
      <p:graphicFrame>
        <p:nvGraphicFramePr>
          <p:cNvPr id="6156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43000" y="5849250"/>
          <a:ext cx="1625706" cy="86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447" imgH="431613" progId="Equation.DSMT4">
                  <p:embed/>
                </p:oleObj>
              </mc:Choice>
              <mc:Fallback>
                <p:oleObj name="Equation" r:id="rId9" imgW="812447" imgH="431613" progId="Equation.DSMT4">
                  <p:embed/>
                  <p:pic>
                    <p:nvPicPr>
                      <p:cNvPr id="6156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49250"/>
                        <a:ext cx="1625706" cy="864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1000" y="351562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Find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5036460" y="1886853"/>
            <a:ext cx="551543" cy="333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5377549" y="2547254"/>
            <a:ext cx="861326" cy="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5072745" y="2852052"/>
            <a:ext cx="529770" cy="326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333875" y="2554515"/>
            <a:ext cx="484870" cy="29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165602" y="2873825"/>
            <a:ext cx="638631" cy="362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17288" y="5438731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Find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1FC270ED-E39B-4A92-8452-45825739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3" y="1658027"/>
            <a:ext cx="3264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upper limit </a:t>
            </a:r>
            <a:r>
              <a:rPr lang="en-US" sz="2000" dirty="0">
                <a:latin typeface="Times New Roman" pitchFamily="18" charset="0"/>
              </a:rPr>
              <a:t>of the summation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D5B65CDA-3B00-4108-BAC6-93E1D264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678" y="3036323"/>
            <a:ext cx="3220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lower limit </a:t>
            </a:r>
            <a:r>
              <a:rPr lang="en-US" sz="2000" dirty="0">
                <a:latin typeface="Times New Roman" pitchFamily="18" charset="0"/>
              </a:rPr>
              <a:t>of the summation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87ACB037-2EAD-47E4-92B0-83C7BE91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140" y="3182175"/>
            <a:ext cx="2260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index</a:t>
            </a:r>
            <a:r>
              <a:rPr lang="en-US" sz="2000" dirty="0">
                <a:latin typeface="Times New Roman" pitchFamily="18" charset="0"/>
              </a:rPr>
              <a:t> of summation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6E05A1F9-EBF4-4B8B-A8A3-7B03887B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120" y="2345678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means sum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D309A585-89E2-46DE-A380-2E628E53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493" y="2344664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terms</a:t>
            </a:r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9322E824-080B-4A42-8DC1-3281B288D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775" y="4338656"/>
          <a:ext cx="2635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7120" imgH="177480" progId="Equation.DSMT4">
                  <p:embed/>
                </p:oleObj>
              </mc:Choice>
              <mc:Fallback>
                <p:oleObj name="Equation" r:id="rId11" imgW="1257120" imgH="177480" progId="Equation.DSMT4">
                  <p:embed/>
                  <p:pic>
                    <p:nvPicPr>
                      <p:cNvPr id="24" name="Object 10">
                        <a:extLst>
                          <a:ext uri="{FF2B5EF4-FFF2-40B4-BE49-F238E27FC236}">
                            <a16:creationId xmlns:a16="http://schemas.microsoft.com/office/drawing/2014/main" id="{9322E824-080B-4A42-8DC1-3281B288DF2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75" y="4338656"/>
                        <a:ext cx="26352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F9E53CF0-C6A0-441B-9EC2-672B4D420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8143" y="6033033"/>
          <a:ext cx="492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63480" imgH="228600" progId="Equation.DSMT4">
                  <p:embed/>
                </p:oleObj>
              </mc:Choice>
              <mc:Fallback>
                <p:oleObj name="Equation" r:id="rId13" imgW="2463480" imgH="228600" progId="Equation.DSMT4">
                  <p:embed/>
                  <p:pic>
                    <p:nvPicPr>
                      <p:cNvPr id="26" name="Object 12">
                        <a:extLst>
                          <a:ext uri="{FF2B5EF4-FFF2-40B4-BE49-F238E27FC236}">
                            <a16:creationId xmlns:a16="http://schemas.microsoft.com/office/drawing/2014/main" id="{F9E53CF0-C6A0-441B-9EC2-672B4D4200E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143" y="6033033"/>
                        <a:ext cx="492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6"/>
    </mc:Choice>
    <mc:Fallback xmlns="">
      <p:transition spd="slow" advTm="142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en You Need to Find the Center of a Dataset Median Mean Mode Allow Us to  Introduce Ourselves Stats | Mean Meme on ME.ME">
            <a:extLst>
              <a:ext uri="{FF2B5EF4-FFF2-40B4-BE49-F238E27FC236}">
                <a16:creationId xmlns:a16="http://schemas.microsoft.com/office/drawing/2014/main" id="{7312415D-C336-4E4E-A69A-82FD5F76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05" y="898398"/>
            <a:ext cx="5361445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31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6"/>
    </mc:Choice>
    <mc:Fallback xmlns="">
      <p:transition spd="slow" advTm="14223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50" y="226721"/>
            <a:ext cx="8229600" cy="762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</a:t>
            </a:r>
          </a:p>
        </p:txBody>
      </p:sp>
      <p:sp>
        <p:nvSpPr>
          <p:cNvPr id="10" name="Oval 9"/>
          <p:cNvSpPr/>
          <p:nvPr/>
        </p:nvSpPr>
        <p:spPr>
          <a:xfrm>
            <a:off x="215172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178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208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1901" y="5768706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27685" y="5881481"/>
            <a:ext cx="5256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81448" y="5873470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7135" y="5873470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39853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98965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19973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74885" y="5876718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17045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0800000">
            <a:off x="3554722" y="5917485"/>
            <a:ext cx="145903" cy="4087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2142390" y="6032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2923" y="60184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0198" y="6041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8911" y="6041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7</a:t>
            </a:r>
          </a:p>
        </p:txBody>
      </p:sp>
      <p:graphicFrame>
        <p:nvGraphicFramePr>
          <p:cNvPr id="2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1171" y="6347058"/>
          <a:ext cx="948043" cy="35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171" y="6347058"/>
                        <a:ext cx="948043" cy="35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F3ED61D1-EDA3-0AC9-95B7-3D619414345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60748"/>
                <a:ext cx="8229600" cy="3645768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u="sng" dirty="0"/>
                  <a:t>Definition</a:t>
                </a:r>
                <a:r>
                  <a:rPr lang="en-US" sz="2000" dirty="0"/>
                  <a:t>: The </a:t>
                </a:r>
                <a:r>
                  <a:rPr lang="en-US" sz="2000" b="1" i="1" dirty="0"/>
                  <a:t>mean</a:t>
                </a:r>
                <a:r>
                  <a:rPr lang="en-US" sz="2000" dirty="0"/>
                  <a:t> is the ordinary arithmetic average, found by adding up the values and dividing by the number of observations.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/>
                  <a:t>The mean of a sample is denoted by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(pronounced “x-bar”)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population mean is denoted by the Greek letter </a:t>
                </a:r>
                <a:r>
                  <a:rPr lang="en-US" sz="2000" i="1" dirty="0">
                    <a:latin typeface="Symbol" panose="05050102010706020507" pitchFamily="18" charset="2"/>
                  </a:rPr>
                  <a:t>m</a:t>
                </a:r>
                <a:r>
                  <a:rPr lang="en-US" sz="2000" dirty="0"/>
                  <a:t>. (”mu”)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b="1" u="sng" dirty="0"/>
                  <a:t>Example</a:t>
                </a:r>
                <a:r>
                  <a:rPr lang="en-US" sz="2000" b="1" dirty="0"/>
                  <a:t>:  </a:t>
                </a:r>
                <a:r>
                  <a:rPr lang="en-US" dirty="0"/>
                  <a:t>4    7    2    1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F3ED61D1-EDA3-0AC9-95B7-3D6194143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60748"/>
                <a:ext cx="8229600" cy="3645768"/>
              </a:xfrm>
              <a:blipFill>
                <a:blip r:embed="rId7"/>
                <a:stretch>
                  <a:fillRect l="-772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C5AF0D3A-4594-3C56-AFCB-9C3925F39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90" y="3884308"/>
          <a:ext cx="41354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431640" progId="Equation.DSMT4">
                  <p:embed/>
                </p:oleObj>
              </mc:Choice>
              <mc:Fallback>
                <p:oleObj name="Equation" r:id="rId8" imgW="1904760" imgH="431640" progId="Equation.DSMT4">
                  <p:embed/>
                  <p:pic>
                    <p:nvPicPr>
                      <p:cNvPr id="27" name="Object 4">
                        <a:extLst>
                          <a:ext uri="{FF2B5EF4-FFF2-40B4-BE49-F238E27FC236}">
                            <a16:creationId xmlns:a16="http://schemas.microsoft.com/office/drawing/2014/main" id="{C5AF0D3A-4594-3C56-AFCB-9C3925F39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90" y="3884308"/>
                        <a:ext cx="41354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08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68"/>
    </mc:Choice>
    <mc:Fallback xmlns="">
      <p:transition spd="slow" advTm="21326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474" y="1655917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Always the Center?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7F7FB-930F-E71D-E037-CB3E97F6522F}"/>
              </a:ext>
            </a:extLst>
          </p:cNvPr>
          <p:cNvSpPr txBox="1"/>
          <p:nvPr/>
        </p:nvSpPr>
        <p:spPr>
          <a:xfrm>
            <a:off x="942278" y="2959854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Can you think of a situation where the mean is not as “informative”?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05"/>
    </mc:Choice>
    <mc:Fallback xmlns="">
      <p:transition spd="slow" advTm="2490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628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78815"/>
            <a:ext cx="8440967" cy="42844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/>
              <a:t>Categorical variables are usually not measured on a numerical scale. Typically, the frequency or percentage of observations in each category is displayed.</a:t>
            </a:r>
          </a:p>
          <a:p>
            <a:pPr marL="0" indent="0" eaLnBrk="1" hangingPunct="1">
              <a:buNone/>
            </a:pPr>
            <a:endParaRPr lang="en-US" sz="8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A </a:t>
            </a:r>
            <a:r>
              <a:rPr lang="en-US" sz="2200" b="1" i="1" dirty="0"/>
              <a:t>frequency</a:t>
            </a:r>
            <a:r>
              <a:rPr lang="en-US" sz="2200" dirty="0"/>
              <a:t> of a category is the number of times it occurs in the data set.</a:t>
            </a:r>
          </a:p>
          <a:p>
            <a:pPr marL="0" indent="0" eaLnBrk="1" hangingPunct="1">
              <a:buNone/>
            </a:pPr>
            <a:endParaRPr lang="en-US" sz="7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frequency distribution </a:t>
            </a:r>
            <a:r>
              <a:rPr lang="en-US" sz="2200" dirty="0"/>
              <a:t>is a table that presents the frequency for each category.</a:t>
            </a:r>
          </a:p>
          <a:p>
            <a:pPr marL="0" indent="0" eaLnBrk="1" hangingPunct="1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200" u="sng" dirty="0"/>
              <a:t>Example</a:t>
            </a:r>
            <a:r>
              <a:rPr lang="en-US" sz="2200" dirty="0"/>
              <a:t>: The data frame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200" dirty="0"/>
              <a:t> contains data from 93 cars on sale in the USA in 1993.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function to find the frequency distribution for the standard airbag option.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5150A-83B4-4796-A246-A72B692960E1}"/>
              </a:ext>
            </a:extLst>
          </p:cNvPr>
          <p:cNvSpPr/>
          <p:nvPr/>
        </p:nvSpPr>
        <p:spPr>
          <a:xfrm>
            <a:off x="588578" y="5516450"/>
            <a:ext cx="824396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4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16                 43                 34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73"/>
    </mc:Choice>
    <mc:Fallback xmlns="">
      <p:transition spd="slow" advTm="17177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594" y="60797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Always the Center?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504" y="4759283"/>
            <a:ext cx="8768717" cy="1231199"/>
          </a:xfrm>
        </p:spPr>
        <p:txBody>
          <a:bodyPr/>
          <a:lstStyle/>
          <a:p>
            <a:pPr eaLnBrk="1" hangingPunct="1"/>
            <a:r>
              <a:rPr lang="en-US" sz="2000" dirty="0"/>
              <a:t>The mean shifts towards an extreme observation. </a:t>
            </a:r>
          </a:p>
          <a:p>
            <a:pPr eaLnBrk="1" hangingPunct="1"/>
            <a:r>
              <a:rPr lang="en-US" sz="2000" dirty="0"/>
              <a:t>If a distribution appears skewed, we may wish to also report a more </a:t>
            </a:r>
            <a:r>
              <a:rPr lang="en-US" sz="2000" i="1" dirty="0"/>
              <a:t>resistant</a:t>
            </a:r>
            <a:r>
              <a:rPr lang="en-US" sz="2000" dirty="0"/>
              <a:t> measure of center.</a:t>
            </a:r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V="1">
            <a:off x="1852370" y="206155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1192526" y="2467602"/>
            <a:ext cx="15855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00" dirty="0"/>
              <a:t>Mean = 2.5</a:t>
            </a:r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 flipV="1">
            <a:off x="5897878" y="204497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5"/>
          <p:cNvSpPr txBox="1">
            <a:spLocks noChangeArrowheads="1"/>
          </p:cNvSpPr>
          <p:nvPr/>
        </p:nvSpPr>
        <p:spPr bwMode="auto">
          <a:xfrm>
            <a:off x="5238206" y="240856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Mean = 3.17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891" y="5977181"/>
            <a:ext cx="77768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Note</a:t>
            </a:r>
            <a:r>
              <a:rPr lang="en-US" sz="2000" dirty="0"/>
              <a:t>: The mean is not necessarily a “typical” value for the data set.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004608" y="1708335"/>
            <a:ext cx="18692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3995" y="1370671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72341" y="1370671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36757" y="1714457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84763" y="1714454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26440" y="1714457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87913" y="1714454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79940" y="1753401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35627" y="1760761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95913" y="1760764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28880" y="1760586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1862813" y="1059138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72116" y="1368707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23995" y="1050429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9087" y="1377416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758009" y="1708137"/>
            <a:ext cx="3367094" cy="8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273039" y="1366315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621385" y="1366315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5085801" y="1710101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33807" y="1710098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75484" y="1710101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95496" y="1710098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28984" y="1749045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4671" y="1756405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44957" y="1756408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53881" y="1756230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5611857" y="1054782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21160" y="1364351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273039" y="1046073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36670" y="1373060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621432" y="3770615"/>
            <a:ext cx="8270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36462" y="3428793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4808" y="3428793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949224" y="3772579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7230" y="3772576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638907" y="3772579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427320" y="3772576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2407" y="3811523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48094" y="3818883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08380" y="3818886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16241" y="3833060"/>
            <a:ext cx="5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1475280" y="3117260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84583" y="3426829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36462" y="3108551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268494" y="3435538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V="1">
            <a:off x="2684033" y="388455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7"/>
          <p:cNvSpPr txBox="1">
            <a:spLocks noChangeArrowheads="1"/>
          </p:cNvSpPr>
          <p:nvPr/>
        </p:nvSpPr>
        <p:spPr bwMode="auto">
          <a:xfrm>
            <a:off x="2032898" y="4220929"/>
            <a:ext cx="15855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00" dirty="0"/>
              <a:t>Mean =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2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05"/>
    </mc:Choice>
    <mc:Fallback xmlns="">
      <p:transition spd="slow" advTm="24900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0748"/>
            <a:ext cx="8532948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u="sng" dirty="0"/>
              <a:t>Definition</a:t>
            </a:r>
            <a:r>
              <a:rPr lang="en-US" sz="2400" dirty="0"/>
              <a:t>: The </a:t>
            </a:r>
            <a:r>
              <a:rPr lang="en-US" sz="2400" b="1" i="1" dirty="0"/>
              <a:t>median</a:t>
            </a:r>
            <a:r>
              <a:rPr lang="en-US" sz="2400" dirty="0"/>
              <a:t> is the “middle” observation (once the values are arranged in order)</a:t>
            </a:r>
          </a:p>
          <a:p>
            <a:pPr marL="457200" indent="-457200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To calculate the median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, </a:t>
            </a:r>
            <a:r>
              <a:rPr lang="en-US" sz="2400" u="sng" dirty="0"/>
              <a:t>sort all observations from smallest to largest:</a:t>
            </a:r>
          </a:p>
          <a:p>
            <a:pPr marL="457200" indent="-457200" eaLnBrk="1" hangingPunct="1"/>
            <a:endParaRPr lang="en-US" sz="2400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is odd,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 is the middle number in the list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is even,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 is the mean of the middle two numbers in the list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2400" dirty="0"/>
          </a:p>
          <a:p>
            <a:pPr lvl="1" eaLnBrk="1" hangingPunct="1"/>
            <a:r>
              <a:rPr lang="en-US" sz="2400" dirty="0"/>
              <a:t>The symbol     is also commonly used for the median.</a:t>
            </a:r>
          </a:p>
          <a:p>
            <a:pPr lvl="1" eaLnBrk="1" hangingPunct="1"/>
            <a:r>
              <a:rPr lang="en-US" sz="2400" dirty="0"/>
              <a:t>The median is the 50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b="1" i="1" dirty="0"/>
              <a:t>percentile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4416" y="5323839"/>
          <a:ext cx="290513" cy="3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77480" progId="Equation.3">
                  <p:embed/>
                </p:oleObj>
              </mc:Choice>
              <mc:Fallback>
                <p:oleObj name="Equation" r:id="rId3" imgW="139680" imgH="1774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16" y="5323839"/>
                        <a:ext cx="290513" cy="3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69"/>
    </mc:Choice>
    <mc:Fallback xmlns="">
      <p:transition spd="slow" advTm="8046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362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Example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155562"/>
            <a:ext cx="837889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b="1" u="sng" dirty="0"/>
              <a:t>Odd number</a:t>
            </a:r>
            <a:r>
              <a:rPr lang="en-US" sz="2200" b="1" dirty="0"/>
              <a:t>:</a:t>
            </a:r>
            <a:r>
              <a:rPr lang="en-US" sz="2200" dirty="0"/>
              <a:t>  6.72   3.46   3.60   6.44    26.70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First arrange the values in order, then pick the middle value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		3.46   3.60   6.44   6.72   26.70</a:t>
            </a:r>
          </a:p>
          <a:p>
            <a:pPr eaLnBrk="1" hangingPunct="1">
              <a:buFontTx/>
              <a:buNone/>
            </a:pPr>
            <a:endParaRPr lang="en-US" sz="2200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800" b="1" u="sng" dirty="0"/>
          </a:p>
          <a:p>
            <a:pPr eaLnBrk="1" hangingPunct="1">
              <a:buFontTx/>
              <a:buNone/>
            </a:pPr>
            <a:endParaRPr lang="en-US" sz="1800" b="1" u="sng" dirty="0"/>
          </a:p>
          <a:p>
            <a:pPr eaLnBrk="1" hangingPunct="1">
              <a:buFontTx/>
              <a:buNone/>
            </a:pPr>
            <a:r>
              <a:rPr lang="en-US" sz="2200" b="1" u="sng" dirty="0"/>
              <a:t>Even number</a:t>
            </a:r>
            <a:r>
              <a:rPr lang="en-US" sz="2200" b="1" dirty="0"/>
              <a:t>:</a:t>
            </a:r>
            <a:r>
              <a:rPr lang="en-US" sz="2200" dirty="0"/>
              <a:t>  6.72   3.46   3.60   6.44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marL="0" indent="0"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arrange the values in order, then compute the mean of the two middle values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3.46   3.60   6.44   6.72</a:t>
            </a:r>
          </a:p>
          <a:p>
            <a:pPr eaLnBrk="1" hangingPunct="1">
              <a:buFontTx/>
              <a:buNone/>
            </a:pPr>
            <a:endParaRPr lang="en-US" sz="2200" dirty="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 flipV="1">
            <a:off x="3124200" y="2682654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916240" y="3150967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32125" y="5781675"/>
          <a:ext cx="3016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781675"/>
                        <a:ext cx="3016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4"/>
    </mc:Choice>
    <mc:Fallback xmlns="">
      <p:transition spd="slow" advTm="48634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9938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is Resistant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43465"/>
            <a:ext cx="8332237" cy="53013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statistic is </a:t>
            </a:r>
            <a:r>
              <a:rPr lang="en-US" sz="2200" b="1" i="1" dirty="0"/>
              <a:t>resistant</a:t>
            </a:r>
            <a:r>
              <a:rPr lang="en-US" sz="2200" dirty="0"/>
              <a:t> if its value is not affected much by extreme values (in either direction) in the data set.</a:t>
            </a:r>
          </a:p>
          <a:p>
            <a:pPr eaLnBrk="1" hangingPunct="1"/>
            <a:endParaRPr lang="en-US" sz="1600" dirty="0"/>
          </a:p>
          <a:p>
            <a:pPr marL="0" indent="0" eaLnBrk="1" hangingPunct="1">
              <a:buNone/>
            </a:pPr>
            <a:r>
              <a:rPr lang="en-US" sz="2200" dirty="0"/>
              <a:t>Recall the median of the following data set:</a:t>
            </a:r>
          </a:p>
          <a:p>
            <a:pPr marL="0" indent="0" eaLnBrk="1" hangingPunct="1">
              <a:buNone/>
            </a:pPr>
            <a:endParaRPr lang="en-US" sz="800" dirty="0"/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		3.46   3.60   6.44   6.72   26.70</a:t>
            </a:r>
          </a:p>
          <a:p>
            <a:pPr lvl="1" eaLnBrk="1" hangingPunct="1">
              <a:buFontTx/>
              <a:buNone/>
            </a:pPr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marL="0" indent="0" eaLnBrk="1" hangingPunct="1">
              <a:buNone/>
            </a:pPr>
            <a:r>
              <a:rPr lang="en-US" sz="2200" dirty="0"/>
              <a:t>Suppose the last number was incorrectly recorded as 2670.  Would the median change?</a:t>
            </a:r>
          </a:p>
          <a:p>
            <a:pPr marL="914400" lvl="2" indent="0" eaLnBrk="1" hangingPunct="1">
              <a:buNone/>
            </a:pPr>
            <a:r>
              <a:rPr lang="en-US" sz="2200" dirty="0"/>
              <a:t>The median would stay the same.</a:t>
            </a:r>
          </a:p>
          <a:p>
            <a:pPr eaLnBrk="1" hangingPunct="1"/>
            <a:endParaRPr lang="en-US" sz="2200" dirty="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flipV="1">
            <a:off x="3124200" y="2986803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923983" y="3455115"/>
            <a:ext cx="41637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4928" y="5896664"/>
            <a:ext cx="68741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median is resistant, but the mean is not.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01"/>
    </mc:Choice>
    <mc:Fallback xmlns="">
      <p:transition spd="slow" advTm="6080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1945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2126"/>
            <a:ext cx="8313576" cy="555327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u="sng" dirty="0"/>
              <a:t>Definition</a:t>
            </a:r>
            <a:r>
              <a:rPr lang="en-US" dirty="0"/>
              <a:t>: The </a:t>
            </a:r>
            <a:r>
              <a:rPr lang="en-US" b="1" i="1" dirty="0"/>
              <a:t>mode</a:t>
            </a:r>
            <a:r>
              <a:rPr lang="en-US" dirty="0"/>
              <a:t> of a data set is the value </a:t>
            </a:r>
            <a:r>
              <a:rPr lang="en-US" u="sng" dirty="0"/>
              <a:t>that occurs most frequently.  </a:t>
            </a:r>
          </a:p>
          <a:p>
            <a:pPr eaLnBrk="1" hangingPunct="1"/>
            <a:endParaRPr lang="en-US" sz="1600" dirty="0"/>
          </a:p>
          <a:p>
            <a:pPr lvl="2"/>
            <a:r>
              <a:rPr lang="en-US" dirty="0"/>
              <a:t>When two or more values occur with the same frequency, each one is a mode.</a:t>
            </a:r>
          </a:p>
          <a:p>
            <a:pPr lvl="2"/>
            <a:r>
              <a:rPr lang="en-US" dirty="0"/>
              <a:t>If no value appears more than once, we say the data set has no mode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sz="2200" b="1" dirty="0"/>
              <a:t>Examples</a:t>
            </a:r>
            <a:r>
              <a:rPr lang="en-US" b="1" dirty="0"/>
              <a:t>: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200" dirty="0"/>
              <a:t>{ 0,   0,   0,   0,   1,   1,   2,   2,   3,   4 } </a:t>
            </a:r>
          </a:p>
          <a:p>
            <a:pPr eaLnBrk="1" hangingPunct="1">
              <a:buFontTx/>
              <a:buNone/>
            </a:pPr>
            <a:r>
              <a:rPr lang="en-US" sz="2200" dirty="0"/>
              <a:t>	{ 0,   0,   0,   1,   1,   2,   2,   2,   3,   4 } </a:t>
            </a:r>
          </a:p>
          <a:p>
            <a:pPr eaLnBrk="1" hangingPunct="1">
              <a:buFontTx/>
              <a:buNone/>
            </a:pPr>
            <a:r>
              <a:rPr lang="en-US" sz="2200" dirty="0"/>
              <a:t>		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4"/>
    </mc:Choice>
    <mc:Fallback xmlns="">
      <p:transition spd="slow" advTm="7264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254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Continued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880" y="990006"/>
            <a:ext cx="8388220" cy="16870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can be computed for qualitative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Suppose that eye color was categorized as follows: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Brown, Blue, or Green	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1269" name="Line 11"/>
          <p:cNvSpPr>
            <a:spLocks noChangeShapeType="1"/>
          </p:cNvSpPr>
          <p:nvPr/>
        </p:nvSpPr>
        <p:spPr bwMode="auto">
          <a:xfrm>
            <a:off x="1804949" y="5890764"/>
            <a:ext cx="419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12"/>
          <p:cNvSpPr>
            <a:spLocks noChangeShapeType="1"/>
          </p:cNvSpPr>
          <p:nvPr/>
        </p:nvSpPr>
        <p:spPr bwMode="auto">
          <a:xfrm rot="-5400000">
            <a:off x="280949" y="4519164"/>
            <a:ext cx="3048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2109749" y="3433702"/>
            <a:ext cx="609600" cy="2438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4"/>
          <p:cNvSpPr>
            <a:spLocks noChangeArrowheads="1"/>
          </p:cNvSpPr>
          <p:nvPr/>
        </p:nvSpPr>
        <p:spPr bwMode="auto">
          <a:xfrm>
            <a:off x="3024149" y="5033902"/>
            <a:ext cx="6096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3938549" y="5033902"/>
            <a:ext cx="609600" cy="838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801700" y="5946752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Green</a:t>
            </a:r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3021035" y="597130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Blue</a:t>
            </a:r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2014889" y="5956083"/>
            <a:ext cx="108391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Brown</a:t>
            </a:r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>
            <a:off x="2414549" y="581456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 flipH="1">
            <a:off x="3328949" y="5814565"/>
            <a:ext cx="1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4243349" y="581456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666547" y="5033902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66233" y="3438528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66231" y="4237179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5689" y="48445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0243" y="3274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949C3620-B148-46E5-ABA9-20382F7B45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64867" y="3999679"/>
            <a:ext cx="2526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Relative Frequency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9"/>
    </mc:Choice>
    <mc:Fallback xmlns="">
      <p:transition spd="slow" advTm="4686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950" y="1706309"/>
            <a:ext cx="7714099" cy="2088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Practice time!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majors</a:t>
            </a:r>
            <a:r>
              <a:rPr lang="en-US" sz="2000" dirty="0"/>
              <a:t> dataset posted in </a:t>
            </a:r>
            <a:r>
              <a:rPr lang="en-US" sz="2000" dirty="0" err="1"/>
              <a:t>Github</a:t>
            </a:r>
            <a:r>
              <a:rPr lang="en-US" sz="2000" dirty="0"/>
              <a:t> and</a:t>
            </a:r>
          </a:p>
          <a:p>
            <a:pPr marL="0" indent="0">
              <a:buNone/>
            </a:pPr>
            <a:r>
              <a:rPr lang="en-US" sz="2000" dirty="0"/>
              <a:t>1. Make a </a:t>
            </a:r>
            <a:r>
              <a:rPr lang="en-US" sz="2000" dirty="0" err="1"/>
              <a:t>barplot</a:t>
            </a:r>
            <a:r>
              <a:rPr lang="en-US" sz="2000" dirty="0"/>
              <a:t> showing the different majors in our Data 180 class.</a:t>
            </a:r>
          </a:p>
          <a:p>
            <a:pPr marL="0" indent="0">
              <a:buNone/>
            </a:pPr>
            <a:r>
              <a:rPr lang="en-US" sz="2000" dirty="0"/>
              <a:t>2. Report the mode.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Hints: </a:t>
            </a:r>
          </a:p>
          <a:p>
            <a:pPr marL="0" indent="0">
              <a:buNone/>
            </a:pPr>
            <a:r>
              <a:rPr lang="en-US" sz="2000" dirty="0"/>
              <a:t>Remember, you can read a csv file in R directly from </a:t>
            </a:r>
            <a:r>
              <a:rPr lang="en-US" sz="2000" dirty="0" err="1"/>
              <a:t>Github</a:t>
            </a:r>
            <a:r>
              <a:rPr lang="en-US" sz="2000" dirty="0"/>
              <a:t> by clicking on “Raw” and using that link when calling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df$Major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option when using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27"/>
    </mc:Choice>
    <mc:Fallback xmlns="">
      <p:transition spd="slow" advTm="197827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254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and Standard Deviation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880" y="990006"/>
            <a:ext cx="8388220" cy="1687074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numeric measures of variability.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measure how far away data points are, on average, from their mean.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waiting times in minutes for the Carlisle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M&amp;T Bank:</a:t>
            </a:r>
          </a:p>
          <a:p>
            <a:pPr marL="137160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2, 3, 5, 7, 8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variance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denoted by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is computed as follows:</a:t>
            </a:r>
          </a:p>
          <a:p>
            <a:pPr marL="400050" lvl="1" indent="0">
              <a:buNone/>
            </a:pPr>
            <a:endParaRPr lang="en-US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standard deviation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denoted by s, is the square root of the sample variance:</a:t>
            </a:r>
          </a:p>
          <a:p>
            <a:pPr marL="40005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342BFB-AEE7-19F3-0935-81405E27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39" y="4267199"/>
            <a:ext cx="288201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6DB83D1-5346-638E-6BCA-10B16FC41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199" y="4194681"/>
          <a:ext cx="1889761" cy="7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4100" imgH="444500" progId="Equation.3">
                  <p:embed/>
                </p:oleObj>
              </mc:Choice>
              <mc:Fallback>
                <p:oleObj r:id="rId3" imgW="1054100" imgH="4445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6DB83D1-5346-638E-6BCA-10B16FC41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199" y="4194681"/>
                        <a:ext cx="1889761" cy="79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CFD94668-E8C3-E34D-F92F-E1ED67E4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1627FD8-444D-6554-4614-A919141A0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519" y="5903037"/>
          <a:ext cx="1005841" cy="44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33400" imgH="254000" progId="Equation.3">
                  <p:embed/>
                </p:oleObj>
              </mc:Choice>
              <mc:Fallback>
                <p:oleObj r:id="rId5" imgW="533400" imgH="2540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1627FD8-444D-6554-4614-A919141A0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19" y="5903037"/>
                        <a:ext cx="1005841" cy="449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45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9"/>
    </mc:Choice>
    <mc:Fallback xmlns="">
      <p:transition spd="slow" advTm="46869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29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of Measures of Center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8FF8B-0C75-4F34-918A-4A2AF756962B}"/>
              </a:ext>
            </a:extLst>
          </p:cNvPr>
          <p:cNvGrpSpPr/>
          <p:nvPr/>
        </p:nvGrpSpPr>
        <p:grpSpPr>
          <a:xfrm>
            <a:off x="2345531" y="1358646"/>
            <a:ext cx="4186237" cy="2470634"/>
            <a:chOff x="2147888" y="982828"/>
            <a:chExt cx="4786312" cy="2676417"/>
          </a:xfrm>
        </p:grpSpPr>
        <p:sp>
          <p:nvSpPr>
            <p:cNvPr id="12291" name="Line 4"/>
            <p:cNvSpPr>
              <a:spLocks noChangeShapeType="1"/>
            </p:cNvSpPr>
            <p:nvPr/>
          </p:nvSpPr>
          <p:spPr bwMode="auto">
            <a:xfrm>
              <a:off x="2451100" y="2417926"/>
              <a:ext cx="38989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Freeform 6"/>
            <p:cNvSpPr>
              <a:spLocks/>
            </p:cNvSpPr>
            <p:nvPr/>
          </p:nvSpPr>
          <p:spPr bwMode="auto">
            <a:xfrm>
              <a:off x="2557465" y="982828"/>
              <a:ext cx="1862137" cy="1357313"/>
            </a:xfrm>
            <a:custGeom>
              <a:avLst/>
              <a:gdLst>
                <a:gd name="T0" fmla="*/ 0 w 1158"/>
                <a:gd name="T1" fmla="*/ 813 h 814"/>
                <a:gd name="T2" fmla="*/ 27 w 1158"/>
                <a:gd name="T3" fmla="*/ 813 h 814"/>
                <a:gd name="T4" fmla="*/ 81 w 1158"/>
                <a:gd name="T5" fmla="*/ 813 h 814"/>
                <a:gd name="T6" fmla="*/ 126 w 1158"/>
                <a:gd name="T7" fmla="*/ 813 h 814"/>
                <a:gd name="T8" fmla="*/ 171 w 1158"/>
                <a:gd name="T9" fmla="*/ 807 h 814"/>
                <a:gd name="T10" fmla="*/ 180 w 1158"/>
                <a:gd name="T11" fmla="*/ 807 h 814"/>
                <a:gd name="T12" fmla="*/ 207 w 1158"/>
                <a:gd name="T13" fmla="*/ 807 h 814"/>
                <a:gd name="T14" fmla="*/ 270 w 1158"/>
                <a:gd name="T15" fmla="*/ 791 h 814"/>
                <a:gd name="T16" fmla="*/ 296 w 1158"/>
                <a:gd name="T17" fmla="*/ 785 h 814"/>
                <a:gd name="T18" fmla="*/ 305 w 1158"/>
                <a:gd name="T19" fmla="*/ 785 h 814"/>
                <a:gd name="T20" fmla="*/ 341 w 1158"/>
                <a:gd name="T21" fmla="*/ 777 h 814"/>
                <a:gd name="T22" fmla="*/ 367 w 1158"/>
                <a:gd name="T23" fmla="*/ 771 h 814"/>
                <a:gd name="T24" fmla="*/ 386 w 1158"/>
                <a:gd name="T25" fmla="*/ 771 h 814"/>
                <a:gd name="T26" fmla="*/ 395 w 1158"/>
                <a:gd name="T27" fmla="*/ 763 h 814"/>
                <a:gd name="T28" fmla="*/ 413 w 1158"/>
                <a:gd name="T29" fmla="*/ 756 h 814"/>
                <a:gd name="T30" fmla="*/ 448 w 1158"/>
                <a:gd name="T31" fmla="*/ 742 h 814"/>
                <a:gd name="T32" fmla="*/ 476 w 1158"/>
                <a:gd name="T33" fmla="*/ 728 h 814"/>
                <a:gd name="T34" fmla="*/ 494 w 1158"/>
                <a:gd name="T35" fmla="*/ 720 h 814"/>
                <a:gd name="T36" fmla="*/ 512 w 1158"/>
                <a:gd name="T37" fmla="*/ 706 h 814"/>
                <a:gd name="T38" fmla="*/ 538 w 1158"/>
                <a:gd name="T39" fmla="*/ 692 h 814"/>
                <a:gd name="T40" fmla="*/ 556 w 1158"/>
                <a:gd name="T41" fmla="*/ 678 h 814"/>
                <a:gd name="T42" fmla="*/ 575 w 1158"/>
                <a:gd name="T43" fmla="*/ 663 h 814"/>
                <a:gd name="T44" fmla="*/ 601 w 1158"/>
                <a:gd name="T45" fmla="*/ 649 h 814"/>
                <a:gd name="T46" fmla="*/ 655 w 1158"/>
                <a:gd name="T47" fmla="*/ 599 h 814"/>
                <a:gd name="T48" fmla="*/ 672 w 1158"/>
                <a:gd name="T49" fmla="*/ 578 h 814"/>
                <a:gd name="T50" fmla="*/ 691 w 1158"/>
                <a:gd name="T51" fmla="*/ 564 h 814"/>
                <a:gd name="T52" fmla="*/ 709 w 1158"/>
                <a:gd name="T53" fmla="*/ 542 h 814"/>
                <a:gd name="T54" fmla="*/ 727 w 1158"/>
                <a:gd name="T55" fmla="*/ 520 h 814"/>
                <a:gd name="T56" fmla="*/ 745 w 1158"/>
                <a:gd name="T57" fmla="*/ 492 h 814"/>
                <a:gd name="T58" fmla="*/ 753 w 1158"/>
                <a:gd name="T59" fmla="*/ 478 h 814"/>
                <a:gd name="T60" fmla="*/ 771 w 1158"/>
                <a:gd name="T61" fmla="*/ 457 h 814"/>
                <a:gd name="T62" fmla="*/ 799 w 1158"/>
                <a:gd name="T63" fmla="*/ 421 h 814"/>
                <a:gd name="T64" fmla="*/ 808 w 1158"/>
                <a:gd name="T65" fmla="*/ 400 h 814"/>
                <a:gd name="T66" fmla="*/ 817 w 1158"/>
                <a:gd name="T67" fmla="*/ 378 h 814"/>
                <a:gd name="T68" fmla="*/ 843 w 1158"/>
                <a:gd name="T69" fmla="*/ 336 h 814"/>
                <a:gd name="T70" fmla="*/ 852 w 1158"/>
                <a:gd name="T71" fmla="*/ 314 h 814"/>
                <a:gd name="T72" fmla="*/ 861 w 1158"/>
                <a:gd name="T73" fmla="*/ 293 h 814"/>
                <a:gd name="T74" fmla="*/ 889 w 1158"/>
                <a:gd name="T75" fmla="*/ 249 h 814"/>
                <a:gd name="T76" fmla="*/ 898 w 1158"/>
                <a:gd name="T77" fmla="*/ 228 h 814"/>
                <a:gd name="T78" fmla="*/ 906 w 1158"/>
                <a:gd name="T79" fmla="*/ 207 h 814"/>
                <a:gd name="T80" fmla="*/ 924 w 1158"/>
                <a:gd name="T81" fmla="*/ 164 h 814"/>
                <a:gd name="T82" fmla="*/ 933 w 1158"/>
                <a:gd name="T83" fmla="*/ 142 h 814"/>
                <a:gd name="T84" fmla="*/ 951 w 1158"/>
                <a:gd name="T85" fmla="*/ 121 h 814"/>
                <a:gd name="T86" fmla="*/ 978 w 1158"/>
                <a:gd name="T87" fmla="*/ 93 h 814"/>
                <a:gd name="T88" fmla="*/ 986 w 1158"/>
                <a:gd name="T89" fmla="*/ 79 h 814"/>
                <a:gd name="T90" fmla="*/ 995 w 1158"/>
                <a:gd name="T91" fmla="*/ 64 h 814"/>
                <a:gd name="T92" fmla="*/ 1005 w 1158"/>
                <a:gd name="T93" fmla="*/ 57 h 814"/>
                <a:gd name="T94" fmla="*/ 1014 w 1158"/>
                <a:gd name="T95" fmla="*/ 43 h 814"/>
                <a:gd name="T96" fmla="*/ 1032 w 1158"/>
                <a:gd name="T97" fmla="*/ 28 h 814"/>
                <a:gd name="T98" fmla="*/ 1041 w 1158"/>
                <a:gd name="T99" fmla="*/ 28 h 814"/>
                <a:gd name="T100" fmla="*/ 1067 w 1158"/>
                <a:gd name="T101" fmla="*/ 14 h 814"/>
                <a:gd name="T102" fmla="*/ 1085 w 1158"/>
                <a:gd name="T103" fmla="*/ 8 h 814"/>
                <a:gd name="T104" fmla="*/ 1094 w 1158"/>
                <a:gd name="T105" fmla="*/ 8 h 814"/>
                <a:gd name="T106" fmla="*/ 1139 w 1158"/>
                <a:gd name="T107" fmla="*/ 0 h 814"/>
                <a:gd name="T108" fmla="*/ 1157 w 1158"/>
                <a:gd name="T109" fmla="*/ 0 h 8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58"/>
                <a:gd name="T166" fmla="*/ 0 h 814"/>
                <a:gd name="T167" fmla="*/ 1158 w 1158"/>
                <a:gd name="T168" fmla="*/ 814 h 81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58" h="814">
                  <a:moveTo>
                    <a:pt x="0" y="813"/>
                  </a:moveTo>
                  <a:lnTo>
                    <a:pt x="27" y="813"/>
                  </a:lnTo>
                  <a:lnTo>
                    <a:pt x="81" y="813"/>
                  </a:lnTo>
                  <a:lnTo>
                    <a:pt x="126" y="813"/>
                  </a:lnTo>
                  <a:lnTo>
                    <a:pt x="171" y="807"/>
                  </a:lnTo>
                  <a:lnTo>
                    <a:pt x="180" y="807"/>
                  </a:lnTo>
                  <a:lnTo>
                    <a:pt x="207" y="807"/>
                  </a:lnTo>
                  <a:lnTo>
                    <a:pt x="270" y="791"/>
                  </a:lnTo>
                  <a:lnTo>
                    <a:pt x="296" y="785"/>
                  </a:lnTo>
                  <a:lnTo>
                    <a:pt x="305" y="785"/>
                  </a:lnTo>
                  <a:lnTo>
                    <a:pt x="341" y="777"/>
                  </a:lnTo>
                  <a:lnTo>
                    <a:pt x="367" y="771"/>
                  </a:lnTo>
                  <a:lnTo>
                    <a:pt x="386" y="771"/>
                  </a:lnTo>
                  <a:lnTo>
                    <a:pt x="395" y="763"/>
                  </a:lnTo>
                  <a:lnTo>
                    <a:pt x="413" y="756"/>
                  </a:lnTo>
                  <a:lnTo>
                    <a:pt x="448" y="742"/>
                  </a:lnTo>
                  <a:lnTo>
                    <a:pt x="476" y="728"/>
                  </a:lnTo>
                  <a:lnTo>
                    <a:pt x="494" y="720"/>
                  </a:lnTo>
                  <a:lnTo>
                    <a:pt x="512" y="706"/>
                  </a:lnTo>
                  <a:lnTo>
                    <a:pt x="538" y="692"/>
                  </a:lnTo>
                  <a:lnTo>
                    <a:pt x="556" y="678"/>
                  </a:lnTo>
                  <a:lnTo>
                    <a:pt x="575" y="663"/>
                  </a:lnTo>
                  <a:lnTo>
                    <a:pt x="601" y="649"/>
                  </a:lnTo>
                  <a:lnTo>
                    <a:pt x="655" y="599"/>
                  </a:lnTo>
                  <a:lnTo>
                    <a:pt x="672" y="578"/>
                  </a:lnTo>
                  <a:lnTo>
                    <a:pt x="691" y="564"/>
                  </a:lnTo>
                  <a:lnTo>
                    <a:pt x="709" y="542"/>
                  </a:lnTo>
                  <a:lnTo>
                    <a:pt x="727" y="520"/>
                  </a:lnTo>
                  <a:lnTo>
                    <a:pt x="745" y="492"/>
                  </a:lnTo>
                  <a:lnTo>
                    <a:pt x="753" y="478"/>
                  </a:lnTo>
                  <a:lnTo>
                    <a:pt x="771" y="457"/>
                  </a:lnTo>
                  <a:lnTo>
                    <a:pt x="799" y="421"/>
                  </a:lnTo>
                  <a:lnTo>
                    <a:pt x="808" y="400"/>
                  </a:lnTo>
                  <a:lnTo>
                    <a:pt x="817" y="378"/>
                  </a:lnTo>
                  <a:lnTo>
                    <a:pt x="843" y="336"/>
                  </a:lnTo>
                  <a:lnTo>
                    <a:pt x="852" y="314"/>
                  </a:lnTo>
                  <a:lnTo>
                    <a:pt x="861" y="293"/>
                  </a:lnTo>
                  <a:lnTo>
                    <a:pt x="889" y="249"/>
                  </a:lnTo>
                  <a:lnTo>
                    <a:pt x="898" y="228"/>
                  </a:lnTo>
                  <a:lnTo>
                    <a:pt x="906" y="207"/>
                  </a:lnTo>
                  <a:lnTo>
                    <a:pt x="924" y="164"/>
                  </a:lnTo>
                  <a:lnTo>
                    <a:pt x="933" y="142"/>
                  </a:lnTo>
                  <a:lnTo>
                    <a:pt x="951" y="121"/>
                  </a:lnTo>
                  <a:lnTo>
                    <a:pt x="978" y="93"/>
                  </a:lnTo>
                  <a:lnTo>
                    <a:pt x="986" y="79"/>
                  </a:lnTo>
                  <a:lnTo>
                    <a:pt x="995" y="64"/>
                  </a:lnTo>
                  <a:lnTo>
                    <a:pt x="1005" y="57"/>
                  </a:lnTo>
                  <a:lnTo>
                    <a:pt x="1014" y="43"/>
                  </a:lnTo>
                  <a:lnTo>
                    <a:pt x="1032" y="28"/>
                  </a:lnTo>
                  <a:lnTo>
                    <a:pt x="1041" y="28"/>
                  </a:lnTo>
                  <a:lnTo>
                    <a:pt x="1067" y="14"/>
                  </a:lnTo>
                  <a:lnTo>
                    <a:pt x="1085" y="8"/>
                  </a:lnTo>
                  <a:lnTo>
                    <a:pt x="1094" y="8"/>
                  </a:lnTo>
                  <a:lnTo>
                    <a:pt x="1139" y="0"/>
                  </a:lnTo>
                  <a:lnTo>
                    <a:pt x="1157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Freeform 8"/>
            <p:cNvSpPr>
              <a:spLocks/>
            </p:cNvSpPr>
            <p:nvPr/>
          </p:nvSpPr>
          <p:spPr bwMode="auto">
            <a:xfrm>
              <a:off x="4376740" y="982828"/>
              <a:ext cx="1849437" cy="1357313"/>
            </a:xfrm>
            <a:custGeom>
              <a:avLst/>
              <a:gdLst>
                <a:gd name="T0" fmla="*/ 1149 w 1150"/>
                <a:gd name="T1" fmla="*/ 813 h 814"/>
                <a:gd name="T2" fmla="*/ 1122 w 1150"/>
                <a:gd name="T3" fmla="*/ 813 h 814"/>
                <a:gd name="T4" fmla="*/ 1077 w 1150"/>
                <a:gd name="T5" fmla="*/ 813 h 814"/>
                <a:gd name="T6" fmla="*/ 1032 w 1150"/>
                <a:gd name="T7" fmla="*/ 813 h 814"/>
                <a:gd name="T8" fmla="*/ 987 w 1150"/>
                <a:gd name="T9" fmla="*/ 807 h 814"/>
                <a:gd name="T10" fmla="*/ 978 w 1150"/>
                <a:gd name="T11" fmla="*/ 807 h 814"/>
                <a:gd name="T12" fmla="*/ 951 w 1150"/>
                <a:gd name="T13" fmla="*/ 807 h 814"/>
                <a:gd name="T14" fmla="*/ 888 w 1150"/>
                <a:gd name="T15" fmla="*/ 791 h 814"/>
                <a:gd name="T16" fmla="*/ 852 w 1150"/>
                <a:gd name="T17" fmla="*/ 785 h 814"/>
                <a:gd name="T18" fmla="*/ 826 w 1150"/>
                <a:gd name="T19" fmla="*/ 785 h 814"/>
                <a:gd name="T20" fmla="*/ 780 w 1150"/>
                <a:gd name="T21" fmla="*/ 771 h 814"/>
                <a:gd name="T22" fmla="*/ 763 w 1150"/>
                <a:gd name="T23" fmla="*/ 763 h 814"/>
                <a:gd name="T24" fmla="*/ 745 w 1150"/>
                <a:gd name="T25" fmla="*/ 756 h 814"/>
                <a:gd name="T26" fmla="*/ 699 w 1150"/>
                <a:gd name="T27" fmla="*/ 742 h 814"/>
                <a:gd name="T28" fmla="*/ 673 w 1150"/>
                <a:gd name="T29" fmla="*/ 728 h 814"/>
                <a:gd name="T30" fmla="*/ 655 w 1150"/>
                <a:gd name="T31" fmla="*/ 720 h 814"/>
                <a:gd name="T32" fmla="*/ 637 w 1150"/>
                <a:gd name="T33" fmla="*/ 706 h 814"/>
                <a:gd name="T34" fmla="*/ 610 w 1150"/>
                <a:gd name="T35" fmla="*/ 692 h 814"/>
                <a:gd name="T36" fmla="*/ 592 w 1150"/>
                <a:gd name="T37" fmla="*/ 678 h 814"/>
                <a:gd name="T38" fmla="*/ 574 w 1150"/>
                <a:gd name="T39" fmla="*/ 663 h 814"/>
                <a:gd name="T40" fmla="*/ 547 w 1150"/>
                <a:gd name="T41" fmla="*/ 649 h 814"/>
                <a:gd name="T42" fmla="*/ 502 w 1150"/>
                <a:gd name="T43" fmla="*/ 607 h 814"/>
                <a:gd name="T44" fmla="*/ 475 w 1150"/>
                <a:gd name="T45" fmla="*/ 578 h 814"/>
                <a:gd name="T46" fmla="*/ 458 w 1150"/>
                <a:gd name="T47" fmla="*/ 556 h 814"/>
                <a:gd name="T48" fmla="*/ 412 w 1150"/>
                <a:gd name="T49" fmla="*/ 506 h 814"/>
                <a:gd name="T50" fmla="*/ 394 w 1150"/>
                <a:gd name="T51" fmla="*/ 478 h 814"/>
                <a:gd name="T52" fmla="*/ 386 w 1150"/>
                <a:gd name="T53" fmla="*/ 457 h 814"/>
                <a:gd name="T54" fmla="*/ 359 w 1150"/>
                <a:gd name="T55" fmla="*/ 421 h 814"/>
                <a:gd name="T56" fmla="*/ 350 w 1150"/>
                <a:gd name="T57" fmla="*/ 400 h 814"/>
                <a:gd name="T58" fmla="*/ 340 w 1150"/>
                <a:gd name="T59" fmla="*/ 378 h 814"/>
                <a:gd name="T60" fmla="*/ 313 w 1150"/>
                <a:gd name="T61" fmla="*/ 336 h 814"/>
                <a:gd name="T62" fmla="*/ 305 w 1150"/>
                <a:gd name="T63" fmla="*/ 314 h 814"/>
                <a:gd name="T64" fmla="*/ 296 w 1150"/>
                <a:gd name="T65" fmla="*/ 293 h 814"/>
                <a:gd name="T66" fmla="*/ 269 w 1150"/>
                <a:gd name="T67" fmla="*/ 249 h 814"/>
                <a:gd name="T68" fmla="*/ 260 w 1150"/>
                <a:gd name="T69" fmla="*/ 228 h 814"/>
                <a:gd name="T70" fmla="*/ 251 w 1150"/>
                <a:gd name="T71" fmla="*/ 207 h 814"/>
                <a:gd name="T72" fmla="*/ 224 w 1150"/>
                <a:gd name="T73" fmla="*/ 164 h 814"/>
                <a:gd name="T74" fmla="*/ 215 w 1150"/>
                <a:gd name="T75" fmla="*/ 142 h 814"/>
                <a:gd name="T76" fmla="*/ 206 w 1150"/>
                <a:gd name="T77" fmla="*/ 129 h 814"/>
                <a:gd name="T78" fmla="*/ 188 w 1150"/>
                <a:gd name="T79" fmla="*/ 93 h 814"/>
                <a:gd name="T80" fmla="*/ 170 w 1150"/>
                <a:gd name="T81" fmla="*/ 79 h 814"/>
                <a:gd name="T82" fmla="*/ 161 w 1150"/>
                <a:gd name="T83" fmla="*/ 64 h 814"/>
                <a:gd name="T84" fmla="*/ 153 w 1150"/>
                <a:gd name="T85" fmla="*/ 57 h 814"/>
                <a:gd name="T86" fmla="*/ 134 w 1150"/>
                <a:gd name="T87" fmla="*/ 36 h 814"/>
                <a:gd name="T88" fmla="*/ 125 w 1150"/>
                <a:gd name="T89" fmla="*/ 36 h 814"/>
                <a:gd name="T90" fmla="*/ 116 w 1150"/>
                <a:gd name="T91" fmla="*/ 28 h 814"/>
                <a:gd name="T92" fmla="*/ 107 w 1150"/>
                <a:gd name="T93" fmla="*/ 28 h 814"/>
                <a:gd name="T94" fmla="*/ 89 w 1150"/>
                <a:gd name="T95" fmla="*/ 14 h 814"/>
                <a:gd name="T96" fmla="*/ 72 w 1150"/>
                <a:gd name="T97" fmla="*/ 8 h 814"/>
                <a:gd name="T98" fmla="*/ 54 w 1150"/>
                <a:gd name="T99" fmla="*/ 8 h 814"/>
                <a:gd name="T100" fmla="*/ 17 w 1150"/>
                <a:gd name="T101" fmla="*/ 0 h 814"/>
                <a:gd name="T102" fmla="*/ 0 w 1150"/>
                <a:gd name="T103" fmla="*/ 0 h 8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50"/>
                <a:gd name="T157" fmla="*/ 0 h 814"/>
                <a:gd name="T158" fmla="*/ 1150 w 1150"/>
                <a:gd name="T159" fmla="*/ 814 h 8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50" h="814">
                  <a:moveTo>
                    <a:pt x="1149" y="813"/>
                  </a:moveTo>
                  <a:lnTo>
                    <a:pt x="1122" y="813"/>
                  </a:lnTo>
                  <a:lnTo>
                    <a:pt x="1077" y="813"/>
                  </a:lnTo>
                  <a:lnTo>
                    <a:pt x="1032" y="813"/>
                  </a:lnTo>
                  <a:lnTo>
                    <a:pt x="987" y="807"/>
                  </a:lnTo>
                  <a:lnTo>
                    <a:pt x="978" y="807"/>
                  </a:lnTo>
                  <a:lnTo>
                    <a:pt x="951" y="807"/>
                  </a:lnTo>
                  <a:lnTo>
                    <a:pt x="888" y="791"/>
                  </a:lnTo>
                  <a:lnTo>
                    <a:pt x="852" y="785"/>
                  </a:lnTo>
                  <a:lnTo>
                    <a:pt x="826" y="785"/>
                  </a:lnTo>
                  <a:lnTo>
                    <a:pt x="780" y="771"/>
                  </a:lnTo>
                  <a:lnTo>
                    <a:pt x="763" y="763"/>
                  </a:lnTo>
                  <a:lnTo>
                    <a:pt x="745" y="756"/>
                  </a:lnTo>
                  <a:lnTo>
                    <a:pt x="699" y="742"/>
                  </a:lnTo>
                  <a:lnTo>
                    <a:pt x="673" y="728"/>
                  </a:lnTo>
                  <a:lnTo>
                    <a:pt x="655" y="720"/>
                  </a:lnTo>
                  <a:lnTo>
                    <a:pt x="637" y="706"/>
                  </a:lnTo>
                  <a:lnTo>
                    <a:pt x="610" y="692"/>
                  </a:lnTo>
                  <a:lnTo>
                    <a:pt x="592" y="678"/>
                  </a:lnTo>
                  <a:lnTo>
                    <a:pt x="574" y="663"/>
                  </a:lnTo>
                  <a:lnTo>
                    <a:pt x="547" y="649"/>
                  </a:lnTo>
                  <a:lnTo>
                    <a:pt x="502" y="607"/>
                  </a:lnTo>
                  <a:lnTo>
                    <a:pt x="475" y="578"/>
                  </a:lnTo>
                  <a:lnTo>
                    <a:pt x="458" y="556"/>
                  </a:lnTo>
                  <a:lnTo>
                    <a:pt x="412" y="506"/>
                  </a:lnTo>
                  <a:lnTo>
                    <a:pt x="394" y="478"/>
                  </a:lnTo>
                  <a:lnTo>
                    <a:pt x="386" y="457"/>
                  </a:lnTo>
                  <a:lnTo>
                    <a:pt x="359" y="421"/>
                  </a:lnTo>
                  <a:lnTo>
                    <a:pt x="350" y="400"/>
                  </a:lnTo>
                  <a:lnTo>
                    <a:pt x="340" y="378"/>
                  </a:lnTo>
                  <a:lnTo>
                    <a:pt x="313" y="336"/>
                  </a:lnTo>
                  <a:lnTo>
                    <a:pt x="305" y="314"/>
                  </a:lnTo>
                  <a:lnTo>
                    <a:pt x="296" y="293"/>
                  </a:lnTo>
                  <a:lnTo>
                    <a:pt x="269" y="249"/>
                  </a:lnTo>
                  <a:lnTo>
                    <a:pt x="260" y="228"/>
                  </a:lnTo>
                  <a:lnTo>
                    <a:pt x="251" y="207"/>
                  </a:lnTo>
                  <a:lnTo>
                    <a:pt x="224" y="164"/>
                  </a:lnTo>
                  <a:lnTo>
                    <a:pt x="215" y="142"/>
                  </a:lnTo>
                  <a:lnTo>
                    <a:pt x="206" y="129"/>
                  </a:lnTo>
                  <a:lnTo>
                    <a:pt x="188" y="93"/>
                  </a:lnTo>
                  <a:lnTo>
                    <a:pt x="170" y="79"/>
                  </a:lnTo>
                  <a:lnTo>
                    <a:pt x="161" y="64"/>
                  </a:lnTo>
                  <a:lnTo>
                    <a:pt x="153" y="57"/>
                  </a:lnTo>
                  <a:lnTo>
                    <a:pt x="134" y="36"/>
                  </a:lnTo>
                  <a:lnTo>
                    <a:pt x="125" y="36"/>
                  </a:lnTo>
                  <a:lnTo>
                    <a:pt x="116" y="28"/>
                  </a:lnTo>
                  <a:lnTo>
                    <a:pt x="107" y="28"/>
                  </a:lnTo>
                  <a:lnTo>
                    <a:pt x="89" y="14"/>
                  </a:lnTo>
                  <a:lnTo>
                    <a:pt x="72" y="8"/>
                  </a:lnTo>
                  <a:lnTo>
                    <a:pt x="54" y="8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9"/>
            <p:cNvSpPr>
              <a:spLocks noChangeArrowheads="1"/>
            </p:cNvSpPr>
            <p:nvPr/>
          </p:nvSpPr>
          <p:spPr bwMode="auto">
            <a:xfrm>
              <a:off x="2147888" y="2827503"/>
              <a:ext cx="4786312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 dirty="0">
                  <a:solidFill>
                    <a:schemeClr val="tx2"/>
                  </a:solidFill>
                </a:rPr>
                <a:t>Mode  =  Mean  =  Median</a:t>
              </a:r>
            </a:p>
          </p:txBody>
        </p:sp>
        <p:sp>
          <p:nvSpPr>
            <p:cNvPr id="12295" name="Line 11"/>
            <p:cNvSpPr>
              <a:spLocks noChangeShapeType="1"/>
            </p:cNvSpPr>
            <p:nvPr/>
          </p:nvSpPr>
          <p:spPr bwMode="auto">
            <a:xfrm>
              <a:off x="4384481" y="987785"/>
              <a:ext cx="0" cy="14255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2"/>
            <p:cNvSpPr>
              <a:spLocks noChangeShapeType="1"/>
            </p:cNvSpPr>
            <p:nvPr/>
          </p:nvSpPr>
          <p:spPr bwMode="auto">
            <a:xfrm flipV="1">
              <a:off x="4375150" y="2503651"/>
              <a:ext cx="0" cy="3317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2592390" y="3237078"/>
              <a:ext cx="3779837" cy="42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</a:rPr>
                <a:t>Symmetric &amp; Unimodal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E0226-9C96-4120-9C25-B77E8220DBC6}"/>
              </a:ext>
            </a:extLst>
          </p:cNvPr>
          <p:cNvGrpSpPr/>
          <p:nvPr/>
        </p:nvGrpSpPr>
        <p:grpSpPr>
          <a:xfrm>
            <a:off x="304800" y="3984857"/>
            <a:ext cx="3945061" cy="2641274"/>
            <a:chOff x="304800" y="3984857"/>
            <a:chExt cx="3945061" cy="2641274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458913" y="6272444"/>
              <a:ext cx="2347912" cy="35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400" b="1">
                  <a:solidFill>
                    <a:schemeClr val="tx2"/>
                  </a:solidFill>
                </a:rPr>
                <a:t>Left Skewed</a:t>
              </a:r>
            </a:p>
          </p:txBody>
        </p:sp>
        <p:sp>
          <p:nvSpPr>
            <p:cNvPr id="12299" name="Freeform 14"/>
            <p:cNvSpPr>
              <a:spLocks/>
            </p:cNvSpPr>
            <p:nvPr/>
          </p:nvSpPr>
          <p:spPr bwMode="auto">
            <a:xfrm>
              <a:off x="382588" y="3984857"/>
              <a:ext cx="3376612" cy="1260475"/>
            </a:xfrm>
            <a:custGeom>
              <a:avLst/>
              <a:gdLst>
                <a:gd name="T0" fmla="*/ 2224 w 2225"/>
                <a:gd name="T1" fmla="*/ 816 h 825"/>
                <a:gd name="T2" fmla="*/ 2184 w 2225"/>
                <a:gd name="T3" fmla="*/ 784 h 825"/>
                <a:gd name="T4" fmla="*/ 2104 w 2225"/>
                <a:gd name="T5" fmla="*/ 696 h 825"/>
                <a:gd name="T6" fmla="*/ 2032 w 2225"/>
                <a:gd name="T7" fmla="*/ 584 h 825"/>
                <a:gd name="T8" fmla="*/ 1968 w 2225"/>
                <a:gd name="T9" fmla="*/ 480 h 825"/>
                <a:gd name="T10" fmla="*/ 1904 w 2225"/>
                <a:gd name="T11" fmla="*/ 368 h 825"/>
                <a:gd name="T12" fmla="*/ 1816 w 2225"/>
                <a:gd name="T13" fmla="*/ 208 h 825"/>
                <a:gd name="T14" fmla="*/ 1696 w 2225"/>
                <a:gd name="T15" fmla="*/ 48 h 825"/>
                <a:gd name="T16" fmla="*/ 1560 w 2225"/>
                <a:gd name="T17" fmla="*/ 0 h 825"/>
                <a:gd name="T18" fmla="*/ 1400 w 2225"/>
                <a:gd name="T19" fmla="*/ 40 h 825"/>
                <a:gd name="T20" fmla="*/ 1280 w 2225"/>
                <a:gd name="T21" fmla="*/ 136 h 825"/>
                <a:gd name="T22" fmla="*/ 1088 w 2225"/>
                <a:gd name="T23" fmla="*/ 312 h 825"/>
                <a:gd name="T24" fmla="*/ 952 w 2225"/>
                <a:gd name="T25" fmla="*/ 424 h 825"/>
                <a:gd name="T26" fmla="*/ 736 w 2225"/>
                <a:gd name="T27" fmla="*/ 576 h 825"/>
                <a:gd name="T28" fmla="*/ 544 w 2225"/>
                <a:gd name="T29" fmla="*/ 688 h 825"/>
                <a:gd name="T30" fmla="*/ 304 w 2225"/>
                <a:gd name="T31" fmla="*/ 792 h 825"/>
                <a:gd name="T32" fmla="*/ 0 w 2225"/>
                <a:gd name="T33" fmla="*/ 824 h 8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5"/>
                <a:gd name="T52" fmla="*/ 0 h 825"/>
                <a:gd name="T53" fmla="*/ 2225 w 2225"/>
                <a:gd name="T54" fmla="*/ 825 h 8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5" h="825">
                  <a:moveTo>
                    <a:pt x="2224" y="816"/>
                  </a:moveTo>
                  <a:lnTo>
                    <a:pt x="2184" y="784"/>
                  </a:lnTo>
                  <a:lnTo>
                    <a:pt x="2104" y="696"/>
                  </a:lnTo>
                  <a:lnTo>
                    <a:pt x="2032" y="584"/>
                  </a:lnTo>
                  <a:lnTo>
                    <a:pt x="1968" y="480"/>
                  </a:lnTo>
                  <a:lnTo>
                    <a:pt x="1904" y="368"/>
                  </a:lnTo>
                  <a:lnTo>
                    <a:pt x="1816" y="208"/>
                  </a:lnTo>
                  <a:lnTo>
                    <a:pt x="1696" y="48"/>
                  </a:lnTo>
                  <a:lnTo>
                    <a:pt x="1560" y="0"/>
                  </a:lnTo>
                  <a:lnTo>
                    <a:pt x="1400" y="40"/>
                  </a:lnTo>
                  <a:lnTo>
                    <a:pt x="1280" y="136"/>
                  </a:lnTo>
                  <a:lnTo>
                    <a:pt x="1088" y="312"/>
                  </a:lnTo>
                  <a:lnTo>
                    <a:pt x="952" y="424"/>
                  </a:lnTo>
                  <a:lnTo>
                    <a:pt x="736" y="576"/>
                  </a:lnTo>
                  <a:lnTo>
                    <a:pt x="544" y="688"/>
                  </a:lnTo>
                  <a:lnTo>
                    <a:pt x="304" y="792"/>
                  </a:lnTo>
                  <a:lnTo>
                    <a:pt x="0" y="8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5"/>
            <p:cNvSpPr>
              <a:spLocks/>
            </p:cNvSpPr>
            <p:nvPr/>
          </p:nvSpPr>
          <p:spPr bwMode="auto">
            <a:xfrm>
              <a:off x="3303588" y="4583342"/>
              <a:ext cx="476250" cy="661988"/>
            </a:xfrm>
            <a:custGeom>
              <a:avLst/>
              <a:gdLst>
                <a:gd name="T0" fmla="*/ 312 w 313"/>
                <a:gd name="T1" fmla="*/ 432 h 433"/>
                <a:gd name="T2" fmla="*/ 288 w 313"/>
                <a:gd name="T3" fmla="*/ 416 h 433"/>
                <a:gd name="T4" fmla="*/ 248 w 313"/>
                <a:gd name="T5" fmla="*/ 376 h 433"/>
                <a:gd name="T6" fmla="*/ 232 w 313"/>
                <a:gd name="T7" fmla="*/ 352 h 433"/>
                <a:gd name="T8" fmla="*/ 216 w 313"/>
                <a:gd name="T9" fmla="*/ 336 h 433"/>
                <a:gd name="T10" fmla="*/ 168 w 313"/>
                <a:gd name="T11" fmla="*/ 280 h 433"/>
                <a:gd name="T12" fmla="*/ 152 w 313"/>
                <a:gd name="T13" fmla="*/ 256 h 433"/>
                <a:gd name="T14" fmla="*/ 136 w 313"/>
                <a:gd name="T15" fmla="*/ 232 h 433"/>
                <a:gd name="T16" fmla="*/ 104 w 313"/>
                <a:gd name="T17" fmla="*/ 176 h 433"/>
                <a:gd name="T18" fmla="*/ 88 w 313"/>
                <a:gd name="T19" fmla="*/ 144 h 433"/>
                <a:gd name="T20" fmla="*/ 72 w 313"/>
                <a:gd name="T21" fmla="*/ 120 h 433"/>
                <a:gd name="T22" fmla="*/ 40 w 313"/>
                <a:gd name="T23" fmla="*/ 72 h 433"/>
                <a:gd name="T24" fmla="*/ 24 w 313"/>
                <a:gd name="T25" fmla="*/ 40 h 433"/>
                <a:gd name="T26" fmla="*/ 16 w 313"/>
                <a:gd name="T27" fmla="*/ 24 h 433"/>
                <a:gd name="T28" fmla="*/ 0 w 313"/>
                <a:gd name="T29" fmla="*/ 0 h 4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433"/>
                <a:gd name="T47" fmla="*/ 313 w 313"/>
                <a:gd name="T48" fmla="*/ 433 h 4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433">
                  <a:moveTo>
                    <a:pt x="312" y="432"/>
                  </a:moveTo>
                  <a:lnTo>
                    <a:pt x="288" y="416"/>
                  </a:lnTo>
                  <a:lnTo>
                    <a:pt x="248" y="376"/>
                  </a:lnTo>
                  <a:lnTo>
                    <a:pt x="232" y="352"/>
                  </a:lnTo>
                  <a:lnTo>
                    <a:pt x="216" y="336"/>
                  </a:lnTo>
                  <a:lnTo>
                    <a:pt x="168" y="280"/>
                  </a:lnTo>
                  <a:lnTo>
                    <a:pt x="152" y="256"/>
                  </a:lnTo>
                  <a:lnTo>
                    <a:pt x="136" y="232"/>
                  </a:lnTo>
                  <a:lnTo>
                    <a:pt x="104" y="176"/>
                  </a:lnTo>
                  <a:lnTo>
                    <a:pt x="88" y="144"/>
                  </a:lnTo>
                  <a:lnTo>
                    <a:pt x="72" y="120"/>
                  </a:lnTo>
                  <a:lnTo>
                    <a:pt x="40" y="7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6"/>
            <p:cNvSpPr>
              <a:spLocks/>
            </p:cNvSpPr>
            <p:nvPr/>
          </p:nvSpPr>
          <p:spPr bwMode="auto">
            <a:xfrm>
              <a:off x="403227" y="3992794"/>
              <a:ext cx="2894013" cy="1255713"/>
            </a:xfrm>
            <a:custGeom>
              <a:avLst/>
              <a:gdLst>
                <a:gd name="T0" fmla="*/ 1907 w 1908"/>
                <a:gd name="T1" fmla="*/ 383 h 822"/>
                <a:gd name="T2" fmla="*/ 1891 w 1908"/>
                <a:gd name="T3" fmla="*/ 351 h 822"/>
                <a:gd name="T4" fmla="*/ 1867 w 1908"/>
                <a:gd name="T5" fmla="*/ 303 h 822"/>
                <a:gd name="T6" fmla="*/ 1859 w 1908"/>
                <a:gd name="T7" fmla="*/ 287 h 822"/>
                <a:gd name="T8" fmla="*/ 1835 w 1908"/>
                <a:gd name="T9" fmla="*/ 247 h 822"/>
                <a:gd name="T10" fmla="*/ 1779 w 1908"/>
                <a:gd name="T11" fmla="*/ 167 h 822"/>
                <a:gd name="T12" fmla="*/ 1755 w 1908"/>
                <a:gd name="T13" fmla="*/ 128 h 822"/>
                <a:gd name="T14" fmla="*/ 1739 w 1908"/>
                <a:gd name="T15" fmla="*/ 112 h 822"/>
                <a:gd name="T16" fmla="*/ 1708 w 1908"/>
                <a:gd name="T17" fmla="*/ 72 h 822"/>
                <a:gd name="T18" fmla="*/ 1676 w 1908"/>
                <a:gd name="T19" fmla="*/ 48 h 822"/>
                <a:gd name="T20" fmla="*/ 1644 w 1908"/>
                <a:gd name="T21" fmla="*/ 32 h 822"/>
                <a:gd name="T22" fmla="*/ 1628 w 1908"/>
                <a:gd name="T23" fmla="*/ 24 h 822"/>
                <a:gd name="T24" fmla="*/ 1604 w 1908"/>
                <a:gd name="T25" fmla="*/ 16 h 822"/>
                <a:gd name="T26" fmla="*/ 1590 w 1908"/>
                <a:gd name="T27" fmla="*/ 11 h 822"/>
                <a:gd name="T28" fmla="*/ 1542 w 1908"/>
                <a:gd name="T29" fmla="*/ 0 h 822"/>
                <a:gd name="T30" fmla="*/ 1488 w 1908"/>
                <a:gd name="T31" fmla="*/ 11 h 822"/>
                <a:gd name="T32" fmla="*/ 1451 w 1908"/>
                <a:gd name="T33" fmla="*/ 21 h 822"/>
                <a:gd name="T34" fmla="*/ 1452 w 1908"/>
                <a:gd name="T35" fmla="*/ 32 h 822"/>
                <a:gd name="T36" fmla="*/ 1420 w 1908"/>
                <a:gd name="T37" fmla="*/ 40 h 822"/>
                <a:gd name="T38" fmla="*/ 1388 w 1908"/>
                <a:gd name="T39" fmla="*/ 56 h 822"/>
                <a:gd name="T40" fmla="*/ 1348 w 1908"/>
                <a:gd name="T41" fmla="*/ 80 h 822"/>
                <a:gd name="T42" fmla="*/ 1340 w 1908"/>
                <a:gd name="T43" fmla="*/ 88 h 822"/>
                <a:gd name="T44" fmla="*/ 1325 w 1908"/>
                <a:gd name="T45" fmla="*/ 104 h 822"/>
                <a:gd name="T46" fmla="*/ 1293 w 1908"/>
                <a:gd name="T47" fmla="*/ 128 h 822"/>
                <a:gd name="T48" fmla="*/ 1253 w 1908"/>
                <a:gd name="T49" fmla="*/ 159 h 822"/>
                <a:gd name="T50" fmla="*/ 1205 w 1908"/>
                <a:gd name="T51" fmla="*/ 199 h 822"/>
                <a:gd name="T52" fmla="*/ 1181 w 1908"/>
                <a:gd name="T53" fmla="*/ 223 h 822"/>
                <a:gd name="T54" fmla="*/ 1157 w 1908"/>
                <a:gd name="T55" fmla="*/ 247 h 822"/>
                <a:gd name="T56" fmla="*/ 1109 w 1908"/>
                <a:gd name="T57" fmla="*/ 287 h 822"/>
                <a:gd name="T58" fmla="*/ 1077 w 1908"/>
                <a:gd name="T59" fmla="*/ 319 h 822"/>
                <a:gd name="T60" fmla="*/ 1037 w 1908"/>
                <a:gd name="T61" fmla="*/ 351 h 822"/>
                <a:gd name="T62" fmla="*/ 1021 w 1908"/>
                <a:gd name="T63" fmla="*/ 367 h 822"/>
                <a:gd name="T64" fmla="*/ 997 w 1908"/>
                <a:gd name="T65" fmla="*/ 383 h 822"/>
                <a:gd name="T66" fmla="*/ 957 w 1908"/>
                <a:gd name="T67" fmla="*/ 414 h 822"/>
                <a:gd name="T68" fmla="*/ 918 w 1908"/>
                <a:gd name="T69" fmla="*/ 446 h 822"/>
                <a:gd name="T70" fmla="*/ 870 w 1908"/>
                <a:gd name="T71" fmla="*/ 486 h 822"/>
                <a:gd name="T72" fmla="*/ 846 w 1908"/>
                <a:gd name="T73" fmla="*/ 502 h 822"/>
                <a:gd name="T74" fmla="*/ 790 w 1908"/>
                <a:gd name="T75" fmla="*/ 542 h 822"/>
                <a:gd name="T76" fmla="*/ 686 w 1908"/>
                <a:gd name="T77" fmla="*/ 606 h 822"/>
                <a:gd name="T78" fmla="*/ 638 w 1908"/>
                <a:gd name="T79" fmla="*/ 630 h 822"/>
                <a:gd name="T80" fmla="*/ 614 w 1908"/>
                <a:gd name="T81" fmla="*/ 646 h 822"/>
                <a:gd name="T82" fmla="*/ 567 w 1908"/>
                <a:gd name="T83" fmla="*/ 670 h 822"/>
                <a:gd name="T84" fmla="*/ 511 w 1908"/>
                <a:gd name="T85" fmla="*/ 693 h 822"/>
                <a:gd name="T86" fmla="*/ 447 w 1908"/>
                <a:gd name="T87" fmla="*/ 725 h 822"/>
                <a:gd name="T88" fmla="*/ 423 w 1908"/>
                <a:gd name="T89" fmla="*/ 733 h 822"/>
                <a:gd name="T90" fmla="*/ 407 w 1908"/>
                <a:gd name="T91" fmla="*/ 741 h 822"/>
                <a:gd name="T92" fmla="*/ 367 w 1908"/>
                <a:gd name="T93" fmla="*/ 757 h 822"/>
                <a:gd name="T94" fmla="*/ 335 w 1908"/>
                <a:gd name="T95" fmla="*/ 765 h 822"/>
                <a:gd name="T96" fmla="*/ 279 w 1908"/>
                <a:gd name="T97" fmla="*/ 781 h 822"/>
                <a:gd name="T98" fmla="*/ 223 w 1908"/>
                <a:gd name="T99" fmla="*/ 789 h 822"/>
                <a:gd name="T100" fmla="*/ 176 w 1908"/>
                <a:gd name="T101" fmla="*/ 797 h 822"/>
                <a:gd name="T102" fmla="*/ 112 w 1908"/>
                <a:gd name="T103" fmla="*/ 805 h 822"/>
                <a:gd name="T104" fmla="*/ 32 w 1908"/>
                <a:gd name="T105" fmla="*/ 821 h 822"/>
                <a:gd name="T106" fmla="*/ 0 w 1908"/>
                <a:gd name="T107" fmla="*/ 821 h 8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08"/>
                <a:gd name="T163" fmla="*/ 0 h 822"/>
                <a:gd name="T164" fmla="*/ 1908 w 1908"/>
                <a:gd name="T165" fmla="*/ 822 h 8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08" h="822">
                  <a:moveTo>
                    <a:pt x="1907" y="383"/>
                  </a:moveTo>
                  <a:lnTo>
                    <a:pt x="1891" y="351"/>
                  </a:lnTo>
                  <a:lnTo>
                    <a:pt x="1867" y="303"/>
                  </a:lnTo>
                  <a:lnTo>
                    <a:pt x="1859" y="287"/>
                  </a:lnTo>
                  <a:lnTo>
                    <a:pt x="1835" y="247"/>
                  </a:lnTo>
                  <a:lnTo>
                    <a:pt x="1779" y="167"/>
                  </a:lnTo>
                  <a:lnTo>
                    <a:pt x="1755" y="128"/>
                  </a:lnTo>
                  <a:lnTo>
                    <a:pt x="1739" y="112"/>
                  </a:lnTo>
                  <a:lnTo>
                    <a:pt x="1708" y="72"/>
                  </a:lnTo>
                  <a:lnTo>
                    <a:pt x="1676" y="48"/>
                  </a:lnTo>
                  <a:lnTo>
                    <a:pt x="1644" y="32"/>
                  </a:lnTo>
                  <a:lnTo>
                    <a:pt x="1628" y="24"/>
                  </a:lnTo>
                  <a:lnTo>
                    <a:pt x="1604" y="16"/>
                  </a:lnTo>
                  <a:lnTo>
                    <a:pt x="1590" y="11"/>
                  </a:lnTo>
                  <a:lnTo>
                    <a:pt x="1542" y="0"/>
                  </a:lnTo>
                  <a:lnTo>
                    <a:pt x="1488" y="11"/>
                  </a:lnTo>
                  <a:lnTo>
                    <a:pt x="1451" y="21"/>
                  </a:lnTo>
                  <a:lnTo>
                    <a:pt x="1452" y="32"/>
                  </a:lnTo>
                  <a:lnTo>
                    <a:pt x="1420" y="40"/>
                  </a:lnTo>
                  <a:lnTo>
                    <a:pt x="1388" y="56"/>
                  </a:lnTo>
                  <a:lnTo>
                    <a:pt x="1348" y="80"/>
                  </a:lnTo>
                  <a:lnTo>
                    <a:pt x="1340" y="88"/>
                  </a:lnTo>
                  <a:lnTo>
                    <a:pt x="1325" y="104"/>
                  </a:lnTo>
                  <a:lnTo>
                    <a:pt x="1293" y="128"/>
                  </a:lnTo>
                  <a:lnTo>
                    <a:pt x="1253" y="159"/>
                  </a:lnTo>
                  <a:lnTo>
                    <a:pt x="1205" y="199"/>
                  </a:lnTo>
                  <a:lnTo>
                    <a:pt x="1181" y="223"/>
                  </a:lnTo>
                  <a:lnTo>
                    <a:pt x="1157" y="247"/>
                  </a:lnTo>
                  <a:lnTo>
                    <a:pt x="1109" y="287"/>
                  </a:lnTo>
                  <a:lnTo>
                    <a:pt x="1077" y="319"/>
                  </a:lnTo>
                  <a:lnTo>
                    <a:pt x="1037" y="351"/>
                  </a:lnTo>
                  <a:lnTo>
                    <a:pt x="1021" y="367"/>
                  </a:lnTo>
                  <a:lnTo>
                    <a:pt x="997" y="383"/>
                  </a:lnTo>
                  <a:lnTo>
                    <a:pt x="957" y="414"/>
                  </a:lnTo>
                  <a:lnTo>
                    <a:pt x="918" y="446"/>
                  </a:lnTo>
                  <a:lnTo>
                    <a:pt x="870" y="486"/>
                  </a:lnTo>
                  <a:lnTo>
                    <a:pt x="846" y="502"/>
                  </a:lnTo>
                  <a:lnTo>
                    <a:pt x="790" y="542"/>
                  </a:lnTo>
                  <a:lnTo>
                    <a:pt x="686" y="606"/>
                  </a:lnTo>
                  <a:lnTo>
                    <a:pt x="638" y="630"/>
                  </a:lnTo>
                  <a:lnTo>
                    <a:pt x="614" y="646"/>
                  </a:lnTo>
                  <a:lnTo>
                    <a:pt x="567" y="670"/>
                  </a:lnTo>
                  <a:lnTo>
                    <a:pt x="511" y="693"/>
                  </a:lnTo>
                  <a:lnTo>
                    <a:pt x="447" y="725"/>
                  </a:lnTo>
                  <a:lnTo>
                    <a:pt x="423" y="733"/>
                  </a:lnTo>
                  <a:lnTo>
                    <a:pt x="407" y="741"/>
                  </a:lnTo>
                  <a:lnTo>
                    <a:pt x="367" y="757"/>
                  </a:lnTo>
                  <a:lnTo>
                    <a:pt x="335" y="765"/>
                  </a:lnTo>
                  <a:lnTo>
                    <a:pt x="279" y="781"/>
                  </a:lnTo>
                  <a:lnTo>
                    <a:pt x="223" y="789"/>
                  </a:lnTo>
                  <a:lnTo>
                    <a:pt x="176" y="797"/>
                  </a:lnTo>
                  <a:lnTo>
                    <a:pt x="112" y="805"/>
                  </a:lnTo>
                  <a:lnTo>
                    <a:pt x="32" y="821"/>
                  </a:lnTo>
                  <a:lnTo>
                    <a:pt x="0" y="821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7"/>
            <p:cNvSpPr>
              <a:spLocks noChangeShapeType="1"/>
            </p:cNvSpPr>
            <p:nvPr/>
          </p:nvSpPr>
          <p:spPr bwMode="auto">
            <a:xfrm flipH="1">
              <a:off x="304800" y="5292957"/>
              <a:ext cx="3519488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8"/>
            <p:cNvSpPr>
              <a:spLocks noChangeShapeType="1"/>
            </p:cNvSpPr>
            <p:nvPr/>
          </p:nvSpPr>
          <p:spPr bwMode="auto">
            <a:xfrm>
              <a:off x="2752108" y="4043592"/>
              <a:ext cx="0" cy="12334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9"/>
            <p:cNvSpPr>
              <a:spLocks noChangeShapeType="1"/>
            </p:cNvSpPr>
            <p:nvPr/>
          </p:nvSpPr>
          <p:spPr bwMode="auto">
            <a:xfrm>
              <a:off x="2506663" y="4107092"/>
              <a:ext cx="0" cy="1162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20"/>
            <p:cNvSpPr>
              <a:spLocks noChangeShapeType="1"/>
            </p:cNvSpPr>
            <p:nvPr/>
          </p:nvSpPr>
          <p:spPr bwMode="auto">
            <a:xfrm>
              <a:off x="2360613" y="4183292"/>
              <a:ext cx="0" cy="1085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21"/>
            <p:cNvSpPr>
              <a:spLocks noChangeArrowheads="1"/>
            </p:cNvSpPr>
            <p:nvPr/>
          </p:nvSpPr>
          <p:spPr bwMode="auto">
            <a:xfrm>
              <a:off x="781401" y="5375507"/>
              <a:ext cx="1569341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   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  <a:r>
                <a:rPr lang="en-US" sz="2200">
                  <a:solidFill>
                    <a:schemeClr val="tx2"/>
                  </a:solidFill>
                </a:rPr>
                <a:t>Mean </a:t>
              </a:r>
              <a:r>
                <a:rPr lang="en-US" sz="2000" b="1">
                  <a:solidFill>
                    <a:schemeClr val="tx2"/>
                  </a:solidFill>
                </a:rPr>
                <a:t> </a:t>
              </a:r>
              <a:r>
                <a:rPr lang="en-US" sz="1400" b="1">
                  <a:solidFill>
                    <a:schemeClr val="tx2"/>
                  </a:solidFill>
                </a:rPr>
                <a:t>     </a:t>
              </a:r>
            </a:p>
          </p:txBody>
        </p:sp>
        <p:sp>
          <p:nvSpPr>
            <p:cNvPr id="12307" name="Rectangle 22"/>
            <p:cNvSpPr>
              <a:spLocks noChangeArrowheads="1"/>
            </p:cNvSpPr>
            <p:nvPr/>
          </p:nvSpPr>
          <p:spPr bwMode="auto">
            <a:xfrm>
              <a:off x="3239968" y="5375507"/>
              <a:ext cx="1009893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Mode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  <a:r>
                <a:rPr lang="en-US" sz="1400" b="1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12308" name="Group 23"/>
            <p:cNvGrpSpPr>
              <a:grpSpLocks/>
            </p:cNvGrpSpPr>
            <p:nvPr/>
          </p:nvGrpSpPr>
          <p:grpSpPr bwMode="auto">
            <a:xfrm>
              <a:off x="2792415" y="5343755"/>
              <a:ext cx="376237" cy="303212"/>
              <a:chOff x="1868" y="3284"/>
              <a:chExt cx="248" cy="200"/>
            </a:xfrm>
          </p:grpSpPr>
          <p:sp>
            <p:nvSpPr>
              <p:cNvPr id="12332" name="Line 24"/>
              <p:cNvSpPr>
                <a:spLocks noChangeShapeType="1"/>
              </p:cNvSpPr>
              <p:nvPr/>
            </p:nvSpPr>
            <p:spPr bwMode="auto">
              <a:xfrm flipH="1">
                <a:off x="1868" y="3480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Line 25"/>
              <p:cNvSpPr>
                <a:spLocks noChangeShapeType="1"/>
              </p:cNvSpPr>
              <p:nvPr/>
            </p:nvSpPr>
            <p:spPr bwMode="auto">
              <a:xfrm flipV="1">
                <a:off x="1872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9" name="Group 26"/>
            <p:cNvGrpSpPr>
              <a:grpSpLocks/>
            </p:cNvGrpSpPr>
            <p:nvPr/>
          </p:nvGrpSpPr>
          <p:grpSpPr bwMode="auto">
            <a:xfrm>
              <a:off x="2003425" y="5343755"/>
              <a:ext cx="357188" cy="303212"/>
              <a:chOff x="1348" y="3284"/>
              <a:chExt cx="236" cy="200"/>
            </a:xfrm>
          </p:grpSpPr>
          <p:sp>
            <p:nvSpPr>
              <p:cNvPr id="12330" name="Line 27"/>
              <p:cNvSpPr>
                <a:spLocks noChangeShapeType="1"/>
              </p:cNvSpPr>
              <p:nvPr/>
            </p:nvSpPr>
            <p:spPr bwMode="auto">
              <a:xfrm>
                <a:off x="1348" y="3480"/>
                <a:ext cx="23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Line 28"/>
              <p:cNvSpPr>
                <a:spLocks noChangeShapeType="1"/>
              </p:cNvSpPr>
              <p:nvPr/>
            </p:nvSpPr>
            <p:spPr bwMode="auto">
              <a:xfrm flipV="1">
                <a:off x="1584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0" name="Rectangle 29"/>
            <p:cNvSpPr>
              <a:spLocks noChangeArrowheads="1"/>
            </p:cNvSpPr>
            <p:nvPr/>
          </p:nvSpPr>
          <p:spPr bwMode="auto">
            <a:xfrm>
              <a:off x="2066326" y="5746982"/>
              <a:ext cx="1109279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 dirty="0">
                  <a:solidFill>
                    <a:schemeClr val="tx2"/>
                  </a:solidFill>
                </a:rPr>
                <a:t>Median</a:t>
              </a:r>
            </a:p>
          </p:txBody>
        </p:sp>
        <p:sp>
          <p:nvSpPr>
            <p:cNvPr id="12311" name="Line 30"/>
            <p:cNvSpPr>
              <a:spLocks noChangeShapeType="1"/>
            </p:cNvSpPr>
            <p:nvPr/>
          </p:nvSpPr>
          <p:spPr bwMode="auto">
            <a:xfrm flipV="1">
              <a:off x="2506663" y="5343755"/>
              <a:ext cx="0" cy="450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1D62A-CD9A-4296-9E5B-A63DEBB307AF}"/>
              </a:ext>
            </a:extLst>
          </p:cNvPr>
          <p:cNvGrpSpPr/>
          <p:nvPr/>
        </p:nvGrpSpPr>
        <p:grpSpPr>
          <a:xfrm>
            <a:off x="4774942" y="4054705"/>
            <a:ext cx="3835660" cy="2531739"/>
            <a:chOff x="4774942" y="4054705"/>
            <a:chExt cx="3835660" cy="2531739"/>
          </a:xfrm>
        </p:grpSpPr>
        <p:sp>
          <p:nvSpPr>
            <p:cNvPr id="12312" name="Rectangle 31"/>
            <p:cNvSpPr>
              <a:spLocks noChangeArrowheads="1"/>
            </p:cNvSpPr>
            <p:nvPr/>
          </p:nvSpPr>
          <p:spPr bwMode="auto">
            <a:xfrm>
              <a:off x="5140327" y="6232757"/>
              <a:ext cx="2682875" cy="35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400" b="1"/>
                <a:t>Right Skewed</a:t>
              </a:r>
            </a:p>
          </p:txBody>
        </p:sp>
        <p:sp>
          <p:nvSpPr>
            <p:cNvPr id="12313" name="Freeform 32"/>
            <p:cNvSpPr>
              <a:spLocks/>
            </p:cNvSpPr>
            <p:nvPr/>
          </p:nvSpPr>
          <p:spPr bwMode="auto">
            <a:xfrm>
              <a:off x="5024438" y="4054705"/>
              <a:ext cx="3467100" cy="1230312"/>
            </a:xfrm>
            <a:custGeom>
              <a:avLst/>
              <a:gdLst>
                <a:gd name="T0" fmla="*/ 0 w 2225"/>
                <a:gd name="T1" fmla="*/ 816 h 825"/>
                <a:gd name="T2" fmla="*/ 40 w 2225"/>
                <a:gd name="T3" fmla="*/ 784 h 825"/>
                <a:gd name="T4" fmla="*/ 120 w 2225"/>
                <a:gd name="T5" fmla="*/ 696 h 825"/>
                <a:gd name="T6" fmla="*/ 192 w 2225"/>
                <a:gd name="T7" fmla="*/ 584 h 825"/>
                <a:gd name="T8" fmla="*/ 256 w 2225"/>
                <a:gd name="T9" fmla="*/ 480 h 825"/>
                <a:gd name="T10" fmla="*/ 320 w 2225"/>
                <a:gd name="T11" fmla="*/ 368 h 825"/>
                <a:gd name="T12" fmla="*/ 408 w 2225"/>
                <a:gd name="T13" fmla="*/ 208 h 825"/>
                <a:gd name="T14" fmla="*/ 528 w 2225"/>
                <a:gd name="T15" fmla="*/ 48 h 825"/>
                <a:gd name="T16" fmla="*/ 664 w 2225"/>
                <a:gd name="T17" fmla="*/ 0 h 825"/>
                <a:gd name="T18" fmla="*/ 824 w 2225"/>
                <a:gd name="T19" fmla="*/ 40 h 825"/>
                <a:gd name="T20" fmla="*/ 944 w 2225"/>
                <a:gd name="T21" fmla="*/ 136 h 825"/>
                <a:gd name="T22" fmla="*/ 1136 w 2225"/>
                <a:gd name="T23" fmla="*/ 312 h 825"/>
                <a:gd name="T24" fmla="*/ 1272 w 2225"/>
                <a:gd name="T25" fmla="*/ 424 h 825"/>
                <a:gd name="T26" fmla="*/ 1488 w 2225"/>
                <a:gd name="T27" fmla="*/ 576 h 825"/>
                <a:gd name="T28" fmla="*/ 1680 w 2225"/>
                <a:gd name="T29" fmla="*/ 688 h 825"/>
                <a:gd name="T30" fmla="*/ 1920 w 2225"/>
                <a:gd name="T31" fmla="*/ 792 h 825"/>
                <a:gd name="T32" fmla="*/ 2224 w 2225"/>
                <a:gd name="T33" fmla="*/ 824 h 8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5"/>
                <a:gd name="T52" fmla="*/ 0 h 825"/>
                <a:gd name="T53" fmla="*/ 2225 w 2225"/>
                <a:gd name="T54" fmla="*/ 825 h 8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5" h="825">
                  <a:moveTo>
                    <a:pt x="0" y="816"/>
                  </a:moveTo>
                  <a:lnTo>
                    <a:pt x="40" y="784"/>
                  </a:lnTo>
                  <a:lnTo>
                    <a:pt x="120" y="696"/>
                  </a:lnTo>
                  <a:lnTo>
                    <a:pt x="192" y="584"/>
                  </a:lnTo>
                  <a:lnTo>
                    <a:pt x="256" y="480"/>
                  </a:lnTo>
                  <a:lnTo>
                    <a:pt x="320" y="368"/>
                  </a:lnTo>
                  <a:lnTo>
                    <a:pt x="408" y="208"/>
                  </a:lnTo>
                  <a:lnTo>
                    <a:pt x="528" y="48"/>
                  </a:lnTo>
                  <a:lnTo>
                    <a:pt x="664" y="0"/>
                  </a:lnTo>
                  <a:lnTo>
                    <a:pt x="824" y="40"/>
                  </a:lnTo>
                  <a:lnTo>
                    <a:pt x="944" y="136"/>
                  </a:lnTo>
                  <a:lnTo>
                    <a:pt x="1136" y="312"/>
                  </a:lnTo>
                  <a:lnTo>
                    <a:pt x="1272" y="424"/>
                  </a:lnTo>
                  <a:lnTo>
                    <a:pt x="1488" y="576"/>
                  </a:lnTo>
                  <a:lnTo>
                    <a:pt x="1680" y="688"/>
                  </a:lnTo>
                  <a:lnTo>
                    <a:pt x="1920" y="792"/>
                  </a:lnTo>
                  <a:lnTo>
                    <a:pt x="2224" y="8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33"/>
            <p:cNvSpPr>
              <a:spLocks/>
            </p:cNvSpPr>
            <p:nvPr/>
          </p:nvSpPr>
          <p:spPr bwMode="auto">
            <a:xfrm>
              <a:off x="5043488" y="4621444"/>
              <a:ext cx="488950" cy="646113"/>
            </a:xfrm>
            <a:custGeom>
              <a:avLst/>
              <a:gdLst>
                <a:gd name="T0" fmla="*/ 0 w 313"/>
                <a:gd name="T1" fmla="*/ 432 h 433"/>
                <a:gd name="T2" fmla="*/ 24 w 313"/>
                <a:gd name="T3" fmla="*/ 416 h 433"/>
                <a:gd name="T4" fmla="*/ 64 w 313"/>
                <a:gd name="T5" fmla="*/ 376 h 433"/>
                <a:gd name="T6" fmla="*/ 80 w 313"/>
                <a:gd name="T7" fmla="*/ 352 h 433"/>
                <a:gd name="T8" fmla="*/ 96 w 313"/>
                <a:gd name="T9" fmla="*/ 336 h 433"/>
                <a:gd name="T10" fmla="*/ 144 w 313"/>
                <a:gd name="T11" fmla="*/ 280 h 433"/>
                <a:gd name="T12" fmla="*/ 160 w 313"/>
                <a:gd name="T13" fmla="*/ 256 h 433"/>
                <a:gd name="T14" fmla="*/ 176 w 313"/>
                <a:gd name="T15" fmla="*/ 232 h 433"/>
                <a:gd name="T16" fmla="*/ 208 w 313"/>
                <a:gd name="T17" fmla="*/ 176 h 433"/>
                <a:gd name="T18" fmla="*/ 224 w 313"/>
                <a:gd name="T19" fmla="*/ 144 h 433"/>
                <a:gd name="T20" fmla="*/ 240 w 313"/>
                <a:gd name="T21" fmla="*/ 120 h 433"/>
                <a:gd name="T22" fmla="*/ 272 w 313"/>
                <a:gd name="T23" fmla="*/ 72 h 433"/>
                <a:gd name="T24" fmla="*/ 288 w 313"/>
                <a:gd name="T25" fmla="*/ 40 h 433"/>
                <a:gd name="T26" fmla="*/ 296 w 313"/>
                <a:gd name="T27" fmla="*/ 24 h 433"/>
                <a:gd name="T28" fmla="*/ 312 w 313"/>
                <a:gd name="T29" fmla="*/ 0 h 4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433"/>
                <a:gd name="T47" fmla="*/ 313 w 313"/>
                <a:gd name="T48" fmla="*/ 433 h 4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433">
                  <a:moveTo>
                    <a:pt x="0" y="432"/>
                  </a:moveTo>
                  <a:lnTo>
                    <a:pt x="24" y="416"/>
                  </a:lnTo>
                  <a:lnTo>
                    <a:pt x="64" y="376"/>
                  </a:lnTo>
                  <a:lnTo>
                    <a:pt x="80" y="352"/>
                  </a:lnTo>
                  <a:lnTo>
                    <a:pt x="96" y="336"/>
                  </a:lnTo>
                  <a:lnTo>
                    <a:pt x="144" y="280"/>
                  </a:lnTo>
                  <a:lnTo>
                    <a:pt x="160" y="256"/>
                  </a:lnTo>
                  <a:lnTo>
                    <a:pt x="176" y="232"/>
                  </a:lnTo>
                  <a:lnTo>
                    <a:pt x="208" y="176"/>
                  </a:lnTo>
                  <a:lnTo>
                    <a:pt x="224" y="144"/>
                  </a:lnTo>
                  <a:lnTo>
                    <a:pt x="240" y="120"/>
                  </a:lnTo>
                  <a:lnTo>
                    <a:pt x="272" y="72"/>
                  </a:lnTo>
                  <a:lnTo>
                    <a:pt x="288" y="40"/>
                  </a:lnTo>
                  <a:lnTo>
                    <a:pt x="296" y="24"/>
                  </a:lnTo>
                  <a:lnTo>
                    <a:pt x="312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34"/>
            <p:cNvSpPr>
              <a:spLocks noChangeShapeType="1"/>
            </p:cNvSpPr>
            <p:nvPr/>
          </p:nvSpPr>
          <p:spPr bwMode="auto">
            <a:xfrm>
              <a:off x="5019677" y="5338994"/>
              <a:ext cx="3590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35"/>
            <p:cNvSpPr>
              <a:spLocks noChangeShapeType="1"/>
            </p:cNvSpPr>
            <p:nvPr/>
          </p:nvSpPr>
          <p:spPr bwMode="auto">
            <a:xfrm>
              <a:off x="6034088" y="4095980"/>
              <a:ext cx="0" cy="12049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36"/>
            <p:cNvSpPr>
              <a:spLocks noChangeShapeType="1"/>
            </p:cNvSpPr>
            <p:nvPr/>
          </p:nvSpPr>
          <p:spPr bwMode="auto">
            <a:xfrm>
              <a:off x="6334125" y="4165830"/>
              <a:ext cx="0" cy="11350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7"/>
            <p:cNvSpPr>
              <a:spLocks noChangeShapeType="1"/>
            </p:cNvSpPr>
            <p:nvPr/>
          </p:nvSpPr>
          <p:spPr bwMode="auto">
            <a:xfrm>
              <a:off x="6481763" y="4240442"/>
              <a:ext cx="0" cy="10604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38"/>
            <p:cNvSpPr>
              <a:spLocks noChangeArrowheads="1"/>
            </p:cNvSpPr>
            <p:nvPr/>
          </p:nvSpPr>
          <p:spPr bwMode="auto">
            <a:xfrm>
              <a:off x="6324600" y="5426307"/>
              <a:ext cx="1747838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tx2"/>
                  </a:solidFill>
                </a:rPr>
                <a:t>  </a:t>
              </a:r>
              <a:r>
                <a:rPr lang="en-US" sz="2000">
                  <a:solidFill>
                    <a:schemeClr val="tx2"/>
                  </a:solidFill>
                </a:rPr>
                <a:t>  </a:t>
              </a:r>
              <a:r>
                <a:rPr lang="en-US" sz="2200">
                  <a:solidFill>
                    <a:schemeClr val="tx2"/>
                  </a:solidFill>
                </a:rPr>
                <a:t>Mean </a:t>
              </a:r>
              <a:r>
                <a:rPr lang="en-US" sz="1400" b="1">
                  <a:solidFill>
                    <a:schemeClr val="tx2"/>
                  </a:solidFill>
                </a:rPr>
                <a:t>      </a:t>
              </a:r>
            </a:p>
          </p:txBody>
        </p:sp>
        <p:sp>
          <p:nvSpPr>
            <p:cNvPr id="12320" name="Rectangle 39"/>
            <p:cNvSpPr>
              <a:spLocks noChangeArrowheads="1"/>
            </p:cNvSpPr>
            <p:nvPr/>
          </p:nvSpPr>
          <p:spPr bwMode="auto">
            <a:xfrm>
              <a:off x="4774942" y="5381857"/>
              <a:ext cx="1038747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Mode 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12321" name="Group 40"/>
            <p:cNvGrpSpPr>
              <a:grpSpLocks/>
            </p:cNvGrpSpPr>
            <p:nvPr/>
          </p:nvGrpSpPr>
          <p:grpSpPr bwMode="auto">
            <a:xfrm>
              <a:off x="5667377" y="5373919"/>
              <a:ext cx="366713" cy="296863"/>
              <a:chOff x="3592" y="3284"/>
              <a:chExt cx="236" cy="200"/>
            </a:xfrm>
          </p:grpSpPr>
          <p:sp>
            <p:nvSpPr>
              <p:cNvPr id="12328" name="Line 41"/>
              <p:cNvSpPr>
                <a:spLocks noChangeShapeType="1"/>
              </p:cNvSpPr>
              <p:nvPr/>
            </p:nvSpPr>
            <p:spPr bwMode="auto">
              <a:xfrm>
                <a:off x="3592" y="3480"/>
                <a:ext cx="23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9" name="Line 42"/>
              <p:cNvSpPr>
                <a:spLocks noChangeShapeType="1"/>
              </p:cNvSpPr>
              <p:nvPr/>
            </p:nvSpPr>
            <p:spPr bwMode="auto">
              <a:xfrm flipV="1">
                <a:off x="3828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22" name="Group 43"/>
            <p:cNvGrpSpPr>
              <a:grpSpLocks/>
            </p:cNvGrpSpPr>
            <p:nvPr/>
          </p:nvGrpSpPr>
          <p:grpSpPr bwMode="auto">
            <a:xfrm>
              <a:off x="6475413" y="5373919"/>
              <a:ext cx="387350" cy="296863"/>
              <a:chOff x="4112" y="3284"/>
              <a:chExt cx="248" cy="200"/>
            </a:xfrm>
          </p:grpSpPr>
          <p:sp>
            <p:nvSpPr>
              <p:cNvPr id="12326" name="Line 44"/>
              <p:cNvSpPr>
                <a:spLocks noChangeShapeType="1"/>
              </p:cNvSpPr>
              <p:nvPr/>
            </p:nvSpPr>
            <p:spPr bwMode="auto">
              <a:xfrm flipH="1">
                <a:off x="4112" y="3480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Line 45"/>
              <p:cNvSpPr>
                <a:spLocks noChangeShapeType="1"/>
              </p:cNvSpPr>
              <p:nvPr/>
            </p:nvSpPr>
            <p:spPr bwMode="auto">
              <a:xfrm flipV="1">
                <a:off x="4116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23" name="Rectangle 46"/>
            <p:cNvSpPr>
              <a:spLocks noChangeArrowheads="1"/>
            </p:cNvSpPr>
            <p:nvPr/>
          </p:nvSpPr>
          <p:spPr bwMode="auto">
            <a:xfrm>
              <a:off x="5831876" y="5767619"/>
              <a:ext cx="1109279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Median</a:t>
              </a:r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 flipV="1">
              <a:off x="6334125" y="5373919"/>
              <a:ext cx="0" cy="4413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Freeform 48"/>
            <p:cNvSpPr>
              <a:spLocks/>
            </p:cNvSpPr>
            <p:nvPr/>
          </p:nvSpPr>
          <p:spPr bwMode="auto">
            <a:xfrm>
              <a:off x="5535615" y="4064232"/>
              <a:ext cx="2981325" cy="1208087"/>
            </a:xfrm>
            <a:custGeom>
              <a:avLst/>
              <a:gdLst>
                <a:gd name="T0" fmla="*/ 0 w 1913"/>
                <a:gd name="T1" fmla="*/ 368 h 809"/>
                <a:gd name="T2" fmla="*/ 16 w 1913"/>
                <a:gd name="T3" fmla="*/ 336 h 809"/>
                <a:gd name="T4" fmla="*/ 40 w 1913"/>
                <a:gd name="T5" fmla="*/ 288 h 809"/>
                <a:gd name="T6" fmla="*/ 48 w 1913"/>
                <a:gd name="T7" fmla="*/ 272 h 809"/>
                <a:gd name="T8" fmla="*/ 72 w 1913"/>
                <a:gd name="T9" fmla="*/ 232 h 809"/>
                <a:gd name="T10" fmla="*/ 128 w 1913"/>
                <a:gd name="T11" fmla="*/ 152 h 809"/>
                <a:gd name="T12" fmla="*/ 152 w 1913"/>
                <a:gd name="T13" fmla="*/ 112 h 809"/>
                <a:gd name="T14" fmla="*/ 168 w 1913"/>
                <a:gd name="T15" fmla="*/ 96 h 809"/>
                <a:gd name="T16" fmla="*/ 200 w 1913"/>
                <a:gd name="T17" fmla="*/ 56 h 809"/>
                <a:gd name="T18" fmla="*/ 232 w 1913"/>
                <a:gd name="T19" fmla="*/ 32 h 809"/>
                <a:gd name="T20" fmla="*/ 264 w 1913"/>
                <a:gd name="T21" fmla="*/ 16 h 809"/>
                <a:gd name="T22" fmla="*/ 280 w 1913"/>
                <a:gd name="T23" fmla="*/ 8 h 809"/>
                <a:gd name="T24" fmla="*/ 304 w 1913"/>
                <a:gd name="T25" fmla="*/ 0 h 809"/>
                <a:gd name="T26" fmla="*/ 328 w 1913"/>
                <a:gd name="T27" fmla="*/ 0 h 809"/>
                <a:gd name="T28" fmla="*/ 368 w 1913"/>
                <a:gd name="T29" fmla="*/ 0 h 809"/>
                <a:gd name="T30" fmla="*/ 408 w 1913"/>
                <a:gd name="T31" fmla="*/ 0 h 809"/>
                <a:gd name="T32" fmla="*/ 432 w 1913"/>
                <a:gd name="T33" fmla="*/ 8 h 809"/>
                <a:gd name="T34" fmla="*/ 456 w 1913"/>
                <a:gd name="T35" fmla="*/ 16 h 809"/>
                <a:gd name="T36" fmla="*/ 488 w 1913"/>
                <a:gd name="T37" fmla="*/ 24 h 809"/>
                <a:gd name="T38" fmla="*/ 520 w 1913"/>
                <a:gd name="T39" fmla="*/ 40 h 809"/>
                <a:gd name="T40" fmla="*/ 560 w 1913"/>
                <a:gd name="T41" fmla="*/ 64 h 809"/>
                <a:gd name="T42" fmla="*/ 568 w 1913"/>
                <a:gd name="T43" fmla="*/ 72 h 809"/>
                <a:gd name="T44" fmla="*/ 584 w 1913"/>
                <a:gd name="T45" fmla="*/ 88 h 809"/>
                <a:gd name="T46" fmla="*/ 616 w 1913"/>
                <a:gd name="T47" fmla="*/ 112 h 809"/>
                <a:gd name="T48" fmla="*/ 656 w 1913"/>
                <a:gd name="T49" fmla="*/ 144 h 809"/>
                <a:gd name="T50" fmla="*/ 704 w 1913"/>
                <a:gd name="T51" fmla="*/ 184 h 809"/>
                <a:gd name="T52" fmla="*/ 728 w 1913"/>
                <a:gd name="T53" fmla="*/ 208 h 809"/>
                <a:gd name="T54" fmla="*/ 752 w 1913"/>
                <a:gd name="T55" fmla="*/ 232 h 809"/>
                <a:gd name="T56" fmla="*/ 800 w 1913"/>
                <a:gd name="T57" fmla="*/ 272 h 809"/>
                <a:gd name="T58" fmla="*/ 832 w 1913"/>
                <a:gd name="T59" fmla="*/ 304 h 809"/>
                <a:gd name="T60" fmla="*/ 872 w 1913"/>
                <a:gd name="T61" fmla="*/ 336 h 809"/>
                <a:gd name="T62" fmla="*/ 888 w 1913"/>
                <a:gd name="T63" fmla="*/ 352 h 809"/>
                <a:gd name="T64" fmla="*/ 912 w 1913"/>
                <a:gd name="T65" fmla="*/ 368 h 809"/>
                <a:gd name="T66" fmla="*/ 952 w 1913"/>
                <a:gd name="T67" fmla="*/ 400 h 809"/>
                <a:gd name="T68" fmla="*/ 992 w 1913"/>
                <a:gd name="T69" fmla="*/ 432 h 809"/>
                <a:gd name="T70" fmla="*/ 1040 w 1913"/>
                <a:gd name="T71" fmla="*/ 472 h 809"/>
                <a:gd name="T72" fmla="*/ 1064 w 1913"/>
                <a:gd name="T73" fmla="*/ 488 h 809"/>
                <a:gd name="T74" fmla="*/ 1120 w 1913"/>
                <a:gd name="T75" fmla="*/ 528 h 809"/>
                <a:gd name="T76" fmla="*/ 1224 w 1913"/>
                <a:gd name="T77" fmla="*/ 592 h 809"/>
                <a:gd name="T78" fmla="*/ 1272 w 1913"/>
                <a:gd name="T79" fmla="*/ 616 h 809"/>
                <a:gd name="T80" fmla="*/ 1296 w 1913"/>
                <a:gd name="T81" fmla="*/ 632 h 809"/>
                <a:gd name="T82" fmla="*/ 1344 w 1913"/>
                <a:gd name="T83" fmla="*/ 656 h 809"/>
                <a:gd name="T84" fmla="*/ 1400 w 1913"/>
                <a:gd name="T85" fmla="*/ 680 h 809"/>
                <a:gd name="T86" fmla="*/ 1464 w 1913"/>
                <a:gd name="T87" fmla="*/ 712 h 809"/>
                <a:gd name="T88" fmla="*/ 1488 w 1913"/>
                <a:gd name="T89" fmla="*/ 720 h 809"/>
                <a:gd name="T90" fmla="*/ 1504 w 1913"/>
                <a:gd name="T91" fmla="*/ 728 h 809"/>
                <a:gd name="T92" fmla="*/ 1544 w 1913"/>
                <a:gd name="T93" fmla="*/ 744 h 809"/>
                <a:gd name="T94" fmla="*/ 1576 w 1913"/>
                <a:gd name="T95" fmla="*/ 752 h 809"/>
                <a:gd name="T96" fmla="*/ 1632 w 1913"/>
                <a:gd name="T97" fmla="*/ 768 h 809"/>
                <a:gd name="T98" fmla="*/ 1688 w 1913"/>
                <a:gd name="T99" fmla="*/ 776 h 809"/>
                <a:gd name="T100" fmla="*/ 1736 w 1913"/>
                <a:gd name="T101" fmla="*/ 784 h 809"/>
                <a:gd name="T102" fmla="*/ 1800 w 1913"/>
                <a:gd name="T103" fmla="*/ 792 h 809"/>
                <a:gd name="T104" fmla="*/ 1880 w 1913"/>
                <a:gd name="T105" fmla="*/ 808 h 809"/>
                <a:gd name="T106" fmla="*/ 1912 w 1913"/>
                <a:gd name="T107" fmla="*/ 808 h 8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13"/>
                <a:gd name="T163" fmla="*/ 0 h 809"/>
                <a:gd name="T164" fmla="*/ 1913 w 1913"/>
                <a:gd name="T165" fmla="*/ 809 h 8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13" h="809">
                  <a:moveTo>
                    <a:pt x="0" y="368"/>
                  </a:moveTo>
                  <a:lnTo>
                    <a:pt x="16" y="336"/>
                  </a:lnTo>
                  <a:lnTo>
                    <a:pt x="40" y="288"/>
                  </a:lnTo>
                  <a:lnTo>
                    <a:pt x="48" y="272"/>
                  </a:lnTo>
                  <a:lnTo>
                    <a:pt x="72" y="232"/>
                  </a:lnTo>
                  <a:lnTo>
                    <a:pt x="128" y="152"/>
                  </a:lnTo>
                  <a:lnTo>
                    <a:pt x="152" y="112"/>
                  </a:lnTo>
                  <a:lnTo>
                    <a:pt x="168" y="96"/>
                  </a:lnTo>
                  <a:lnTo>
                    <a:pt x="200" y="56"/>
                  </a:lnTo>
                  <a:lnTo>
                    <a:pt x="232" y="32"/>
                  </a:lnTo>
                  <a:lnTo>
                    <a:pt x="264" y="16"/>
                  </a:lnTo>
                  <a:lnTo>
                    <a:pt x="280" y="8"/>
                  </a:lnTo>
                  <a:lnTo>
                    <a:pt x="304" y="0"/>
                  </a:lnTo>
                  <a:lnTo>
                    <a:pt x="328" y="0"/>
                  </a:lnTo>
                  <a:lnTo>
                    <a:pt x="368" y="0"/>
                  </a:lnTo>
                  <a:lnTo>
                    <a:pt x="408" y="0"/>
                  </a:lnTo>
                  <a:lnTo>
                    <a:pt x="432" y="8"/>
                  </a:lnTo>
                  <a:lnTo>
                    <a:pt x="456" y="16"/>
                  </a:lnTo>
                  <a:lnTo>
                    <a:pt x="488" y="24"/>
                  </a:lnTo>
                  <a:lnTo>
                    <a:pt x="520" y="40"/>
                  </a:lnTo>
                  <a:lnTo>
                    <a:pt x="560" y="64"/>
                  </a:lnTo>
                  <a:lnTo>
                    <a:pt x="568" y="72"/>
                  </a:lnTo>
                  <a:lnTo>
                    <a:pt x="584" y="88"/>
                  </a:lnTo>
                  <a:lnTo>
                    <a:pt x="616" y="112"/>
                  </a:lnTo>
                  <a:lnTo>
                    <a:pt x="656" y="144"/>
                  </a:lnTo>
                  <a:lnTo>
                    <a:pt x="704" y="184"/>
                  </a:lnTo>
                  <a:lnTo>
                    <a:pt x="728" y="208"/>
                  </a:lnTo>
                  <a:lnTo>
                    <a:pt x="752" y="232"/>
                  </a:lnTo>
                  <a:lnTo>
                    <a:pt x="800" y="272"/>
                  </a:lnTo>
                  <a:lnTo>
                    <a:pt x="832" y="304"/>
                  </a:lnTo>
                  <a:lnTo>
                    <a:pt x="872" y="336"/>
                  </a:lnTo>
                  <a:lnTo>
                    <a:pt x="888" y="352"/>
                  </a:lnTo>
                  <a:lnTo>
                    <a:pt x="912" y="368"/>
                  </a:lnTo>
                  <a:lnTo>
                    <a:pt x="952" y="400"/>
                  </a:lnTo>
                  <a:lnTo>
                    <a:pt x="992" y="432"/>
                  </a:lnTo>
                  <a:lnTo>
                    <a:pt x="1040" y="472"/>
                  </a:lnTo>
                  <a:lnTo>
                    <a:pt x="1064" y="488"/>
                  </a:lnTo>
                  <a:lnTo>
                    <a:pt x="1120" y="528"/>
                  </a:lnTo>
                  <a:lnTo>
                    <a:pt x="1224" y="592"/>
                  </a:lnTo>
                  <a:lnTo>
                    <a:pt x="1272" y="616"/>
                  </a:lnTo>
                  <a:lnTo>
                    <a:pt x="1296" y="632"/>
                  </a:lnTo>
                  <a:lnTo>
                    <a:pt x="1344" y="656"/>
                  </a:lnTo>
                  <a:lnTo>
                    <a:pt x="1400" y="680"/>
                  </a:lnTo>
                  <a:lnTo>
                    <a:pt x="1464" y="712"/>
                  </a:lnTo>
                  <a:lnTo>
                    <a:pt x="1488" y="720"/>
                  </a:lnTo>
                  <a:lnTo>
                    <a:pt x="1504" y="728"/>
                  </a:lnTo>
                  <a:lnTo>
                    <a:pt x="1544" y="744"/>
                  </a:lnTo>
                  <a:lnTo>
                    <a:pt x="1576" y="752"/>
                  </a:lnTo>
                  <a:lnTo>
                    <a:pt x="1632" y="768"/>
                  </a:lnTo>
                  <a:lnTo>
                    <a:pt x="1688" y="776"/>
                  </a:lnTo>
                  <a:lnTo>
                    <a:pt x="1736" y="784"/>
                  </a:lnTo>
                  <a:lnTo>
                    <a:pt x="1800" y="792"/>
                  </a:lnTo>
                  <a:lnTo>
                    <a:pt x="1880" y="808"/>
                  </a:lnTo>
                  <a:lnTo>
                    <a:pt x="1912" y="808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67"/>
    </mc:Choice>
    <mc:Fallback xmlns="">
      <p:transition spd="slow" advTm="195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690-F71A-49AD-AD39-5E3B3A6B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53"/>
            <a:ext cx="8229600" cy="762000"/>
          </a:xfrm>
        </p:spPr>
        <p:txBody>
          <a:bodyPr/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Cars93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AB291-8F9E-4A1D-BC04-A6E3CFC3C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3" r="5561" b="5160"/>
          <a:stretch/>
        </p:blipFill>
        <p:spPr>
          <a:xfrm>
            <a:off x="4679029" y="2171561"/>
            <a:ext cx="4354637" cy="2830677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A307657E-3DE0-46C7-889A-0756C089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27" y="380514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Mode of # of cylinders? # of airbags?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EF459-D20F-452E-9570-22549FDAD2D3}"/>
              </a:ext>
            </a:extLst>
          </p:cNvPr>
          <p:cNvSpPr/>
          <p:nvPr/>
        </p:nvSpPr>
        <p:spPr>
          <a:xfrm>
            <a:off x="272429" y="2401292"/>
            <a:ext cx="397109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Get the mean, median,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of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MPG.city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median()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65B9B-E3F8-4AC9-B6D6-4ADE568B0839}"/>
              </a:ext>
            </a:extLst>
          </p:cNvPr>
          <p:cNvSpPr/>
          <p:nvPr/>
        </p:nvSpPr>
        <p:spPr>
          <a:xfrm>
            <a:off x="272427" y="4619737"/>
            <a:ext cx="7049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table()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28F92-ED8D-471B-8B1C-757790E5BC4E}"/>
              </a:ext>
            </a:extLst>
          </p:cNvPr>
          <p:cNvSpPr/>
          <p:nvPr/>
        </p:nvSpPr>
        <p:spPr>
          <a:xfrm>
            <a:off x="457200" y="832191"/>
            <a:ext cx="839183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Manufacturer   Model    Type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endParaRPr lang="en-US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</a:t>
            </a:r>
          </a:p>
        </p:txBody>
      </p:sp>
    </p:spTree>
    <p:extLst>
      <p:ext uri="{BB962C8B-B14F-4D97-AF65-F5344CB8AC3E}">
        <p14:creationId xmlns:p14="http://schemas.microsoft.com/office/powerpoint/2010/main" val="31604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26"/>
    </mc:Choice>
    <mc:Fallback xmlns="">
      <p:transition spd="slow" advTm="214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203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93878"/>
            <a:ext cx="8440967" cy="41404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The </a:t>
            </a:r>
            <a:r>
              <a:rPr lang="en-US" sz="2200" b="1" i="1" dirty="0"/>
              <a:t>relative frequency</a:t>
            </a:r>
            <a:r>
              <a:rPr lang="en-US" sz="2200" dirty="0"/>
              <a:t> of a category is the frequency of the category divided by the sum of all the frequencies.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relative frequency distribution </a:t>
            </a:r>
            <a:r>
              <a:rPr lang="en-US" sz="2200" dirty="0"/>
              <a:t>is a table that presents the relative frequency of each category </a:t>
            </a:r>
          </a:p>
          <a:p>
            <a:pPr marL="0" indent="0" eaLnBrk="1" hangingPunct="1">
              <a:buNone/>
            </a:pPr>
            <a:r>
              <a:rPr lang="en-US" sz="2200" dirty="0"/>
              <a:t>       -typically more useful</a:t>
            </a: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Example</a:t>
            </a:r>
            <a:r>
              <a:rPr lang="en-US" sz="2200" dirty="0"/>
              <a:t>: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function to display the relative frequency for the standard airbag option in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42D0E-1698-45E1-AC35-E79B80A25BBF}"/>
              </a:ext>
            </a:extLst>
          </p:cNvPr>
          <p:cNvSpPr/>
          <p:nvPr/>
        </p:nvSpPr>
        <p:spPr>
          <a:xfrm>
            <a:off x="553241" y="4541324"/>
            <a:ext cx="748529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</a:t>
            </a:r>
          </a:p>
          <a:p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0.1720430          0.4623656          0.3655914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6175A-74FA-43E8-9F9B-E5A7B6C768FB}"/>
              </a:ext>
            </a:extLst>
          </p:cNvPr>
          <p:cNvSpPr/>
          <p:nvPr/>
        </p:nvSpPr>
        <p:spPr>
          <a:xfrm>
            <a:off x="553241" y="5641452"/>
            <a:ext cx="844096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(Cars93),3)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0.172              0.462              0.3</a:t>
            </a:r>
            <a:r>
              <a:rPr lang="en-US" sz="15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D3396-6D0B-8960-3519-584DAFD09F60}"/>
              </a:ext>
            </a:extLst>
          </p:cNvPr>
          <p:cNvSpPr/>
          <p:nvPr/>
        </p:nvSpPr>
        <p:spPr bwMode="auto">
          <a:xfrm>
            <a:off x="246184" y="4422531"/>
            <a:ext cx="8440615" cy="211894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95"/>
    </mc:Choice>
    <mc:Fallback xmlns="">
      <p:transition spd="slow" advTm="18159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600-31FC-45FE-818A-0F4A9F8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05469"/>
            <a:ext cx="2133600" cy="476250"/>
          </a:xfrm>
        </p:spPr>
        <p:txBody>
          <a:bodyPr/>
          <a:lstStyle/>
          <a:p>
            <a:fld id="{73F4384C-A9AC-4DC6-B59A-9CD3186F29E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6554F-F1C6-4353-ABD1-BD0D02C0E9DC}"/>
              </a:ext>
            </a:extLst>
          </p:cNvPr>
          <p:cNvSpPr txBox="1">
            <a:spLocks/>
          </p:cNvSpPr>
          <p:nvPr/>
        </p:nvSpPr>
        <p:spPr bwMode="auto">
          <a:xfrm>
            <a:off x="457200" y="602776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to visualize more than one variable, aka relationships?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2ECD4-6364-441D-920E-727580C0B7BA}"/>
              </a:ext>
            </a:extLst>
          </p:cNvPr>
          <p:cNvSpPr/>
          <p:nvPr/>
        </p:nvSpPr>
        <p:spPr>
          <a:xfrm>
            <a:off x="892628" y="1980069"/>
            <a:ext cx="779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lang="en-US" sz="2400" b="0" i="1" dirty="0">
                <a:latin typeface="+mj-lt"/>
                <a:cs typeface="Times New Roman" panose="02020603050405020304" pitchFamily="18" charset="0"/>
              </a:rPr>
              <a:t>paired data</a:t>
            </a:r>
            <a:r>
              <a:rPr lang="en-US" sz="2400" b="0" dirty="0">
                <a:latin typeface="+mj-lt"/>
                <a:cs typeface="Times New Roman" panose="02020603050405020304" pitchFamily="18" charset="0"/>
              </a:rPr>
              <a:t>, we may wish to determine if there is a relationship between the two variables and, if so, identify what the relationship is.</a:t>
            </a:r>
          </a:p>
          <a:p>
            <a:pPr lvl="1"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Does blood pressure predict life expectancy?</a:t>
            </a:r>
          </a:p>
          <a:p>
            <a:pPr lvl="1"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Do SAT scores predict college performance?</a:t>
            </a:r>
          </a:p>
          <a:p>
            <a:pPr lvl="1" eaLnBrk="1" hangingPunct="1"/>
            <a:endParaRPr lang="en-US" sz="2400" b="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If such a relationship exists, perhaps we can find an equation describing it, then we could use the equation to make predictions, aka regression. (more on this later in the course!)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7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20"/>
    </mc:Choice>
    <mc:Fallback xmlns="">
      <p:transition spd="slow" advTm="16882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4804"/>
            <a:ext cx="8229600" cy="1476164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gives the size in square feet and the selling price in 1000s of dollars, for a sample of houses in a suburban Denver neighborhood. Here, each house is a unit and contributes an ordered pair of numbers: (Size, Selling Price)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Correlation does not mean causation!!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7EE7D1-4069-4FAB-BE5F-326F52C8A122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872716"/>
          <a:ext cx="80336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(Sq. 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</a:t>
                      </a:r>
                      <a:r>
                        <a:rPr lang="en-US" baseline="0" dirty="0"/>
                        <a:t> Price ($1000s)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4F1D34-1DCC-485E-BAE0-CE9460FA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3" r="4122"/>
          <a:stretch/>
        </p:blipFill>
        <p:spPr>
          <a:xfrm>
            <a:off x="2060720" y="3141269"/>
            <a:ext cx="5103567" cy="3636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54EEE-B9B0-193A-FA52-572CC840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13" y="99603"/>
            <a:ext cx="8229600" cy="7620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Bivariate Data with a Scatterplot</a:t>
            </a:r>
          </a:p>
        </p:txBody>
      </p:sp>
    </p:spTree>
    <p:extLst>
      <p:ext uri="{BB962C8B-B14F-4D97-AF65-F5344CB8AC3E}">
        <p14:creationId xmlns:p14="http://schemas.microsoft.com/office/powerpoint/2010/main" val="1967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0"/>
    </mc:Choice>
    <mc:Fallback xmlns="">
      <p:transition spd="slow" advTm="15731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4EEE-B9B0-193A-FA52-572CC840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3" y="2344963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scatterplot in R?</a:t>
            </a:r>
          </a:p>
        </p:txBody>
      </p:sp>
    </p:spTree>
    <p:extLst>
      <p:ext uri="{BB962C8B-B14F-4D97-AF65-F5344CB8AC3E}">
        <p14:creationId xmlns:p14="http://schemas.microsoft.com/office/powerpoint/2010/main" val="20678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0"/>
    </mc:Choice>
    <mc:Fallback xmlns="">
      <p:transition spd="slow" advTm="15731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B3B2-B113-44C4-963F-D8DCDB86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16"/>
            <a:ext cx="8229600" cy="7620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D3418-1CD5-4217-B8AB-371F7286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2" t="23660" r="3483" b="5972"/>
          <a:stretch/>
        </p:blipFill>
        <p:spPr>
          <a:xfrm>
            <a:off x="61377" y="5301208"/>
            <a:ext cx="9011123" cy="14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6A0DC-559F-439D-A79E-4CEFC973D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9" r="3477"/>
          <a:stretch/>
        </p:blipFill>
        <p:spPr>
          <a:xfrm>
            <a:off x="396446" y="1545589"/>
            <a:ext cx="4103546" cy="3863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5503A-F250-4A5B-A3E3-F4148059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7" r="4929"/>
          <a:stretch/>
        </p:blipFill>
        <p:spPr>
          <a:xfrm>
            <a:off x="4786698" y="1520788"/>
            <a:ext cx="4141786" cy="3964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3EF660-378B-4E49-B8B6-FFE128155C83}"/>
              </a:ext>
            </a:extLst>
          </p:cNvPr>
          <p:cNvSpPr/>
          <p:nvPr/>
        </p:nvSpPr>
        <p:spPr>
          <a:xfrm>
            <a:off x="359532" y="853552"/>
            <a:ext cx="8388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MPG.highway~Horsepower,data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MPG.highway~MPG.city,data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=Cars93,pch=16,cex.lab=1.2,cex.axis=1.2)</a:t>
            </a:r>
          </a:p>
        </p:txBody>
      </p:sp>
    </p:spTree>
    <p:extLst>
      <p:ext uri="{BB962C8B-B14F-4D97-AF65-F5344CB8AC3E}">
        <p14:creationId xmlns:p14="http://schemas.microsoft.com/office/powerpoint/2010/main" val="3976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4"/>
    </mc:Choice>
    <mc:Fallback xmlns="">
      <p:transition spd="slow" advTm="149814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B3B2-B113-44C4-963F-D8DCDB86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16"/>
            <a:ext cx="8229600" cy="7620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D3418-1CD5-4217-B8AB-371F7286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2" t="23660" r="3483" b="5972"/>
          <a:stretch/>
        </p:blipFill>
        <p:spPr>
          <a:xfrm>
            <a:off x="61377" y="5301208"/>
            <a:ext cx="9011123" cy="14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6A0DC-559F-439D-A79E-4CEFC973D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9" r="3477"/>
          <a:stretch/>
        </p:blipFill>
        <p:spPr>
          <a:xfrm>
            <a:off x="396446" y="1545589"/>
            <a:ext cx="4103546" cy="3863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5503A-F250-4A5B-A3E3-F4148059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7" r="4929"/>
          <a:stretch/>
        </p:blipFill>
        <p:spPr>
          <a:xfrm>
            <a:off x="4786698" y="1520788"/>
            <a:ext cx="4141786" cy="3964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3EF660-378B-4E49-B8B6-FFE128155C83}"/>
              </a:ext>
            </a:extLst>
          </p:cNvPr>
          <p:cNvSpPr/>
          <p:nvPr/>
        </p:nvSpPr>
        <p:spPr>
          <a:xfrm>
            <a:off x="359532" y="853552"/>
            <a:ext cx="8784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plot(Cars93$Horsepower,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Cars93$MPG.highway,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pch=16,cex.lab=1.2,cex.axis=1.2)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plot(Cars93$MPG.city, Cars93$MPG.highway,pch=16,cex.lab=1.2,cex.axis=1.2)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09D79-CCA9-734C-A327-C974E7E12228}"/>
              </a:ext>
            </a:extLst>
          </p:cNvPr>
          <p:cNvSpPr txBox="1"/>
          <p:nvPr/>
        </p:nvSpPr>
        <p:spPr>
          <a:xfrm>
            <a:off x="552572" y="587793"/>
            <a:ext cx="50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707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4"/>
    </mc:Choice>
    <mc:Fallback xmlns="">
      <p:transition spd="slow" advTm="149814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950" y="1706309"/>
            <a:ext cx="7714099" cy="2088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Practice time! Go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/>
              <a:t> dataset and</a:t>
            </a:r>
          </a:p>
          <a:p>
            <a:pPr marL="0" indent="0">
              <a:buNone/>
            </a:pPr>
            <a:r>
              <a:rPr lang="en-US" sz="2000" dirty="0"/>
              <a:t>1. Pick two continuous numerical variables, create a scatterplot.</a:t>
            </a:r>
          </a:p>
          <a:p>
            <a:pPr marL="0" indent="0">
              <a:buNone/>
            </a:pPr>
            <a:r>
              <a:rPr lang="en-US" sz="2000" dirty="0"/>
              <a:t>2. Report the relationship between the two variables you chose.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34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27"/>
    </mc:Choice>
    <mc:Fallback xmlns="">
      <p:transition spd="slow" advTm="197827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F77-220D-A047-842C-EB51C727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563C-DD54-3B48-9B72-B9F50D3B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</a:p>
          <a:p>
            <a:r>
              <a:rPr lang="en-US" altLang="zh-CN" dirty="0" err="1"/>
              <a:t>ggplot</a:t>
            </a:r>
            <a:endParaRPr lang="en-US" dirty="0"/>
          </a:p>
        </p:txBody>
      </p:sp>
      <p:pic>
        <p:nvPicPr>
          <p:cNvPr id="5" name="Picture 4" descr="A cat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AA54BD8B-0A76-564E-9241-06F4722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55" y="2763803"/>
            <a:ext cx="3389292" cy="27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203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93878"/>
            <a:ext cx="8440967" cy="41404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The </a:t>
            </a:r>
            <a:r>
              <a:rPr lang="en-US" sz="2200" b="1" i="1" dirty="0"/>
              <a:t>relative frequency</a:t>
            </a:r>
            <a:r>
              <a:rPr lang="en-US" sz="2200" dirty="0"/>
              <a:t> of a category is the frequency of the category divided by the sum of all the frequencies.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relative frequency distribution </a:t>
            </a:r>
            <a:r>
              <a:rPr lang="en-US" sz="2200" dirty="0"/>
              <a:t>is a table that presents the relative frequency of each category </a:t>
            </a:r>
          </a:p>
          <a:p>
            <a:pPr marL="0" indent="0" eaLnBrk="1" hangingPunct="1">
              <a:buNone/>
            </a:pPr>
            <a:r>
              <a:rPr lang="en-US" sz="2200" dirty="0"/>
              <a:t>       -typically more useful</a:t>
            </a:r>
            <a:endParaRPr lang="en-US" sz="1200" dirty="0"/>
          </a:p>
          <a:p>
            <a:pPr marL="0" indent="0" eaLnBrk="1" hangingPunct="1">
              <a:buNone/>
            </a:pPr>
            <a:r>
              <a:rPr lang="en-US" sz="2200" u="sng" dirty="0"/>
              <a:t>Example</a:t>
            </a:r>
            <a:r>
              <a:rPr lang="en-US" sz="2200" dirty="0"/>
              <a:t>: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function to display the relative frequency for the standard airbag option in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42D0E-1698-45E1-AC35-E79B80A25BBF}"/>
              </a:ext>
            </a:extLst>
          </p:cNvPr>
          <p:cNvSpPr/>
          <p:nvPr/>
        </p:nvSpPr>
        <p:spPr>
          <a:xfrm>
            <a:off x="553241" y="4541324"/>
            <a:ext cx="748529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</a:t>
            </a:r>
          </a:p>
          <a:p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0.1720430          0.4623656          0.3655914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6175A-74FA-43E8-9F9B-E5A7B6C768FB}"/>
              </a:ext>
            </a:extLst>
          </p:cNvPr>
          <p:cNvSpPr/>
          <p:nvPr/>
        </p:nvSpPr>
        <p:spPr>
          <a:xfrm>
            <a:off x="553241" y="5641452"/>
            <a:ext cx="844096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round(table(Cars93$AirBags)/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(Cars93),3)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 &amp; Passenger        Driver only               None </a:t>
            </a:r>
          </a:p>
          <a:p>
            <a:r>
              <a:rPr lang="en-US" sz="15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0.172              0.462              0.3</a:t>
            </a:r>
            <a:r>
              <a:rPr lang="en-US" sz="15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 </a:t>
            </a:r>
          </a:p>
        </p:txBody>
      </p:sp>
    </p:spTree>
    <p:extLst>
      <p:ext uri="{BB962C8B-B14F-4D97-AF65-F5344CB8AC3E}">
        <p14:creationId xmlns:p14="http://schemas.microsoft.com/office/powerpoint/2010/main" val="15559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95"/>
    </mc:Choice>
    <mc:Fallback xmlns="">
      <p:transition spd="slow" advTm="1815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56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1" y="796763"/>
            <a:ext cx="8339397" cy="1596252"/>
          </a:xfrm>
        </p:spPr>
        <p:txBody>
          <a:bodyPr/>
          <a:lstStyle/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graphical representation of a frequency distribution.</a:t>
            </a:r>
          </a:p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bar is displayed for each category, and the height of each bar is the frequency (count) or relative frequency (proportion) in each category.</a:t>
            </a:r>
          </a:p>
          <a:p>
            <a:pPr eaLnBrk="1" hangingPunct="1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the bars has </a:t>
            </a:r>
            <a:r>
              <a:rPr lang="en-US" sz="215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meaning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3015B-6CAB-40F4-A708-F9381C9D8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7" b="6923"/>
          <a:stretch/>
        </p:blipFill>
        <p:spPr>
          <a:xfrm>
            <a:off x="368188" y="3244180"/>
            <a:ext cx="4203812" cy="3501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72841E-AF26-4EBD-963F-BBAE2AFE626F}"/>
              </a:ext>
            </a:extLst>
          </p:cNvPr>
          <p:cNvSpPr/>
          <p:nvPr/>
        </p:nvSpPr>
        <p:spPr>
          <a:xfrm>
            <a:off x="216759" y="2400386"/>
            <a:ext cx="8404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barplot(table(Cars93$AirBags),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=1.3,col=c(2,3,4))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barplot(table(Cars93$AirBags)/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(Cars93),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="Relative Frequency",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cex.lab=1.3,cex.names=1.2,col=c(2,3,4))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FEFAD-A737-4349-B2AB-40CDECCF6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4" b="6496"/>
          <a:stretch/>
        </p:blipFill>
        <p:spPr>
          <a:xfrm>
            <a:off x="4693979" y="3252272"/>
            <a:ext cx="4271996" cy="3501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52"/>
    </mc:Choice>
    <mc:Fallback xmlns="">
      <p:transition spd="slow" advTm="3012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ADD-DA0A-4D69-A090-F01F15D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55663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Note on Colors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D14B5-A562-458A-80FA-67FD3777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878083"/>
            <a:ext cx="8451960" cy="115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often want to add color to a graphic (lines, plotting characters, fill, …) and R has a large variety of color possibilities. As is often the case in R, there are multiple ways to specify colors.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A41DA2-EE79-43A4-9E2C-58AC4341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7" y="2071833"/>
            <a:ext cx="8533881" cy="202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built-in color names can be accessed with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Here are the first 20 (of 657)</a:t>
            </a:r>
          </a:p>
          <a:p>
            <a:pPr marL="0" indent="0">
              <a:buNone/>
            </a:pPr>
            <a:endParaRPr lang="en-US" sz="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colors()[1:20]</a:t>
            </a:r>
          </a:p>
          <a:p>
            <a:pPr marL="0" indent="0">
              <a:buNone/>
            </a:pPr>
            <a:r>
              <a:rPr lang="en-US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"white"         "</a:t>
            </a:r>
            <a:r>
              <a:rPr lang="en-US" sz="1300" kern="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aliceblue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1300" kern="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antiquewhite</a:t>
            </a: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"antiquewhite1" "antiquewhite2"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[6] "antiquewhite3" "antiquewhite4" "aquamarine"    "aquamarine1"   "aquamarine2"  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 "aquamarine3"   "aquamarine4"   "azure"         "azure1"        "azure2"       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[16] "azure3"        "azure4"        "beige"         "bisque"        "</a:t>
            </a: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bisque1"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317C5C-473C-4946-BB55-F3DA7857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28" y="4221396"/>
            <a:ext cx="8533881" cy="141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palette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R which color name is referred to by a specific integer. It can be viewed using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buNone/>
            </a:pPr>
            <a:endParaRPr lang="en-US" sz="7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"black"   "red"     "green3"  "blue"    "cyan"    "magenta" "yellow"  "gray"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CB2F6F-BAD6-48B7-818F-285DC4C4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46" y="5743481"/>
            <a:ext cx="8658572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in the current palette (the default) 1 indicates black, 2 gives red, 3 gives green3, 4 gives blue, etc.</a:t>
            </a:r>
            <a:endParaRPr lang="en-US" sz="13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11"/>
    </mc:Choice>
    <mc:Fallback xmlns="">
      <p:transition spd="slow" advTm="2003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ADD-DA0A-4D69-A090-F01F15D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55663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Note on Colors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D14B5-A562-458A-80FA-67FD3777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988317"/>
            <a:ext cx="8339397" cy="55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set the palette with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palett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A41DA2-EE79-43A4-9E2C-58AC4341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18" y="1531869"/>
            <a:ext cx="8533881" cy="92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palette(c("red2","orchid1","yellow4","tomato2"))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"red2"    "orchid1" "yellow4"  "tomato2"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317C5C-473C-4946-BB55-F3DA78570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2418822"/>
            <a:ext cx="8533881" cy="185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palette now assigns 1 to red2, 2 to orchid1, 3 to yellow4, etc. We can restore the default at any time using </a:t>
            </a:r>
          </a:p>
          <a:p>
            <a:pPr marL="0" indent="0">
              <a:buNone/>
            </a:pPr>
            <a:endParaRPr lang="en-US" sz="7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palette(“default”)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palette()</a:t>
            </a:r>
          </a:p>
          <a:p>
            <a:pPr marL="0" indent="0">
              <a:buNone/>
            </a:pPr>
            <a:r>
              <a:rPr lang="en-US" sz="1300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"black"   "red"     "green3"  "blue"    "cyan"    "magenta" "yellow"  "gray"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CB2F6F-BAD6-48B7-818F-285DC4C4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1" y="4190717"/>
            <a:ext cx="8294889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setting the </a:t>
            </a:r>
            <a:r>
              <a:rPr lang="en-US" sz="19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either use the color names (with quotes around them) or first set the palette and then use the mapped integers.</a:t>
            </a:r>
            <a:endParaRPr lang="en-US" sz="13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8E2DC-7A8B-41D1-907F-FECF03482409}"/>
              </a:ext>
            </a:extLst>
          </p:cNvPr>
          <p:cNvSpPr txBox="1"/>
          <p:nvPr/>
        </p:nvSpPr>
        <p:spPr>
          <a:xfrm>
            <a:off x="369921" y="5698055"/>
            <a:ext cx="840000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colors in R can be created using primitives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hsv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derived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heat.color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5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94"/>
    </mc:Choice>
    <mc:Fallback xmlns="">
      <p:transition spd="slow" advTm="13789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5.1|53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8.2|1.5|8.9|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8|6.3|6.2|0.7|2.7|2.2|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0|27.4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0|27.4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6.2|2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5.1|53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2.8|22.3|1.1|23.6|12.7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5|5.3|0.8|0.8|9.1|8|2.5|3.5|34.1|2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5|5.3|0.8|0.8|9.1|8|2.5|3.5|34.1|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5.2|2.2|2.7|0.7|0.6|11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5.7|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5.7|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7.6|4.7|6.2|7.6|1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1|3.5|7.8|5.3|2.4|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128369</TotalTime>
  <Words>4285</Words>
  <Application>Microsoft Office PowerPoint</Application>
  <PresentationFormat>On-screen Show (4:3)</PresentationFormat>
  <Paragraphs>649</Paragraphs>
  <Slides>56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Default Design</vt:lpstr>
      <vt:lpstr>Equation</vt:lpstr>
      <vt:lpstr>Graph</vt:lpstr>
      <vt:lpstr>Equation.3</vt:lpstr>
      <vt:lpstr>Single Variable Visualization</vt:lpstr>
      <vt:lpstr>The Cars93 Data Frame</vt:lpstr>
      <vt:lpstr>Distribution of a Variable</vt:lpstr>
      <vt:lpstr>Displaying Distributions  Categorical Variables</vt:lpstr>
      <vt:lpstr>Displaying Distributions  Categorical Variables</vt:lpstr>
      <vt:lpstr>Displaying Distributions  Categorical Variables</vt:lpstr>
      <vt:lpstr>Bar Graphs</vt:lpstr>
      <vt:lpstr>A Note on Colors</vt:lpstr>
      <vt:lpstr>A Note on Colors</vt:lpstr>
      <vt:lpstr>Example</vt:lpstr>
      <vt:lpstr>Example</vt:lpstr>
      <vt:lpstr>Pie Charts</vt:lpstr>
      <vt:lpstr>Pie Charts</vt:lpstr>
      <vt:lpstr>PowerPoint Presentation</vt:lpstr>
      <vt:lpstr>Displaying Distributions:  Quantitative Variables</vt:lpstr>
      <vt:lpstr>Graphical Methods: Quantitative Variables</vt:lpstr>
      <vt:lpstr>Displaying Distributions:  Histogram</vt:lpstr>
      <vt:lpstr>PowerPoint Presentation</vt:lpstr>
      <vt:lpstr>Displaying Distributions:  Histogram</vt:lpstr>
      <vt:lpstr>Choosing the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the Number of Classes?</vt:lpstr>
      <vt:lpstr>PowerPoint Presentation</vt:lpstr>
      <vt:lpstr>PowerPoint Presentation</vt:lpstr>
      <vt:lpstr>Histograms for Discrete Data</vt:lpstr>
      <vt:lpstr>PowerPoint Presentation</vt:lpstr>
      <vt:lpstr>Shapes of Distributions</vt:lpstr>
      <vt:lpstr>Modes</vt:lpstr>
      <vt:lpstr>PowerPoint Presentation</vt:lpstr>
      <vt:lpstr>How about numerical summaries? Measures of Center</vt:lpstr>
      <vt:lpstr>Measures of Center</vt:lpstr>
      <vt:lpstr>PowerPoint Presentation</vt:lpstr>
      <vt:lpstr>The Mean</vt:lpstr>
      <vt:lpstr>Is the Mean Always the Center?</vt:lpstr>
      <vt:lpstr>Is the Mean Always the Center?</vt:lpstr>
      <vt:lpstr>The Median</vt:lpstr>
      <vt:lpstr>Median Example</vt:lpstr>
      <vt:lpstr>Median is Resistant</vt:lpstr>
      <vt:lpstr>The Mode</vt:lpstr>
      <vt:lpstr>Mode Continued</vt:lpstr>
      <vt:lpstr>PowerPoint Presentation</vt:lpstr>
      <vt:lpstr>Variance and Standard Deviation</vt:lpstr>
      <vt:lpstr>Relationships of Measures of Center</vt:lpstr>
      <vt:lpstr>Examples from the Cars93 Data Frame</vt:lpstr>
      <vt:lpstr>PowerPoint Presentation</vt:lpstr>
      <vt:lpstr>Visualizing Bivariate Data with a Scatterplot</vt:lpstr>
      <vt:lpstr>How to create a scatterplot in R?</vt:lpstr>
      <vt:lpstr>Examples from the Cars93 Data Frame</vt:lpstr>
      <vt:lpstr>Examples from the Cars93 Data Frame</vt:lpstr>
      <vt:lpstr>PowerPoint Presentation</vt:lpstr>
      <vt:lpstr>ggplot?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Kessler, Zach</cp:lastModifiedBy>
  <cp:revision>3631</cp:revision>
  <cp:lastPrinted>2021-01-29T00:43:04Z</cp:lastPrinted>
  <dcterms:created xsi:type="dcterms:W3CDTF">2005-06-15T22:28:20Z</dcterms:created>
  <dcterms:modified xsi:type="dcterms:W3CDTF">2024-09-19T19:28:03Z</dcterms:modified>
</cp:coreProperties>
</file>