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51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43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08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971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9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83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885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4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8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92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38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686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1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7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96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62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12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70E794-1E38-4E90-BE10-0EB0729F20A5}" type="datetimeFigureOut">
              <a:rPr lang="en-SG" smtClean="0"/>
              <a:t>27 Apr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40067B-392B-4259-9900-5F531D0C8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482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E8E0-C0ED-4954-BE1C-0F63F713D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dirty="0"/>
              <a:t>PESS PROJECT</a:t>
            </a:r>
            <a:br>
              <a:rPr lang="en-SG" dirty="0"/>
            </a:br>
            <a:r>
              <a:rPr lang="en-SG" dirty="0"/>
              <a:t>USE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F6B5E-AA97-4627-B9BE-240657395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Name Ng qi jie</a:t>
            </a:r>
          </a:p>
          <a:p>
            <a:r>
              <a:rPr lang="en-SG" dirty="0">
                <a:solidFill>
                  <a:schemeClr val="bg1"/>
                </a:solidFill>
              </a:rPr>
              <a:t>Class CW1901J</a:t>
            </a:r>
          </a:p>
        </p:txBody>
      </p:sp>
    </p:spTree>
    <p:extLst>
      <p:ext uri="{BB962C8B-B14F-4D97-AF65-F5344CB8AC3E}">
        <p14:creationId xmlns:p14="http://schemas.microsoft.com/office/powerpoint/2010/main" val="2857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D81E3ED-867C-41BD-B546-9B4811AE9CB4}"/>
              </a:ext>
            </a:extLst>
          </p:cNvPr>
          <p:cNvSpPr/>
          <p:nvPr/>
        </p:nvSpPr>
        <p:spPr>
          <a:xfrm>
            <a:off x="401054" y="930442"/>
            <a:ext cx="11389892" cy="5927558"/>
          </a:xfrm>
          <a:prstGeom prst="flowChartProces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C69911-E58A-4140-AC8E-1A13A53AE266}"/>
              </a:ext>
            </a:extLst>
          </p:cNvPr>
          <p:cNvSpPr txBox="1">
            <a:spLocks/>
          </p:cNvSpPr>
          <p:nvPr/>
        </p:nvSpPr>
        <p:spPr>
          <a:xfrm>
            <a:off x="401054" y="0"/>
            <a:ext cx="10282988" cy="8502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View previous information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F3A47-A3E0-4376-A60A-EFCB899FFE24}"/>
              </a:ext>
            </a:extLst>
          </p:cNvPr>
          <p:cNvSpPr/>
          <p:nvPr/>
        </p:nvSpPr>
        <p:spPr>
          <a:xfrm>
            <a:off x="689810" y="978569"/>
            <a:ext cx="1556084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5E57C-0553-4AEC-894A-DD85372BEC6F}"/>
              </a:ext>
            </a:extLst>
          </p:cNvPr>
          <p:cNvSpPr/>
          <p:nvPr/>
        </p:nvSpPr>
        <p:spPr>
          <a:xfrm>
            <a:off x="2245894" y="978569"/>
            <a:ext cx="2422358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 Car Statue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AD168-32A2-416E-B68B-B68C5921E466}"/>
              </a:ext>
            </a:extLst>
          </p:cNvPr>
          <p:cNvSpPr/>
          <p:nvPr/>
        </p:nvSpPr>
        <p:spPr>
          <a:xfrm>
            <a:off x="4668252" y="978569"/>
            <a:ext cx="2374232" cy="625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highlight>
                  <a:srgbClr val="800000"/>
                </a:highlight>
              </a:rPr>
              <a:t>View Previous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8C961-A07A-4F94-ABCC-94A13DAEFB69}"/>
              </a:ext>
            </a:extLst>
          </p:cNvPr>
          <p:cNvSpPr/>
          <p:nvPr/>
        </p:nvSpPr>
        <p:spPr>
          <a:xfrm>
            <a:off x="6994358" y="963617"/>
            <a:ext cx="2374232" cy="633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92491A-588C-407E-A7D1-73751C8152D2}"/>
              </a:ext>
            </a:extLst>
          </p:cNvPr>
          <p:cNvGrpSpPr/>
          <p:nvPr/>
        </p:nvGrpSpPr>
        <p:grpSpPr>
          <a:xfrm>
            <a:off x="6320285" y="2338556"/>
            <a:ext cx="2434694" cy="485206"/>
            <a:chOff x="8923116" y="4134831"/>
            <a:chExt cx="2434694" cy="4852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F410-8C52-4945-95D9-DB051F618612}"/>
                </a:ext>
              </a:extLst>
            </p:cNvPr>
            <p:cNvSpPr/>
            <p:nvPr/>
          </p:nvSpPr>
          <p:spPr>
            <a:xfrm>
              <a:off x="8923116" y="4134831"/>
              <a:ext cx="2065726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22ADA5-1737-4CDF-959E-8CFBD666B998}"/>
                </a:ext>
              </a:extLst>
            </p:cNvPr>
            <p:cNvSpPr/>
            <p:nvPr/>
          </p:nvSpPr>
          <p:spPr>
            <a:xfrm>
              <a:off x="10988841" y="4134831"/>
              <a:ext cx="368969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BE2002B-CAC3-471A-BB81-4FA50E977660}"/>
                </a:ext>
              </a:extLst>
            </p:cNvPr>
            <p:cNvSpPr/>
            <p:nvPr/>
          </p:nvSpPr>
          <p:spPr>
            <a:xfrm>
              <a:off x="11044988" y="4265228"/>
              <a:ext cx="256674" cy="22441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40C378-410F-4FF4-B890-F9E4A5B631BC}"/>
              </a:ext>
            </a:extLst>
          </p:cNvPr>
          <p:cNvSpPr txBox="1"/>
          <p:nvPr/>
        </p:nvSpPr>
        <p:spPr>
          <a:xfrm>
            <a:off x="401054" y="1865813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a date (dd/mm/</a:t>
            </a:r>
            <a:r>
              <a:rPr lang="en-SG" dirty="0" err="1"/>
              <a:t>yyyy</a:t>
            </a:r>
            <a:r>
              <a:rPr lang="en-SG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46852-19A0-4E69-B67E-8B7CCE162215}"/>
              </a:ext>
            </a:extLst>
          </p:cNvPr>
          <p:cNvSpPr/>
          <p:nvPr/>
        </p:nvSpPr>
        <p:spPr>
          <a:xfrm>
            <a:off x="434989" y="2338555"/>
            <a:ext cx="2065726" cy="485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bg1"/>
                </a:solidFill>
              </a:rPr>
              <a:t>01/02/2020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326C8D7-0F9D-4974-95F1-5D0458B84184}"/>
              </a:ext>
            </a:extLst>
          </p:cNvPr>
          <p:cNvSpPr/>
          <p:nvPr/>
        </p:nvSpPr>
        <p:spPr>
          <a:xfrm>
            <a:off x="521369" y="3250726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Report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6B87EEB-86DC-4E56-9E36-0FEED8EB0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72300"/>
              </p:ext>
            </p:extLst>
          </p:nvPr>
        </p:nvGraphicFramePr>
        <p:xfrm>
          <a:off x="2245894" y="3619033"/>
          <a:ext cx="8582527" cy="318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24">
                  <a:extLst>
                    <a:ext uri="{9D8B030D-6E8A-4147-A177-3AD203B41FA5}">
                      <a16:colId xmlns:a16="http://schemas.microsoft.com/office/drawing/2014/main" val="1752841981"/>
                    </a:ext>
                  </a:extLst>
                </a:gridCol>
                <a:gridCol w="1184824">
                  <a:extLst>
                    <a:ext uri="{9D8B030D-6E8A-4147-A177-3AD203B41FA5}">
                      <a16:colId xmlns:a16="http://schemas.microsoft.com/office/drawing/2014/main" val="1786602556"/>
                    </a:ext>
                  </a:extLst>
                </a:gridCol>
                <a:gridCol w="1184824">
                  <a:extLst>
                    <a:ext uri="{9D8B030D-6E8A-4147-A177-3AD203B41FA5}">
                      <a16:colId xmlns:a16="http://schemas.microsoft.com/office/drawing/2014/main" val="2143809617"/>
                    </a:ext>
                  </a:extLst>
                </a:gridCol>
                <a:gridCol w="1184824">
                  <a:extLst>
                    <a:ext uri="{9D8B030D-6E8A-4147-A177-3AD203B41FA5}">
                      <a16:colId xmlns:a16="http://schemas.microsoft.com/office/drawing/2014/main" val="3461685268"/>
                    </a:ext>
                  </a:extLst>
                </a:gridCol>
                <a:gridCol w="1415553">
                  <a:extLst>
                    <a:ext uri="{9D8B030D-6E8A-4147-A177-3AD203B41FA5}">
                      <a16:colId xmlns:a16="http://schemas.microsoft.com/office/drawing/2014/main" val="3046248905"/>
                    </a:ext>
                  </a:extLst>
                </a:gridCol>
                <a:gridCol w="1211327">
                  <a:extLst>
                    <a:ext uri="{9D8B030D-6E8A-4147-A177-3AD203B41FA5}">
                      <a16:colId xmlns:a16="http://schemas.microsoft.com/office/drawing/2014/main" val="1980492489"/>
                    </a:ext>
                  </a:extLst>
                </a:gridCol>
                <a:gridCol w="1216351">
                  <a:extLst>
                    <a:ext uri="{9D8B030D-6E8A-4147-A177-3AD203B41FA5}">
                      <a16:colId xmlns:a16="http://schemas.microsoft.com/office/drawing/2014/main" val="126291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027720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86398"/>
                  </a:ext>
                </a:extLst>
              </a:tr>
              <a:tr h="51795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9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8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145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FABCE26-4A64-431C-AE84-0727E8A17974}"/>
              </a:ext>
            </a:extLst>
          </p:cNvPr>
          <p:cNvSpPr/>
          <p:nvPr/>
        </p:nvSpPr>
        <p:spPr>
          <a:xfrm>
            <a:off x="9946106" y="4588042"/>
            <a:ext cx="625642" cy="2070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48421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1AFC-7045-4135-B54D-C39CD860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29193"/>
          </a:xfrm>
        </p:spPr>
        <p:txBody>
          <a:bodyPr/>
          <a:lstStyle/>
          <a:p>
            <a:pPr algn="ctr"/>
            <a:r>
              <a:rPr lang="en-SG" dirty="0"/>
              <a:t>PESS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9B9AB-F0CF-46CF-9690-3D46D3386914}"/>
              </a:ext>
            </a:extLst>
          </p:cNvPr>
          <p:cNvSpPr txBox="1"/>
          <p:nvPr/>
        </p:nvSpPr>
        <p:spPr>
          <a:xfrm>
            <a:off x="3433010" y="3031957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 Name: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EEA5A-D58B-479A-8876-9CFCA84A3377}"/>
              </a:ext>
            </a:extLst>
          </p:cNvPr>
          <p:cNvSpPr/>
          <p:nvPr/>
        </p:nvSpPr>
        <p:spPr>
          <a:xfrm>
            <a:off x="4828674" y="2911823"/>
            <a:ext cx="3064042" cy="4976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3167F-CB50-48F8-9E57-640E92B05E77}"/>
              </a:ext>
            </a:extLst>
          </p:cNvPr>
          <p:cNvSpPr txBox="1"/>
          <p:nvPr/>
        </p:nvSpPr>
        <p:spPr>
          <a:xfrm>
            <a:off x="3433009" y="3687893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Password: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A61BA-BB31-4D01-B3C7-40DFE5B4B452}"/>
              </a:ext>
            </a:extLst>
          </p:cNvPr>
          <p:cNvSpPr/>
          <p:nvPr/>
        </p:nvSpPr>
        <p:spPr>
          <a:xfrm>
            <a:off x="4684295" y="3623724"/>
            <a:ext cx="3064042" cy="4976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802F5C6-9142-4B46-BABC-1F2119FE9847}"/>
              </a:ext>
            </a:extLst>
          </p:cNvPr>
          <p:cNvSpPr/>
          <p:nvPr/>
        </p:nvSpPr>
        <p:spPr>
          <a:xfrm>
            <a:off x="4411579" y="4760494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 in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7D2EAFA-ECC0-4035-BA04-D1FA8D257579}"/>
              </a:ext>
            </a:extLst>
          </p:cNvPr>
          <p:cNvSpPr/>
          <p:nvPr/>
        </p:nvSpPr>
        <p:spPr>
          <a:xfrm>
            <a:off x="6561221" y="4760494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14658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E668-F00A-4844-AA7A-4857E3BE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5" y="0"/>
            <a:ext cx="11694694" cy="1096899"/>
          </a:xfrm>
        </p:spPr>
        <p:txBody>
          <a:bodyPr/>
          <a:lstStyle/>
          <a:p>
            <a:pPr algn="ctr"/>
            <a:r>
              <a:rPr lang="en-SG" dirty="0"/>
              <a:t>Log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D3B9D-6A87-45CF-8346-52C5897FBB21}"/>
              </a:ext>
            </a:extLst>
          </p:cNvPr>
          <p:cNvSpPr/>
          <p:nvPr/>
        </p:nvSpPr>
        <p:spPr>
          <a:xfrm>
            <a:off x="1219200" y="1299411"/>
            <a:ext cx="1556084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highlight>
                  <a:srgbClr val="800000"/>
                </a:highlight>
              </a:rPr>
              <a:t>Log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795AC-34F0-4812-8360-75042B140A0D}"/>
              </a:ext>
            </a:extLst>
          </p:cNvPr>
          <p:cNvSpPr/>
          <p:nvPr/>
        </p:nvSpPr>
        <p:spPr>
          <a:xfrm>
            <a:off x="2775284" y="1299411"/>
            <a:ext cx="2422358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 Car Statue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F5E1F-7E8A-4C6F-A38B-0FB3D4FF3150}"/>
              </a:ext>
            </a:extLst>
          </p:cNvPr>
          <p:cNvSpPr/>
          <p:nvPr/>
        </p:nvSpPr>
        <p:spPr>
          <a:xfrm>
            <a:off x="5197642" y="1299411"/>
            <a:ext cx="2374232" cy="625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Previous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5AE5B-6CA1-419F-8BB2-18BDE75135CE}"/>
              </a:ext>
            </a:extLst>
          </p:cNvPr>
          <p:cNvSpPr/>
          <p:nvPr/>
        </p:nvSpPr>
        <p:spPr>
          <a:xfrm>
            <a:off x="7523748" y="1284459"/>
            <a:ext cx="2374232" cy="633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81B32-2B12-4990-A996-A1BB2BEB9601}"/>
              </a:ext>
            </a:extLst>
          </p:cNvPr>
          <p:cNvSpPr txBox="1"/>
          <p:nvPr/>
        </p:nvSpPr>
        <p:spPr>
          <a:xfrm>
            <a:off x="192505" y="2123265"/>
            <a:ext cx="2582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Call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B896E-9819-46FC-9D33-3095D732E8A1}"/>
              </a:ext>
            </a:extLst>
          </p:cNvPr>
          <p:cNvSpPr txBox="1"/>
          <p:nvPr/>
        </p:nvSpPr>
        <p:spPr>
          <a:xfrm>
            <a:off x="2746906" y="2385017"/>
            <a:ext cx="2903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</a:t>
            </a:r>
          </a:p>
          <a:p>
            <a:endParaRPr lang="en-SG" dirty="0"/>
          </a:p>
          <a:p>
            <a:r>
              <a:rPr lang="en-SG" dirty="0"/>
              <a:t>Contact Number:</a:t>
            </a:r>
          </a:p>
          <a:p>
            <a:endParaRPr lang="en-SG" dirty="0"/>
          </a:p>
          <a:p>
            <a:r>
              <a:rPr lang="en-SG" dirty="0"/>
              <a:t>Location of Incident: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Type of incident</a:t>
            </a:r>
          </a:p>
          <a:p>
            <a:endParaRPr lang="en-SG" dirty="0"/>
          </a:p>
          <a:p>
            <a:r>
              <a:rPr lang="en-SG" dirty="0"/>
              <a:t>Description of incident:</a:t>
            </a:r>
          </a:p>
          <a:p>
            <a:endParaRPr lang="en-SG" dirty="0"/>
          </a:p>
          <a:p>
            <a:r>
              <a:rPr lang="en-SG" dirty="0"/>
              <a:t>Other Relevant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66F43-A728-4381-8166-901FB55D99EC}"/>
              </a:ext>
            </a:extLst>
          </p:cNvPr>
          <p:cNvSpPr/>
          <p:nvPr/>
        </p:nvSpPr>
        <p:spPr>
          <a:xfrm>
            <a:off x="4198716" y="2295865"/>
            <a:ext cx="3064042" cy="4976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>
                <a:solidFill>
                  <a:schemeClr val="bg1"/>
                </a:solidFill>
              </a:rPr>
              <a:t>Ngqijie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34A302-1635-434B-AED9-A350562075B7}"/>
              </a:ext>
            </a:extLst>
          </p:cNvPr>
          <p:cNvSpPr/>
          <p:nvPr/>
        </p:nvSpPr>
        <p:spPr>
          <a:xfrm>
            <a:off x="4527888" y="2861703"/>
            <a:ext cx="3064042" cy="4976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bg1"/>
                </a:solidFill>
              </a:rPr>
              <a:t>62485621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6902C7-8CA0-42D0-897C-43ED686A8CB2}"/>
              </a:ext>
            </a:extLst>
          </p:cNvPr>
          <p:cNvGrpSpPr/>
          <p:nvPr/>
        </p:nvGrpSpPr>
        <p:grpSpPr>
          <a:xfrm>
            <a:off x="4796285" y="3501713"/>
            <a:ext cx="3320716" cy="633118"/>
            <a:chOff x="4724402" y="4141947"/>
            <a:chExt cx="3320716" cy="8376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5D61FE-4142-4296-9FE2-F7E8219E3EE5}"/>
                </a:ext>
              </a:extLst>
            </p:cNvPr>
            <p:cNvSpPr/>
            <p:nvPr/>
          </p:nvSpPr>
          <p:spPr>
            <a:xfrm>
              <a:off x="4981076" y="4142491"/>
              <a:ext cx="3064042" cy="7979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err="1">
                  <a:solidFill>
                    <a:schemeClr val="bg1"/>
                  </a:solidFill>
                </a:rPr>
                <a:t>Fernvale</a:t>
              </a:r>
              <a:r>
                <a:rPr lang="en-SG" dirty="0">
                  <a:solidFill>
                    <a:schemeClr val="bg1"/>
                  </a:solidFill>
                </a:rPr>
                <a:t> Road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C73DB9-8B23-4EB0-B4C8-CF5B7522B381}"/>
                </a:ext>
              </a:extLst>
            </p:cNvPr>
            <p:cNvSpPr/>
            <p:nvPr/>
          </p:nvSpPr>
          <p:spPr>
            <a:xfrm>
              <a:off x="4724402" y="4141947"/>
              <a:ext cx="256674" cy="8376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071EF8-5A48-49F7-8B8C-C6977AB0E85B}"/>
                </a:ext>
              </a:extLst>
            </p:cNvPr>
            <p:cNvSpPr/>
            <p:nvPr/>
          </p:nvSpPr>
          <p:spPr>
            <a:xfrm>
              <a:off x="4796594" y="4305544"/>
              <a:ext cx="104274" cy="5104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008EA-CA5B-426F-B943-B5AB692894B2}"/>
              </a:ext>
            </a:extLst>
          </p:cNvPr>
          <p:cNvGrpSpPr/>
          <p:nvPr/>
        </p:nvGrpSpPr>
        <p:grpSpPr>
          <a:xfrm>
            <a:off x="5052959" y="4761886"/>
            <a:ext cx="2711111" cy="543479"/>
            <a:chOff x="4724402" y="4141947"/>
            <a:chExt cx="3320716" cy="8376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B6CE19-8D37-4278-B62A-8B5552074CC5}"/>
                </a:ext>
              </a:extLst>
            </p:cNvPr>
            <p:cNvSpPr/>
            <p:nvPr/>
          </p:nvSpPr>
          <p:spPr>
            <a:xfrm>
              <a:off x="4981076" y="4142491"/>
              <a:ext cx="3064042" cy="7979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>
                  <a:solidFill>
                    <a:schemeClr val="bg1"/>
                  </a:solidFill>
                </a:rPr>
                <a:t>Happen at </a:t>
              </a:r>
              <a:r>
                <a:rPr lang="en-SG" dirty="0" err="1">
                  <a:solidFill>
                    <a:schemeClr val="bg1"/>
                  </a:solidFill>
                </a:rPr>
                <a:t>fernvale</a:t>
              </a:r>
              <a:r>
                <a:rPr lang="en-SG" dirty="0">
                  <a:solidFill>
                    <a:schemeClr val="bg1"/>
                  </a:solidFill>
                </a:rPr>
                <a:t> road </a:t>
              </a:r>
              <a:r>
                <a:rPr lang="en-SG" dirty="0" err="1">
                  <a:solidFill>
                    <a:schemeClr val="bg1"/>
                  </a:solidFill>
                </a:rPr>
                <a:t>Blk</a:t>
              </a:r>
              <a:r>
                <a:rPr lang="en-SG" dirty="0">
                  <a:solidFill>
                    <a:schemeClr val="bg1"/>
                  </a:solidFill>
                </a:rPr>
                <a:t> 4328A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D16638-8DA1-4134-8211-A29FED82FB98}"/>
                </a:ext>
              </a:extLst>
            </p:cNvPr>
            <p:cNvSpPr/>
            <p:nvPr/>
          </p:nvSpPr>
          <p:spPr>
            <a:xfrm>
              <a:off x="4724402" y="4141947"/>
              <a:ext cx="256674" cy="8376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9EC144-56BD-46A7-AA55-05B1F325810B}"/>
                </a:ext>
              </a:extLst>
            </p:cNvPr>
            <p:cNvSpPr/>
            <p:nvPr/>
          </p:nvSpPr>
          <p:spPr>
            <a:xfrm>
              <a:off x="4796594" y="4305544"/>
              <a:ext cx="104274" cy="5104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706B22-2B49-45DA-887E-A9E48350023B}"/>
              </a:ext>
            </a:extLst>
          </p:cNvPr>
          <p:cNvGrpSpPr/>
          <p:nvPr/>
        </p:nvGrpSpPr>
        <p:grpSpPr>
          <a:xfrm>
            <a:off x="5405890" y="5400610"/>
            <a:ext cx="2711111" cy="543479"/>
            <a:chOff x="4724402" y="4141947"/>
            <a:chExt cx="3320716" cy="8376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96C15-3213-42F8-BD6F-1033B343AE5C}"/>
                </a:ext>
              </a:extLst>
            </p:cNvPr>
            <p:cNvSpPr/>
            <p:nvPr/>
          </p:nvSpPr>
          <p:spPr>
            <a:xfrm>
              <a:off x="4981076" y="4142491"/>
              <a:ext cx="3064042" cy="7979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>
                  <a:solidFill>
                    <a:schemeClr val="bg1"/>
                  </a:solidFill>
                </a:rPr>
                <a:t>NIL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1C0B2B-D93E-4D86-B263-3197208938E8}"/>
                </a:ext>
              </a:extLst>
            </p:cNvPr>
            <p:cNvSpPr/>
            <p:nvPr/>
          </p:nvSpPr>
          <p:spPr>
            <a:xfrm>
              <a:off x="4724402" y="4141947"/>
              <a:ext cx="256674" cy="8376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AA73C-40B9-42E2-A2F2-879A818A43EC}"/>
                </a:ext>
              </a:extLst>
            </p:cNvPr>
            <p:cNvSpPr/>
            <p:nvPr/>
          </p:nvSpPr>
          <p:spPr>
            <a:xfrm>
              <a:off x="4796594" y="4305544"/>
              <a:ext cx="104274" cy="5104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382D72-9E77-4638-9A51-A5A710B9106B}"/>
              </a:ext>
            </a:extLst>
          </p:cNvPr>
          <p:cNvGrpSpPr/>
          <p:nvPr/>
        </p:nvGrpSpPr>
        <p:grpSpPr>
          <a:xfrm>
            <a:off x="4796285" y="4216164"/>
            <a:ext cx="2434694" cy="485206"/>
            <a:chOff x="8923116" y="4134831"/>
            <a:chExt cx="2434694" cy="485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70BF2-6F5C-4BC8-92CD-853DCED410E5}"/>
                </a:ext>
              </a:extLst>
            </p:cNvPr>
            <p:cNvSpPr/>
            <p:nvPr/>
          </p:nvSpPr>
          <p:spPr>
            <a:xfrm>
              <a:off x="8923116" y="4134831"/>
              <a:ext cx="2065726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>
                  <a:solidFill>
                    <a:schemeClr val="bg1"/>
                  </a:solidFill>
                </a:rPr>
                <a:t>Shop lifting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F1DFE8-1A4F-40F9-AE35-3C9732EB8295}"/>
                </a:ext>
              </a:extLst>
            </p:cNvPr>
            <p:cNvSpPr/>
            <p:nvPr/>
          </p:nvSpPr>
          <p:spPr>
            <a:xfrm>
              <a:off x="10988841" y="4134831"/>
              <a:ext cx="368969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C93EB03-85A8-4AB2-B4E9-59399BE3166E}"/>
                </a:ext>
              </a:extLst>
            </p:cNvPr>
            <p:cNvSpPr/>
            <p:nvPr/>
          </p:nvSpPr>
          <p:spPr>
            <a:xfrm>
              <a:off x="11044988" y="4265228"/>
              <a:ext cx="256674" cy="22441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172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D8BE-9EDB-4B75-8364-B23E45C5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4" y="0"/>
            <a:ext cx="10282988" cy="1646302"/>
          </a:xfrm>
        </p:spPr>
        <p:txBody>
          <a:bodyPr/>
          <a:lstStyle/>
          <a:p>
            <a:pPr algn="ctr"/>
            <a:r>
              <a:rPr lang="en-SG" dirty="0"/>
              <a:t>Duplicate call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E1F7A-A69A-4850-9EB2-98973E57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4392"/>
              </p:ext>
            </p:extLst>
          </p:nvPr>
        </p:nvGraphicFramePr>
        <p:xfrm>
          <a:off x="1935750" y="1969302"/>
          <a:ext cx="8748292" cy="324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756">
                  <a:extLst>
                    <a:ext uri="{9D8B030D-6E8A-4147-A177-3AD203B41FA5}">
                      <a16:colId xmlns:a16="http://schemas.microsoft.com/office/drawing/2014/main" val="3233758153"/>
                    </a:ext>
                  </a:extLst>
                </a:gridCol>
                <a:gridCol w="1249756">
                  <a:extLst>
                    <a:ext uri="{9D8B030D-6E8A-4147-A177-3AD203B41FA5}">
                      <a16:colId xmlns:a16="http://schemas.microsoft.com/office/drawing/2014/main" val="2882728076"/>
                    </a:ext>
                  </a:extLst>
                </a:gridCol>
                <a:gridCol w="1532403">
                  <a:extLst>
                    <a:ext uri="{9D8B030D-6E8A-4147-A177-3AD203B41FA5}">
                      <a16:colId xmlns:a16="http://schemas.microsoft.com/office/drawing/2014/main" val="2990644716"/>
                    </a:ext>
                  </a:extLst>
                </a:gridCol>
                <a:gridCol w="967109">
                  <a:extLst>
                    <a:ext uri="{9D8B030D-6E8A-4147-A177-3AD203B41FA5}">
                      <a16:colId xmlns:a16="http://schemas.microsoft.com/office/drawing/2014/main" val="2411932798"/>
                    </a:ext>
                  </a:extLst>
                </a:gridCol>
                <a:gridCol w="1249756">
                  <a:extLst>
                    <a:ext uri="{9D8B030D-6E8A-4147-A177-3AD203B41FA5}">
                      <a16:colId xmlns:a16="http://schemas.microsoft.com/office/drawing/2014/main" val="1332898125"/>
                    </a:ext>
                  </a:extLst>
                </a:gridCol>
                <a:gridCol w="1249756">
                  <a:extLst>
                    <a:ext uri="{9D8B030D-6E8A-4147-A177-3AD203B41FA5}">
                      <a16:colId xmlns:a16="http://schemas.microsoft.com/office/drawing/2014/main" val="15006004"/>
                    </a:ext>
                  </a:extLst>
                </a:gridCol>
                <a:gridCol w="1249756">
                  <a:extLst>
                    <a:ext uri="{9D8B030D-6E8A-4147-A177-3AD203B41FA5}">
                      <a16:colId xmlns:a16="http://schemas.microsoft.com/office/drawing/2014/main" val="2514399419"/>
                    </a:ext>
                  </a:extLst>
                </a:gridCol>
              </a:tblGrid>
              <a:tr h="812065">
                <a:tc>
                  <a:txBody>
                    <a:bodyPr/>
                    <a:lstStyle/>
                    <a:p>
                      <a:r>
                        <a:rPr lang="en-SG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Venue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if Duplicated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11656"/>
                  </a:ext>
                </a:extLst>
              </a:tr>
              <a:tr h="812065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Sengkang East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10.10am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46019"/>
                  </a:ext>
                </a:extLst>
              </a:tr>
              <a:tr h="812065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Jurong east street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81446"/>
                  </a:ext>
                </a:extLst>
              </a:tr>
              <a:tr h="812065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Violence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Ang Mo Kio street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Dispatched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6234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E09EDB-A242-4C01-A6F1-8373882B6E23}"/>
              </a:ext>
            </a:extLst>
          </p:cNvPr>
          <p:cNvSpPr/>
          <p:nvPr/>
        </p:nvSpPr>
        <p:spPr>
          <a:xfrm>
            <a:off x="9718839" y="2891590"/>
            <a:ext cx="529389" cy="4973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DB336-AE34-44C4-BD1C-2F13A6C0CD4A}"/>
              </a:ext>
            </a:extLst>
          </p:cNvPr>
          <p:cNvSpPr/>
          <p:nvPr/>
        </p:nvSpPr>
        <p:spPr>
          <a:xfrm>
            <a:off x="9718839" y="3738680"/>
            <a:ext cx="529389" cy="4973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EEC00-95E6-40D8-B967-6756B19F46D3}"/>
              </a:ext>
            </a:extLst>
          </p:cNvPr>
          <p:cNvSpPr/>
          <p:nvPr/>
        </p:nvSpPr>
        <p:spPr>
          <a:xfrm>
            <a:off x="9718839" y="4585771"/>
            <a:ext cx="529389" cy="4973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98BDE7D-7A65-450B-89C6-11E8591A81AF}"/>
              </a:ext>
            </a:extLst>
          </p:cNvPr>
          <p:cNvSpPr/>
          <p:nvPr/>
        </p:nvSpPr>
        <p:spPr>
          <a:xfrm>
            <a:off x="5430252" y="5819273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Duplicate call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8841372-5D8F-4D91-B63F-37455D0960CF}"/>
              </a:ext>
            </a:extLst>
          </p:cNvPr>
          <p:cNvSpPr/>
          <p:nvPr/>
        </p:nvSpPr>
        <p:spPr>
          <a:xfrm>
            <a:off x="7347284" y="5819273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26149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D8BE-9EDB-4B75-8364-B23E45C5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4" y="0"/>
            <a:ext cx="10282988" cy="1646302"/>
          </a:xfrm>
        </p:spPr>
        <p:txBody>
          <a:bodyPr/>
          <a:lstStyle/>
          <a:p>
            <a:pPr algn="ctr"/>
            <a:r>
              <a:rPr lang="en-SG" dirty="0"/>
              <a:t>Dispatch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752F-FCAA-4B3F-AAB1-0EB7DDF31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7181"/>
            <a:ext cx="4074693" cy="1405467"/>
          </a:xfrm>
        </p:spPr>
        <p:txBody>
          <a:bodyPr>
            <a:normAutofit lnSpcReduction="10000"/>
          </a:bodyPr>
          <a:lstStyle/>
          <a:p>
            <a:pPr algn="l"/>
            <a:r>
              <a:rPr lang="en-SG" dirty="0"/>
              <a:t>Dispatch patrol cars</a:t>
            </a:r>
          </a:p>
          <a:p>
            <a:pPr algn="l"/>
            <a:r>
              <a:rPr lang="en-SG" dirty="0"/>
              <a:t>Patrol car available:</a:t>
            </a:r>
          </a:p>
          <a:p>
            <a:pPr algn="l"/>
            <a:r>
              <a:rPr lang="en-SG" dirty="0"/>
              <a:t>Click to select one or more patrol car: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CA6142-3EDF-4932-9CDE-05D65B0E9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42612"/>
              </p:ext>
            </p:extLst>
          </p:nvPr>
        </p:nvGraphicFramePr>
        <p:xfrm>
          <a:off x="1425073" y="1799167"/>
          <a:ext cx="9021010" cy="325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202">
                  <a:extLst>
                    <a:ext uri="{9D8B030D-6E8A-4147-A177-3AD203B41FA5}">
                      <a16:colId xmlns:a16="http://schemas.microsoft.com/office/drawing/2014/main" val="476625068"/>
                    </a:ext>
                  </a:extLst>
                </a:gridCol>
                <a:gridCol w="1804202">
                  <a:extLst>
                    <a:ext uri="{9D8B030D-6E8A-4147-A177-3AD203B41FA5}">
                      <a16:colId xmlns:a16="http://schemas.microsoft.com/office/drawing/2014/main" val="442876702"/>
                    </a:ext>
                  </a:extLst>
                </a:gridCol>
                <a:gridCol w="1804202">
                  <a:extLst>
                    <a:ext uri="{9D8B030D-6E8A-4147-A177-3AD203B41FA5}">
                      <a16:colId xmlns:a16="http://schemas.microsoft.com/office/drawing/2014/main" val="66996540"/>
                    </a:ext>
                  </a:extLst>
                </a:gridCol>
                <a:gridCol w="1804202">
                  <a:extLst>
                    <a:ext uri="{9D8B030D-6E8A-4147-A177-3AD203B41FA5}">
                      <a16:colId xmlns:a16="http://schemas.microsoft.com/office/drawing/2014/main" val="1656243388"/>
                    </a:ext>
                  </a:extLst>
                </a:gridCol>
                <a:gridCol w="1804202">
                  <a:extLst>
                    <a:ext uri="{9D8B030D-6E8A-4147-A177-3AD203B41FA5}">
                      <a16:colId xmlns:a16="http://schemas.microsoft.com/office/drawing/2014/main" val="3812628707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r>
                        <a:rPr lang="en-SG" dirty="0"/>
                        <a:t>Patrol 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1682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r>
                        <a:rPr lang="en-SG" dirty="0"/>
                        <a:t>01036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62486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r>
                        <a:rPr lang="en-SG" dirty="0"/>
                        <a:t>01029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22/12/2020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3815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r>
                        <a:rPr lang="en-SG" dirty="0"/>
                        <a:t>01017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22/12/2020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91747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r>
                        <a:rPr lang="en-SG" dirty="0"/>
                        <a:t>01027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22/12/2020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489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171C9C4-7C07-479F-A9F8-0D3461F85FF6}"/>
              </a:ext>
            </a:extLst>
          </p:cNvPr>
          <p:cNvSpPr/>
          <p:nvPr/>
        </p:nvSpPr>
        <p:spPr>
          <a:xfrm>
            <a:off x="8919410" y="2537104"/>
            <a:ext cx="978568" cy="401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4BAB8-40CA-43EB-9E1F-32A58E351CFC}"/>
              </a:ext>
            </a:extLst>
          </p:cNvPr>
          <p:cNvSpPr/>
          <p:nvPr/>
        </p:nvSpPr>
        <p:spPr>
          <a:xfrm>
            <a:off x="8919410" y="3228472"/>
            <a:ext cx="978568" cy="401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ACF12-AE24-4BF2-9875-37CA5BC68442}"/>
              </a:ext>
            </a:extLst>
          </p:cNvPr>
          <p:cNvSpPr/>
          <p:nvPr/>
        </p:nvSpPr>
        <p:spPr>
          <a:xfrm>
            <a:off x="8919410" y="3862360"/>
            <a:ext cx="978568" cy="401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05CA9-6ECF-4C45-B588-814B19EE705A}"/>
              </a:ext>
            </a:extLst>
          </p:cNvPr>
          <p:cNvSpPr/>
          <p:nvPr/>
        </p:nvSpPr>
        <p:spPr>
          <a:xfrm>
            <a:off x="8919410" y="4526771"/>
            <a:ext cx="978568" cy="401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66714F2-BC8C-414D-A1BF-8B1BD262A4D1}"/>
              </a:ext>
            </a:extLst>
          </p:cNvPr>
          <p:cNvSpPr/>
          <p:nvPr/>
        </p:nvSpPr>
        <p:spPr>
          <a:xfrm>
            <a:off x="5430252" y="5723020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361595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D8BE-9EDB-4B75-8364-B23E45C5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4" y="0"/>
            <a:ext cx="10282988" cy="850232"/>
          </a:xfrm>
        </p:spPr>
        <p:txBody>
          <a:bodyPr/>
          <a:lstStyle/>
          <a:p>
            <a:pPr algn="l"/>
            <a:r>
              <a:rPr lang="en-SG" dirty="0"/>
              <a:t>Update car status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B53C1-B203-4BEC-9975-93170DD34F81}"/>
              </a:ext>
            </a:extLst>
          </p:cNvPr>
          <p:cNvSpPr/>
          <p:nvPr/>
        </p:nvSpPr>
        <p:spPr>
          <a:xfrm>
            <a:off x="689810" y="978569"/>
            <a:ext cx="1556084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62413-196B-4A17-B7E1-B7075E8FD052}"/>
              </a:ext>
            </a:extLst>
          </p:cNvPr>
          <p:cNvSpPr/>
          <p:nvPr/>
        </p:nvSpPr>
        <p:spPr>
          <a:xfrm>
            <a:off x="2245894" y="978569"/>
            <a:ext cx="2422358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highlight>
                  <a:srgbClr val="800000"/>
                </a:highlight>
              </a:rPr>
              <a:t>Update Car Statue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683F2-3D2E-4023-86CD-6C9A1152DAB8}"/>
              </a:ext>
            </a:extLst>
          </p:cNvPr>
          <p:cNvSpPr/>
          <p:nvPr/>
        </p:nvSpPr>
        <p:spPr>
          <a:xfrm>
            <a:off x="4668252" y="978569"/>
            <a:ext cx="2374232" cy="625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Previous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D96DD-47F4-40E2-AC56-04CFC9DFA56F}"/>
              </a:ext>
            </a:extLst>
          </p:cNvPr>
          <p:cNvSpPr/>
          <p:nvPr/>
        </p:nvSpPr>
        <p:spPr>
          <a:xfrm>
            <a:off x="6994358" y="963617"/>
            <a:ext cx="2374232" cy="633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063DD2-563D-4C62-BFE3-0269C9D13410}"/>
              </a:ext>
            </a:extLst>
          </p:cNvPr>
          <p:cNvGrpSpPr/>
          <p:nvPr/>
        </p:nvGrpSpPr>
        <p:grpSpPr>
          <a:xfrm>
            <a:off x="2823106" y="2261620"/>
            <a:ext cx="2434694" cy="485206"/>
            <a:chOff x="8923116" y="4134831"/>
            <a:chExt cx="2434694" cy="4852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67DA99-F0E0-41AF-97B1-83896CD28AA1}"/>
                </a:ext>
              </a:extLst>
            </p:cNvPr>
            <p:cNvSpPr/>
            <p:nvPr/>
          </p:nvSpPr>
          <p:spPr>
            <a:xfrm>
              <a:off x="8923116" y="4134831"/>
              <a:ext cx="2065726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0A9247-1966-453B-A4CF-C64602A451A9}"/>
                </a:ext>
              </a:extLst>
            </p:cNvPr>
            <p:cNvSpPr/>
            <p:nvPr/>
          </p:nvSpPr>
          <p:spPr>
            <a:xfrm>
              <a:off x="10988841" y="4134831"/>
              <a:ext cx="368969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8F04F92-2D67-4901-BEED-63C64660F7B3}"/>
                </a:ext>
              </a:extLst>
            </p:cNvPr>
            <p:cNvSpPr/>
            <p:nvPr/>
          </p:nvSpPr>
          <p:spPr>
            <a:xfrm>
              <a:off x="11044988" y="4265228"/>
              <a:ext cx="256674" cy="22441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00F4BB-90F7-4C1A-8F86-C6E3CDD51AFA}"/>
              </a:ext>
            </a:extLst>
          </p:cNvPr>
          <p:cNvSpPr txBox="1"/>
          <p:nvPr/>
        </p:nvSpPr>
        <p:spPr>
          <a:xfrm>
            <a:off x="401054" y="1865813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Update Patrol Car statue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ACA2E-42BD-435D-823D-C9B90DF9B45C}"/>
              </a:ext>
            </a:extLst>
          </p:cNvPr>
          <p:cNvSpPr txBox="1"/>
          <p:nvPr/>
        </p:nvSpPr>
        <p:spPr>
          <a:xfrm>
            <a:off x="352624" y="2319556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Select patrol car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D9310-D7A3-4D18-94AB-696229ECC578}"/>
              </a:ext>
            </a:extLst>
          </p:cNvPr>
          <p:cNvSpPr txBox="1"/>
          <p:nvPr/>
        </p:nvSpPr>
        <p:spPr>
          <a:xfrm>
            <a:off x="352623" y="3219569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Display incident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74481B5-1D36-4980-B347-339A63C65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53853"/>
              </p:ext>
            </p:extLst>
          </p:nvPr>
        </p:nvGraphicFramePr>
        <p:xfrm>
          <a:off x="824830" y="3845309"/>
          <a:ext cx="9217528" cy="15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382">
                  <a:extLst>
                    <a:ext uri="{9D8B030D-6E8A-4147-A177-3AD203B41FA5}">
                      <a16:colId xmlns:a16="http://schemas.microsoft.com/office/drawing/2014/main" val="651361450"/>
                    </a:ext>
                  </a:extLst>
                </a:gridCol>
                <a:gridCol w="2304382">
                  <a:extLst>
                    <a:ext uri="{9D8B030D-6E8A-4147-A177-3AD203B41FA5}">
                      <a16:colId xmlns:a16="http://schemas.microsoft.com/office/drawing/2014/main" val="4125450895"/>
                    </a:ext>
                  </a:extLst>
                </a:gridCol>
                <a:gridCol w="2304382">
                  <a:extLst>
                    <a:ext uri="{9D8B030D-6E8A-4147-A177-3AD203B41FA5}">
                      <a16:colId xmlns:a16="http://schemas.microsoft.com/office/drawing/2014/main" val="2192201998"/>
                    </a:ext>
                  </a:extLst>
                </a:gridCol>
                <a:gridCol w="2304382">
                  <a:extLst>
                    <a:ext uri="{9D8B030D-6E8A-4147-A177-3AD203B41FA5}">
                      <a16:colId xmlns:a16="http://schemas.microsoft.com/office/drawing/2014/main" val="3463958426"/>
                    </a:ext>
                  </a:extLst>
                </a:gridCol>
              </a:tblGrid>
              <a:tr h="780440">
                <a:tc>
                  <a:txBody>
                    <a:bodyPr/>
                    <a:lstStyle/>
                    <a:p>
                      <a:r>
                        <a:rPr lang="en-SG" dirty="0"/>
                        <a:t>Patrol 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50324"/>
                  </a:ext>
                </a:extLst>
              </a:tr>
              <a:tr h="780440">
                <a:tc>
                  <a:txBody>
                    <a:bodyPr/>
                    <a:lstStyle/>
                    <a:p>
                      <a:r>
                        <a:rPr lang="en-SG" dirty="0"/>
                        <a:t>01036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4.25pm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23512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37B6D2CD-6C7C-4DC3-8F97-67223A92E6A7}"/>
              </a:ext>
            </a:extLst>
          </p:cNvPr>
          <p:cNvGrpSpPr/>
          <p:nvPr/>
        </p:nvGrpSpPr>
        <p:grpSpPr>
          <a:xfrm>
            <a:off x="7916474" y="4796590"/>
            <a:ext cx="1708789" cy="344410"/>
            <a:chOff x="8923116" y="4134831"/>
            <a:chExt cx="2434694" cy="4852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354709-00E9-4263-B7CF-E069957E90CA}"/>
                </a:ext>
              </a:extLst>
            </p:cNvPr>
            <p:cNvSpPr/>
            <p:nvPr/>
          </p:nvSpPr>
          <p:spPr>
            <a:xfrm>
              <a:off x="8923116" y="4134831"/>
              <a:ext cx="2065726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>
                  <a:solidFill>
                    <a:schemeClr val="bg1"/>
                  </a:solidFill>
                </a:rPr>
                <a:t>Available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D08C52-6616-49AE-9832-EE9F38085404}"/>
                </a:ext>
              </a:extLst>
            </p:cNvPr>
            <p:cNvSpPr/>
            <p:nvPr/>
          </p:nvSpPr>
          <p:spPr>
            <a:xfrm>
              <a:off x="10988841" y="4134831"/>
              <a:ext cx="368969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D26ABFE-4EF3-41E6-A6C9-8581CC50F051}"/>
                </a:ext>
              </a:extLst>
            </p:cNvPr>
            <p:cNvSpPr/>
            <p:nvPr/>
          </p:nvSpPr>
          <p:spPr>
            <a:xfrm>
              <a:off x="11044988" y="4265228"/>
              <a:ext cx="256674" cy="22441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FE1987D-E40D-4C22-AC62-BF028B645B9B}"/>
              </a:ext>
            </a:extLst>
          </p:cNvPr>
          <p:cNvSpPr/>
          <p:nvPr/>
        </p:nvSpPr>
        <p:spPr>
          <a:xfrm>
            <a:off x="5430252" y="5723020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9403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D8BE-9EDB-4B75-8364-B23E45C5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4" y="0"/>
            <a:ext cx="10282988" cy="850232"/>
          </a:xfrm>
        </p:spPr>
        <p:txBody>
          <a:bodyPr/>
          <a:lstStyle/>
          <a:p>
            <a:pPr algn="l"/>
            <a:r>
              <a:rPr lang="en-SG" dirty="0"/>
              <a:t>View previous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B53C1-B203-4BEC-9975-93170DD34F81}"/>
              </a:ext>
            </a:extLst>
          </p:cNvPr>
          <p:cNvSpPr/>
          <p:nvPr/>
        </p:nvSpPr>
        <p:spPr>
          <a:xfrm>
            <a:off x="689810" y="978569"/>
            <a:ext cx="1556084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62413-196B-4A17-B7E1-B7075E8FD052}"/>
              </a:ext>
            </a:extLst>
          </p:cNvPr>
          <p:cNvSpPr/>
          <p:nvPr/>
        </p:nvSpPr>
        <p:spPr>
          <a:xfrm>
            <a:off x="2245894" y="978569"/>
            <a:ext cx="2422358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 Car Statue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683F2-3D2E-4023-86CD-6C9A1152DAB8}"/>
              </a:ext>
            </a:extLst>
          </p:cNvPr>
          <p:cNvSpPr/>
          <p:nvPr/>
        </p:nvSpPr>
        <p:spPr>
          <a:xfrm>
            <a:off x="4668252" y="978569"/>
            <a:ext cx="2374232" cy="625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highlight>
                  <a:srgbClr val="800000"/>
                </a:highlight>
              </a:rPr>
              <a:t>View Previous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D96DD-47F4-40E2-AC56-04CFC9DFA56F}"/>
              </a:ext>
            </a:extLst>
          </p:cNvPr>
          <p:cNvSpPr/>
          <p:nvPr/>
        </p:nvSpPr>
        <p:spPr>
          <a:xfrm>
            <a:off x="6994358" y="963617"/>
            <a:ext cx="2374232" cy="633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063DD2-563D-4C62-BFE3-0269C9D13410}"/>
              </a:ext>
            </a:extLst>
          </p:cNvPr>
          <p:cNvGrpSpPr/>
          <p:nvPr/>
        </p:nvGrpSpPr>
        <p:grpSpPr>
          <a:xfrm>
            <a:off x="6320285" y="2338556"/>
            <a:ext cx="2434694" cy="485206"/>
            <a:chOff x="8923116" y="4134831"/>
            <a:chExt cx="2434694" cy="4852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67DA99-F0E0-41AF-97B1-83896CD28AA1}"/>
                </a:ext>
              </a:extLst>
            </p:cNvPr>
            <p:cNvSpPr/>
            <p:nvPr/>
          </p:nvSpPr>
          <p:spPr>
            <a:xfrm>
              <a:off x="8923116" y="4134831"/>
              <a:ext cx="2065726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0A9247-1966-453B-A4CF-C64602A451A9}"/>
                </a:ext>
              </a:extLst>
            </p:cNvPr>
            <p:cNvSpPr/>
            <p:nvPr/>
          </p:nvSpPr>
          <p:spPr>
            <a:xfrm>
              <a:off x="10988841" y="4134831"/>
              <a:ext cx="368969" cy="485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8F04F92-2D67-4901-BEED-63C64660F7B3}"/>
                </a:ext>
              </a:extLst>
            </p:cNvPr>
            <p:cNvSpPr/>
            <p:nvPr/>
          </p:nvSpPr>
          <p:spPr>
            <a:xfrm>
              <a:off x="11044988" y="4265228"/>
              <a:ext cx="256674" cy="22441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00F4BB-90F7-4C1A-8F86-C6E3CDD51AFA}"/>
              </a:ext>
            </a:extLst>
          </p:cNvPr>
          <p:cNvSpPr txBox="1"/>
          <p:nvPr/>
        </p:nvSpPr>
        <p:spPr>
          <a:xfrm>
            <a:off x="401054" y="1865813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a date (dd/mm/</a:t>
            </a:r>
            <a:r>
              <a:rPr lang="en-SG" dirty="0" err="1"/>
              <a:t>yyyy</a:t>
            </a:r>
            <a:r>
              <a:rPr lang="en-SG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92D4A-9D69-4742-81AB-1F92B6387A6A}"/>
              </a:ext>
            </a:extLst>
          </p:cNvPr>
          <p:cNvSpPr/>
          <p:nvPr/>
        </p:nvSpPr>
        <p:spPr>
          <a:xfrm>
            <a:off x="434989" y="2338555"/>
            <a:ext cx="2065726" cy="485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bg1"/>
                </a:solidFill>
              </a:rPr>
              <a:t>01/02/2020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A8F7EA1-FF25-4E5E-8B31-F7C537D88810}"/>
              </a:ext>
            </a:extLst>
          </p:cNvPr>
          <p:cNvSpPr/>
          <p:nvPr/>
        </p:nvSpPr>
        <p:spPr>
          <a:xfrm>
            <a:off x="521369" y="3250726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Report</a:t>
            </a:r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21402C49-6A91-4C2A-8B79-92807FB2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52069"/>
              </p:ext>
            </p:extLst>
          </p:nvPr>
        </p:nvGraphicFramePr>
        <p:xfrm>
          <a:off x="2245894" y="3619033"/>
          <a:ext cx="8582527" cy="318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24">
                  <a:extLst>
                    <a:ext uri="{9D8B030D-6E8A-4147-A177-3AD203B41FA5}">
                      <a16:colId xmlns:a16="http://schemas.microsoft.com/office/drawing/2014/main" val="1752841981"/>
                    </a:ext>
                  </a:extLst>
                </a:gridCol>
                <a:gridCol w="1184824">
                  <a:extLst>
                    <a:ext uri="{9D8B030D-6E8A-4147-A177-3AD203B41FA5}">
                      <a16:colId xmlns:a16="http://schemas.microsoft.com/office/drawing/2014/main" val="1786602556"/>
                    </a:ext>
                  </a:extLst>
                </a:gridCol>
                <a:gridCol w="1184824">
                  <a:extLst>
                    <a:ext uri="{9D8B030D-6E8A-4147-A177-3AD203B41FA5}">
                      <a16:colId xmlns:a16="http://schemas.microsoft.com/office/drawing/2014/main" val="2143809617"/>
                    </a:ext>
                  </a:extLst>
                </a:gridCol>
                <a:gridCol w="1184824">
                  <a:extLst>
                    <a:ext uri="{9D8B030D-6E8A-4147-A177-3AD203B41FA5}">
                      <a16:colId xmlns:a16="http://schemas.microsoft.com/office/drawing/2014/main" val="3461685268"/>
                    </a:ext>
                  </a:extLst>
                </a:gridCol>
                <a:gridCol w="1415553">
                  <a:extLst>
                    <a:ext uri="{9D8B030D-6E8A-4147-A177-3AD203B41FA5}">
                      <a16:colId xmlns:a16="http://schemas.microsoft.com/office/drawing/2014/main" val="3046248905"/>
                    </a:ext>
                  </a:extLst>
                </a:gridCol>
                <a:gridCol w="1211327">
                  <a:extLst>
                    <a:ext uri="{9D8B030D-6E8A-4147-A177-3AD203B41FA5}">
                      <a16:colId xmlns:a16="http://schemas.microsoft.com/office/drawing/2014/main" val="1980492489"/>
                    </a:ext>
                  </a:extLst>
                </a:gridCol>
                <a:gridCol w="1216351">
                  <a:extLst>
                    <a:ext uri="{9D8B030D-6E8A-4147-A177-3AD203B41FA5}">
                      <a16:colId xmlns:a16="http://schemas.microsoft.com/office/drawing/2014/main" val="126291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027720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86398"/>
                  </a:ext>
                </a:extLst>
              </a:tr>
              <a:tr h="51795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9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8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1450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6125F6FA-111F-4A68-96C4-1A9DE484E9AE}"/>
              </a:ext>
            </a:extLst>
          </p:cNvPr>
          <p:cNvSpPr/>
          <p:nvPr/>
        </p:nvSpPr>
        <p:spPr>
          <a:xfrm>
            <a:off x="9946106" y="4588042"/>
            <a:ext cx="625642" cy="2070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06134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D8BE-9EDB-4B75-8364-B23E45C5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4" y="0"/>
            <a:ext cx="10282988" cy="930442"/>
          </a:xfrm>
        </p:spPr>
        <p:txBody>
          <a:bodyPr/>
          <a:lstStyle/>
          <a:p>
            <a:pPr algn="ctr"/>
            <a:r>
              <a:rPr lang="en-SG" dirty="0"/>
              <a:t>View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D49A4-D4F3-4481-87AF-8D8A65DE8112}"/>
              </a:ext>
            </a:extLst>
          </p:cNvPr>
          <p:cNvSpPr txBox="1"/>
          <p:nvPr/>
        </p:nvSpPr>
        <p:spPr>
          <a:xfrm>
            <a:off x="420437" y="2300959"/>
            <a:ext cx="290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</a:t>
            </a:r>
          </a:p>
          <a:p>
            <a:endParaRPr lang="en-SG" dirty="0"/>
          </a:p>
          <a:p>
            <a:r>
              <a:rPr lang="en-SG" dirty="0"/>
              <a:t>Contact Number:</a:t>
            </a:r>
          </a:p>
          <a:p>
            <a:endParaRPr lang="en-SG" dirty="0"/>
          </a:p>
          <a:p>
            <a:r>
              <a:rPr lang="en-SG" dirty="0"/>
              <a:t>Location of Incident: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DED45-B092-417D-AFD8-80CADF9303D6}"/>
              </a:ext>
            </a:extLst>
          </p:cNvPr>
          <p:cNvSpPr/>
          <p:nvPr/>
        </p:nvSpPr>
        <p:spPr>
          <a:xfrm>
            <a:off x="1852863" y="2278119"/>
            <a:ext cx="191703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85BA5-3B54-46CB-A308-24CF8171631E}"/>
              </a:ext>
            </a:extLst>
          </p:cNvPr>
          <p:cNvSpPr txBox="1"/>
          <p:nvPr/>
        </p:nvSpPr>
        <p:spPr>
          <a:xfrm>
            <a:off x="401053" y="1846693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Search Caller by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E43CF-0EF3-449A-B725-EC2ED7362AE8}"/>
              </a:ext>
            </a:extLst>
          </p:cNvPr>
          <p:cNvSpPr/>
          <p:nvPr/>
        </p:nvSpPr>
        <p:spPr>
          <a:xfrm>
            <a:off x="1331494" y="953994"/>
            <a:ext cx="1556084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C299F-D8C5-4474-B6D8-3DC053B52646}"/>
              </a:ext>
            </a:extLst>
          </p:cNvPr>
          <p:cNvSpPr/>
          <p:nvPr/>
        </p:nvSpPr>
        <p:spPr>
          <a:xfrm>
            <a:off x="2887578" y="953994"/>
            <a:ext cx="2422358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 Car Statue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1C11D-1325-4D73-87B4-DAF85FD5F9DB}"/>
              </a:ext>
            </a:extLst>
          </p:cNvPr>
          <p:cNvSpPr/>
          <p:nvPr/>
        </p:nvSpPr>
        <p:spPr>
          <a:xfrm>
            <a:off x="5309936" y="953994"/>
            <a:ext cx="2374232" cy="625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Previous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9E55A-244E-4FDA-8E28-363A879928A2}"/>
              </a:ext>
            </a:extLst>
          </p:cNvPr>
          <p:cNvSpPr/>
          <p:nvPr/>
        </p:nvSpPr>
        <p:spPr>
          <a:xfrm>
            <a:off x="7636042" y="939042"/>
            <a:ext cx="2374232" cy="633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highlight>
                  <a:srgbClr val="800000"/>
                </a:highlight>
              </a:rPr>
              <a:t>History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9373D-977E-4D90-AA1B-8E3BA1D1F1E5}"/>
              </a:ext>
            </a:extLst>
          </p:cNvPr>
          <p:cNvSpPr txBox="1"/>
          <p:nvPr/>
        </p:nvSpPr>
        <p:spPr>
          <a:xfrm>
            <a:off x="401052" y="4094241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Date Of Call: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1994404-F4FF-45EA-A0AC-76A6789B5EB8}"/>
              </a:ext>
            </a:extLst>
          </p:cNvPr>
          <p:cNvSpPr/>
          <p:nvPr/>
        </p:nvSpPr>
        <p:spPr>
          <a:xfrm>
            <a:off x="4098757" y="3910031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EEE20F5D-C678-40F0-B49B-2027D074E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44307"/>
              </p:ext>
            </p:extLst>
          </p:nvPr>
        </p:nvGraphicFramePr>
        <p:xfrm>
          <a:off x="933784" y="4855390"/>
          <a:ext cx="9217530" cy="16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0">
                  <a:extLst>
                    <a:ext uri="{9D8B030D-6E8A-4147-A177-3AD203B41FA5}">
                      <a16:colId xmlns:a16="http://schemas.microsoft.com/office/drawing/2014/main" val="651361450"/>
                    </a:ext>
                  </a:extLst>
                </a:gridCol>
                <a:gridCol w="1316790">
                  <a:extLst>
                    <a:ext uri="{9D8B030D-6E8A-4147-A177-3AD203B41FA5}">
                      <a16:colId xmlns:a16="http://schemas.microsoft.com/office/drawing/2014/main" val="4176675223"/>
                    </a:ext>
                  </a:extLst>
                </a:gridCol>
                <a:gridCol w="1316790">
                  <a:extLst>
                    <a:ext uri="{9D8B030D-6E8A-4147-A177-3AD203B41FA5}">
                      <a16:colId xmlns:a16="http://schemas.microsoft.com/office/drawing/2014/main" val="3818509559"/>
                    </a:ext>
                  </a:extLst>
                </a:gridCol>
                <a:gridCol w="1316790">
                  <a:extLst>
                    <a:ext uri="{9D8B030D-6E8A-4147-A177-3AD203B41FA5}">
                      <a16:colId xmlns:a16="http://schemas.microsoft.com/office/drawing/2014/main" val="2387035674"/>
                    </a:ext>
                  </a:extLst>
                </a:gridCol>
                <a:gridCol w="1354888">
                  <a:extLst>
                    <a:ext uri="{9D8B030D-6E8A-4147-A177-3AD203B41FA5}">
                      <a16:colId xmlns:a16="http://schemas.microsoft.com/office/drawing/2014/main" val="4125450895"/>
                    </a:ext>
                  </a:extLst>
                </a:gridCol>
                <a:gridCol w="1278692">
                  <a:extLst>
                    <a:ext uri="{9D8B030D-6E8A-4147-A177-3AD203B41FA5}">
                      <a16:colId xmlns:a16="http://schemas.microsoft.com/office/drawing/2014/main" val="2192201998"/>
                    </a:ext>
                  </a:extLst>
                </a:gridCol>
                <a:gridCol w="1316790">
                  <a:extLst>
                    <a:ext uri="{9D8B030D-6E8A-4147-A177-3AD203B41FA5}">
                      <a16:colId xmlns:a16="http://schemas.microsoft.com/office/drawing/2014/main" val="3463958426"/>
                    </a:ext>
                  </a:extLst>
                </a:gridCol>
              </a:tblGrid>
              <a:tr h="400797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50324"/>
                  </a:ext>
                </a:extLst>
              </a:tr>
              <a:tr h="780440">
                <a:tc>
                  <a:txBody>
                    <a:bodyPr/>
                    <a:lstStyle/>
                    <a:p>
                      <a:r>
                        <a:rPr lang="en-SG" dirty="0"/>
                        <a:t>12.15pm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027720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2351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CD4E78F-D271-40F7-80C8-4B3DD578A7A3}"/>
              </a:ext>
            </a:extLst>
          </p:cNvPr>
          <p:cNvSpPr/>
          <p:nvPr/>
        </p:nvSpPr>
        <p:spPr>
          <a:xfrm>
            <a:off x="2109536" y="2850887"/>
            <a:ext cx="191703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18F99-58D4-4BFD-AB8C-BB4EEE88CE2D}"/>
              </a:ext>
            </a:extLst>
          </p:cNvPr>
          <p:cNvSpPr/>
          <p:nvPr/>
        </p:nvSpPr>
        <p:spPr>
          <a:xfrm>
            <a:off x="2426369" y="3388282"/>
            <a:ext cx="191703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1CEF4-C61E-4EE2-8330-BA544E5B4C2D}"/>
              </a:ext>
            </a:extLst>
          </p:cNvPr>
          <p:cNvSpPr/>
          <p:nvPr/>
        </p:nvSpPr>
        <p:spPr>
          <a:xfrm>
            <a:off x="1792036" y="4073568"/>
            <a:ext cx="191703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39EF65-E115-4B38-B429-A0DE5818352E}"/>
              </a:ext>
            </a:extLst>
          </p:cNvPr>
          <p:cNvSpPr/>
          <p:nvPr/>
        </p:nvSpPr>
        <p:spPr>
          <a:xfrm>
            <a:off x="8951495" y="5918958"/>
            <a:ext cx="946483" cy="4331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42729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F1D2A88-CC34-4C6F-95F2-AF98D1F5E037}"/>
              </a:ext>
            </a:extLst>
          </p:cNvPr>
          <p:cNvSpPr/>
          <p:nvPr/>
        </p:nvSpPr>
        <p:spPr>
          <a:xfrm>
            <a:off x="401054" y="930442"/>
            <a:ext cx="11389892" cy="5927558"/>
          </a:xfrm>
          <a:prstGeom prst="flowChartProces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EFFD0B-FEC5-4B0B-89C5-8FF0F017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4" y="0"/>
            <a:ext cx="10282988" cy="930442"/>
          </a:xfrm>
        </p:spPr>
        <p:txBody>
          <a:bodyPr/>
          <a:lstStyle/>
          <a:p>
            <a:pPr algn="ctr"/>
            <a:r>
              <a:rPr lang="en-SG" dirty="0"/>
              <a:t>View history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8EFD0-49C1-4B21-90C9-1597F4596933}"/>
              </a:ext>
            </a:extLst>
          </p:cNvPr>
          <p:cNvSpPr txBox="1"/>
          <p:nvPr/>
        </p:nvSpPr>
        <p:spPr>
          <a:xfrm>
            <a:off x="902370" y="2286152"/>
            <a:ext cx="290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</a:t>
            </a:r>
          </a:p>
          <a:p>
            <a:endParaRPr lang="en-SG" dirty="0"/>
          </a:p>
          <a:p>
            <a:r>
              <a:rPr lang="en-SG" dirty="0"/>
              <a:t>Contact Number:</a:t>
            </a:r>
          </a:p>
          <a:p>
            <a:endParaRPr lang="en-SG" dirty="0"/>
          </a:p>
          <a:p>
            <a:r>
              <a:rPr lang="en-SG" dirty="0"/>
              <a:t>Location of Incident: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06E15A-CC12-4C33-961F-08A6E19026DE}"/>
              </a:ext>
            </a:extLst>
          </p:cNvPr>
          <p:cNvSpPr/>
          <p:nvPr/>
        </p:nvSpPr>
        <p:spPr>
          <a:xfrm>
            <a:off x="2518611" y="2298792"/>
            <a:ext cx="191703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C5F91B-8D09-4350-928D-3874632689F1}"/>
              </a:ext>
            </a:extLst>
          </p:cNvPr>
          <p:cNvSpPr txBox="1"/>
          <p:nvPr/>
        </p:nvSpPr>
        <p:spPr>
          <a:xfrm>
            <a:off x="1066801" y="1867366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Search Caller by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02843-FB6B-44C4-96C8-F670B02D53DA}"/>
              </a:ext>
            </a:extLst>
          </p:cNvPr>
          <p:cNvSpPr/>
          <p:nvPr/>
        </p:nvSpPr>
        <p:spPr>
          <a:xfrm>
            <a:off x="1331494" y="953994"/>
            <a:ext cx="1556084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 call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241D6-BC90-4024-A6DD-9A065B1620F5}"/>
              </a:ext>
            </a:extLst>
          </p:cNvPr>
          <p:cNvSpPr/>
          <p:nvPr/>
        </p:nvSpPr>
        <p:spPr>
          <a:xfrm>
            <a:off x="2887578" y="953994"/>
            <a:ext cx="2422358" cy="618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 Car Statue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30F543-5E74-479A-A170-607E39C56254}"/>
              </a:ext>
            </a:extLst>
          </p:cNvPr>
          <p:cNvSpPr/>
          <p:nvPr/>
        </p:nvSpPr>
        <p:spPr>
          <a:xfrm>
            <a:off x="5309936" y="953994"/>
            <a:ext cx="2374232" cy="625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Previous Information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03EF0F-DD21-4DAB-B180-60D3B16F4BF7}"/>
              </a:ext>
            </a:extLst>
          </p:cNvPr>
          <p:cNvSpPr/>
          <p:nvPr/>
        </p:nvSpPr>
        <p:spPr>
          <a:xfrm>
            <a:off x="7636042" y="939042"/>
            <a:ext cx="2374232" cy="633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highlight>
                  <a:srgbClr val="800000"/>
                </a:highlight>
              </a:rPr>
              <a:t>History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9281F6-2B1E-4D26-ADCC-D18062DD1D9C}"/>
              </a:ext>
            </a:extLst>
          </p:cNvPr>
          <p:cNvSpPr txBox="1"/>
          <p:nvPr/>
        </p:nvSpPr>
        <p:spPr>
          <a:xfrm>
            <a:off x="1066800" y="4114914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Date Of Call: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3F1D9C0-9D13-48A0-82C5-659368356192}"/>
              </a:ext>
            </a:extLst>
          </p:cNvPr>
          <p:cNvSpPr/>
          <p:nvPr/>
        </p:nvSpPr>
        <p:spPr>
          <a:xfrm>
            <a:off x="4764505" y="3930704"/>
            <a:ext cx="1331495" cy="63910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64814DAD-2720-485D-AD15-7F3455243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16944"/>
              </p:ext>
            </p:extLst>
          </p:nvPr>
        </p:nvGraphicFramePr>
        <p:xfrm>
          <a:off x="933784" y="4855390"/>
          <a:ext cx="9217530" cy="16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0">
                  <a:extLst>
                    <a:ext uri="{9D8B030D-6E8A-4147-A177-3AD203B41FA5}">
                      <a16:colId xmlns:a16="http://schemas.microsoft.com/office/drawing/2014/main" val="651361450"/>
                    </a:ext>
                  </a:extLst>
                </a:gridCol>
                <a:gridCol w="1316790">
                  <a:extLst>
                    <a:ext uri="{9D8B030D-6E8A-4147-A177-3AD203B41FA5}">
                      <a16:colId xmlns:a16="http://schemas.microsoft.com/office/drawing/2014/main" val="4176675223"/>
                    </a:ext>
                  </a:extLst>
                </a:gridCol>
                <a:gridCol w="1316790">
                  <a:extLst>
                    <a:ext uri="{9D8B030D-6E8A-4147-A177-3AD203B41FA5}">
                      <a16:colId xmlns:a16="http://schemas.microsoft.com/office/drawing/2014/main" val="3818509559"/>
                    </a:ext>
                  </a:extLst>
                </a:gridCol>
                <a:gridCol w="1316790">
                  <a:extLst>
                    <a:ext uri="{9D8B030D-6E8A-4147-A177-3AD203B41FA5}">
                      <a16:colId xmlns:a16="http://schemas.microsoft.com/office/drawing/2014/main" val="2387035674"/>
                    </a:ext>
                  </a:extLst>
                </a:gridCol>
                <a:gridCol w="1354888">
                  <a:extLst>
                    <a:ext uri="{9D8B030D-6E8A-4147-A177-3AD203B41FA5}">
                      <a16:colId xmlns:a16="http://schemas.microsoft.com/office/drawing/2014/main" val="4125450895"/>
                    </a:ext>
                  </a:extLst>
                </a:gridCol>
                <a:gridCol w="1278692">
                  <a:extLst>
                    <a:ext uri="{9D8B030D-6E8A-4147-A177-3AD203B41FA5}">
                      <a16:colId xmlns:a16="http://schemas.microsoft.com/office/drawing/2014/main" val="2192201998"/>
                    </a:ext>
                  </a:extLst>
                </a:gridCol>
                <a:gridCol w="1316790">
                  <a:extLst>
                    <a:ext uri="{9D8B030D-6E8A-4147-A177-3AD203B41FA5}">
                      <a16:colId xmlns:a16="http://schemas.microsoft.com/office/drawing/2014/main" val="3463958426"/>
                    </a:ext>
                  </a:extLst>
                </a:gridCol>
              </a:tblGrid>
              <a:tr h="400797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50324"/>
                  </a:ext>
                </a:extLst>
              </a:tr>
              <a:tr h="780440">
                <a:tc>
                  <a:txBody>
                    <a:bodyPr/>
                    <a:lstStyle/>
                    <a:p>
                      <a:r>
                        <a:rPr lang="en-SG" dirty="0"/>
                        <a:t>12.15pm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027720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23512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C47D28D0-211C-4A15-A6FE-1DE9BDBF3FFD}"/>
              </a:ext>
            </a:extLst>
          </p:cNvPr>
          <p:cNvSpPr/>
          <p:nvPr/>
        </p:nvSpPr>
        <p:spPr>
          <a:xfrm>
            <a:off x="2775284" y="2871560"/>
            <a:ext cx="191703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F03B5-0554-42CB-ABF9-39D9993419D1}"/>
              </a:ext>
            </a:extLst>
          </p:cNvPr>
          <p:cNvSpPr/>
          <p:nvPr/>
        </p:nvSpPr>
        <p:spPr>
          <a:xfrm>
            <a:off x="3092117" y="3408955"/>
            <a:ext cx="191703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54C782-DA42-44AE-A863-09BCABA003D1}"/>
              </a:ext>
            </a:extLst>
          </p:cNvPr>
          <p:cNvSpPr/>
          <p:nvPr/>
        </p:nvSpPr>
        <p:spPr>
          <a:xfrm>
            <a:off x="2457784" y="4094241"/>
            <a:ext cx="191703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2FE693-1FC6-44D7-A4FB-716C097351F2}"/>
              </a:ext>
            </a:extLst>
          </p:cNvPr>
          <p:cNvSpPr/>
          <p:nvPr/>
        </p:nvSpPr>
        <p:spPr>
          <a:xfrm>
            <a:off x="8951495" y="5918958"/>
            <a:ext cx="946483" cy="4331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03751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108</TotalTime>
  <Words>405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PESS PROJECT USE INTERFACE DESIGN</vt:lpstr>
      <vt:lpstr>PESS</vt:lpstr>
      <vt:lpstr>Log call</vt:lpstr>
      <vt:lpstr>Duplicate call</vt:lpstr>
      <vt:lpstr>Dispatch</vt:lpstr>
      <vt:lpstr>Update car status</vt:lpstr>
      <vt:lpstr>View previous information</vt:lpstr>
      <vt:lpstr>View history</vt:lpstr>
      <vt:lpstr>View history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 INTERFACE DESIGN</dc:title>
  <dc:creator>Ng Qijie</dc:creator>
  <cp:lastModifiedBy>Ng Qijie</cp:lastModifiedBy>
  <cp:revision>14</cp:revision>
  <dcterms:created xsi:type="dcterms:W3CDTF">2020-04-27T06:08:52Z</dcterms:created>
  <dcterms:modified xsi:type="dcterms:W3CDTF">2020-04-27T07:57:34Z</dcterms:modified>
</cp:coreProperties>
</file>