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89" r:id="rId3"/>
    <p:sldId id="258" r:id="rId4"/>
    <p:sldId id="259" r:id="rId5"/>
    <p:sldId id="287" r:id="rId6"/>
    <p:sldId id="288" r:id="rId7"/>
    <p:sldId id="291" r:id="rId8"/>
    <p:sldId id="283" r:id="rId9"/>
    <p:sldId id="282" r:id="rId10"/>
    <p:sldId id="28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53" autoAdjust="0"/>
  </p:normalViewPr>
  <p:slideViewPr>
    <p:cSldViewPr snapToGrid="0">
      <p:cViewPr varScale="1">
        <p:scale>
          <a:sx n="37" d="100"/>
          <a:sy n="37" d="100"/>
        </p:scale>
        <p:origin x="20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2DDD9-CE9E-4370-AF09-58928E012C81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AE104-AEC8-4115-91CE-7CAD898E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AE104-AEC8-4115-91CE-7CAD898E37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1CA5-098D-44FF-A10B-A3BDD851616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AC65-B808-4E70-9D40-D6E4E8EC6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94" y="1063406"/>
            <a:ext cx="11197243" cy="5063058"/>
          </a:xfrm>
        </p:spPr>
        <p:txBody>
          <a:bodyPr>
            <a:normAutofit fontScale="77500" lnSpcReduction="20000"/>
          </a:bodyPr>
          <a:lstStyle/>
          <a:p>
            <a:r>
              <a:rPr lang="en-US" sz="4200" b="1" dirty="0" smtClean="0"/>
              <a:t>Why R? (10 minutes)</a:t>
            </a:r>
          </a:p>
          <a:p>
            <a:endParaRPr lang="en-US" sz="4200" dirty="0" smtClean="0"/>
          </a:p>
          <a:p>
            <a:r>
              <a:rPr lang="en-US" sz="4200" b="1" dirty="0" smtClean="0"/>
              <a:t>Using R with exercises (2 hours)</a:t>
            </a:r>
          </a:p>
          <a:p>
            <a:pPr lvl="1"/>
            <a:r>
              <a:rPr lang="en-US" sz="3800" dirty="0" smtClean="0"/>
              <a:t>Basics</a:t>
            </a:r>
          </a:p>
          <a:p>
            <a:pPr lvl="1"/>
            <a:r>
              <a:rPr lang="en-US" sz="3800" dirty="0" smtClean="0"/>
              <a:t>Vectors</a:t>
            </a:r>
          </a:p>
          <a:p>
            <a:pPr lvl="1"/>
            <a:r>
              <a:rPr lang="en-US" sz="3800" dirty="0" err="1" smtClean="0"/>
              <a:t>Data.frames</a:t>
            </a:r>
            <a:endParaRPr lang="en-US" sz="3800" dirty="0"/>
          </a:p>
          <a:p>
            <a:pPr lvl="1"/>
            <a:r>
              <a:rPr lang="en-US" sz="3800" dirty="0" smtClean="0"/>
              <a:t>Data management</a:t>
            </a:r>
          </a:p>
          <a:p>
            <a:pPr lvl="1"/>
            <a:r>
              <a:rPr lang="en-US" sz="3800" dirty="0" smtClean="0"/>
              <a:t>Reshaping </a:t>
            </a:r>
          </a:p>
          <a:p>
            <a:pPr lvl="1"/>
            <a:r>
              <a:rPr lang="en-US" sz="3800" dirty="0" smtClean="0"/>
              <a:t>Aggregation</a:t>
            </a:r>
          </a:p>
          <a:p>
            <a:pPr lvl="1"/>
            <a:r>
              <a:rPr lang="en-US" sz="3800" dirty="0" smtClean="0"/>
              <a:t>Visualization (</a:t>
            </a:r>
            <a:r>
              <a:rPr lang="en-US" sz="3800" dirty="0" err="1" smtClean="0"/>
              <a:t>ggplot</a:t>
            </a:r>
            <a:r>
              <a:rPr lang="en-US" sz="3800" dirty="0" smtClean="0"/>
              <a:t>)</a:t>
            </a:r>
          </a:p>
          <a:p>
            <a:endParaRPr lang="en-US" sz="4200" dirty="0"/>
          </a:p>
          <a:p>
            <a:r>
              <a:rPr lang="en-US" sz="4200" b="1" dirty="0" smtClean="0"/>
              <a:t>Workflow for data cleaning/extraction (30 minutes)</a:t>
            </a:r>
            <a:endParaRPr lang="en-US" sz="4200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http://r-statistics.co/Top50-Ggplot2-Visualizations-MasterList-R-Code.html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 trainings/tutorial (</a:t>
            </a:r>
            <a:r>
              <a:rPr lang="en-US" b="1" dirty="0" smtClean="0"/>
              <a:t>Data </a:t>
            </a:r>
            <a:r>
              <a:rPr lang="en-US" b="1" dirty="0" err="1" smtClean="0"/>
              <a:t>Bootcamp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7" y="1113905"/>
            <a:ext cx="11618348" cy="5063058"/>
          </a:xfrm>
        </p:spPr>
        <p:txBody>
          <a:bodyPr/>
          <a:lstStyle/>
          <a:p>
            <a:r>
              <a:rPr lang="en-US" b="1" dirty="0" smtClean="0"/>
              <a:t>Tabular data management </a:t>
            </a:r>
            <a:r>
              <a:rPr lang="en-US" dirty="0" smtClean="0"/>
              <a:t>(</a:t>
            </a:r>
            <a:r>
              <a:rPr lang="en-US" dirty="0" err="1" smtClean="0"/>
              <a:t>tidyverse</a:t>
            </a:r>
            <a:r>
              <a:rPr lang="en-US" dirty="0" smtClean="0"/>
              <a:t>/</a:t>
            </a:r>
            <a:r>
              <a:rPr lang="en-US" dirty="0" err="1" smtClean="0"/>
              <a:t>dplyr</a:t>
            </a:r>
            <a:r>
              <a:rPr lang="en-US" dirty="0" smtClean="0"/>
              <a:t> or 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, indexing, assigning, merging, collapsing, reshaping</a:t>
            </a:r>
          </a:p>
          <a:p>
            <a:endParaRPr lang="en-US" dirty="0" smtClean="0"/>
          </a:p>
          <a:p>
            <a:r>
              <a:rPr lang="en-US" b="1" dirty="0" smtClean="0"/>
              <a:t>Workflow</a:t>
            </a:r>
            <a:r>
              <a:rPr lang="en-US" dirty="0"/>
              <a:t> </a:t>
            </a:r>
            <a:r>
              <a:rPr lang="en-US" dirty="0" smtClean="0"/>
              <a:t>(writing and applying functions)</a:t>
            </a:r>
          </a:p>
          <a:p>
            <a:endParaRPr lang="en-US" dirty="0" smtClean="0"/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dirty="0" smtClean="0"/>
              <a:t>(code versioning)</a:t>
            </a:r>
          </a:p>
          <a:p>
            <a:endParaRPr lang="en-US" b="1" dirty="0" smtClean="0"/>
          </a:p>
          <a:p>
            <a:r>
              <a:rPr lang="en-US" b="1" dirty="0" err="1" smtClean="0"/>
              <a:t>RMarkdown</a:t>
            </a:r>
            <a:r>
              <a:rPr lang="en-US" b="1" dirty="0" smtClean="0"/>
              <a:t> </a:t>
            </a:r>
            <a:r>
              <a:rPr lang="en-US" dirty="0" smtClean="0"/>
              <a:t>(integrating code/plots with text documents)</a:t>
            </a:r>
          </a:p>
          <a:p>
            <a:endParaRPr lang="en-US" dirty="0"/>
          </a:p>
          <a:p>
            <a:r>
              <a:rPr lang="en-US" b="1" dirty="0" err="1" smtClean="0"/>
              <a:t>RShiny</a:t>
            </a:r>
            <a:r>
              <a:rPr lang="en-US" b="1" dirty="0" smtClean="0"/>
              <a:t> </a:t>
            </a:r>
            <a:r>
              <a:rPr lang="en-US" dirty="0" smtClean="0"/>
              <a:t>(hosting public, interactive web tools)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1" y="5736294"/>
            <a:ext cx="2065606" cy="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594" y="1063406"/>
            <a:ext cx="11197243" cy="5063058"/>
          </a:xfrm>
        </p:spPr>
        <p:txBody>
          <a:bodyPr>
            <a:normAutofit fontScale="77500" lnSpcReduction="20000"/>
          </a:bodyPr>
          <a:lstStyle/>
          <a:p>
            <a:r>
              <a:rPr lang="en-US" sz="4200" b="1" dirty="0" smtClean="0"/>
              <a:t>Why R? (10 minutes)</a:t>
            </a:r>
          </a:p>
          <a:p>
            <a:endParaRPr lang="en-US" sz="4200" dirty="0" smtClean="0"/>
          </a:p>
          <a:p>
            <a:r>
              <a:rPr lang="en-US" sz="4200" b="1" dirty="0" smtClean="0"/>
              <a:t>Using R with exercises (2 hours)</a:t>
            </a:r>
          </a:p>
          <a:p>
            <a:pPr lvl="1"/>
            <a:r>
              <a:rPr lang="en-US" sz="3800" dirty="0" smtClean="0"/>
              <a:t>Basics</a:t>
            </a:r>
          </a:p>
          <a:p>
            <a:pPr lvl="1"/>
            <a:r>
              <a:rPr lang="en-US" sz="3800" dirty="0" smtClean="0"/>
              <a:t>Vectors</a:t>
            </a:r>
          </a:p>
          <a:p>
            <a:pPr lvl="1"/>
            <a:r>
              <a:rPr lang="en-US" sz="3800" dirty="0" err="1" smtClean="0"/>
              <a:t>Data.frames</a:t>
            </a:r>
            <a:endParaRPr lang="en-US" sz="3800" dirty="0"/>
          </a:p>
          <a:p>
            <a:pPr lvl="1"/>
            <a:r>
              <a:rPr lang="en-US" sz="3800" dirty="0" smtClean="0"/>
              <a:t>Data management</a:t>
            </a:r>
          </a:p>
          <a:p>
            <a:pPr lvl="1"/>
            <a:r>
              <a:rPr lang="en-US" sz="3800" dirty="0" smtClean="0"/>
              <a:t>Reshaping </a:t>
            </a:r>
          </a:p>
          <a:p>
            <a:pPr lvl="1"/>
            <a:r>
              <a:rPr lang="en-US" sz="3800" dirty="0" smtClean="0"/>
              <a:t>Aggregation</a:t>
            </a:r>
          </a:p>
          <a:p>
            <a:pPr lvl="1"/>
            <a:r>
              <a:rPr lang="en-US" sz="3800" dirty="0" smtClean="0"/>
              <a:t>Visualization (</a:t>
            </a:r>
            <a:r>
              <a:rPr lang="en-US" sz="3800" dirty="0" err="1" smtClean="0"/>
              <a:t>ggplot</a:t>
            </a:r>
            <a:r>
              <a:rPr lang="en-US" sz="3800" dirty="0" smtClean="0"/>
              <a:t>)</a:t>
            </a:r>
          </a:p>
          <a:p>
            <a:endParaRPr lang="en-US" sz="4200" dirty="0"/>
          </a:p>
          <a:p>
            <a:r>
              <a:rPr lang="en-US" sz="4200" b="1" dirty="0" smtClean="0"/>
              <a:t>Workflow for data cleaning/extraction (30 minutes)</a:t>
            </a:r>
            <a:endParaRPr lang="en-US" sz="4200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84385" y="2812696"/>
            <a:ext cx="5761962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Probability/sampling/simulation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Managing/analyzing spatial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Interactive web-based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8AF7-A61B-4317-8652-453A9BC26B4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22842"/>
              </p:ext>
            </p:extLst>
          </p:nvPr>
        </p:nvGraphicFramePr>
        <p:xfrm>
          <a:off x="256184" y="122362"/>
          <a:ext cx="11679630" cy="600570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839815">
                  <a:extLst>
                    <a:ext uri="{9D8B030D-6E8A-4147-A177-3AD203B41FA5}">
                      <a16:colId xmlns:a16="http://schemas.microsoft.com/office/drawing/2014/main" val="1908787707"/>
                    </a:ext>
                  </a:extLst>
                </a:gridCol>
                <a:gridCol w="5839815">
                  <a:extLst>
                    <a:ext uri="{9D8B030D-6E8A-4147-A177-3AD203B41FA5}">
                      <a16:colId xmlns:a16="http://schemas.microsoft.com/office/drawing/2014/main" val="50068452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0993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Object-oriented </a:t>
                      </a:r>
                      <a:r>
                        <a:rPr lang="en-US" sz="2400" b="0" dirty="0" smtClean="0">
                          <a:effectLst/>
                        </a:rPr>
                        <a:t>language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Stata-specific logic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9924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Free, open-source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Proprietary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555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General statistical learning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By economists, for economists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116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Huge academic/private community, massive presence on </a:t>
                      </a:r>
                      <a:r>
                        <a:rPr lang="en-US" sz="2400" b="0" dirty="0" smtClean="0">
                          <a:effectLst/>
                        </a:rPr>
                        <a:t>Stack Overflow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Small, shrinking community that is sustained by academia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236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Fast, scales extremely well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Slow, scales very poorly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109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Tons of easy-to-use APIs (Google, Twitter, Facebook, Census/ACS, etc.)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4944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Web </a:t>
                      </a:r>
                      <a:r>
                        <a:rPr lang="en-US" sz="2400" b="0" dirty="0" smtClean="0">
                          <a:effectLst/>
                        </a:rPr>
                        <a:t>scraping, text analysis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8647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Validated packages for Bayesian analysis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Limited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9924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Spatial data structures and modeling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5577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Machine learning (neural networks, random forests, boosted-regression-trees, etc.)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7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dirty="0" smtClean="0"/>
              <a:t>When is R maybe not so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7" y="1113905"/>
            <a:ext cx="11197243" cy="5063058"/>
          </a:xfrm>
        </p:spPr>
        <p:txBody>
          <a:bodyPr/>
          <a:lstStyle/>
          <a:p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Princeton SICCS workshop uses R </a:t>
            </a:r>
            <a:endParaRPr lang="en-US" dirty="0"/>
          </a:p>
          <a:p>
            <a:r>
              <a:rPr lang="en-US" dirty="0" smtClean="0"/>
              <a:t>Managing </a:t>
            </a:r>
            <a:r>
              <a:rPr lang="en-US" b="1" dirty="0" smtClean="0"/>
              <a:t>array-like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Most data used in statistical learning is </a:t>
            </a:r>
            <a:r>
              <a:rPr lang="en-US" b="1" dirty="0" smtClean="0"/>
              <a:t>tabular</a:t>
            </a:r>
            <a:r>
              <a:rPr lang="en-US" dirty="0" smtClean="0"/>
              <a:t> (i.e. rows and columns)</a:t>
            </a:r>
          </a:p>
          <a:p>
            <a:pPr lvl="1"/>
            <a:r>
              <a:rPr lang="en-US" dirty="0" smtClean="0"/>
              <a:t>Sometimes we have spatial structures, which have their own classes</a:t>
            </a:r>
          </a:p>
          <a:p>
            <a:r>
              <a:rPr lang="en-US" i="1" dirty="0"/>
              <a:t>Some</a:t>
            </a:r>
            <a:r>
              <a:rPr lang="en-US" dirty="0"/>
              <a:t> machine learning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Many APIs can’t be easily queried in R</a:t>
            </a:r>
          </a:p>
          <a:p>
            <a:pPr lvl="1"/>
            <a:r>
              <a:rPr lang="en-US" dirty="0" smtClean="0"/>
              <a:t>Though the big ones have R APIs: IPUMS, Facebook, Twitter, Google, etc.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1" y="5736294"/>
            <a:ext cx="2065606" cy="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dirty="0" smtClean="0"/>
              <a:t>When is R maybe not so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7" y="1113905"/>
            <a:ext cx="11197243" cy="5063058"/>
          </a:xfrm>
        </p:spPr>
        <p:txBody>
          <a:bodyPr/>
          <a:lstStyle/>
          <a:p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Princeton SICCS workshop uses R </a:t>
            </a:r>
            <a:endParaRPr lang="en-US" dirty="0"/>
          </a:p>
          <a:p>
            <a:r>
              <a:rPr lang="en-US" dirty="0" smtClean="0"/>
              <a:t>Managing </a:t>
            </a:r>
            <a:r>
              <a:rPr lang="en-US" b="1" dirty="0" smtClean="0"/>
              <a:t>array-like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Most data used in statistical learning is </a:t>
            </a:r>
            <a:r>
              <a:rPr lang="en-US" b="1" dirty="0" smtClean="0"/>
              <a:t>tabular</a:t>
            </a:r>
            <a:r>
              <a:rPr lang="en-US" dirty="0" smtClean="0"/>
              <a:t> (i.e. rows and columns)</a:t>
            </a:r>
          </a:p>
          <a:p>
            <a:pPr lvl="1"/>
            <a:r>
              <a:rPr lang="en-US" dirty="0" smtClean="0"/>
              <a:t>Sometimes we have spatial structures, which have their own classes</a:t>
            </a:r>
          </a:p>
          <a:p>
            <a:r>
              <a:rPr lang="en-US" i="1" dirty="0"/>
              <a:t>Some</a:t>
            </a:r>
            <a:r>
              <a:rPr lang="en-US" dirty="0"/>
              <a:t> machine learning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Many APIs can’t be easily queried in R</a:t>
            </a:r>
          </a:p>
          <a:p>
            <a:pPr lvl="1"/>
            <a:r>
              <a:rPr lang="en-US" dirty="0" smtClean="0"/>
              <a:t>Though the big ones have R APIs: IPUMS, Facebook, Twitter, Google, etc.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Alternative language: Python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1" y="5736294"/>
            <a:ext cx="2065606" cy="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dirty="0" smtClean="0"/>
              <a:t>When is R maybe not so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7" y="1113905"/>
            <a:ext cx="11197243" cy="5063058"/>
          </a:xfrm>
        </p:spPr>
        <p:txBody>
          <a:bodyPr>
            <a:normAutofit/>
          </a:bodyPr>
          <a:lstStyle/>
          <a:p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Princeton SICCS workshop uses R </a:t>
            </a:r>
            <a:endParaRPr lang="en-US" dirty="0"/>
          </a:p>
          <a:p>
            <a:r>
              <a:rPr lang="en-US" dirty="0" smtClean="0"/>
              <a:t>Managing </a:t>
            </a:r>
            <a:r>
              <a:rPr lang="en-US" b="1" dirty="0" smtClean="0"/>
              <a:t>array-like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Most data used in statistical learning is </a:t>
            </a:r>
            <a:r>
              <a:rPr lang="en-US" b="1" dirty="0" smtClean="0"/>
              <a:t>tabular</a:t>
            </a:r>
            <a:r>
              <a:rPr lang="en-US" dirty="0" smtClean="0"/>
              <a:t> (i.e. rows and columns)</a:t>
            </a:r>
          </a:p>
          <a:p>
            <a:pPr lvl="1"/>
            <a:r>
              <a:rPr lang="en-US" dirty="0" smtClean="0"/>
              <a:t>Sometimes we have spatial structures, which have their own classes</a:t>
            </a:r>
          </a:p>
          <a:p>
            <a:r>
              <a:rPr lang="en-US" i="1" dirty="0"/>
              <a:t>Some</a:t>
            </a:r>
            <a:r>
              <a:rPr lang="en-US" dirty="0"/>
              <a:t> machine learning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Many APIs can’t be easily queried in R</a:t>
            </a:r>
          </a:p>
          <a:p>
            <a:pPr lvl="1"/>
            <a:r>
              <a:rPr lang="en-US" dirty="0" smtClean="0"/>
              <a:t>Though the big ones have R APIs: IPUMS, Facebook, Twitter, Google, etc.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rgbClr val="FF0000"/>
                </a:solidFill>
              </a:rPr>
              <a:t>Alternative language: Python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(but statistical learning and visualization are way harder)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1" y="5736294"/>
            <a:ext cx="2065606" cy="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7" y="143765"/>
            <a:ext cx="9652461" cy="812199"/>
          </a:xfrm>
        </p:spPr>
        <p:txBody>
          <a:bodyPr/>
          <a:lstStyle/>
          <a:p>
            <a:r>
              <a:rPr lang="en-US" dirty="0" smtClean="0"/>
              <a:t>Data cleaning/extraction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7" y="1113905"/>
            <a:ext cx="11197243" cy="5063058"/>
          </a:xfrm>
        </p:spPr>
        <p:txBody>
          <a:bodyPr>
            <a:normAutofit/>
          </a:bodyPr>
          <a:lstStyle/>
          <a:p>
            <a:r>
              <a:rPr lang="en-US" dirty="0" smtClean="0"/>
              <a:t>Philosophy of coding: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Transparent</a:t>
            </a:r>
          </a:p>
          <a:p>
            <a:pPr lvl="1"/>
            <a:r>
              <a:rPr lang="en-US" dirty="0" smtClean="0"/>
              <a:t>Reproducible</a:t>
            </a:r>
            <a:endParaRPr lang="en-US" dirty="0"/>
          </a:p>
          <a:p>
            <a:r>
              <a:rPr lang="en-US" b="1" dirty="0" smtClean="0"/>
              <a:t>Avoiding “hard-coding”, or the inclusion of “data” in your scripts</a:t>
            </a:r>
            <a:endParaRPr lang="en-US" b="1" dirty="0"/>
          </a:p>
          <a:p>
            <a:pPr lvl="1"/>
            <a:r>
              <a:rPr lang="en-US" dirty="0" smtClean="0"/>
              <a:t>Typically we consider “data” to be the actual information stored (e.g. income) but there is also “metadata” (e.g. the name of the variable containing income values, labels for categories, etc.)</a:t>
            </a:r>
          </a:p>
          <a:p>
            <a:r>
              <a:rPr lang="en-US" b="1" dirty="0" smtClean="0"/>
              <a:t>All metadata should be in one place and easy to </a:t>
            </a:r>
            <a:r>
              <a:rPr lang="en-US" b="1" dirty="0" smtClean="0"/>
              <a:t>change/check/reference</a:t>
            </a:r>
          </a:p>
          <a:p>
            <a:pPr lvl="1"/>
            <a:r>
              <a:rPr lang="en-US" b="1" dirty="0" smtClean="0"/>
              <a:t>Should be able to easily move across languages (R, Stata</a:t>
            </a:r>
            <a:r>
              <a:rPr lang="en-US" b="1" smtClean="0"/>
              <a:t>, Python)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-86883" y="6533260"/>
            <a:ext cx="12365765" cy="324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31" y="5736294"/>
            <a:ext cx="2065606" cy="7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02"/>
            <a:ext cx="5633431" cy="609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82" y="590340"/>
            <a:ext cx="5710443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" y="976312"/>
            <a:ext cx="6338351" cy="4424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590767"/>
            <a:ext cx="4659337" cy="48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571</Words>
  <Application>Microsoft Office PowerPoint</Application>
  <PresentationFormat>Widescreen</PresentationFormat>
  <Paragraphs>117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Outline</vt:lpstr>
      <vt:lpstr>Outline</vt:lpstr>
      <vt:lpstr>PowerPoint Presentation</vt:lpstr>
      <vt:lpstr>When is R maybe not so good?</vt:lpstr>
      <vt:lpstr>When is R maybe not so good?</vt:lpstr>
      <vt:lpstr>When is R maybe not so good?</vt:lpstr>
      <vt:lpstr>Data cleaning/extraction</vt:lpstr>
      <vt:lpstr>PowerPoint Presentation</vt:lpstr>
      <vt:lpstr>PowerPoint Presentation</vt:lpstr>
      <vt:lpstr>PowerPoint Presentation</vt:lpstr>
      <vt:lpstr>Specific trainings/tutorial (Data Bootcamp)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ngraetz</dc:creator>
  <cp:lastModifiedBy>ngraetz</cp:lastModifiedBy>
  <cp:revision>157</cp:revision>
  <dcterms:created xsi:type="dcterms:W3CDTF">2019-03-22T14:30:03Z</dcterms:created>
  <dcterms:modified xsi:type="dcterms:W3CDTF">2019-06-20T19:04:34Z</dcterms:modified>
</cp:coreProperties>
</file>