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88" r:id="rId2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26" autoAdjust="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056A447-B6F1-4651-9FC4-96A3EF2EE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D23F013-646D-4EA4-BB34-7F591A34A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display </a:t>
            </a:r>
            <a:r>
              <a:rPr lang="en-US" dirty="0" smtClean="0"/>
              <a:t>9.7</a:t>
            </a:r>
            <a:r>
              <a:rPr lang="en-US" baseline="0" dirty="0" smtClean="0"/>
              <a:t>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Savitch</a:t>
            </a:r>
            <a:r>
              <a:rPr lang="en-US" baseline="0" dirty="0" smtClean="0"/>
              <a:t>. The code works fairly well. </a:t>
            </a:r>
            <a:r>
              <a:rPr lang="en-US" baseline="0" dirty="0" smtClean="0"/>
              <a:t>You’re going to have to spend some time cleaning it up in a bit of a reverse allocation.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like labor</a:t>
            </a:r>
            <a:r>
              <a:rPr lang="en-US" baseline="0" dirty="0" smtClean="0"/>
              <a:t> day all over again, but </a:t>
            </a:r>
            <a:r>
              <a:rPr lang="en-US" baseline="0" smtClean="0"/>
              <a:t>without the or.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</a:t>
            </a:r>
            <a:r>
              <a:rPr lang="en-US" baseline="0" dirty="0" smtClean="0"/>
              <a:t> illustrate the general process by which tools such as the string class and vector were created.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happens with the function sneaky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Makes a copy of the pointer 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Temp points to p’s memory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Temp changes the value that p points at (the value in the memory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doesn’t change the address of p, but this is not really call by value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was 12.10 in the 5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Edition. I updated all the programs from the 5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 to work, so I will use 12.10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fact that it uses const</a:t>
            </a:r>
            <a:r>
              <a:rPr lang="en-US" baseline="0" dirty="0" smtClean="0"/>
              <a:t> and has an object of the same class as a parameter helps you to know that you are looking at a copy constructor.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going to end in a manner similar to your little dangling pointer experiment in lab 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bullet: Nothing like a bit of operational semantics to start your day.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Regarding the auto companies: They’re not so darned big anymore are they?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1F184-575D-4B66-9290-A1EE90189D6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82BAA-AEBC-4A6F-9343-D3C5DBEDDB6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Also General Chang from Star Trek VI: The Undiscovered Country. Bonus point if you got this. 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http://www.youtube.com/watch?v=gQddgc1h_2I&amp;feature=related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You’ve seen operator overloading in</a:t>
            </a:r>
            <a:r>
              <a:rPr lang="en-US" baseline="0" dirty="0" smtClean="0"/>
              <a:t> CS150.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3F013-646D-4EA4-BB34-7F591A34A2B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EF413-A0BA-4EA2-968A-18C521488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58D3-785D-47B3-AB76-56C4C9C7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42085-10CA-40C7-BA63-1DC529722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2016F-A5F9-4ED9-9CED-5D59FF46C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402C-6020-4570-AA01-538D6985A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EEF1D-73BB-417D-9AA0-9D7A3316F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317D-C5B5-449B-A997-2E0B57702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A464F-4482-4514-8B9C-E121AE124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1178-91AA-4B45-8C64-7F2D0689C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502ED-CB9C-4943-9A64-94A54EDA6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9058F-0FB9-4796-B594-1229DECB3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52ACE9-5A71-47F5-A949-A4C402F6B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Dynamic Arrays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Featuring Classes with Dynamic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destructor is a member function that is called automatically when an object of the class passes out of scope</a:t>
            </a:r>
          </a:p>
          <a:p>
            <a:pPr eaLnBrk="1" hangingPunct="1"/>
            <a:r>
              <a:rPr lang="en-US" sz="2800" dirty="0" smtClean="0"/>
              <a:t>You use the ~ and the name of the class to implement the destructor</a:t>
            </a:r>
          </a:p>
          <a:p>
            <a:pPr eaLnBrk="1" hangingPunct="1"/>
            <a:r>
              <a:rPr lang="en-US" sz="2800" dirty="0" smtClean="0"/>
              <a:t>Recovers dynamic memory for the free store and other clean up tasks</a:t>
            </a:r>
          </a:p>
          <a:p>
            <a:pPr eaLnBrk="1" hangingPunct="1"/>
            <a:r>
              <a:rPr lang="en-US" sz="2800" dirty="0" smtClean="0"/>
              <a:t>In the example, </a:t>
            </a:r>
            <a:r>
              <a:rPr lang="en-US" sz="2800" dirty="0" smtClean="0"/>
              <a:t>we could probably get away without one, because the program </a:t>
            </a:r>
            <a:r>
              <a:rPr lang="en-US" sz="2800" dirty="0" smtClean="0"/>
              <a:t>ends but this may not be the case with every program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Aside – Pointers as call by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638800" y="2047875"/>
            <a:ext cx="3200400" cy="11731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void sneaky(</a:t>
            </a:r>
            <a:r>
              <a:rPr lang="en-US" sz="1400" dirty="0" err="1"/>
              <a:t>IntPointer</a:t>
            </a:r>
            <a:r>
              <a:rPr lang="en-US" sz="1400" dirty="0"/>
              <a:t> temp)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*temp = 99;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"Inside function call *temp == "</a:t>
            </a:r>
          </a:p>
          <a:p>
            <a:pPr marL="0" indent="0">
              <a:buNone/>
            </a:pPr>
            <a:r>
              <a:rPr lang="en-US" sz="1400" dirty="0"/>
              <a:t>         &lt;&lt; *temp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33400" y="2038350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IntPointer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void sneaky(</a:t>
            </a:r>
            <a:r>
              <a:rPr lang="en-US" sz="1600" dirty="0" err="1"/>
              <a:t>IntPointer</a:t>
            </a:r>
            <a:r>
              <a:rPr lang="en-US" sz="1600" dirty="0"/>
              <a:t> temp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 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IntPointer</a:t>
            </a:r>
            <a:r>
              <a:rPr lang="en-US" sz="1600" dirty="0"/>
              <a:t> p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p = new </a:t>
            </a:r>
            <a:r>
              <a:rPr lang="en-US" sz="1600" dirty="0" err="1"/>
              <a:t>int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*p = 77;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"Before call to function *p == </a:t>
            </a:r>
            <a:r>
              <a:rPr lang="en-US" sz="1600" dirty="0" smtClean="0"/>
              <a:t>“ &lt;&lt; </a:t>
            </a:r>
            <a:r>
              <a:rPr lang="en-US" sz="1600" dirty="0"/>
              <a:t>*p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sneaky(p);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"After call to function *p == </a:t>
            </a:r>
            <a:r>
              <a:rPr lang="en-US" sz="1600" dirty="0" smtClean="0"/>
              <a:t>“  </a:t>
            </a:r>
            <a:r>
              <a:rPr lang="en-US" sz="1600" dirty="0"/>
              <a:t>&lt;&lt; *p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Horizontal Scroll 2"/>
          <p:cNvSpPr/>
          <p:nvPr/>
        </p:nvSpPr>
        <p:spPr>
          <a:xfrm>
            <a:off x="6019800" y="4301331"/>
            <a:ext cx="2590800" cy="990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Don’t Do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get around this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 plain pointers, just don’t do it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classes, you need a copy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copy constructor is a constructor that has one parameter that is the same type as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Uses const (99% of the time)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Defined like other constructors,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But initializes a complete and independent copy of its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Automatic Calls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copy constructor is called on three occasions </a:t>
            </a:r>
          </a:p>
          <a:p>
            <a:pPr lvl="1" eaLnBrk="1" hangingPunct="1"/>
            <a:r>
              <a:rPr lang="en-US" dirty="0" smtClean="0"/>
              <a:t>When a class object is declared and is initialized by another object of the same type</a:t>
            </a:r>
          </a:p>
          <a:p>
            <a:pPr lvl="1" eaLnBrk="1" hangingPunct="1"/>
            <a:r>
              <a:rPr lang="en-US" dirty="0" smtClean="0"/>
              <a:t>When a function returns a value of the class type</a:t>
            </a:r>
          </a:p>
          <a:p>
            <a:pPr lvl="1" eaLnBrk="1" hangingPunct="1"/>
            <a:r>
              <a:rPr lang="en-US" dirty="0" smtClean="0"/>
              <a:t>Whenever an argument of the class type is plugged in for a call by value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Need for a Copy 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This code (assuming no copy constructor) illustrates the need for a copy constructor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When function show_string is called, greeting is </a:t>
            </a:r>
            <a:br>
              <a:rPr lang="en-US" sz="2800" smtClean="0"/>
            </a:br>
            <a:r>
              <a:rPr lang="en-US" sz="2800" smtClean="0"/>
              <a:t>copied into the_string</a:t>
            </a:r>
          </a:p>
          <a:p>
            <a:pPr lvl="1" eaLnBrk="1" hangingPunct="1"/>
            <a:r>
              <a:rPr lang="en-US" sz="2400" smtClean="0"/>
              <a:t>the_string.value is set equal to greeting.value</a:t>
            </a:r>
          </a:p>
          <a:p>
            <a:pPr eaLnBrk="1" hangingPunct="1"/>
            <a:endParaRPr lang="en-US" sz="28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24000" y="2667000"/>
            <a:ext cx="6324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/>
              <a:t>void show_string(StringVar   the_string)</a:t>
            </a:r>
            <a:br>
              <a:rPr lang="en-US"/>
            </a:br>
            <a:r>
              <a:rPr lang="en-US"/>
              <a:t>        { …}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StringVar greeting("Hello");</a:t>
            </a:r>
            <a:br>
              <a:rPr lang="en-US"/>
            </a:br>
            <a:r>
              <a:rPr lang="en-US"/>
              <a:t>show_string(greeting);</a:t>
            </a:r>
            <a:br>
              <a:rPr lang="en-US"/>
            </a:br>
            <a:r>
              <a:rPr lang="en-US"/>
              <a:t>cout &lt;&lt; greeting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7"/>
          <p:cNvSpPr>
            <a:spLocks noChangeShapeType="1"/>
          </p:cNvSpPr>
          <p:nvPr/>
        </p:nvSpPr>
        <p:spPr bwMode="auto">
          <a:xfrm flipV="1">
            <a:off x="2514600" y="449580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447800" y="5499100"/>
            <a:ext cx="24241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967288" y="5461000"/>
            <a:ext cx="2700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308225" y="5022850"/>
            <a:ext cx="193675" cy="52863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118225" y="4965700"/>
            <a:ext cx="193675" cy="52863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876675" y="4114800"/>
            <a:ext cx="1260475" cy="52863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5105400" y="449580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Need For </a:t>
            </a:r>
            <a:br>
              <a:rPr lang="en-US" smtClean="0"/>
            </a:br>
            <a:r>
              <a:rPr lang="en-US" smtClean="0"/>
              <a:t>a Copy Constructor (cont.)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Since greeting.value and the_string.value are pointers, they now point to the same dynamic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674813" y="2800350"/>
            <a:ext cx="5754687" cy="2360613"/>
            <a:chOff x="1055" y="1704"/>
            <a:chExt cx="3625" cy="1487"/>
          </a:xfrm>
        </p:grpSpPr>
        <p:sp>
          <p:nvSpPr>
            <p:cNvPr id="21509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21510" name="Text Box 4"/>
            <p:cNvSpPr txBox="1">
              <a:spLocks noChangeArrowheads="1"/>
            </p:cNvSpPr>
            <p:nvPr/>
          </p:nvSpPr>
          <p:spPr bwMode="auto">
            <a:xfrm>
              <a:off x="3307" y="2941"/>
              <a:ext cx="137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000">
                  <a:solidFill>
                    <a:schemeClr val="tx2"/>
                  </a:solidFill>
                  <a:latin typeface="Arial Unicode MS" pitchFamily="34" charset="-128"/>
                </a:rPr>
                <a:t>the_string.value</a:t>
              </a: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2150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Need For </a:t>
            </a:r>
            <a:br>
              <a:rPr lang="en-US" smtClean="0"/>
            </a:br>
            <a:r>
              <a:rPr lang="en-US" smtClean="0"/>
              <a:t>a Copy Constructor (cont.)</a:t>
            </a:r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When </a:t>
            </a:r>
            <a:r>
              <a:rPr lang="en-US" sz="2400" dirty="0" err="1" smtClean="0"/>
              <a:t>show_string</a:t>
            </a:r>
            <a:r>
              <a:rPr lang="en-US" sz="2400" dirty="0" smtClean="0"/>
              <a:t> ends, the destructor for </a:t>
            </a:r>
            <a:br>
              <a:rPr lang="en-US" sz="2400" dirty="0" smtClean="0"/>
            </a:br>
            <a:r>
              <a:rPr lang="en-US" sz="2400" dirty="0" err="1" smtClean="0"/>
              <a:t>the_string</a:t>
            </a:r>
            <a:r>
              <a:rPr lang="en-US" sz="2400" dirty="0" smtClean="0"/>
              <a:t> executes, returning the dynamic array pointed to by </a:t>
            </a:r>
            <a:r>
              <a:rPr lang="en-US" sz="2400" dirty="0" err="1" smtClean="0"/>
              <a:t>the_string.value</a:t>
            </a:r>
            <a:r>
              <a:rPr lang="en-US" sz="2400" dirty="0" smtClean="0"/>
              <a:t> to the </a:t>
            </a:r>
            <a:r>
              <a:rPr lang="en-US" sz="2400" dirty="0" err="1" smtClean="0"/>
              <a:t>freestore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greeting.value</a:t>
            </a:r>
            <a:r>
              <a:rPr lang="en-US" sz="2400" dirty="0" smtClean="0"/>
              <a:t> now points to memory that has been given back to the </a:t>
            </a:r>
            <a:r>
              <a:rPr lang="en-US" sz="2400" dirty="0" err="1" smtClean="0"/>
              <a:t>freestore</a:t>
            </a:r>
            <a:r>
              <a:rPr lang="en-US" sz="2400" dirty="0" smtClean="0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Need For </a:t>
            </a:r>
            <a:br>
              <a:rPr lang="en-US" sz="4000" smtClean="0"/>
            </a:br>
            <a:r>
              <a:rPr lang="en-US" sz="4000" smtClean="0"/>
              <a:t>a Copy Constructor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Two problems now exist for object greeting</a:t>
            </a:r>
          </a:p>
          <a:p>
            <a:pPr lvl="1" eaLnBrk="1" hangingPunct="1"/>
            <a:r>
              <a:rPr lang="en-US" sz="2400" dirty="0" smtClean="0"/>
              <a:t>Attempting to output </a:t>
            </a:r>
            <a:r>
              <a:rPr lang="en-US" sz="2400" dirty="0" err="1" smtClean="0"/>
              <a:t>greeting.value</a:t>
            </a:r>
            <a:r>
              <a:rPr lang="en-US" sz="2400" dirty="0" smtClean="0"/>
              <a:t> is likely to </a:t>
            </a:r>
            <a:br>
              <a:rPr lang="en-US" sz="2400" dirty="0" smtClean="0"/>
            </a:br>
            <a:r>
              <a:rPr lang="en-US" sz="2400" dirty="0" smtClean="0"/>
              <a:t>produce an error</a:t>
            </a:r>
          </a:p>
          <a:p>
            <a:pPr eaLnBrk="1" hangingPunct="1"/>
            <a:r>
              <a:rPr lang="en-US" sz="2800" dirty="0" smtClean="0"/>
              <a:t>When greeting goes out of scope, its destructor will be called</a:t>
            </a:r>
          </a:p>
          <a:p>
            <a:pPr lvl="1" eaLnBrk="1" hangingPunct="1"/>
            <a:r>
              <a:rPr lang="en-US" sz="2400" dirty="0" smtClean="0"/>
              <a:t>Calling a destructor for the same location twice is likely to produce a system crashing error</a:t>
            </a:r>
          </a:p>
          <a:p>
            <a:pPr eaLnBrk="1" hangingPunct="1"/>
            <a:r>
              <a:rPr lang="en-US" sz="2800" dirty="0" smtClean="0"/>
              <a:t>If you’re bored, give the second bullet point a go. Let me know how it ends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660525" y="3633788"/>
            <a:ext cx="6415088" cy="2055812"/>
            <a:chOff x="1046" y="2289"/>
            <a:chExt cx="4041" cy="1295"/>
          </a:xfrm>
        </p:grpSpPr>
        <p:sp>
          <p:nvSpPr>
            <p:cNvPr id="23557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23558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235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 Constructor Demonstration</a:t>
            </a:r>
          </a:p>
        </p:txBody>
      </p:sp>
      <p:sp>
        <p:nvSpPr>
          <p:cNvPr id="2355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the same example, but with a copy</a:t>
            </a:r>
            <a:br>
              <a:rPr lang="en-US" dirty="0" smtClean="0"/>
            </a:br>
            <a:r>
              <a:rPr lang="en-US" dirty="0" smtClean="0"/>
              <a:t>constructor defined</a:t>
            </a:r>
          </a:p>
          <a:p>
            <a:pPr lvl="1" eaLnBrk="1" hangingPunct="1"/>
            <a:r>
              <a:rPr lang="en-US" dirty="0" err="1" smtClean="0"/>
              <a:t>greeting.value</a:t>
            </a:r>
            <a:r>
              <a:rPr lang="en-US" dirty="0" smtClean="0"/>
              <a:t> and </a:t>
            </a:r>
            <a:r>
              <a:rPr lang="en-US" dirty="0" err="1" smtClean="0"/>
              <a:t>the_string.value</a:t>
            </a:r>
            <a:r>
              <a:rPr lang="en-US" dirty="0" smtClean="0"/>
              <a:t> point to </a:t>
            </a:r>
            <a:br>
              <a:rPr lang="en-US" dirty="0" smtClean="0"/>
            </a:br>
            <a:r>
              <a:rPr lang="en-US" dirty="0" smtClean="0"/>
              <a:t>different locations 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384425" y="3028950"/>
            <a:ext cx="6307138" cy="2108200"/>
            <a:chOff x="1502" y="1692"/>
            <a:chExt cx="3973" cy="1328"/>
          </a:xfrm>
        </p:grpSpPr>
        <p:sp>
          <p:nvSpPr>
            <p:cNvPr id="24581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24582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245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Demonstration (cont.)</a:t>
            </a:r>
          </a:p>
        </p:txBody>
      </p:sp>
      <p:sp>
        <p:nvSpPr>
          <p:cNvPr id="2458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the_string goes out of scope, the destructor is called, returning  the_string.value to the  freestore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greeting.value still exists and can be accessed or  deleted without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 - How to Use a Dynamic Array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Define a pointer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typedef</a:t>
            </a:r>
            <a:r>
              <a:rPr lang="en-US" sz="2000" dirty="0" smtClean="0"/>
              <a:t> double* </a:t>
            </a:r>
            <a:r>
              <a:rPr lang="en-US" sz="2000" dirty="0" err="1" smtClean="0"/>
              <a:t>DoubleArrayPtr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Declare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DoubleArrayPtr</a:t>
            </a:r>
            <a:r>
              <a:rPr lang="en-US" sz="2000" dirty="0" smtClean="0"/>
              <a:t> a;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Call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a = new double[</a:t>
            </a:r>
            <a:r>
              <a:rPr lang="en-US" sz="2000" dirty="0" err="1" smtClean="0"/>
              <a:t>array_size</a:t>
            </a:r>
            <a:r>
              <a:rPr lang="en-US" sz="2000" dirty="0" smtClean="0"/>
              <a:t>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like an ordinary array,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a[0];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Call delete to clear up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Delete [ ] a;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Don’t forget the braces. Will only delete the memory for the first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do you need to have a copy </a:t>
            </a:r>
            <a:r>
              <a:rPr lang="en-US" dirty="0" smtClean="0"/>
              <a:t>constructor?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When a class definition involves pointers and dynamically allocated memory using "new", you should include a copy constructor</a:t>
            </a:r>
          </a:p>
          <a:p>
            <a:pPr eaLnBrk="1" hangingPunct="1"/>
            <a:r>
              <a:rPr lang="en-US" dirty="0" smtClean="0"/>
              <a:t>Classes that do not involve pointers and </a:t>
            </a:r>
            <a:br>
              <a:rPr lang="en-US" dirty="0" smtClean="0"/>
            </a:br>
            <a:r>
              <a:rPr lang="en-US" dirty="0" smtClean="0"/>
              <a:t>dynamically allocated memory do not need </a:t>
            </a:r>
            <a:br>
              <a:rPr lang="en-US" dirty="0" smtClean="0"/>
            </a:br>
            <a:r>
              <a:rPr lang="en-US" dirty="0" smtClean="0"/>
              <a:t>copy constructors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Big Three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No, it’s not GM, Ford, and Daimler-Chrysler</a:t>
            </a:r>
          </a:p>
          <a:p>
            <a:pPr eaLnBrk="1" hangingPunct="1"/>
            <a:r>
              <a:rPr lang="en-US" sz="2800" dirty="0" smtClean="0"/>
              <a:t>For object oriented programming, it’s the </a:t>
            </a:r>
            <a:r>
              <a:rPr lang="en-US" sz="2800" b="1" dirty="0" smtClean="0"/>
              <a:t>copy constructor</a:t>
            </a:r>
            <a:r>
              <a:rPr lang="en-US" sz="2800" dirty="0" smtClean="0"/>
              <a:t>, </a:t>
            </a:r>
            <a:r>
              <a:rPr lang="en-US" sz="2800" b="1" dirty="0" smtClean="0"/>
              <a:t>overloaded =</a:t>
            </a:r>
            <a:r>
              <a:rPr lang="en-US" sz="2800" dirty="0" smtClean="0"/>
              <a:t>, and the </a:t>
            </a:r>
            <a:r>
              <a:rPr lang="en-US" sz="2800" b="1" dirty="0" smtClean="0"/>
              <a:t>destructor</a:t>
            </a:r>
            <a:r>
              <a:rPr lang="en-US" sz="2800" dirty="0" smtClean="0"/>
              <a:t> member functions</a:t>
            </a:r>
          </a:p>
          <a:p>
            <a:pPr eaLnBrk="1" hangingPunct="1"/>
            <a:r>
              <a:rPr lang="en-US" sz="2800" dirty="0" smtClean="0"/>
              <a:t>If you define one in your program, you’re probably going to need to define the other two</a:t>
            </a:r>
          </a:p>
          <a:p>
            <a:pPr eaLnBrk="1" hangingPunct="1"/>
            <a:r>
              <a:rPr lang="en-US" sz="2800" dirty="0" smtClean="0"/>
              <a:t>Defaults work well for classes that don’t use dynamic memory, but pointers throw a monkey wrench into the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Last, but not least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the assignment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=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you define two strings from our string class, then you can do the following:</a:t>
            </a:r>
          </a:p>
          <a:p>
            <a:pPr lvl="1" eaLnBrk="1" hangingPunct="1"/>
            <a:r>
              <a:rPr lang="en-US" sz="2400" dirty="0" smtClean="0"/>
              <a:t>string1 = string2;</a:t>
            </a:r>
          </a:p>
          <a:p>
            <a:pPr lvl="1" eaLnBrk="1" hangingPunct="1"/>
            <a:r>
              <a:rPr lang="en-US" sz="2400" dirty="0" smtClean="0"/>
              <a:t>However, this is not likely to do what you want it to do</a:t>
            </a:r>
          </a:p>
          <a:p>
            <a:pPr lvl="1" eaLnBrk="1" hangingPunct="1"/>
            <a:r>
              <a:rPr lang="en-US" sz="2400" dirty="0" smtClean="0"/>
              <a:t>Because the strings contain pointers, string1.value and string2.value point at exactly the same place</a:t>
            </a:r>
          </a:p>
          <a:p>
            <a:pPr eaLnBrk="1" hangingPunct="1"/>
            <a:r>
              <a:rPr lang="en-US" sz="2800" dirty="0" smtClean="0"/>
              <a:t>“</a:t>
            </a:r>
            <a:r>
              <a:rPr lang="en-US" sz="2800" i="1" dirty="0" smtClean="0"/>
              <a:t>Cry ‘Havoc’ and let slip the dogs of war, that this foul deed, shall smell above the earth with carrion men, groaning for burial</a:t>
            </a:r>
            <a:r>
              <a:rPr lang="en-US" sz="2800" dirty="0" smtClean="0"/>
              <a:t>” – Shakespeare (Julius Caesar Act. III)*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=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overloaded assignment operator must be a member function, e.g.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void operator = (const StringVar&amp; rightside)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//copies a string object from one string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Some considerations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Size of the dyamic array for the receiving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Also, putting the delete[ ] first does not 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Savitch gives two wrong examples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general, the largest consideration should be when both items (left and right) are equal.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 careful!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attempt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definition of  =  for StringVar could be:</a:t>
            </a:r>
            <a:br>
              <a:rPr lang="en-US" sz="2400" smtClean="0"/>
            </a:br>
            <a:r>
              <a:rPr lang="en-US" sz="2000" smtClean="0"/>
              <a:t>void StringVar::operator=  (const StringVar&amp;   right_side)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       int new_length = strlen(right_side.value);</a:t>
            </a:r>
            <a:br>
              <a:rPr lang="en-US" sz="2000" smtClean="0"/>
            </a:br>
            <a:r>
              <a:rPr lang="en-US" sz="2000" smtClean="0"/>
              <a:t>       if (( new_length) &gt; max_length)</a:t>
            </a:r>
            <a:br>
              <a:rPr lang="en-US" sz="2000" smtClean="0"/>
            </a:br>
            <a:r>
              <a:rPr lang="en-US" sz="2000" smtClean="0"/>
              <a:t>           new_length = max_length;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     for(int i = 0; i &lt; new_length; i++)</a:t>
            </a:r>
            <a:br>
              <a:rPr lang="en-US" sz="2000" smtClean="0"/>
            </a:br>
            <a:r>
              <a:rPr lang="en-US" sz="2000" smtClean="0"/>
              <a:t>           value[i] = right_side.value[i];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     value[new_length] = '\0';</a:t>
            </a:r>
            <a:br>
              <a:rPr lang="en-US" sz="2000" smtClean="0"/>
            </a:br>
            <a:r>
              <a:rPr lang="en-US" sz="2000" smtClean="0"/>
              <a:t>}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doesn’t work if the object on the right side is too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Second Attempt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::operator=  (const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&amp;   </a:t>
            </a:r>
            <a:r>
              <a:rPr lang="en-US" sz="2000" dirty="0" err="1" smtClean="0"/>
              <a:t>right_side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delete [ ] value;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new_length</a:t>
            </a:r>
            <a:r>
              <a:rPr lang="en-US" sz="2000" dirty="0" smtClean="0"/>
              <a:t> = </a:t>
            </a:r>
            <a:r>
              <a:rPr lang="en-US" sz="2000" dirty="0" err="1" smtClean="0"/>
              <a:t>strlen</a:t>
            </a:r>
            <a:r>
              <a:rPr lang="en-US" sz="2000" dirty="0" smtClean="0"/>
              <a:t>(</a:t>
            </a:r>
            <a:r>
              <a:rPr lang="en-US" sz="2000" dirty="0" err="1" smtClean="0"/>
              <a:t>right_side.value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err="1" smtClean="0"/>
              <a:t>max_length</a:t>
            </a:r>
            <a:r>
              <a:rPr lang="en-US" sz="2000" dirty="0" smtClean="0"/>
              <a:t> = </a:t>
            </a:r>
            <a:r>
              <a:rPr lang="en-US" sz="2000" dirty="0" err="1" smtClean="0"/>
              <a:t>new_length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value = new char[</a:t>
            </a:r>
            <a:r>
              <a:rPr lang="en-US" sz="2000" dirty="0" err="1" smtClean="0"/>
              <a:t>max_length</a:t>
            </a:r>
            <a:r>
              <a:rPr lang="en-US" sz="2000" dirty="0" smtClean="0"/>
              <a:t> + 1];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new_length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br>
              <a:rPr lang="en-US" sz="2000" dirty="0" smtClean="0"/>
            </a:br>
            <a:r>
              <a:rPr lang="en-US" sz="2000" dirty="0" smtClean="0"/>
              <a:t>           value[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right_side.value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value[</a:t>
            </a:r>
            <a:r>
              <a:rPr lang="en-US" sz="2000" dirty="0" err="1" smtClean="0"/>
              <a:t>new_length</a:t>
            </a:r>
            <a:r>
              <a:rPr lang="en-US" sz="2000" dirty="0" smtClean="0"/>
              <a:t>] = '\0';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This </a:t>
            </a:r>
            <a:r>
              <a:rPr lang="en-US" sz="2000" dirty="0" smtClean="0"/>
              <a:t>version does not work when the left and right sides are equal.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Deletes the calling object and corrupts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Need to check whether there is sufficient room and only delete if extra space is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Final Answer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void StringVar::operator = (const StringVar&amp; right_side)</a:t>
            </a:r>
            <a:br>
              <a:rPr lang="en-US" sz="2400" smtClean="0"/>
            </a:br>
            <a:r>
              <a:rPr lang="en-US" sz="2400" smtClean="0"/>
              <a:t> {</a:t>
            </a:r>
            <a:br>
              <a:rPr lang="en-US" sz="2400" smtClean="0"/>
            </a:br>
            <a:r>
              <a:rPr lang="en-US" sz="2400" smtClean="0"/>
              <a:t>      int new_length = strlen(right_side.value);</a:t>
            </a:r>
            <a:br>
              <a:rPr lang="en-US" sz="2400" smtClean="0"/>
            </a:br>
            <a:r>
              <a:rPr lang="en-US" sz="2400" smtClean="0"/>
              <a:t>      if (new_length &gt; max_length)	//delete value only</a:t>
            </a:r>
            <a:br>
              <a:rPr lang="en-US" sz="2400" smtClean="0"/>
            </a:br>
            <a:r>
              <a:rPr lang="en-US" sz="2400" smtClean="0"/>
              <a:t>        {                                              	// if more space</a:t>
            </a:r>
            <a:br>
              <a:rPr lang="en-US" sz="2400" smtClean="0"/>
            </a:br>
            <a:r>
              <a:rPr lang="en-US" sz="2400" smtClean="0"/>
              <a:t>                 delete [ ] value;            		// is needed</a:t>
            </a:r>
            <a:br>
              <a:rPr lang="en-US" sz="2400" smtClean="0"/>
            </a:br>
            <a:r>
              <a:rPr lang="en-US" sz="2400" smtClean="0"/>
              <a:t>                  max_length = new_length;</a:t>
            </a:r>
            <a:br>
              <a:rPr lang="en-US" sz="2400" smtClean="0"/>
            </a:br>
            <a:r>
              <a:rPr lang="en-US" sz="2400" smtClean="0"/>
              <a:t>                  value = new char[max_length + 1];</a:t>
            </a:r>
            <a:br>
              <a:rPr lang="en-US" sz="2400" smtClean="0"/>
            </a:br>
            <a:r>
              <a:rPr lang="en-US" sz="2400" smtClean="0"/>
              <a:t>         }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    for (int I = 0; i&lt; new_length; i++)</a:t>
            </a:r>
            <a:br>
              <a:rPr lang="en-US" sz="2400" smtClean="0"/>
            </a:br>
            <a:r>
              <a:rPr lang="en-US" sz="2400" smtClean="0"/>
              <a:t>          value[i] = right_side.value[i];</a:t>
            </a:r>
            <a:br>
              <a:rPr lang="en-US" sz="2400" smtClean="0"/>
            </a:br>
            <a:r>
              <a:rPr lang="en-US" sz="2400" smtClean="0"/>
              <a:t>      value[new_length] = '\0';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 Day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Recall - Multidimensional Dynamic 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You can have multidimensional dynamic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These are arrays of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 a one-dimensional dynamic array of pointers of type </a:t>
            </a:r>
            <a:r>
              <a:rPr lang="en-US" sz="2400" dirty="0" err="1" smtClean="0"/>
              <a:t>int</a:t>
            </a:r>
            <a:r>
              <a:rPr lang="en-US" sz="2400" dirty="0" smtClean="0"/>
              <a:t>*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 </a:t>
            </a: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* </a:t>
            </a:r>
            <a:r>
              <a:rPr lang="en-US" sz="2000" dirty="0" err="1" smtClean="0"/>
              <a:t>IntArrayPtr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/>
              <a:t>IntArrayPtr</a:t>
            </a:r>
            <a:r>
              <a:rPr lang="en-US" sz="2000" dirty="0" smtClean="0"/>
              <a:t> *m = new </a:t>
            </a:r>
            <a:r>
              <a:rPr lang="en-US" sz="2000" dirty="0" err="1" smtClean="0"/>
              <a:t>IntArrayPtr</a:t>
            </a:r>
            <a:r>
              <a:rPr lang="en-US" sz="2000" dirty="0" smtClean="0"/>
              <a:t>[d1];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i,j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&lt;d;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m[</a:t>
            </a:r>
            <a:r>
              <a:rPr lang="en-US" sz="1800" dirty="0" err="1" smtClean="0"/>
              <a:t>i</a:t>
            </a:r>
            <a:r>
              <a:rPr lang="en-US" sz="1800" dirty="0" smtClean="0"/>
              <a:t>] = new </a:t>
            </a:r>
            <a:r>
              <a:rPr lang="en-US" sz="1800" dirty="0" err="1" smtClean="0"/>
              <a:t>int</a:t>
            </a:r>
            <a:r>
              <a:rPr lang="en-US" sz="1800" dirty="0" smtClean="0"/>
              <a:t>[d2];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 is now a d1 by d2 </a:t>
            </a:r>
            <a:r>
              <a:rPr lang="en-US" sz="2400" dirty="0" smtClean="0"/>
              <a:t>array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sz="quarter" idx="4294967295"/>
          </p:nvPr>
        </p:nvGraphicFramePr>
        <p:xfrm>
          <a:off x="2455863" y="2713038"/>
          <a:ext cx="4040187" cy="74295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90575" y="2871788"/>
            <a:ext cx="481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258888" y="2724150"/>
            <a:ext cx="457200" cy="666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638300" y="3067050"/>
            <a:ext cx="781050" cy="19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9" name="Group 17"/>
          <p:cNvGraphicFramePr>
            <a:graphicFrameLocks noGrp="1"/>
          </p:cNvGraphicFramePr>
          <p:nvPr>
            <p:ph sz="quarter" idx="4294967295"/>
          </p:nvPr>
        </p:nvGraphicFramePr>
        <p:xfrm>
          <a:off x="2497138" y="3768725"/>
          <a:ext cx="811212" cy="217551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21" name="Group 29"/>
          <p:cNvGraphicFramePr>
            <a:graphicFrameLocks noGrp="1"/>
          </p:cNvGraphicFramePr>
          <p:nvPr/>
        </p:nvGraphicFramePr>
        <p:xfrm>
          <a:off x="3630613" y="3714750"/>
          <a:ext cx="833437" cy="2175510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33" name="Group 41"/>
          <p:cNvGraphicFramePr>
            <a:graphicFrameLocks noGrp="1"/>
          </p:cNvGraphicFramePr>
          <p:nvPr/>
        </p:nvGraphicFramePr>
        <p:xfrm>
          <a:off x="4683125" y="3724275"/>
          <a:ext cx="833438" cy="2175510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45" name="Group 53"/>
          <p:cNvGraphicFramePr>
            <a:graphicFrameLocks noGrp="1"/>
          </p:cNvGraphicFramePr>
          <p:nvPr/>
        </p:nvGraphicFramePr>
        <p:xfrm>
          <a:off x="5729288" y="3733800"/>
          <a:ext cx="833437" cy="2153285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57" name="Line 65"/>
          <p:cNvSpPr>
            <a:spLocks noChangeShapeType="1"/>
          </p:cNvSpPr>
          <p:nvPr/>
        </p:nvSpPr>
        <p:spPr bwMode="auto">
          <a:xfrm>
            <a:off x="2952750" y="302895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>
            <a:off x="4019550" y="302895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4991100" y="302895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>
            <a:off x="6115050" y="302895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7337425" y="2776538"/>
            <a:ext cx="155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IntArrayPtr's</a:t>
            </a:r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 flipH="1" flipV="1">
            <a:off x="6743700" y="3009900"/>
            <a:ext cx="628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838200" y="4716463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 int's</a:t>
            </a:r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 flipV="1">
            <a:off x="1695450" y="4114800"/>
            <a:ext cx="70485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Line 73"/>
          <p:cNvSpPr>
            <a:spLocks noChangeShapeType="1"/>
          </p:cNvSpPr>
          <p:nvPr/>
        </p:nvSpPr>
        <p:spPr bwMode="auto">
          <a:xfrm flipV="1">
            <a:off x="1676400" y="4629150"/>
            <a:ext cx="742950" cy="276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1704975" y="4905375"/>
            <a:ext cx="7143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Line 75"/>
          <p:cNvSpPr>
            <a:spLocks noChangeShapeType="1"/>
          </p:cNvSpPr>
          <p:nvPr/>
        </p:nvSpPr>
        <p:spPr bwMode="auto">
          <a:xfrm>
            <a:off x="1695450" y="4905375"/>
            <a:ext cx="742950" cy="6953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538163" y="3646488"/>
            <a:ext cx="1717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IntArrayPtr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 flipV="1">
            <a:off x="1466850" y="3390900"/>
            <a:ext cx="0" cy="419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4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Visualizing Multidimensional Dynamic Arrays</a:t>
            </a:r>
          </a:p>
        </p:txBody>
      </p:sp>
      <p:sp>
        <p:nvSpPr>
          <p:cNvPr id="9295" name="Rectangle 7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dynamic array created on the previous slide could be visualized like this: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utoUpdateAnimBg="0"/>
      <p:bldP spid="8207" grpId="0" animBg="1"/>
      <p:bldP spid="8208" grpId="0" animBg="1"/>
      <p:bldP spid="8257" grpId="0" animBg="1"/>
      <p:bldP spid="8258" grpId="0" animBg="1"/>
      <p:bldP spid="8259" grpId="0" animBg="1"/>
      <p:bldP spid="8260" grpId="0" animBg="1"/>
      <p:bldP spid="8261" grpId="0" autoUpdateAnimBg="0"/>
      <p:bldP spid="8262" grpId="0" animBg="1"/>
      <p:bldP spid="8263" grpId="0" autoUpdateAnimBg="0"/>
      <p:bldP spid="8264" grpId="0" animBg="1"/>
      <p:bldP spid="8265" grpId="0" animBg="1"/>
      <p:bldP spid="8266" grpId="0" animBg="1"/>
      <p:bldP spid="8267" grpId="0" animBg="1"/>
      <p:bldP spid="8268" grpId="0" autoUpdateAnimBg="0"/>
      <p:bldP spid="82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Dynamic Arrays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Dynamic Arrays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You can </a:t>
            </a:r>
            <a:r>
              <a:rPr lang="en-US" dirty="0" smtClean="0"/>
              <a:t>have dynamic arrays with a base type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can </a:t>
            </a:r>
            <a:r>
              <a:rPr lang="en-US" dirty="0" smtClean="0"/>
              <a:t>have a class with a dynamic array as a member </a:t>
            </a:r>
            <a:r>
              <a:rPr lang="en-US" dirty="0" smtClean="0"/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This will be our focus in this lecture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will cover </a:t>
            </a:r>
            <a:r>
              <a:rPr lang="en-US" dirty="0" smtClean="0"/>
              <a:t>an example using a string class to show how this works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this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the #include&lt;string&gt;, but with less functionality</a:t>
            </a:r>
          </a:p>
          <a:p>
            <a:pPr eaLnBrk="1" hangingPunct="1"/>
            <a:r>
              <a:rPr lang="en-US" smtClean="0"/>
              <a:t>Has three different constructors</a:t>
            </a:r>
          </a:p>
          <a:p>
            <a:pPr eaLnBrk="1" hangingPunct="1"/>
            <a:r>
              <a:rPr lang="en-US" smtClean="0"/>
              <a:t>Two new types of member functions</a:t>
            </a:r>
          </a:p>
          <a:p>
            <a:pPr lvl="1" eaLnBrk="1" hangingPunct="1"/>
            <a:r>
              <a:rPr lang="en-US" smtClean="0"/>
              <a:t>Copy Constructor</a:t>
            </a:r>
          </a:p>
          <a:p>
            <a:pPr lvl="1" eaLnBrk="1" hangingPunct="1"/>
            <a:r>
              <a:rPr lang="en-US" smtClean="0"/>
              <a:t>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String Class</a:t>
            </a:r>
            <a:endParaRPr lang="en-US" dirty="0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Demonstration and a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destructor is a member function that deals with the problem of removing dynamic variables from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you don’t remove dynamic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They can eat </a:t>
            </a:r>
            <a:r>
              <a:rPr lang="en-US" dirty="0" smtClean="0"/>
              <a:t>up </a:t>
            </a:r>
            <a:r>
              <a:rPr lang="en-US" dirty="0" smtClean="0"/>
              <a:t>memory as the program continues to run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People who use your class won’t be able to implement their own destructor due to private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they may not even know that it uses dynamic memory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1362</Words>
  <Application>Microsoft Office PowerPoint</Application>
  <PresentationFormat>On-screen Show (4:3)</PresentationFormat>
  <Paragraphs>205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 Unicode MS</vt:lpstr>
      <vt:lpstr>Arial</vt:lpstr>
      <vt:lpstr>Times New Roman</vt:lpstr>
      <vt:lpstr>Wingdings</vt:lpstr>
      <vt:lpstr>Default Design</vt:lpstr>
      <vt:lpstr>More on Dynamic Arrays</vt:lpstr>
      <vt:lpstr>Recall - How to Use a Dynamic Array</vt:lpstr>
      <vt:lpstr>Recall - Multidimensional Dynamic Arrays</vt:lpstr>
      <vt:lpstr>Visualizing Multidimensional Dynamic Arrays</vt:lpstr>
      <vt:lpstr>Classes and Dynamic Arrays</vt:lpstr>
      <vt:lpstr>Classes and Dynamic Arrays</vt:lpstr>
      <vt:lpstr>About this example</vt:lpstr>
      <vt:lpstr>The String Class</vt:lpstr>
      <vt:lpstr>Destructors</vt:lpstr>
      <vt:lpstr>Destructors</vt:lpstr>
      <vt:lpstr>Aside – Pointers as call by value</vt:lpstr>
      <vt:lpstr>How to get around this</vt:lpstr>
      <vt:lpstr>Three Automatic Calls</vt:lpstr>
      <vt:lpstr>The Need for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do you need to have a copy constructor?</vt:lpstr>
      <vt:lpstr>The Big Three</vt:lpstr>
      <vt:lpstr>Last, but not least</vt:lpstr>
      <vt:lpstr>Overloading =</vt:lpstr>
      <vt:lpstr>Overloading =</vt:lpstr>
      <vt:lpstr>The first attempt</vt:lpstr>
      <vt:lpstr>The Second Attempt</vt:lpstr>
      <vt:lpstr>The Final Answer</vt:lpstr>
      <vt:lpstr>Next Time</vt:lpstr>
    </vt:vector>
  </TitlesOfParts>
  <Company>University of Hawaii at Hilo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Dynamic Arrays</dc:title>
  <dc:creator>H. Keith Edwards</dc:creator>
  <cp:lastModifiedBy>Harry Edwards</cp:lastModifiedBy>
  <cp:revision>43</cp:revision>
  <dcterms:created xsi:type="dcterms:W3CDTF">2005-09-29T05:45:21Z</dcterms:created>
  <dcterms:modified xsi:type="dcterms:W3CDTF">2017-09-13T07:56:15Z</dcterms:modified>
</cp:coreProperties>
</file>