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C0D"/>
    <a:srgbClr val="FAC605"/>
    <a:srgbClr val="565B54"/>
    <a:srgbClr val="9ED4DE"/>
    <a:srgbClr val="9FD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8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4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979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48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174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08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22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8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9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12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91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2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26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5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9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grottola/ServizioADomicili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8" name="Rectangle 177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6A7CB1C-F768-4530-841D-13C2DF8111CD}"/>
              </a:ext>
            </a:extLst>
          </p:cNvPr>
          <p:cNvSpPr txBox="1"/>
          <p:nvPr/>
        </p:nvSpPr>
        <p:spPr>
          <a:xfrm>
            <a:off x="2331063" y="423180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Progetto </a:t>
            </a:r>
            <a:r>
              <a:rPr lang="en-US" sz="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Ingegneria</a:t>
            </a:r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Della </a:t>
            </a:r>
            <a:r>
              <a:rPr lang="en-US" sz="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Conoscenza</a:t>
            </a:r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2021/22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7D0983D1-1E6D-4C78-8847-93D13112CFCE}"/>
              </a:ext>
            </a:extLst>
          </p:cNvPr>
          <p:cNvSpPr txBox="1"/>
          <p:nvPr/>
        </p:nvSpPr>
        <p:spPr>
          <a:xfrm>
            <a:off x="2331062" y="5269405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Link del </a:t>
            </a:r>
            <a:r>
              <a:rPr lang="en-US" dirty="0" err="1"/>
              <a:t>progetto</a:t>
            </a:r>
            <a:r>
              <a:rPr lang="en-US" dirty="0"/>
              <a:t>: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hlinkClick r:id="rId2"/>
              </a:rPr>
              <a:t>https://github.com/ngrottola/ServizioADomicilio</a:t>
            </a:r>
            <a:endParaRPr lang="en-US" dirty="0"/>
          </a:p>
          <a:p>
            <a:pPr>
              <a:spcBef>
                <a:spcPts val="1000"/>
              </a:spcBef>
              <a:buClr>
                <a:schemeClr val="accent1"/>
              </a:buClr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81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2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7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8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9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0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1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2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6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51DC3F10-7BAA-4B2B-ABCA-6085FF4AD235}"/>
              </a:ext>
            </a:extLst>
          </p:cNvPr>
          <p:cNvSpPr txBox="1"/>
          <p:nvPr/>
        </p:nvSpPr>
        <p:spPr>
          <a:xfrm>
            <a:off x="2331063" y="2367234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800" dirty="0" err="1"/>
              <a:t>Creatori</a:t>
            </a:r>
            <a:r>
              <a:rPr lang="en-US" sz="2800" dirty="0"/>
              <a:t> del </a:t>
            </a:r>
            <a:r>
              <a:rPr lang="en-US" sz="2800" dirty="0" err="1"/>
              <a:t>progetto</a:t>
            </a:r>
            <a:r>
              <a:rPr lang="en-US" sz="2800" dirty="0"/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800" dirty="0" err="1"/>
              <a:t>Grottola</a:t>
            </a:r>
            <a:r>
              <a:rPr lang="en-US" sz="2800" dirty="0"/>
              <a:t> Nicola 668704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800" dirty="0"/>
              <a:t>Soragnese Michele 677795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800" dirty="0" err="1"/>
              <a:t>Vitucci</a:t>
            </a:r>
            <a:r>
              <a:rPr lang="en-US" sz="2800" dirty="0"/>
              <a:t> Emiliano 653489</a:t>
            </a:r>
          </a:p>
        </p:txBody>
      </p:sp>
    </p:spTree>
    <p:extLst>
      <p:ext uri="{BB962C8B-B14F-4D97-AF65-F5344CB8AC3E}">
        <p14:creationId xmlns:p14="http://schemas.microsoft.com/office/powerpoint/2010/main" val="363305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86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65" name="Group 100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66" name="Rectangle 114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7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63184F-0150-49DA-A73C-016D5C21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690" y="844510"/>
            <a:ext cx="3710018" cy="4169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/>
              <a:t>CSP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33FBEEC-7DFF-4020-BA1E-6724A0110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3" b="-1"/>
          <a:stretch/>
        </p:blipFill>
        <p:spPr>
          <a:xfrm>
            <a:off x="6095998" y="-20965"/>
            <a:ext cx="6096002" cy="6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6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9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C3E5FB-C553-45F0-A9E6-C054A303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/>
              <a:t>IDA*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B311C65-A3AD-4F3A-9A59-F94626BD7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03" y="844196"/>
            <a:ext cx="11724097" cy="3293133"/>
          </a:xfrm>
          <a:prstGeom prst="rect">
            <a:avLst/>
          </a:prstGeom>
        </p:spPr>
      </p:pic>
      <p:sp>
        <p:nvSpPr>
          <p:cNvPr id="130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1892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8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09960C5-1384-45DE-8FFE-3958020C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/>
              <a:t>ASK</a:t>
            </a:r>
          </a:p>
        </p:txBody>
      </p:sp>
      <p:pic>
        <p:nvPicPr>
          <p:cNvPr id="66" name="Picture 3" descr="3D black question marks with one yellow question mark">
            <a:extLst>
              <a:ext uri="{FF2B5EF4-FFF2-40B4-BE49-F238E27FC236}">
                <a16:creationId xmlns:a16="http://schemas.microsoft.com/office/drawing/2014/main" id="{64086930-2A4B-44B0-9AEB-3A6D7449F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86"/>
          <a:stretch/>
        </p:blipFill>
        <p:spPr>
          <a:xfrm>
            <a:off x="2435064" y="-786"/>
            <a:ext cx="9761747" cy="3855334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1E7387-1511-44DE-A117-6C878F836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291" y="4781856"/>
            <a:ext cx="7069709" cy="11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8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B7617F2-87A4-497F-8194-385A3756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4872" y="744421"/>
            <a:ext cx="8911687" cy="7785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HOW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EA211B0E-8819-453D-9018-61D3F11C2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180" y="922699"/>
            <a:ext cx="6594223" cy="1566128"/>
          </a:xfrm>
          <a:prstGeom prst="rect">
            <a:avLst/>
          </a:prstGeom>
        </p:spPr>
      </p:pic>
      <p:pic>
        <p:nvPicPr>
          <p:cNvPr id="25" name="Immagine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78C9C7D-D8C8-404A-995F-E1AC2A330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14" y="4364697"/>
            <a:ext cx="9227352" cy="1566128"/>
          </a:xfrm>
          <a:prstGeom prst="rect">
            <a:avLst/>
          </a:prstGeom>
        </p:spPr>
      </p:pic>
      <p:sp>
        <p:nvSpPr>
          <p:cNvPr id="34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8669D46-4461-4A3E-9CFA-142920602A4A}"/>
              </a:ext>
            </a:extLst>
          </p:cNvPr>
          <p:cNvSpPr txBox="1"/>
          <p:nvPr/>
        </p:nvSpPr>
        <p:spPr>
          <a:xfrm>
            <a:off x="8781628" y="4271119"/>
            <a:ext cx="8915400" cy="128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NOT</a:t>
            </a:r>
          </a:p>
        </p:txBody>
      </p:sp>
    </p:spTree>
    <p:extLst>
      <p:ext uri="{BB962C8B-B14F-4D97-AF65-F5344CB8AC3E}">
        <p14:creationId xmlns:p14="http://schemas.microsoft.com/office/powerpoint/2010/main" val="290539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18EDD50-DAD9-46B7-9A8E-64E6C543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276" y="4788034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5A7EA8"/>
                </a:solidFill>
              </a:rPr>
              <a:t>MAPPA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A7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54C8A8B-363C-4DE8-A9A3-C07D7EE4C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0"/>
            <a:ext cx="8454707" cy="5036009"/>
          </a:xfrm>
          <a:prstGeom prst="rect">
            <a:avLst/>
          </a:prstGeom>
        </p:spPr>
      </p:pic>
      <p:sp>
        <p:nvSpPr>
          <p:cNvPr id="46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3112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409852-41B7-48FC-A767-23A32AE5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525" y="2211610"/>
            <a:ext cx="8911687" cy="4646390"/>
          </a:xfrm>
        </p:spPr>
        <p:txBody>
          <a:bodyPr>
            <a:noAutofit/>
          </a:bodyPr>
          <a:lstStyle/>
          <a:p>
            <a:r>
              <a:rPr lang="it-IT" sz="6000" b="1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9250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FF12F-1FFF-4C1D-8076-51B514E6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50" y="495301"/>
            <a:ext cx="6972300" cy="762000"/>
          </a:xfrm>
        </p:spPr>
        <p:txBody>
          <a:bodyPr>
            <a:noAutofit/>
          </a:bodyPr>
          <a:lstStyle/>
          <a:p>
            <a:pPr algn="ctr"/>
            <a:r>
              <a:rPr lang="it-IT" sz="4400" dirty="0">
                <a:solidFill>
                  <a:schemeClr val="tx1"/>
                </a:solidFill>
              </a:rPr>
              <a:t>Argomenti Trattati: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84E3F5-2ACC-4103-907E-B5625DF2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7550" y="1371598"/>
            <a:ext cx="6324600" cy="2092431"/>
          </a:xfrm>
        </p:spPr>
        <p:txBody>
          <a:bodyPr>
            <a:noAutofit/>
          </a:bodyPr>
          <a:lstStyle/>
          <a:p>
            <a:r>
              <a:rPr lang="it-IT" sz="2400" dirty="0">
                <a:solidFill>
                  <a:schemeClr val="tx1"/>
                </a:solidFill>
                <a:hlinkClick r:id="rId2" action="ppaction://hlinksldjump"/>
              </a:rPr>
              <a:t>Interrogazioni alla Knowledge Base</a:t>
            </a:r>
            <a:endParaRPr lang="it-IT" sz="2400" dirty="0">
              <a:solidFill>
                <a:schemeClr val="tx1"/>
              </a:solidFill>
            </a:endParaRPr>
          </a:p>
          <a:p>
            <a:r>
              <a:rPr lang="it-IT" sz="2400" dirty="0" err="1">
                <a:solidFill>
                  <a:schemeClr val="tx1"/>
                </a:solidFill>
                <a:hlinkClick r:id="rId3" action="ppaction://hlinksldjump"/>
              </a:rPr>
              <a:t>Constraint</a:t>
            </a:r>
            <a:r>
              <a:rPr lang="it-IT" sz="2400" dirty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it-IT" sz="2400" dirty="0" err="1">
                <a:solidFill>
                  <a:schemeClr val="tx1"/>
                </a:solidFill>
                <a:hlinkClick r:id="rId3" action="ppaction://hlinksldjump"/>
              </a:rPr>
              <a:t>Satisfaction</a:t>
            </a:r>
            <a:r>
              <a:rPr lang="it-IT" sz="2400" dirty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it-IT" sz="2400" dirty="0" err="1">
                <a:solidFill>
                  <a:schemeClr val="tx1"/>
                </a:solidFill>
                <a:hlinkClick r:id="rId3" action="ppaction://hlinksldjump"/>
              </a:rPr>
              <a:t>Problem</a:t>
            </a:r>
            <a:r>
              <a:rPr lang="it-IT" sz="2400" dirty="0">
                <a:solidFill>
                  <a:schemeClr val="tx1"/>
                </a:solidFill>
                <a:hlinkClick r:id="rId3" action="ppaction://hlinksldjump"/>
              </a:rPr>
              <a:t> (CSP)</a:t>
            </a:r>
            <a:endParaRPr lang="it-IT" sz="2400" dirty="0">
              <a:solidFill>
                <a:schemeClr val="tx1"/>
              </a:solidFill>
            </a:endParaRPr>
          </a:p>
          <a:p>
            <a:r>
              <a:rPr lang="it-IT" sz="2400" dirty="0">
                <a:solidFill>
                  <a:schemeClr val="tx1"/>
                </a:solidFill>
                <a:hlinkClick r:id="rId4" action="ppaction://hlinksldjump"/>
              </a:rPr>
              <a:t>Algoritmo Iterative </a:t>
            </a:r>
            <a:r>
              <a:rPr lang="it-IT" sz="2400" dirty="0" err="1">
                <a:solidFill>
                  <a:schemeClr val="tx1"/>
                </a:solidFill>
                <a:hlinkClick r:id="rId4" action="ppaction://hlinksldjump"/>
              </a:rPr>
              <a:t>Deepening</a:t>
            </a:r>
            <a:r>
              <a:rPr lang="it-IT" sz="2400" dirty="0">
                <a:solidFill>
                  <a:schemeClr val="tx1"/>
                </a:solidFill>
                <a:hlinkClick r:id="rId4" action="ppaction://hlinksldjump"/>
              </a:rPr>
              <a:t> A*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52FC60-6230-47BE-9E20-213EF05FDBD0}"/>
              </a:ext>
            </a:extLst>
          </p:cNvPr>
          <p:cNvSpPr txBox="1"/>
          <p:nvPr/>
        </p:nvSpPr>
        <p:spPr>
          <a:xfrm>
            <a:off x="469900" y="3759202"/>
            <a:ext cx="1149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+mj-lt"/>
              </a:rPr>
              <a:t>Menu Dell’ Applicazione: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93E668C-9F34-4303-BEED-F2D89EBEF6CC}"/>
              </a:ext>
            </a:extLst>
          </p:cNvPr>
          <p:cNvSpPr txBox="1"/>
          <p:nvPr/>
        </p:nvSpPr>
        <p:spPr>
          <a:xfrm>
            <a:off x="3257550" y="4823816"/>
            <a:ext cx="5753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it-IT" sz="2400" dirty="0">
                <a:hlinkClick r:id="rId5" action="ppaction://hlinksldjump"/>
              </a:rPr>
              <a:t>Scelta dell’ordine</a:t>
            </a:r>
            <a:endParaRPr lang="it-IT" sz="2400" dirty="0"/>
          </a:p>
          <a:p>
            <a:pPr marL="457200" indent="-457200">
              <a:buClr>
                <a:schemeClr val="accent1"/>
              </a:buClr>
              <a:buFont typeface="Wingdings 3" panose="05040102010807070707" pitchFamily="18" charset="2"/>
              <a:buChar char="´"/>
            </a:pPr>
            <a:r>
              <a:rPr lang="it-IT" sz="2400" dirty="0">
                <a:hlinkClick r:id="rId6" action="ppaction://hlinksldjump"/>
              </a:rPr>
              <a:t>Ask</a:t>
            </a:r>
            <a:endParaRPr lang="it-IT" sz="2400" dirty="0"/>
          </a:p>
          <a:p>
            <a:pPr marL="457200" indent="-457200">
              <a:buClr>
                <a:schemeClr val="accent1"/>
              </a:buClr>
              <a:buFont typeface="Wingdings 3" panose="05040102010807070707" pitchFamily="18" charset="2"/>
              <a:buChar char="´"/>
            </a:pPr>
            <a:r>
              <a:rPr lang="it-IT" sz="2400" dirty="0">
                <a:hlinkClick r:id="rId7" action="ppaction://hlinksldjump"/>
              </a:rPr>
              <a:t>Visualizzazione Mappa Città</a:t>
            </a:r>
            <a:endParaRPr lang="it-IT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79820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2B1D7-B9A6-439B-A816-ED5E1A88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362" y="382810"/>
            <a:ext cx="5357275" cy="1280890"/>
          </a:xfrm>
        </p:spPr>
        <p:txBody>
          <a:bodyPr>
            <a:normAutofit/>
          </a:bodyPr>
          <a:lstStyle/>
          <a:p>
            <a:r>
              <a:rPr lang="it-IT" sz="4400" dirty="0"/>
              <a:t>Servizio A Domicilio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6FBA75-87B4-4041-B23D-3D47248AF72D}"/>
              </a:ext>
            </a:extLst>
          </p:cNvPr>
          <p:cNvSpPr txBox="1"/>
          <p:nvPr/>
        </p:nvSpPr>
        <p:spPr>
          <a:xfrm>
            <a:off x="2141012" y="3263900"/>
            <a:ext cx="2552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L’utente sceglie cosa mangiare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2793072-37CA-4092-8922-AC7FD116C687}"/>
              </a:ext>
            </a:extLst>
          </p:cNvPr>
          <p:cNvSpPr txBox="1"/>
          <p:nvPr/>
        </p:nvSpPr>
        <p:spPr>
          <a:xfrm>
            <a:off x="4873624" y="3441700"/>
            <a:ext cx="37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Il sistema mostra i locali adeguati al cibo richiesto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4D9D44-AD8E-4467-ADEB-B063D0AB5088}"/>
              </a:ext>
            </a:extLst>
          </p:cNvPr>
          <p:cNvSpPr txBox="1"/>
          <p:nvPr/>
        </p:nvSpPr>
        <p:spPr>
          <a:xfrm>
            <a:off x="8774637" y="2756407"/>
            <a:ext cx="2971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Il locale prepara il cibo e manda il rider a casa dell’utente</a:t>
            </a:r>
          </a:p>
        </p:txBody>
      </p:sp>
      <p:pic>
        <p:nvPicPr>
          <p:cNvPr id="8" name="Elemento grafico 7" descr="Smartphone contorno">
            <a:extLst>
              <a:ext uri="{FF2B5EF4-FFF2-40B4-BE49-F238E27FC236}">
                <a16:creationId xmlns:a16="http://schemas.microsoft.com/office/drawing/2014/main" id="{8F6111D8-836A-4341-B8DF-F1AE9BB2F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3938" y="2095666"/>
            <a:ext cx="914400" cy="914400"/>
          </a:xfrm>
          <a:prstGeom prst="rect">
            <a:avLst/>
          </a:prstGeom>
        </p:spPr>
      </p:pic>
      <p:pic>
        <p:nvPicPr>
          <p:cNvPr id="10" name="Elemento grafico 9" descr="Negozio contorno">
            <a:extLst>
              <a:ext uri="{FF2B5EF4-FFF2-40B4-BE49-F238E27FC236}">
                <a16:creationId xmlns:a16="http://schemas.microsoft.com/office/drawing/2014/main" id="{B8B73869-5C6E-4B3C-AEBE-CFB60B4E0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2095666"/>
            <a:ext cx="914400" cy="914400"/>
          </a:xfrm>
          <a:prstGeom prst="rect">
            <a:avLst/>
          </a:prstGeom>
        </p:spPr>
      </p:pic>
      <p:pic>
        <p:nvPicPr>
          <p:cNvPr id="12" name="Elemento grafico 11" descr="Strada con due vie con un sentiero contorno">
            <a:extLst>
              <a:ext uri="{FF2B5EF4-FFF2-40B4-BE49-F238E27FC236}">
                <a16:creationId xmlns:a16="http://schemas.microsoft.com/office/drawing/2014/main" id="{3664E398-0CB2-4118-B4FA-ACDFB16B23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3105" y="16384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4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4CCDD-E0AA-4836-8E9C-624BA692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60610"/>
            <a:ext cx="12192000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dirty="0"/>
              <a:t>Servizio A Domicilio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B6DD4D-D5C1-4217-9AD5-31C93340A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612" y="2413000"/>
            <a:ext cx="9742488" cy="41002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Il servizio a domicilio dà la possibilità di ordinare comodamente da casa il pasto desiderato.</a:t>
            </a:r>
          </a:p>
          <a:p>
            <a:pPr marL="0" indent="0" algn="ctr">
              <a:buNone/>
            </a:pPr>
            <a:r>
              <a:rPr lang="it-IT" sz="2800" dirty="0"/>
              <a:t>In questi anni di pandemia abbiamo trovato utile creare un’applicazione che desse la possibilità all’utente di ordinare con più facilità e ai rider di trovare il percorso più breve nel minor tempo possibile per consegnare l’ordine. </a:t>
            </a:r>
          </a:p>
        </p:txBody>
      </p:sp>
    </p:spTree>
    <p:extLst>
      <p:ext uri="{BB962C8B-B14F-4D97-AF65-F5344CB8AC3E}">
        <p14:creationId xmlns:p14="http://schemas.microsoft.com/office/powerpoint/2010/main" val="5175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7DE6B1-1D8E-4FB7-93BF-4D30FC9E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425" y="5225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dirty="0"/>
              <a:t>Knowledge 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A7B110-BECD-4B3D-84A6-F3636DE3C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812" y="24638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/>
              <a:t>La Knowledge Base mostra lo stato in cui si trovano le variabili rider e locale.</a:t>
            </a:r>
          </a:p>
          <a:p>
            <a:pPr marL="0" indent="0">
              <a:buNone/>
            </a:pPr>
            <a:r>
              <a:rPr lang="it-IT" sz="2800" dirty="0"/>
              <a:t>Diamo all’utente la possibilità di interrogare la base di conoscenza per apprendere la disponibilità del locale, del rider e se l’ordine ha avuto successo o meno.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114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C6E257-FBFD-4572-8044-C43DB86E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925" y="5225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dirty="0"/>
              <a:t>Interrogazioni Alla KB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8AA07D-25AA-4DF5-8CFB-BC1B20CB8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400" dirty="0"/>
              <a:t>Grazie alla funzione </a:t>
            </a:r>
            <a:r>
              <a:rPr lang="it-IT" sz="2400" b="1" dirty="0"/>
              <a:t>ASK</a:t>
            </a:r>
            <a:r>
              <a:rPr lang="it-IT" sz="2400" dirty="0"/>
              <a:t>, l’utente può interrogare la knowledge base  per conoscere lo stato del mondo. </a:t>
            </a:r>
          </a:p>
          <a:p>
            <a:pPr marL="0" indent="0">
              <a:buNone/>
            </a:pPr>
            <a:r>
              <a:rPr lang="it-IT" sz="2400" dirty="0"/>
              <a:t>Sulla base dei risultati dell’interrogazione è possibile posse ulteriori domande al sistema:</a:t>
            </a:r>
          </a:p>
          <a:p>
            <a:r>
              <a:rPr lang="it-IT" sz="2400" b="1" dirty="0"/>
              <a:t>HOW</a:t>
            </a:r>
            <a:r>
              <a:rPr lang="it-IT" sz="2400" dirty="0"/>
              <a:t>: nel caso in cui la risposta dell’interrogazione sia </a:t>
            </a:r>
            <a:r>
              <a:rPr lang="it-IT" sz="2400" b="1" dirty="0" err="1"/>
              <a:t>true</a:t>
            </a:r>
            <a:endParaRPr lang="it-IT" sz="2400" b="1" dirty="0"/>
          </a:p>
          <a:p>
            <a:r>
              <a:rPr lang="it-IT" sz="2400" b="1" dirty="0"/>
              <a:t>WHY NOT</a:t>
            </a:r>
            <a:r>
              <a:rPr lang="it-IT" sz="2400" dirty="0"/>
              <a:t>: nel caso in cui la risposta dell’interrogazione sia </a:t>
            </a:r>
            <a:r>
              <a:rPr lang="it-IT" sz="2400" b="1" dirty="0"/>
              <a:t>false</a:t>
            </a:r>
          </a:p>
          <a:p>
            <a:pPr marL="0" indent="0">
              <a:buNone/>
            </a:pPr>
            <a:r>
              <a:rPr lang="it-IT" sz="2400" dirty="0"/>
              <a:t>Grazie alle funzioni </a:t>
            </a:r>
            <a:r>
              <a:rPr lang="it-IT" sz="2400" b="1" dirty="0"/>
              <a:t>HOW</a:t>
            </a:r>
            <a:r>
              <a:rPr lang="it-IT" sz="2400" dirty="0"/>
              <a:t> e </a:t>
            </a:r>
            <a:r>
              <a:rPr lang="it-IT" sz="2400" b="1" dirty="0"/>
              <a:t>WHY NOT </a:t>
            </a:r>
            <a:r>
              <a:rPr lang="it-IT" sz="2400" dirty="0"/>
              <a:t>il sistema è in grado di mostrare la clausola utilizzata per dimostrare la risposta.</a:t>
            </a:r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976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8EC69F-85AF-457C-9EDB-FD369FD6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825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dirty="0"/>
              <a:t>Algoritmo IDA*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C34D1E-2311-4C89-A74D-8367DECF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06600"/>
            <a:ext cx="8915400" cy="45847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2800" dirty="0"/>
              <a:t>L’applicazione utilizza l’algoritmo </a:t>
            </a:r>
            <a:r>
              <a:rPr lang="it-IT" sz="2800" b="1" dirty="0"/>
              <a:t>Iterative </a:t>
            </a:r>
            <a:r>
              <a:rPr lang="it-IT" sz="2800" b="1" dirty="0" err="1"/>
              <a:t>Deepening</a:t>
            </a:r>
            <a:r>
              <a:rPr lang="it-IT" sz="2800" b="1" dirty="0"/>
              <a:t> A* </a:t>
            </a:r>
            <a:r>
              <a:rPr lang="it-IT" sz="2800" dirty="0"/>
              <a:t>per poter calcolare il percorso con il minor costo dal locale desiderato fino a casa dell’utente.</a:t>
            </a:r>
          </a:p>
          <a:p>
            <a:pPr marL="0" indent="0">
              <a:buNone/>
            </a:pPr>
            <a:endParaRPr lang="it-IT" sz="2800" dirty="0"/>
          </a:p>
          <a:p>
            <a:pPr marL="0" indent="0">
              <a:buNone/>
            </a:pPr>
            <a:r>
              <a:rPr lang="it-IT" sz="2800" dirty="0"/>
              <a:t>Abbiamo creato un grafo orientato e pesato utilizzando delle euristiche che rappresentano la distanza tra due nodi e i costi degli archi che rappresentano il traffico delle strade. </a:t>
            </a:r>
          </a:p>
          <a:p>
            <a:pPr marL="0" indent="0">
              <a:buNone/>
            </a:pPr>
            <a:endParaRPr lang="it-IT" sz="2800" dirty="0"/>
          </a:p>
          <a:p>
            <a:pPr marL="0" indent="0">
              <a:buNone/>
            </a:pPr>
            <a:r>
              <a:rPr lang="it-IT" sz="2800" dirty="0"/>
              <a:t>Ogni nodo del grafo corrisponde ad un luogo della città e l’arco orientato definisce il senso di marcia tra il nodo di partenza e il nodo d’arrivo.</a:t>
            </a:r>
          </a:p>
          <a:p>
            <a:pPr marL="0" indent="0">
              <a:buNone/>
            </a:pPr>
            <a:r>
              <a:rPr lang="it-IT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463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DA4D14-0B46-492F-B201-1E494B46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Satisfaction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(CSP)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AB0E1B-9183-4FA2-B288-6FAE80FFF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730500"/>
            <a:ext cx="8370888" cy="262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Abbiamo utilizzato un algoritmo </a:t>
            </a:r>
            <a:r>
              <a:rPr lang="it-IT" sz="2800" b="1" dirty="0"/>
              <a:t>CSP</a:t>
            </a:r>
            <a:r>
              <a:rPr lang="it-IT" sz="2800" dirty="0"/>
              <a:t> che apprende il cibo scelto dall’utente e mostra l’elenco dei locali disponibili che preparano l’alimento desiderato. </a:t>
            </a:r>
          </a:p>
        </p:txBody>
      </p:sp>
    </p:spTree>
    <p:extLst>
      <p:ext uri="{BB962C8B-B14F-4D97-AF65-F5344CB8AC3E}">
        <p14:creationId xmlns:p14="http://schemas.microsoft.com/office/powerpoint/2010/main" val="30116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B0161EF-AFB8-458C-9D84-86C4DEC7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MENU INIZIALE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81BD1FD-EA94-417B-88E2-016E78395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932266"/>
            <a:ext cx="9602779" cy="3310549"/>
          </a:xfrm>
          <a:prstGeom prst="rect">
            <a:avLst/>
          </a:prstGeom>
        </p:spPr>
      </p:pic>
      <p:sp>
        <p:nvSpPr>
          <p:cNvPr id="74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9209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397</TotalTime>
  <Words>396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Filo</vt:lpstr>
      <vt:lpstr>Presentazione standard di PowerPoint</vt:lpstr>
      <vt:lpstr>Argomenti Trattati:</vt:lpstr>
      <vt:lpstr>Servizio A Domicilio</vt:lpstr>
      <vt:lpstr>Servizio A Domicilio</vt:lpstr>
      <vt:lpstr>Knowledge Base</vt:lpstr>
      <vt:lpstr>Interrogazioni Alla KB</vt:lpstr>
      <vt:lpstr>Algoritmo IDA*</vt:lpstr>
      <vt:lpstr>Constraint Satisfaction Problem(CSP)</vt:lpstr>
      <vt:lpstr>MENU INIZIALE</vt:lpstr>
      <vt:lpstr>CSP</vt:lpstr>
      <vt:lpstr>IDA*</vt:lpstr>
      <vt:lpstr>ASK</vt:lpstr>
      <vt:lpstr>HOW</vt:lpstr>
      <vt:lpstr>MAPPA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Michele Soragnese</dc:creator>
  <cp:lastModifiedBy>Michele Soragnese</cp:lastModifiedBy>
  <cp:revision>5</cp:revision>
  <dcterms:created xsi:type="dcterms:W3CDTF">2022-02-04T10:15:05Z</dcterms:created>
  <dcterms:modified xsi:type="dcterms:W3CDTF">2022-02-04T16:52:35Z</dcterms:modified>
</cp:coreProperties>
</file>