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C0D"/>
    <a:srgbClr val="FAC605"/>
    <a:srgbClr val="565B54"/>
    <a:srgbClr val="9ED4DE"/>
    <a:srgbClr val="9FD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643A852-0206-46AC-B0EB-6456129331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43A852-0206-46AC-B0EB-6456129331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43A852-0206-46AC-B0EB-645612933129}" type="slidenum">
              <a:rPr lang="en-US" smtClean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43A852-0206-46AC-B0EB-6456129331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43A852-0206-46AC-B0EB-645612933129}" type="slidenum">
              <a:rPr lang="en-US" smtClean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43A852-0206-46AC-B0EB-6456129331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43A852-0206-46AC-B0EB-6456129331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43A852-0206-46AC-B0EB-6456129331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43A852-0206-46AC-B0EB-6456129331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43A852-0206-46AC-B0EB-6456129331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643A852-0206-46AC-B0EB-64561293312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hub.com/ngrottola/ServizioADomicilio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9.xml"/><Relationship Id="rId3" Type="http://schemas.openxmlformats.org/officeDocument/2006/relationships/slide" Target="slide7.xml"/><Relationship Id="rId2" Type="http://schemas.openxmlformats.org/officeDocument/2006/relationships/slide" Target="slide8.xml"/><Relationship Id="rId1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8" name="Rectangle 17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asellaDiTesto 87"/>
          <p:cNvSpPr txBox="1"/>
          <p:nvPr/>
        </p:nvSpPr>
        <p:spPr>
          <a:xfrm>
            <a:off x="2331063" y="423180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Progetto </a:t>
            </a:r>
            <a:r>
              <a:rPr lang="en-US" sz="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Ingegneria</a:t>
            </a:r>
            <a: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Della </a:t>
            </a:r>
            <a:r>
              <a:rPr lang="en-US" sz="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Conoscenza</a:t>
            </a:r>
            <a: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2021/22</a:t>
            </a:r>
            <a:endParaRPr lang="en-US" sz="5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endParaRPr lang="en-US" sz="5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0" name="CasellaDiTesto 89"/>
          <p:cNvSpPr txBox="1"/>
          <p:nvPr/>
        </p:nvSpPr>
        <p:spPr>
          <a:xfrm>
            <a:off x="2331062" y="5269405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Link del </a:t>
            </a:r>
            <a:r>
              <a:rPr lang="en-US" dirty="0" err="1"/>
              <a:t>progetto</a:t>
            </a:r>
            <a:r>
              <a:rPr lang="en-US" dirty="0"/>
              <a:t>:</a:t>
            </a:r>
            <a:endParaRPr lang="en-US" dirty="0"/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dirty="0">
                <a:hlinkClick r:id="rId1"/>
              </a:rPr>
              <a:t>https://github.com/ngrottola/ServizioADomicilio</a:t>
            </a:r>
            <a:endParaRPr lang="en-US" dirty="0"/>
          </a:p>
          <a:p>
            <a:pPr>
              <a:spcBef>
                <a:spcPts val="1000"/>
              </a:spcBef>
              <a:buClr>
                <a:schemeClr val="accent1"/>
              </a:buClr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80" name="Group 179"/>
          <p:cNvGrpSpPr>
            <a:grpSpLocks noGrp="1" noRot="1" noChangeAspect="1" noMove="1" noResize="1" noUngrp="1"/>
          </p:cNvGrpSpPr>
          <p:nvPr/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8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94" name="Rectangle 19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6" name="Freeform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9" name="CasellaDiTesto 88"/>
          <p:cNvSpPr txBox="1"/>
          <p:nvPr/>
        </p:nvSpPr>
        <p:spPr>
          <a:xfrm>
            <a:off x="2331063" y="2367234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2800" dirty="0" err="1"/>
              <a:t>Creatori</a:t>
            </a:r>
            <a:r>
              <a:rPr lang="en-US" sz="2800" dirty="0"/>
              <a:t> del </a:t>
            </a:r>
            <a:r>
              <a:rPr lang="en-US" sz="2800" dirty="0" err="1"/>
              <a:t>progetto</a:t>
            </a:r>
            <a:r>
              <a:rPr lang="en-US" sz="2800" dirty="0"/>
              <a:t>:</a:t>
            </a:r>
            <a:endParaRPr lang="en-US" sz="2800" dirty="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2800" dirty="0" err="1"/>
              <a:t>Grottola</a:t>
            </a:r>
            <a:r>
              <a:rPr lang="en-US" sz="2800" dirty="0"/>
              <a:t> Nicola 668704</a:t>
            </a:r>
            <a:endParaRPr lang="en-US" sz="2800" dirty="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2800" dirty="0"/>
              <a:t>Soragnese Michele 677795</a:t>
            </a:r>
            <a:endParaRPr lang="en-US" sz="2800" dirty="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2800" dirty="0" err="1"/>
              <a:t>Vitucci</a:t>
            </a:r>
            <a:r>
              <a:rPr lang="en-US" sz="2800" dirty="0"/>
              <a:t> Emiliano 653489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86"/>
          <p:cNvGrpSpPr>
            <a:grpSpLocks noGrp="1" noRot="1" noChangeAspect="1" noMove="1" noResize="1" noUngrp="1"/>
          </p:cNvGrpSpPr>
          <p:nvPr/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8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9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0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1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2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3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4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5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6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7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8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9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65" name="Group 100"/>
          <p:cNvGrpSpPr>
            <a:grpSpLocks noGrp="1" noRot="1" noChangeAspect="1" noMove="1" noResize="1" noUngrp="1"/>
          </p:cNvGrpSpPr>
          <p:nvPr/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02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3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6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7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8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9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1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3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66" name="Rectangle 1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7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8690" y="844510"/>
            <a:ext cx="3710018" cy="41697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/>
              <a:t>CSP</a:t>
            </a:r>
            <a:endParaRPr lang="en-US" sz="4400" b="1" dirty="0"/>
          </a:p>
        </p:txBody>
      </p:sp>
      <p:pic>
        <p:nvPicPr>
          <p:cNvPr id="5" name="Immagine 4" descr="Immagine che contiene testo&#10;&#10;Descrizione generata automaticamente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3" b="-1"/>
          <a:stretch>
            <a:fillRect/>
          </a:stretch>
        </p:blipFill>
        <p:spPr>
          <a:xfrm>
            <a:off x="6095998" y="-20965"/>
            <a:ext cx="6096002" cy="6878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/>
          <p:cNvGrpSpPr>
            <a:grpSpLocks noGrp="1" noRot="1" noChangeAspect="1" noMove="1" noResize="1" noUngrp="1"/>
          </p:cNvGrpSpPr>
          <p:nvPr/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5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6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7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8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9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0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1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2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6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8" name="Group 107"/>
          <p:cNvGrpSpPr>
            <a:grpSpLocks noGrp="1" noRot="1" noChangeAspect="1" noMove="1" noResize="1" noUngrp="1"/>
          </p:cNvGrpSpPr>
          <p:nvPr/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09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1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3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4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5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6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7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8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9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0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22" name="Rectangle 1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6" name="Rectangle 1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89213" y="4775200"/>
            <a:ext cx="89153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/>
              <a:t>IDA*</a:t>
            </a:r>
            <a:endParaRPr lang="en-US" sz="4400" b="1" dirty="0"/>
          </a:p>
        </p:txBody>
      </p:sp>
      <p:sp>
        <p:nvSpPr>
          <p:cNvPr id="128" name="Rectangle 1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 descr="Immagine che contiene testo&#10;&#10;Descrizione generat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03" y="844196"/>
            <a:ext cx="11724097" cy="3293133"/>
          </a:xfrm>
          <a:prstGeom prst="rect">
            <a:avLst/>
          </a:prstGeom>
        </p:spPr>
      </p:pic>
      <p:sp>
        <p:nvSpPr>
          <p:cNvPr id="130" name="Freeform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70"/>
          <p:cNvGrpSpPr>
            <a:grpSpLocks noGrp="1" noRot="1" noChangeAspect="1" noMove="1" noResize="1" noUngrp="1"/>
          </p:cNvGrpSpPr>
          <p:nvPr/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8" name="Group 84"/>
          <p:cNvGrpSpPr>
            <a:grpSpLocks noGrp="1" noRot="1" noChangeAspect="1" noMove="1" noResize="1" noUngrp="1"/>
          </p:cNvGrpSpPr>
          <p:nvPr/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9" name="Rectangle 9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0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89213" y="4775200"/>
            <a:ext cx="89153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/>
              <a:t>ASK</a:t>
            </a:r>
            <a:endParaRPr lang="en-US" sz="4400" b="1" dirty="0"/>
          </a:p>
        </p:txBody>
      </p:sp>
      <p:pic>
        <p:nvPicPr>
          <p:cNvPr id="66" name="Picture 3" descr="3D black question marks with one yellow question mark"/>
          <p:cNvPicPr>
            <a:picLocks noChangeAspect="1"/>
          </p:cNvPicPr>
          <p:nvPr/>
        </p:nvPicPr>
        <p:blipFill rotWithShape="1">
          <a:blip r:embed="rId1"/>
          <a:srcRect l="15586"/>
          <a:stretch>
            <a:fillRect/>
          </a:stretch>
        </p:blipFill>
        <p:spPr>
          <a:xfrm>
            <a:off x="2435064" y="-786"/>
            <a:ext cx="9761747" cy="3855334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291" y="4781856"/>
            <a:ext cx="7069709" cy="1114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284872" y="744421"/>
            <a:ext cx="8911687" cy="7785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HOW</a:t>
            </a:r>
            <a:endParaRPr lang="en-US" b="1" dirty="0"/>
          </a:p>
        </p:txBody>
      </p:sp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Immagine 9" descr="Immagine che contiene testo&#10;&#10;Descrizione generat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180" y="922699"/>
            <a:ext cx="6594223" cy="1566128"/>
          </a:xfrm>
          <a:prstGeom prst="rect">
            <a:avLst/>
          </a:prstGeom>
        </p:spPr>
      </p:pic>
      <p:pic>
        <p:nvPicPr>
          <p:cNvPr id="25" name="Immagine 24" descr="Immagine che contiene testo&#10;&#10;Descrizione generata automaticament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14" y="4364697"/>
            <a:ext cx="9227352" cy="1566128"/>
          </a:xfrm>
          <a:prstGeom prst="rect">
            <a:avLst/>
          </a:prstGeom>
        </p:spPr>
      </p:pic>
      <p:sp>
        <p:nvSpPr>
          <p:cNvPr id="34" name="Freeform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436917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" name="CasellaDiTesto 7"/>
          <p:cNvSpPr txBox="1"/>
          <p:nvPr/>
        </p:nvSpPr>
        <p:spPr>
          <a:xfrm>
            <a:off x="8781628" y="4271119"/>
            <a:ext cx="8915400" cy="1280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NOT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Grp="1" noRot="1" noChangeAspect="1" noMove="1" noResize="1" noUngrp="1"/>
          </p:cNvGrpSpPr>
          <p:nvPr/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/>
          <p:cNvGrpSpPr>
            <a:grpSpLocks noGrp="1" noRot="1" noChangeAspect="1" noMove="1" noResize="1" noUngrp="1"/>
          </p:cNvGrpSpPr>
          <p:nvPr/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01276" y="4788034"/>
            <a:ext cx="89153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rgbClr val="5A7EA8"/>
                </a:solidFill>
              </a:rPr>
              <a:t>MAPPA</a:t>
            </a:r>
            <a:endParaRPr lang="en-US" sz="4400" b="1" dirty="0">
              <a:solidFill>
                <a:srgbClr val="5A7EA8"/>
              </a:solidFill>
            </a:endParaRPr>
          </a:p>
        </p:txBody>
      </p:sp>
      <p:sp>
        <p:nvSpPr>
          <p:cNvPr id="44" name="Rectangle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5A7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1" y="0"/>
            <a:ext cx="8454707" cy="5036009"/>
          </a:xfrm>
          <a:prstGeom prst="rect">
            <a:avLst/>
          </a:prstGeom>
        </p:spPr>
      </p:pic>
      <p:sp>
        <p:nvSpPr>
          <p:cNvPr id="46" name="Freeform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3525" y="2211610"/>
            <a:ext cx="8911687" cy="4646390"/>
          </a:xfrm>
        </p:spPr>
        <p:txBody>
          <a:bodyPr>
            <a:noAutofit/>
          </a:bodyPr>
          <a:lstStyle/>
          <a:p>
            <a:r>
              <a:rPr lang="it-IT" sz="6000" b="1" dirty="0"/>
              <a:t>GRAZIE PER L’ATTENZIONE</a:t>
            </a:r>
            <a:endParaRPr lang="it-IT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09850" y="495301"/>
            <a:ext cx="6972300" cy="762000"/>
          </a:xfrm>
        </p:spPr>
        <p:txBody>
          <a:bodyPr>
            <a:noAutofit/>
          </a:bodyPr>
          <a:lstStyle/>
          <a:p>
            <a:pPr algn="ctr"/>
            <a:r>
              <a:rPr lang="it-IT" sz="4400" dirty="0">
                <a:solidFill>
                  <a:schemeClr val="tx1"/>
                </a:solidFill>
              </a:rPr>
              <a:t>Argomenti Trattati:</a:t>
            </a:r>
            <a:endParaRPr lang="it-IT" sz="4400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57550" y="1371598"/>
            <a:ext cx="6324600" cy="2092431"/>
          </a:xfrm>
        </p:spPr>
        <p:txBody>
          <a:bodyPr>
            <a:noAutofit/>
          </a:bodyPr>
          <a:lstStyle/>
          <a:p>
            <a:r>
              <a:rPr lang="it-IT" sz="2400" dirty="0">
                <a:solidFill>
                  <a:schemeClr val="tx1"/>
                </a:solidFill>
                <a:hlinkClick r:id="rId1" action="ppaction://hlinksldjump"/>
              </a:rPr>
              <a:t>Interrogazioni alla Knowledge Base</a:t>
            </a:r>
            <a:endParaRPr lang="it-IT" sz="2400" dirty="0">
              <a:solidFill>
                <a:schemeClr val="tx1"/>
              </a:solidFill>
            </a:endParaRPr>
          </a:p>
          <a:p>
            <a:pPr algn="l"/>
            <a:r>
              <a:rPr lang="it-IT" sz="2400" dirty="0" err="1">
                <a:solidFill>
                  <a:schemeClr val="tx1"/>
                </a:solidFill>
                <a:hlinkClick r:id="rId2" action="ppaction://hlinksldjump"/>
              </a:rPr>
              <a:t>Constraint</a:t>
            </a:r>
            <a:r>
              <a:rPr lang="it-IT" sz="2400" dirty="0">
                <a:solidFill>
                  <a:schemeClr val="tx1"/>
                </a:solidFill>
                <a:hlinkClick r:id="rId2" action="ppaction://hlinksldjump"/>
              </a:rPr>
              <a:t> </a:t>
            </a:r>
            <a:r>
              <a:rPr lang="it-IT" sz="2400" dirty="0" err="1">
                <a:solidFill>
                  <a:schemeClr val="tx1"/>
                </a:solidFill>
                <a:hlinkClick r:id="rId2" action="ppaction://hlinksldjump"/>
              </a:rPr>
              <a:t>Satisfaction</a:t>
            </a:r>
            <a:r>
              <a:rPr lang="it-IT" sz="2400" dirty="0">
                <a:solidFill>
                  <a:schemeClr val="tx1"/>
                </a:solidFill>
                <a:hlinkClick r:id="rId2" action="ppaction://hlinksldjump"/>
              </a:rPr>
              <a:t> </a:t>
            </a:r>
            <a:r>
              <a:rPr lang="it-IT" sz="2400" dirty="0" err="1">
                <a:solidFill>
                  <a:schemeClr val="tx1"/>
                </a:solidFill>
                <a:hlinkClick r:id="rId2" action="ppaction://hlinksldjump"/>
              </a:rPr>
              <a:t>Problem</a:t>
            </a:r>
            <a:r>
              <a:rPr lang="it-IT" sz="2400" dirty="0">
                <a:solidFill>
                  <a:schemeClr val="tx1"/>
                </a:solidFill>
                <a:hlinkClick r:id="rId2" action="ppaction://hlinksldjump"/>
              </a:rPr>
              <a:t> (CSP)</a:t>
            </a:r>
            <a:endParaRPr lang="it-IT" sz="2400" dirty="0">
              <a:solidFill>
                <a:schemeClr val="tx1"/>
              </a:solidFill>
            </a:endParaRPr>
          </a:p>
          <a:p>
            <a:r>
              <a:rPr lang="it-IT" sz="2400" dirty="0">
                <a:solidFill>
                  <a:schemeClr val="tx1"/>
                </a:solidFill>
                <a:hlinkClick r:id="rId3" action="ppaction://hlinksldjump"/>
              </a:rPr>
              <a:t>Algoritmo Iterative </a:t>
            </a:r>
            <a:r>
              <a:rPr lang="it-IT" sz="2400" dirty="0" err="1">
                <a:solidFill>
                  <a:schemeClr val="tx1"/>
                </a:solidFill>
                <a:hlinkClick r:id="rId3" action="ppaction://hlinksldjump"/>
              </a:rPr>
              <a:t>Deepening</a:t>
            </a:r>
            <a:r>
              <a:rPr lang="it-IT" sz="2400" dirty="0">
                <a:solidFill>
                  <a:schemeClr val="tx1"/>
                </a:solidFill>
                <a:hlinkClick r:id="rId3" action="ppaction://hlinksldjump"/>
              </a:rPr>
              <a:t> A*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69900" y="3759202"/>
            <a:ext cx="11493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latin typeface="+mj-lt"/>
              </a:rPr>
              <a:t>Menu Dell’ Applicazione:</a:t>
            </a:r>
            <a:endParaRPr lang="it-IT" sz="4400" dirty="0">
              <a:latin typeface="+mj-lt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257550" y="4823816"/>
            <a:ext cx="57531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 3" panose="05040102010807070707" charset="2"/>
              <a:buChar char=""/>
            </a:pPr>
            <a:r>
              <a:rPr lang="it-IT" sz="2400" dirty="0">
                <a:hlinkClick r:id="rId4" action="ppaction://hlinksldjump"/>
              </a:rPr>
              <a:t>Scelta dell’ordine</a:t>
            </a:r>
            <a:endParaRPr lang="it-IT" sz="2400" dirty="0"/>
          </a:p>
          <a:p>
            <a:pPr marL="457200" indent="-457200">
              <a:buClr>
                <a:schemeClr val="accent1"/>
              </a:buClr>
              <a:buFont typeface="Wingdings 3" panose="05040102010807070707" charset="2"/>
              <a:buChar char="´"/>
            </a:pPr>
            <a:r>
              <a:rPr lang="it-IT" sz="2400" dirty="0">
                <a:hlinkClick r:id="rId5" action="ppaction://hlinksldjump"/>
              </a:rPr>
              <a:t>Ask</a:t>
            </a:r>
            <a:endParaRPr lang="it-IT" sz="2400" dirty="0"/>
          </a:p>
          <a:p>
            <a:pPr marL="457200" indent="-457200">
              <a:buClr>
                <a:schemeClr val="accent1"/>
              </a:buClr>
              <a:buFont typeface="Wingdings 3" panose="05040102010807070707" charset="2"/>
              <a:buChar char="´"/>
            </a:pPr>
            <a:r>
              <a:rPr lang="it-IT" sz="2400" dirty="0">
                <a:hlinkClick r:id="rId6" action="ppaction://hlinksldjump"/>
              </a:rPr>
              <a:t>Visualizzazione Mappa Città</a:t>
            </a:r>
            <a:endParaRPr lang="it-IT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it-IT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17362" y="382810"/>
            <a:ext cx="5357275" cy="1280890"/>
          </a:xfrm>
        </p:spPr>
        <p:txBody>
          <a:bodyPr>
            <a:normAutofit/>
          </a:bodyPr>
          <a:lstStyle/>
          <a:p>
            <a:r>
              <a:rPr lang="it-IT" sz="4400" dirty="0"/>
              <a:t>Servizio A Domicilio</a:t>
            </a:r>
            <a:endParaRPr lang="it-IT" sz="4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141012" y="3263900"/>
            <a:ext cx="2552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L’utente sceglie cosa mangiare</a:t>
            </a:r>
            <a:endParaRPr lang="it-IT" sz="36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873624" y="3441700"/>
            <a:ext cx="37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Il sistema mostra i locali adeguati al cibo richiesto</a:t>
            </a:r>
            <a:endParaRPr lang="it-IT" sz="32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774637" y="2756407"/>
            <a:ext cx="2971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Il locale prepara il cibo e manda il rider a casa dell’utente</a:t>
            </a:r>
            <a:endParaRPr lang="it-IT" sz="3200" dirty="0"/>
          </a:p>
        </p:txBody>
      </p:sp>
      <p:pic>
        <p:nvPicPr>
          <p:cNvPr id="8" name="Elemento grafico 7" descr="Smartphone contorno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683938" y="2095666"/>
            <a:ext cx="914400" cy="914400"/>
          </a:xfrm>
          <a:prstGeom prst="rect">
            <a:avLst/>
          </a:prstGeom>
        </p:spPr>
      </p:pic>
      <p:pic>
        <p:nvPicPr>
          <p:cNvPr id="10" name="Elemento grafico 9" descr="Negozio contorn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2095666"/>
            <a:ext cx="914400" cy="914400"/>
          </a:xfrm>
          <a:prstGeom prst="rect">
            <a:avLst/>
          </a:prstGeom>
        </p:spPr>
      </p:pic>
      <p:pic>
        <p:nvPicPr>
          <p:cNvPr id="12" name="Elemento grafico 11" descr="Strada con due vie con un sentiero contorn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63105" y="1638466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" y="560610"/>
            <a:ext cx="12192000" cy="1280890"/>
          </a:xfrm>
        </p:spPr>
        <p:txBody>
          <a:bodyPr>
            <a:normAutofit/>
          </a:bodyPr>
          <a:lstStyle/>
          <a:p>
            <a:pPr algn="ctr"/>
            <a:r>
              <a:rPr lang="it-IT" sz="4400" dirty="0"/>
              <a:t>Servizio A Domicilio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71612" y="2413000"/>
            <a:ext cx="9742488" cy="41002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800" dirty="0"/>
              <a:t>Il servizio a domicilio dà la possibilità di ordinare comodamente da casa il pasto desiderato.</a:t>
            </a:r>
            <a:endParaRPr lang="it-IT" sz="2800" dirty="0"/>
          </a:p>
          <a:p>
            <a:pPr marL="0" indent="0" algn="ctr">
              <a:buNone/>
            </a:pPr>
            <a:r>
              <a:rPr lang="it-IT" sz="2800" dirty="0"/>
              <a:t>In questi anni di pandemia abbiamo trovato utile creare un’applicazione che desse la possibilità all’utente di ordinare con più facilità e ai rider di trovare il percorso ottimale per consegnare l’ordine. </a:t>
            </a:r>
            <a:endParaRPr lang="it-IT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4425" y="5225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4400" dirty="0"/>
              <a:t>Knowledge Base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817812" y="24638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it-IT" sz="2800" dirty="0"/>
              <a:t>La Knowledge Base mostra lo stato in cui si trovano le variabili rider e locale.</a:t>
            </a:r>
            <a:endParaRPr lang="it-IT" sz="2800" dirty="0"/>
          </a:p>
          <a:p>
            <a:pPr marL="0" indent="0" algn="l">
              <a:buNone/>
            </a:pPr>
            <a:r>
              <a:rPr lang="it-IT" sz="2800" dirty="0"/>
              <a:t>Diamo all’utente la possibilità di interrogare la base di conoscenza per apprendere la disponibilità del locale, del rider e se l’ordine ha avuto successo o meno.</a:t>
            </a:r>
            <a:endParaRPr lang="it-IT" sz="28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38925" y="5225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4400" dirty="0"/>
              <a:t>Interrogazioni Alla KB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it-IT" sz="2400" dirty="0"/>
              <a:t>Grazie alla funzione </a:t>
            </a:r>
            <a:r>
              <a:rPr lang="it-IT" sz="2400" b="1" dirty="0"/>
              <a:t>ASK</a:t>
            </a:r>
            <a:r>
              <a:rPr lang="it-IT" sz="2400" dirty="0"/>
              <a:t>, l’utente può interrogare la knowledge base  per conoscere lo stato del mondo. </a:t>
            </a:r>
            <a:endParaRPr lang="it-IT" sz="2400" dirty="0"/>
          </a:p>
          <a:p>
            <a:pPr marL="0" indent="0" algn="just">
              <a:buNone/>
            </a:pPr>
            <a:r>
              <a:rPr lang="it-IT" sz="2400" dirty="0"/>
              <a:t>Sulla base dei risultati dell’interrogazione è possibile porre ulteriori domande al sistema:</a:t>
            </a:r>
            <a:endParaRPr lang="it-IT" sz="2400" dirty="0"/>
          </a:p>
          <a:p>
            <a:pPr algn="just"/>
            <a:r>
              <a:rPr lang="it-IT" sz="2400" b="1" dirty="0"/>
              <a:t>HOW</a:t>
            </a:r>
            <a:r>
              <a:rPr lang="it-IT" sz="2400" dirty="0"/>
              <a:t>: nel caso in cui la risposta dell’interrogazione sia </a:t>
            </a:r>
            <a:r>
              <a:rPr lang="it-IT" sz="2400" b="1" dirty="0" err="1"/>
              <a:t>true</a:t>
            </a:r>
            <a:endParaRPr lang="it-IT" sz="2400" b="1" dirty="0"/>
          </a:p>
          <a:p>
            <a:pPr algn="l"/>
            <a:r>
              <a:rPr lang="it-IT" sz="2400" b="1" dirty="0"/>
              <a:t>WHY NOT</a:t>
            </a:r>
            <a:r>
              <a:rPr lang="it-IT" sz="2400" dirty="0"/>
              <a:t>: nel caso in cui la risposta dell’interrogazione sia </a:t>
            </a:r>
            <a:r>
              <a:rPr lang="it-IT" sz="2400" b="1" dirty="0"/>
              <a:t>false</a:t>
            </a:r>
            <a:endParaRPr lang="it-IT" sz="2400" b="1" dirty="0"/>
          </a:p>
          <a:p>
            <a:pPr marL="0" indent="0" algn="just">
              <a:buNone/>
            </a:pPr>
            <a:r>
              <a:rPr lang="it-IT" sz="2400" dirty="0"/>
              <a:t>Grazie alle funzioni </a:t>
            </a:r>
            <a:r>
              <a:rPr lang="it-IT" sz="2400" b="1" dirty="0"/>
              <a:t>HOW</a:t>
            </a:r>
            <a:r>
              <a:rPr lang="it-IT" sz="2400" dirty="0"/>
              <a:t> e </a:t>
            </a:r>
            <a:r>
              <a:rPr lang="it-IT" sz="2400" b="1" dirty="0"/>
              <a:t>WHY NOT </a:t>
            </a:r>
            <a:r>
              <a:rPr lang="it-IT" sz="2400" dirty="0"/>
              <a:t>il sistema è in grado di mostrare la clausola utilizzata per dimostrare la risposta.</a:t>
            </a:r>
            <a:endParaRPr lang="it-IT" sz="2400" dirty="0"/>
          </a:p>
          <a:p>
            <a:pPr marL="0" indent="0" algn="just">
              <a:buNone/>
            </a:pPr>
            <a:endParaRPr lang="it-IT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27825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4400" dirty="0"/>
              <a:t>Algoritmo IDA*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92925" y="2006600"/>
            <a:ext cx="8915400" cy="45847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it-IT" sz="2800" dirty="0"/>
              <a:t>L’applicazione utilizza l’algoritmo </a:t>
            </a:r>
            <a:r>
              <a:rPr lang="it-IT" sz="2800" b="1" dirty="0"/>
              <a:t>Iterative </a:t>
            </a:r>
            <a:r>
              <a:rPr lang="it-IT" sz="2800" b="1" dirty="0" err="1"/>
              <a:t>Deepening</a:t>
            </a:r>
            <a:r>
              <a:rPr lang="it-IT" sz="2800" b="1" dirty="0"/>
              <a:t> A* </a:t>
            </a:r>
            <a:r>
              <a:rPr lang="it-IT" sz="2800" dirty="0"/>
              <a:t>per poter calcolare il percorso con il minor costo dal locale desiderato fino a casa dell’utente.</a:t>
            </a:r>
            <a:endParaRPr lang="it-IT" sz="2800" dirty="0"/>
          </a:p>
          <a:p>
            <a:pPr marL="0" indent="0" algn="just">
              <a:buNone/>
            </a:pPr>
            <a:endParaRPr lang="it-IT" sz="2800" dirty="0"/>
          </a:p>
          <a:p>
            <a:pPr marL="0" indent="0" algn="just">
              <a:buNone/>
            </a:pPr>
            <a:r>
              <a:rPr lang="it-IT" sz="2800" dirty="0"/>
              <a:t>Abbiamo creato un grafo orientato e pesato utilizzando delle euristiche che rappresentano la distanza tra due nodi e i costi degli archi che rappresentano il traffico delle strade. </a:t>
            </a:r>
            <a:endParaRPr lang="it-IT" sz="2800" dirty="0"/>
          </a:p>
          <a:p>
            <a:pPr marL="0" indent="0" algn="just">
              <a:buNone/>
            </a:pPr>
            <a:endParaRPr lang="it-IT" sz="2800" dirty="0"/>
          </a:p>
          <a:p>
            <a:pPr marL="0" indent="0" algn="just">
              <a:buNone/>
            </a:pPr>
            <a:r>
              <a:rPr lang="it-IT" sz="2800" dirty="0"/>
              <a:t>Ogni nodo del grafo corrisponde ad un luogo della città e l’arco orientato definisce il senso di marcia tra il nodo di partenza e il nodo d’arrivo.</a:t>
            </a:r>
            <a:endParaRPr lang="it-IT" sz="2800" dirty="0"/>
          </a:p>
          <a:p>
            <a:pPr marL="0" indent="0" algn="just">
              <a:buNone/>
            </a:pPr>
            <a:r>
              <a:rPr lang="it-IT" dirty="0"/>
              <a:t>  </a:t>
            </a:r>
            <a:endParaRPr lang="it-I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Constraint</a:t>
            </a:r>
            <a:r>
              <a:rPr lang="it-IT" dirty="0"/>
              <a:t> </a:t>
            </a:r>
            <a:r>
              <a:rPr lang="it-IT" dirty="0" err="1"/>
              <a:t>Satisfaction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(CSP)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63470" y="2730500"/>
            <a:ext cx="9287510" cy="26289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it-IT" sz="2800" dirty="0"/>
              <a:t>Abbiamo sfruttato il metodo di risoluzione  </a:t>
            </a:r>
            <a:r>
              <a:rPr lang="it-IT" sz="2800" b="1" dirty="0"/>
              <a:t>CSP</a:t>
            </a:r>
            <a:r>
              <a:rPr lang="it-IT" sz="2800" dirty="0"/>
              <a:t> di ricerca che apprende il cibo scelto dall’utente e mostra l’elenco dei locali disponibili che preparano l’alimento desiderato. </a:t>
            </a:r>
            <a:endParaRPr lang="it-IT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Grp="1" noRot="1" noChangeAspect="1" noMove="1" noResize="1" noUngrp="1"/>
          </p:cNvGrpSpPr>
          <p:nvPr/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/>
          <p:cNvGrpSpPr>
            <a:grpSpLocks noGrp="1" noRot="1" noChangeAspect="1" noMove="1" noResize="1" noUngrp="1"/>
          </p:cNvGrpSpPr>
          <p:nvPr/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>
            <a:grpSpLocks noGrp="1" noRot="1" noChangeAspect="1" noMove="1" noResize="1" noUngrp="1"/>
          </p:cNvGrpSpPr>
          <p:nvPr/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5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1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MENU INIZIALE</a:t>
            </a:r>
            <a:endParaRPr lang="en-US" sz="5400" b="1" dirty="0"/>
          </a:p>
        </p:txBody>
      </p:sp>
      <p:grpSp>
        <p:nvGrpSpPr>
          <p:cNvPr id="58" name="Group 57"/>
          <p:cNvGrpSpPr>
            <a:grpSpLocks noGrp="1" noRot="1" noChangeAspect="1" noMove="1" noResize="1" noUngrp="1"/>
          </p:cNvGrpSpPr>
          <p:nvPr/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59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 descr="Immagine che contiene testo&#10;&#10;Descrizione generat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1" y="932266"/>
            <a:ext cx="9602779" cy="3310549"/>
          </a:xfrm>
          <a:prstGeom prst="rect">
            <a:avLst/>
          </a:prstGeom>
        </p:spPr>
      </p:pic>
      <p:sp>
        <p:nvSpPr>
          <p:cNvPr id="74" name="Freeform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2372</Words>
  <Application>WPS Presentation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Wingdings 3</vt:lpstr>
      <vt:lpstr>Arial</vt:lpstr>
      <vt:lpstr>Century Gothic</vt:lpstr>
      <vt:lpstr>Microsoft YaHei</vt:lpstr>
      <vt:lpstr>Arial Unicode MS</vt:lpstr>
      <vt:lpstr>Calibri</vt:lpstr>
      <vt:lpstr>Century Gothic</vt:lpstr>
      <vt:lpstr>Filo</vt:lpstr>
      <vt:lpstr>PowerPoint 演示文稿</vt:lpstr>
      <vt:lpstr>Argomenti Trattati:</vt:lpstr>
      <vt:lpstr>Servizio A Domicilio</vt:lpstr>
      <vt:lpstr>Servizio A Domicilio</vt:lpstr>
      <vt:lpstr>Knowledge Base</vt:lpstr>
      <vt:lpstr>Interrogazioni Alla KB</vt:lpstr>
      <vt:lpstr>Algoritmo IDA*</vt:lpstr>
      <vt:lpstr>Constraint Satisfaction Problem(CSP)</vt:lpstr>
      <vt:lpstr>MENU INIZIALE</vt:lpstr>
      <vt:lpstr>CSP</vt:lpstr>
      <vt:lpstr>IDA*</vt:lpstr>
      <vt:lpstr>ASK</vt:lpstr>
      <vt:lpstr>HOW</vt:lpstr>
      <vt:lpstr>MAPPA</vt:lpstr>
      <vt:lpstr>GRAZIE PER L’ATTENZIONE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Michele Soragnese</dc:creator>
  <cp:lastModifiedBy>Nicola</cp:lastModifiedBy>
  <cp:revision>7</cp:revision>
  <dcterms:created xsi:type="dcterms:W3CDTF">2022-02-04T10:15:00Z</dcterms:created>
  <dcterms:modified xsi:type="dcterms:W3CDTF">2022-02-09T15:37:18Z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800EB9DF9F904C04B76F446279BB0D99</vt:lpwstr>
  </property>
  <property fmtid="{D5CDD505-2E9C-101B-9397-08002B2CF9AE}" pid="3" name="KSOProductBuildVer">
    <vt:lpwstr>1033-11.2.0.10311</vt:lpwstr>
  </property>
</Properties>
</file>