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Shape 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Shape 8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7" name="Shape 8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idx="1" type="body"/>
          </p:nvPr>
        </p:nvSpPr>
        <p:spPr>
          <a:xfrm>
            <a:off x="721225" y="1359500"/>
            <a:ext cx="33009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4" name="Shape 9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Shape 9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Shape 10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Shape 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Shape 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Shape 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Shape 29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tion">
  <p:cSld name="TITLE_AND_BODY_5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Shape 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Shape 37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x="222800" y="4647875"/>
            <a:ext cx="72666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Introduction 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- Problem - Analysis - Conclusion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blem">
  <p:cSld name="TITLE_AND_BOD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Shape 4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Shape 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222800" y="4647875"/>
            <a:ext cx="72666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Introduction - </a:t>
            </a: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Problem 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- Analysis - Conclusion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alysis">
  <p:cSld name="TITLE_AND_BODY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Shape 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Shape 55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222800" y="4647875"/>
            <a:ext cx="72666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Introduction - Problem - </a:t>
            </a: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Analysis 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- Conclusion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clusion">
  <p:cSld name="TITLE_AND_BODY_4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Shape 6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Shape 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222800" y="4647875"/>
            <a:ext cx="72666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Introduction - Problem - Analysis - </a:t>
            </a: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Shape 7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Shape 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Shape 73"/>
          <p:cNvSpPr txBox="1"/>
          <p:nvPr>
            <p:ph idx="1" type="body"/>
          </p:nvPr>
        </p:nvSpPr>
        <p:spPr>
          <a:xfrm>
            <a:off x="729325" y="1359500"/>
            <a:ext cx="37743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43600" y="1359475"/>
            <a:ext cx="37743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Shape 8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b="1" sz="30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  <a:defRPr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○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■"/>
              <a:defRPr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485500" y="4514702"/>
            <a:ext cx="1292326" cy="4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odayonline.com/voices/millennials-need-wise-financial-planning-gig-economy" TargetMode="External"/><Relationship Id="rId4" Type="http://schemas.openxmlformats.org/officeDocument/2006/relationships/hyperlink" Target="https://www.todayonline.com/singapore/elderly-make-almost-half-spore-population-2050-united-natio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0" y="2052738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min(sum(4u))</a:t>
            </a:r>
            <a:endParaRPr sz="6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0" y="3395663"/>
            <a:ext cx="91440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Ng Rui Qin | Randy Lai | Vincent Tok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450" y="309150"/>
            <a:ext cx="1711100" cy="17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4294967295" type="body"/>
          </p:nvPr>
        </p:nvSpPr>
        <p:spPr>
          <a:xfrm>
            <a:off x="729450" y="0"/>
            <a:ext cx="76887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END OF PRESENTATION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Appendix: CPF Retirement Sum Scheme 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Withdrawal at 55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of $5,000 </a:t>
            </a:r>
            <a:r>
              <a:rPr b="1" lang="en-GB"/>
              <a:t>or</a:t>
            </a:r>
            <a:r>
              <a:rPr lang="en-GB"/>
              <a:t> savings above Full Retirement Sum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 to set aside: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CPF Minimum Sum - $155,000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Medisave Minimum Sum - $43,500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Appendix: CPF Retirement Sum Scheme 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Options: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Retirement Sum (BRS)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Retirement Sum (FRS)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Enhanced Retirement Sum (ERS)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Introduction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Problem Identification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Analysis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Conclusion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Ageing population in Singapore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/>
              <a:t>47% aged &gt; 65 by 2030 </a:t>
            </a:r>
            <a:r>
              <a:rPr baseline="30000" lang="en-GB"/>
              <a:t>1</a:t>
            </a:r>
            <a:endParaRPr baseline="300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Millennials are not literate in financial planning </a:t>
            </a:r>
            <a:r>
              <a:rPr baseline="30000" lang="en-GB"/>
              <a:t>2</a:t>
            </a:r>
            <a:r>
              <a:rPr lang="en-GB"/>
              <a:t> 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/>
              <a:t>Lead to insufficient funds for retirement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727650" y="3321825"/>
            <a:ext cx="67641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Evelyn Eng: </a:t>
            </a: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Millennials need wise financial planning in gig economy - </a:t>
            </a:r>
            <a:r>
              <a:rPr lang="en-GB" sz="12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https://www.todayonline.com/voices/millennials-need-wise-financial-planning-gig-economy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Siau Ming En: Elderly to make up almost half of S’pore population by 2050: United Nations -</a:t>
            </a:r>
            <a:b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https://www.todayonline.com/singapore/elderly-make-almost-half-spore-population-2050-united-nations</a:t>
            </a: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Identification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CPF Retirement Sum Scheme indicates that it is the sum that is required to support a basic standard of living upon retirement.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45" y="3234650"/>
            <a:ext cx="4454674" cy="9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621" y="2988925"/>
            <a:ext cx="3885900" cy="14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Minimum Sum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59500"/>
            <a:ext cx="3622049" cy="312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150" y="1747400"/>
            <a:ext cx="38100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Factors Affecting Analysis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Static Analysis: Linear CPF growth (baseline, assuming status quo)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Dynamic Analysis: Different predicted values when housing and insurance factors are included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APIs Used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r>
              <a:rPr lang="en-GB"/>
              <a:t>1.3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CPF Calculator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NTUC Income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v2.1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Mortgage Calculator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277" y="2815686"/>
            <a:ext cx="1585500" cy="12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338" y="1606793"/>
            <a:ext cx="2941400" cy="8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025" y="2464146"/>
            <a:ext cx="3284325" cy="184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771" y="1499296"/>
            <a:ext cx="3840331" cy="12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</a:t>
            </a:r>
            <a:r>
              <a:rPr lang="en-GB"/>
              <a:t>s/Frameworks Used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7950" y="1768325"/>
            <a:ext cx="2748075" cy="9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300" y="3104500"/>
            <a:ext cx="4572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276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30400" y="1452225"/>
            <a:ext cx="7688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Seek to educate our youth on retirement planning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Start young and plan ahead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178" y="2787400"/>
            <a:ext cx="2673650" cy="16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