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60" r:id="rId3"/>
    <p:sldId id="261" r:id="rId4"/>
    <p:sldId id="262" r:id="rId5"/>
    <p:sldId id="263" r:id="rId6"/>
    <p:sldId id="275" r:id="rId7"/>
    <p:sldId id="294" r:id="rId8"/>
    <p:sldId id="288" r:id="rId9"/>
    <p:sldId id="289" r:id="rId10"/>
    <p:sldId id="290" r:id="rId11"/>
    <p:sldId id="291" r:id="rId12"/>
    <p:sldId id="29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95" r:id="rId22"/>
    <p:sldId id="301" r:id="rId23"/>
    <p:sldId id="273" r:id="rId24"/>
    <p:sldId id="296" r:id="rId25"/>
    <p:sldId id="299" r:id="rId26"/>
    <p:sldId id="300" r:id="rId27"/>
    <p:sldId id="274" r:id="rId28"/>
    <p:sldId id="279" r:id="rId29"/>
    <p:sldId id="293" r:id="rId30"/>
    <p:sldId id="278" r:id="rId31"/>
    <p:sldId id="280" r:id="rId32"/>
    <p:sldId id="277" r:id="rId33"/>
    <p:sldId id="281" r:id="rId34"/>
    <p:sldId id="284" r:id="rId35"/>
    <p:sldId id="285" r:id="rId36"/>
    <p:sldId id="286" r:id="rId37"/>
    <p:sldId id="287" r:id="rId38"/>
    <p:sldId id="283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D9A6FACF-0EDD-6F42-B506-29A9EB05D50E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s.readthedocs.org/en/2014/code-of-conduct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gs-2014@lists.idyll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/>
              <a:t>w</a:t>
            </a:r>
            <a:r>
              <a:rPr lang="en-US" smtClean="0"/>
              <a:t>elcome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</a:t>
            </a:r>
            <a:r>
              <a:rPr lang="en-US" dirty="0" smtClean="0"/>
              <a:t>controls &amp;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whole process work?</a:t>
            </a:r>
          </a:p>
          <a:p>
            <a:endParaRPr lang="en-US" dirty="0" smtClean="0"/>
          </a:p>
          <a:p>
            <a:r>
              <a:rPr lang="en-US" dirty="0" smtClean="0"/>
              <a:t>“I can </a:t>
            </a:r>
            <a:r>
              <a:rPr lang="en-US" dirty="0" smtClean="0"/>
              <a:t>reproduce what </a:t>
            </a:r>
            <a:r>
              <a:rPr lang="en-US" dirty="0" smtClean="0"/>
              <a:t>this other person/lab did, with their data, when I use my own software.”</a:t>
            </a:r>
          </a:p>
          <a:p>
            <a:endParaRPr lang="en-US" dirty="0" smtClean="0"/>
          </a:p>
          <a:p>
            <a:r>
              <a:rPr lang="en-US" dirty="0" smtClean="0"/>
              <a:t>This is much more rarely done…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nature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listen to a computational biologist explain their clever algorithm…</a:t>
            </a:r>
          </a:p>
          <a:p>
            <a:endParaRPr lang="en-US" dirty="0" smtClean="0"/>
          </a:p>
          <a:p>
            <a:r>
              <a:rPr lang="en-US" dirty="0" smtClean="0"/>
              <a:t>…it’s a </a:t>
            </a:r>
            <a:r>
              <a:rPr lang="en-US" b="1" dirty="0" smtClean="0"/>
              <a:t>big </a:t>
            </a:r>
            <a:r>
              <a:rPr lang="en-US" dirty="0" smtClean="0"/>
              <a:t>mistake </a:t>
            </a:r>
            <a:r>
              <a:rPr lang="en-US" dirty="0" smtClean="0"/>
              <a:t>to think that they necessarily know what’s going on.</a:t>
            </a:r>
          </a:p>
          <a:p>
            <a:endParaRPr lang="en-US" dirty="0" smtClean="0"/>
          </a:p>
          <a:p>
            <a:r>
              <a:rPr lang="en-US" dirty="0" smtClean="0"/>
              <a:t>Software is full of bugs and unintended consequences.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7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4384990" cy="4663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step can be understood, and tested/controlled individually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Each step is re-usable!  Just need to figure out input/output formats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Automate, automate, automate.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0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opportunity: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sequence is </a:t>
            </a:r>
            <a:r>
              <a:rPr lang="en-US" dirty="0" smtClean="0"/>
              <a:t>here</a:t>
            </a:r>
            <a:r>
              <a:rPr lang="en-US" dirty="0" smtClean="0"/>
              <a:t>! As you know!</a:t>
            </a:r>
            <a:endParaRPr lang="en-US" dirty="0" smtClean="0"/>
          </a:p>
          <a:p>
            <a:r>
              <a:rPr lang="en-US" dirty="0" smtClean="0"/>
              <a:t>“In the land of the blind, the one eyed is king.”  -- those prepared to </a:t>
            </a:r>
            <a:r>
              <a:rPr lang="en-US" i="1" dirty="0" smtClean="0"/>
              <a:t>think </a:t>
            </a:r>
            <a:r>
              <a:rPr lang="en-US" dirty="0" smtClean="0"/>
              <a:t>about how to use sequencing technology to answer their question will have a substantial leg up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Who knows?  Some of you might even like this mix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897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</a:t>
            </a:r>
            <a:r>
              <a:rPr lang="en-US" dirty="0" smtClean="0"/>
              <a:t>safe &amp; welcoming place </a:t>
            </a:r>
            <a:r>
              <a:rPr lang="en-US" dirty="0" smtClean="0"/>
              <a:t>to experiment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Lots and lots of help (in the form of </a:t>
            </a:r>
            <a:r>
              <a:rPr lang="en-US" dirty="0" err="1" smtClean="0"/>
              <a:t>Tas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Provide lots of data sets, tools, scripts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Research specific </a:t>
            </a:r>
            <a:r>
              <a:rPr lang="en-US" dirty="0" smtClean="0"/>
              <a:t>help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requirements of you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a requirements free </a:t>
            </a:r>
            <a:r>
              <a:rPr lang="en-US" dirty="0" smtClean="0"/>
              <a:t>zone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can safely skip the entire course…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9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expectations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Questions!</a:t>
            </a:r>
          </a:p>
          <a:p>
            <a:endParaRPr lang="en-US" dirty="0" smtClean="0"/>
          </a:p>
          <a:p>
            <a:r>
              <a:rPr lang="en-US" dirty="0" smtClean="0"/>
              <a:t>Ask for help when you need it!</a:t>
            </a:r>
          </a:p>
          <a:p>
            <a:endParaRPr lang="en-US" dirty="0" smtClean="0"/>
          </a:p>
          <a:p>
            <a:r>
              <a:rPr lang="en-US" dirty="0" smtClean="0"/>
              <a:t>Tolerance (in both directions)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9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hopes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Enthusiasm!</a:t>
            </a:r>
          </a:p>
          <a:p>
            <a:endParaRPr lang="en-US" dirty="0" smtClean="0"/>
          </a:p>
          <a:p>
            <a:r>
              <a:rPr lang="en-US" dirty="0" smtClean="0"/>
              <a:t>Engagement!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schedule (tentative)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882" y="2002118"/>
            <a:ext cx="8367059" cy="4063403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7-8: breakfast. They mean it. /cc </a:t>
            </a:r>
            <a:r>
              <a:rPr lang="en-US" dirty="0" err="1" smtClean="0"/>
              <a:t>Frona’s</a:t>
            </a:r>
            <a:r>
              <a:rPr lang="en-US" dirty="0" smtClean="0"/>
              <a:t> Bakery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9:15am </a:t>
            </a:r>
            <a:r>
              <a:rPr lang="en-US" dirty="0" smtClean="0"/>
              <a:t>– lecture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10</a:t>
            </a:r>
            <a:r>
              <a:rPr lang="en-US" dirty="0" smtClean="0"/>
              <a:t>:</a:t>
            </a:r>
            <a:r>
              <a:rPr lang="en-US" dirty="0" smtClean="0"/>
              <a:t>30</a:t>
            </a:r>
            <a:r>
              <a:rPr lang="en-US" dirty="0" smtClean="0"/>
              <a:t>am </a:t>
            </a:r>
            <a:r>
              <a:rPr lang="en-US" dirty="0" smtClean="0"/>
              <a:t>– tutorial 1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12-1pm - lunch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1:15pm – tutorial 2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3pm – free time!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5-6:30 - dinner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7pm – tutorial/lecture/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Weekly schedule – tentative wk1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 – BLAST, </a:t>
            </a:r>
            <a:r>
              <a:rPr lang="en-US" dirty="0" smtClean="0"/>
              <a:t>sequence quality foo</a:t>
            </a:r>
            <a:endParaRPr lang="en-US" dirty="0" smtClean="0"/>
          </a:p>
          <a:p>
            <a:r>
              <a:rPr lang="en-US" dirty="0" smtClean="0"/>
              <a:t>Wed – </a:t>
            </a:r>
            <a:r>
              <a:rPr lang="en-US" dirty="0" smtClean="0"/>
              <a:t>mapping &amp; assembly; genomic visualization</a:t>
            </a:r>
            <a:endParaRPr lang="en-US" dirty="0" smtClean="0"/>
          </a:p>
          <a:p>
            <a:r>
              <a:rPr lang="en-US" dirty="0" smtClean="0"/>
              <a:t>Thursday – </a:t>
            </a:r>
            <a:r>
              <a:rPr lang="en-US" dirty="0" smtClean="0"/>
              <a:t>Genomic intervals &amp; </a:t>
            </a:r>
            <a:r>
              <a:rPr lang="en-US" dirty="0" err="1" smtClean="0"/>
              <a:t>bioinfo</a:t>
            </a:r>
            <a:r>
              <a:rPr lang="en-US" dirty="0" smtClean="0"/>
              <a:t> survival</a:t>
            </a:r>
            <a:endParaRPr lang="en-US" dirty="0" smtClean="0"/>
          </a:p>
          <a:p>
            <a:r>
              <a:rPr lang="en-US" dirty="0" smtClean="0"/>
              <a:t>Friday </a:t>
            </a:r>
            <a:r>
              <a:rPr lang="en-US" dirty="0" smtClean="0"/>
              <a:t>– SNP calling, experimental design</a:t>
            </a:r>
          </a:p>
          <a:p>
            <a:r>
              <a:rPr lang="en-US" dirty="0" smtClean="0"/>
              <a:t>Saturday – pipelines &amp; protocols for </a:t>
            </a:r>
            <a:r>
              <a:rPr lang="en-US" dirty="0" err="1" smtClean="0"/>
              <a:t>mRNAseq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61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/>
              <a:t>Most biologists </a:t>
            </a:r>
            <a:r>
              <a:rPr lang="en-US" sz="3200" b="1" dirty="0" smtClean="0"/>
              <a:t>stil</a:t>
            </a:r>
            <a:r>
              <a:rPr lang="en-US" sz="3200" b="1" dirty="0" smtClean="0"/>
              <a:t>l </a:t>
            </a:r>
            <a:r>
              <a:rPr lang="en-US" sz="3200" b="1" dirty="0" smtClean="0"/>
              <a:t>don’t </a:t>
            </a:r>
            <a:r>
              <a:rPr lang="en-US" sz="3200" b="1" dirty="0" smtClean="0"/>
              <a:t>know much about computational science.</a:t>
            </a:r>
          </a:p>
          <a:p>
            <a:endParaRPr lang="en-US" dirty="0" smtClean="0"/>
          </a:p>
          <a:p>
            <a:r>
              <a:rPr lang="en-US" dirty="0" smtClean="0"/>
              <a:t>Among many biologists, there is a general fear or skepticism of computers.</a:t>
            </a:r>
          </a:p>
          <a:p>
            <a:endParaRPr lang="en-US" dirty="0" smtClean="0"/>
          </a:p>
          <a:p>
            <a:r>
              <a:rPr lang="en-US" dirty="0" smtClean="0"/>
              <a:t>This leads to shallow thinking about computational science.</a:t>
            </a:r>
          </a:p>
        </p:txBody>
      </p:sp>
    </p:spTree>
    <p:extLst>
      <p:ext uri="{BB962C8B-B14F-4D97-AF65-F5344CB8AC3E}">
        <p14:creationId xmlns:p14="http://schemas.microsoft.com/office/powerpoint/2010/main" val="117530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Titus Brown (that’s me)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Dworkin</a:t>
            </a:r>
            <a:r>
              <a:rPr lang="en-US" dirty="0" smtClean="0"/>
              <a:t> -- co-instructor</a:t>
            </a:r>
          </a:p>
          <a:p>
            <a:r>
              <a:rPr lang="en-US" dirty="0" err="1" smtClean="0"/>
              <a:t>Istvan</a:t>
            </a:r>
            <a:r>
              <a:rPr lang="en-US" dirty="0" smtClean="0"/>
              <a:t> Albert – co-</a:t>
            </a:r>
            <a:r>
              <a:rPr lang="en-US" dirty="0" smtClean="0"/>
              <a:t>instructor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Cody Nicks – go</a:t>
            </a:r>
            <a:r>
              <a:rPr lang="en-US" dirty="0" smtClean="0"/>
              <a:t>-</a:t>
            </a:r>
            <a:r>
              <a:rPr lang="en-US" dirty="0" smtClean="0"/>
              <a:t>fer and aide-de-camp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29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Amanda Charbonneau– TA and cruise director</a:t>
            </a:r>
            <a:endParaRPr lang="en-US" dirty="0" smtClean="0"/>
          </a:p>
          <a:p>
            <a:r>
              <a:rPr lang="en-US" dirty="0" smtClean="0"/>
              <a:t>Elijah Lowe– TA</a:t>
            </a:r>
          </a:p>
          <a:p>
            <a:r>
              <a:rPr lang="en-US" dirty="0" smtClean="0"/>
              <a:t>Will Pitchers – TA</a:t>
            </a:r>
          </a:p>
          <a:p>
            <a:r>
              <a:rPr lang="en-US" dirty="0" err="1" smtClean="0"/>
              <a:t>Aswathy</a:t>
            </a:r>
            <a:r>
              <a:rPr lang="en-US" dirty="0" smtClean="0"/>
              <a:t> Sebastian - TA</a:t>
            </a:r>
            <a:endParaRPr lang="en-US" dirty="0" smtClean="0"/>
          </a:p>
          <a:p>
            <a:r>
              <a:rPr lang="en-US" dirty="0" err="1" smtClean="0"/>
              <a:t>Qingpeng</a:t>
            </a:r>
            <a:r>
              <a:rPr lang="en-US" dirty="0" smtClean="0"/>
              <a:t> Zhang – 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54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Dramatis personae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Other instructors:</a:t>
            </a:r>
          </a:p>
          <a:p>
            <a:pPr marL="0" indent="0" algn="ctr">
              <a:buNone/>
            </a:pPr>
            <a:r>
              <a:rPr lang="en-US" dirty="0" smtClean="0"/>
              <a:t>Daniel </a:t>
            </a:r>
            <a:r>
              <a:rPr lang="en-US" dirty="0" err="1" smtClean="0"/>
              <a:t>Standage</a:t>
            </a:r>
            <a:r>
              <a:rPr lang="en-US" dirty="0" smtClean="0"/>
              <a:t>, Meg </a:t>
            </a:r>
            <a:r>
              <a:rPr lang="en-US" dirty="0" err="1" smtClean="0"/>
              <a:t>Staton</a:t>
            </a:r>
            <a:r>
              <a:rPr lang="en-US" dirty="0" smtClean="0"/>
              <a:t>, Chris Chandler, Adina Howe, Aaro</a:t>
            </a:r>
            <a:r>
              <a:rPr lang="en-US" dirty="0" smtClean="0"/>
              <a:t>n Darling, Matt </a:t>
            </a:r>
            <a:r>
              <a:rPr lang="en-US" dirty="0" err="1" smtClean="0"/>
              <a:t>MacManes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3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night-swimming without a buddy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 mean it.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137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http://angus.readthedocs.org/en/2014/code-of-</a:t>
            </a:r>
            <a:r>
              <a:rPr lang="en-US" dirty="0" smtClean="0">
                <a:hlinkClick r:id="rId2"/>
              </a:rPr>
              <a:t>conduct.html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tl;dr</a:t>
            </a:r>
            <a:r>
              <a:rPr lang="en-US" dirty="0" smtClean="0"/>
              <a:t>? </a:t>
            </a:r>
            <a:r>
              <a:rPr lang="en-US" b="1" dirty="0" smtClean="0"/>
              <a:t>Don’t be a jerk.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 will post Judi Brown Clark’s contact information on the wall shortly.</a:t>
            </a:r>
          </a:p>
          <a:p>
            <a:pPr algn="ctr">
              <a:buNone/>
            </a:pPr>
            <a:r>
              <a:rPr lang="en-US" dirty="0" smtClean="0"/>
              <a:t>Note: this is not because of known prior problems, ICYW.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232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and drink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group-intended can be purchased by Cody.  Please write it down on the list in the back.</a:t>
            </a:r>
          </a:p>
          <a:p>
            <a:r>
              <a:rPr lang="en-US" dirty="0" smtClean="0"/>
              <a:t>Cody can also drive you to the market; he’ll probably go every two or three days.</a:t>
            </a:r>
          </a:p>
          <a:p>
            <a:r>
              <a:rPr lang="en-US" dirty="0" smtClean="0"/>
              <a:t>Please don’t ask Cody to spot you $$; ask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and location.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volleyball, </a:t>
            </a:r>
            <a:r>
              <a:rPr lang="en-US" dirty="0" err="1" smtClean="0"/>
              <a:t>frisbee</a:t>
            </a:r>
            <a:r>
              <a:rPr lang="en-US" dirty="0" smtClean="0"/>
              <a:t>, </a:t>
            </a:r>
            <a:r>
              <a:rPr lang="en-US" dirty="0" err="1" smtClean="0"/>
              <a:t>frisbee</a:t>
            </a:r>
            <a:r>
              <a:rPr lang="en-US" dirty="0" smtClean="0"/>
              <a:t> golf, </a:t>
            </a:r>
            <a:r>
              <a:rPr lang="en-US" dirty="0" err="1" smtClean="0"/>
              <a:t>boche</a:t>
            </a:r>
            <a:r>
              <a:rPr lang="en-US" dirty="0" smtClean="0"/>
              <a:t> ball…?</a:t>
            </a:r>
          </a:p>
          <a:p>
            <a:r>
              <a:rPr lang="en-US" dirty="0" smtClean="0"/>
              <a:t>Also cards. Other board games needed?</a:t>
            </a:r>
          </a:p>
          <a:p>
            <a:endParaRPr lang="en-US" dirty="0"/>
          </a:p>
          <a:p>
            <a:r>
              <a:rPr lang="en-US" dirty="0" smtClean="0"/>
              <a:t>There’s good places to run, to swim, to hike, to bike, and to fish.</a:t>
            </a:r>
          </a:p>
          <a:p>
            <a:r>
              <a:rPr lang="en-US" dirty="0" smtClean="0"/>
              <a:t>We also have laundry and weight room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4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How does all this stuff work, generally?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Can we automate things and/or do them more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6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459" b="1" dirty="0" smtClean="0"/>
              <a:t>Most computational </a:t>
            </a:r>
            <a:r>
              <a:rPr lang="en-US" sz="3459" b="1" dirty="0" smtClean="0"/>
              <a:t>scientists still don’t </a:t>
            </a:r>
            <a:r>
              <a:rPr lang="en-US" sz="3459" b="1" dirty="0" smtClean="0"/>
              <a:t>know much about biology.</a:t>
            </a:r>
          </a:p>
          <a:p>
            <a:endParaRPr lang="en-US" dirty="0" smtClean="0"/>
          </a:p>
          <a:p>
            <a:r>
              <a:rPr lang="en-US" dirty="0" smtClean="0"/>
              <a:t>Extant computational solutions may not use appropriate heuristics, or default parameters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“It works on my data…”, but their data != yours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Solutions/programs may not be couched in the right terms for the biology, or with proper appreciation for biological complexity.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7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utomation </a:t>
            </a:r>
            <a:r>
              <a:rPr lang="en-US" dirty="0" smtClean="0"/>
              <a:t>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You’ll learn to run lots of different programs here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</a:t>
            </a:r>
            <a:r>
              <a:rPr lang="en-US" dirty="0" smtClean="0"/>
              <a:t>hardware</a:t>
            </a:r>
            <a:r>
              <a:rPr lang="en-US" dirty="0"/>
              <a:t>.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Often explicit or implicit tradeoffs between compute “amount” and quality of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786" r="-18786"/>
          <a:stretch>
            <a:fillRect/>
          </a:stretch>
        </p:blipFill>
        <p:spPr>
          <a:xfrm>
            <a:off x="457200" y="1600200"/>
            <a:ext cx="7747035" cy="4260571"/>
          </a:xfrm>
        </p:spPr>
      </p:pic>
      <p:sp>
        <p:nvSpPr>
          <p:cNvPr id="5" name="Rectangle 4"/>
          <p:cNvSpPr/>
          <p:nvPr/>
        </p:nvSpPr>
        <p:spPr>
          <a:xfrm>
            <a:off x="4242170" y="6051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www.infernodevelopment.com</a:t>
            </a:r>
            <a:r>
              <a:rPr lang="en-US" dirty="0" smtClean="0"/>
              <a:t>/how-computer-chess-engines-think-</a:t>
            </a:r>
            <a:r>
              <a:rPr lang="en-US" dirty="0" err="1" smtClean="0"/>
              <a:t>minimax</a:t>
            </a:r>
            <a:r>
              <a:rPr lang="en-US" dirty="0" smtClean="0"/>
              <a:t>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3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issue </a:t>
            </a:r>
            <a:r>
              <a:rPr lang="en-US" dirty="0" smtClean="0"/>
              <a:t>comes </a:t>
            </a:r>
            <a:r>
              <a:rPr lang="en-US" dirty="0" smtClean="0"/>
              <a:t>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limits of data + compute?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0262" r="2026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41571" y="1764269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5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choice of mapper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436" r="1043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65639" y="5781678"/>
            <a:ext cx="390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 matters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5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171" b="617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4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Figuring </a:t>
            </a:r>
            <a:r>
              <a:rPr lang="en-US" dirty="0" smtClean="0"/>
              <a:t>out the difference is </a:t>
            </a:r>
            <a:r>
              <a:rPr lang="en-US" dirty="0" smtClean="0"/>
              <a:t>one of the main reasons you’re here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7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3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and materials!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hlinkClick r:id="rId2"/>
              </a:rPr>
              <a:t>ngs-2014@lists.idyll.org</a:t>
            </a:r>
            <a:r>
              <a:rPr lang="en-US" dirty="0" smtClean="0"/>
              <a:t> list to organize things!</a:t>
            </a:r>
          </a:p>
          <a:p>
            <a:r>
              <a:rPr lang="en-US" dirty="0" smtClean="0"/>
              <a:t>Twitter: #ngs2014; I’m @</a:t>
            </a:r>
            <a:r>
              <a:rPr lang="en-US" dirty="0" err="1" smtClean="0"/>
              <a:t>ctitusbrown</a:t>
            </a:r>
            <a:endParaRPr lang="en-US" dirty="0" smtClean="0"/>
          </a:p>
          <a:p>
            <a:r>
              <a:rPr lang="en-US" dirty="0" smtClean="0"/>
              <a:t>Facebook group?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/>
              <a:t>Both biology and computational science are deep, complex fields of study, inhabited by extremely smart people!</a:t>
            </a:r>
          </a:p>
          <a:p>
            <a:endParaRPr lang="en-US" dirty="0" smtClean="0"/>
          </a:p>
          <a:p>
            <a:r>
              <a:rPr lang="en-US" dirty="0" smtClean="0"/>
              <a:t>None of this is easy, on any side of things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If it were easy, they wouldn’t need people as smart as all of us to do it, right?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A two week </a:t>
            </a:r>
            <a:r>
              <a:rPr lang="en-US" dirty="0" smtClean="0"/>
              <a:t>course </a:t>
            </a:r>
            <a:r>
              <a:rPr lang="en-US" dirty="0" smtClean="0"/>
              <a:t>can’t possible teach you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stickies</a:t>
            </a:r>
            <a:r>
              <a:rPr lang="en-US" dirty="0" smtClean="0"/>
              <a:t>, Luke…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Sequencing technology is changing very fast.</a:t>
            </a:r>
          </a:p>
          <a:p>
            <a:endParaRPr lang="en-US" dirty="0" smtClean="0"/>
          </a:p>
          <a:p>
            <a:r>
              <a:rPr lang="en-US" dirty="0" smtClean="0"/>
              <a:t>We don’t understand its limitations or biases very well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software and compute infrastructure lags behind volume of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smtClean="0"/>
              <a:t>type </a:t>
            </a:r>
            <a:r>
              <a:rPr lang="en-US" dirty="0" smtClean="0"/>
              <a:t>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6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not the #</a:t>
            </a:r>
            <a:r>
              <a:rPr lang="en-US" dirty="0" smtClean="0"/>
              <a:t>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not the #</a:t>
            </a:r>
            <a:r>
              <a:rPr lang="en-US" dirty="0" smtClean="0"/>
              <a:t>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</a:t>
            </a:r>
            <a:r>
              <a:rPr lang="en-US" dirty="0" smtClean="0"/>
              <a:t>?</a:t>
            </a:r>
          </a:p>
          <a:p>
            <a:pPr algn="ctr">
              <a:buNone/>
            </a:pPr>
            <a:r>
              <a:rPr lang="en-US" b="1" dirty="0"/>
              <a:t>If you can’t answer this question, then what’s the point of doing the computation?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with experiments, you can put negative and positive controls in your bioinformatics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e.g. with BLAST,</a:t>
            </a:r>
          </a:p>
          <a:p>
            <a:pPr lvl="1"/>
            <a:r>
              <a:rPr lang="en-US" dirty="0" smtClean="0"/>
              <a:t>Do you see expected matches with the parameters and database you’re using?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Positive controls are </a:t>
            </a:r>
            <a:r>
              <a:rPr lang="en-US" dirty="0" smtClean="0"/>
              <a:t>often </a:t>
            </a:r>
            <a:r>
              <a:rPr lang="en-US" dirty="0" smtClean="0"/>
              <a:t>easier than negative, in “</a:t>
            </a:r>
            <a:r>
              <a:rPr lang="en-US" dirty="0" smtClean="0"/>
              <a:t>discovery” </a:t>
            </a:r>
            <a:r>
              <a:rPr lang="en-US" dirty="0" smtClean="0"/>
              <a:t>science…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94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molecules </a:t>
            </a:r>
            <a:r>
              <a:rPr lang="en-US" dirty="0" smtClean="0"/>
              <a:t>and sequences for which you have expectations.</a:t>
            </a:r>
          </a:p>
          <a:p>
            <a:endParaRPr lang="en-US" dirty="0" smtClean="0"/>
          </a:p>
          <a:p>
            <a:r>
              <a:rPr lang="en-US" dirty="0" smtClean="0"/>
              <a:t>“I know this gene comes up, based on qPCR.  I expect to see it in my mRNAseq.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Or, “human? I didn’t expect to see human!”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7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325</TotalTime>
  <Words>1480</Words>
  <Application>Microsoft Macintosh PowerPoint</Application>
  <PresentationFormat>On-screen Show (4:3)</PresentationFormat>
  <Paragraphs>194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Capital</vt:lpstr>
      <vt:lpstr>The welcome lecture</vt:lpstr>
      <vt:lpstr>Challenge #1:</vt:lpstr>
      <vt:lpstr>Challenge #2:</vt:lpstr>
      <vt:lpstr>Challenge #3:</vt:lpstr>
      <vt:lpstr>Challenge #4:</vt:lpstr>
      <vt:lpstr>This is not the #1 problem you will face with bioinformatics.</vt:lpstr>
      <vt:lpstr>This is not the #1 problem you will face with bioinformatics.</vt:lpstr>
      <vt:lpstr>Controls</vt:lpstr>
      <vt:lpstr>Internal controls</vt:lpstr>
      <vt:lpstr>External controls &amp; replication</vt:lpstr>
      <vt:lpstr>Black box nature of algorithms</vt:lpstr>
      <vt:lpstr>Pipelines</vt:lpstr>
      <vt:lpstr>The opportunity:</vt:lpstr>
      <vt:lpstr>Our goals</vt:lpstr>
      <vt:lpstr>Our requirements of you</vt:lpstr>
      <vt:lpstr>Our expectations</vt:lpstr>
      <vt:lpstr>Our hopes</vt:lpstr>
      <vt:lpstr>Daily schedule (tentative)</vt:lpstr>
      <vt:lpstr>Weekly schedule – tentative wk1</vt:lpstr>
      <vt:lpstr>Dramatis personae</vt:lpstr>
      <vt:lpstr>Dramatis personae</vt:lpstr>
      <vt:lpstr>Dramatis personae</vt:lpstr>
      <vt:lpstr>Written rules</vt:lpstr>
      <vt:lpstr>Code of Conduct</vt:lpstr>
      <vt:lpstr>Food and drink</vt:lpstr>
      <vt:lpstr>Games and location.</vt:lpstr>
      <vt:lpstr>Unwritten rules</vt:lpstr>
      <vt:lpstr>Framing the approach</vt:lpstr>
      <vt:lpstr>How does this stuff work?</vt:lpstr>
      <vt:lpstr>Automation &amp; computational efficiency matter</vt:lpstr>
      <vt:lpstr>“Heuristics”</vt:lpstr>
      <vt:lpstr>Often explicit or implicit tradeoffs between compute “amount” and quality of result</vt:lpstr>
      <vt:lpstr>This kind of issue comes up a lot.</vt:lpstr>
      <vt:lpstr>What are the limits of data + compute?</vt:lpstr>
      <vt:lpstr>Does choice of mapper matter?</vt:lpstr>
      <vt:lpstr>Real problem? Our data can’t uniquely specify solution!</vt:lpstr>
      <vt:lpstr>Concluding thoughts</vt:lpstr>
      <vt:lpstr>Any questions or comments?</vt:lpstr>
      <vt:lpstr>Process and materials!</vt:lpstr>
      <vt:lpstr>Use the stickies, Luke…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C. Titus Brown</cp:lastModifiedBy>
  <cp:revision>19</cp:revision>
  <cp:lastPrinted>2014-08-04T14:54:14Z</cp:lastPrinted>
  <dcterms:created xsi:type="dcterms:W3CDTF">2013-06-11T11:08:27Z</dcterms:created>
  <dcterms:modified xsi:type="dcterms:W3CDTF">2014-08-04T17:28:28Z</dcterms:modified>
</cp:coreProperties>
</file>