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9" r:id="rId4"/>
    <p:sldId id="266" r:id="rId5"/>
    <p:sldId id="263" r:id="rId6"/>
    <p:sldId id="257" r:id="rId7"/>
    <p:sldId id="260" r:id="rId8"/>
    <p:sldId id="261" r:id="rId9"/>
    <p:sldId id="262" r:id="rId10"/>
    <p:sldId id="258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1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67353-0783-8C41-8144-C29F24078FB5}" type="datetimeFigureOut">
              <a:rPr lang="en-US" smtClean="0"/>
              <a:t>8/11/14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A4A7E-16B7-174B-8E85-4EE86662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3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is important</a:t>
            </a:r>
            <a:r>
              <a:rPr lang="en-US" baseline="0" dirty="0" smtClean="0"/>
              <a:t> and how can I reduce the noise?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A4A7E-16B7-174B-8E85-4EE8666276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5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is important</a:t>
            </a:r>
            <a:r>
              <a:rPr lang="en-US" baseline="0" dirty="0" smtClean="0"/>
              <a:t> and how can I reduce the noise?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A4A7E-16B7-174B-8E85-4EE8666276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4034-D509-E14F-9FEC-166C6CC1E842}" type="datetimeFigureOut">
              <a:rPr lang="en-US" smtClean="0"/>
              <a:t>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0388-D7CC-EB4E-9762-83BF0836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4034-D509-E14F-9FEC-166C6CC1E842}" type="datetimeFigureOut">
              <a:rPr lang="en-US" smtClean="0"/>
              <a:t>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0388-D7CC-EB4E-9762-83BF0836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4034-D509-E14F-9FEC-166C6CC1E842}" type="datetimeFigureOut">
              <a:rPr lang="en-US" smtClean="0"/>
              <a:t>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0388-D7CC-EB4E-9762-83BF0836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6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4034-D509-E14F-9FEC-166C6CC1E842}" type="datetimeFigureOut">
              <a:rPr lang="en-US" smtClean="0"/>
              <a:t>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0388-D7CC-EB4E-9762-83BF0836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4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4034-D509-E14F-9FEC-166C6CC1E842}" type="datetimeFigureOut">
              <a:rPr lang="en-US" smtClean="0"/>
              <a:t>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0388-D7CC-EB4E-9762-83BF0836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0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4034-D509-E14F-9FEC-166C6CC1E842}" type="datetimeFigureOut">
              <a:rPr lang="en-US" smtClean="0"/>
              <a:t>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0388-D7CC-EB4E-9762-83BF0836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8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4034-D509-E14F-9FEC-166C6CC1E842}" type="datetimeFigureOut">
              <a:rPr lang="en-US" smtClean="0"/>
              <a:t>8/11/14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0388-D7CC-EB4E-9762-83BF0836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2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4034-D509-E14F-9FEC-166C6CC1E842}" type="datetimeFigureOut">
              <a:rPr lang="en-US" smtClean="0"/>
              <a:t>8/11/14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0388-D7CC-EB4E-9762-83BF0836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8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4034-D509-E14F-9FEC-166C6CC1E842}" type="datetimeFigureOut">
              <a:rPr lang="en-US" smtClean="0"/>
              <a:t>8/11/14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0388-D7CC-EB4E-9762-83BF0836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4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4034-D509-E14F-9FEC-166C6CC1E842}" type="datetimeFigureOut">
              <a:rPr lang="en-US" smtClean="0"/>
              <a:t>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0388-D7CC-EB4E-9762-83BF0836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5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4034-D509-E14F-9FEC-166C6CC1E842}" type="datetimeFigureOut">
              <a:rPr lang="en-US" smtClean="0"/>
              <a:t>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0388-D7CC-EB4E-9762-83BF0836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3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D4034-D509-E14F-9FEC-166C6CC1E842}" type="datetimeFigureOut">
              <a:rPr lang="en-US" smtClean="0"/>
              <a:t>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10388-D7CC-EB4E-9762-83BF0836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7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 on </a:t>
            </a:r>
            <a:r>
              <a:rPr lang="en-US" dirty="0" err="1" smtClean="0"/>
              <a:t>Metagenomic</a:t>
            </a:r>
            <a:r>
              <a:rPr lang="en-US" dirty="0" smtClean="0"/>
              <a:t> Data for </a:t>
            </a:r>
            <a:r>
              <a:rPr lang="en-US" dirty="0" smtClean="0"/>
              <a:t>ANGUS Course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Adina </a:t>
            </a:r>
            <a:r>
              <a:rPr lang="en-US" dirty="0" smtClean="0"/>
              <a:t>Howe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795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 tuning is not 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happens when your sequence matches two known genes equally?</a:t>
            </a:r>
          </a:p>
          <a:p>
            <a:r>
              <a:rPr lang="en-US" dirty="0" smtClean="0"/>
              <a:t>What happens if there are multiple taxa related to one function?</a:t>
            </a:r>
          </a:p>
          <a:p>
            <a:r>
              <a:rPr lang="en-US" dirty="0" smtClean="0"/>
              <a:t>What if you want more than ordination (e.g., primer evaluation?)</a:t>
            </a:r>
          </a:p>
          <a:p>
            <a:r>
              <a:rPr lang="en-US" dirty="0" smtClean="0"/>
              <a:t>What if you want to change your distance matrix for ordination?</a:t>
            </a:r>
          </a:p>
          <a:p>
            <a:r>
              <a:rPr lang="en-US" dirty="0" smtClean="0"/>
              <a:t>How do (not) you normalize / rarify your data?</a:t>
            </a:r>
          </a:p>
          <a:p>
            <a:r>
              <a:rPr lang="en-US" dirty="0" smtClean="0"/>
              <a:t>What if you want more sensitivity than a BLAT analysis (e.g., </a:t>
            </a:r>
            <a:r>
              <a:rPr lang="en-US" dirty="0" err="1" smtClean="0"/>
              <a:t>amplicons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Computationally-optimized, not biologically</a:t>
            </a:r>
          </a:p>
          <a:p>
            <a:pPr lvl="1"/>
            <a:r>
              <a:rPr lang="en-US" dirty="0" err="1" smtClean="0"/>
              <a:t>Denitrification</a:t>
            </a:r>
            <a:r>
              <a:rPr lang="en-US" dirty="0" smtClean="0"/>
              <a:t>, Nitrate </a:t>
            </a:r>
            <a:r>
              <a:rPr lang="en-US" dirty="0" err="1" smtClean="0"/>
              <a:t>reductase</a:t>
            </a:r>
            <a:r>
              <a:rPr lang="en-US" dirty="0" smtClean="0"/>
              <a:t>, nitrate ammonification all distinct categories in Level 3</a:t>
            </a:r>
          </a:p>
          <a:p>
            <a:pPr lvl="1"/>
            <a:r>
              <a:rPr lang="en-US" dirty="0" smtClean="0"/>
              <a:t>If you want to merge, not trivial – especially in dealing with abundance estimations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7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forward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Development of all-pleasing computational, statistical, visualization tool will be impossible</a:t>
            </a:r>
          </a:p>
          <a:p>
            <a:r>
              <a:rPr lang="en-US" dirty="0" smtClean="0"/>
              <a:t>Community demands </a:t>
            </a:r>
            <a:r>
              <a:rPr lang="en-US" dirty="0" smtClean="0"/>
              <a:t>will more than likely be easy to use and aimed at reducing (perhaps overly simplified) complex data into comparable metrics (TBD)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management and associated “metadata” may be the larger challenge (in the face of rapidly changing datasets)</a:t>
            </a:r>
          </a:p>
        </p:txBody>
      </p:sp>
    </p:spTree>
    <p:extLst>
      <p:ext uri="{BB962C8B-B14F-4D97-AF65-F5344CB8AC3E}">
        <p14:creationId xmlns:p14="http://schemas.microsoft.com/office/powerpoint/2010/main" val="136991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330200"/>
            <a:ext cx="8559800" cy="619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635" y="6495254"/>
            <a:ext cx="729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tamingdata.com</a:t>
            </a:r>
            <a:r>
              <a:rPr lang="en-US" sz="1400" dirty="0"/>
              <a:t>/</a:t>
            </a:r>
            <a:r>
              <a:rPr lang="en-US" sz="1400" dirty="0" err="1"/>
              <a:t>wp</a:t>
            </a:r>
            <a:r>
              <a:rPr lang="en-US" sz="1400" dirty="0"/>
              <a:t>-content/uploads/2010/07/tree-swing-project-management-</a:t>
            </a:r>
            <a:r>
              <a:rPr lang="en-US" sz="1400" dirty="0" err="1"/>
              <a:t>large.png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593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 do with my sequencing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Compare it to </a:t>
            </a:r>
            <a:r>
              <a:rPr lang="en-US" dirty="0" smtClean="0">
                <a:solidFill>
                  <a:srgbClr val="FF0000"/>
                </a:solidFill>
              </a:rPr>
              <a:t>known references </a:t>
            </a:r>
            <a:r>
              <a:rPr lang="en-US" dirty="0" smtClean="0"/>
              <a:t>(BLAST, alignment mapping, HMMs)</a:t>
            </a:r>
          </a:p>
          <a:p>
            <a:pPr lvl="1"/>
            <a:r>
              <a:rPr lang="en-US" dirty="0" smtClean="0"/>
              <a:t>Database gaps, 50%+ in soil </a:t>
            </a:r>
            <a:r>
              <a:rPr lang="en-US" dirty="0" err="1" smtClean="0"/>
              <a:t>metagenomes</a:t>
            </a:r>
            <a:r>
              <a:rPr lang="en-US" dirty="0" smtClean="0"/>
              <a:t> unknown</a:t>
            </a:r>
          </a:p>
          <a:p>
            <a:pPr lvl="1"/>
            <a:r>
              <a:rPr lang="en-US" dirty="0" smtClean="0"/>
              <a:t>Annotation errors</a:t>
            </a:r>
          </a:p>
          <a:p>
            <a:r>
              <a:rPr lang="en-US" dirty="0" smtClean="0"/>
              <a:t>Assembly (site specific reference)</a:t>
            </a:r>
          </a:p>
          <a:p>
            <a:pPr lvl="1"/>
            <a:r>
              <a:rPr lang="en-US" dirty="0" smtClean="0"/>
              <a:t>Dependent on sequencing depth</a:t>
            </a:r>
          </a:p>
          <a:p>
            <a:pPr lvl="1"/>
            <a:r>
              <a:rPr lang="en-US" dirty="0" smtClean="0"/>
              <a:t>Largest soil datasets, 1 billion reads, 10% assembled</a:t>
            </a:r>
          </a:p>
          <a:p>
            <a:r>
              <a:rPr lang="en-US" dirty="0" smtClean="0"/>
              <a:t>Co-occurrence / binning</a:t>
            </a:r>
          </a:p>
          <a:p>
            <a:pPr lvl="1"/>
            <a:r>
              <a:rPr lang="en-US" dirty="0" smtClean="0"/>
              <a:t>Abundance or nucleotide based </a:t>
            </a:r>
          </a:p>
          <a:p>
            <a:pPr lvl="1"/>
            <a:r>
              <a:rPr lang="en-US" dirty="0" smtClean="0"/>
              <a:t>Sequencing coverage dependent, need “unique” bins</a:t>
            </a:r>
          </a:p>
          <a:p>
            <a:pPr lvl="1"/>
            <a:r>
              <a:rPr lang="en-US" dirty="0" smtClean="0"/>
              <a:t>Particularly problematic for short reads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7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Sentinels in </a:t>
            </a:r>
            <a:r>
              <a:rPr lang="en-US" dirty="0" err="1" smtClean="0"/>
              <a:t>metagenomic</a:t>
            </a:r>
            <a:r>
              <a:rPr lang="en-US" dirty="0" smtClean="0"/>
              <a:t>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Presence/Absence?  Quantification?</a:t>
            </a:r>
          </a:p>
          <a:p>
            <a:r>
              <a:rPr lang="en-US" dirty="0" smtClean="0"/>
              <a:t>Phyla?  Strain?  Functional level?</a:t>
            </a:r>
          </a:p>
          <a:p>
            <a:r>
              <a:rPr lang="en-US" dirty="0" smtClean="0"/>
              <a:t>Strong signals of similarity or differences in both “annotatable” and unknown sequences</a:t>
            </a:r>
          </a:p>
          <a:p>
            <a:r>
              <a:rPr lang="en-US" dirty="0" smtClean="0"/>
              <a:t>Information about targets for which we need more references (by other methods)</a:t>
            </a:r>
          </a:p>
          <a:p>
            <a:r>
              <a:rPr lang="en-US" dirty="0" smtClean="0"/>
              <a:t>Indexes (alpha diversity, </a:t>
            </a:r>
            <a:r>
              <a:rPr lang="en-US" dirty="0" err="1" smtClean="0"/>
              <a:t>copiotroph</a:t>
            </a:r>
            <a:r>
              <a:rPr lang="en-US" dirty="0" smtClean="0"/>
              <a:t>/</a:t>
            </a:r>
            <a:r>
              <a:rPr lang="en-US" dirty="0" err="1" smtClean="0"/>
              <a:t>oligotroph</a:t>
            </a:r>
            <a:r>
              <a:rPr lang="en-US" dirty="0" smtClean="0"/>
              <a:t>, % polymorphism, </a:t>
            </a:r>
            <a:r>
              <a:rPr lang="en-US" dirty="0" err="1" smtClean="0"/>
              <a:t>recA</a:t>
            </a:r>
            <a:r>
              <a:rPr lang="en-US" dirty="0" smtClean="0"/>
              <a:t>/16S gene count)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5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 do with my sequencing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 smtClean="0"/>
              <a:t>Compare it to </a:t>
            </a:r>
            <a:r>
              <a:rPr lang="en-US" b="1" i="1" dirty="0" smtClean="0">
                <a:solidFill>
                  <a:srgbClr val="FF0000"/>
                </a:solidFill>
              </a:rPr>
              <a:t>known references </a:t>
            </a:r>
            <a:r>
              <a:rPr lang="en-US" b="1" i="1" dirty="0" smtClean="0"/>
              <a:t>(BLAST, alignment mapping, HMMs)</a:t>
            </a:r>
          </a:p>
          <a:p>
            <a:pPr lvl="1"/>
            <a:r>
              <a:rPr lang="en-US" b="1" i="1" dirty="0" smtClean="0"/>
              <a:t>Database gaps, 50%+ in soil </a:t>
            </a:r>
            <a:r>
              <a:rPr lang="en-US" b="1" i="1" dirty="0" err="1" smtClean="0"/>
              <a:t>metagenomes</a:t>
            </a:r>
            <a:r>
              <a:rPr lang="en-US" b="1" i="1" dirty="0" smtClean="0"/>
              <a:t> unknown</a:t>
            </a:r>
          </a:p>
          <a:p>
            <a:pPr lvl="1"/>
            <a:r>
              <a:rPr lang="en-US" b="1" i="1" dirty="0" smtClean="0"/>
              <a:t>Annotation errors</a:t>
            </a:r>
          </a:p>
          <a:p>
            <a:r>
              <a:rPr lang="en-US" dirty="0" smtClean="0"/>
              <a:t>Assembly (site specific reference)</a:t>
            </a:r>
          </a:p>
          <a:p>
            <a:pPr lvl="1"/>
            <a:r>
              <a:rPr lang="en-US" dirty="0" smtClean="0"/>
              <a:t>Well developed pipelines and tutorials</a:t>
            </a:r>
          </a:p>
          <a:p>
            <a:pPr lvl="1"/>
            <a:r>
              <a:rPr lang="en-US" dirty="0" smtClean="0"/>
              <a:t>Almost too many choices</a:t>
            </a:r>
          </a:p>
          <a:p>
            <a:r>
              <a:rPr lang="en-US" dirty="0" smtClean="0"/>
              <a:t>Co-occurrence / binning</a:t>
            </a:r>
          </a:p>
          <a:p>
            <a:pPr lvl="1"/>
            <a:r>
              <a:rPr lang="en-US" dirty="0" smtClean="0"/>
              <a:t>Some tools available, still in development largely</a:t>
            </a:r>
          </a:p>
          <a:p>
            <a:pPr lvl="1"/>
            <a:r>
              <a:rPr lang="en-US" dirty="0" smtClean="0"/>
              <a:t>Eventually need to link to </a:t>
            </a:r>
            <a:r>
              <a:rPr lang="en-US" dirty="0" err="1" smtClean="0"/>
              <a:t>knowns</a:t>
            </a:r>
            <a:r>
              <a:rPr lang="en-US" dirty="0" smtClean="0"/>
              <a:t> for validation (or experimental validation)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1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been done – MG-RAST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Free</a:t>
            </a:r>
          </a:p>
          <a:p>
            <a:r>
              <a:rPr lang="en-US" dirty="0" smtClean="0"/>
              <a:t>Easy </a:t>
            </a:r>
          </a:p>
          <a:p>
            <a:r>
              <a:rPr lang="en-US" dirty="0" smtClean="0"/>
              <a:t>Growing in usage by many</a:t>
            </a:r>
          </a:p>
          <a:p>
            <a:r>
              <a:rPr lang="en-US" dirty="0" smtClean="0"/>
              <a:t>Not used by the “leading wedge” (at least as more than a blast engine)</a:t>
            </a:r>
          </a:p>
          <a:p>
            <a:r>
              <a:rPr lang="en-US" dirty="0" smtClean="0"/>
              <a:t>Free data / annotation storage and maintenance</a:t>
            </a:r>
          </a:p>
          <a:p>
            <a:r>
              <a:rPr lang="en-US" dirty="0" smtClean="0"/>
              <a:t>NEON – do you want to build your own?  Does MG-RAST suffice?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6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MG-RAST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7812"/>
            <a:ext cx="9144000" cy="472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5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7163" b="17163"/>
          <a:stretch>
            <a:fillRect/>
          </a:stretch>
        </p:blipFill>
        <p:spPr>
          <a:xfrm>
            <a:off x="737602" y="1913615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56623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47186"/>
            <a:ext cx="57785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3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09" y="2024264"/>
            <a:ext cx="7393892" cy="386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511</Words>
  <Application>Microsoft Macintosh PowerPoint</Application>
  <PresentationFormat>On-screen Show (4:3)</PresentationFormat>
  <Paragraphs>56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Discussion on Metagenomic Data for ANGUS Course</vt:lpstr>
      <vt:lpstr>What I do with my sequencing data</vt:lpstr>
      <vt:lpstr>Sentinels in metagenomic data?</vt:lpstr>
      <vt:lpstr>What I do with my sequencing data</vt:lpstr>
      <vt:lpstr>What has been done – MG-RAST </vt:lpstr>
      <vt:lpstr>MG-RAST</vt:lpstr>
      <vt:lpstr>PowerPoint Presentation</vt:lpstr>
      <vt:lpstr>PowerPoint Presentation</vt:lpstr>
      <vt:lpstr>PowerPoint Presentation</vt:lpstr>
      <vt:lpstr>Fine tuning is not possible</vt:lpstr>
      <vt:lpstr>Looking forward </vt:lpstr>
      <vt:lpstr>PowerPoint Presentation</vt:lpstr>
    </vt:vector>
  </TitlesOfParts>
  <Company>ANL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I do with sequencing data?</dc:title>
  <dc:creator>Adina Howe</dc:creator>
  <cp:lastModifiedBy>Adina Howe</cp:lastModifiedBy>
  <cp:revision>20</cp:revision>
  <dcterms:created xsi:type="dcterms:W3CDTF">2014-07-15T04:14:00Z</dcterms:created>
  <dcterms:modified xsi:type="dcterms:W3CDTF">2014-08-11T21:04:38Z</dcterms:modified>
</cp:coreProperties>
</file>