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302" r:id="rId2"/>
    <p:sldId id="303" r:id="rId3"/>
    <p:sldId id="315" r:id="rId4"/>
    <p:sldId id="304" r:id="rId5"/>
    <p:sldId id="305" r:id="rId6"/>
    <p:sldId id="308" r:id="rId7"/>
    <p:sldId id="306" r:id="rId8"/>
    <p:sldId id="265" r:id="rId9"/>
    <p:sldId id="269" r:id="rId10"/>
    <p:sldId id="316" r:id="rId11"/>
    <p:sldId id="311" r:id="rId12"/>
    <p:sldId id="273" r:id="rId13"/>
    <p:sldId id="312" r:id="rId14"/>
    <p:sldId id="299" r:id="rId15"/>
    <p:sldId id="300" r:id="rId16"/>
    <p:sldId id="314" r:id="rId17"/>
    <p:sldId id="274" r:id="rId18"/>
    <p:sldId id="293" r:id="rId19"/>
    <p:sldId id="278" r:id="rId20"/>
    <p:sldId id="280" r:id="rId21"/>
    <p:sldId id="277" r:id="rId22"/>
    <p:sldId id="281" r:id="rId23"/>
    <p:sldId id="284" r:id="rId24"/>
    <p:sldId id="285" r:id="rId25"/>
    <p:sldId id="286" r:id="rId26"/>
    <p:sldId id="287" r:id="rId27"/>
    <p:sldId id="297" r:id="rId28"/>
    <p:sldId id="298" r:id="rId29"/>
    <p:sldId id="31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D4A6A-8CAE-104E-B15E-608682026E83}" type="datetimeFigureOut">
              <a:rPr lang="en-US" smtClean="0"/>
              <a:t>8/10/15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7F14F-7ABD-AB41-B10C-D65CA075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1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7F14F-7ABD-AB41-B10C-D65CA07530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9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D9A6FACF-0EDD-6F42-B506-29A9EB05D50E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D9A6FACF-0EDD-6F42-B506-29A9EB05D50E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D9A6FACF-0EDD-6F42-B506-29A9EB05D50E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ngus.readthedocs.org/en/2014/code-of-conduct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ngs-2014@lists.idyll.org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14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All the workshop materials will be openly available forever!</a:t>
            </a:r>
          </a:p>
          <a:p>
            <a:pPr marL="0" indent="0" algn="ctr">
              <a:buNone/>
            </a:pPr>
            <a:r>
              <a:rPr lang="en-US" dirty="0" smtClean="0"/>
              <a:t>(Or at least indefinitely.)</a:t>
            </a:r>
          </a:p>
          <a:p>
            <a:pPr marL="0" indent="0" algn="ctr">
              <a:buNone/>
            </a:pPr>
            <a:r>
              <a:rPr lang="en-US" dirty="0" smtClean="0"/>
              <a:t>You can download them and cherish them forever (I’m happy to show you how</a:t>
            </a:r>
            <a:r>
              <a:rPr lang="en-US" smtClean="0"/>
              <a:t>).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They may not be up to date until ~the lecture/tutorial, though.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59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Something that we don’t talk about enough in this workshop: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Most / best bioinformatics information is online:</a:t>
            </a:r>
          </a:p>
          <a:p>
            <a:r>
              <a:rPr lang="en-US" dirty="0" smtClean="0"/>
              <a:t>Blogs</a:t>
            </a:r>
          </a:p>
          <a:p>
            <a:r>
              <a:rPr lang="en-US" dirty="0" smtClean="0"/>
              <a:t>Twitter</a:t>
            </a:r>
          </a:p>
          <a:p>
            <a:r>
              <a:rPr lang="en-US" dirty="0" err="1" smtClean="0"/>
              <a:t>SeqAnswers</a:t>
            </a:r>
            <a:endParaRPr lang="en-US" dirty="0" smtClean="0"/>
          </a:p>
          <a:p>
            <a:r>
              <a:rPr lang="en-US" dirty="0" err="1" smtClean="0"/>
              <a:t>Biostars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Spend some time poking around while you’re here.  We have some suggestions on the course web 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01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Written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No </a:t>
            </a:r>
            <a:r>
              <a:rPr lang="en-US" dirty="0" smtClean="0"/>
              <a:t>night-swimming without a buddy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 mean it.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0137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of Conduct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http://angus.readthedocs.org/en/</a:t>
            </a:r>
            <a:r>
              <a:rPr lang="en-US" dirty="0" smtClean="0">
                <a:hlinkClick r:id="rId2"/>
              </a:rPr>
              <a:t>2015/</a:t>
            </a:r>
            <a:r>
              <a:rPr lang="en-US" dirty="0">
                <a:hlinkClick r:id="rId2"/>
              </a:rPr>
              <a:t>code-of-</a:t>
            </a:r>
            <a:r>
              <a:rPr lang="en-US" dirty="0" smtClean="0">
                <a:hlinkClick r:id="rId2"/>
              </a:rPr>
              <a:t>conduct.html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tl;dr</a:t>
            </a:r>
            <a:r>
              <a:rPr lang="en-US" dirty="0" smtClean="0"/>
              <a:t>? </a:t>
            </a:r>
            <a:r>
              <a:rPr lang="en-US" b="1" dirty="0" smtClean="0"/>
              <a:t>Don’t be a jerk.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 will post Judi Brown Clark’s contact information on the wall shortly.</a:t>
            </a:r>
          </a:p>
          <a:p>
            <a:pPr algn="ctr">
              <a:buNone/>
            </a:pPr>
            <a:r>
              <a:rPr lang="en-US" dirty="0" smtClean="0"/>
              <a:t>Note: this is not because of known prior problems, </a:t>
            </a:r>
            <a:r>
              <a:rPr lang="en-US" dirty="0" smtClean="0"/>
              <a:t>ICYAW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5174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and drink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Anything group-intended can be purchased by </a:t>
            </a:r>
            <a:r>
              <a:rPr lang="en-US" dirty="0" smtClean="0"/>
              <a:t>Jessica.  </a:t>
            </a:r>
            <a:r>
              <a:rPr lang="en-US" dirty="0" smtClean="0"/>
              <a:t>Please write it down on the list in the back.</a:t>
            </a:r>
          </a:p>
          <a:p>
            <a:r>
              <a:rPr lang="en-US" dirty="0" smtClean="0"/>
              <a:t>Jessica can </a:t>
            </a:r>
            <a:r>
              <a:rPr lang="en-US" dirty="0" smtClean="0"/>
              <a:t>also drive you to the market; he’ll probably go every two or three days.</a:t>
            </a:r>
          </a:p>
          <a:p>
            <a:r>
              <a:rPr lang="en-US" dirty="0" smtClean="0"/>
              <a:t>Please don’t ask </a:t>
            </a:r>
            <a:r>
              <a:rPr lang="en-US" dirty="0" smtClean="0"/>
              <a:t>Jessica to </a:t>
            </a:r>
            <a:r>
              <a:rPr lang="en-US" dirty="0" smtClean="0"/>
              <a:t>spot you $$; ask 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8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Games and location.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volleyball, </a:t>
            </a:r>
            <a:r>
              <a:rPr lang="en-US" dirty="0" err="1" smtClean="0"/>
              <a:t>frisbee</a:t>
            </a:r>
            <a:r>
              <a:rPr lang="en-US" dirty="0" smtClean="0"/>
              <a:t>, </a:t>
            </a:r>
            <a:r>
              <a:rPr lang="en-US" dirty="0" err="1" smtClean="0"/>
              <a:t>frisbee</a:t>
            </a:r>
            <a:r>
              <a:rPr lang="en-US" dirty="0" smtClean="0"/>
              <a:t> golf, </a:t>
            </a:r>
            <a:r>
              <a:rPr lang="en-US" dirty="0" err="1" smtClean="0"/>
              <a:t>boche</a:t>
            </a:r>
            <a:r>
              <a:rPr lang="en-US" dirty="0" smtClean="0"/>
              <a:t> ball…?</a:t>
            </a:r>
          </a:p>
          <a:p>
            <a:r>
              <a:rPr lang="en-US" dirty="0" smtClean="0"/>
              <a:t>Also cards. Other board games needed?</a:t>
            </a:r>
          </a:p>
          <a:p>
            <a:endParaRPr lang="en-US" dirty="0"/>
          </a:p>
          <a:p>
            <a:r>
              <a:rPr lang="en-US" dirty="0" smtClean="0"/>
              <a:t>There’s good places to run, to swim, to hike, to bike, and to fish.</a:t>
            </a:r>
          </a:p>
          <a:p>
            <a:r>
              <a:rPr lang="en-US" dirty="0" smtClean="0"/>
              <a:t>We also have laundry and weight room (?)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94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time, more generally.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Please be sure to take time off as you need it.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Not only is relaxation important, given the next two weeks, but the networking is also important.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Plus, the TAs and profs need the time off too :&gt;</a:t>
            </a:r>
          </a:p>
        </p:txBody>
      </p:sp>
    </p:spTree>
    <p:extLst>
      <p:ext uri="{BB962C8B-B14F-4D97-AF65-F5344CB8AC3E}">
        <p14:creationId xmlns:p14="http://schemas.microsoft.com/office/powerpoint/2010/main" val="1132731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Unwritten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79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How does this stuff work?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5363398" cy="4663440"/>
          </a:xfrm>
        </p:spPr>
        <p:txBody>
          <a:bodyPr>
            <a:normAutofit/>
          </a:bodyPr>
          <a:lstStyle/>
          <a:p>
            <a:r>
              <a:rPr lang="en-US" dirty="0" smtClean="0"/>
              <a:t>Typically, you need to run multiple different programs in sequence.</a:t>
            </a:r>
          </a:p>
          <a:p>
            <a:r>
              <a:rPr lang="en-US" dirty="0" smtClean="0"/>
              <a:t>Each program takes in data, in files; and outputs data, in files.</a:t>
            </a:r>
          </a:p>
          <a:p>
            <a:endParaRPr lang="en-US" dirty="0" smtClean="0"/>
          </a:p>
          <a:p>
            <a:r>
              <a:rPr lang="en-US" dirty="0" smtClean="0"/>
              <a:t>(Some programs also produce pretty pictures via the Web.)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598" y="274638"/>
            <a:ext cx="24892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</a:t>
            </a:r>
            <a:r>
              <a:rPr lang="en-US" dirty="0" smtClean="0"/>
              <a:t>utomation &amp; computational efficiency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You’ll learn to run lots of different programs here.</a:t>
            </a:r>
            <a:endParaRPr lang="en-US" dirty="0"/>
          </a:p>
          <a:p>
            <a:r>
              <a:rPr lang="en-US" dirty="0" smtClean="0"/>
              <a:t>We’ll run into some practical problems:</a:t>
            </a:r>
          </a:p>
          <a:p>
            <a:pPr lvl="1"/>
            <a:r>
              <a:rPr lang="en-US" dirty="0" smtClean="0"/>
              <a:t>Some programs take a long time to run.</a:t>
            </a:r>
          </a:p>
          <a:p>
            <a:pPr lvl="1"/>
            <a:r>
              <a:rPr lang="en-US" dirty="0" smtClean="0"/>
              <a:t>Some programs take many different parameters; which are best?</a:t>
            </a:r>
          </a:p>
          <a:p>
            <a:pPr lvl="1"/>
            <a:r>
              <a:rPr lang="en-US" dirty="0" smtClean="0"/>
              <a:t>Some programs don’t finish on “cheap” hardware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How do we run many long-running programs? How do we remember what we did? How do we get our programs to finish?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0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Everything’s going to be OK.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This is the 6</a:t>
            </a:r>
            <a:r>
              <a:rPr lang="en-US" baseline="30000" dirty="0" smtClean="0"/>
              <a:t>th</a:t>
            </a:r>
            <a:r>
              <a:rPr lang="en-US" dirty="0" smtClean="0"/>
              <a:t> year we’ve run this course (!!)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You’re in experienced hands.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(I won’t say “good”, necessarily.  But experienced.)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06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“Heuristics”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do computers do when the answer is either really, really hard to compute exactly, or actually impossible?</a:t>
            </a:r>
          </a:p>
          <a:p>
            <a:endParaRPr lang="en-US" dirty="0"/>
          </a:p>
          <a:p>
            <a:r>
              <a:rPr lang="en-US" dirty="0" smtClean="0"/>
              <a:t>They approximate! Or guess!</a:t>
            </a:r>
          </a:p>
          <a:p>
            <a:endParaRPr lang="en-US" dirty="0"/>
          </a:p>
          <a:p>
            <a:r>
              <a:rPr lang="en-US" dirty="0" smtClean="0"/>
              <a:t>The term “heuristic” refers to a guess, or shortcut procedure, that usually returns a pretty good answer.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01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Often explicit or implicit tradeoffs between compute “amount” and quality of result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8786" r="-18786"/>
          <a:stretch>
            <a:fillRect/>
          </a:stretch>
        </p:blipFill>
        <p:spPr>
          <a:xfrm>
            <a:off x="457200" y="1600200"/>
            <a:ext cx="7747035" cy="4260571"/>
          </a:xfrm>
        </p:spPr>
      </p:pic>
      <p:sp>
        <p:nvSpPr>
          <p:cNvPr id="5" name="Rectangle 4"/>
          <p:cNvSpPr/>
          <p:nvPr/>
        </p:nvSpPr>
        <p:spPr>
          <a:xfrm>
            <a:off x="4242170" y="605107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www.infernodevelopment.com</a:t>
            </a:r>
            <a:r>
              <a:rPr lang="en-US" dirty="0" smtClean="0"/>
              <a:t>/how-computer-chess-engines-think-</a:t>
            </a:r>
            <a:r>
              <a:rPr lang="en-US" dirty="0" err="1" smtClean="0"/>
              <a:t>minimax</a:t>
            </a:r>
            <a:r>
              <a:rPr lang="en-US" dirty="0" smtClean="0"/>
              <a:t>-tree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53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kind of issue comes up a lot.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Mapping.</a:t>
            </a:r>
          </a:p>
          <a:p>
            <a:r>
              <a:rPr lang="en-US" dirty="0" smtClean="0"/>
              <a:t>Assembly.</a:t>
            </a:r>
          </a:p>
          <a:p>
            <a:r>
              <a:rPr lang="en-US" dirty="0" smtClean="0"/>
              <a:t>Statistics (Monte Carlo and resampling methods).</a:t>
            </a:r>
          </a:p>
          <a:p>
            <a:r>
              <a:rPr lang="en-US" dirty="0" smtClean="0"/>
              <a:t>Simulations.</a:t>
            </a:r>
          </a:p>
          <a:p>
            <a:endParaRPr lang="en-US" dirty="0"/>
          </a:p>
          <a:p>
            <a:r>
              <a:rPr lang="en-US" dirty="0" smtClean="0"/>
              <a:t>More generally, most “interesting” algorithms involve approximations and shortcuts.  When are they (in)appropriate for your task?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24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limits of data + compute?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34061" b="-34061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941571" y="1764269"/>
            <a:ext cx="554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Mappers will ignore some fraction of reads due to errors.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56817" y="6297403"/>
            <a:ext cx="218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Pyrkosz</a:t>
            </a:r>
            <a:r>
              <a:rPr lang="en-US" dirty="0" smtClean="0"/>
              <a:t> et al., </a:t>
            </a:r>
            <a:r>
              <a:rPr lang="en-US" dirty="0" err="1" smtClean="0"/>
              <a:t>unpub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85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Does choice of mapper matter?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0436" r="10436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3065639" y="5781678"/>
            <a:ext cx="390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 completeness matters more!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56817" y="6297403"/>
            <a:ext cx="218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Pyrkosz</a:t>
            </a:r>
            <a:r>
              <a:rPr lang="en-US" dirty="0" smtClean="0"/>
              <a:t> et al., </a:t>
            </a:r>
            <a:r>
              <a:rPr lang="en-US" dirty="0" err="1" smtClean="0"/>
              <a:t>unpub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05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 problem? Our data can’t uniquely specify solution!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6171" b="6171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992683" y="1654247"/>
            <a:ext cx="7081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Here, there is no direct way to know if last exon is connected to first exon.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1860" y="6312777"/>
            <a:ext cx="218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Pyrkosz</a:t>
            </a:r>
            <a:r>
              <a:rPr lang="en-US" dirty="0" smtClean="0"/>
              <a:t> et al., </a:t>
            </a:r>
            <a:r>
              <a:rPr lang="en-US" dirty="0" err="1" smtClean="0"/>
              <a:t>unpub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94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There’s what you can do today, computationally, with existing programs.  This is often limited by our time, experience, etc.</a:t>
            </a:r>
            <a:endParaRPr lang="en-US" dirty="0"/>
          </a:p>
          <a:p>
            <a:r>
              <a:rPr lang="en-US" dirty="0" smtClean="0"/>
              <a:t>There’s what you could, in theory, do with the data you had.  This is the upper limit on your accuracy.</a:t>
            </a:r>
            <a:endParaRPr lang="en-US" dirty="0"/>
          </a:p>
          <a:p>
            <a:r>
              <a:rPr lang="en-US" dirty="0" smtClean="0"/>
              <a:t>Figuring out the difference is one of the main reasons you’re here :)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17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and materials!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smtClean="0">
                <a:hlinkClick r:id="rId2"/>
              </a:rPr>
              <a:t>ngs-</a:t>
            </a:r>
            <a:r>
              <a:rPr lang="en-US" dirty="0" smtClean="0">
                <a:hlinkClick r:id="rId2"/>
              </a:rPr>
              <a:t>2015@</a:t>
            </a:r>
            <a:r>
              <a:rPr lang="en-US" dirty="0" smtClean="0">
                <a:hlinkClick r:id="rId2"/>
              </a:rPr>
              <a:t>lists.idyll.org</a:t>
            </a:r>
            <a:r>
              <a:rPr lang="en-US" dirty="0" smtClean="0"/>
              <a:t> list to organize things!</a:t>
            </a:r>
          </a:p>
          <a:p>
            <a:r>
              <a:rPr lang="en-US" dirty="0" smtClean="0"/>
              <a:t>Twitter: #</a:t>
            </a:r>
            <a:r>
              <a:rPr lang="en-US" dirty="0" smtClean="0"/>
              <a:t>ngs2015; </a:t>
            </a:r>
            <a:r>
              <a:rPr lang="en-US" dirty="0" smtClean="0"/>
              <a:t>I’m @</a:t>
            </a:r>
            <a:r>
              <a:rPr lang="en-US" dirty="0" err="1" smtClean="0"/>
              <a:t>ctitusbrown</a:t>
            </a:r>
            <a:endParaRPr lang="en-US" dirty="0" smtClean="0"/>
          </a:p>
          <a:p>
            <a:r>
              <a:rPr lang="en-US" dirty="0" smtClean="0"/>
              <a:t>Facebook </a:t>
            </a:r>
            <a:r>
              <a:rPr lang="en-US" dirty="0" smtClean="0"/>
              <a:t>group.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84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stickies</a:t>
            </a:r>
            <a:r>
              <a:rPr lang="en-US" dirty="0" smtClean="0"/>
              <a:t>, Luke…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83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Any questions or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8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Everything’s going to be OK.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Number of emergency room trips: 1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Let’s avoid incrementing that number…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2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myself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Until January, MSU </a:t>
            </a:r>
            <a:r>
              <a:rPr lang="en-US" dirty="0" err="1" smtClean="0"/>
              <a:t>asst</a:t>
            </a:r>
            <a:r>
              <a:rPr lang="en-US" dirty="0" smtClean="0"/>
              <a:t> professor in Microbiology and Computer Science.</a:t>
            </a:r>
          </a:p>
          <a:p>
            <a:r>
              <a:rPr lang="en-US" dirty="0" smtClean="0"/>
              <a:t>As of January, </a:t>
            </a:r>
            <a:r>
              <a:rPr lang="en-US" dirty="0" err="1" smtClean="0"/>
              <a:t>assoc</a:t>
            </a:r>
            <a:r>
              <a:rPr lang="en-US" dirty="0" smtClean="0"/>
              <a:t> professor in School of Veterinary Medicine at UC Davis</a:t>
            </a:r>
          </a:p>
          <a:p>
            <a:r>
              <a:rPr lang="en-US" dirty="0" smtClean="0"/>
              <a:t>Background: programming, evolutionary biology, math, climatology &amp; astronomy, </a:t>
            </a:r>
            <a:r>
              <a:rPr lang="en-US" dirty="0" err="1" smtClean="0"/>
              <a:t>dev</a:t>
            </a:r>
            <a:r>
              <a:rPr lang="en-US" dirty="0" smtClean="0"/>
              <a:t> bio, regulatory genomics, genomics, gene regulatory networks, bioinformatics.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7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Family!</a:t>
            </a:r>
            <a:br>
              <a:rPr lang="en-US" dirty="0" smtClean="0"/>
            </a:br>
            <a:r>
              <a:rPr lang="en-US" sz="3600" dirty="0" smtClean="0"/>
              <a:t>(Not here </a:t>
            </a:r>
            <a:r>
              <a:rPr lang="en-US" sz="3600" dirty="0" smtClean="0">
                <a:sym typeface="Wingdings"/>
              </a:rPr>
              <a:t>)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14311" b="143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613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 in the room: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Matt </a:t>
            </a:r>
            <a:r>
              <a:rPr lang="en-US" dirty="0" err="1" smtClean="0"/>
              <a:t>MacManes</a:t>
            </a:r>
            <a:r>
              <a:rPr lang="en-US" dirty="0" smtClean="0"/>
              <a:t> (UNH)</a:t>
            </a:r>
          </a:p>
          <a:p>
            <a:r>
              <a:rPr lang="en-US" dirty="0" smtClean="0"/>
              <a:t>Amanda Charbonneau (MSU)</a:t>
            </a:r>
          </a:p>
          <a:p>
            <a:r>
              <a:rPr lang="en-US" dirty="0" smtClean="0"/>
              <a:t>Lisa Cohen (UC Davis)</a:t>
            </a:r>
          </a:p>
          <a:p>
            <a:r>
              <a:rPr lang="en-US" dirty="0" smtClean="0"/>
              <a:t>Phil Brooks (MSU)</a:t>
            </a:r>
          </a:p>
          <a:p>
            <a:r>
              <a:rPr lang="en-US" dirty="0" smtClean="0"/>
              <a:t>Jessica </a:t>
            </a:r>
            <a:r>
              <a:rPr lang="en-US" dirty="0" err="1" smtClean="0"/>
              <a:t>Mizzi</a:t>
            </a:r>
            <a:r>
              <a:rPr lang="en-US" dirty="0" smtClean="0"/>
              <a:t> (MSU / UC Davis)</a:t>
            </a:r>
          </a:p>
        </p:txBody>
      </p:sp>
    </p:spTree>
    <p:extLst>
      <p:ext uri="{BB962C8B-B14F-4D97-AF65-F5344CB8AC3E}">
        <p14:creationId xmlns:p14="http://schemas.microsoft.com/office/powerpoint/2010/main" val="381959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goals of this workshop?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Expose you all to a bunch of approaches and ideas and details.</a:t>
            </a:r>
          </a:p>
          <a:p>
            <a:pPr marL="457200" indent="-457200">
              <a:buAutoNum type="arabicPeriod"/>
            </a:pPr>
            <a:r>
              <a:rPr lang="en-US" dirty="0" smtClean="0"/>
              <a:t>Expose you to a particular way of </a:t>
            </a:r>
            <a:r>
              <a:rPr lang="en-US" i="1" dirty="0" smtClean="0"/>
              <a:t>thinking.</a:t>
            </a:r>
          </a:p>
          <a:p>
            <a:pPr marL="457200" indent="-457200">
              <a:buAutoNum type="arabicPeriod"/>
            </a:pPr>
            <a:r>
              <a:rPr lang="en-US" dirty="0" smtClean="0"/>
              <a:t>Train you in a particular way of </a:t>
            </a:r>
            <a:r>
              <a:rPr lang="en-US" i="1" dirty="0" smtClean="0"/>
              <a:t>learning</a:t>
            </a:r>
            <a:r>
              <a:rPr lang="en-US" dirty="0" smtClean="0"/>
              <a:t> and </a:t>
            </a:r>
            <a:r>
              <a:rPr lang="en-US" i="1" dirty="0" smtClean="0"/>
              <a:t>doing</a:t>
            </a:r>
            <a:r>
              <a:rPr lang="en-US" dirty="0" smtClean="0"/>
              <a:t>.</a:t>
            </a:r>
          </a:p>
          <a:p>
            <a:pPr marL="457200" indent="-457200">
              <a:buAutoNum type="arabicPeriod"/>
            </a:pPr>
            <a:r>
              <a:rPr lang="en-US" dirty="0" smtClean="0"/>
              <a:t>Networking!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At the </a:t>
            </a:r>
            <a:r>
              <a:rPr lang="en-US" i="1" dirty="0" smtClean="0"/>
              <a:t>worst</a:t>
            </a:r>
            <a:r>
              <a:rPr lang="en-US" dirty="0" smtClean="0"/>
              <a:t>, you will find out you know more (or less) than you thought.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93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/>
              <a:t>approach.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a safe &amp; welcoming place to experiment.</a:t>
            </a:r>
          </a:p>
          <a:p>
            <a:r>
              <a:rPr lang="en-US" dirty="0" smtClean="0"/>
              <a:t>Lots and lots of help (in the form of </a:t>
            </a:r>
            <a:r>
              <a:rPr lang="en-US" dirty="0" err="1" smtClean="0"/>
              <a:t>Tas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Provide lots of data sets, tools, scripts.</a:t>
            </a:r>
          </a:p>
          <a:p>
            <a:r>
              <a:rPr lang="en-US" dirty="0" smtClean="0"/>
              <a:t>Research specific help as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18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schedule </a:t>
            </a:r>
            <a:r>
              <a:rPr lang="en-US" dirty="0" smtClean="0"/>
              <a:t>(generally)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7882" y="2002118"/>
            <a:ext cx="8367059" cy="4063403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en-US" dirty="0" smtClean="0"/>
              <a:t>7</a:t>
            </a:r>
            <a:r>
              <a:rPr lang="en-US" dirty="0" smtClean="0"/>
              <a:t>-9: breakfast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9</a:t>
            </a:r>
            <a:r>
              <a:rPr lang="en-US" dirty="0" smtClean="0"/>
              <a:t>:15am – lecture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10:30am – tutorial 1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12-1pm - lunch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1:15pm – tutorial 2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3pm – free time!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6-7- dinner (unless noted otherwise)</a:t>
            </a:r>
            <a:endParaRPr lang="en-US" dirty="0" smtClean="0"/>
          </a:p>
          <a:p>
            <a:pPr>
              <a:spcBef>
                <a:spcPts val="800"/>
              </a:spcBef>
            </a:pPr>
            <a:r>
              <a:rPr lang="en-US" dirty="0" smtClean="0"/>
              <a:t>7pm – tutorial/</a:t>
            </a:r>
            <a:r>
              <a:rPr lang="en-US" dirty="0" smtClean="0"/>
              <a:t>lecture</a:t>
            </a:r>
            <a:r>
              <a:rPr lang="en-US" dirty="0"/>
              <a:t> </a:t>
            </a:r>
            <a:r>
              <a:rPr lang="en-US" dirty="0" smtClean="0"/>
              <a:t>and/or fun</a:t>
            </a:r>
            <a:endParaRPr lang="en-US" dirty="0" smtClean="0"/>
          </a:p>
          <a:p>
            <a:pPr>
              <a:spcBef>
                <a:spcPts val="8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62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564</TotalTime>
  <Words>1074</Words>
  <Application>Microsoft Macintosh PowerPoint</Application>
  <PresentationFormat>On-screen Show (4:3)</PresentationFormat>
  <Paragraphs>134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Capital</vt:lpstr>
      <vt:lpstr>Welcome!</vt:lpstr>
      <vt:lpstr>Everything’s going to be OK.</vt:lpstr>
      <vt:lpstr>Everything’s going to be OK.</vt:lpstr>
      <vt:lpstr>Introducing myself</vt:lpstr>
      <vt:lpstr>Family! (Not here )</vt:lpstr>
      <vt:lpstr>Others in the room:</vt:lpstr>
      <vt:lpstr>What are the goals of this workshop?</vt:lpstr>
      <vt:lpstr>Our approach.</vt:lpstr>
      <vt:lpstr>Daily schedule (generally)</vt:lpstr>
      <vt:lpstr>Workshop materials</vt:lpstr>
      <vt:lpstr>Something that we don’t talk about enough in this workshop:</vt:lpstr>
      <vt:lpstr>Written rules</vt:lpstr>
      <vt:lpstr>Code of Conduct</vt:lpstr>
      <vt:lpstr>Food and drink</vt:lpstr>
      <vt:lpstr>Games and location.</vt:lpstr>
      <vt:lpstr>Free time, more generally.</vt:lpstr>
      <vt:lpstr>Unwritten rules</vt:lpstr>
      <vt:lpstr>How does this stuff work?</vt:lpstr>
      <vt:lpstr>Automation &amp; computational efficiency matter</vt:lpstr>
      <vt:lpstr>“Heuristics”</vt:lpstr>
      <vt:lpstr>Often explicit or implicit tradeoffs between compute “amount” and quality of result</vt:lpstr>
      <vt:lpstr>This kind of issue comes up a lot.</vt:lpstr>
      <vt:lpstr>What are the limits of data + compute?</vt:lpstr>
      <vt:lpstr>Does choice of mapper matter?</vt:lpstr>
      <vt:lpstr>Real problem? Our data can’t uniquely specify solution!</vt:lpstr>
      <vt:lpstr>Concluding thoughts</vt:lpstr>
      <vt:lpstr>Process and materials!</vt:lpstr>
      <vt:lpstr>Use the stickies, Luke…</vt:lpstr>
      <vt:lpstr>Any questions or comments?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(slightly delayed) Welcome lecture</dc:title>
  <dc:creator>C. Titus Brown</dc:creator>
  <cp:lastModifiedBy>C. Titus Brown</cp:lastModifiedBy>
  <cp:revision>23</cp:revision>
  <cp:lastPrinted>2015-08-10T15:37:42Z</cp:lastPrinted>
  <dcterms:created xsi:type="dcterms:W3CDTF">2013-06-11T11:08:27Z</dcterms:created>
  <dcterms:modified xsi:type="dcterms:W3CDTF">2015-08-10T17:12:28Z</dcterms:modified>
</cp:coreProperties>
</file>