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68" r:id="rId7"/>
    <p:sldId id="257" r:id="rId8"/>
    <p:sldId id="261" r:id="rId9"/>
    <p:sldId id="262" r:id="rId10"/>
    <p:sldId id="263" r:id="rId11"/>
    <p:sldId id="279" r:id="rId12"/>
    <p:sldId id="300" r:id="rId13"/>
    <p:sldId id="258" r:id="rId14"/>
    <p:sldId id="259" r:id="rId15"/>
    <p:sldId id="260" r:id="rId16"/>
    <p:sldId id="337" r:id="rId17"/>
    <p:sldId id="281" r:id="rId18"/>
    <p:sldId id="264" r:id="rId19"/>
    <p:sldId id="293" r:id="rId20"/>
    <p:sldId id="277" r:id="rId21"/>
    <p:sldId id="274" r:id="rId22"/>
    <p:sldId id="266" r:id="rId23"/>
    <p:sldId id="275" r:id="rId24"/>
    <p:sldId id="267" r:id="rId25"/>
    <p:sldId id="276" r:id="rId26"/>
    <p:sldId id="297" r:id="rId27"/>
    <p:sldId id="296" r:id="rId28"/>
    <p:sldId id="298" r:id="rId29"/>
    <p:sldId id="295" r:id="rId30"/>
    <p:sldId id="269" r:id="rId31"/>
    <p:sldId id="292" r:id="rId32"/>
    <p:sldId id="272" r:id="rId33"/>
    <p:sldId id="273" r:id="rId34"/>
    <p:sldId id="282" r:id="rId35"/>
    <p:sldId id="291" r:id="rId36"/>
    <p:sldId id="290" r:id="rId37"/>
    <p:sldId id="283" r:id="rId38"/>
    <p:sldId id="333" r:id="rId39"/>
    <p:sldId id="301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4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5" r:id="rId66"/>
    <p:sldId id="334" r:id="rId67"/>
    <p:sldId id="336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4D5686-149C-A04A-97F8-1ACE853CA2EF}" type="datetimeFigureOut">
              <a:rPr lang="en-US" smtClean="0"/>
              <a:t>8/11/15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seqanswers.com/forums/showthread.php?t=2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info-core.org/index.php/Interesting_NGS_failures" TargetMode="External"/><Relationship Id="rId4" Type="http://schemas.openxmlformats.org/officeDocument/2006/relationships/hyperlink" Target="http://bioinfo-core.org/index.php/9th_Discussion-28_October_2010" TargetMode="External"/><Relationship Id="rId5" Type="http://schemas.openxmlformats.org/officeDocument/2006/relationships/hyperlink" Target="https://biomickwatson.wordpress.com/2013/01/21/ten-things-to-consider-when-choosing-an-ngs-suppli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ctitusbrown/status/624721875252420608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(Shotgun) sequencing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Titus Brown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8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specific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sequencing everything </a:t>
            </a:r>
            <a:r>
              <a:rPr lang="en-US" b="1" dirty="0" smtClean="0"/>
              <a:t>at random</a:t>
            </a:r>
            <a:r>
              <a:rPr lang="en-US" dirty="0" smtClean="0"/>
              <a:t> is very much easier than sequencing a specific gene region.  (For example, it will soon be easier and cheaper to shotgun-sequence all of </a:t>
            </a:r>
            <a:r>
              <a:rPr lang="en-US" i="1" dirty="0" smtClean="0"/>
              <a:t>E. coli</a:t>
            </a:r>
            <a:r>
              <a:rPr lang="en-US" dirty="0" smtClean="0"/>
              <a:t> then it is to get a single good plasmid sequence.)</a:t>
            </a:r>
          </a:p>
          <a:p>
            <a:endParaRPr lang="en-US" dirty="0" smtClean="0"/>
          </a:p>
          <a:p>
            <a:r>
              <a:rPr lang="en-US" dirty="0" smtClean="0"/>
              <a:t>Second, if you are sequencing on a 2-D substrate (wells, or surfaces, or whatnot) then any increase in </a:t>
            </a:r>
            <a:r>
              <a:rPr lang="en-US" b="1" dirty="0" smtClean="0"/>
              <a:t>density</a:t>
            </a:r>
            <a:r>
              <a:rPr lang="en-US" dirty="0" smtClean="0"/>
              <a:t> (smaller wells, or better imaging) leads to a </a:t>
            </a:r>
            <a:r>
              <a:rPr lang="en-US" b="1" dirty="0" smtClean="0"/>
              <a:t>squared</a:t>
            </a:r>
            <a:r>
              <a:rPr lang="en-US" dirty="0" smtClean="0"/>
              <a:t> increase in the number of sequences yielded.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Random sampling =&gt; deep sampling needed</a:t>
            </a:r>
            <a:endParaRPr lang="en-US" sz="3600" dirty="0"/>
          </a:p>
        </p:txBody>
      </p:sp>
      <p:pic>
        <p:nvPicPr>
          <p:cNvPr id="4" name="Content Placeholder 3" descr="co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0" y="2050555"/>
            <a:ext cx="4687776" cy="2578096"/>
          </a:xfrm>
        </p:spPr>
      </p:pic>
      <p:pic>
        <p:nvPicPr>
          <p:cNvPr id="6" name="Picture 5" descr="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38" y="2050555"/>
            <a:ext cx="3867146" cy="2578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5608" y="5059979"/>
            <a:ext cx="6755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Typically</a:t>
            </a:r>
            <a:r>
              <a:rPr lang="en-US" dirty="0" smtClean="0"/>
              <a:t> 10-100x needed for robust recovery (300 Gbp for human)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3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“Coverage”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57200" y="1457070"/>
            <a:ext cx="8229600" cy="2425738"/>
          </a:xfrm>
        </p:spPr>
      </p:pic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yields the </a:t>
            </a:r>
            <a:r>
              <a:rPr lang="en-US" i="1" dirty="0" smtClean="0"/>
              <a:t>deepest</a:t>
            </a:r>
            <a:r>
              <a:rPr lang="en-US" dirty="0" smtClean="0"/>
              <a:t> sequencing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MiSeq</a:t>
            </a:r>
            <a:endParaRPr lang="en-US" dirty="0" smtClean="0"/>
          </a:p>
          <a:p>
            <a:pPr lvl="1"/>
            <a:r>
              <a:rPr lang="en-US" dirty="0" smtClean="0"/>
              <a:t>30 million reads per run</a:t>
            </a:r>
          </a:p>
          <a:p>
            <a:pPr lvl="1"/>
            <a:r>
              <a:rPr lang="en-US" dirty="0" smtClean="0"/>
              <a:t>300 base paired-end reads</a:t>
            </a:r>
          </a:p>
          <a:p>
            <a:endParaRPr lang="en-US" dirty="0" smtClean="0"/>
          </a:p>
          <a:p>
            <a:r>
              <a:rPr lang="en-US" dirty="0" err="1" smtClean="0"/>
              <a:t>HiSeq</a:t>
            </a:r>
            <a:r>
              <a:rPr lang="en-US" dirty="0" smtClean="0"/>
              <a:t> 2500 RR/X 10</a:t>
            </a:r>
          </a:p>
          <a:p>
            <a:pPr lvl="1"/>
            <a:r>
              <a:rPr lang="en-US" dirty="0" smtClean="0"/>
              <a:t>6 billion reads per run</a:t>
            </a:r>
          </a:p>
          <a:p>
            <a:pPr lvl="1"/>
            <a:r>
              <a:rPr lang="en-US" dirty="0" smtClean="0"/>
              <a:t>150 base paired-end reads</a:t>
            </a:r>
          </a:p>
          <a:p>
            <a:pPr lvl="1"/>
            <a:endParaRPr lang="en-US" dirty="0"/>
          </a:p>
          <a:p>
            <a:r>
              <a:rPr lang="en-US" dirty="0" err="1" smtClean="0"/>
              <a:t>PacBio</a:t>
            </a:r>
            <a:endParaRPr lang="en-US" dirty="0" smtClean="0"/>
          </a:p>
          <a:p>
            <a:pPr lvl="1"/>
            <a:r>
              <a:rPr lang="en-US" dirty="0" smtClean="0"/>
              <a:t>44,000 reads per run</a:t>
            </a:r>
          </a:p>
          <a:p>
            <a:pPr lvl="1"/>
            <a:r>
              <a:rPr lang="en-US" dirty="0" smtClean="0"/>
              <a:t>8500 bp in length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058" y="5817413"/>
            <a:ext cx="788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flxlexblog.wordpress.com</a:t>
            </a:r>
            <a:r>
              <a:rPr lang="en-US" dirty="0" smtClean="0"/>
              <a:t>/2014/06/11/developments-in-next-generation-sequencing-june-2014-edition/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8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basics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217" b="-1721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972235" y="6211669"/>
            <a:ext cx="621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</a:t>
            </a:r>
            <a:r>
              <a:rPr lang="en-US" dirty="0" err="1" smtClean="0"/>
              <a:t>ted.bti.cornell.edu</a:t>
            </a:r>
            <a:r>
              <a:rPr lang="en-US" dirty="0" smtClean="0"/>
              <a:t>/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  <a:r>
              <a:rPr lang="en-US" dirty="0" err="1" smtClean="0"/>
              <a:t>epigenome</a:t>
            </a:r>
            <a:r>
              <a:rPr lang="en-US" dirty="0" smtClean="0"/>
              <a:t>/method-1.cgi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706" y="1260750"/>
            <a:ext cx="682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(See </a:t>
            </a:r>
            <a:r>
              <a:rPr lang="en-US" dirty="0" smtClean="0">
                <a:hlinkClick r:id="rId3"/>
              </a:rPr>
              <a:t>http://seqanswers.com/forums/showthread.php?t=21</a:t>
            </a:r>
            <a:r>
              <a:rPr lang="en-US" dirty="0" smtClean="0"/>
              <a:t> for details)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3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movie of Illumina sequencing: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=tuD-ST5B3QA#t=61</a:t>
            </a:r>
          </a:p>
        </p:txBody>
      </p:sp>
    </p:spTree>
    <p:extLst>
      <p:ext uri="{BB962C8B-B14F-4D97-AF65-F5344CB8AC3E}">
        <p14:creationId xmlns:p14="http://schemas.microsoft.com/office/powerpoint/2010/main" val="119203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wrong with basic assumptions?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all sequence is as easily sequenced as other, depending on your sequencing technology (e.g. GC/AT bias);</a:t>
            </a:r>
          </a:p>
          <a:p>
            <a:endParaRPr lang="en-US" dirty="0" smtClean="0"/>
          </a:p>
          <a:p>
            <a:r>
              <a:rPr lang="en-US" dirty="0" smtClean="0"/>
              <a:t>Some RNA not be as accessible as others (secondary structure);</a:t>
            </a:r>
          </a:p>
        </p:txBody>
      </p:sp>
    </p:spTree>
    <p:extLst>
      <p:ext uri="{BB962C8B-B14F-4D97-AF65-F5344CB8AC3E}">
        <p14:creationId xmlns:p14="http://schemas.microsoft.com/office/powerpoint/2010/main" val="262773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@895:1:1:1246:14654/1</a:t>
            </a:r>
          </a:p>
          <a:p>
            <a:r>
              <a:rPr lang="en-US" dirty="0"/>
              <a:t>CAGGCGCCCACCACCGTGCCCTCCAACCTGATGGT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][</a:t>
            </a:r>
            <a:r>
              <a:rPr lang="en-US" dirty="0" err="1"/>
              <a:t>aaX</a:t>
            </a:r>
            <a:r>
              <a:rPr lang="en-US" dirty="0"/>
              <a:t>__</a:t>
            </a:r>
            <a:r>
              <a:rPr lang="en-US" dirty="0" err="1"/>
              <a:t>aa</a:t>
            </a:r>
            <a:r>
              <a:rPr lang="en-US" dirty="0"/>
              <a:t>[`ZUZ[NONNFNNNNNO_____^RQ_</a:t>
            </a:r>
          </a:p>
          <a:p>
            <a:r>
              <a:rPr lang="en-US" dirty="0" smtClean="0"/>
              <a:t>@</a:t>
            </a:r>
            <a:r>
              <a:rPr lang="en-US" dirty="0"/>
              <a:t>895:1:1:1246:14654</a:t>
            </a:r>
            <a:r>
              <a:rPr lang="en-US" dirty="0" smtClean="0"/>
              <a:t>/</a:t>
            </a:r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ACTGGGCGTAGACGGTGTCCTCATCGGCACCAGC</a:t>
            </a:r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\UJUWSSV[JQQWNP]]SZ]ZWU^]ZX][^TXR`</a:t>
            </a:r>
          </a:p>
          <a:p>
            <a:r>
              <a:rPr lang="en-US" dirty="0"/>
              <a:t>@895:1:1:1252:19493/1</a:t>
            </a:r>
          </a:p>
          <a:p>
            <a:r>
              <a:rPr lang="en-US" dirty="0"/>
              <a:t>CCGGCGTGGTTGGTGAGGTCACTGAGCTTCATGTC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OOOKONNNNN__`R]O[TGTRSY[IUZ]]]__X__</a:t>
            </a:r>
          </a:p>
        </p:txBody>
      </p:sp>
    </p:spTree>
    <p:extLst>
      <p:ext uri="{BB962C8B-B14F-4D97-AF65-F5344CB8AC3E}">
        <p14:creationId xmlns:p14="http://schemas.microsoft.com/office/powerpoint/2010/main" val="286643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Read length and </a:t>
            </a:r>
            <a:r>
              <a:rPr lang="en-US" sz="3600" dirty="0" err="1" smtClean="0"/>
              <a:t>reconstructability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93" y="1263977"/>
            <a:ext cx="5758329" cy="5032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3604" y="6296212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Reconstructability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Assembling new genomes or transcriptomes…</a:t>
            </a:r>
          </a:p>
          <a:p>
            <a:endParaRPr lang="en-US" sz="3200" dirty="0"/>
          </a:p>
          <a:p>
            <a:r>
              <a:rPr lang="en-US" sz="3200" i="1" dirty="0" err="1" smtClean="0"/>
              <a:t>Haplotyping</a:t>
            </a:r>
            <a:r>
              <a:rPr lang="en-US" sz="3200" i="1" dirty="0"/>
              <a:t> </a:t>
            </a:r>
            <a:r>
              <a:rPr lang="en-US" sz="3200" i="1" dirty="0" smtClean="0"/>
              <a:t>- </a:t>
            </a:r>
            <a:r>
              <a:rPr lang="en-US" sz="3200" dirty="0"/>
              <a:t>t</a:t>
            </a:r>
            <a:r>
              <a:rPr lang="en-US" sz="3200" dirty="0" smtClean="0"/>
              <a:t>hink human genetics &amp; viruses, both.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333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78325" b="-783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282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Repeats! (and shared exons)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266" r="-52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351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Longer reads … OR …</a:t>
            </a:r>
            <a:br>
              <a:rPr lang="en-US" sz="4000" dirty="0" smtClean="0"/>
            </a:br>
            <a:r>
              <a:rPr lang="en-US" sz="4000" dirty="0" smtClean="0"/>
              <a:t>Paired-end/mate pair sequencing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0008" r="-20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586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Paired-end sequencing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290" b="-429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759391" y="6400800"/>
            <a:ext cx="8168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vallandingham.me</a:t>
            </a:r>
            <a:r>
              <a:rPr lang="en-US" dirty="0" smtClean="0"/>
              <a:t>/</a:t>
            </a:r>
            <a:r>
              <a:rPr lang="en-US" dirty="0" err="1" smtClean="0"/>
              <a:t>RNA_seq_differential_expression.html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7475" r="-97475"/>
          <a:stretch>
            <a:fillRect/>
          </a:stretch>
        </p:blipFill>
        <p:spPr>
          <a:xfrm>
            <a:off x="-1494346" y="237119"/>
            <a:ext cx="9827056" cy="6191045"/>
          </a:xfrm>
        </p:spPr>
      </p:pic>
    </p:spTree>
    <p:extLst>
      <p:ext uri="{BB962C8B-B14F-4D97-AF65-F5344CB8AC3E}">
        <p14:creationId xmlns:p14="http://schemas.microsoft.com/office/powerpoint/2010/main" val="396411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67" r="-2189" b="44195"/>
          <a:stretch/>
        </p:blipFill>
        <p:spPr>
          <a:xfrm>
            <a:off x="156881" y="-1"/>
            <a:ext cx="8524654" cy="5558119"/>
          </a:xfrm>
        </p:spPr>
      </p:pic>
      <p:sp>
        <p:nvSpPr>
          <p:cNvPr id="5" name="TextBox 4"/>
          <p:cNvSpPr txBox="1"/>
          <p:nvPr/>
        </p:nvSpPr>
        <p:spPr>
          <a:xfrm>
            <a:off x="4601883" y="3480230"/>
            <a:ext cx="3377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Mate-pair sequencing</a:t>
            </a:r>
          </a:p>
          <a:p>
            <a:r>
              <a:rPr lang="en-US" sz="2800" dirty="0" smtClean="0"/>
              <a:t>(long insert)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108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PacBio</a:t>
            </a:r>
            <a:endParaRPr lang="en-US" sz="3200" dirty="0" smtClean="0"/>
          </a:p>
          <a:p>
            <a:r>
              <a:rPr lang="en-US" sz="3200" dirty="0" err="1" smtClean="0"/>
              <a:t>Moleculo</a:t>
            </a:r>
            <a:endParaRPr lang="en-US" sz="3200" dirty="0" smtClean="0"/>
          </a:p>
          <a:p>
            <a:r>
              <a:rPr lang="en-US" sz="3200" dirty="0" err="1" smtClean="0"/>
              <a:t>Nanopore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45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000" b="8000"/>
          <a:stretch>
            <a:fillRect/>
          </a:stretch>
        </p:blipFill>
        <p:spPr>
          <a:xfrm>
            <a:off x="457200" y="453973"/>
            <a:ext cx="7620000" cy="4800600"/>
          </a:xfrm>
        </p:spPr>
      </p:pic>
      <p:sp>
        <p:nvSpPr>
          <p:cNvPr id="5" name="Rectangle 4"/>
          <p:cNvSpPr/>
          <p:nvPr/>
        </p:nvSpPr>
        <p:spPr>
          <a:xfrm>
            <a:off x="3785335" y="6187349"/>
            <a:ext cx="411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www.melanieswan.com</a:t>
            </a:r>
            <a:r>
              <a:rPr lang="en-US" dirty="0" smtClean="0"/>
              <a:t>/</a:t>
            </a:r>
            <a:r>
              <a:rPr lang="en-US" dirty="0" err="1" smtClean="0"/>
              <a:t>FOLS.html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6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Moleculo</a:t>
            </a:r>
            <a:r>
              <a:rPr lang="en-US" dirty="0" smtClean="0"/>
              <a:t> (Illumina)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473" r="-947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030273" y="6581001"/>
            <a:ext cx="7998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nextgenseek.com</a:t>
            </a:r>
            <a:r>
              <a:rPr lang="en-US" sz="1200" dirty="0" smtClean="0"/>
              <a:t>/2013/07/illumina-announces-moleculo-long-read-technology-and-phasing-as-service/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85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55" r="-1955"/>
          <a:stretch>
            <a:fillRect/>
          </a:stretch>
        </p:blipFill>
        <p:spPr>
          <a:xfrm>
            <a:off x="457200" y="263322"/>
            <a:ext cx="7620000" cy="4800600"/>
          </a:xfrm>
        </p:spPr>
      </p:pic>
      <p:sp>
        <p:nvSpPr>
          <p:cNvPr id="5" name="Rectangle 4"/>
          <p:cNvSpPr/>
          <p:nvPr/>
        </p:nvSpPr>
        <p:spPr>
          <a:xfrm>
            <a:off x="604050" y="5816507"/>
            <a:ext cx="7353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labs.mcb.harvard.edu</a:t>
            </a:r>
            <a:r>
              <a:rPr lang="en-US" dirty="0" smtClean="0"/>
              <a:t>/</a:t>
            </a:r>
            <a:r>
              <a:rPr lang="en-US" dirty="0" err="1" smtClean="0"/>
              <a:t>branton</a:t>
            </a:r>
            <a:r>
              <a:rPr lang="en-US" dirty="0" smtClean="0"/>
              <a:t>/projects-</a:t>
            </a:r>
            <a:r>
              <a:rPr lang="en-US" dirty="0" err="1" smtClean="0"/>
              <a:t>NanoporeSequencing.htm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9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yields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MiSeq</a:t>
            </a:r>
            <a:endParaRPr lang="en-US" dirty="0" smtClean="0"/>
          </a:p>
          <a:p>
            <a:pPr lvl="1"/>
            <a:r>
              <a:rPr lang="en-US" dirty="0" smtClean="0"/>
              <a:t>30 million reads per run</a:t>
            </a:r>
          </a:p>
          <a:p>
            <a:pPr lvl="1"/>
            <a:r>
              <a:rPr lang="en-US" dirty="0" smtClean="0"/>
              <a:t>300 base paired-end reads</a:t>
            </a:r>
          </a:p>
          <a:p>
            <a:endParaRPr lang="en-US" dirty="0" smtClean="0"/>
          </a:p>
          <a:p>
            <a:r>
              <a:rPr lang="en-US" dirty="0" err="1" smtClean="0"/>
              <a:t>HiSeq</a:t>
            </a:r>
            <a:r>
              <a:rPr lang="en-US" dirty="0" smtClean="0"/>
              <a:t> 2500 RR/X 10</a:t>
            </a:r>
          </a:p>
          <a:p>
            <a:pPr lvl="1"/>
            <a:r>
              <a:rPr lang="en-US" dirty="0" smtClean="0"/>
              <a:t>6 billion reads per run</a:t>
            </a:r>
          </a:p>
          <a:p>
            <a:pPr lvl="1"/>
            <a:r>
              <a:rPr lang="en-US" dirty="0" smtClean="0"/>
              <a:t>150 base paired-end reads</a:t>
            </a:r>
          </a:p>
          <a:p>
            <a:pPr lvl="1"/>
            <a:endParaRPr lang="en-US" dirty="0"/>
          </a:p>
          <a:p>
            <a:r>
              <a:rPr lang="en-US" dirty="0" err="1" smtClean="0"/>
              <a:t>PacBio</a:t>
            </a:r>
            <a:endParaRPr lang="en-US" dirty="0" smtClean="0"/>
          </a:p>
          <a:p>
            <a:pPr lvl="1"/>
            <a:r>
              <a:rPr lang="en-US" dirty="0" smtClean="0"/>
              <a:t>44,000 reads per run</a:t>
            </a:r>
          </a:p>
          <a:p>
            <a:pPr lvl="1"/>
            <a:r>
              <a:rPr lang="en-US" dirty="0" smtClean="0"/>
              <a:t>8500 bp in length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058" y="5817413"/>
            <a:ext cx="788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flxlexblog.wordpress.com</a:t>
            </a:r>
            <a:r>
              <a:rPr lang="en-US" dirty="0" smtClean="0"/>
              <a:t>/2014/06/11/developments-in-next-generation-sequencing-june-2014-edition/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Resequencing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7630" r="62745" b="-14312"/>
          <a:stretch/>
        </p:blipFill>
        <p:spPr>
          <a:xfrm>
            <a:off x="1957137" y="2834105"/>
            <a:ext cx="5983705" cy="3559150"/>
          </a:xfrm>
        </p:spPr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know a reference genome, and want to find </a:t>
            </a:r>
            <a:r>
              <a:rPr lang="en-US" sz="2400" i="1" dirty="0" smtClean="0"/>
              <a:t>variants </a:t>
            </a:r>
            <a:r>
              <a:rPr lang="en-US" sz="2400" dirty="0" smtClean="0"/>
              <a:t>(blue) in a background of errors (red)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9524" r="-9524"/>
          <a:stretch>
            <a:fillRect/>
          </a:stretch>
        </p:blipFill>
        <p:spPr>
          <a:xfrm>
            <a:off x="-898691" y="0"/>
            <a:ext cx="10911954" cy="6874531"/>
          </a:xfrm>
        </p:spPr>
      </p:pic>
    </p:spTree>
    <p:extLst>
      <p:ext uri="{BB962C8B-B14F-4D97-AF65-F5344CB8AC3E}">
        <p14:creationId xmlns:p14="http://schemas.microsoft.com/office/powerpoint/2010/main" val="19369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basic data (FASTQ)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@895:1:1:1246:14654/1</a:t>
            </a:r>
          </a:p>
          <a:p>
            <a:r>
              <a:rPr lang="en-US" dirty="0"/>
              <a:t>CAGGCGCCCACCACCGTGCCCTCCAACCTGATGGT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][</a:t>
            </a:r>
            <a:r>
              <a:rPr lang="en-US" dirty="0" err="1"/>
              <a:t>aaX</a:t>
            </a:r>
            <a:r>
              <a:rPr lang="en-US" dirty="0"/>
              <a:t>__</a:t>
            </a:r>
            <a:r>
              <a:rPr lang="en-US" dirty="0" err="1"/>
              <a:t>aa</a:t>
            </a:r>
            <a:r>
              <a:rPr lang="en-US" dirty="0"/>
              <a:t>[`ZUZ[NONNFNNNNNO_____^RQ_</a:t>
            </a:r>
          </a:p>
          <a:p>
            <a:r>
              <a:rPr lang="en-US" dirty="0" smtClean="0"/>
              <a:t>@</a:t>
            </a:r>
            <a:r>
              <a:rPr lang="en-US" dirty="0"/>
              <a:t>895:1:1:1246:14654</a:t>
            </a:r>
            <a:r>
              <a:rPr lang="en-US" dirty="0" smtClean="0"/>
              <a:t>/</a:t>
            </a:r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ACTGGGCGTAGACGGTGTCCTCATCGGCACCAGC</a:t>
            </a:r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\UJUWSSV[JQQWNP]]SZ]ZWU^]ZX][^TXR`</a:t>
            </a:r>
          </a:p>
          <a:p>
            <a:r>
              <a:rPr lang="en-US" dirty="0"/>
              <a:t>@895:1:1:1252:19493/1</a:t>
            </a:r>
          </a:p>
          <a:p>
            <a:r>
              <a:rPr lang="en-US" dirty="0"/>
              <a:t>CCGGCGTGGTTGGTGAGGTCACTGAGCTTCATGTC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OOOKONNNNN__`R]O[TGTRSY[IUZ]]]__X__</a:t>
            </a:r>
          </a:p>
        </p:txBody>
      </p:sp>
    </p:spTree>
    <p:extLst>
      <p:ext uri="{BB962C8B-B14F-4D97-AF65-F5344CB8AC3E}">
        <p14:creationId xmlns:p14="http://schemas.microsoft.com/office/powerpoint/2010/main" val="277752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18" y="1777560"/>
            <a:ext cx="3810000" cy="2895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0218" y="4881600"/>
            <a:ext cx="7832421" cy="1781089"/>
          </a:xfrm>
        </p:spPr>
        <p:txBody>
          <a:bodyPr>
            <a:normAutofit/>
          </a:bodyPr>
          <a:lstStyle/>
          <a:p>
            <a:r>
              <a:rPr lang="en-US" dirty="0" smtClean="0"/>
              <a:t>Many fast &amp; efficient computational solutions exist.</a:t>
            </a:r>
          </a:p>
          <a:p>
            <a:r>
              <a:rPr lang="en-US" dirty="0" smtClean="0"/>
              <a:t>You have to figure out how to choose parameters to maximize sensitivity/specificity, and when to validate.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8920" y="3352320"/>
            <a:ext cx="3087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U. Colorado</a:t>
            </a:r>
          </a:p>
          <a:p>
            <a:r>
              <a:rPr lang="en-US" sz="1200" dirty="0" smtClean="0"/>
              <a:t>http://genomics-</a:t>
            </a:r>
            <a:r>
              <a:rPr lang="en-US" sz="1200" dirty="0" err="1" smtClean="0"/>
              <a:t>course.jasondk.org/?p</a:t>
            </a:r>
            <a:r>
              <a:rPr lang="en-US" sz="1200" dirty="0" smtClean="0"/>
              <a:t>=395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645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R</a:t>
            </a:r>
            <a:r>
              <a:rPr lang="en-US" dirty="0" smtClean="0"/>
              <a:t>eassemble random fragments computationally.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0" y="2920985"/>
            <a:ext cx="7898892" cy="2906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7633" y="5888260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8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It was the best of times, it was the </a:t>
            </a:r>
            <a:r>
              <a:rPr lang="en-US" sz="2400" dirty="0" err="1" smtClean="0"/>
              <a:t>wor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, it was the worst of times, it was the </a:t>
            </a:r>
          </a:p>
          <a:p>
            <a:pPr algn="ctr">
              <a:buNone/>
            </a:pPr>
            <a:r>
              <a:rPr lang="en-US" sz="2400" dirty="0" err="1" smtClean="0"/>
              <a:t>isdom</a:t>
            </a:r>
            <a:r>
              <a:rPr lang="en-US" sz="2400" dirty="0" smtClean="0"/>
              <a:t>, it was the age of foolishness</a:t>
            </a:r>
          </a:p>
          <a:p>
            <a:pPr algn="ctr">
              <a:buNone/>
            </a:pPr>
            <a:r>
              <a:rPr lang="en-US" sz="2400" dirty="0" err="1" smtClean="0"/>
              <a:t>mes</a:t>
            </a:r>
            <a:r>
              <a:rPr lang="en-US" sz="2400" dirty="0" smtClean="0"/>
              <a:t>, it was the age of wisdom, it was </a:t>
            </a:r>
            <a:r>
              <a:rPr lang="en-US" sz="2400" dirty="0" err="1" smtClean="0"/>
              <a:t>th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809588" y="3803696"/>
            <a:ext cx="822960" cy="57389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88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# of reads count?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78325" b="-783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2803609"/>
            <a:ext cx="2779888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7088" y="2803609"/>
            <a:ext cx="2059966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</a:t>
            </a:r>
            <a:r>
              <a:rPr lang="en-US" dirty="0" err="1" smtClean="0"/>
              <a:t>reconstructability</a:t>
            </a:r>
            <a:r>
              <a:rPr lang="en-US" dirty="0" smtClean="0"/>
              <a:t>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78325" b="-783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297312" y="2803609"/>
            <a:ext cx="2779888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827" y="2803609"/>
            <a:ext cx="2779888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Coverage matters for SNP calls and assembly;</a:t>
            </a:r>
          </a:p>
          <a:p>
            <a:endParaRPr lang="en-US" sz="3200" dirty="0" smtClean="0"/>
          </a:p>
          <a:p>
            <a:r>
              <a:rPr lang="en-US" sz="3200" dirty="0" smtClean="0"/>
              <a:t># of reads matters for counting;</a:t>
            </a:r>
          </a:p>
          <a:p>
            <a:endParaRPr lang="en-US" sz="3200" dirty="0"/>
          </a:p>
          <a:p>
            <a:r>
              <a:rPr lang="en-US" sz="3200" dirty="0" smtClean="0"/>
              <a:t>Length of reads matters for </a:t>
            </a:r>
            <a:r>
              <a:rPr lang="en-US" sz="3200" dirty="0" err="1" smtClean="0"/>
              <a:t>reconstructability</a:t>
            </a:r>
            <a:r>
              <a:rPr lang="en-US" sz="3200" dirty="0" smtClean="0"/>
              <a:t> (assembly &amp; </a:t>
            </a:r>
            <a:r>
              <a:rPr lang="en-US" sz="3200" dirty="0" err="1" smtClean="0"/>
              <a:t>haplotyping</a:t>
            </a:r>
            <a:r>
              <a:rPr lang="en-US" sz="3200" dirty="0" smtClean="0"/>
              <a:t>);</a:t>
            </a:r>
          </a:p>
          <a:p>
            <a:endParaRPr lang="en-US" sz="3200" dirty="0"/>
          </a:p>
          <a:p>
            <a:r>
              <a:rPr lang="en-US" sz="3200" dirty="0" smtClean="0"/>
              <a:t>Illumina is still “best” for high coverage;</a:t>
            </a:r>
          </a:p>
          <a:p>
            <a:r>
              <a:rPr lang="en-US" sz="3200" dirty="0" err="1" smtClean="0"/>
              <a:t>PacBio</a:t>
            </a:r>
            <a:r>
              <a:rPr lang="en-US" sz="3200" dirty="0" smtClean="0"/>
              <a:t> and </a:t>
            </a:r>
            <a:r>
              <a:rPr lang="en-US" sz="3200" dirty="0" err="1" smtClean="0"/>
              <a:t>Moleculo</a:t>
            </a:r>
            <a:r>
              <a:rPr lang="en-US" sz="3200" dirty="0" smtClean="0"/>
              <a:t> =&gt; genome assembly;</a:t>
            </a:r>
          </a:p>
          <a:p>
            <a:r>
              <a:rPr lang="en-US" sz="3200" dirty="0" err="1" smtClean="0"/>
              <a:t>Nanopore</a:t>
            </a:r>
            <a:r>
              <a:rPr lang="en-US" sz="3200" dirty="0" smtClean="0"/>
              <a:t>: still tricky but lots of progress being made.</a:t>
            </a:r>
            <a:endParaRPr lang="en-US" sz="3200" dirty="0" smtClean="0"/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25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data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1" y="1600200"/>
            <a:ext cx="7620000" cy="429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 smtClean="0">
                <a:hlinkClick r:id="rId2"/>
              </a:rPr>
              <a:t>I asked:</a:t>
            </a:r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://twitter.com/ctitusbrown/status/</a:t>
            </a:r>
            <a:r>
              <a:rPr lang="en-US" dirty="0" smtClean="0">
                <a:hlinkClick r:id="rId2"/>
              </a:rPr>
              <a:t>624721875252420608</a:t>
            </a:r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I received:</a:t>
            </a:r>
            <a:endParaRPr lang="en-US" dirty="0"/>
          </a:p>
          <a:p>
            <a:r>
              <a:rPr lang="en-US" dirty="0">
                <a:hlinkClick r:id="rId3"/>
              </a:rPr>
              <a:t>http://www.bioinfo-core.org/index.php/</a:t>
            </a:r>
            <a:r>
              <a:rPr lang="en-US" dirty="0" smtClean="0">
                <a:hlinkClick r:id="rId3"/>
              </a:rPr>
              <a:t>Interesting_NGS_failures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http://bioinfo-core.org/index.php/9th_Discussion-</a:t>
            </a:r>
            <a:r>
              <a:rPr lang="en-US" dirty="0" smtClean="0">
                <a:hlinkClick r:id="rId4"/>
              </a:rPr>
              <a:t>28_October_2010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https://biomickwatson.wordpress.com/2013/01/21/ten-things-to-consider-when-choosing-an-ngs-supplier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4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Sequencing Bloopers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Simon Andrews</a:t>
            </a:r>
          </a:p>
          <a:p>
            <a:r>
              <a:rPr lang="en-GB" dirty="0" smtClean="0"/>
              <a:t>Tim Stevens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06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Counting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6" y="1657684"/>
            <a:ext cx="712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have a reference genome (or gene set) and want to know how </a:t>
            </a:r>
            <a:r>
              <a:rPr lang="en-US" sz="2400" i="1" dirty="0" smtClean="0"/>
              <a:t>much </a:t>
            </a:r>
            <a:r>
              <a:rPr lang="en-US" sz="2400" dirty="0" smtClean="0"/>
              <a:t>we have.  Think gene expression/microarrays.</a:t>
            </a:r>
            <a:endParaRPr lang="en-US" sz="24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37255" t="16756" r="36601" b="-9811"/>
          <a:stretch/>
        </p:blipFill>
        <p:spPr>
          <a:xfrm>
            <a:off x="2660317" y="2834105"/>
            <a:ext cx="4157578" cy="3391708"/>
          </a:xfrm>
        </p:spPr>
      </p:pic>
    </p:spTree>
    <p:extLst>
      <p:ext uri="{BB962C8B-B14F-4D97-AF65-F5344CB8AC3E}">
        <p14:creationId xmlns:p14="http://schemas.microsoft.com/office/powerpoint/2010/main" val="100456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Technical sequencer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5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Manifold burst in cycle 26</a:t>
            </a:r>
            <a:endParaRPr lang="en-GB" dirty="0"/>
          </a:p>
        </p:txBody>
      </p:sp>
      <p:pic>
        <p:nvPicPr>
          <p:cNvPr id="1026" name="Picture 2" descr="C:\Users\andrewss\Desktop\sier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26" y="1421471"/>
            <a:ext cx="6060642" cy="45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4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 cycles lost</a:t>
            </a:r>
            <a:endParaRPr lang="en-GB" dirty="0"/>
          </a:p>
        </p:txBody>
      </p:sp>
      <p:pic>
        <p:nvPicPr>
          <p:cNvPr id="5122" name="Picture 2" descr="C:\Users\andrewss\Desktop\sier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659893" cy="49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91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rewss\Desktop\sier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29" y="1146774"/>
            <a:ext cx="3811052" cy="285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drewss\Desktop\sier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1" y="1144540"/>
            <a:ext cx="3775268" cy="283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 priming /signal</a:t>
            </a:r>
            <a:br>
              <a:rPr lang="en-GB" dirty="0" smtClean="0"/>
            </a:br>
            <a:r>
              <a:rPr lang="en-GB" sz="3600" dirty="0"/>
              <a:t>(</a:t>
            </a:r>
            <a:r>
              <a:rPr lang="en-GB" sz="3600" dirty="0" smtClean="0"/>
              <a:t>Wrong adapters used)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1931" y="3975990"/>
            <a:ext cx="1177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Read 1</a:t>
            </a:r>
            <a:endParaRPr lang="en-GB" sz="2800" dirty="0"/>
          </a:p>
        </p:txBody>
      </p:sp>
      <p:pic>
        <p:nvPicPr>
          <p:cNvPr id="2052" name="Picture 4" descr="C:\Users\andrewss\Desktop\Lane2T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35" y="3897146"/>
            <a:ext cx="5979509" cy="286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91807" y="3861048"/>
            <a:ext cx="1588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Read 2 </a:t>
            </a:r>
          </a:p>
          <a:p>
            <a:r>
              <a:rPr lang="en-GB" sz="2800" dirty="0" smtClean="0"/>
              <a:t>(barcode)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7278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Tile Problems - </a:t>
            </a:r>
            <a:r>
              <a:rPr lang="en-GB" dirty="0" err="1" smtClean="0"/>
              <a:t>Overclustering</a:t>
            </a:r>
            <a:endParaRPr lang="en-GB" dirty="0"/>
          </a:p>
        </p:txBody>
      </p:sp>
      <p:pic>
        <p:nvPicPr>
          <p:cNvPr id="7" name="Picture 3" descr="C:\Users\andrewss\Desktop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86" y="1268760"/>
            <a:ext cx="6851914" cy="51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24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735"/>
            <a:ext cx="8686800" cy="1143000"/>
          </a:xfrm>
        </p:spPr>
        <p:txBody>
          <a:bodyPr/>
          <a:lstStyle/>
          <a:p>
            <a:r>
              <a:rPr lang="en-GB" dirty="0" smtClean="0"/>
              <a:t>Tile Problems – Consistent tile fail</a:t>
            </a:r>
            <a:endParaRPr lang="en-GB" dirty="0"/>
          </a:p>
        </p:txBody>
      </p:sp>
      <p:pic>
        <p:nvPicPr>
          <p:cNvPr id="8194" name="Picture 2" descr="C:\Users\andrewss\Desktop\consistent_tile_f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2050"/>
            <a:ext cx="7858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13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094"/>
            <a:ext cx="9156458" cy="1143000"/>
          </a:xfrm>
        </p:spPr>
        <p:txBody>
          <a:bodyPr/>
          <a:lstStyle/>
          <a:p>
            <a:r>
              <a:rPr lang="en-GB" dirty="0" smtClean="0"/>
              <a:t>Tile problems – transient tile fail</a:t>
            </a:r>
            <a:endParaRPr lang="en-GB" dirty="0"/>
          </a:p>
        </p:txBody>
      </p:sp>
      <p:pic>
        <p:nvPicPr>
          <p:cNvPr id="7172" name="Picture 4" descr="C:\Users\andrewss\Desktop\transient_tile_f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7560840" cy="549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5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Incorrect </a:t>
            </a:r>
            <a:r>
              <a:rPr lang="en-GB" dirty="0" err="1" smtClean="0"/>
              <a:t>Phred</a:t>
            </a:r>
            <a:r>
              <a:rPr lang="en-GB" dirty="0" smtClean="0"/>
              <a:t> Scores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11759" y="6309320"/>
            <a:ext cx="411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Found LOTS of examples of this in the SRA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62196" y="1268760"/>
            <a:ext cx="7013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“</a:t>
            </a:r>
            <a:r>
              <a:rPr lang="en-US" dirty="0" smtClean="0"/>
              <a:t>the NCBI SRA makes all its data available as standard Sanger FASTQ files </a:t>
            </a:r>
          </a:p>
          <a:p>
            <a:pPr algn="ctr"/>
            <a:r>
              <a:rPr lang="en-US" dirty="0" smtClean="0"/>
              <a:t>(even if originally from a </a:t>
            </a:r>
            <a:r>
              <a:rPr lang="en-US" dirty="0" err="1" smtClean="0"/>
              <a:t>Solexa</a:t>
            </a:r>
            <a:r>
              <a:rPr lang="en-US" dirty="0" smtClean="0"/>
              <a:t>/Illumina machine)”</a:t>
            </a:r>
          </a:p>
          <a:p>
            <a:pPr algn="ctr"/>
            <a:r>
              <a:rPr lang="en-GB" sz="1200" dirty="0" smtClean="0"/>
              <a:t>Nucleic Acids Res. 2010 Apr; 38(6): 1767–1771.</a:t>
            </a:r>
            <a:endParaRPr lang="en-GB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74" y="2099757"/>
            <a:ext cx="7084804" cy="338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7664" y="213285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SRR619473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619672" y="5877272"/>
            <a:ext cx="2664296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Phred33 (Sanger)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679026" y="5517232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Phred64 (Illumina)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67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Extraction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91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Wrong barcode annotation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01113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796136" y="1907540"/>
            <a:ext cx="2560735" cy="738664"/>
            <a:chOff x="5796136" y="1907540"/>
            <a:chExt cx="2560735" cy="738664"/>
          </a:xfrm>
        </p:grpSpPr>
        <p:sp>
          <p:nvSpPr>
            <p:cNvPr id="4" name="Rectangle 3"/>
            <p:cNvSpPr/>
            <p:nvPr/>
          </p:nvSpPr>
          <p:spPr>
            <a:xfrm>
              <a:off x="5796136" y="1916832"/>
              <a:ext cx="288032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234888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380" y="1907540"/>
              <a:ext cx="18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Expected barcode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380" y="2276872"/>
              <a:ext cx="226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Not expected barcode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99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6" y="1657684"/>
            <a:ext cx="712002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don’t have a genome or any reference, and we want to construct one.</a:t>
            </a:r>
          </a:p>
          <a:p>
            <a:pPr algn="ctr"/>
            <a:r>
              <a:rPr lang="en-US" sz="2400" dirty="0" smtClean="0"/>
              <a:t>(This is how all new genomes are sequenced.)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64190" t="19458" b="-2756"/>
          <a:stretch/>
        </p:blipFill>
        <p:spPr>
          <a:xfrm>
            <a:off x="1991894" y="3342105"/>
            <a:ext cx="5307264" cy="28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Contaminated Barcode Stocks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1" y="1484784"/>
            <a:ext cx="857159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187729" y="2186280"/>
            <a:ext cx="2560735" cy="738664"/>
            <a:chOff x="5796136" y="1907540"/>
            <a:chExt cx="2560735" cy="738664"/>
          </a:xfrm>
        </p:grpSpPr>
        <p:sp>
          <p:nvSpPr>
            <p:cNvPr id="6" name="Rectangle 5"/>
            <p:cNvSpPr/>
            <p:nvPr/>
          </p:nvSpPr>
          <p:spPr>
            <a:xfrm>
              <a:off x="5796136" y="1916832"/>
              <a:ext cx="288032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6136" y="234888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380" y="1907540"/>
              <a:ext cx="18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Expected barcode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380" y="2276872"/>
              <a:ext cx="226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Not expected barcode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81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Odd sequence composition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9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through adapter</a:t>
            </a:r>
            <a:endParaRPr lang="en-GB" dirty="0"/>
          </a:p>
        </p:txBody>
      </p:sp>
      <p:pic>
        <p:nvPicPr>
          <p:cNvPr id="1026" name="Picture 2" descr="C:\Users\andrewss\Desktop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82638"/>
            <a:ext cx="6664920" cy="49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2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522482" y="2286098"/>
            <a:ext cx="8163126" cy="3003933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457172" y="124405"/>
            <a:ext cx="8228110" cy="11443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000" dirty="0" smtClean="0">
                <a:latin typeface="Arial"/>
              </a:rPr>
              <a:t>Adapter dimer overload</a:t>
            </a:r>
            <a:endParaRPr dirty="0"/>
          </a:p>
        </p:txBody>
      </p:sp>
      <p:graphicFrame>
        <p:nvGraphicFramePr>
          <p:cNvPr id="38" name="Table 2"/>
          <p:cNvGraphicFramePr/>
          <p:nvPr/>
        </p:nvGraphicFramePr>
        <p:xfrm>
          <a:off x="426476" y="1154480"/>
          <a:ext cx="8390405" cy="1093736"/>
        </p:xfrm>
        <a:graphic>
          <a:graphicData uri="http://schemas.openxmlformats.org/drawingml/2006/table">
            <a:tbl>
              <a:tblPr/>
              <a:tblGrid>
                <a:gridCol w="5552676"/>
                <a:gridCol w="417332"/>
                <a:gridCol w="2420397"/>
              </a:tblGrid>
              <a:tr h="271393">
                <a:tc>
                  <a:txBody>
                    <a:bodyPr/>
                    <a:lstStyle/>
                    <a:p>
                      <a:r>
                        <a:rPr lang="en-GB" sz="800" b="1">
                          <a:latin typeface="Arial"/>
                        </a:rPr>
                        <a:t>Sequence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 b="1">
                          <a:latin typeface="Arial"/>
                        </a:rPr>
                        <a:t>%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Possible Source</a:t>
                      </a:r>
                      <a:endParaRPr sz="1600"/>
                    </a:p>
                  </a:txBody>
                  <a:tcPr marL="82944" marR="82944" marT="41476" marB="41476"/>
                </a:tc>
              </a:tr>
              <a:tr h="280537"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CCTAAGGAGATCGGAAGAGCGTCGTGTAGGGAAAGAGTGTAGATCTCGGTGGTCGCCGTATCATTAAAAAAAAAA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9.42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Illumina Single End PCR Primer 1</a:t>
                      </a:r>
                      <a:endParaRPr sz="1600"/>
                    </a:p>
                  </a:txBody>
                  <a:tcPr marL="82944" marR="82944" marT="41476" marB="41476"/>
                </a:tc>
              </a:tr>
              <a:tr h="271393"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TCAATGAAGATCGGAAGAGCGTCGTGTAGGGAAAGAGTGTAGATCTCGGTGGTCGCCGTATCATTAAAAAAAAAA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7.30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Illumina Single End PCR Primer 1</a:t>
                      </a:r>
                      <a:endParaRPr sz="1600"/>
                    </a:p>
                  </a:txBody>
                  <a:tcPr marL="82944" marR="82944" marT="41476" marB="41476"/>
                </a:tc>
              </a:tr>
              <a:tr h="270413"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GAGACTCAGATCGGAAGAGCGTCGTGTAGGGAAAGAGTGTAGATCTCGGTGGTCGCCGTATCATTAAAAAAAAAA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5.65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latin typeface="Arial"/>
                        </a:rPr>
                        <a:t>Illumina Single End PCR Primer 1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sp>
        <p:nvSpPr>
          <p:cNvPr id="39" name="CustomShape 3"/>
          <p:cNvSpPr/>
          <p:nvPr/>
        </p:nvSpPr>
        <p:spPr>
          <a:xfrm>
            <a:off x="545994" y="5357308"/>
            <a:ext cx="7617133" cy="1364148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GB" sz="1100" dirty="0">
                <a:latin typeface="Courier New"/>
                <a:cs typeface="Courier New"/>
              </a:rPr>
              <a:t>gi|372098977|ref|NT_039624.8| </a:t>
            </a:r>
            <a:r>
              <a:rPr lang="en-GB" sz="1100" dirty="0" err="1">
                <a:latin typeface="Courier New"/>
                <a:cs typeface="Courier New"/>
              </a:rPr>
              <a:t>Mus</a:t>
            </a:r>
            <a:r>
              <a:rPr lang="en-GB" sz="1100" dirty="0">
                <a:latin typeface="Courier New"/>
                <a:cs typeface="Courier New"/>
              </a:rPr>
              <a:t> </a:t>
            </a:r>
            <a:r>
              <a:rPr lang="en-GB" sz="1100" dirty="0" err="1">
                <a:latin typeface="Courier New"/>
                <a:cs typeface="Courier New"/>
              </a:rPr>
              <a:t>musculus</a:t>
            </a:r>
            <a:r>
              <a:rPr lang="en-GB" sz="1100" dirty="0">
                <a:latin typeface="Courier New"/>
                <a:cs typeface="Courier New"/>
              </a:rPr>
              <a:t> chr16 GRCm38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CTGGAAGGGAGAAAAGTCCAAACATTCTGGCTCTAACTTCT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||||||||||||||||||||||||||||||||| || ||||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CTGGAAGGGAGAAAAGTCCAAACATTCTGGCTCCAAGTTCT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gi|372098992|ref|NT_039500.8| </a:t>
            </a:r>
            <a:r>
              <a:rPr lang="en-GB" sz="1100" dirty="0" err="1">
                <a:latin typeface="Courier New"/>
                <a:cs typeface="Courier New"/>
              </a:rPr>
              <a:t>Mus</a:t>
            </a:r>
            <a:r>
              <a:rPr lang="en-GB" sz="1100" dirty="0">
                <a:latin typeface="Courier New"/>
                <a:cs typeface="Courier New"/>
              </a:rPr>
              <a:t> </a:t>
            </a:r>
            <a:r>
              <a:rPr lang="en-GB" sz="1100" dirty="0" err="1">
                <a:latin typeface="Courier New"/>
                <a:cs typeface="Courier New"/>
              </a:rPr>
              <a:t>musculus</a:t>
            </a:r>
            <a:r>
              <a:rPr lang="en-GB" sz="1100" dirty="0">
                <a:latin typeface="Courier New"/>
                <a:cs typeface="Courier New"/>
              </a:rPr>
              <a:t> chr10 GRCm38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CTTTCTCTATCTGAATTATAAACAAAAGCACACAGGCCCGCTTACATTTACATGATAAAATGTGCACTTTG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|||||||||| || ||||||||||||||||||||||||||||||||   ||||||||||||||| | ||||</a:t>
            </a:r>
            <a:endParaRPr dirty="0">
              <a:latin typeface="Courier New"/>
              <a:cs typeface="Courier New"/>
            </a:endParaRPr>
          </a:p>
          <a:p>
            <a:r>
              <a:rPr lang="en-GB" sz="1100" dirty="0">
                <a:latin typeface="Courier New"/>
                <a:cs typeface="Courier New"/>
              </a:rPr>
              <a:t>CTTTCTCTATATGCATTATAAACAAAAGCACACAGGCCCGCTTACAGGGACATGATAAAATGTGAAATTTG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7118816" y="6348168"/>
            <a:ext cx="1958654" cy="313522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GB">
                <a:latin typeface="Arial"/>
              </a:rPr>
              <a:t>(Single-cell Hi-C)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423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Positional Sequence Bias</a:t>
            </a:r>
            <a:br>
              <a:rPr lang="en-GB" dirty="0" smtClean="0"/>
            </a:br>
            <a:r>
              <a:rPr lang="en-GB" dirty="0" smtClean="0"/>
              <a:t>Application Specific – BS-</a:t>
            </a:r>
            <a:r>
              <a:rPr lang="en-GB" dirty="0" err="1" smtClean="0"/>
              <a:t>Seq</a:t>
            </a:r>
            <a:endParaRPr lang="en-GB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07849"/>
            <a:ext cx="6572076" cy="47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35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Positional Sequence Biases</a:t>
            </a:r>
            <a:br>
              <a:rPr lang="en-GB" dirty="0" smtClean="0"/>
            </a:br>
            <a:r>
              <a:rPr lang="en-GB" dirty="0" smtClean="0"/>
              <a:t>Expected - RRBS</a:t>
            </a:r>
            <a:endParaRPr lang="en-GB" dirty="0"/>
          </a:p>
        </p:txBody>
      </p:sp>
      <p:pic>
        <p:nvPicPr>
          <p:cNvPr id="9218" name="Picture 2" descr="C:\Users\andrewss\Desktop\sier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17504" cy="44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123" y="6165304"/>
            <a:ext cx="8393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Also reports of a ‘Chinese CRO’ whose RRBS libraries have the </a:t>
            </a:r>
            <a:r>
              <a:rPr lang="en-GB" dirty="0" err="1" smtClean="0"/>
              <a:t>MspI</a:t>
            </a:r>
            <a:r>
              <a:rPr lang="en-GB" dirty="0" smtClean="0"/>
              <a:t> sites missing due to </a:t>
            </a:r>
          </a:p>
          <a:p>
            <a:pPr algn="ctr"/>
            <a:r>
              <a:rPr lang="en-GB" dirty="0" smtClean="0"/>
              <a:t>their proprietary and unexplained pre-processing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17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Positional Sequence Biases</a:t>
            </a:r>
            <a:br>
              <a:rPr lang="en-GB" dirty="0" smtClean="0"/>
            </a:br>
            <a:r>
              <a:rPr lang="en-GB" dirty="0" smtClean="0"/>
              <a:t>Unavoidable – RNA-</a:t>
            </a:r>
            <a:r>
              <a:rPr lang="en-GB" dirty="0" err="1" smtClean="0"/>
              <a:t>Seq</a:t>
            </a:r>
            <a:endParaRPr lang="en-GB" dirty="0"/>
          </a:p>
        </p:txBody>
      </p:sp>
      <p:pic>
        <p:nvPicPr>
          <p:cNvPr id="14339" name="Picture 3" descr="C:\Users\andrewss\Desktop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893118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82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Positional Sequence Biases</a:t>
            </a:r>
            <a:br>
              <a:rPr lang="en-GB" dirty="0" smtClean="0"/>
            </a:br>
            <a:r>
              <a:rPr lang="en-GB" dirty="0" smtClean="0"/>
              <a:t>Unexpected – Doubled Adapters</a:t>
            </a:r>
            <a:endParaRPr lang="en-GB" dirty="0"/>
          </a:p>
        </p:txBody>
      </p:sp>
      <p:pic>
        <p:nvPicPr>
          <p:cNvPr id="15362" name="Picture 2" descr="C:\Users\andrewss\Desktop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88" y="1369870"/>
            <a:ext cx="6840760" cy="49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Overrepresented Individual 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Adapter dimers</a:t>
            </a:r>
          </a:p>
          <a:p>
            <a:r>
              <a:rPr lang="en-GB" dirty="0" err="1" smtClean="0"/>
              <a:t>rRNA</a:t>
            </a:r>
            <a:endParaRPr lang="en-GB" dirty="0" smtClean="0"/>
          </a:p>
          <a:p>
            <a:r>
              <a:rPr lang="en-GB" dirty="0" smtClean="0"/>
              <a:t>Satellite sequences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3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data doesn’t map well…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98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9524" r="-9524"/>
          <a:stretch>
            <a:fillRect/>
          </a:stretch>
        </p:blipFill>
        <p:spPr>
          <a:xfrm>
            <a:off x="-898691" y="0"/>
            <a:ext cx="10911954" cy="6874531"/>
          </a:xfrm>
        </p:spPr>
      </p:pic>
    </p:spTree>
    <p:extLst>
      <p:ext uri="{BB962C8B-B14F-4D97-AF65-F5344CB8AC3E}">
        <p14:creationId xmlns:p14="http://schemas.microsoft.com/office/powerpoint/2010/main" val="65374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Contaminated with guessable sequence</a:t>
            </a:r>
            <a:endParaRPr lang="en-GB" dirty="0"/>
          </a:p>
        </p:txBody>
      </p:sp>
      <p:pic>
        <p:nvPicPr>
          <p:cNvPr id="3074" name="Picture 2" descr="C:\Users\andrewss\Desktop\contaimated_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21872"/>
            <a:ext cx="8983976" cy="381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6381328"/>
            <a:ext cx="576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www.bioinformatics.babraham.ac.uk/projects/fastq_screen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Contaminated with guessable sequence</a:t>
            </a:r>
            <a:endParaRPr lang="en-GB" dirty="0"/>
          </a:p>
        </p:txBody>
      </p:sp>
      <p:pic>
        <p:nvPicPr>
          <p:cNvPr id="4" name="Picture 3" descr="Screen Shot 2015-03-09 at 13.4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1514"/>
            <a:ext cx="7016722" cy="4914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3972" y="6381328"/>
            <a:ext cx="446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CRUK Multi-genome alignment system (MGA)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4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Contamination with </a:t>
            </a:r>
            <a:r>
              <a:rPr lang="en-GB" sz="3600" dirty="0" err="1" smtClean="0"/>
              <a:t>unguessable</a:t>
            </a:r>
            <a:r>
              <a:rPr lang="en-GB" sz="3600" dirty="0" smtClean="0"/>
              <a:t> sequence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3861048"/>
            <a:ext cx="5492209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&gt;AF431889 AF431889.1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Acinetobacter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lwoffii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IIs modification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Query: 1   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cggtgagcaggcattagaaattgattttttagaaggtgtgttgaagaaactgggccgctt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60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|||||||||||||||||||||||||||||||||||||||||||||||||||||| |||||</a:t>
            </a:r>
          </a:p>
          <a:p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4661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cggtgagcaggcattagaaattgattttttagaaggtgtgttgaagaaactgggtcgctt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4720</a:t>
            </a:r>
          </a:p>
          <a:p>
            <a:endParaRPr lang="en-GB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&gt;GQ352402 GQ352402.1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Acinetobacter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baumannii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strain AbSK-17 plasmid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Query: 1   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ggtgagcagtggtttacatggttaattgaacaagacatcaacttctgcattcgtg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55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|||||||||||||||||||||||||||||||||||||||||||||||||||||||</a:t>
            </a:r>
          </a:p>
          <a:p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8213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ggtgagcagtggtttacatggttaattgaacaagacatcaacttctgcattcgtg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8159</a:t>
            </a:r>
          </a:p>
          <a:p>
            <a:endParaRPr lang="en-GB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&gt;AF431889 AF431889.1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Acinetobacter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lwoffii</a:t>
            </a:r>
            <a:r>
              <a:rPr lang="en-GB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IIs modification</a:t>
            </a:r>
          </a:p>
          <a:p>
            <a:endParaRPr lang="en-GB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Query: 1   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acttgctgcgattaaagcagaaaaaacacttgctgaattgagtgct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46</a:t>
            </a:r>
          </a:p>
          <a:p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||||||||||||||||||||||||||||||||||||||||||||||</a:t>
            </a:r>
          </a:p>
          <a:p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4484 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acttgctgcgattaaagcagaaaaaacacttgctgaattgagtgct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4529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85" y="1002110"/>
            <a:ext cx="6399460" cy="27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5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TAGC Plots</a:t>
            </a:r>
            <a:endParaRPr lang="en-GB" dirty="0"/>
          </a:p>
        </p:txBody>
      </p:sp>
      <p:pic>
        <p:nvPicPr>
          <p:cNvPr id="19458" name="Picture 2" descr="C:\Users\andrewss\Desktop\tag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07786"/>
            <a:ext cx="4741717" cy="563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30081" y="6275370"/>
            <a:ext cx="401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https://github.com/blaxterlab/blobology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178066" y="1473746"/>
            <a:ext cx="3786422" cy="3539430"/>
            <a:chOff x="5178066" y="1052736"/>
            <a:chExt cx="3786422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5178066" y="1052736"/>
              <a:ext cx="3786422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Assemble</a:t>
              </a:r>
            </a:p>
            <a:p>
              <a:pPr algn="ctr"/>
              <a:endParaRPr lang="en-GB" sz="3200" dirty="0" smtClean="0"/>
            </a:p>
            <a:p>
              <a:pPr algn="ctr"/>
              <a:r>
                <a:rPr lang="en-GB" sz="3200" dirty="0" smtClean="0"/>
                <a:t>Filter </a:t>
              </a:r>
              <a:r>
                <a:rPr lang="en-GB" sz="3200" dirty="0" err="1" smtClean="0"/>
                <a:t>contigs</a:t>
              </a:r>
              <a:endParaRPr lang="en-GB" sz="3200" dirty="0" smtClean="0"/>
            </a:p>
            <a:p>
              <a:pPr algn="ctr"/>
              <a:endParaRPr lang="en-GB" sz="3200" dirty="0" smtClean="0"/>
            </a:p>
            <a:p>
              <a:pPr algn="ctr"/>
              <a:r>
                <a:rPr lang="en-GB" sz="3200" dirty="0" smtClean="0"/>
                <a:t>Plot %GC vs Coverage</a:t>
              </a:r>
            </a:p>
            <a:p>
              <a:pPr algn="ctr"/>
              <a:endParaRPr lang="en-GB" sz="3200" dirty="0" smtClean="0"/>
            </a:p>
            <a:p>
              <a:pPr algn="ctr"/>
              <a:r>
                <a:rPr lang="en-GB" sz="3200" dirty="0" smtClean="0"/>
                <a:t>Sample and blast</a:t>
              </a:r>
              <a:endParaRPr lang="en-GB" sz="32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092280" y="2564904"/>
              <a:ext cx="0" cy="5760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092280" y="3501008"/>
              <a:ext cx="0" cy="5760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092280" y="1556792"/>
              <a:ext cx="0" cy="5760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569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Reagent contamination</a:t>
            </a:r>
            <a:endParaRPr lang="en-GB" dirty="0"/>
          </a:p>
        </p:txBody>
      </p:sp>
      <p:pic>
        <p:nvPicPr>
          <p:cNvPr id="4098" name="Picture 2" descr="C:\Users\andrewss\Desktop\arti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4392488" cy="19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63" y="3068960"/>
            <a:ext cx="3065765" cy="3177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26" y="3078454"/>
            <a:ext cx="3085545" cy="3177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6381328"/>
            <a:ext cx="832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Molbio</a:t>
            </a:r>
            <a:r>
              <a:rPr lang="en-GB" dirty="0" smtClean="0"/>
              <a:t> grade water is not the same as DNA free water – heat treated but DNA survives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15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this week 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Many different approaches to evaluating quality/mismatches: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 smtClean="0"/>
              <a:t>Quality-score based (</a:t>
            </a:r>
            <a:r>
              <a:rPr lang="en-US" dirty="0" err="1" smtClean="0"/>
              <a:t>FastQC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AutoNum type="arabicPeriod"/>
            </a:pPr>
            <a:r>
              <a:rPr lang="en-US" dirty="0" smtClean="0"/>
              <a:t>Composition based (</a:t>
            </a:r>
            <a:r>
              <a:rPr lang="en-US" dirty="0" err="1" smtClean="0"/>
              <a:t>FastQC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AutoNum type="arabicPeriod"/>
            </a:pPr>
            <a:r>
              <a:rPr lang="en-US" dirty="0" smtClean="0"/>
              <a:t>Reference based (“I know what the answer should look like”)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 smtClean="0"/>
              <a:t>Assembly-graph / k-</a:t>
            </a:r>
            <a:r>
              <a:rPr lang="en-US" dirty="0" err="1" smtClean="0"/>
              <a:t>mer</a:t>
            </a:r>
            <a:r>
              <a:rPr lang="en-US" dirty="0" smtClean="0"/>
              <a:t> based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40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Reference &amp; quality-score independent approaches (k-</a:t>
            </a:r>
            <a:r>
              <a:rPr lang="en-US" sz="4000" dirty="0" err="1" smtClean="0"/>
              <a:t>mers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2750" b="2750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3823599" y="639916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Zhang et al., https</a:t>
            </a:r>
            <a:r>
              <a:rPr lang="en-US" dirty="0"/>
              <a:t>://</a:t>
            </a:r>
            <a:r>
              <a:rPr lang="en-US" dirty="0" err="1"/>
              <a:t>peerj.com</a:t>
            </a:r>
            <a:r>
              <a:rPr lang="en-US" dirty="0"/>
              <a:t>/preprints/890/</a:t>
            </a:r>
          </a:p>
        </p:txBody>
      </p:sp>
    </p:spTree>
    <p:extLst>
      <p:ext uri="{BB962C8B-B14F-4D97-AF65-F5344CB8AC3E}">
        <p14:creationId xmlns:p14="http://schemas.microsoft.com/office/powerpoint/2010/main" val="3224506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…from a well known data set…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50" b="275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23599" y="639916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Zhang et al., https</a:t>
            </a:r>
            <a:r>
              <a:rPr lang="en-US" dirty="0"/>
              <a:t>://</a:t>
            </a:r>
            <a:r>
              <a:rPr lang="en-US" dirty="0" err="1"/>
              <a:t>peerj.com</a:t>
            </a:r>
            <a:r>
              <a:rPr lang="en-US" dirty="0"/>
              <a:t>/preprints/890/</a:t>
            </a:r>
          </a:p>
        </p:txBody>
      </p:sp>
    </p:spTree>
    <p:extLst>
      <p:ext uri="{BB962C8B-B14F-4D97-AF65-F5344CB8AC3E}">
        <p14:creationId xmlns:p14="http://schemas.microsoft.com/office/powerpoint/2010/main" val="218380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Shotgun sequencing</a:t>
            </a:r>
          </a:p>
          <a:p>
            <a:r>
              <a:rPr lang="en-US" sz="2800" dirty="0" smtClean="0"/>
              <a:t>The magic of polonies, and how Illumina sequencing works</a:t>
            </a:r>
          </a:p>
          <a:p>
            <a:r>
              <a:rPr lang="en-US" sz="2800" dirty="0" smtClean="0"/>
              <a:t>Sequencing depth, read length, and coverage</a:t>
            </a:r>
          </a:p>
          <a:p>
            <a:r>
              <a:rPr lang="en-US" sz="2800" dirty="0" smtClean="0"/>
              <a:t>Paired-end sequencing and insert sizes</a:t>
            </a:r>
          </a:p>
          <a:p>
            <a:r>
              <a:rPr lang="en-US" sz="2800" dirty="0" smtClean="0"/>
              <a:t>Coverage bias</a:t>
            </a:r>
          </a:p>
          <a:p>
            <a:r>
              <a:rPr lang="en-US" sz="2800" dirty="0" smtClean="0"/>
              <a:t>Long reads: </a:t>
            </a:r>
            <a:r>
              <a:rPr lang="en-US" sz="2800" dirty="0" err="1" smtClean="0"/>
              <a:t>PacBio</a:t>
            </a:r>
            <a:r>
              <a:rPr lang="en-US" sz="2800" dirty="0" smtClean="0"/>
              <a:t> and </a:t>
            </a:r>
            <a:r>
              <a:rPr lang="en-US" sz="2800" dirty="0" err="1" smtClean="0"/>
              <a:t>Nanopore</a:t>
            </a:r>
            <a:r>
              <a:rPr lang="en-US" sz="2800" dirty="0" smtClean="0"/>
              <a:t> sequencing</a:t>
            </a:r>
          </a:p>
          <a:p>
            <a:pPr marL="11430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21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 smtClean="0"/>
              <a:t>It was the best of times, it was the </a:t>
            </a:r>
            <a:r>
              <a:rPr lang="en-US" sz="2400" dirty="0" err="1" smtClean="0"/>
              <a:t>wor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, it was the worst of times, it was the </a:t>
            </a:r>
          </a:p>
          <a:p>
            <a:pPr algn="ctr">
              <a:buNone/>
            </a:pPr>
            <a:r>
              <a:rPr lang="en-US" sz="2400" dirty="0" err="1" smtClean="0"/>
              <a:t>isdom</a:t>
            </a:r>
            <a:r>
              <a:rPr lang="en-US" sz="2400" dirty="0" smtClean="0"/>
              <a:t>, it was the age of foolishness</a:t>
            </a:r>
          </a:p>
          <a:p>
            <a:pPr algn="ctr">
              <a:buNone/>
            </a:pPr>
            <a:r>
              <a:rPr lang="en-US" sz="2400" dirty="0" err="1" smtClean="0"/>
              <a:t>mes</a:t>
            </a:r>
            <a:r>
              <a:rPr lang="en-US" sz="2400" dirty="0" smtClean="0"/>
              <a:t>, it was the age of wisdom, it was </a:t>
            </a:r>
            <a:r>
              <a:rPr lang="en-US" sz="2400" dirty="0" err="1" smtClean="0"/>
              <a:t>th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809588" y="2502573"/>
            <a:ext cx="822960" cy="57389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94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1" y="426065"/>
            <a:ext cx="7498385" cy="59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1524</TotalTime>
  <Words>1934</Words>
  <Application>Microsoft Macintosh PowerPoint</Application>
  <PresentationFormat>On-screen Show (4:3)</PresentationFormat>
  <Paragraphs>273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Adjacency</vt:lpstr>
      <vt:lpstr>(Shotgun) sequencing</vt:lpstr>
      <vt:lpstr>Three basic problems</vt:lpstr>
      <vt:lpstr>1. Resequencing analysis</vt:lpstr>
      <vt:lpstr>2. Counting</vt:lpstr>
      <vt:lpstr>3. Assembly</vt:lpstr>
      <vt:lpstr>PowerPoint Presentation</vt:lpstr>
      <vt:lpstr>Outline</vt:lpstr>
      <vt:lpstr>Shotgun sequencing</vt:lpstr>
      <vt:lpstr>PowerPoint Presentation</vt:lpstr>
      <vt:lpstr>Two specific concepts:</vt:lpstr>
      <vt:lpstr>Random sampling =&gt; deep sampling needed</vt:lpstr>
      <vt:lpstr>“Coverage”</vt:lpstr>
      <vt:lpstr>Illumina yields the deepest sequencing available</vt:lpstr>
      <vt:lpstr>Illumina basics</vt:lpstr>
      <vt:lpstr>A movie of Illumina sequencing:</vt:lpstr>
      <vt:lpstr>What goes wrong with basic assumptions?</vt:lpstr>
      <vt:lpstr>FASTQ</vt:lpstr>
      <vt:lpstr>Read length and reconstructability</vt:lpstr>
      <vt:lpstr>“Reconstructability”</vt:lpstr>
      <vt:lpstr>Repeats! (and shared exons)</vt:lpstr>
      <vt:lpstr>Longer reads … OR … Paired-end/mate pair sequencing</vt:lpstr>
      <vt:lpstr>Paired-end sequencing</vt:lpstr>
      <vt:lpstr>PowerPoint Presentation</vt:lpstr>
      <vt:lpstr>PowerPoint Presentation</vt:lpstr>
      <vt:lpstr>Longer reads</vt:lpstr>
      <vt:lpstr>PowerPoint Presentation</vt:lpstr>
      <vt:lpstr>Moleculo (Illumina)</vt:lpstr>
      <vt:lpstr>PowerPoint Presentation</vt:lpstr>
      <vt:lpstr>Actual yields</vt:lpstr>
      <vt:lpstr>PowerPoint Presentation</vt:lpstr>
      <vt:lpstr>Your basic data (FASTQ)</vt:lpstr>
      <vt:lpstr>Mapping</vt:lpstr>
      <vt:lpstr>Assembly</vt:lpstr>
      <vt:lpstr>Shotgun sequencing</vt:lpstr>
      <vt:lpstr>Where does # of reads count?</vt:lpstr>
      <vt:lpstr>Where does reconstructability matter?</vt:lpstr>
      <vt:lpstr>Summary</vt:lpstr>
      <vt:lpstr>Bad data</vt:lpstr>
      <vt:lpstr>Sequencing Bloopers</vt:lpstr>
      <vt:lpstr>Technical sequencer problems</vt:lpstr>
      <vt:lpstr>Manifold burst in cycle 26</vt:lpstr>
      <vt:lpstr>Specific cycles lost</vt:lpstr>
      <vt:lpstr>No priming /signal (Wrong adapters used)</vt:lpstr>
      <vt:lpstr>Tile Problems - Overclustering</vt:lpstr>
      <vt:lpstr>Tile Problems – Consistent tile fail</vt:lpstr>
      <vt:lpstr>Tile problems – transient tile fail</vt:lpstr>
      <vt:lpstr>Incorrect Phred Scores</vt:lpstr>
      <vt:lpstr>Data Extraction</vt:lpstr>
      <vt:lpstr>Wrong barcode annotation</vt:lpstr>
      <vt:lpstr>Contaminated Barcode Stocks</vt:lpstr>
      <vt:lpstr>Odd sequence composition</vt:lpstr>
      <vt:lpstr>Read through adapter</vt:lpstr>
      <vt:lpstr>PowerPoint Presentation</vt:lpstr>
      <vt:lpstr>Positional Sequence Bias Application Specific – BS-Seq</vt:lpstr>
      <vt:lpstr>Positional Sequence Biases Expected - RRBS</vt:lpstr>
      <vt:lpstr>Positional Sequence Biases Unavoidable – RNA-Seq</vt:lpstr>
      <vt:lpstr>Positional Sequence Biases Unexpected – Doubled Adapters</vt:lpstr>
      <vt:lpstr>Overrepresented Individual Sequences</vt:lpstr>
      <vt:lpstr>My data doesn’t map well…</vt:lpstr>
      <vt:lpstr>Contaminated with guessable sequence</vt:lpstr>
      <vt:lpstr>Contaminated with guessable sequence</vt:lpstr>
      <vt:lpstr>Contamination with unguessable sequence</vt:lpstr>
      <vt:lpstr>TAGC Plots</vt:lpstr>
      <vt:lpstr>Reagent contamination</vt:lpstr>
      <vt:lpstr>Later this week --</vt:lpstr>
      <vt:lpstr>Reference &amp; quality-score independent approaches (k-mers)</vt:lpstr>
      <vt:lpstr>…from a well known data set…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 considerations</dc:title>
  <dc:creator>C. Titus Brown</dc:creator>
  <cp:lastModifiedBy>C. Titus Brown</cp:lastModifiedBy>
  <cp:revision>20</cp:revision>
  <cp:lastPrinted>2015-08-11T12:14:17Z</cp:lastPrinted>
  <dcterms:created xsi:type="dcterms:W3CDTF">2014-08-05T11:08:19Z</dcterms:created>
  <dcterms:modified xsi:type="dcterms:W3CDTF">2015-08-11T12:22:51Z</dcterms:modified>
</cp:coreProperties>
</file>