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60" r:id="rId3"/>
    <p:sldId id="263" r:id="rId4"/>
    <p:sldId id="264" r:id="rId5"/>
    <p:sldId id="265" r:id="rId6"/>
    <p:sldId id="259" r:id="rId7"/>
    <p:sldId id="258" r:id="rId8"/>
    <p:sldId id="257" r:id="rId9"/>
    <p:sldId id="261" r:id="rId10"/>
    <p:sldId id="266" r:id="rId11"/>
    <p:sldId id="262" r:id="rId12"/>
    <p:sldId id="267" r:id="rId13"/>
    <p:sldId id="268" r:id="rId14"/>
    <p:sldId id="269" r:id="rId15"/>
    <p:sldId id="284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5" d="100"/>
          <a:sy n="55" d="100"/>
        </p:scale>
        <p:origin x="-102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265EB4-2DDC-A944-AF0B-9EAD889E42B4}" type="datetimeFigureOut">
              <a:rPr lang="en-US" smtClean="0"/>
              <a:t>8/15/15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11085-B67C-F54D-8C5F-22FFF4A9A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293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 is</a:t>
            </a:r>
            <a:r>
              <a:rPr lang="en-US" baseline="0" dirty="0" smtClean="0"/>
              <a:t> to do first stage data reduction/analysis in less time than it takes to generate the data.  Compression =&gt; OLC assembly.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79365-F956-A840-9486-2A027B44A0F1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DA6F-90E8-394D-A64F-C152A7487E4E}" type="datetimeFigureOut">
              <a:rPr lang="en-US" smtClean="0"/>
              <a:t>8/15/15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2680-CAE8-BC49-972E-2AB8AF8D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65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DA6F-90E8-394D-A64F-C152A7487E4E}" type="datetimeFigureOut">
              <a:rPr lang="en-US" smtClean="0"/>
              <a:t>8/15/15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2680-CAE8-BC49-972E-2AB8AF8D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78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DA6F-90E8-394D-A64F-C152A7487E4E}" type="datetimeFigureOut">
              <a:rPr lang="en-US" smtClean="0"/>
              <a:t>8/15/15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2680-CAE8-BC49-972E-2AB8AF8D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41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DA6F-90E8-394D-A64F-C152A7487E4E}" type="datetimeFigureOut">
              <a:rPr lang="en-US" smtClean="0"/>
              <a:t>8/15/15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2680-CAE8-BC49-972E-2AB8AF8D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6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DA6F-90E8-394D-A64F-C152A7487E4E}" type="datetimeFigureOut">
              <a:rPr lang="en-US" smtClean="0"/>
              <a:t>8/15/15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2680-CAE8-BC49-972E-2AB8AF8D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87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DA6F-90E8-394D-A64F-C152A7487E4E}" type="datetimeFigureOut">
              <a:rPr lang="en-US" smtClean="0"/>
              <a:t>8/15/15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2680-CAE8-BC49-972E-2AB8AF8D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72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DA6F-90E8-394D-A64F-C152A7487E4E}" type="datetimeFigureOut">
              <a:rPr lang="en-US" smtClean="0"/>
              <a:t>8/15/15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2680-CAE8-BC49-972E-2AB8AF8D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39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DA6F-90E8-394D-A64F-C152A7487E4E}" type="datetimeFigureOut">
              <a:rPr lang="en-US" smtClean="0"/>
              <a:t>8/15/15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2680-CAE8-BC49-972E-2AB8AF8D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35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DA6F-90E8-394D-A64F-C152A7487E4E}" type="datetimeFigureOut">
              <a:rPr lang="en-US" smtClean="0"/>
              <a:t>8/15/15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2680-CAE8-BC49-972E-2AB8AF8D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27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DA6F-90E8-394D-A64F-C152A7487E4E}" type="datetimeFigureOut">
              <a:rPr lang="en-US" smtClean="0"/>
              <a:t>8/15/15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2680-CAE8-BC49-972E-2AB8AF8D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05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DA6F-90E8-394D-A64F-C152A7487E4E}" type="datetimeFigureOut">
              <a:rPr lang="en-US" smtClean="0"/>
              <a:t>8/15/15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2680-CAE8-BC49-972E-2AB8AF8D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042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2DA6F-90E8-394D-A64F-C152A7487E4E}" type="datetimeFigureOut">
              <a:rPr lang="en-US" smtClean="0"/>
              <a:t>8/15/15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02680-CAE8-BC49-972E-2AB8AF8D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38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Reference-free analysis of genomes with k-</a:t>
            </a:r>
            <a:r>
              <a:rPr lang="en-US" dirty="0" err="1" smtClean="0"/>
              <a:t>mers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57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47893" b="-4789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15096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Khmer-recipes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13301" b="-13301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2636982" y="6126163"/>
            <a:ext cx="6049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http://</a:t>
            </a:r>
            <a:r>
              <a:rPr lang="en-US" dirty="0" err="1" smtClean="0"/>
              <a:t>khmer-recipes.readthedocs.org</a:t>
            </a:r>
            <a:r>
              <a:rPr lang="en-US" dirty="0" smtClean="0"/>
              <a:t>/en/latest/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814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Reference &amp; quality-score independent approaches (k-</a:t>
            </a:r>
            <a:r>
              <a:rPr lang="en-US" sz="4000" dirty="0" err="1" smtClean="0"/>
              <a:t>mers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t="2750" b="2750"/>
          <a:stretch>
            <a:fillRect/>
          </a:stretch>
        </p:blipFill>
        <p:spPr/>
      </p:pic>
      <p:sp>
        <p:nvSpPr>
          <p:cNvPr id="7" name="Rectangle 6"/>
          <p:cNvSpPr/>
          <p:nvPr/>
        </p:nvSpPr>
        <p:spPr>
          <a:xfrm>
            <a:off x="3823599" y="6399161"/>
            <a:ext cx="45320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Zhang et al., https</a:t>
            </a:r>
            <a:r>
              <a:rPr lang="en-US" dirty="0"/>
              <a:t>://</a:t>
            </a:r>
            <a:r>
              <a:rPr lang="en-US" dirty="0" err="1"/>
              <a:t>peerj.com</a:t>
            </a:r>
            <a:r>
              <a:rPr lang="en-US" dirty="0"/>
              <a:t>/preprints/890/</a:t>
            </a:r>
          </a:p>
        </p:txBody>
      </p:sp>
    </p:spTree>
    <p:extLst>
      <p:ext uri="{BB962C8B-B14F-4D97-AF65-F5344CB8AC3E}">
        <p14:creationId xmlns:p14="http://schemas.microsoft.com/office/powerpoint/2010/main" val="1166133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Mouse </a:t>
            </a:r>
            <a:r>
              <a:rPr lang="en-US" dirty="0" err="1" smtClean="0"/>
              <a:t>mRNAseq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2750" b="2750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3823599" y="6399161"/>
            <a:ext cx="45320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Zhang et al., https</a:t>
            </a:r>
            <a:r>
              <a:rPr lang="en-US" dirty="0"/>
              <a:t>://</a:t>
            </a:r>
            <a:r>
              <a:rPr lang="en-US" dirty="0" err="1"/>
              <a:t>peerj.com</a:t>
            </a:r>
            <a:r>
              <a:rPr lang="en-US" dirty="0"/>
              <a:t>/preprints/890/</a:t>
            </a:r>
          </a:p>
        </p:txBody>
      </p:sp>
    </p:spTree>
    <p:extLst>
      <p:ext uri="{BB962C8B-B14F-4D97-AF65-F5344CB8AC3E}">
        <p14:creationId xmlns:p14="http://schemas.microsoft.com/office/powerpoint/2010/main" val="3407595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t="-19755" b="-19755"/>
          <a:stretch>
            <a:fillRect/>
          </a:stretch>
        </p:blipFill>
        <p:spPr>
          <a:xfrm>
            <a:off x="237067" y="-287867"/>
            <a:ext cx="8621608" cy="5071534"/>
          </a:xfrm>
        </p:spPr>
      </p:pic>
      <p:sp>
        <p:nvSpPr>
          <p:cNvPr id="7" name="TextBox 6"/>
          <p:cNvSpPr txBox="1"/>
          <p:nvPr/>
        </p:nvSpPr>
        <p:spPr>
          <a:xfrm>
            <a:off x="1580444" y="4552834"/>
            <a:ext cx="6325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K-</a:t>
            </a:r>
            <a:r>
              <a:rPr lang="en-US" sz="2400" dirty="0" err="1" smtClean="0"/>
              <a:t>mer</a:t>
            </a:r>
            <a:r>
              <a:rPr lang="en-US" sz="2400" dirty="0" smtClean="0"/>
              <a:t> abundance trimming removes errors effectively!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011334" y="5702110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Zhang et al. </a:t>
            </a:r>
            <a:r>
              <a:rPr lang="en-US" dirty="0" err="1" smtClean="0"/>
              <a:t>PLoS</a:t>
            </a:r>
            <a:r>
              <a:rPr lang="en-US" dirty="0" smtClean="0"/>
              <a:t> One,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482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CTB research - </a:t>
            </a:r>
            <a:r>
              <a:rPr lang="en-US" dirty="0" err="1" smtClean="0"/>
              <a:t>diginorm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http://</a:t>
            </a:r>
            <a:r>
              <a:rPr lang="en-US" dirty="0" err="1" smtClean="0"/>
              <a:t>arxiv.org</a:t>
            </a:r>
            <a:r>
              <a:rPr lang="en-US" smtClean="0"/>
              <a:t>/abs/1203.4802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04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Approach: Digital normalization</a:t>
            </a:r>
            <a:br>
              <a:rPr lang="en-US" dirty="0" smtClean="0"/>
            </a:br>
            <a:r>
              <a:rPr lang="en-US" sz="2700" dirty="0" smtClean="0"/>
              <a:t>(a computational version of library normalization)</a:t>
            </a:r>
            <a:endParaRPr lang="en-US" sz="2700" dirty="0"/>
          </a:p>
        </p:txBody>
      </p:sp>
      <p:pic>
        <p:nvPicPr>
          <p:cNvPr id="4" name="Content Placeholder 3" descr="diginorm.pdf"/>
          <p:cNvPicPr>
            <a:picLocks noGrp="1" noChangeAspect="1"/>
          </p:cNvPicPr>
          <p:nvPr>
            <p:ph idx="1"/>
          </p:nvPr>
        </p:nvPicPr>
        <p:blipFill>
          <a:blip r:embed="rId2"/>
          <a:srcRect l="-2895" r="-3555"/>
          <a:stretch>
            <a:fillRect/>
          </a:stretch>
        </p:blipFill>
        <p:spPr>
          <a:xfrm>
            <a:off x="532363" y="2014564"/>
            <a:ext cx="6196010" cy="4389120"/>
          </a:xfrm>
        </p:spPr>
      </p:pic>
      <p:sp>
        <p:nvSpPr>
          <p:cNvPr id="5" name="TextBox 4"/>
          <p:cNvSpPr txBox="1"/>
          <p:nvPr/>
        </p:nvSpPr>
        <p:spPr>
          <a:xfrm>
            <a:off x="6029782" y="2669760"/>
            <a:ext cx="2785911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Suppose you have a dilution factor of A (10) to B(1).  To get 10x of B you need to get 100x of A!  Overkill!!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This 100x will consume disk space and, because of errors, </a:t>
            </a:r>
            <a:r>
              <a:rPr lang="en-US" b="1" dirty="0" smtClean="0"/>
              <a:t>memory</a:t>
            </a:r>
            <a:r>
              <a:rPr lang="en-US" dirty="0" smtClean="0"/>
              <a:t>.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We can discard it for you…</a:t>
            </a:r>
          </a:p>
        </p:txBody>
      </p:sp>
    </p:spTree>
    <p:extLst>
      <p:ext uri="{BB962C8B-B14F-4D97-AF65-F5344CB8AC3E}">
        <p14:creationId xmlns:p14="http://schemas.microsoft.com/office/powerpoint/2010/main" val="3294010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oslo-1.pdf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5408" b="-115408"/>
          <a:stretch>
            <a:fillRect/>
          </a:stretch>
        </p:blipFill>
        <p:spPr>
          <a:xfrm>
            <a:off x="914400" y="0"/>
            <a:ext cx="7772400" cy="4572000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normalizatio</a:t>
            </a:r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603636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oslo-2.pdf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5408" b="-115408"/>
          <a:stretch>
            <a:fillRect/>
          </a:stretch>
        </p:blipFill>
        <p:spPr>
          <a:xfrm>
            <a:off x="914400" y="0"/>
            <a:ext cx="7772400" cy="4572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normalization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81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oslo-3.pdf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1293" b="-61293"/>
          <a:stretch>
            <a:fillRect/>
          </a:stretch>
        </p:blipFill>
        <p:spPr>
          <a:xfrm>
            <a:off x="914400" y="334200"/>
            <a:ext cx="7772400" cy="4572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normalization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323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ecoli-1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610" r="-1061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68650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oslo-4.pdf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1293" b="-61293"/>
          <a:stretch>
            <a:fillRect/>
          </a:stretch>
        </p:blipFill>
        <p:spPr>
          <a:xfrm>
            <a:off x="914400" y="334200"/>
            <a:ext cx="7772400" cy="4572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normalization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449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oslo-5.pdf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0600" b="-40600"/>
          <a:stretch>
            <a:fillRect/>
          </a:stretch>
        </p:blipFill>
        <p:spPr>
          <a:xfrm>
            <a:off x="914400" y="574824"/>
            <a:ext cx="7772400" cy="4572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normalization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48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normalization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95964"/>
            <a:ext cx="7772400" cy="4222200"/>
          </a:xfrm>
        </p:spPr>
      </p:pic>
    </p:spTree>
    <p:extLst>
      <p:ext uri="{BB962C8B-B14F-4D97-AF65-F5344CB8AC3E}">
        <p14:creationId xmlns:p14="http://schemas.microsoft.com/office/powerpoint/2010/main" val="1314395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normalization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 smtClean="0"/>
              <a:t>A </a:t>
            </a:r>
            <a:r>
              <a:rPr lang="en-US" i="1" dirty="0" smtClean="0"/>
              <a:t>digital</a:t>
            </a:r>
            <a:r>
              <a:rPr lang="en-US" dirty="0" smtClean="0"/>
              <a:t> analog to </a:t>
            </a:r>
            <a:r>
              <a:rPr lang="en-US" dirty="0" err="1" smtClean="0"/>
              <a:t>cDNA</a:t>
            </a:r>
            <a:r>
              <a:rPr lang="en-US" dirty="0" smtClean="0"/>
              <a:t> library normalization, </a:t>
            </a:r>
            <a:r>
              <a:rPr lang="en-US" dirty="0" err="1" smtClean="0"/>
              <a:t>diginorm</a:t>
            </a:r>
            <a:r>
              <a:rPr lang="en-US" dirty="0" smtClean="0"/>
              <a:t>:</a:t>
            </a:r>
          </a:p>
          <a:p>
            <a:pPr marL="0" indent="0" algn="ctr">
              <a:buNone/>
            </a:pPr>
            <a:endParaRPr lang="en-US" dirty="0" smtClean="0"/>
          </a:p>
          <a:p>
            <a:r>
              <a:rPr lang="en-US" dirty="0" smtClean="0"/>
              <a:t>Is single pass: looks at each read only once;</a:t>
            </a:r>
          </a:p>
          <a:p>
            <a:endParaRPr lang="en-US" dirty="0"/>
          </a:p>
          <a:p>
            <a:r>
              <a:rPr lang="en-US" dirty="0"/>
              <a:t>D</a:t>
            </a:r>
            <a:r>
              <a:rPr lang="en-US" dirty="0" smtClean="0"/>
              <a:t>oes not “collect” the majority of errors;</a:t>
            </a:r>
          </a:p>
          <a:p>
            <a:endParaRPr lang="en-US" dirty="0"/>
          </a:p>
          <a:p>
            <a:r>
              <a:rPr lang="en-US" dirty="0" smtClean="0"/>
              <a:t>Keeps all low-coverage reads;</a:t>
            </a:r>
          </a:p>
          <a:p>
            <a:endParaRPr lang="en-US" dirty="0"/>
          </a:p>
          <a:p>
            <a:r>
              <a:rPr lang="en-US" dirty="0" err="1" smtClean="0"/>
              <a:t>Smooths</a:t>
            </a:r>
            <a:r>
              <a:rPr lang="en-US" dirty="0" smtClean="0"/>
              <a:t> out coverage of regions.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824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Coverage before digital normalization:</a:t>
            </a:r>
            <a:endParaRPr lang="en-US" dirty="0"/>
          </a:p>
        </p:txBody>
      </p:sp>
      <p:pic>
        <p:nvPicPr>
          <p:cNvPr id="4" name="Content Placeholder 7" descr="raw-cover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726" y="1598222"/>
            <a:ext cx="7229905" cy="48199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83813" y="2415974"/>
            <a:ext cx="1404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(MD amplified)</a:t>
            </a:r>
            <a:endParaRPr lang="en-US" i="1" dirty="0"/>
          </a:p>
        </p:txBody>
      </p:sp>
      <p:sp>
        <p:nvSpPr>
          <p:cNvPr id="6" name="Up Arrow 5"/>
          <p:cNvSpPr/>
          <p:nvPr/>
        </p:nvSpPr>
        <p:spPr>
          <a:xfrm>
            <a:off x="2762494" y="6035040"/>
            <a:ext cx="822960" cy="822960"/>
          </a:xfrm>
          <a:prstGeom prst="up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36275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Coverage after digital normalization:</a:t>
            </a:r>
            <a:endParaRPr lang="en-US" dirty="0"/>
          </a:p>
        </p:txBody>
      </p:sp>
      <p:pic>
        <p:nvPicPr>
          <p:cNvPr id="4" name="Content Placeholder 5" descr="norm-cov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36" y="1702200"/>
            <a:ext cx="6583680" cy="4389120"/>
          </a:xfrm>
          <a:prstGeom prst="rect">
            <a:avLst/>
          </a:prstGeom>
        </p:spPr>
      </p:pic>
      <p:sp>
        <p:nvSpPr>
          <p:cNvPr id="5" name="Up Arrow 4"/>
          <p:cNvSpPr/>
          <p:nvPr/>
        </p:nvSpPr>
        <p:spPr>
          <a:xfrm>
            <a:off x="2149078" y="5679840"/>
            <a:ext cx="822960" cy="822960"/>
          </a:xfrm>
          <a:prstGeom prst="up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extBox 5"/>
          <p:cNvSpPr txBox="1"/>
          <p:nvPr/>
        </p:nvSpPr>
        <p:spPr>
          <a:xfrm>
            <a:off x="6580678" y="2219158"/>
            <a:ext cx="2563322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dirty="0" smtClean="0"/>
              <a:t>Normalizes coverage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Discards redundancy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Eliminates majority of</a:t>
            </a:r>
          </a:p>
          <a:p>
            <a:pPr marL="342900" indent="-342900"/>
            <a:r>
              <a:rPr lang="en-US" dirty="0" smtClean="0"/>
              <a:t>errors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Scales assembly dramatically.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Assembly is 98% identical.</a:t>
            </a:r>
          </a:p>
        </p:txBody>
      </p:sp>
    </p:spTree>
    <p:extLst>
      <p:ext uri="{BB962C8B-B14F-4D97-AF65-F5344CB8AC3E}">
        <p14:creationId xmlns:p14="http://schemas.microsoft.com/office/powerpoint/2010/main" val="162445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normalization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 smtClean="0"/>
              <a:t>A </a:t>
            </a:r>
            <a:r>
              <a:rPr lang="en-US" i="1" dirty="0" smtClean="0"/>
              <a:t>digital</a:t>
            </a:r>
            <a:r>
              <a:rPr lang="en-US" dirty="0" smtClean="0"/>
              <a:t> analog to </a:t>
            </a:r>
            <a:r>
              <a:rPr lang="en-US" dirty="0" err="1" smtClean="0"/>
              <a:t>cDNA</a:t>
            </a:r>
            <a:r>
              <a:rPr lang="en-US" dirty="0" smtClean="0"/>
              <a:t> library normalization, </a:t>
            </a:r>
            <a:r>
              <a:rPr lang="en-US" dirty="0" err="1" smtClean="0"/>
              <a:t>diginorm</a:t>
            </a:r>
            <a:r>
              <a:rPr lang="en-US" dirty="0"/>
              <a:t> </a:t>
            </a:r>
            <a:r>
              <a:rPr lang="en-US" dirty="0" smtClean="0"/>
              <a:t>is a read </a:t>
            </a:r>
            <a:r>
              <a:rPr lang="en-US" dirty="0" err="1" smtClean="0"/>
              <a:t>prefiltering</a:t>
            </a:r>
            <a:r>
              <a:rPr lang="en-US" dirty="0" smtClean="0"/>
              <a:t> approach that:</a:t>
            </a:r>
          </a:p>
          <a:p>
            <a:pPr marL="0" indent="0" algn="ctr">
              <a:buNone/>
            </a:pPr>
            <a:endParaRPr lang="en-US" dirty="0" smtClean="0"/>
          </a:p>
          <a:p>
            <a:r>
              <a:rPr lang="en-US" dirty="0" smtClean="0"/>
              <a:t>Is single pass: looks at each read only once;</a:t>
            </a:r>
          </a:p>
          <a:p>
            <a:endParaRPr lang="en-US" dirty="0"/>
          </a:p>
          <a:p>
            <a:r>
              <a:rPr lang="en-US" dirty="0"/>
              <a:t>D</a:t>
            </a:r>
            <a:r>
              <a:rPr lang="en-US" dirty="0" smtClean="0"/>
              <a:t>oes not “collect” the majority of errors;</a:t>
            </a:r>
          </a:p>
          <a:p>
            <a:endParaRPr lang="en-US" dirty="0"/>
          </a:p>
          <a:p>
            <a:r>
              <a:rPr lang="en-US" dirty="0" smtClean="0"/>
              <a:t>Keeps all low-coverage reads;</a:t>
            </a:r>
          </a:p>
          <a:p>
            <a:endParaRPr lang="en-US" dirty="0"/>
          </a:p>
          <a:p>
            <a:r>
              <a:rPr lang="en-US" dirty="0" err="1" smtClean="0"/>
              <a:t>Smooths</a:t>
            </a:r>
            <a:r>
              <a:rPr lang="en-US" dirty="0" smtClean="0"/>
              <a:t> out coverage of regions.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800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52" y="2105202"/>
            <a:ext cx="8349248" cy="1818912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7552" y="497950"/>
            <a:ext cx="8806448" cy="1143000"/>
          </a:xfrm>
        </p:spPr>
        <p:txBody>
          <a:bodyPr anchor="t">
            <a:normAutofit/>
          </a:bodyPr>
          <a:lstStyle/>
          <a:p>
            <a:r>
              <a:rPr lang="en-US" sz="2800" b="1" dirty="0" err="1" smtClean="0"/>
              <a:t>Contig</a:t>
            </a:r>
            <a:r>
              <a:rPr lang="en-US" sz="2800" b="1" dirty="0" smtClean="0"/>
              <a:t> assembly is significantly more efficient and now scales with underlying genome size</a:t>
            </a:r>
            <a:endParaRPr lang="en-US" sz="2800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4105498"/>
            <a:ext cx="7772400" cy="3113772"/>
          </a:xfrm>
        </p:spPr>
        <p:txBody>
          <a:bodyPr>
            <a:normAutofit/>
          </a:bodyPr>
          <a:lstStyle/>
          <a:p>
            <a:r>
              <a:rPr lang="en-US" dirty="0" smtClean="0"/>
              <a:t>Transcriptomes, microbial genomes </a:t>
            </a:r>
            <a:r>
              <a:rPr lang="en-US" dirty="0" err="1" smtClean="0"/>
              <a:t>incl</a:t>
            </a:r>
            <a:r>
              <a:rPr lang="en-US" dirty="0" smtClean="0"/>
              <a:t> MDA, and most metagenomes can be assembled in under 50 GB of RAM, with identical or </a:t>
            </a:r>
            <a:r>
              <a:rPr lang="en-US" i="1" dirty="0" smtClean="0"/>
              <a:t>improved</a:t>
            </a:r>
            <a:r>
              <a:rPr lang="en-US" dirty="0" smtClean="0"/>
              <a:t> results.</a:t>
            </a:r>
          </a:p>
        </p:txBody>
      </p:sp>
      <p:sp>
        <p:nvSpPr>
          <p:cNvPr id="6" name="Rectangle 5"/>
          <p:cNvSpPr/>
          <p:nvPr/>
        </p:nvSpPr>
        <p:spPr>
          <a:xfrm>
            <a:off x="3091219" y="3014658"/>
            <a:ext cx="1081320" cy="707940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4513521" y="3014658"/>
            <a:ext cx="1626669" cy="707940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6397443" y="3008640"/>
            <a:ext cx="1919723" cy="707940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29170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Digital normalization retains information, while discarding data and errors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17" y="4234607"/>
            <a:ext cx="8017983" cy="20251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817" y="1711734"/>
            <a:ext cx="8017983" cy="232924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596414" y="2837045"/>
            <a:ext cx="5718744" cy="251060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2596414" y="5136414"/>
            <a:ext cx="5718744" cy="251060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75652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ecoli-2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610" r="-1061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01089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mouse-1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610" r="-1061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16421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mouse-2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610" r="-1061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99504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Preqc</a:t>
            </a:r>
            <a:r>
              <a:rPr lang="en-US" dirty="0" smtClean="0"/>
              <a:t> - repeats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6446" r="-26446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4525818" y="6280850"/>
            <a:ext cx="3767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jts</a:t>
            </a:r>
            <a:r>
              <a:rPr lang="en-US" dirty="0" smtClean="0"/>
              <a:t>/</a:t>
            </a:r>
            <a:r>
              <a:rPr lang="en-US" dirty="0" err="1" smtClean="0"/>
              <a:t>sga</a:t>
            </a:r>
            <a:r>
              <a:rPr lang="en-US" dirty="0" smtClean="0"/>
              <a:t>/wiki/</a:t>
            </a:r>
            <a:r>
              <a:rPr lang="en-US" dirty="0" err="1" smtClean="0"/>
              <a:t>Preqc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107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Preqc</a:t>
            </a:r>
            <a:r>
              <a:rPr lang="en-US" dirty="0" smtClean="0"/>
              <a:t> – GC bias / coverage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9652" r="-29652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4525818" y="6280850"/>
            <a:ext cx="3767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jts</a:t>
            </a:r>
            <a:r>
              <a:rPr lang="en-US" dirty="0" smtClean="0"/>
              <a:t>/</a:t>
            </a:r>
            <a:r>
              <a:rPr lang="en-US" dirty="0" err="1" smtClean="0"/>
              <a:t>sga</a:t>
            </a:r>
            <a:r>
              <a:rPr lang="en-US" dirty="0" smtClean="0"/>
              <a:t>/wiki/</a:t>
            </a:r>
            <a:r>
              <a:rPr lang="en-US" dirty="0" err="1" smtClean="0"/>
              <a:t>Preqc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897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Preqc</a:t>
            </a:r>
            <a:r>
              <a:rPr lang="en-US" dirty="0" smtClean="0"/>
              <a:t> – predicted </a:t>
            </a:r>
            <a:r>
              <a:rPr lang="en-US" dirty="0" err="1" smtClean="0"/>
              <a:t>contig</a:t>
            </a:r>
            <a:r>
              <a:rPr lang="en-US" dirty="0" smtClean="0"/>
              <a:t> lengths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3460" r="-23460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4525818" y="6280850"/>
            <a:ext cx="3767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jts</a:t>
            </a:r>
            <a:r>
              <a:rPr lang="en-US" dirty="0" smtClean="0"/>
              <a:t>/</a:t>
            </a:r>
            <a:r>
              <a:rPr lang="en-US" dirty="0" err="1" smtClean="0"/>
              <a:t>sga</a:t>
            </a:r>
            <a:r>
              <a:rPr lang="en-US" dirty="0" smtClean="0"/>
              <a:t>/wiki/</a:t>
            </a:r>
            <a:r>
              <a:rPr lang="en-US" dirty="0" err="1" smtClean="0"/>
              <a:t>Preqc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570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Preqc</a:t>
            </a:r>
            <a:r>
              <a:rPr lang="en-US" dirty="0" smtClean="0"/>
              <a:t> – estimated genome size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10152" b="-10152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4525818" y="6280850"/>
            <a:ext cx="3767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jts</a:t>
            </a:r>
            <a:r>
              <a:rPr lang="en-US" dirty="0" smtClean="0"/>
              <a:t>/</a:t>
            </a:r>
            <a:r>
              <a:rPr lang="en-US" dirty="0" err="1" smtClean="0"/>
              <a:t>sga</a:t>
            </a:r>
            <a:r>
              <a:rPr lang="en-US" dirty="0" smtClean="0"/>
              <a:t>/wiki/</a:t>
            </a:r>
            <a:r>
              <a:rPr lang="en-US" dirty="0" err="1" smtClean="0"/>
              <a:t>Preqc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901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449</Words>
  <Application>Microsoft Macintosh PowerPoint</Application>
  <PresentationFormat>On-screen Show (4:3)</PresentationFormat>
  <Paragraphs>69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Reference-free analysis of genomes with k-mers</vt:lpstr>
      <vt:lpstr>PowerPoint Presentation</vt:lpstr>
      <vt:lpstr>PowerPoint Presentation</vt:lpstr>
      <vt:lpstr>PowerPoint Presentation</vt:lpstr>
      <vt:lpstr>PowerPoint Presentation</vt:lpstr>
      <vt:lpstr>Preqc - repeats</vt:lpstr>
      <vt:lpstr>Preqc – GC bias / coverage</vt:lpstr>
      <vt:lpstr>Preqc – predicted contig lengths</vt:lpstr>
      <vt:lpstr>Preqc – estimated genome size</vt:lpstr>
      <vt:lpstr>PowerPoint Presentation</vt:lpstr>
      <vt:lpstr>Khmer-recipes</vt:lpstr>
      <vt:lpstr>Reference &amp; quality-score independent approaches (k-mers)</vt:lpstr>
      <vt:lpstr>Mouse mRNAseq</vt:lpstr>
      <vt:lpstr>PowerPoint Presentation</vt:lpstr>
      <vt:lpstr>CTB research - diginorm</vt:lpstr>
      <vt:lpstr>Approach: Digital normalization (a computational version of library normalization)</vt:lpstr>
      <vt:lpstr>Digital normalization</vt:lpstr>
      <vt:lpstr>Digital normalization</vt:lpstr>
      <vt:lpstr>Digital normalization</vt:lpstr>
      <vt:lpstr>Digital normalization</vt:lpstr>
      <vt:lpstr>Digital normalization</vt:lpstr>
      <vt:lpstr>Digital normalization</vt:lpstr>
      <vt:lpstr>Digital normalization approach</vt:lpstr>
      <vt:lpstr>Coverage before digital normalization:</vt:lpstr>
      <vt:lpstr>Coverage after digital normalization:</vt:lpstr>
      <vt:lpstr>Digital normalization approach</vt:lpstr>
      <vt:lpstr>Contig assembly is significantly more efficient and now scales with underlying genome size</vt:lpstr>
      <vt:lpstr>Digital normalization retains information, while discarding data and errors</vt:lpstr>
    </vt:vector>
  </TitlesOfParts>
  <Company>MSU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C. Titus Brown</dc:creator>
  <cp:lastModifiedBy>C. Titus Brown</cp:lastModifiedBy>
  <cp:revision>8</cp:revision>
  <cp:lastPrinted>2015-08-15T13:18:41Z</cp:lastPrinted>
  <dcterms:created xsi:type="dcterms:W3CDTF">2015-08-15T12:31:39Z</dcterms:created>
  <dcterms:modified xsi:type="dcterms:W3CDTF">2015-08-15T13:24:48Z</dcterms:modified>
</cp:coreProperties>
</file>