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5"/>
  </p:notesMasterIdLst>
  <p:sldIdLst>
    <p:sldId id="256" r:id="rId2"/>
    <p:sldId id="257" r:id="rId3"/>
    <p:sldId id="272" r:id="rId4"/>
    <p:sldId id="259" r:id="rId5"/>
    <p:sldId id="271" r:id="rId6"/>
    <p:sldId id="270" r:id="rId7"/>
    <p:sldId id="262" r:id="rId8"/>
    <p:sldId id="263" r:id="rId9"/>
    <p:sldId id="265" r:id="rId10"/>
    <p:sldId id="278" r:id="rId11"/>
    <p:sldId id="266" r:id="rId12"/>
    <p:sldId id="267" r:id="rId13"/>
    <p:sldId id="274" r:id="rId14"/>
    <p:sldId id="276" r:id="rId15"/>
    <p:sldId id="277" r:id="rId16"/>
    <p:sldId id="268" r:id="rId17"/>
    <p:sldId id="281" r:id="rId18"/>
    <p:sldId id="282" r:id="rId19"/>
    <p:sldId id="269" r:id="rId20"/>
    <p:sldId id="264" r:id="rId21"/>
    <p:sldId id="279" r:id="rId22"/>
    <p:sldId id="283" r:id="rId23"/>
    <p:sldId id="28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51" autoAdjust="0"/>
  </p:normalViewPr>
  <p:slideViewPr>
    <p:cSldViewPr snapToGrid="0" snapToObjects="1">
      <p:cViewPr varScale="1">
        <p:scale>
          <a:sx n="74" d="100"/>
          <a:sy n="74" d="100"/>
        </p:scale>
        <p:origin x="-20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919AC-8D4F-4A4C-A35D-ED671FF71AF2}" type="datetimeFigureOut">
              <a:rPr lang="en-US" smtClean="0"/>
              <a:t>8/8/14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ECDB05-FC0A-A944-B720-1358C462FE27}" type="slidenum">
              <a:rPr lang="en-US" smtClean="0"/>
              <a:t>‹#›</a:t>
            </a:fld>
            <a:endParaRPr lang="en-US"/>
          </a:p>
        </p:txBody>
      </p:sp>
    </p:spTree>
    <p:extLst>
      <p:ext uri="{BB962C8B-B14F-4D97-AF65-F5344CB8AC3E}">
        <p14:creationId xmlns:p14="http://schemas.microsoft.com/office/powerpoint/2010/main" val="835095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lecture, we’re going to discuss annotation as it relates to NGS-driven genome projects.</a:t>
            </a:r>
          </a:p>
          <a:p>
            <a:r>
              <a:rPr lang="en-US" dirty="0" smtClean="0"/>
              <a:t>Genome annotation</a:t>
            </a:r>
            <a:r>
              <a:rPr lang="en-US" baseline="0" dirty="0" smtClean="0"/>
              <a:t> is not strictly an NGS problem, and most of the methods we’ll cover were developed before the days of ultra-high throughput sequencing; you know, back when large genomes were sequenced BAC-by-BAC using Sanger sequencing.</a:t>
            </a:r>
          </a:p>
          <a:p>
            <a:r>
              <a:rPr lang="en-US" baseline="0" dirty="0" smtClean="0"/>
              <a:t>However, any biologist with a few thousand dollars these days can sequence their critter’s genome at sufficient depth for a draft </a:t>
            </a:r>
            <a:r>
              <a:rPr lang="en-US" i="1" baseline="0" dirty="0" smtClean="0"/>
              <a:t>de novo</a:t>
            </a:r>
            <a:r>
              <a:rPr lang="en-US" i="0" baseline="0" dirty="0" smtClean="0"/>
              <a:t> assembly, and RNA-</a:t>
            </a:r>
            <a:r>
              <a:rPr lang="en-US" i="0" baseline="0" dirty="0" err="1" smtClean="0"/>
              <a:t>seq</a:t>
            </a:r>
            <a:r>
              <a:rPr lang="en-US" i="0" baseline="0" dirty="0" smtClean="0"/>
              <a:t> costs even less.</a:t>
            </a:r>
          </a:p>
          <a:p>
            <a:r>
              <a:rPr lang="en-US" i="0" baseline="0" dirty="0" smtClean="0"/>
              <a:t>Chances are, at some point in the near future have a genomic sequence assembled exclusively using NGS reads, which you will need to annotate assisted only by transcripts assembled exclusively from RNA-</a:t>
            </a:r>
            <a:r>
              <a:rPr lang="en-US" i="0" baseline="0" dirty="0" err="1" smtClean="0"/>
              <a:t>seq</a:t>
            </a:r>
            <a:r>
              <a:rPr lang="en-US" i="0" baseline="0" dirty="0" smtClean="0"/>
              <a:t> reads.</a:t>
            </a:r>
          </a:p>
          <a:p>
            <a:r>
              <a:rPr lang="en-US" i="0" baseline="0" dirty="0" smtClean="0"/>
              <a:t>You will also need to work with such annotations that have been produced by others.</a:t>
            </a:r>
          </a:p>
          <a:p>
            <a:r>
              <a:rPr lang="en-US" i="0" baseline="0" dirty="0" smtClean="0"/>
              <a:t>Here, we’ll discuss the basics of how such annotations are produced and, more importantly, how to critically assess them for use in your research.</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a:t>
            </a:fld>
            <a:endParaRPr lang="en-US"/>
          </a:p>
        </p:txBody>
      </p:sp>
    </p:spTree>
    <p:extLst>
      <p:ext uri="{BB962C8B-B14F-4D97-AF65-F5344CB8AC3E}">
        <p14:creationId xmlns:p14="http://schemas.microsoft.com/office/powerpoint/2010/main" val="1700101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12</a:t>
            </a:fld>
            <a:endParaRPr lang="en-US"/>
          </a:p>
        </p:txBody>
      </p:sp>
    </p:spTree>
    <p:extLst>
      <p:ext uri="{BB962C8B-B14F-4D97-AF65-F5344CB8AC3E}">
        <p14:creationId xmlns:p14="http://schemas.microsoft.com/office/powerpoint/2010/main" val="380406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genes</a:t>
            </a:r>
            <a:r>
              <a:rPr lang="en-US" baseline="0" dirty="0" smtClean="0"/>
              <a:t> do you want?</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13</a:t>
            </a:fld>
            <a:endParaRPr lang="en-US"/>
          </a:p>
        </p:txBody>
      </p:sp>
    </p:spTree>
    <p:extLst>
      <p:ext uri="{BB962C8B-B14F-4D97-AF65-F5344CB8AC3E}">
        <p14:creationId xmlns:p14="http://schemas.microsoft.com/office/powerpoint/2010/main" val="153589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brings us back to gene annotation:</a:t>
            </a:r>
            <a:r>
              <a:rPr lang="en-US" baseline="0" dirty="0" smtClean="0"/>
              <a:t> s</a:t>
            </a:r>
            <a:r>
              <a:rPr lang="en-US" dirty="0" smtClean="0"/>
              <a:t>hould</a:t>
            </a:r>
            <a:r>
              <a:rPr lang="en-US" baseline="0" dirty="0" smtClean="0"/>
              <a:t> you use </a:t>
            </a:r>
            <a:r>
              <a:rPr lang="en-US" i="1" baseline="0" dirty="0" err="1" smtClean="0"/>
              <a:t>ab</a:t>
            </a:r>
            <a:r>
              <a:rPr lang="en-US" i="1" baseline="0" dirty="0" smtClean="0"/>
              <a:t> initio </a:t>
            </a:r>
            <a:r>
              <a:rPr lang="en-US" i="0" baseline="0" dirty="0" smtClean="0"/>
              <a:t>gene prediction or prediction by spliced alignment?</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15</a:t>
            </a:fld>
            <a:endParaRPr lang="en-US"/>
          </a:p>
        </p:txBody>
      </p:sp>
    </p:spTree>
    <p:extLst>
      <p:ext uri="{BB962C8B-B14F-4D97-AF65-F5344CB8AC3E}">
        <p14:creationId xmlns:p14="http://schemas.microsoft.com/office/powerpoint/2010/main" val="402311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what distinguishes</a:t>
            </a:r>
            <a:r>
              <a:rPr lang="en-US" baseline="0" dirty="0" smtClean="0"/>
              <a:t> gene annotation from gene prediction is the integration of multiple sources of “evidence.”</a:t>
            </a:r>
            <a:endParaRPr lang="en-US" dirty="0" smtClean="0"/>
          </a:p>
        </p:txBody>
      </p:sp>
      <p:sp>
        <p:nvSpPr>
          <p:cNvPr id="4" name="Slide Number Placeholder 3"/>
          <p:cNvSpPr>
            <a:spLocks noGrp="1"/>
          </p:cNvSpPr>
          <p:nvPr>
            <p:ph type="sldNum" sz="quarter" idx="10"/>
          </p:nvPr>
        </p:nvSpPr>
        <p:spPr/>
        <p:txBody>
          <a:bodyPr/>
          <a:lstStyle/>
          <a:p>
            <a:fld id="{34ECDB05-FC0A-A944-B720-1358C462FE27}" type="slidenum">
              <a:rPr lang="en-US" smtClean="0"/>
              <a:t>16</a:t>
            </a:fld>
            <a:endParaRPr lang="en-US"/>
          </a:p>
        </p:txBody>
      </p:sp>
    </p:spTree>
    <p:extLst>
      <p:ext uri="{BB962C8B-B14F-4D97-AF65-F5344CB8AC3E}">
        <p14:creationId xmlns:p14="http://schemas.microsoft.com/office/powerpoint/2010/main" val="320152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batch, artisanal,</a:t>
            </a:r>
            <a:r>
              <a:rPr lang="en-US" baseline="0" dirty="0" smtClean="0"/>
              <a:t> </a:t>
            </a:r>
            <a:r>
              <a:rPr lang="en-US" baseline="0" dirty="0" smtClean="0"/>
              <a:t>organic approach to annotation</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17</a:t>
            </a:fld>
            <a:endParaRPr lang="en-US"/>
          </a:p>
        </p:txBody>
      </p:sp>
    </p:spTree>
    <p:extLst>
      <p:ext uri="{BB962C8B-B14F-4D97-AF65-F5344CB8AC3E}">
        <p14:creationId xmlns:p14="http://schemas.microsoft.com/office/powerpoint/2010/main" val="26347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Scaled up version, the “McDonald’s” or “Wal-Mart” approach to annotation</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19</a:t>
            </a:fld>
            <a:endParaRPr lang="en-US"/>
          </a:p>
        </p:txBody>
      </p:sp>
    </p:spTree>
    <p:extLst>
      <p:ext uri="{BB962C8B-B14F-4D97-AF65-F5344CB8AC3E}">
        <p14:creationId xmlns:p14="http://schemas.microsoft.com/office/powerpoint/2010/main" val="2641294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a:t>
            </a:r>
            <a:r>
              <a:rPr lang="en-US" baseline="0" dirty="0" smtClean="0"/>
              <a:t> I get annotations?”</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21</a:t>
            </a:fld>
            <a:endParaRPr lang="en-US"/>
          </a:p>
        </p:txBody>
      </p:sp>
    </p:spTree>
    <p:extLst>
      <p:ext uri="{BB962C8B-B14F-4D97-AF65-F5344CB8AC3E}">
        <p14:creationId xmlns:p14="http://schemas.microsoft.com/office/powerpoint/2010/main" val="315614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we say “annotation” what do we mean?</a:t>
            </a:r>
          </a:p>
          <a:p>
            <a:r>
              <a:rPr lang="en-US" dirty="0" smtClean="0"/>
              <a:t>In general, the English word “annotation” definition refers to highlighting or adding marginal notes to a text as a criticism or to provide additional information.</a:t>
            </a:r>
          </a:p>
          <a:p>
            <a:r>
              <a:rPr lang="en-US" dirty="0" smtClean="0"/>
              <a:t>This definition</a:t>
            </a:r>
            <a:r>
              <a:rPr lang="en-US" baseline="0" dirty="0" smtClean="0"/>
              <a:t> actually holds pretty well for biology, our “text” being a sequence of letters representing a molecule such as a stretch of genomic DNA, a transcript, or a protein.</a:t>
            </a:r>
          </a:p>
          <a:p>
            <a:endParaRPr lang="en-US" baseline="0" dirty="0" smtClean="0"/>
          </a:p>
          <a:p>
            <a:r>
              <a:rPr lang="en-US" baseline="0" dirty="0" smtClean="0"/>
              <a:t>I understand there are going to be a lot of tutorials on RNA-</a:t>
            </a:r>
            <a:r>
              <a:rPr lang="en-US" baseline="0" dirty="0" err="1" smtClean="0"/>
              <a:t>seq</a:t>
            </a:r>
            <a:r>
              <a:rPr lang="en-US" baseline="0" dirty="0" smtClean="0"/>
              <a:t> and transcriptome stuff, so my focus here is going to be on annotating genomic sequences.</a:t>
            </a:r>
          </a:p>
        </p:txBody>
      </p:sp>
      <p:sp>
        <p:nvSpPr>
          <p:cNvPr id="4" name="Slide Number Placeholder 3"/>
          <p:cNvSpPr>
            <a:spLocks noGrp="1"/>
          </p:cNvSpPr>
          <p:nvPr>
            <p:ph type="sldNum" sz="quarter" idx="10"/>
          </p:nvPr>
        </p:nvSpPr>
        <p:spPr/>
        <p:txBody>
          <a:bodyPr/>
          <a:lstStyle/>
          <a:p>
            <a:fld id="{34ECDB05-FC0A-A944-B720-1358C462FE27}" type="slidenum">
              <a:rPr lang="en-US" smtClean="0"/>
              <a:t>2</a:t>
            </a:fld>
            <a:endParaRPr lang="en-US"/>
          </a:p>
        </p:txBody>
      </p:sp>
    </p:spTree>
    <p:extLst>
      <p:ext uri="{BB962C8B-B14F-4D97-AF65-F5344CB8AC3E}">
        <p14:creationId xmlns:p14="http://schemas.microsoft.com/office/powerpoint/2010/main" val="2623415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to</a:t>
            </a:r>
            <a:r>
              <a:rPr lang="en-US" baseline="0" dirty="0" smtClean="0"/>
              <a:t> to take the definition of annotation literally, we could annotate our genome by:</a:t>
            </a:r>
          </a:p>
          <a:p>
            <a:pPr marL="171450" indent="-171450">
              <a:buFont typeface="Arial"/>
              <a:buChar char="•"/>
            </a:pPr>
            <a:r>
              <a:rPr lang="en-US" baseline="0" dirty="0" smtClean="0"/>
              <a:t>printing out the sequence</a:t>
            </a:r>
          </a:p>
          <a:p>
            <a:pPr marL="171450" indent="-171450">
              <a:buFont typeface="Arial"/>
              <a:buChar char="•"/>
            </a:pPr>
            <a:r>
              <a:rPr lang="en-US" baseline="0" dirty="0" smtClean="0"/>
              <a:t>marking genes in yellow highlighter</a:t>
            </a:r>
          </a:p>
          <a:p>
            <a:pPr marL="171450" indent="-171450">
              <a:buFont typeface="Arial"/>
              <a:buChar char="•"/>
            </a:pPr>
            <a:r>
              <a:rPr lang="en-US" baseline="0" dirty="0" smtClean="0"/>
              <a:t>underlining exons with red sharpie</a:t>
            </a:r>
          </a:p>
          <a:p>
            <a:pPr marL="171450" indent="-171450">
              <a:buFont typeface="Arial"/>
              <a:buChar char="•"/>
            </a:pPr>
            <a:r>
              <a:rPr lang="en-US" dirty="0" smtClean="0"/>
              <a:t>writing gene function in the margin with black pen</a:t>
            </a:r>
          </a:p>
          <a:p>
            <a:pPr marL="171450" indent="-171450">
              <a:buFont typeface="Arial"/>
              <a:buChar char="•"/>
            </a:pPr>
            <a:endParaRPr lang="en-US" dirty="0" smtClean="0"/>
          </a:p>
          <a:p>
            <a:pPr marL="0" indent="0">
              <a:buFont typeface="Arial"/>
              <a:buNone/>
            </a:pPr>
            <a:r>
              <a:rPr lang="en-US" dirty="0" smtClean="0"/>
              <a:t>Of</a:t>
            </a:r>
            <a:r>
              <a:rPr lang="en-US" baseline="0" dirty="0" smtClean="0"/>
              <a:t> course, this would be a ridiculously horrible idea.</a:t>
            </a:r>
          </a:p>
          <a:p>
            <a:pPr marL="0" indent="0">
              <a:buFont typeface="Arial"/>
              <a:buNone/>
            </a:pPr>
            <a:r>
              <a:rPr lang="en-US" baseline="0" dirty="0" smtClean="0"/>
              <a:t>We store the sequence data on the computer, so we should store our annotations on the computer as well.</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3</a:t>
            </a:fld>
            <a:endParaRPr lang="en-US"/>
          </a:p>
        </p:txBody>
      </p:sp>
    </p:spTree>
    <p:extLst>
      <p:ext uri="{BB962C8B-B14F-4D97-AF65-F5344CB8AC3E}">
        <p14:creationId xmlns:p14="http://schemas.microsoft.com/office/powerpoint/2010/main" val="175454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apply the same approach using Microsoft Word, but this would be just as bad.</a:t>
            </a:r>
          </a:p>
          <a:p>
            <a:r>
              <a:rPr lang="en-US" baseline="0" dirty="0" smtClean="0"/>
              <a:t>If you’re going to annotate your sequence in Word, you might as well just print it out and use highlighters and pens.</a:t>
            </a:r>
          </a:p>
          <a:p>
            <a:r>
              <a:rPr lang="en-US" baseline="0" dirty="0" smtClean="0"/>
              <a:t>Seriously.</a:t>
            </a:r>
          </a:p>
        </p:txBody>
      </p:sp>
      <p:sp>
        <p:nvSpPr>
          <p:cNvPr id="4" name="Slide Number Placeholder 3"/>
          <p:cNvSpPr>
            <a:spLocks noGrp="1"/>
          </p:cNvSpPr>
          <p:nvPr>
            <p:ph type="sldNum" sz="quarter" idx="10"/>
          </p:nvPr>
        </p:nvSpPr>
        <p:spPr/>
        <p:txBody>
          <a:bodyPr/>
          <a:lstStyle/>
          <a:p>
            <a:fld id="{34ECDB05-FC0A-A944-B720-1358C462FE27}" type="slidenum">
              <a:rPr lang="en-US" smtClean="0"/>
              <a:t>4</a:t>
            </a:fld>
            <a:endParaRPr lang="en-US"/>
          </a:p>
        </p:txBody>
      </p:sp>
    </p:spTree>
    <p:extLst>
      <p:ext uri="{BB962C8B-B14F-4D97-AF65-F5344CB8AC3E}">
        <p14:creationId xmlns:p14="http://schemas.microsoft.com/office/powerpoint/2010/main" val="54160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t>
            </a:r>
            <a:r>
              <a:rPr lang="en-US" baseline="0" dirty="0" smtClean="0"/>
              <a:t>ighlighting and marking a text is simply a metaphor.</a:t>
            </a:r>
          </a:p>
          <a:p>
            <a:r>
              <a:rPr lang="en-US" baseline="0" dirty="0" smtClean="0"/>
              <a:t>Instead we use text files in GFF3 (or GTF or BED) format to metaphorically “highlight” portions of a sequence: for example, chr8 positions 10503-11577 contain a gene on the reverse strand, the 5’ exon is from 11466-11577, etc.</a:t>
            </a:r>
          </a:p>
          <a:p>
            <a:r>
              <a:rPr lang="en-US" baseline="0" dirty="0" smtClean="0"/>
              <a:t>Annotations in this type of format are human readable, but they’re designed more for computers than for humans.</a:t>
            </a:r>
          </a:p>
          <a:p>
            <a:r>
              <a:rPr lang="en-US" baseline="0" dirty="0" smtClean="0"/>
              <a:t>By storing our annotations in this format, it enables a few things: first, we can write software to process the annotations very quickly and efficiently; second, we can generate visualizations of the genomic features.</a:t>
            </a:r>
            <a:endParaRPr lang="en-US" dirty="0" smtClean="0"/>
          </a:p>
        </p:txBody>
      </p:sp>
      <p:sp>
        <p:nvSpPr>
          <p:cNvPr id="4" name="Slide Number Placeholder 3"/>
          <p:cNvSpPr>
            <a:spLocks noGrp="1"/>
          </p:cNvSpPr>
          <p:nvPr>
            <p:ph type="sldNum" sz="quarter" idx="10"/>
          </p:nvPr>
        </p:nvSpPr>
        <p:spPr/>
        <p:txBody>
          <a:bodyPr/>
          <a:lstStyle/>
          <a:p>
            <a:fld id="{34ECDB05-FC0A-A944-B720-1358C462FE27}" type="slidenum">
              <a:rPr lang="en-US" smtClean="0"/>
              <a:t>5</a:t>
            </a:fld>
            <a:endParaRPr lang="en-US"/>
          </a:p>
        </p:txBody>
      </p:sp>
    </p:spTree>
    <p:extLst>
      <p:ext uri="{BB962C8B-B14F-4D97-AF65-F5344CB8AC3E}">
        <p14:creationId xmlns:p14="http://schemas.microsoft.com/office/powerpoint/2010/main" val="67415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You’re probably familiar with genome</a:t>
            </a:r>
            <a:r>
              <a:rPr lang="en-US" baseline="0" dirty="0" smtClean="0"/>
              <a:t> browsers such as </a:t>
            </a:r>
            <a:r>
              <a:rPr lang="en-US" baseline="0" dirty="0" err="1" smtClean="0"/>
              <a:t>GBrowse</a:t>
            </a:r>
            <a:r>
              <a:rPr lang="en-US" baseline="0" dirty="0" smtClean="0"/>
              <a:t> or the UCSC Genome Browser.</a:t>
            </a:r>
          </a:p>
          <a:p>
            <a:r>
              <a:rPr lang="en-US" baseline="0" dirty="0" smtClean="0"/>
              <a:t>At the resolution of individual genomic features, it’s hard to beat visual examination, and the most popular genome browsers are accessed using a basic web browser like Firefox or Chrome.</a:t>
            </a:r>
          </a:p>
        </p:txBody>
      </p:sp>
      <p:sp>
        <p:nvSpPr>
          <p:cNvPr id="4" name="Slide Number Placeholder 3"/>
          <p:cNvSpPr>
            <a:spLocks noGrp="1"/>
          </p:cNvSpPr>
          <p:nvPr>
            <p:ph type="sldNum" sz="quarter" idx="10"/>
          </p:nvPr>
        </p:nvSpPr>
        <p:spPr/>
        <p:txBody>
          <a:bodyPr/>
          <a:lstStyle/>
          <a:p>
            <a:fld id="{34ECDB05-FC0A-A944-B720-1358C462FE27}" type="slidenum">
              <a:rPr lang="en-US" smtClean="0"/>
              <a:t>6</a:t>
            </a:fld>
            <a:endParaRPr lang="en-US"/>
          </a:p>
        </p:txBody>
      </p:sp>
    </p:spTree>
    <p:extLst>
      <p:ext uri="{BB962C8B-B14F-4D97-AF65-F5344CB8AC3E}">
        <p14:creationId xmlns:p14="http://schemas.microsoft.com/office/powerpoint/2010/main" val="313328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be clear, within the context of genome annotation, the word “annotation” refers</a:t>
            </a:r>
            <a:r>
              <a:rPr lang="en-US" baseline="0" dirty="0" smtClean="0"/>
              <a:t> to different things.</a:t>
            </a:r>
          </a:p>
          <a:p>
            <a:pPr marL="171450" indent="-171450">
              <a:buFont typeface="Arial"/>
              <a:buChar char="•"/>
            </a:pPr>
            <a:r>
              <a:rPr lang="en-US" baseline="0" dirty="0" smtClean="0"/>
              <a:t>It refers to the information attached to the genome, such as the location of a gene’s exons and the function of its protein product, or the location of a disease-related SNP, or the location of a transposable element in the sequence.</a:t>
            </a:r>
          </a:p>
          <a:p>
            <a:pPr marL="171450" indent="-171450">
              <a:buFont typeface="Arial"/>
              <a:buChar char="•"/>
            </a:pPr>
            <a:r>
              <a:rPr lang="en-US" baseline="0" dirty="0" smtClean="0"/>
              <a:t>It refers to the process used to produce the annotation, along with any software used and parameter settings selected for the underlying statistical models.</a:t>
            </a:r>
          </a:p>
          <a:p>
            <a:pPr marL="171450" indent="-171450">
              <a:buFont typeface="Arial"/>
              <a:buChar char="•"/>
            </a:pPr>
            <a:r>
              <a:rPr lang="en-US" baseline="0" dirty="0" smtClean="0"/>
              <a:t>It </a:t>
            </a:r>
            <a:r>
              <a:rPr lang="en-US" i="0" baseline="0" dirty="0" smtClean="0"/>
              <a:t>refers to how the data is managed: how do we format and store the data, how do we share it within our research group and with collaborators, and how to we present the data in useful ways for analysis?</a:t>
            </a:r>
          </a:p>
          <a:p>
            <a:pPr marL="171450" indent="-171450">
              <a:buFont typeface="Arial"/>
              <a:buChar char="•"/>
            </a:pPr>
            <a:endParaRPr lang="en-US" i="0" baseline="0" dirty="0" smtClean="0"/>
          </a:p>
          <a:p>
            <a:pPr marL="0" indent="0">
              <a:buFont typeface="Arial"/>
              <a:buNone/>
            </a:pPr>
            <a:r>
              <a:rPr lang="en-US" i="0" baseline="0" dirty="0" smtClean="0"/>
              <a:t>There are many different features you could potentially annotate in any given genome.</a:t>
            </a:r>
          </a:p>
          <a:p>
            <a:pPr marL="0" indent="0">
              <a:buFont typeface="Arial"/>
              <a:buNone/>
            </a:pPr>
            <a:r>
              <a:rPr lang="en-US" i="0" baseline="0" dirty="0" smtClean="0"/>
              <a:t>Protein coding genes are definitely the most common type of annotation, but others include </a:t>
            </a:r>
            <a:r>
              <a:rPr lang="en-US" i="0" baseline="0" dirty="0" err="1" smtClean="0"/>
              <a:t>pseudogenes</a:t>
            </a:r>
            <a:r>
              <a:rPr lang="en-US" i="0" baseline="0" dirty="0" smtClean="0"/>
              <a:t>, repeats, binding sites, and genomic variations.</a:t>
            </a:r>
          </a:p>
          <a:p>
            <a:pPr marL="0" indent="0">
              <a:buFont typeface="Arial"/>
              <a:buNone/>
            </a:pPr>
            <a:r>
              <a:rPr lang="en-US" i="0" baseline="0" dirty="0" smtClean="0"/>
              <a:t>The data management concerns are pretty similar regardless of what genomic features you’re describing, but of course the annotation process will be very different depending on what you’re investigating.</a:t>
            </a:r>
          </a:p>
          <a:p>
            <a:pPr marL="0" indent="0">
              <a:buFont typeface="Arial"/>
              <a:buNone/>
            </a:pPr>
            <a:r>
              <a:rPr lang="en-US" i="0" baseline="0" dirty="0" smtClean="0"/>
              <a:t>For the remainder of the discussion we’re going to focus on protein coding genes.</a:t>
            </a:r>
          </a:p>
        </p:txBody>
      </p:sp>
      <p:sp>
        <p:nvSpPr>
          <p:cNvPr id="4" name="Slide Number Placeholder 3"/>
          <p:cNvSpPr>
            <a:spLocks noGrp="1"/>
          </p:cNvSpPr>
          <p:nvPr>
            <p:ph type="sldNum" sz="quarter" idx="10"/>
          </p:nvPr>
        </p:nvSpPr>
        <p:spPr/>
        <p:txBody>
          <a:bodyPr/>
          <a:lstStyle/>
          <a:p>
            <a:fld id="{34ECDB05-FC0A-A944-B720-1358C462FE27}" type="slidenum">
              <a:rPr lang="en-US" smtClean="0"/>
              <a:t>7</a:t>
            </a:fld>
            <a:endParaRPr lang="en-US"/>
          </a:p>
        </p:txBody>
      </p:sp>
    </p:spTree>
    <p:extLst>
      <p:ext uri="{BB962C8B-B14F-4D97-AF65-F5344CB8AC3E}">
        <p14:creationId xmlns:p14="http://schemas.microsoft.com/office/powerpoint/2010/main" val="344127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Sensitive</a:t>
            </a:r>
            <a:r>
              <a:rPr lang="en-US" baseline="0" dirty="0" smtClean="0"/>
              <a:t> to genome composition and codon usage; requires training</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9</a:t>
            </a:fld>
            <a:endParaRPr lang="en-US"/>
          </a:p>
        </p:txBody>
      </p:sp>
    </p:spTree>
    <p:extLst>
      <p:ext uri="{BB962C8B-B14F-4D97-AF65-F5344CB8AC3E}">
        <p14:creationId xmlns:p14="http://schemas.microsoft.com/office/powerpoint/2010/main" val="762656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in the day,</a:t>
            </a:r>
            <a:r>
              <a:rPr lang="en-US" baseline="0" dirty="0" smtClean="0"/>
              <a:t> transcripts referred to ESTs and full-length </a:t>
            </a:r>
            <a:r>
              <a:rPr lang="en-US" baseline="0" dirty="0" err="1" smtClean="0"/>
              <a:t>cDNAs</a:t>
            </a:r>
            <a:r>
              <a:rPr lang="en-US" baseline="0" dirty="0" smtClean="0"/>
              <a:t>.</a:t>
            </a:r>
          </a:p>
          <a:p>
            <a:r>
              <a:rPr lang="en-US" baseline="0" dirty="0" smtClean="0"/>
              <a:t>More and more, however, transcripts refers to contigs of assembled RNA-</a:t>
            </a:r>
            <a:r>
              <a:rPr lang="en-US" baseline="0" dirty="0" err="1" smtClean="0"/>
              <a:t>seq</a:t>
            </a:r>
            <a:r>
              <a:rPr lang="en-US" baseline="0" dirty="0" smtClean="0"/>
              <a:t> reads, which introduces additional sources of uncertainty.</a:t>
            </a:r>
            <a:endParaRPr lang="en-US" dirty="0"/>
          </a:p>
        </p:txBody>
      </p:sp>
      <p:sp>
        <p:nvSpPr>
          <p:cNvPr id="4" name="Slide Number Placeholder 3"/>
          <p:cNvSpPr>
            <a:spLocks noGrp="1"/>
          </p:cNvSpPr>
          <p:nvPr>
            <p:ph type="sldNum" sz="quarter" idx="10"/>
          </p:nvPr>
        </p:nvSpPr>
        <p:spPr/>
        <p:txBody>
          <a:bodyPr/>
          <a:lstStyle/>
          <a:p>
            <a:fld id="{34ECDB05-FC0A-A944-B720-1358C462FE27}" type="slidenum">
              <a:rPr lang="en-US" smtClean="0"/>
              <a:t>11</a:t>
            </a:fld>
            <a:endParaRPr lang="en-US"/>
          </a:p>
        </p:txBody>
      </p:sp>
    </p:spTree>
    <p:extLst>
      <p:ext uri="{BB962C8B-B14F-4D97-AF65-F5344CB8AC3E}">
        <p14:creationId xmlns:p14="http://schemas.microsoft.com/office/powerpoint/2010/main" val="35388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A92D96-85A2-534D-8A05-C893A986DD40}" type="datetimeFigureOut">
              <a:rPr lang="en-US" smtClean="0"/>
              <a:t>8/8/14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0A3AB796-901A-9449-A2E8-6CE833C53ED2}"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6A92D96-85A2-534D-8A05-C893A986DD40}" type="datetimeFigureOut">
              <a:rPr lang="en-US" smtClean="0"/>
              <a:t>8/8/14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92D96-85A2-534D-8A05-C893A986DD40}" type="datetimeFigureOut">
              <a:rPr lang="en-US" smtClean="0"/>
              <a:t>8/8/14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6A92D96-85A2-534D-8A05-C893A986DD40}" type="datetimeFigureOut">
              <a:rPr lang="en-US" smtClean="0"/>
              <a:t>8/8/14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AB796-901A-9449-A2E8-6CE833C53E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06A92D96-85A2-534D-8A05-C893A986DD40}" type="datetimeFigureOut">
              <a:rPr lang="en-US" smtClean="0"/>
              <a:t>8/8/14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0A3AB796-901A-9449-A2E8-6CE833C53ED2}"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hyperlink" Target="http://apollo.berkeleybop.org" TargetMode="External"/><Relationship Id="rId4" Type="http://schemas.openxmlformats.org/officeDocument/2006/relationships/hyperlink" Target="http://goblinx.soic.indiana.edu/src/yrGATE"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www.yandell-lab.org/software/maker.html" TargetMode="External"/><Relationship Id="rId4" Type="http://schemas.openxmlformats.org/officeDocument/2006/relationships/hyperlink" Target="http://evidencemodeler.sourceforge.net" TargetMode="External"/><Relationship Id="rId5" Type="http://schemas.openxmlformats.org/officeDocument/2006/relationships/image" Target="../media/image11.png"/><Relationship Id="rId6"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ndage.github.io/AEGe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oblinx.soic.indiana.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oblinx.soic.indiana.edu/GDB001/cgi-bin/getGSEG_Region.pl?dbid=0&amp;gseg_gi=PdomSCFr1.2-0013&amp;bac_lpos=47386&amp;bac_rpos=696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Genome Annotation</a:t>
            </a:r>
            <a:endParaRPr lang="en-US" dirty="0"/>
          </a:p>
        </p:txBody>
      </p:sp>
      <p:sp>
        <p:nvSpPr>
          <p:cNvPr id="3" name="Subtitle 2"/>
          <p:cNvSpPr>
            <a:spLocks noGrp="1"/>
          </p:cNvSpPr>
          <p:nvPr>
            <p:ph type="subTitle" idx="1"/>
          </p:nvPr>
        </p:nvSpPr>
        <p:spPr/>
        <p:txBody>
          <a:bodyPr/>
          <a:lstStyle/>
          <a:p>
            <a:pPr>
              <a:spcBef>
                <a:spcPts val="0"/>
              </a:spcBef>
            </a:pPr>
            <a:r>
              <a:rPr lang="en-US" dirty="0" smtClean="0"/>
              <a:t>Daniel Standage</a:t>
            </a:r>
          </a:p>
          <a:p>
            <a:pPr>
              <a:spcBef>
                <a:spcPts val="0"/>
              </a:spcBef>
            </a:pPr>
            <a:r>
              <a:rPr lang="en-US" dirty="0" smtClean="0"/>
              <a:t>Biology Department</a:t>
            </a:r>
          </a:p>
          <a:p>
            <a:pPr>
              <a:spcBef>
                <a:spcPts val="0"/>
              </a:spcBef>
            </a:pPr>
            <a:r>
              <a:rPr lang="en-US" dirty="0" smtClean="0"/>
              <a:t>Indiana University</a:t>
            </a:r>
            <a:endParaRPr lang="en-US" dirty="0"/>
          </a:p>
        </p:txBody>
      </p:sp>
    </p:spTree>
    <p:extLst>
      <p:ext uri="{BB962C8B-B14F-4D97-AF65-F5344CB8AC3E}">
        <p14:creationId xmlns:p14="http://schemas.microsoft.com/office/powerpoint/2010/main" val="40104587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Ab</a:t>
            </a:r>
            <a:r>
              <a:rPr lang="en-US" i="1" dirty="0" smtClean="0"/>
              <a:t> initio</a:t>
            </a:r>
            <a:r>
              <a:rPr lang="en-US" dirty="0" smtClean="0"/>
              <a:t> gene prediction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10" y="3839422"/>
            <a:ext cx="8753522" cy="2235066"/>
          </a:xfrm>
          <a:prstGeom prst="rect">
            <a:avLst/>
          </a:prstGeom>
        </p:spPr>
      </p:pic>
      <p:pic>
        <p:nvPicPr>
          <p:cNvPr id="5" name="Picture 4" descr="honey_bee_2-wallpaper-3840x24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665" y="2217848"/>
            <a:ext cx="2191148" cy="1369468"/>
          </a:xfrm>
          <a:prstGeom prst="rect">
            <a:avLst/>
          </a:prstGeom>
        </p:spPr>
      </p:pic>
    </p:spTree>
    <p:extLst>
      <p:ext uri="{BB962C8B-B14F-4D97-AF65-F5344CB8AC3E}">
        <p14:creationId xmlns:p14="http://schemas.microsoft.com/office/powerpoint/2010/main" val="33332065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Prediction by spliced alignment</a:t>
            </a:r>
            <a:endParaRPr lang="en-US" dirty="0"/>
          </a:p>
        </p:txBody>
      </p:sp>
      <p:sp>
        <p:nvSpPr>
          <p:cNvPr id="3" name="Content Placeholder 2"/>
          <p:cNvSpPr>
            <a:spLocks noGrp="1"/>
          </p:cNvSpPr>
          <p:nvPr>
            <p:ph idx="1"/>
          </p:nvPr>
        </p:nvSpPr>
        <p:spPr/>
        <p:txBody>
          <a:bodyPr/>
          <a:lstStyle/>
          <a:p>
            <a:r>
              <a:rPr lang="en-US" dirty="0" smtClean="0"/>
              <a:t>Utilizes experimental (transcript) and/or homology (reference proteins) data</a:t>
            </a:r>
          </a:p>
          <a:p>
            <a:r>
              <a:rPr lang="en-US" dirty="0" smtClean="0"/>
              <a:t>Spliced alignment of sequences reveals gene structure</a:t>
            </a:r>
          </a:p>
          <a:p>
            <a:pPr lvl="1"/>
            <a:r>
              <a:rPr lang="en-US" dirty="0" smtClean="0"/>
              <a:t>matches = exons</a:t>
            </a:r>
          </a:p>
          <a:p>
            <a:pPr lvl="1"/>
            <a:r>
              <a:rPr lang="en-US" dirty="0" smtClean="0"/>
              <a:t>gaps = introns</a:t>
            </a:r>
          </a:p>
          <a:p>
            <a:r>
              <a:rPr lang="en-US" dirty="0" smtClean="0"/>
              <a:t>Popular implementations</a:t>
            </a:r>
          </a:p>
          <a:p>
            <a:pPr lvl="1"/>
            <a:r>
              <a:rPr lang="en-US" dirty="0" smtClean="0"/>
              <a:t>GeneSeqer</a:t>
            </a:r>
          </a:p>
          <a:p>
            <a:pPr lvl="1"/>
            <a:r>
              <a:rPr lang="en-US" dirty="0" smtClean="0"/>
              <a:t>Exonerate</a:t>
            </a:r>
          </a:p>
          <a:p>
            <a:pPr lvl="1"/>
            <a:r>
              <a:rPr lang="en-US" dirty="0" err="1" smtClean="0"/>
              <a:t>GenomeThreader</a:t>
            </a:r>
            <a:endParaRPr lang="en-US" dirty="0"/>
          </a:p>
        </p:txBody>
      </p:sp>
    </p:spTree>
    <p:extLst>
      <p:ext uri="{BB962C8B-B14F-4D97-AF65-F5344CB8AC3E}">
        <p14:creationId xmlns:p14="http://schemas.microsoft.com/office/powerpoint/2010/main" val="10489622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prediction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60000"/>
              </p:ext>
            </p:extLst>
          </p:nvPr>
        </p:nvGraphicFramePr>
        <p:xfrm>
          <a:off x="1114425" y="2595563"/>
          <a:ext cx="7610476" cy="2291080"/>
        </p:xfrm>
        <a:graphic>
          <a:graphicData uri="http://schemas.openxmlformats.org/drawingml/2006/table">
            <a:tbl>
              <a:tblPr firstRow="1" bandRow="1">
                <a:tableStyleId>{10A1B5D5-9B99-4C35-A422-299274C87663}</a:tableStyleId>
              </a:tblPr>
              <a:tblGrid>
                <a:gridCol w="3845905"/>
                <a:gridCol w="3764571"/>
              </a:tblGrid>
              <a:tr h="370840">
                <a:tc>
                  <a:txBody>
                    <a:bodyPr/>
                    <a:lstStyle/>
                    <a:p>
                      <a:pPr algn="ctr"/>
                      <a:r>
                        <a:rPr lang="en-US" i="1" dirty="0" err="1" smtClean="0"/>
                        <a:t>Ab</a:t>
                      </a:r>
                      <a:r>
                        <a:rPr lang="en-US" i="1" dirty="0" smtClean="0"/>
                        <a:t> initio</a:t>
                      </a:r>
                      <a:endParaRPr lang="en-US" i="1" dirty="0"/>
                    </a:p>
                  </a:txBody>
                  <a:tcPr anchor="ctr"/>
                </a:tc>
                <a:tc>
                  <a:txBody>
                    <a:bodyPr/>
                    <a:lstStyle/>
                    <a:p>
                      <a:pPr algn="ctr"/>
                      <a:r>
                        <a:rPr lang="en-US" dirty="0" smtClean="0"/>
                        <a:t>Spliced alignment</a:t>
                      </a:r>
                      <a:endParaRPr lang="en-US" dirty="0"/>
                    </a:p>
                  </a:txBody>
                  <a:tcPr anchor="ctr"/>
                </a:tc>
              </a:tr>
              <a:tr h="370840">
                <a:tc>
                  <a:txBody>
                    <a:bodyPr/>
                    <a:lstStyle/>
                    <a:p>
                      <a:pPr algn="ctr"/>
                      <a:r>
                        <a:rPr lang="en-US" dirty="0" smtClean="0"/>
                        <a:t>Do</a:t>
                      </a:r>
                      <a:r>
                        <a:rPr lang="en-US" baseline="0" dirty="0" smtClean="0"/>
                        <a:t> not require extrinsic evidence</a:t>
                      </a:r>
                      <a:endParaRPr lang="en-US" dirty="0"/>
                    </a:p>
                  </a:txBody>
                  <a:tcPr anchor="ctr"/>
                </a:tc>
                <a:tc>
                  <a:txBody>
                    <a:bodyPr/>
                    <a:lstStyle/>
                    <a:p>
                      <a:pPr algn="ctr"/>
                      <a:r>
                        <a:rPr lang="en-US" dirty="0" smtClean="0"/>
                        <a:t>Requires transcript</a:t>
                      </a:r>
                      <a:r>
                        <a:rPr lang="en-US" baseline="0" dirty="0" smtClean="0"/>
                        <a:t> and/or </a:t>
                      </a:r>
                      <a:r>
                        <a:rPr lang="en-US" dirty="0" smtClean="0"/>
                        <a:t>protein sequences</a:t>
                      </a:r>
                      <a:endParaRPr lang="en-US" dirty="0"/>
                    </a:p>
                  </a:txBody>
                  <a:tcPr anchor="ctr"/>
                </a:tc>
              </a:tr>
              <a:tr h="370840">
                <a:tc>
                  <a:txBody>
                    <a:bodyPr/>
                    <a:lstStyle/>
                    <a:p>
                      <a:pPr algn="ctr"/>
                      <a:r>
                        <a:rPr lang="en-US" dirty="0" smtClean="0"/>
                        <a:t>Does not benefit from additional transcript data</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Accuracy</a:t>
                      </a:r>
                      <a:r>
                        <a:rPr lang="en-US" baseline="0" dirty="0" smtClean="0"/>
                        <a:t> improves with additional transcript data</a:t>
                      </a:r>
                      <a:endParaRPr lang="en-US" dirty="0" smtClean="0"/>
                    </a:p>
                  </a:txBody>
                  <a:tcPr anchor="ctr"/>
                </a:tc>
              </a:tr>
              <a:tr h="220440">
                <a:tc>
                  <a:txBody>
                    <a:bodyPr/>
                    <a:lstStyle/>
                    <a:p>
                      <a:pPr algn="ctr"/>
                      <a:r>
                        <a:rPr lang="en-US" dirty="0" smtClean="0"/>
                        <a:t>More likely to recover</a:t>
                      </a:r>
                      <a:r>
                        <a:rPr lang="en-US" baseline="0" dirty="0" smtClean="0"/>
                        <a:t> complete gene structures</a:t>
                      </a:r>
                      <a:endParaRPr lang="en-US" dirty="0"/>
                    </a:p>
                  </a:txBody>
                  <a:tcPr anchor="ctr"/>
                </a:tc>
                <a:tc>
                  <a:txBody>
                    <a:bodyPr/>
                    <a:lstStyle/>
                    <a:p>
                      <a:pPr algn="ctr"/>
                      <a:r>
                        <a:rPr lang="en-US" dirty="0" smtClean="0"/>
                        <a:t>More likely to recover</a:t>
                      </a:r>
                      <a:r>
                        <a:rPr lang="en-US" baseline="0" dirty="0" smtClean="0"/>
                        <a:t> accurate internal exon/intron structure</a:t>
                      </a:r>
                      <a:endParaRPr lang="en-US" dirty="0"/>
                    </a:p>
                  </a:txBody>
                  <a:tcPr anchor="ctr"/>
                </a:tc>
              </a:tr>
            </a:tbl>
          </a:graphicData>
        </a:graphic>
      </p:graphicFrame>
    </p:spTree>
    <p:extLst>
      <p:ext uri="{BB962C8B-B14F-4D97-AF65-F5344CB8AC3E}">
        <p14:creationId xmlns:p14="http://schemas.microsoft.com/office/powerpoint/2010/main" val="42889668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gene prediction</a:t>
            </a:r>
            <a:endParaRPr lang="en-US" dirty="0"/>
          </a:p>
        </p:txBody>
      </p:sp>
      <p:sp>
        <p:nvSpPr>
          <p:cNvPr id="3" name="Content Placeholder 2"/>
          <p:cNvSpPr>
            <a:spLocks noGrp="1"/>
          </p:cNvSpPr>
          <p:nvPr>
            <p:ph idx="1"/>
          </p:nvPr>
        </p:nvSpPr>
        <p:spPr/>
        <p:txBody>
          <a:bodyPr/>
          <a:lstStyle/>
          <a:p>
            <a:r>
              <a:rPr lang="en-US" dirty="0" smtClean="0"/>
              <a:t>Accuracy (best methods achieve ≈80% at exon level)</a:t>
            </a:r>
          </a:p>
          <a:p>
            <a:r>
              <a:rPr lang="en-US" dirty="0" smtClean="0"/>
              <a:t>Parameters matter (species-specific codon usage)</a:t>
            </a:r>
          </a:p>
          <a:p>
            <a:r>
              <a:rPr lang="en-US" dirty="0" smtClean="0"/>
              <a:t>Comparison and assessment</a:t>
            </a:r>
            <a:endParaRPr lang="en-US" dirty="0"/>
          </a:p>
        </p:txBody>
      </p:sp>
    </p:spTree>
    <p:extLst>
      <p:ext uri="{BB962C8B-B14F-4D97-AF65-F5344CB8AC3E}">
        <p14:creationId xmlns:p14="http://schemas.microsoft.com/office/powerpoint/2010/main" val="86666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Recurring theme in genomics</a:t>
            </a:r>
            <a:endParaRPr lang="en-US" dirty="0"/>
          </a:p>
        </p:txBody>
      </p:sp>
      <p:sp>
        <p:nvSpPr>
          <p:cNvPr id="3" name="Content Placeholder 2"/>
          <p:cNvSpPr>
            <a:spLocks noGrp="1"/>
          </p:cNvSpPr>
          <p:nvPr>
            <p:ph idx="1"/>
          </p:nvPr>
        </p:nvSpPr>
        <p:spPr/>
        <p:txBody>
          <a:bodyPr>
            <a:normAutofit/>
          </a:bodyPr>
          <a:lstStyle/>
          <a:p>
            <a:r>
              <a:rPr lang="en-US" sz="2800" dirty="0" smtClean="0"/>
              <a:t>Once I have a result, how to I assess its reliability?</a:t>
            </a:r>
          </a:p>
          <a:p>
            <a:r>
              <a:rPr lang="en-US" sz="2800" dirty="0" smtClean="0"/>
              <a:t>How do I compare it to alternative results?</a:t>
            </a:r>
            <a:endParaRPr lang="en-US" sz="2800" dirty="0"/>
          </a:p>
        </p:txBody>
      </p:sp>
    </p:spTree>
    <p:extLst>
      <p:ext uri="{BB962C8B-B14F-4D97-AF65-F5344CB8AC3E}">
        <p14:creationId xmlns:p14="http://schemas.microsoft.com/office/powerpoint/2010/main" val="350742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Recurring theme in genomics</a:t>
            </a:r>
            <a:endParaRPr lang="en-US" dirty="0"/>
          </a:p>
        </p:txBody>
      </p:sp>
      <p:sp>
        <p:nvSpPr>
          <p:cNvPr id="3" name="Content Placeholder 2"/>
          <p:cNvSpPr>
            <a:spLocks noGrp="1"/>
          </p:cNvSpPr>
          <p:nvPr>
            <p:ph idx="1"/>
          </p:nvPr>
        </p:nvSpPr>
        <p:spPr>
          <a:xfrm>
            <a:off x="1114424" y="2852977"/>
            <a:ext cx="4858569" cy="3670767"/>
          </a:xfrm>
        </p:spPr>
        <p:txBody>
          <a:bodyPr>
            <a:normAutofit/>
          </a:bodyPr>
          <a:lstStyle/>
          <a:p>
            <a:pPr marL="0" indent="0">
              <a:buNone/>
            </a:pPr>
            <a:r>
              <a:rPr lang="en-US" sz="2800" dirty="0"/>
              <a:t>"Why, when you only had one result, did you think that was the correct one?"</a:t>
            </a:r>
          </a:p>
        </p:txBody>
      </p:sp>
      <p:pic>
        <p:nvPicPr>
          <p:cNvPr id="4" name="Picture 3" descr="tbrown-29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792" y="2595562"/>
            <a:ext cx="2108200" cy="2108200"/>
          </a:xfrm>
          <a:prstGeom prst="rect">
            <a:avLst/>
          </a:prstGeom>
        </p:spPr>
      </p:pic>
    </p:spTree>
    <p:extLst>
      <p:ext uri="{BB962C8B-B14F-4D97-AF65-F5344CB8AC3E}">
        <p14:creationId xmlns:p14="http://schemas.microsoft.com/office/powerpoint/2010/main" val="8152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504021" y="496888"/>
            <a:ext cx="4461394" cy="5903912"/>
          </a:xfrm>
        </p:spPr>
      </p:pic>
    </p:spTree>
    <p:extLst>
      <p:ext uri="{BB962C8B-B14F-4D97-AF65-F5344CB8AC3E}">
        <p14:creationId xmlns:p14="http://schemas.microsoft.com/office/powerpoint/2010/main" val="20931568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annotation</a:t>
            </a:r>
            <a:endParaRPr lang="en-US" dirty="0"/>
          </a:p>
        </p:txBody>
      </p:sp>
      <p:sp>
        <p:nvSpPr>
          <p:cNvPr id="3" name="Content Placeholder 2"/>
          <p:cNvSpPr>
            <a:spLocks noGrp="1"/>
          </p:cNvSpPr>
          <p:nvPr>
            <p:ph idx="1"/>
          </p:nvPr>
        </p:nvSpPr>
        <p:spPr/>
        <p:txBody>
          <a:bodyPr/>
          <a:lstStyle/>
          <a:p>
            <a:r>
              <a:rPr lang="en-US" dirty="0" smtClean="0"/>
              <a:t>Visually inspect gene predictions, spliced alignments</a:t>
            </a:r>
          </a:p>
          <a:p>
            <a:r>
              <a:rPr lang="en-US" dirty="0" smtClean="0"/>
              <a:t>Determine reliable consensus gene structure</a:t>
            </a:r>
          </a:p>
          <a:p>
            <a:r>
              <a:rPr lang="en-US" dirty="0" smtClean="0"/>
              <a:t>Available software</a:t>
            </a:r>
          </a:p>
          <a:p>
            <a:pPr lvl="1"/>
            <a:r>
              <a:rPr lang="en-US" dirty="0" smtClean="0"/>
              <a:t>Apollo</a:t>
            </a:r>
            <a:r>
              <a:rPr lang="en-US" dirty="0"/>
              <a:t>: </a:t>
            </a:r>
            <a:r>
              <a:rPr lang="en-US" dirty="0">
                <a:hlinkClick r:id="rId3"/>
              </a:rPr>
              <a:t>http://</a:t>
            </a:r>
            <a:r>
              <a:rPr lang="en-US" dirty="0" smtClean="0">
                <a:hlinkClick r:id="rId3"/>
              </a:rPr>
              <a:t>apollo.berkeleybop.org</a:t>
            </a:r>
            <a:endParaRPr lang="en-US" dirty="0" smtClean="0"/>
          </a:p>
          <a:p>
            <a:pPr lvl="1"/>
            <a:r>
              <a:rPr lang="en-US" dirty="0" err="1" smtClean="0"/>
              <a:t>yrGATE</a:t>
            </a:r>
            <a:r>
              <a:rPr lang="en-US" dirty="0"/>
              <a:t>: </a:t>
            </a:r>
            <a:r>
              <a:rPr lang="en-US" dirty="0">
                <a:hlinkClick r:id="rId4"/>
              </a:rPr>
              <a:t>http://goblinx.soic.indiana.edu/src/</a:t>
            </a:r>
            <a:r>
              <a:rPr lang="en-US" dirty="0" smtClean="0">
                <a:hlinkClick r:id="rId4"/>
              </a:rPr>
              <a:t>yrGATE</a:t>
            </a:r>
            <a:endParaRPr lang="en-US" dirty="0"/>
          </a:p>
        </p:txBody>
      </p:sp>
    </p:spTree>
    <p:extLst>
      <p:ext uri="{BB962C8B-B14F-4D97-AF65-F5344CB8AC3E}">
        <p14:creationId xmlns:p14="http://schemas.microsoft.com/office/powerpoint/2010/main" val="20133532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8-08 at 10.48.35 AM.png"/>
          <p:cNvPicPr>
            <a:picLocks noGrp="1" noChangeAspect="1"/>
          </p:cNvPicPr>
          <p:nvPr>
            <p:ph idx="1"/>
          </p:nvPr>
        </p:nvPicPr>
        <p:blipFill>
          <a:blip r:embed="rId2">
            <a:extLst>
              <a:ext uri="{28A0092B-C50C-407E-A947-70E740481C1C}">
                <a14:useLocalDpi xmlns:a14="http://schemas.microsoft.com/office/drawing/2010/main" val="0"/>
              </a:ext>
            </a:extLst>
          </a:blip>
          <a:srcRect l="-6577" r="-6577"/>
          <a:stretch>
            <a:fillRect/>
          </a:stretch>
        </p:blipFill>
        <p:spPr>
          <a:xfrm>
            <a:off x="-455585" y="995343"/>
            <a:ext cx="10038671" cy="4841960"/>
          </a:xfrm>
        </p:spPr>
      </p:pic>
    </p:spTree>
    <p:extLst>
      <p:ext uri="{BB962C8B-B14F-4D97-AF65-F5344CB8AC3E}">
        <p14:creationId xmlns:p14="http://schemas.microsoft.com/office/powerpoint/2010/main" val="1557763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 tools</a:t>
            </a:r>
            <a:endParaRPr lang="en-US" dirty="0"/>
          </a:p>
        </p:txBody>
      </p:sp>
      <p:sp>
        <p:nvSpPr>
          <p:cNvPr id="3" name="Content Placeholder 2"/>
          <p:cNvSpPr>
            <a:spLocks noGrp="1"/>
          </p:cNvSpPr>
          <p:nvPr>
            <p:ph idx="1"/>
          </p:nvPr>
        </p:nvSpPr>
        <p:spPr/>
        <p:txBody>
          <a:bodyPr/>
          <a:lstStyle/>
          <a:p>
            <a:r>
              <a:rPr lang="en-US" dirty="0" smtClean="0"/>
              <a:t>Maker</a:t>
            </a:r>
            <a:r>
              <a:rPr lang="en-US" dirty="0"/>
              <a:t>: </a:t>
            </a:r>
            <a:r>
              <a:rPr lang="en-US" sz="1400" dirty="0">
                <a:hlinkClick r:id="rId3"/>
              </a:rPr>
              <a:t>http://www.yandell-lab.org/software/</a:t>
            </a:r>
            <a:r>
              <a:rPr lang="en-US" sz="1400" dirty="0" smtClean="0">
                <a:hlinkClick r:id="rId3"/>
              </a:rPr>
              <a:t>maker.html</a:t>
            </a:r>
            <a:endParaRPr lang="en-US" sz="1400" dirty="0" smtClean="0"/>
          </a:p>
          <a:p>
            <a:endParaRPr lang="en-US" dirty="0" smtClean="0"/>
          </a:p>
          <a:p>
            <a:endParaRPr lang="en-US" dirty="0" smtClean="0"/>
          </a:p>
          <a:p>
            <a:r>
              <a:rPr lang="en-US" dirty="0" err="1" smtClean="0"/>
              <a:t>EVidenceModeler</a:t>
            </a:r>
            <a:r>
              <a:rPr lang="en-US" dirty="0"/>
              <a:t>: </a:t>
            </a:r>
            <a:r>
              <a:rPr lang="en-US" sz="1400" dirty="0">
                <a:hlinkClick r:id="rId4"/>
              </a:rPr>
              <a:t>http://</a:t>
            </a:r>
            <a:r>
              <a:rPr lang="en-US" sz="1400" dirty="0" smtClean="0">
                <a:hlinkClick r:id="rId4"/>
              </a:rPr>
              <a:t>evidencemodeler.sourceforge.net</a:t>
            </a:r>
            <a:endParaRPr lang="en-US" sz="1400" dirty="0"/>
          </a:p>
        </p:txBody>
      </p:sp>
      <p:pic>
        <p:nvPicPr>
          <p:cNvPr id="4" name="Picture 3" descr="Mak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8259" y="3015859"/>
            <a:ext cx="1143000" cy="990600"/>
          </a:xfrm>
          <a:prstGeom prst="rect">
            <a:avLst/>
          </a:prstGeom>
        </p:spPr>
      </p:pic>
      <p:pic>
        <p:nvPicPr>
          <p:cNvPr id="5" name="Picture 4" descr="evm.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2295" y="4671504"/>
            <a:ext cx="1684619" cy="1070991"/>
          </a:xfrm>
          <a:prstGeom prst="rect">
            <a:avLst/>
          </a:prstGeom>
        </p:spPr>
      </p:pic>
    </p:spTree>
    <p:extLst>
      <p:ext uri="{BB962C8B-B14F-4D97-AF65-F5344CB8AC3E}">
        <p14:creationId xmlns:p14="http://schemas.microsoft.com/office/powerpoint/2010/main" val="226409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a:t>
            </a:r>
            <a:r>
              <a:rPr lang="en-US" dirty="0" err="1" smtClean="0"/>
              <a:t>tion</a:t>
            </a:r>
            <a:r>
              <a:rPr lang="en-US" dirty="0" smtClean="0"/>
              <a:t> </a:t>
            </a:r>
            <a:r>
              <a:rPr lang="en-US" dirty="0" smtClean="0">
                <a:latin typeface="Arial"/>
                <a:cs typeface="Arial"/>
              </a:rPr>
              <a:t>\ˌa</a:t>
            </a:r>
            <a:r>
              <a:rPr lang="en-US" dirty="0">
                <a:latin typeface="Arial"/>
                <a:cs typeface="Arial"/>
              </a:rPr>
              <a:t>-</a:t>
            </a:r>
            <a:r>
              <a:rPr lang="en-US" dirty="0" err="1">
                <a:latin typeface="Arial"/>
                <a:cs typeface="Arial"/>
              </a:rPr>
              <a:t>nə</a:t>
            </a:r>
            <a:r>
              <a:rPr lang="en-US" dirty="0">
                <a:latin typeface="Arial"/>
                <a:cs typeface="Arial"/>
              </a:rPr>
              <a:t>-ˈ</a:t>
            </a:r>
            <a:r>
              <a:rPr lang="en-US" dirty="0" err="1">
                <a:latin typeface="Arial"/>
                <a:cs typeface="Arial"/>
              </a:rPr>
              <a:t>tā-</a:t>
            </a:r>
            <a:r>
              <a:rPr lang="en-US" dirty="0" err="1" smtClean="0">
                <a:latin typeface="Arial"/>
                <a:cs typeface="Arial"/>
              </a:rPr>
              <a:t>shən</a:t>
            </a:r>
            <a:r>
              <a:rPr lang="en-US" dirty="0" smtClean="0">
                <a:latin typeface="Arial"/>
                <a:cs typeface="Arial"/>
              </a:rPr>
              <a:t>\</a:t>
            </a:r>
            <a:endParaRPr lang="en-US" dirty="0">
              <a:latin typeface="Arial"/>
              <a:cs typeface="Aria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 critical or explanatory note or body of notes added to a text</a:t>
            </a:r>
          </a:p>
          <a:p>
            <a:pPr marL="457200" indent="-457200">
              <a:buFont typeface="+mj-lt"/>
              <a:buAutoNum type="arabicPeriod"/>
            </a:pPr>
            <a:r>
              <a:rPr lang="en-US" dirty="0" smtClean="0"/>
              <a:t>The act of annotating</a:t>
            </a:r>
            <a:endParaRPr lang="en-US" dirty="0"/>
          </a:p>
        </p:txBody>
      </p:sp>
      <p:sp>
        <p:nvSpPr>
          <p:cNvPr id="4" name="TextBox 3"/>
          <p:cNvSpPr txBox="1"/>
          <p:nvPr/>
        </p:nvSpPr>
        <p:spPr>
          <a:xfrm>
            <a:off x="871209" y="6404828"/>
            <a:ext cx="8042604" cy="276999"/>
          </a:xfrm>
          <a:prstGeom prst="rect">
            <a:avLst/>
          </a:prstGeom>
          <a:noFill/>
        </p:spPr>
        <p:txBody>
          <a:bodyPr wrap="square" rtlCol="0">
            <a:spAutoFit/>
          </a:bodyPr>
          <a:lstStyle/>
          <a:p>
            <a:r>
              <a:rPr lang="en-US" sz="1200" dirty="0" smtClean="0"/>
              <a:t>http://</a:t>
            </a:r>
            <a:r>
              <a:rPr lang="en-US" sz="1200" dirty="0" err="1" smtClean="0"/>
              <a:t>dictionary.reference.com</a:t>
            </a:r>
            <a:r>
              <a:rPr lang="en-US" sz="1200" dirty="0" smtClean="0"/>
              <a:t>/browse/</a:t>
            </a:r>
            <a:r>
              <a:rPr lang="en-US" sz="1200" dirty="0" err="1" smtClean="0"/>
              <a:t>annotation?s</a:t>
            </a:r>
            <a:r>
              <a:rPr lang="en-US" sz="1200" dirty="0" smtClean="0"/>
              <a:t>=t</a:t>
            </a:r>
            <a:endParaRPr lang="en-US" sz="1200" dirty="0"/>
          </a:p>
        </p:txBody>
      </p:sp>
      <p:pic>
        <p:nvPicPr>
          <p:cNvPr id="5" name="Picture 4" descr="highlight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373" y="3374647"/>
            <a:ext cx="3901440" cy="2599944"/>
          </a:xfrm>
          <a:prstGeom prst="rect">
            <a:avLst/>
          </a:prstGeom>
        </p:spPr>
      </p:pic>
    </p:spTree>
    <p:extLst>
      <p:ext uri="{BB962C8B-B14F-4D97-AF65-F5344CB8AC3E}">
        <p14:creationId xmlns:p14="http://schemas.microsoft.com/office/powerpoint/2010/main" val="22201367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annotations</a:t>
            </a:r>
            <a:endParaRPr lang="en-US" dirty="0"/>
          </a:p>
        </p:txBody>
      </p:sp>
      <p:sp>
        <p:nvSpPr>
          <p:cNvPr id="3" name="Content Placeholder 2"/>
          <p:cNvSpPr>
            <a:spLocks noGrp="1"/>
          </p:cNvSpPr>
          <p:nvPr>
            <p:ph idx="1"/>
          </p:nvPr>
        </p:nvSpPr>
        <p:spPr/>
        <p:txBody>
          <a:bodyPr/>
          <a:lstStyle/>
          <a:p>
            <a:r>
              <a:rPr lang="en-US" dirty="0" smtClean="0"/>
              <a:t>Comparison</a:t>
            </a:r>
          </a:p>
          <a:p>
            <a:pPr lvl="1"/>
            <a:r>
              <a:rPr lang="en-US" dirty="0" smtClean="0"/>
              <a:t>ParsEval</a:t>
            </a:r>
            <a:r>
              <a:rPr lang="en-US" baseline="30000" dirty="0" smtClean="0"/>
              <a:t>1</a:t>
            </a:r>
            <a:r>
              <a:rPr lang="en-US" dirty="0" smtClean="0"/>
              <a:t>: </a:t>
            </a:r>
            <a:r>
              <a:rPr lang="en-US" dirty="0">
                <a:hlinkClick r:id="rId2"/>
              </a:rPr>
              <a:t>http://standage.github.io/</a:t>
            </a:r>
            <a:r>
              <a:rPr lang="en-US" dirty="0" smtClean="0">
                <a:hlinkClick r:id="rId2"/>
              </a:rPr>
              <a:t>AEGeAn</a:t>
            </a:r>
            <a:endParaRPr lang="en-US" dirty="0" smtClean="0"/>
          </a:p>
          <a:p>
            <a:r>
              <a:rPr lang="en-US" dirty="0" smtClean="0"/>
              <a:t>Quality assessment</a:t>
            </a:r>
          </a:p>
          <a:p>
            <a:pPr lvl="1"/>
            <a:r>
              <a:rPr lang="en-US" dirty="0" smtClean="0"/>
              <a:t>Annotation Edit Distance</a:t>
            </a:r>
            <a:r>
              <a:rPr lang="en-US" baseline="30000" dirty="0"/>
              <a:t>2</a:t>
            </a:r>
            <a:r>
              <a:rPr lang="en-US" dirty="0" smtClean="0"/>
              <a:t> (Maker)</a:t>
            </a:r>
          </a:p>
          <a:p>
            <a:pPr lvl="1"/>
            <a:r>
              <a:rPr lang="en-US" dirty="0" smtClean="0"/>
              <a:t>GAEVAL (PlantGDB)</a:t>
            </a:r>
            <a:endParaRPr lang="en-US" dirty="0"/>
          </a:p>
        </p:txBody>
      </p:sp>
      <p:sp>
        <p:nvSpPr>
          <p:cNvPr id="4" name="TextBox 3"/>
          <p:cNvSpPr txBox="1"/>
          <p:nvPr/>
        </p:nvSpPr>
        <p:spPr>
          <a:xfrm>
            <a:off x="871209" y="6233218"/>
            <a:ext cx="8042604" cy="461665"/>
          </a:xfrm>
          <a:prstGeom prst="rect">
            <a:avLst/>
          </a:prstGeom>
          <a:noFill/>
        </p:spPr>
        <p:txBody>
          <a:bodyPr wrap="square" rtlCol="0">
            <a:spAutoFit/>
          </a:bodyPr>
          <a:lstStyle/>
          <a:p>
            <a:r>
              <a:rPr lang="en-US" sz="1200" baseline="30000" dirty="0" smtClean="0"/>
              <a:t>1</a:t>
            </a:r>
            <a:r>
              <a:rPr lang="en-US" sz="1200" dirty="0" smtClean="0"/>
              <a:t>Standage and Brendel (2012) </a:t>
            </a:r>
            <a:r>
              <a:rPr lang="en-US" sz="1200" i="1" dirty="0" smtClean="0"/>
              <a:t>BMC Bioinformatics</a:t>
            </a:r>
            <a:r>
              <a:rPr lang="en-US" sz="1200" dirty="0" smtClean="0"/>
              <a:t>, </a:t>
            </a:r>
            <a:r>
              <a:rPr lang="en-US" sz="1200" b="1" dirty="0" smtClean="0"/>
              <a:t>13</a:t>
            </a:r>
            <a:r>
              <a:rPr lang="en-US" sz="1200" dirty="0" smtClean="0"/>
              <a:t>:187.</a:t>
            </a:r>
          </a:p>
          <a:p>
            <a:r>
              <a:rPr lang="en-US" sz="1200" baseline="30000" dirty="0" smtClean="0"/>
              <a:t>2</a:t>
            </a:r>
            <a:r>
              <a:rPr lang="en-US" sz="1200" dirty="0" smtClean="0"/>
              <a:t>Eilbeck </a:t>
            </a:r>
            <a:r>
              <a:rPr lang="en-US" sz="1200" i="1" dirty="0" smtClean="0"/>
              <a:t>et al</a:t>
            </a:r>
            <a:r>
              <a:rPr lang="en-US" sz="1200" dirty="0" smtClean="0"/>
              <a:t> (2009) </a:t>
            </a:r>
            <a:r>
              <a:rPr lang="en-US" sz="1200" i="1" dirty="0" smtClean="0"/>
              <a:t>BMC Bioinformatics,</a:t>
            </a:r>
            <a:r>
              <a:rPr lang="en-US" sz="1200" dirty="0" smtClean="0"/>
              <a:t> </a:t>
            </a:r>
            <a:r>
              <a:rPr lang="en-US" sz="1200" b="1" dirty="0" smtClean="0"/>
              <a:t>10</a:t>
            </a:r>
            <a:r>
              <a:rPr lang="en-US" sz="1200" dirty="0" smtClean="0"/>
              <a:t>:67.</a:t>
            </a:r>
            <a:endParaRPr lang="en-US" sz="1200" dirty="0"/>
          </a:p>
        </p:txBody>
      </p:sp>
    </p:spTree>
    <p:extLst>
      <p:ext uri="{BB962C8B-B14F-4D97-AF65-F5344CB8AC3E}">
        <p14:creationId xmlns:p14="http://schemas.microsoft.com/office/powerpoint/2010/main" val="4628007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Recommendations / Considerations</a:t>
            </a:r>
            <a:endParaRPr lang="en-US" dirty="0"/>
          </a:p>
        </p:txBody>
      </p:sp>
      <p:sp>
        <p:nvSpPr>
          <p:cNvPr id="3" name="Content Placeholder 2"/>
          <p:cNvSpPr>
            <a:spLocks noGrp="1"/>
          </p:cNvSpPr>
          <p:nvPr>
            <p:ph idx="1"/>
          </p:nvPr>
        </p:nvSpPr>
        <p:spPr/>
        <p:txBody>
          <a:bodyPr/>
          <a:lstStyle/>
          <a:p>
            <a:r>
              <a:rPr lang="en-US" dirty="0" smtClean="0"/>
              <a:t>Automated annotation</a:t>
            </a:r>
          </a:p>
          <a:p>
            <a:r>
              <a:rPr lang="en-US" dirty="0" smtClean="0"/>
              <a:t>Manual refinement</a:t>
            </a:r>
          </a:p>
          <a:p>
            <a:r>
              <a:rPr lang="en-US" dirty="0" smtClean="0"/>
              <a:t>Assessment and filtering for particular analyses</a:t>
            </a:r>
          </a:p>
          <a:p>
            <a:r>
              <a:rPr lang="en-US" dirty="0" smtClean="0"/>
              <a:t>Be very skeptical</a:t>
            </a:r>
          </a:p>
          <a:p>
            <a:r>
              <a:rPr lang="en-US" dirty="0" smtClean="0"/>
              <a:t>Remember: no “one true” assembly / annotation</a:t>
            </a:r>
            <a:endParaRPr lang="en-US" dirty="0"/>
          </a:p>
        </p:txBody>
      </p:sp>
    </p:spTree>
    <p:extLst>
      <p:ext uri="{BB962C8B-B14F-4D97-AF65-F5344CB8AC3E}">
        <p14:creationId xmlns:p14="http://schemas.microsoft.com/office/powerpoint/2010/main" val="9240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xGDBvm</a:t>
            </a:r>
            <a:endParaRPr lang="en-US" dirty="0"/>
          </a:p>
        </p:txBody>
      </p:sp>
      <p:sp>
        <p:nvSpPr>
          <p:cNvPr id="3" name="Content Placeholder 2"/>
          <p:cNvSpPr>
            <a:spLocks noGrp="1"/>
          </p:cNvSpPr>
          <p:nvPr>
            <p:ph idx="1"/>
          </p:nvPr>
        </p:nvSpPr>
        <p:spPr/>
        <p:txBody>
          <a:bodyPr/>
          <a:lstStyle/>
          <a:p>
            <a:r>
              <a:rPr lang="en-US" dirty="0" smtClean="0"/>
              <a:t>Pre-installed on </a:t>
            </a:r>
            <a:r>
              <a:rPr lang="en-US" dirty="0" err="1" smtClean="0"/>
              <a:t>iPlant</a:t>
            </a:r>
            <a:r>
              <a:rPr lang="en-US" dirty="0" smtClean="0"/>
              <a:t> cloud (free for academics!)</a:t>
            </a:r>
          </a:p>
          <a:p>
            <a:pPr lvl="1"/>
            <a:r>
              <a:rPr lang="en-US" dirty="0" smtClean="0"/>
              <a:t>Search for </a:t>
            </a:r>
            <a:r>
              <a:rPr lang="en-US" dirty="0" err="1" smtClean="0"/>
              <a:t>xGDBvm</a:t>
            </a:r>
            <a:r>
              <a:rPr lang="en-US" dirty="0" smtClean="0"/>
              <a:t> image</a:t>
            </a:r>
          </a:p>
          <a:p>
            <a:r>
              <a:rPr lang="en-US" dirty="0" smtClean="0"/>
              <a:t>Includes an EVM pipeline for automated annotation</a:t>
            </a:r>
          </a:p>
          <a:p>
            <a:r>
              <a:rPr lang="en-US" dirty="0" smtClean="0"/>
              <a:t>Includes </a:t>
            </a:r>
            <a:r>
              <a:rPr lang="en-US" dirty="0" err="1" smtClean="0"/>
              <a:t>yrGATE</a:t>
            </a:r>
            <a:r>
              <a:rPr lang="en-US" dirty="0" smtClean="0"/>
              <a:t> for manual annotation</a:t>
            </a:r>
          </a:p>
          <a:p>
            <a:r>
              <a:rPr lang="en-US" dirty="0" smtClean="0"/>
              <a:t>Visualization, search, access control</a:t>
            </a:r>
          </a:p>
          <a:p>
            <a:r>
              <a:rPr lang="en-US" dirty="0" smtClean="0"/>
              <a:t>More info: </a:t>
            </a:r>
            <a:r>
              <a:rPr lang="en-US" dirty="0">
                <a:hlinkClick r:id="rId2"/>
              </a:rPr>
              <a:t>http://</a:t>
            </a:r>
            <a:r>
              <a:rPr lang="en-US" dirty="0" smtClean="0">
                <a:hlinkClick r:id="rId2"/>
              </a:rPr>
              <a:t>goblinx.soic.indiana.edu</a:t>
            </a:r>
            <a:endParaRPr lang="en-US" dirty="0" smtClean="0"/>
          </a:p>
          <a:p>
            <a:endParaRPr lang="en-US" dirty="0" smtClean="0"/>
          </a:p>
          <a:p>
            <a:pPr lvl="1"/>
            <a:endParaRPr lang="en-US" dirty="0"/>
          </a:p>
        </p:txBody>
      </p:sp>
    </p:spTree>
    <p:extLst>
      <p:ext uri="{BB962C8B-B14F-4D97-AF65-F5344CB8AC3E}">
        <p14:creationId xmlns:p14="http://schemas.microsoft.com/office/powerpoint/2010/main" val="503183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xGDBvm</a:t>
            </a:r>
            <a:r>
              <a:rPr lang="en-US" dirty="0" smtClean="0"/>
              <a:t> demo</a:t>
            </a:r>
            <a:endParaRPr lang="en-US" dirty="0"/>
          </a:p>
        </p:txBody>
      </p:sp>
      <p:sp>
        <p:nvSpPr>
          <p:cNvPr id="3" name="Content Placeholder 2"/>
          <p:cNvSpPr>
            <a:spLocks noGrp="1"/>
          </p:cNvSpPr>
          <p:nvPr>
            <p:ph idx="1"/>
          </p:nvPr>
        </p:nvSpPr>
        <p:spPr/>
        <p:txBody>
          <a:bodyPr/>
          <a:lstStyle/>
          <a:p>
            <a:pPr marL="0" indent="0">
              <a:buNone/>
            </a:pPr>
            <a:r>
              <a:rPr lang="en-US" i="1" dirty="0" smtClean="0">
                <a:hlinkClick r:id="rId2"/>
              </a:rPr>
              <a:t>Polistes dominula</a:t>
            </a:r>
            <a:r>
              <a:rPr lang="en-US" dirty="0" smtClean="0">
                <a:hlinkClick r:id="rId2"/>
              </a:rPr>
              <a:t> example</a:t>
            </a:r>
            <a:endParaRPr lang="en-US" dirty="0"/>
          </a:p>
        </p:txBody>
      </p:sp>
    </p:spTree>
    <p:extLst>
      <p:ext uri="{BB962C8B-B14F-4D97-AF65-F5344CB8AC3E}">
        <p14:creationId xmlns:p14="http://schemas.microsoft.com/office/powerpoint/2010/main" val="14437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aper.jpg"/>
          <p:cNvPicPr>
            <a:picLocks noGrp="1" noChangeAspect="1"/>
          </p:cNvPicPr>
          <p:nvPr>
            <p:ph idx="1"/>
          </p:nvPr>
        </p:nvPicPr>
        <p:blipFill>
          <a:blip r:embed="rId3">
            <a:extLst>
              <a:ext uri="{28A0092B-C50C-407E-A947-70E740481C1C}">
                <a14:useLocalDpi xmlns:a14="http://schemas.microsoft.com/office/drawing/2010/main" val="0"/>
              </a:ext>
            </a:extLst>
          </a:blip>
          <a:srcRect l="-27747" r="-27747"/>
          <a:stretch>
            <a:fillRect/>
          </a:stretch>
        </p:blipFill>
        <p:spPr>
          <a:xfrm>
            <a:off x="-561430" y="875215"/>
            <a:ext cx="10607940" cy="5116536"/>
          </a:xfrm>
        </p:spPr>
      </p:pic>
    </p:spTree>
    <p:extLst>
      <p:ext uri="{BB962C8B-B14F-4D97-AF65-F5344CB8AC3E}">
        <p14:creationId xmlns:p14="http://schemas.microsoft.com/office/powerpoint/2010/main" val="3578801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4-08-06 at 4.39.3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325" b="12194"/>
          <a:stretch/>
        </p:blipFill>
        <p:spPr>
          <a:xfrm>
            <a:off x="1114424" y="634960"/>
            <a:ext cx="7610476" cy="5631369"/>
          </a:xfrm>
        </p:spPr>
      </p:pic>
    </p:spTree>
    <p:extLst>
      <p:ext uri="{BB962C8B-B14F-4D97-AF65-F5344CB8AC3E}">
        <p14:creationId xmlns:p14="http://schemas.microsoft.com/office/powerpoint/2010/main" val="34985680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annotation</a:t>
            </a:r>
            <a:endParaRPr lang="en-US" dirty="0"/>
          </a:p>
        </p:txBody>
      </p:sp>
      <p:pic>
        <p:nvPicPr>
          <p:cNvPr id="4" name="Content Placeholder 3" descr="Screen Shot 2014-08-06 at 4.28.35 PM.png"/>
          <p:cNvPicPr>
            <a:picLocks noGrp="1" noChangeAspect="1"/>
          </p:cNvPicPr>
          <p:nvPr>
            <p:ph idx="1"/>
          </p:nvPr>
        </p:nvPicPr>
        <p:blipFill>
          <a:blip r:embed="rId3">
            <a:extLst>
              <a:ext uri="{28A0092B-C50C-407E-A947-70E740481C1C}">
                <a14:useLocalDpi xmlns:a14="http://schemas.microsoft.com/office/drawing/2010/main" val="0"/>
              </a:ext>
            </a:extLst>
          </a:blip>
          <a:srcRect t="-10595" b="-10595"/>
          <a:stretch>
            <a:fillRect/>
          </a:stretch>
        </p:blipFill>
        <p:spPr/>
      </p:pic>
    </p:spTree>
    <p:extLst>
      <p:ext uri="{BB962C8B-B14F-4D97-AF65-F5344CB8AC3E}">
        <p14:creationId xmlns:p14="http://schemas.microsoft.com/office/powerpoint/2010/main" val="26551094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annotation</a:t>
            </a:r>
            <a:endParaRPr lang="en-US" dirty="0"/>
          </a:p>
        </p:txBody>
      </p:sp>
      <p:pic>
        <p:nvPicPr>
          <p:cNvPr id="4" name="Content Placeholder 3" descr="Screen Shot 2014-08-06 at 10.49.47 PM.png"/>
          <p:cNvPicPr>
            <a:picLocks noGrp="1" noChangeAspect="1"/>
          </p:cNvPicPr>
          <p:nvPr>
            <p:ph idx="1"/>
          </p:nvPr>
        </p:nvPicPr>
        <p:blipFill>
          <a:blip r:embed="rId3">
            <a:extLst>
              <a:ext uri="{28A0092B-C50C-407E-A947-70E740481C1C}">
                <a14:useLocalDpi xmlns:a14="http://schemas.microsoft.com/office/drawing/2010/main" val="0"/>
              </a:ext>
            </a:extLst>
          </a:blip>
          <a:srcRect l="-23754" r="-23754"/>
          <a:stretch>
            <a:fillRect/>
          </a:stretch>
        </p:blipFill>
        <p:spPr>
          <a:xfrm>
            <a:off x="364652" y="2252341"/>
            <a:ext cx="8779348" cy="4234550"/>
          </a:xfrm>
        </p:spPr>
      </p:pic>
    </p:spTree>
    <p:extLst>
      <p:ext uri="{BB962C8B-B14F-4D97-AF65-F5344CB8AC3E}">
        <p14:creationId xmlns:p14="http://schemas.microsoft.com/office/powerpoint/2010/main" val="7563849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annotation</a:t>
            </a:r>
            <a:endParaRPr lang="en-US" dirty="0"/>
          </a:p>
        </p:txBody>
      </p:sp>
      <p:sp>
        <p:nvSpPr>
          <p:cNvPr id="3" name="Content Placeholder 2"/>
          <p:cNvSpPr>
            <a:spLocks noGrp="1"/>
          </p:cNvSpPr>
          <p:nvPr>
            <p:ph idx="1"/>
          </p:nvPr>
        </p:nvSpPr>
        <p:spPr>
          <a:xfrm>
            <a:off x="1114425" y="2595562"/>
            <a:ext cx="5991378" cy="3670767"/>
          </a:xfrm>
        </p:spPr>
        <p:txBody>
          <a:bodyPr/>
          <a:lstStyle/>
          <a:p>
            <a:r>
              <a:rPr lang="en-US" dirty="0" smtClean="0"/>
              <a:t>Information itself (e.g., this gene encodes a cytochrome P450 protein, with exons at…)</a:t>
            </a:r>
          </a:p>
          <a:p>
            <a:r>
              <a:rPr lang="en-US" dirty="0" smtClean="0"/>
              <a:t>Annotation process (operational definition)</a:t>
            </a:r>
          </a:p>
          <a:p>
            <a:r>
              <a:rPr lang="en-US" dirty="0" smtClean="0"/>
              <a:t>Data management</a:t>
            </a:r>
          </a:p>
          <a:p>
            <a:pPr lvl="1"/>
            <a:r>
              <a:rPr lang="en-US" dirty="0" smtClean="0"/>
              <a:t>formatting</a:t>
            </a:r>
          </a:p>
          <a:p>
            <a:pPr lvl="1"/>
            <a:r>
              <a:rPr lang="en-US" dirty="0" smtClean="0"/>
              <a:t>storage</a:t>
            </a:r>
            <a:endParaRPr lang="en-US" dirty="0"/>
          </a:p>
          <a:p>
            <a:pPr lvl="1"/>
            <a:r>
              <a:rPr lang="en-US" dirty="0" smtClean="0"/>
              <a:t>distribution</a:t>
            </a:r>
          </a:p>
          <a:p>
            <a:pPr lvl="1"/>
            <a:r>
              <a:rPr lang="en-US" dirty="0" smtClean="0"/>
              <a:t>representation</a:t>
            </a:r>
            <a:endParaRPr lang="en-US" dirty="0"/>
          </a:p>
        </p:txBody>
      </p:sp>
    </p:spTree>
    <p:extLst>
      <p:ext uri="{BB962C8B-B14F-4D97-AF65-F5344CB8AC3E}">
        <p14:creationId xmlns:p14="http://schemas.microsoft.com/office/powerpoint/2010/main" val="1464602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gene finding</a:t>
            </a:r>
            <a:endParaRPr lang="en-US" dirty="0"/>
          </a:p>
        </p:txBody>
      </p:sp>
      <p:sp>
        <p:nvSpPr>
          <p:cNvPr id="3" name="Content Placeholder 2"/>
          <p:cNvSpPr>
            <a:spLocks noGrp="1"/>
          </p:cNvSpPr>
          <p:nvPr>
            <p:ph idx="1"/>
          </p:nvPr>
        </p:nvSpPr>
        <p:spPr/>
        <p:txBody>
          <a:bodyPr/>
          <a:lstStyle/>
          <a:p>
            <a:r>
              <a:rPr lang="en-US" i="1" dirty="0" err="1" smtClean="0"/>
              <a:t>Ab</a:t>
            </a:r>
            <a:r>
              <a:rPr lang="en-US" i="1" dirty="0" smtClean="0"/>
              <a:t> initio</a:t>
            </a:r>
            <a:r>
              <a:rPr lang="en-US" dirty="0" smtClean="0"/>
              <a:t> gene prediction</a:t>
            </a:r>
          </a:p>
          <a:p>
            <a:r>
              <a:rPr lang="en-US" dirty="0" smtClean="0"/>
              <a:t>Gene prediction by spliced alignment</a:t>
            </a:r>
          </a:p>
        </p:txBody>
      </p:sp>
    </p:spTree>
    <p:extLst>
      <p:ext uri="{BB962C8B-B14F-4D97-AF65-F5344CB8AC3E}">
        <p14:creationId xmlns:p14="http://schemas.microsoft.com/office/powerpoint/2010/main" val="2718319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Ab</a:t>
            </a:r>
            <a:r>
              <a:rPr lang="en-US" i="1" dirty="0" smtClean="0"/>
              <a:t> initio</a:t>
            </a:r>
            <a:r>
              <a:rPr lang="en-US" dirty="0" smtClean="0"/>
              <a:t> gene prediction</a:t>
            </a:r>
            <a:endParaRPr lang="en-US" dirty="0"/>
          </a:p>
        </p:txBody>
      </p:sp>
      <p:sp>
        <p:nvSpPr>
          <p:cNvPr id="3" name="Content Placeholder 2"/>
          <p:cNvSpPr>
            <a:spLocks noGrp="1"/>
          </p:cNvSpPr>
          <p:nvPr>
            <p:ph idx="1"/>
          </p:nvPr>
        </p:nvSpPr>
        <p:spPr/>
        <p:txBody>
          <a:bodyPr>
            <a:normAutofit/>
          </a:bodyPr>
          <a:lstStyle/>
          <a:p>
            <a:r>
              <a:rPr lang="en-US" i="1" dirty="0" err="1" smtClean="0"/>
              <a:t>Ab</a:t>
            </a:r>
            <a:r>
              <a:rPr lang="en-US" i="1" dirty="0" smtClean="0"/>
              <a:t> initio</a:t>
            </a:r>
            <a:r>
              <a:rPr lang="en-US" dirty="0" smtClean="0"/>
              <a:t>: “from first principles”</a:t>
            </a:r>
          </a:p>
          <a:p>
            <a:r>
              <a:rPr lang="en-US" dirty="0" smtClean="0"/>
              <a:t>Requires only a genomic sequence</a:t>
            </a:r>
          </a:p>
          <a:p>
            <a:r>
              <a:rPr lang="en-US" dirty="0" smtClean="0"/>
              <a:t>Uses statistical model of genome composition to identify most probable location of start/stop codons, splice sites</a:t>
            </a:r>
          </a:p>
          <a:p>
            <a:r>
              <a:rPr lang="en-US" dirty="0" smtClean="0"/>
              <a:t>Popular implementations</a:t>
            </a:r>
          </a:p>
          <a:p>
            <a:pPr lvl="1"/>
            <a:r>
              <a:rPr lang="en-US" dirty="0" smtClean="0"/>
              <a:t>Augustus</a:t>
            </a:r>
          </a:p>
          <a:p>
            <a:pPr lvl="1"/>
            <a:r>
              <a:rPr lang="en-US" dirty="0" err="1" smtClean="0"/>
              <a:t>GeneMark</a:t>
            </a:r>
            <a:endParaRPr lang="en-US" dirty="0" smtClean="0"/>
          </a:p>
          <a:p>
            <a:pPr lvl="1"/>
            <a:r>
              <a:rPr lang="en-US" dirty="0" smtClean="0"/>
              <a:t>SNAP</a:t>
            </a:r>
          </a:p>
        </p:txBody>
      </p:sp>
    </p:spTree>
    <p:extLst>
      <p:ext uri="{BB962C8B-B14F-4D97-AF65-F5344CB8AC3E}">
        <p14:creationId xmlns:p14="http://schemas.microsoft.com/office/powerpoint/2010/main" val="16369955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2803</TotalTime>
  <Words>1449</Words>
  <Application>Microsoft Macintosh PowerPoint</Application>
  <PresentationFormat>On-screen Show (4:3)</PresentationFormat>
  <Paragraphs>153</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Perception</vt:lpstr>
      <vt:lpstr>Basics of Genome Annotation</vt:lpstr>
      <vt:lpstr>An-no-ta-tion \ˌa-nə-ˈtā-shən\</vt:lpstr>
      <vt:lpstr>PowerPoint Presentation</vt:lpstr>
      <vt:lpstr>PowerPoint Presentation</vt:lpstr>
      <vt:lpstr>Genome annotation</vt:lpstr>
      <vt:lpstr>Genome annotation</vt:lpstr>
      <vt:lpstr>Genome annotation</vt:lpstr>
      <vt:lpstr>Methods for gene finding</vt:lpstr>
      <vt:lpstr>Ab initio gene prediction</vt:lpstr>
      <vt:lpstr>Ab initio gene prediction</vt:lpstr>
      <vt:lpstr>Prediction by spliced alignment</vt:lpstr>
      <vt:lpstr>Comparison of prediction methods</vt:lpstr>
      <vt:lpstr>Issues with gene prediction</vt:lpstr>
      <vt:lpstr>Recurring theme in genomics</vt:lpstr>
      <vt:lpstr>Recurring theme in genomics</vt:lpstr>
      <vt:lpstr>PowerPoint Presentation</vt:lpstr>
      <vt:lpstr>Manual annotation</vt:lpstr>
      <vt:lpstr>PowerPoint Presentation</vt:lpstr>
      <vt:lpstr>“Combiner” tools</vt:lpstr>
      <vt:lpstr>Evaluating annotations</vt:lpstr>
      <vt:lpstr>Recommendations / Considerations</vt:lpstr>
      <vt:lpstr>xGDBvm</vt:lpstr>
      <vt:lpstr>xGDBvm 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Annotation</dc:title>
  <dc:creator>Daniel Standage</dc:creator>
  <cp:lastModifiedBy>Daniel Standage</cp:lastModifiedBy>
  <cp:revision>76</cp:revision>
  <dcterms:created xsi:type="dcterms:W3CDTF">2014-08-06T20:05:29Z</dcterms:created>
  <dcterms:modified xsi:type="dcterms:W3CDTF">2014-08-08T18:49:17Z</dcterms:modified>
</cp:coreProperties>
</file>