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56" r:id="rId3"/>
    <p:sldId id="286" r:id="rId4"/>
    <p:sldId id="287" r:id="rId5"/>
    <p:sldId id="288" r:id="rId6"/>
    <p:sldId id="289" r:id="rId7"/>
    <p:sldId id="268" r:id="rId8"/>
    <p:sldId id="257" r:id="rId9"/>
    <p:sldId id="261" r:id="rId10"/>
    <p:sldId id="262" r:id="rId11"/>
    <p:sldId id="263" r:id="rId12"/>
    <p:sldId id="279" r:id="rId13"/>
    <p:sldId id="300" r:id="rId14"/>
    <p:sldId id="258" r:id="rId15"/>
    <p:sldId id="259" r:id="rId16"/>
    <p:sldId id="260" r:id="rId17"/>
    <p:sldId id="281" r:id="rId18"/>
    <p:sldId id="264" r:id="rId19"/>
    <p:sldId id="293" r:id="rId20"/>
    <p:sldId id="294" r:id="rId21"/>
    <p:sldId id="277" r:id="rId22"/>
    <p:sldId id="274" r:id="rId23"/>
    <p:sldId id="266" r:id="rId24"/>
    <p:sldId id="275" r:id="rId25"/>
    <p:sldId id="267" r:id="rId26"/>
    <p:sldId id="276" r:id="rId27"/>
    <p:sldId id="297" r:id="rId28"/>
    <p:sldId id="296" r:id="rId29"/>
    <p:sldId id="298" r:id="rId30"/>
    <p:sldId id="295" r:id="rId31"/>
    <p:sldId id="269" r:id="rId32"/>
    <p:sldId id="292" r:id="rId33"/>
    <p:sldId id="272" r:id="rId34"/>
    <p:sldId id="273" r:id="rId35"/>
    <p:sldId id="282" r:id="rId36"/>
    <p:sldId id="291" r:id="rId37"/>
    <p:sldId id="290" r:id="rId38"/>
    <p:sldId id="283" r:id="rId39"/>
    <p:sldId id="301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F2A7CB-76AD-B246-B1B5-550A124715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C4D5686-149C-A04A-97F8-1ACE853CA2EF}" type="datetimeFigureOut">
              <a:rPr lang="en-US" smtClean="0"/>
              <a:t>8/5/14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seqanswers.com/forums/showthread.php?t=2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Coffee!</a:t>
            </a:r>
          </a:p>
          <a:p>
            <a:endParaRPr lang="en-US" sz="3600" dirty="0"/>
          </a:p>
          <a:p>
            <a:r>
              <a:rPr lang="en-US" sz="3600" dirty="0" smtClean="0"/>
              <a:t>Evaluation.</a:t>
            </a:r>
          </a:p>
          <a:p>
            <a:endParaRPr lang="en-US" sz="3600" dirty="0"/>
          </a:p>
          <a:p>
            <a:pPr marL="114300" indent="0" algn="ctr">
              <a:buNone/>
            </a:pPr>
            <a:r>
              <a:rPr lang="en-US" sz="3600" dirty="0" smtClean="0"/>
              <a:t>Dr. </a:t>
            </a:r>
            <a:r>
              <a:rPr lang="en-US" sz="3600" dirty="0" err="1" smtClean="0"/>
              <a:t>Yoshiki</a:t>
            </a:r>
            <a:r>
              <a:rPr lang="en-US" sz="3600" dirty="0" smtClean="0"/>
              <a:t> </a:t>
            </a:r>
            <a:r>
              <a:rPr lang="en-US" sz="3600" dirty="0" err="1" smtClean="0"/>
              <a:t>Sasai</a:t>
            </a:r>
            <a:r>
              <a:rPr lang="en-US" sz="3600" dirty="0" smtClean="0"/>
              <a:t>, R.I.P.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105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1" y="426065"/>
            <a:ext cx="7498385" cy="5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specific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sequencing everything </a:t>
            </a:r>
            <a:r>
              <a:rPr lang="en-US" b="1" dirty="0" smtClean="0"/>
              <a:t>at random</a:t>
            </a:r>
            <a:r>
              <a:rPr lang="en-US" dirty="0" smtClean="0"/>
              <a:t> is very much easier than sequencing a specific gene region.  (For example, it will soon be easier and cheaper to shotgun-sequence all of </a:t>
            </a:r>
            <a:r>
              <a:rPr lang="en-US" i="1" dirty="0" smtClean="0"/>
              <a:t>E. coli</a:t>
            </a:r>
            <a:r>
              <a:rPr lang="en-US" dirty="0" smtClean="0"/>
              <a:t> then it is to get a single good plasmid sequence.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Second, if you are sequencing on a 2-D substrate (wells, or surfaces, or whatnot) then any increase in </a:t>
            </a:r>
            <a:r>
              <a:rPr lang="en-US" b="1" dirty="0" smtClean="0"/>
              <a:t>density</a:t>
            </a:r>
            <a:r>
              <a:rPr lang="en-US" dirty="0" smtClean="0"/>
              <a:t> (smaller wells, or better imaging) leads to a </a:t>
            </a:r>
            <a:r>
              <a:rPr lang="en-US" b="1" dirty="0" smtClean="0"/>
              <a:t>squared</a:t>
            </a:r>
            <a:r>
              <a:rPr lang="en-US" dirty="0" smtClean="0"/>
              <a:t> increase in the number of </a:t>
            </a:r>
            <a:r>
              <a:rPr lang="en-US" dirty="0" smtClean="0"/>
              <a:t>sequences yielded.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5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 sampling =&gt; deep sampling needed</a:t>
            </a:r>
            <a:endParaRPr lang="en-US" sz="3600" dirty="0"/>
          </a:p>
        </p:txBody>
      </p:sp>
      <p:pic>
        <p:nvPicPr>
          <p:cNvPr id="4" name="Content Placeholder 3" descr="co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0" y="2050555"/>
            <a:ext cx="4687776" cy="2578096"/>
          </a:xfrm>
        </p:spPr>
      </p:pic>
      <p:pic>
        <p:nvPicPr>
          <p:cNvPr id="6" name="Picture 5" descr="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38" y="2050555"/>
            <a:ext cx="3867146" cy="2578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608" y="5059979"/>
            <a:ext cx="67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Typically</a:t>
            </a:r>
            <a:r>
              <a:rPr lang="en-US" dirty="0" smtClean="0"/>
              <a:t> 10-100x needed for robust recovery (300 Gbp for human)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“Coverage”</a:t>
            </a:r>
            <a:endParaRPr lang="en-US" dirty="0"/>
          </a:p>
        </p:txBody>
      </p:sp>
      <p:pic>
        <p:nvPicPr>
          <p:cNvPr id="4" name="Content Placeholder 3" descr="k-mer-overlaps-and-errors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6" b="-9906"/>
          <a:stretch/>
        </p:blipFill>
        <p:spPr>
          <a:xfrm>
            <a:off x="457200" y="1457070"/>
            <a:ext cx="8229600" cy="2425738"/>
          </a:xfrm>
        </p:spPr>
      </p:pic>
      <p:sp>
        <p:nvSpPr>
          <p:cNvPr id="5" name="TextBox 4"/>
          <p:cNvSpPr txBox="1"/>
          <p:nvPr/>
        </p:nvSpPr>
        <p:spPr>
          <a:xfrm>
            <a:off x="914141" y="4477033"/>
            <a:ext cx="712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“Coverage” is simply the average number of reads that overlap</a:t>
            </a:r>
          </a:p>
          <a:p>
            <a:pPr algn="ctr"/>
            <a:r>
              <a:rPr lang="en-US" dirty="0" smtClean="0"/>
              <a:t>each true base in genome.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Here, the coverage is ~10 – just draw a line straight down from the top through all of the reads.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B3FD-CF99-E843-B6D9-35EC4A207D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yields the </a:t>
            </a:r>
            <a:r>
              <a:rPr lang="en-US" i="1" dirty="0" smtClean="0"/>
              <a:t>deepest</a:t>
            </a:r>
            <a:r>
              <a:rPr lang="en-US" dirty="0" smtClean="0"/>
              <a:t> sequencing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MiSeq</a:t>
            </a:r>
            <a:endParaRPr lang="en-US" dirty="0" smtClean="0"/>
          </a:p>
          <a:p>
            <a:pPr lvl="1"/>
            <a:r>
              <a:rPr lang="en-US" dirty="0" smtClean="0"/>
              <a:t>30 million reads per run</a:t>
            </a:r>
          </a:p>
          <a:p>
            <a:pPr lvl="1"/>
            <a:r>
              <a:rPr lang="en-US" dirty="0" smtClean="0"/>
              <a:t>300 base paired-end reads</a:t>
            </a:r>
          </a:p>
          <a:p>
            <a:endParaRPr lang="en-US" dirty="0" smtClean="0"/>
          </a:p>
          <a:p>
            <a:r>
              <a:rPr lang="en-US" dirty="0" err="1" smtClean="0"/>
              <a:t>HiSeq</a:t>
            </a:r>
            <a:r>
              <a:rPr lang="en-US" dirty="0" smtClean="0"/>
              <a:t> 2500 RR/X 10</a:t>
            </a:r>
          </a:p>
          <a:p>
            <a:pPr lvl="1"/>
            <a:r>
              <a:rPr lang="en-US" dirty="0" smtClean="0"/>
              <a:t>6 billion reads per run</a:t>
            </a:r>
          </a:p>
          <a:p>
            <a:pPr lvl="1"/>
            <a:r>
              <a:rPr lang="en-US" dirty="0" smtClean="0"/>
              <a:t>150 base paired-end reads</a:t>
            </a:r>
          </a:p>
          <a:p>
            <a:pPr lvl="1"/>
            <a:endParaRPr lang="en-US" dirty="0"/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pPr lvl="1"/>
            <a:r>
              <a:rPr lang="en-US" dirty="0" smtClean="0"/>
              <a:t>44,000 reads per run</a:t>
            </a:r>
          </a:p>
          <a:p>
            <a:pPr lvl="1"/>
            <a:r>
              <a:rPr lang="en-US" dirty="0" smtClean="0"/>
              <a:t>8500 bp in length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058" y="5817413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8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basics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217" b="-1721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972235" y="6211669"/>
            <a:ext cx="6215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</a:t>
            </a:r>
            <a:r>
              <a:rPr lang="en-US" dirty="0" err="1" smtClean="0"/>
              <a:t>ted.bti.cornell.edu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  <a:r>
              <a:rPr lang="en-US" dirty="0" err="1" smtClean="0"/>
              <a:t>epigenome</a:t>
            </a:r>
            <a:r>
              <a:rPr lang="en-US" dirty="0" smtClean="0"/>
              <a:t>/method-1.cgi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706" y="1260750"/>
            <a:ext cx="682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(See </a:t>
            </a:r>
            <a:r>
              <a:rPr lang="en-US" dirty="0" smtClean="0">
                <a:hlinkClick r:id="rId3"/>
              </a:rPr>
              <a:t>http://seqanswers.com/forums/showthread.php?t=21</a:t>
            </a:r>
            <a:r>
              <a:rPr lang="en-US" dirty="0" smtClean="0"/>
              <a:t> for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3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movie of Illumina sequencing: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=tuD-ST5B3QA#t=61</a:t>
            </a:r>
          </a:p>
        </p:txBody>
      </p:sp>
    </p:spTree>
    <p:extLst>
      <p:ext uri="{BB962C8B-B14F-4D97-AF65-F5344CB8AC3E}">
        <p14:creationId xmlns:p14="http://schemas.microsoft.com/office/powerpoint/2010/main" val="119203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3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Read length and </a:t>
            </a:r>
            <a:r>
              <a:rPr lang="en-US" sz="3600" dirty="0" err="1" smtClean="0"/>
              <a:t>reconstructability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93" y="1263977"/>
            <a:ext cx="5758329" cy="5032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3604" y="6296212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Whiteford</a:t>
            </a:r>
            <a:r>
              <a:rPr lang="en-US" dirty="0" smtClean="0"/>
              <a:t> et al., </a:t>
            </a:r>
            <a:r>
              <a:rPr lang="en-US" dirty="0" err="1" smtClean="0"/>
              <a:t>Nuc</a:t>
            </a:r>
            <a:r>
              <a:rPr lang="en-US" dirty="0" smtClean="0"/>
              <a:t>. Acid Res,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6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Reconstructability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Assembling new genomes or transcriptomes…</a:t>
            </a:r>
          </a:p>
          <a:p>
            <a:endParaRPr lang="en-US" sz="3200" dirty="0"/>
          </a:p>
          <a:p>
            <a:r>
              <a:rPr lang="en-US" sz="3200" i="1" dirty="0" err="1" smtClean="0"/>
              <a:t>Haplotyping</a:t>
            </a:r>
            <a:r>
              <a:rPr lang="en-US" sz="3200" i="1" dirty="0"/>
              <a:t> </a:t>
            </a:r>
            <a:r>
              <a:rPr lang="en-US" sz="3200" i="1" dirty="0" smtClean="0"/>
              <a:t>- </a:t>
            </a:r>
            <a:r>
              <a:rPr lang="en-US" sz="3200" dirty="0"/>
              <a:t>t</a:t>
            </a:r>
            <a:r>
              <a:rPr lang="en-US" sz="3200" dirty="0" smtClean="0"/>
              <a:t>hink human genetics &amp; viruses, both.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33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Sequencing considerations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problem? Our data can’t uniquely specify solution!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171" b="617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992683" y="1654247"/>
            <a:ext cx="708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Here, there is no direct way to know if last exon is connected to first exon.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1860" y="6312777"/>
            <a:ext cx="218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Pyrkosz</a:t>
            </a:r>
            <a:r>
              <a:rPr lang="en-US" dirty="0" smtClean="0"/>
              <a:t> et al., </a:t>
            </a:r>
            <a:r>
              <a:rPr lang="en-US" dirty="0" err="1" smtClean="0"/>
              <a:t>unpub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7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Repeats! (and shared exons)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266" r="-5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351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Longer reads … OR …</a:t>
            </a:r>
            <a:br>
              <a:rPr lang="en-US" sz="4000" dirty="0" smtClean="0"/>
            </a:br>
            <a:r>
              <a:rPr lang="en-US" sz="4000" dirty="0" smtClean="0"/>
              <a:t>Paired-end/mate pair sequencing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0008" r="-20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586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Paired-end sequencing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290" b="-429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759391" y="6400800"/>
            <a:ext cx="8168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vallandingham.me</a:t>
            </a:r>
            <a:r>
              <a:rPr lang="en-US" dirty="0" smtClean="0"/>
              <a:t>/</a:t>
            </a:r>
            <a:r>
              <a:rPr lang="en-US" dirty="0" err="1" smtClean="0"/>
              <a:t>RNA_seq_differential_expression.html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7475" r="-97475"/>
          <a:stretch>
            <a:fillRect/>
          </a:stretch>
        </p:blipFill>
        <p:spPr>
          <a:xfrm>
            <a:off x="-1494346" y="237119"/>
            <a:ext cx="9827056" cy="6191045"/>
          </a:xfrm>
        </p:spPr>
      </p:pic>
    </p:spTree>
    <p:extLst>
      <p:ext uri="{BB962C8B-B14F-4D97-AF65-F5344CB8AC3E}">
        <p14:creationId xmlns:p14="http://schemas.microsoft.com/office/powerpoint/2010/main" val="396411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67" r="-2189" b="44195"/>
          <a:stretch/>
        </p:blipFill>
        <p:spPr>
          <a:xfrm>
            <a:off x="156881" y="-1"/>
            <a:ext cx="8524654" cy="5558119"/>
          </a:xfrm>
        </p:spPr>
      </p:pic>
      <p:sp>
        <p:nvSpPr>
          <p:cNvPr id="5" name="TextBox 4"/>
          <p:cNvSpPr txBox="1"/>
          <p:nvPr/>
        </p:nvSpPr>
        <p:spPr>
          <a:xfrm>
            <a:off x="4601883" y="3480230"/>
            <a:ext cx="3377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Mate-pair sequencing</a:t>
            </a:r>
          </a:p>
          <a:p>
            <a:r>
              <a:rPr lang="en-US" sz="2800" dirty="0" smtClean="0"/>
              <a:t>(long insert)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08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PacBio</a:t>
            </a:r>
            <a:endParaRPr lang="en-US" sz="3200" dirty="0" smtClean="0"/>
          </a:p>
          <a:p>
            <a:r>
              <a:rPr lang="en-US" sz="3200" dirty="0" err="1" smtClean="0"/>
              <a:t>Moleculo</a:t>
            </a:r>
            <a:endParaRPr lang="en-US" sz="3200" dirty="0" smtClean="0"/>
          </a:p>
          <a:p>
            <a:r>
              <a:rPr lang="en-US" sz="3200" dirty="0" err="1" smtClean="0"/>
              <a:t>Nanopore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45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000" b="8000"/>
          <a:stretch>
            <a:fillRect/>
          </a:stretch>
        </p:blipFill>
        <p:spPr>
          <a:xfrm>
            <a:off x="457200" y="453973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3785335" y="6187349"/>
            <a:ext cx="411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www.melanieswan.com</a:t>
            </a:r>
            <a:r>
              <a:rPr lang="en-US" dirty="0" smtClean="0"/>
              <a:t>/</a:t>
            </a:r>
            <a:r>
              <a:rPr lang="en-US" dirty="0" err="1" smtClean="0"/>
              <a:t>FOLS.html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6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Moleculo</a:t>
            </a:r>
            <a:r>
              <a:rPr lang="en-US" dirty="0" smtClean="0"/>
              <a:t> (Illumina)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473" r="-947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030273" y="6581001"/>
            <a:ext cx="7998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nextgenseek.com</a:t>
            </a:r>
            <a:r>
              <a:rPr lang="en-US" sz="1200" dirty="0" smtClean="0"/>
              <a:t>/2013/07/illumina-announces-moleculo-long-read-technology-and-phasing-as-service/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851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55" r="-1955"/>
          <a:stretch>
            <a:fillRect/>
          </a:stretch>
        </p:blipFill>
        <p:spPr>
          <a:xfrm>
            <a:off x="457200" y="263322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604050" y="5816507"/>
            <a:ext cx="7353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labs.mcb.harvard.edu</a:t>
            </a:r>
            <a:r>
              <a:rPr lang="en-US" dirty="0" smtClean="0"/>
              <a:t>/</a:t>
            </a:r>
            <a:r>
              <a:rPr lang="en-US" dirty="0" err="1" smtClean="0"/>
              <a:t>branton</a:t>
            </a:r>
            <a:r>
              <a:rPr lang="en-US" dirty="0" smtClean="0"/>
              <a:t>/projects-</a:t>
            </a:r>
            <a:r>
              <a:rPr lang="en-US" dirty="0" err="1" smtClean="0"/>
              <a:t>NanoporeSequencing.htm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826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yields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MiSeq</a:t>
            </a:r>
            <a:endParaRPr lang="en-US" dirty="0" smtClean="0"/>
          </a:p>
          <a:p>
            <a:pPr lvl="1"/>
            <a:r>
              <a:rPr lang="en-US" dirty="0" smtClean="0"/>
              <a:t>30 million reads per run</a:t>
            </a:r>
          </a:p>
          <a:p>
            <a:pPr lvl="1"/>
            <a:r>
              <a:rPr lang="en-US" dirty="0" smtClean="0"/>
              <a:t>300 base paired-end reads</a:t>
            </a:r>
          </a:p>
          <a:p>
            <a:endParaRPr lang="en-US" dirty="0" smtClean="0"/>
          </a:p>
          <a:p>
            <a:r>
              <a:rPr lang="en-US" dirty="0" err="1" smtClean="0"/>
              <a:t>HiSeq</a:t>
            </a:r>
            <a:r>
              <a:rPr lang="en-US" dirty="0" smtClean="0"/>
              <a:t> 2500 RR/X 10</a:t>
            </a:r>
          </a:p>
          <a:p>
            <a:pPr lvl="1"/>
            <a:r>
              <a:rPr lang="en-US" dirty="0" smtClean="0"/>
              <a:t>6 billion reads per run</a:t>
            </a:r>
          </a:p>
          <a:p>
            <a:pPr lvl="1"/>
            <a:r>
              <a:rPr lang="en-US" dirty="0" smtClean="0"/>
              <a:t>150 base paired-end reads</a:t>
            </a:r>
          </a:p>
          <a:p>
            <a:pPr lvl="1"/>
            <a:endParaRPr lang="en-US" dirty="0"/>
          </a:p>
          <a:p>
            <a:r>
              <a:rPr lang="en-US" dirty="0" err="1" smtClean="0"/>
              <a:t>PacBio</a:t>
            </a:r>
            <a:endParaRPr lang="en-US" dirty="0" smtClean="0"/>
          </a:p>
          <a:p>
            <a:pPr lvl="1"/>
            <a:r>
              <a:rPr lang="en-US" dirty="0" smtClean="0"/>
              <a:t>44,000 reads per run</a:t>
            </a:r>
          </a:p>
          <a:p>
            <a:pPr lvl="1"/>
            <a:r>
              <a:rPr lang="en-US" dirty="0" smtClean="0"/>
              <a:t>8500 bp in length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058" y="5817413"/>
            <a:ext cx="788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flxlexblog.wordpress.com</a:t>
            </a:r>
            <a:r>
              <a:rPr lang="en-US" dirty="0" smtClean="0"/>
              <a:t>/2014/06/11/developments-in-next-generation-sequencing-june-2014-edition/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19369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basic data (FASTQ)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@895:1:1:1246:14654/1</a:t>
            </a:r>
          </a:p>
          <a:p>
            <a:r>
              <a:rPr lang="en-US" dirty="0"/>
              <a:t>CAGGCGCCCACCACCGTGCCCTCCAACCTGATGGT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][</a:t>
            </a:r>
            <a:r>
              <a:rPr lang="en-US" dirty="0" err="1"/>
              <a:t>aaX</a:t>
            </a:r>
            <a:r>
              <a:rPr lang="en-US" dirty="0"/>
              <a:t>__</a:t>
            </a:r>
            <a:r>
              <a:rPr lang="en-US" dirty="0" err="1"/>
              <a:t>aa</a:t>
            </a:r>
            <a:r>
              <a:rPr lang="en-US" dirty="0"/>
              <a:t>[`ZUZ[NONNFNNNNNO_____^RQ_</a:t>
            </a:r>
          </a:p>
          <a:p>
            <a:r>
              <a:rPr lang="en-US" dirty="0" smtClean="0"/>
              <a:t>@</a:t>
            </a:r>
            <a:r>
              <a:rPr lang="en-US" dirty="0"/>
              <a:t>895:1:1:1246:14654</a:t>
            </a:r>
            <a:r>
              <a:rPr lang="en-US" dirty="0" smtClean="0"/>
              <a:t>/</a:t>
            </a:r>
            <a:r>
              <a:rPr lang="en-US" dirty="0"/>
              <a:t>2</a:t>
            </a:r>
            <a:endParaRPr lang="en-US" dirty="0" smtClean="0"/>
          </a:p>
          <a:p>
            <a:r>
              <a:rPr lang="en-US" dirty="0" smtClean="0"/>
              <a:t>ACTGGGCGTAGACGGTGTCCTCATCGGCACCAGC</a:t>
            </a:r>
            <a:endParaRPr lang="en-US" dirty="0"/>
          </a:p>
          <a:p>
            <a:r>
              <a:rPr lang="en-US" dirty="0"/>
              <a:t>+</a:t>
            </a:r>
          </a:p>
          <a:p>
            <a:r>
              <a:rPr lang="en-US" dirty="0"/>
              <a:t>\UJUWSSV[JQQWNP]]SZ]ZWU^]ZX][^TXR`</a:t>
            </a:r>
          </a:p>
          <a:p>
            <a:r>
              <a:rPr lang="en-US" dirty="0"/>
              <a:t>@895:1:1:1252:19493/1</a:t>
            </a:r>
          </a:p>
          <a:p>
            <a:r>
              <a:rPr lang="en-US" dirty="0"/>
              <a:t>CCGGCGTGGTTGGTGAGGTCACTGAGCTTCATGTC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OOOKONNNNN__`R]O[TGTRSY[IUZ]]]__X__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23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18" y="1777560"/>
            <a:ext cx="3810000" cy="2895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0218" y="4881600"/>
            <a:ext cx="7832421" cy="1781089"/>
          </a:xfrm>
        </p:spPr>
        <p:txBody>
          <a:bodyPr>
            <a:normAutofit/>
          </a:bodyPr>
          <a:lstStyle/>
          <a:p>
            <a:r>
              <a:rPr lang="en-US" dirty="0" smtClean="0"/>
              <a:t>Many fast &amp; efficient computational solutions exist.</a:t>
            </a:r>
          </a:p>
          <a:p>
            <a:r>
              <a:rPr lang="en-US" dirty="0" smtClean="0"/>
              <a:t>You have to figure out how to choose parameters to maximize sensitivity/specificity, and when to validate.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8920" y="3352320"/>
            <a:ext cx="3087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U. Colorado</a:t>
            </a:r>
          </a:p>
          <a:p>
            <a:r>
              <a:rPr lang="en-US" sz="1200" dirty="0" smtClean="0"/>
              <a:t>http://genomics-</a:t>
            </a:r>
            <a:r>
              <a:rPr lang="en-US" sz="1200" dirty="0" err="1" smtClean="0"/>
              <a:t>course.jasondk.org/?p</a:t>
            </a:r>
            <a:r>
              <a:rPr lang="en-US" sz="1200" dirty="0" smtClean="0"/>
              <a:t>=395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645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R</a:t>
            </a:r>
            <a:r>
              <a:rPr lang="en-US" dirty="0" smtClean="0"/>
              <a:t>eassemble random fragments computationally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" y="2920985"/>
            <a:ext cx="7898892" cy="2906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7633" y="5888260"/>
            <a:ext cx="37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UMD assembly primer (</a:t>
            </a:r>
            <a:r>
              <a:rPr lang="en-US" dirty="0" err="1" smtClean="0"/>
              <a:t>cbcb.umd.edu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8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09588" y="3803696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88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# of reads count?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7088" y="2803609"/>
            <a:ext cx="2059966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dirty="0" err="1" smtClean="0"/>
              <a:t>reconstructability</a:t>
            </a:r>
            <a:r>
              <a:rPr lang="en-US" dirty="0" smtClean="0"/>
              <a:t> matter?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78325" b="-783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Resequencing</a:t>
            </a:r>
            <a:r>
              <a:rPr lang="en-US" sz="2400" dirty="0" smtClean="0"/>
              <a:t>, counting, and assembly.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297312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827" y="2803609"/>
            <a:ext cx="2779888" cy="258675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Coverage matters for SNP calls and assembly;</a:t>
            </a:r>
          </a:p>
          <a:p>
            <a:endParaRPr lang="en-US" sz="3200" dirty="0" smtClean="0"/>
          </a:p>
          <a:p>
            <a:r>
              <a:rPr lang="en-US" sz="3200" dirty="0" smtClean="0"/>
              <a:t># of reads matters for counting;</a:t>
            </a:r>
          </a:p>
          <a:p>
            <a:endParaRPr lang="en-US" sz="3200" dirty="0"/>
          </a:p>
          <a:p>
            <a:r>
              <a:rPr lang="en-US" sz="3200" dirty="0" smtClean="0"/>
              <a:t>Length of reads matters for </a:t>
            </a:r>
            <a:r>
              <a:rPr lang="en-US" sz="3200" dirty="0" err="1" smtClean="0"/>
              <a:t>reconstructability</a:t>
            </a:r>
            <a:r>
              <a:rPr lang="en-US" sz="3200" dirty="0" smtClean="0"/>
              <a:t> (assembly &amp; </a:t>
            </a:r>
            <a:r>
              <a:rPr lang="en-US" sz="3200" dirty="0" err="1" smtClean="0"/>
              <a:t>haplotyping</a:t>
            </a:r>
            <a:r>
              <a:rPr lang="en-US" sz="3200" dirty="0" smtClean="0"/>
              <a:t>);</a:t>
            </a:r>
          </a:p>
          <a:p>
            <a:endParaRPr lang="en-US" sz="3200" dirty="0"/>
          </a:p>
          <a:p>
            <a:r>
              <a:rPr lang="en-US" sz="3200" dirty="0" smtClean="0"/>
              <a:t>Illumina is still “best” for high coverage;</a:t>
            </a:r>
          </a:p>
          <a:p>
            <a:r>
              <a:rPr lang="en-US" sz="3200" dirty="0" err="1" smtClean="0"/>
              <a:t>PacBio</a:t>
            </a:r>
            <a:r>
              <a:rPr lang="en-US" sz="3200" dirty="0" smtClean="0"/>
              <a:t> and </a:t>
            </a:r>
            <a:r>
              <a:rPr lang="en-US" sz="3200" dirty="0" err="1" smtClean="0"/>
              <a:t>Moleculo</a:t>
            </a:r>
            <a:r>
              <a:rPr lang="en-US" sz="3200" dirty="0" smtClean="0"/>
              <a:t> =&gt; genome assembly;</a:t>
            </a:r>
          </a:p>
          <a:p>
            <a:r>
              <a:rPr lang="en-US" sz="3200" dirty="0" err="1" smtClean="0"/>
              <a:t>Nanopore</a:t>
            </a:r>
            <a:r>
              <a:rPr lang="en-US" sz="3200" dirty="0" smtClean="0"/>
              <a:t>??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255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</a:t>
            </a:r>
            <a:r>
              <a:rPr lang="en-US" smtClean="0"/>
              <a:t>in situ!?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936" r="-45936"/>
          <a:stretch>
            <a:fillRect/>
          </a:stretch>
        </p:blipFill>
        <p:spPr>
          <a:xfrm>
            <a:off x="457200" y="1417638"/>
            <a:ext cx="7620000" cy="4800600"/>
          </a:xfrm>
        </p:spPr>
      </p:pic>
      <p:sp>
        <p:nvSpPr>
          <p:cNvPr id="5" name="Rectangle 4"/>
          <p:cNvSpPr/>
          <p:nvPr/>
        </p:nvSpPr>
        <p:spPr>
          <a:xfrm>
            <a:off x="457200" y="6388770"/>
            <a:ext cx="712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Lee et al., http://</a:t>
            </a:r>
            <a:r>
              <a:rPr lang="en-US" dirty="0" err="1" smtClean="0"/>
              <a:t>www.sciencemag.org</a:t>
            </a:r>
            <a:r>
              <a:rPr lang="en-US" dirty="0" smtClean="0"/>
              <a:t>/content/343/6177/1360.full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9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Resequencing</a:t>
            </a:r>
            <a:r>
              <a:rPr lang="en-US" dirty="0" smtClean="0"/>
              <a:t>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7630" r="62745" b="-14312"/>
          <a:stretch/>
        </p:blipFill>
        <p:spPr>
          <a:xfrm>
            <a:off x="1957137" y="2834105"/>
            <a:ext cx="5983705" cy="3559150"/>
          </a:xfrm>
        </p:spPr>
      </p:pic>
      <p:sp>
        <p:nvSpPr>
          <p:cNvPr id="5" name="TextBox 4"/>
          <p:cNvSpPr txBox="1"/>
          <p:nvPr/>
        </p:nvSpPr>
        <p:spPr>
          <a:xfrm>
            <a:off x="1195136" y="16576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know a reference genome, and want to find </a:t>
            </a:r>
            <a:r>
              <a:rPr lang="en-US" sz="2400" i="1" dirty="0" smtClean="0"/>
              <a:t>variants </a:t>
            </a:r>
            <a:r>
              <a:rPr lang="en-US" sz="2400" dirty="0" smtClean="0"/>
              <a:t>(blue) in a background of errors (red)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7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command line stuff</a:t>
            </a:r>
          </a:p>
          <a:p>
            <a:r>
              <a:rPr lang="en-US" sz="3200" dirty="0" smtClean="0"/>
              <a:t>Working with actual data!!</a:t>
            </a:r>
          </a:p>
          <a:p>
            <a:r>
              <a:rPr lang="en-US" sz="3200" dirty="0" smtClean="0"/>
              <a:t>Evaluating the quality of your data…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88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Counting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have a reference genome (or gene set) and want to know how </a:t>
            </a:r>
            <a:r>
              <a:rPr lang="en-US" sz="2400" i="1" dirty="0" smtClean="0"/>
              <a:t>much </a:t>
            </a:r>
            <a:r>
              <a:rPr lang="en-US" sz="2400" dirty="0" smtClean="0"/>
              <a:t>we have.  Think gene expression/microarrays.</a:t>
            </a:r>
            <a:endParaRPr lang="en-US" sz="2400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7255" t="16756" r="36601" b="-9811"/>
          <a:stretch/>
        </p:blipFill>
        <p:spPr>
          <a:xfrm>
            <a:off x="2660317" y="2834105"/>
            <a:ext cx="4157578" cy="3391708"/>
          </a:xfrm>
        </p:spPr>
      </p:pic>
    </p:spTree>
    <p:extLst>
      <p:ext uri="{BB962C8B-B14F-4D97-AF65-F5344CB8AC3E}">
        <p14:creationId xmlns:p14="http://schemas.microsoft.com/office/powerpoint/2010/main" val="100456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136" y="1657684"/>
            <a:ext cx="712002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don’t have a genome or any reference, and we want to construct one.</a:t>
            </a:r>
          </a:p>
          <a:p>
            <a:pPr algn="ctr"/>
            <a:r>
              <a:rPr lang="en-US" sz="2400" dirty="0" smtClean="0"/>
              <a:t>(This is how all new genomes are sequenced.)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64190" t="19458" b="-2756"/>
          <a:stretch/>
        </p:blipFill>
        <p:spPr>
          <a:xfrm>
            <a:off x="1991894" y="3342105"/>
            <a:ext cx="5307264" cy="28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9524" r="-9524"/>
          <a:stretch>
            <a:fillRect/>
          </a:stretch>
        </p:blipFill>
        <p:spPr>
          <a:xfrm>
            <a:off x="-898691" y="0"/>
            <a:ext cx="10911954" cy="6874531"/>
          </a:xfrm>
        </p:spPr>
      </p:pic>
    </p:spTree>
    <p:extLst>
      <p:ext uri="{BB962C8B-B14F-4D97-AF65-F5344CB8AC3E}">
        <p14:creationId xmlns:p14="http://schemas.microsoft.com/office/powerpoint/2010/main" val="65374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Shotgun sequencing</a:t>
            </a:r>
          </a:p>
          <a:p>
            <a:r>
              <a:rPr lang="en-US" sz="2800" dirty="0" smtClean="0"/>
              <a:t>The magic of polonies, and how Illumina sequencing works</a:t>
            </a:r>
          </a:p>
          <a:p>
            <a:r>
              <a:rPr lang="en-US" sz="2800" dirty="0" smtClean="0"/>
              <a:t>Sequencing depth, read length, and coverage</a:t>
            </a:r>
          </a:p>
          <a:p>
            <a:r>
              <a:rPr lang="en-US" sz="2800" dirty="0" smtClean="0"/>
              <a:t>Paired-end sequencing and insert sizes</a:t>
            </a:r>
          </a:p>
          <a:p>
            <a:r>
              <a:rPr lang="en-US" sz="2800" dirty="0" smtClean="0"/>
              <a:t>Coverage bias</a:t>
            </a:r>
          </a:p>
          <a:p>
            <a:r>
              <a:rPr lang="en-US" sz="2800" dirty="0" smtClean="0"/>
              <a:t>Long reads: </a:t>
            </a:r>
            <a:r>
              <a:rPr lang="en-US" sz="2800" dirty="0" err="1" smtClean="0"/>
              <a:t>PacBio</a:t>
            </a:r>
            <a:r>
              <a:rPr lang="en-US" sz="2800" dirty="0" smtClean="0"/>
              <a:t> and </a:t>
            </a:r>
            <a:r>
              <a:rPr lang="en-US" sz="2800" dirty="0" err="1" smtClean="0"/>
              <a:t>Nanopore</a:t>
            </a:r>
            <a:r>
              <a:rPr lang="en-US" sz="2800" dirty="0" smtClean="0"/>
              <a:t> sequencing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421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/>
              <a:t>It was the best of times, it was the worst of times, it was the age of wisdom, it was the age of foolishness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/>
          </a:p>
          <a:p>
            <a:pPr algn="ctr"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was the best of times, it was the </a:t>
            </a:r>
            <a:r>
              <a:rPr lang="en-US" sz="2400" dirty="0" err="1" smtClean="0"/>
              <a:t>wor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, it was the worst of times, it was the </a:t>
            </a:r>
          </a:p>
          <a:p>
            <a:pPr algn="ctr">
              <a:buNone/>
            </a:pPr>
            <a:r>
              <a:rPr lang="en-US" sz="2400" dirty="0" err="1" smtClean="0"/>
              <a:t>isdom</a:t>
            </a:r>
            <a:r>
              <a:rPr lang="en-US" sz="2400" dirty="0" smtClean="0"/>
              <a:t>, it was the age of foolishness</a:t>
            </a:r>
          </a:p>
          <a:p>
            <a:pPr algn="ctr">
              <a:buNone/>
            </a:pPr>
            <a:r>
              <a:rPr lang="en-US" sz="2400" dirty="0" err="1" smtClean="0"/>
              <a:t>mes</a:t>
            </a:r>
            <a:r>
              <a:rPr lang="en-US" sz="2400" dirty="0" smtClean="0"/>
              <a:t>, it was the age of wisdom, it was </a:t>
            </a:r>
            <a:r>
              <a:rPr lang="en-US" sz="2400" dirty="0" err="1" smtClean="0"/>
              <a:t>th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</p:txBody>
      </p:sp>
      <p:sp>
        <p:nvSpPr>
          <p:cNvPr id="4" name="Down Arrow 3"/>
          <p:cNvSpPr/>
          <p:nvPr/>
        </p:nvSpPr>
        <p:spPr>
          <a:xfrm>
            <a:off x="3809588" y="2502573"/>
            <a:ext cx="822960" cy="573897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9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122</TotalTime>
  <Words>1155</Words>
  <Application>Microsoft Macintosh PowerPoint</Application>
  <PresentationFormat>On-screen Show (4:3)</PresentationFormat>
  <Paragraphs>165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Announcements</vt:lpstr>
      <vt:lpstr>Sequencing considerations</vt:lpstr>
      <vt:lpstr>Three basic problems</vt:lpstr>
      <vt:lpstr>1. Resequencing analysis</vt:lpstr>
      <vt:lpstr>2. Counting</vt:lpstr>
      <vt:lpstr>3. Assembly</vt:lpstr>
      <vt:lpstr>PowerPoint Presentation</vt:lpstr>
      <vt:lpstr>Outline</vt:lpstr>
      <vt:lpstr>Shotgun sequencing</vt:lpstr>
      <vt:lpstr>PowerPoint Presentation</vt:lpstr>
      <vt:lpstr>Two specific concepts:</vt:lpstr>
      <vt:lpstr>Random sampling =&gt; deep sampling needed</vt:lpstr>
      <vt:lpstr>“Coverage”</vt:lpstr>
      <vt:lpstr>Illumina yields the deepest sequencing available</vt:lpstr>
      <vt:lpstr>Illumina basics</vt:lpstr>
      <vt:lpstr>A movie of Illumina sequencing:</vt:lpstr>
      <vt:lpstr>FASTQ</vt:lpstr>
      <vt:lpstr>Read length and reconstructability</vt:lpstr>
      <vt:lpstr>“Reconstructability”</vt:lpstr>
      <vt:lpstr>Real problem? Our data can’t uniquely specify solution!</vt:lpstr>
      <vt:lpstr>Repeats! (and shared exons)</vt:lpstr>
      <vt:lpstr>Longer reads … OR … Paired-end/mate pair sequencing</vt:lpstr>
      <vt:lpstr>Paired-end sequencing</vt:lpstr>
      <vt:lpstr>PowerPoint Presentation</vt:lpstr>
      <vt:lpstr>PowerPoint Presentation</vt:lpstr>
      <vt:lpstr>Longer reads</vt:lpstr>
      <vt:lpstr>PowerPoint Presentation</vt:lpstr>
      <vt:lpstr>Moleculo (Illumina)</vt:lpstr>
      <vt:lpstr>PowerPoint Presentation</vt:lpstr>
      <vt:lpstr>Actual yields</vt:lpstr>
      <vt:lpstr>PowerPoint Presentation</vt:lpstr>
      <vt:lpstr>Your basic data (FASTQ)</vt:lpstr>
      <vt:lpstr>Mapping</vt:lpstr>
      <vt:lpstr>Assembly</vt:lpstr>
      <vt:lpstr>Shotgun sequencing</vt:lpstr>
      <vt:lpstr>Where does # of reads count?</vt:lpstr>
      <vt:lpstr>Where does reconstructability matter?</vt:lpstr>
      <vt:lpstr>Summary</vt:lpstr>
      <vt:lpstr>Sequencing in situ!?</vt:lpstr>
      <vt:lpstr>Today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considerations</dc:title>
  <dc:creator>C. Titus Brown</dc:creator>
  <cp:lastModifiedBy>C. Titus Brown</cp:lastModifiedBy>
  <cp:revision>12</cp:revision>
  <dcterms:created xsi:type="dcterms:W3CDTF">2014-08-05T11:08:19Z</dcterms:created>
  <dcterms:modified xsi:type="dcterms:W3CDTF">2014-08-05T13:11:02Z</dcterms:modified>
</cp:coreProperties>
</file>