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401" r:id="rId2"/>
    <p:sldId id="1152" r:id="rId3"/>
    <p:sldId id="1170" r:id="rId4"/>
    <p:sldId id="1174" r:id="rId5"/>
    <p:sldId id="1172" r:id="rId6"/>
    <p:sldId id="1173" r:id="rId7"/>
    <p:sldId id="1139" r:id="rId8"/>
    <p:sldId id="1146" r:id="rId9"/>
    <p:sldId id="1171" r:id="rId10"/>
    <p:sldId id="1148" r:id="rId11"/>
    <p:sldId id="1177" r:id="rId12"/>
    <p:sldId id="1175" r:id="rId13"/>
    <p:sldId id="1178" r:id="rId14"/>
    <p:sldId id="1161" r:id="rId15"/>
    <p:sldId id="1168" r:id="rId16"/>
    <p:sldId id="1179" r:id="rId17"/>
    <p:sldId id="11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59"/>
    <p:restoredTop sz="96860"/>
  </p:normalViewPr>
  <p:slideViewPr>
    <p:cSldViewPr snapToGrid="0" snapToObjects="1">
      <p:cViewPr varScale="1">
        <p:scale>
          <a:sx n="116" d="100"/>
          <a:sy n="116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rutgers.edu/~sn624/553-S23" TargetMode="External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48747" y="1813812"/>
            <a:ext cx="1075344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Network Virtualization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8999"/>
            <a:ext cx="9144000" cy="23446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8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Srinivas Narayana</a:t>
            </a:r>
            <a:endParaRPr lang="en-US" sz="2800" dirty="0">
              <a:ea typeface="ＭＳ Ｐゴシック" charset="0"/>
              <a:hlinkClick r:id="rId2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3"/>
              </a:rPr>
              <a:t>http://www.cs.rutgers.edu/~sn624/553-S23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FE52-9FA9-2631-E335-C1AB6466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in NVP: Controller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7AC0-FB34-A0D3-7FB1-2318A343D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7363"/>
            <a:ext cx="10515600" cy="4812567"/>
          </a:xfrm>
        </p:spPr>
        <p:txBody>
          <a:bodyPr>
            <a:normAutofit fontScale="92500"/>
          </a:bodyPr>
          <a:lstStyle/>
          <a:p>
            <a:r>
              <a:rPr lang="en-US" dirty="0"/>
              <a:t>Declarative design: language to specify tuples of rules/relations</a:t>
            </a:r>
          </a:p>
          <a:p>
            <a:pPr lvl="1"/>
            <a:r>
              <a:rPr lang="en-US" dirty="0"/>
              <a:t>No need to implement a state machine to transition rule sets</a:t>
            </a:r>
          </a:p>
          <a:p>
            <a:pPr lvl="1"/>
            <a:r>
              <a:rPr lang="en-US" dirty="0"/>
              <a:t>Use a compiler to emit correct, up to date logical </a:t>
            </a:r>
            <a:r>
              <a:rPr lang="en-US" dirty="0" err="1"/>
              <a:t>datapaths</a:t>
            </a:r>
            <a:r>
              <a:rPr lang="en-US" dirty="0"/>
              <a:t> (tuples)</a:t>
            </a:r>
          </a:p>
          <a:p>
            <a:r>
              <a:rPr lang="en-US" dirty="0"/>
              <a:t>Shared-nothing parallelism to scale</a:t>
            </a:r>
          </a:p>
          <a:p>
            <a:pPr lvl="1"/>
            <a:r>
              <a:rPr lang="en-US" dirty="0"/>
              <a:t>Different logical </a:t>
            </a:r>
            <a:r>
              <a:rPr lang="en-US" dirty="0" err="1"/>
              <a:t>datapaths</a:t>
            </a:r>
            <a:r>
              <a:rPr lang="en-US" dirty="0"/>
              <a:t> easily distributed</a:t>
            </a:r>
          </a:p>
          <a:p>
            <a:pPr lvl="1"/>
            <a:r>
              <a:rPr lang="en-US" dirty="0"/>
              <a:t>“Template” rules output from logical </a:t>
            </a:r>
            <a:r>
              <a:rPr lang="en-US" dirty="0" err="1"/>
              <a:t>datapaths</a:t>
            </a:r>
            <a:r>
              <a:rPr lang="en-US" dirty="0"/>
              <a:t> may be independently specialized to specific hypervisors and VMs</a:t>
            </a:r>
          </a:p>
          <a:p>
            <a:r>
              <a:rPr lang="en-US" dirty="0"/>
              <a:t>Controller availability maintained using standard leader election mechanisms</a:t>
            </a:r>
          </a:p>
          <a:p>
            <a:r>
              <a:rPr lang="en-US" dirty="0"/>
              <a:t>Control and data paths fail independently</a:t>
            </a:r>
          </a:p>
          <a:p>
            <a:pPr lvl="1"/>
            <a:r>
              <a:rPr lang="en-US" dirty="0"/>
              <a:t>Existing OVS hypervisor rules can process packets even if controller fails</a:t>
            </a:r>
          </a:p>
          <a:p>
            <a:pPr lvl="1"/>
            <a:r>
              <a:rPr lang="en-US" dirty="0"/>
              <a:t>Fast failover through precomputed failover installed in the data path</a:t>
            </a:r>
          </a:p>
        </p:txBody>
      </p:sp>
    </p:spTree>
    <p:extLst>
      <p:ext uri="{BB962C8B-B14F-4D97-AF65-F5344CB8AC3E}">
        <p14:creationId xmlns:p14="http://schemas.microsoft.com/office/powerpoint/2010/main" val="19789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60EA637-B0F9-564C-AAC9-E3502E6E7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617" y="1690688"/>
            <a:ext cx="6711649" cy="4667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BE3F60-298D-39D0-1302-422FF8D1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Azure VFP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AC8BE-578C-934B-3E4D-E8EF12C4E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70234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Tenants use CA-space addresses</a:t>
            </a:r>
          </a:p>
          <a:p>
            <a:r>
              <a:rPr lang="en-US" dirty="0"/>
              <a:t>One big switch</a:t>
            </a:r>
          </a:p>
          <a:p>
            <a:r>
              <a:rPr lang="en-US" dirty="0"/>
              <a:t>Multiple controllers, each programming distinct layer(s)</a:t>
            </a:r>
          </a:p>
          <a:p>
            <a:r>
              <a:rPr lang="en-US" dirty="0"/>
              <a:t>Layer implements a part of the policy: </a:t>
            </a:r>
            <a:r>
              <a:rPr lang="en-US" dirty="0">
                <a:solidFill>
                  <a:srgbClr val="C00000"/>
                </a:solidFill>
              </a:rPr>
              <a:t>NAT</a:t>
            </a:r>
            <a:r>
              <a:rPr lang="en-US" dirty="0"/>
              <a:t>, etc.</a:t>
            </a:r>
          </a:p>
          <a:p>
            <a:r>
              <a:rPr lang="en-US" dirty="0"/>
              <a:t>The TEP itself is a MAT</a:t>
            </a:r>
          </a:p>
          <a:p>
            <a:r>
              <a:rPr lang="en-US" dirty="0"/>
              <a:t>Stateful actions (e.g. NAT) are first-class citizens</a:t>
            </a:r>
          </a:p>
          <a:p>
            <a:r>
              <a:rPr lang="en-US" dirty="0"/>
              <a:t>Unified flow tables (caching)</a:t>
            </a:r>
          </a:p>
        </p:txBody>
      </p:sp>
    </p:spTree>
    <p:extLst>
      <p:ext uri="{BB962C8B-B14F-4D97-AF65-F5344CB8AC3E}">
        <p14:creationId xmlns:p14="http://schemas.microsoft.com/office/powerpoint/2010/main" val="148242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1AF5-453E-0DC8-DA98-55E34C06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Kubernetes/CNIs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903F-E5B8-B90B-BE8D-ABE1D3DB1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0597"/>
          </a:xfrm>
        </p:spPr>
        <p:txBody>
          <a:bodyPr>
            <a:normAutofit/>
          </a:bodyPr>
          <a:lstStyle/>
          <a:p>
            <a:r>
              <a:rPr lang="en-US" dirty="0"/>
              <a:t>Container Network Interfaces: configuring networking for inter-pod networking</a:t>
            </a:r>
          </a:p>
          <a:p>
            <a:pPr lvl="1"/>
            <a:r>
              <a:rPr lang="en-US" dirty="0"/>
              <a:t>Within a pod, use loopback interface (e.g. </a:t>
            </a:r>
            <a:r>
              <a:rPr lang="en-US" dirty="0">
                <a:solidFill>
                  <a:srgbClr val="C00000"/>
                </a:solidFill>
              </a:rPr>
              <a:t>service mesh</a:t>
            </a:r>
            <a:r>
              <a:rPr lang="en-US" dirty="0"/>
              <a:t>)</a:t>
            </a:r>
          </a:p>
          <a:p>
            <a:r>
              <a:rPr lang="en-US" dirty="0"/>
              <a:t>Pods use CA-space addresses (overlay); but PA also possible (underlay)</a:t>
            </a:r>
          </a:p>
          <a:p>
            <a:r>
              <a:rPr lang="en-US" dirty="0"/>
              <a:t>Topology virtualization: If CA, TEP configured through</a:t>
            </a:r>
          </a:p>
          <a:p>
            <a:pPr lvl="1"/>
            <a:r>
              <a:rPr lang="en-US" dirty="0"/>
              <a:t>In-kernel forwarding (L3 forwarding tables, </a:t>
            </a:r>
            <a:r>
              <a:rPr lang="en-US" dirty="0" err="1"/>
              <a:t>netfilter</a:t>
            </a:r>
            <a:r>
              <a:rPr lang="en-US" dirty="0"/>
              <a:t>, iptables)</a:t>
            </a:r>
          </a:p>
          <a:p>
            <a:pPr lvl="1"/>
            <a:r>
              <a:rPr lang="en-US" dirty="0"/>
              <a:t>Bridging</a:t>
            </a:r>
          </a:p>
          <a:p>
            <a:pPr lvl="1"/>
            <a:r>
              <a:rPr lang="en-US" dirty="0"/>
              <a:t>Tun/tap software interface</a:t>
            </a:r>
          </a:p>
          <a:p>
            <a:pPr lvl="1"/>
            <a:r>
              <a:rPr lang="en-US" dirty="0"/>
              <a:t>eBPF</a:t>
            </a:r>
          </a:p>
          <a:p>
            <a:r>
              <a:rPr lang="en-US" dirty="0"/>
              <a:t>Can use either L2 or L3 networking to interconnect CAs</a:t>
            </a:r>
          </a:p>
        </p:txBody>
      </p:sp>
    </p:spTree>
    <p:extLst>
      <p:ext uri="{BB962C8B-B14F-4D97-AF65-F5344CB8AC3E}">
        <p14:creationId xmlns:p14="http://schemas.microsoft.com/office/powerpoint/2010/main" val="378258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1AF5-453E-0DC8-DA98-55E34C06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Kubernetes/CNIs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903F-E5B8-B90B-BE8D-ABE1D3DB1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911" cy="4351338"/>
          </a:xfrm>
        </p:spPr>
        <p:txBody>
          <a:bodyPr/>
          <a:lstStyle/>
          <a:p>
            <a:r>
              <a:rPr lang="en-US" dirty="0"/>
              <a:t>Example with L2+L3 overlay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D2C8F85-F430-4532-79D9-CA08A56C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555" y="2550502"/>
            <a:ext cx="7772400" cy="406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0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7F660-9E61-4BB6-D2DD-D7777B7EA12F}"/>
              </a:ext>
            </a:extLst>
          </p:cNvPr>
          <p:cNvSpPr txBox="1"/>
          <p:nvPr/>
        </p:nvSpPr>
        <p:spPr>
          <a:xfrm>
            <a:off x="1005468" y="2375210"/>
            <a:ext cx="101810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Making old software use new networks usually means making new networks behave like old ones.</a:t>
            </a:r>
          </a:p>
        </p:txBody>
      </p:sp>
    </p:spTree>
    <p:extLst>
      <p:ext uri="{BB962C8B-B14F-4D97-AF65-F5344CB8AC3E}">
        <p14:creationId xmlns:p14="http://schemas.microsoft.com/office/powerpoint/2010/main" val="81381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E91F-7CE2-D5CC-6D69-5BB9DA1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forwarding more programmable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808A-736E-2A47-0E3B-9BC70ED2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Proliferation of fixed table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EB42D80-6D73-8E34-DFBE-3C173B23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41488"/>
            <a:ext cx="7772400" cy="21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77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9E15-F1D7-B17E-60CB-03B1E6F0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6966" cy="1325563"/>
          </a:xfrm>
        </p:spPr>
        <p:txBody>
          <a:bodyPr/>
          <a:lstStyle/>
          <a:p>
            <a:r>
              <a:rPr lang="en-US" dirty="0"/>
              <a:t>P4: Flexible Parsing &amp; Table Dependencies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84888F8-C774-8D4E-48CC-5F05B5C3D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645" y="1825625"/>
            <a:ext cx="8406709" cy="4351338"/>
          </a:xfrm>
        </p:spPr>
      </p:pic>
    </p:spTree>
    <p:extLst>
      <p:ext uri="{BB962C8B-B14F-4D97-AF65-F5344CB8AC3E}">
        <p14:creationId xmlns:p14="http://schemas.microsoft.com/office/powerpoint/2010/main" val="2583641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F4CF-6182-A6D7-6A1A-3EF78BD3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Header Structure Specification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F5BC406B-4D81-F91C-8926-6B863EBE3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3957" y="1690688"/>
            <a:ext cx="3454248" cy="4656233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89F2374-E090-A625-10DC-4A4893BBD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7245"/>
            <a:ext cx="5321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9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5EF1-5372-F5E0-B769-942FCCDE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Virtualizing Networking in a Shared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60484-FD26-BC86-44A2-1259D78C3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1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37C5-C2E9-EB19-DFAF-7875E436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network structure: Fat Trees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FF11E-99A3-241A-272C-C4C8330DB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975" y="5804171"/>
            <a:ext cx="2385112" cy="219201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206D2F9-86B0-BBCE-8EC2-A305FE0F5CB9}"/>
              </a:ext>
            </a:extLst>
          </p:cNvPr>
          <p:cNvGrpSpPr/>
          <p:nvPr/>
        </p:nvGrpSpPr>
        <p:grpSpPr>
          <a:xfrm>
            <a:off x="970156" y="4605454"/>
            <a:ext cx="2910468" cy="1672683"/>
            <a:chOff x="970156" y="4605454"/>
            <a:chExt cx="2910468" cy="1672683"/>
          </a:xfrm>
        </p:grpSpPr>
        <p:pic>
          <p:nvPicPr>
            <p:cNvPr id="6" name="Content Placeholder 4">
              <a:extLst>
                <a:ext uri="{FF2B5EF4-FFF2-40B4-BE49-F238E27FC236}">
                  <a16:creationId xmlns:a16="http://schemas.microsoft.com/office/drawing/2014/main" id="{6BCF3E3D-9D55-8527-ED83-95578FA88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0975" y="5488220"/>
              <a:ext cx="2385112" cy="219201"/>
            </a:xfrm>
            <a:prstGeom prst="rect">
              <a:avLst/>
            </a:prstGeom>
          </p:spPr>
        </p:pic>
        <p:pic>
          <p:nvPicPr>
            <p:cNvPr id="7" name="Content Placeholder 4">
              <a:extLst>
                <a:ext uri="{FF2B5EF4-FFF2-40B4-BE49-F238E27FC236}">
                  <a16:creationId xmlns:a16="http://schemas.microsoft.com/office/drawing/2014/main" id="{AC19CD2B-3A06-E379-156B-9D2D9FA8A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0975" y="5147963"/>
              <a:ext cx="2385112" cy="219201"/>
            </a:xfrm>
            <a:prstGeom prst="rect">
              <a:avLst/>
            </a:prstGeom>
          </p:spPr>
        </p:pic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7787C7DE-CC19-F75B-9DEF-2F6C1B254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0975" y="4832012"/>
              <a:ext cx="2385112" cy="21920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779CF4-820D-1A78-A82E-7B0C477DE717}"/>
                </a:ext>
              </a:extLst>
            </p:cNvPr>
            <p:cNvSpPr/>
            <p:nvPr/>
          </p:nvSpPr>
          <p:spPr>
            <a:xfrm>
              <a:off x="970156" y="4605454"/>
              <a:ext cx="2910468" cy="167268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94540E1-EC45-CB0C-DBC4-4C8557179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09" y="4055970"/>
            <a:ext cx="1471856" cy="87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E1347A-2619-4A89-164A-68FD8C377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956" y="2811524"/>
            <a:ext cx="2093057" cy="124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E2888-E7A1-062E-C90C-5D9E748E2486}"/>
              </a:ext>
            </a:extLst>
          </p:cNvPr>
          <p:cNvGrpSpPr/>
          <p:nvPr/>
        </p:nvGrpSpPr>
        <p:grpSpPr>
          <a:xfrm>
            <a:off x="4269984" y="4055970"/>
            <a:ext cx="2910468" cy="2222167"/>
            <a:chOff x="4269984" y="4055970"/>
            <a:chExt cx="2910468" cy="2222167"/>
          </a:xfrm>
        </p:grpSpPr>
        <p:pic>
          <p:nvPicPr>
            <p:cNvPr id="13" name="Content Placeholder 4">
              <a:extLst>
                <a:ext uri="{FF2B5EF4-FFF2-40B4-BE49-F238E27FC236}">
                  <a16:creationId xmlns:a16="http://schemas.microsoft.com/office/drawing/2014/main" id="{7226EFF2-316F-A02C-C2B5-889452E2B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0803" y="5804171"/>
              <a:ext cx="2385112" cy="219201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62DFDE6-DE57-0ECA-C888-37F23F50A225}"/>
                </a:ext>
              </a:extLst>
            </p:cNvPr>
            <p:cNvGrpSpPr/>
            <p:nvPr/>
          </p:nvGrpSpPr>
          <p:grpSpPr>
            <a:xfrm>
              <a:off x="4269984" y="4605454"/>
              <a:ext cx="2910468" cy="1672683"/>
              <a:chOff x="970156" y="4605454"/>
              <a:chExt cx="2910468" cy="1672683"/>
            </a:xfrm>
          </p:grpSpPr>
          <p:pic>
            <p:nvPicPr>
              <p:cNvPr id="15" name="Content Placeholder 4">
                <a:extLst>
                  <a:ext uri="{FF2B5EF4-FFF2-40B4-BE49-F238E27FC236}">
                    <a16:creationId xmlns:a16="http://schemas.microsoft.com/office/drawing/2014/main" id="{372DA099-E8B0-B358-F6CA-00924AA3A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0975" y="5488220"/>
                <a:ext cx="2385112" cy="219201"/>
              </a:xfrm>
              <a:prstGeom prst="rect">
                <a:avLst/>
              </a:prstGeom>
            </p:spPr>
          </p:pic>
          <p:pic>
            <p:nvPicPr>
              <p:cNvPr id="16" name="Content Placeholder 4">
                <a:extLst>
                  <a:ext uri="{FF2B5EF4-FFF2-40B4-BE49-F238E27FC236}">
                    <a16:creationId xmlns:a16="http://schemas.microsoft.com/office/drawing/2014/main" id="{613537E2-F123-8DFA-32BE-4CF798EB4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0975" y="5147963"/>
                <a:ext cx="2385112" cy="219201"/>
              </a:xfrm>
              <a:prstGeom prst="rect">
                <a:avLst/>
              </a:prstGeom>
            </p:spPr>
          </p:pic>
          <p:pic>
            <p:nvPicPr>
              <p:cNvPr id="17" name="Content Placeholder 4">
                <a:extLst>
                  <a:ext uri="{FF2B5EF4-FFF2-40B4-BE49-F238E27FC236}">
                    <a16:creationId xmlns:a16="http://schemas.microsoft.com/office/drawing/2014/main" id="{3AC2DB4E-AFCD-E654-926D-930AB7C59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0975" y="4832012"/>
                <a:ext cx="2385112" cy="219201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BD6BDFD-8AA5-4D8A-EAC5-75012542DF8C}"/>
                  </a:ext>
                </a:extLst>
              </p:cNvPr>
              <p:cNvSpPr/>
              <p:nvPr/>
            </p:nvSpPr>
            <p:spPr>
              <a:xfrm>
                <a:off x="970156" y="4605454"/>
                <a:ext cx="2910468" cy="1672683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D9FD473-55B5-14BE-8800-578921BCA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9937" y="4055970"/>
              <a:ext cx="1471856" cy="875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72526D-A1C4-E21B-E29E-09E267AFAA12}"/>
              </a:ext>
            </a:extLst>
          </p:cNvPr>
          <p:cNvGrpSpPr/>
          <p:nvPr/>
        </p:nvGrpSpPr>
        <p:grpSpPr>
          <a:xfrm>
            <a:off x="8968516" y="4055970"/>
            <a:ext cx="2910468" cy="2222167"/>
            <a:chOff x="8968516" y="4055970"/>
            <a:chExt cx="2910468" cy="2222167"/>
          </a:xfrm>
        </p:grpSpPr>
        <p:pic>
          <p:nvPicPr>
            <p:cNvPr id="20" name="Content Placeholder 4">
              <a:extLst>
                <a:ext uri="{FF2B5EF4-FFF2-40B4-BE49-F238E27FC236}">
                  <a16:creationId xmlns:a16="http://schemas.microsoft.com/office/drawing/2014/main" id="{802842BE-4A1B-12D8-06EB-677D96018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59335" y="5804171"/>
              <a:ext cx="2385112" cy="219201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97DC70B-5073-97EA-E6EC-E85844422BFB}"/>
                </a:ext>
              </a:extLst>
            </p:cNvPr>
            <p:cNvGrpSpPr/>
            <p:nvPr/>
          </p:nvGrpSpPr>
          <p:grpSpPr>
            <a:xfrm>
              <a:off x="8968516" y="4605454"/>
              <a:ext cx="2910468" cy="1672683"/>
              <a:chOff x="970156" y="4605454"/>
              <a:chExt cx="2910468" cy="1672683"/>
            </a:xfrm>
          </p:grpSpPr>
          <p:pic>
            <p:nvPicPr>
              <p:cNvPr id="22" name="Content Placeholder 4">
                <a:extLst>
                  <a:ext uri="{FF2B5EF4-FFF2-40B4-BE49-F238E27FC236}">
                    <a16:creationId xmlns:a16="http://schemas.microsoft.com/office/drawing/2014/main" id="{39EF427A-ECFC-BEED-43A9-4DE0ECE68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0975" y="5488220"/>
                <a:ext cx="2385112" cy="219201"/>
              </a:xfrm>
              <a:prstGeom prst="rect">
                <a:avLst/>
              </a:prstGeom>
            </p:spPr>
          </p:pic>
          <p:pic>
            <p:nvPicPr>
              <p:cNvPr id="23" name="Content Placeholder 4">
                <a:extLst>
                  <a:ext uri="{FF2B5EF4-FFF2-40B4-BE49-F238E27FC236}">
                    <a16:creationId xmlns:a16="http://schemas.microsoft.com/office/drawing/2014/main" id="{DE98A9C3-7A2A-5736-1EFB-CA963E54CD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0975" y="5147963"/>
                <a:ext cx="2385112" cy="219201"/>
              </a:xfrm>
              <a:prstGeom prst="rect">
                <a:avLst/>
              </a:prstGeom>
            </p:spPr>
          </p:pic>
          <p:pic>
            <p:nvPicPr>
              <p:cNvPr id="24" name="Content Placeholder 4">
                <a:extLst>
                  <a:ext uri="{FF2B5EF4-FFF2-40B4-BE49-F238E27FC236}">
                    <a16:creationId xmlns:a16="http://schemas.microsoft.com/office/drawing/2014/main" id="{541F6A85-F084-421C-D357-7787F1FD45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0975" y="4832012"/>
                <a:ext cx="2385112" cy="219201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7B4BFC-E021-5F11-FBA0-CDA5B948103E}"/>
                  </a:ext>
                </a:extLst>
              </p:cNvPr>
              <p:cNvSpPr/>
              <p:nvPr/>
            </p:nvSpPr>
            <p:spPr>
              <a:xfrm>
                <a:off x="970156" y="4605454"/>
                <a:ext cx="2910468" cy="1672683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364674D-EAF8-08DD-F494-A71F21404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8469" y="4055970"/>
              <a:ext cx="1471856" cy="875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12A5BA9-5C57-DDBB-FB4A-1239FB53C46E}"/>
              </a:ext>
            </a:extLst>
          </p:cNvPr>
          <p:cNvSpPr txBox="1"/>
          <p:nvPr/>
        </p:nvSpPr>
        <p:spPr>
          <a:xfrm>
            <a:off x="7496554" y="5043998"/>
            <a:ext cx="113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…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07951C6-0B97-39FD-593F-0E2B4BA9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18" y="2811524"/>
            <a:ext cx="2093057" cy="124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A1E4CCD-A5AA-AC0B-788B-574F1883E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025" y="1457787"/>
            <a:ext cx="3082581" cy="183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313353-C964-17AC-5CA9-89B59AA6452F}"/>
              </a:ext>
            </a:extLst>
          </p:cNvPr>
          <p:cNvCxnSpPr>
            <a:cxnSpLocks/>
          </p:cNvCxnSpPr>
          <p:nvPr/>
        </p:nvCxnSpPr>
        <p:spPr>
          <a:xfrm flipH="1">
            <a:off x="4405362" y="2420820"/>
            <a:ext cx="552041" cy="554850"/>
          </a:xfrm>
          <a:prstGeom prst="line">
            <a:avLst/>
          </a:prstGeom>
          <a:ln w="406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7EBCA8-2037-7A90-A061-F5F3F6BAC4E0}"/>
              </a:ext>
            </a:extLst>
          </p:cNvPr>
          <p:cNvCxnSpPr>
            <a:cxnSpLocks/>
          </p:cNvCxnSpPr>
          <p:nvPr/>
        </p:nvCxnSpPr>
        <p:spPr>
          <a:xfrm>
            <a:off x="7410386" y="2359627"/>
            <a:ext cx="654880" cy="469745"/>
          </a:xfrm>
          <a:prstGeom prst="line">
            <a:avLst/>
          </a:prstGeom>
          <a:ln w="406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89D572-CEEE-6D65-7E69-667C26DA9D03}"/>
              </a:ext>
            </a:extLst>
          </p:cNvPr>
          <p:cNvCxnSpPr>
            <a:cxnSpLocks/>
          </p:cNvCxnSpPr>
          <p:nvPr/>
        </p:nvCxnSpPr>
        <p:spPr>
          <a:xfrm flipH="1">
            <a:off x="2658830" y="3602889"/>
            <a:ext cx="552041" cy="55485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47A34C-91E8-A6BB-3ED9-C3850AF5D0A4}"/>
              </a:ext>
            </a:extLst>
          </p:cNvPr>
          <p:cNvCxnSpPr>
            <a:cxnSpLocks/>
          </p:cNvCxnSpPr>
          <p:nvPr/>
        </p:nvCxnSpPr>
        <p:spPr>
          <a:xfrm>
            <a:off x="4698115" y="3594085"/>
            <a:ext cx="637259" cy="437781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2555D2-80D0-212B-C124-BF3156299CA3}"/>
              </a:ext>
            </a:extLst>
          </p:cNvPr>
          <p:cNvCxnSpPr>
            <a:cxnSpLocks/>
          </p:cNvCxnSpPr>
          <p:nvPr/>
        </p:nvCxnSpPr>
        <p:spPr>
          <a:xfrm>
            <a:off x="9520511" y="3557661"/>
            <a:ext cx="637259" cy="437781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F3D9D6-E0EA-50C4-7F81-1E0F350176E6}"/>
              </a:ext>
            </a:extLst>
          </p:cNvPr>
          <p:cNvCxnSpPr>
            <a:cxnSpLocks/>
          </p:cNvCxnSpPr>
          <p:nvPr/>
        </p:nvCxnSpPr>
        <p:spPr>
          <a:xfrm flipH="1">
            <a:off x="7230475" y="3535550"/>
            <a:ext cx="552041" cy="55485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ABEDF434-7FB7-BDCA-D287-946A4D139DCD}"/>
              </a:ext>
            </a:extLst>
          </p:cNvPr>
          <p:cNvSpPr/>
          <p:nvPr/>
        </p:nvSpPr>
        <p:spPr>
          <a:xfrm>
            <a:off x="465008" y="4326673"/>
            <a:ext cx="1408397" cy="646771"/>
          </a:xfrm>
          <a:custGeom>
            <a:avLst/>
            <a:gdLst>
              <a:gd name="connsiteX0" fmla="*/ 1408397 w 1408397"/>
              <a:gd name="connsiteY0" fmla="*/ 0 h 646771"/>
              <a:gd name="connsiteX1" fmla="*/ 259821 w 1408397"/>
              <a:gd name="connsiteY1" fmla="*/ 44605 h 646771"/>
              <a:gd name="connsiteX2" fmla="*/ 25646 w 1408397"/>
              <a:gd name="connsiteY2" fmla="*/ 535259 h 646771"/>
              <a:gd name="connsiteX3" fmla="*/ 683568 w 1408397"/>
              <a:gd name="connsiteY3" fmla="*/ 646771 h 64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397" h="646771">
                <a:moveTo>
                  <a:pt x="1408397" y="0"/>
                </a:moveTo>
                <a:lnTo>
                  <a:pt x="259821" y="44605"/>
                </a:lnTo>
                <a:cubicBezTo>
                  <a:pt x="29362" y="133815"/>
                  <a:pt x="-44979" y="434898"/>
                  <a:pt x="25646" y="535259"/>
                </a:cubicBezTo>
                <a:cubicBezTo>
                  <a:pt x="96270" y="635620"/>
                  <a:pt x="389919" y="641195"/>
                  <a:pt x="683568" y="646771"/>
                </a:cubicBezTo>
              </a:path>
            </a:pathLst>
          </a:custGeom>
          <a:noFill/>
          <a:ln w="1016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43B9A04-35C3-8243-31F7-714FC3A9D502}"/>
              </a:ext>
            </a:extLst>
          </p:cNvPr>
          <p:cNvSpPr/>
          <p:nvPr/>
        </p:nvSpPr>
        <p:spPr>
          <a:xfrm>
            <a:off x="207848" y="4026308"/>
            <a:ext cx="1732464" cy="1248219"/>
          </a:xfrm>
          <a:custGeom>
            <a:avLst/>
            <a:gdLst>
              <a:gd name="connsiteX0" fmla="*/ 1732464 w 1732464"/>
              <a:gd name="connsiteY0" fmla="*/ 77341 h 1248219"/>
              <a:gd name="connsiteX1" fmla="*/ 372015 w 1732464"/>
              <a:gd name="connsiteY1" fmla="*/ 88492 h 1248219"/>
              <a:gd name="connsiteX2" fmla="*/ 26328 w 1732464"/>
              <a:gd name="connsiteY2" fmla="*/ 969438 h 1248219"/>
              <a:gd name="connsiteX3" fmla="*/ 918425 w 1732464"/>
              <a:gd name="connsiteY3" fmla="*/ 1248219 h 12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464" h="1248219">
                <a:moveTo>
                  <a:pt x="1732464" y="77341"/>
                </a:moveTo>
                <a:cubicBezTo>
                  <a:pt x="1194417" y="8575"/>
                  <a:pt x="656371" y="-60191"/>
                  <a:pt x="372015" y="88492"/>
                </a:cubicBezTo>
                <a:cubicBezTo>
                  <a:pt x="87659" y="237175"/>
                  <a:pt x="-64740" y="776150"/>
                  <a:pt x="26328" y="969438"/>
                </a:cubicBezTo>
                <a:cubicBezTo>
                  <a:pt x="117396" y="1162726"/>
                  <a:pt x="517910" y="1205472"/>
                  <a:pt x="918425" y="1248219"/>
                </a:cubicBezTo>
              </a:path>
            </a:pathLst>
          </a:custGeom>
          <a:noFill/>
          <a:ln w="1016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E122B8-FE42-9B6D-9CD2-A34A03123B98}"/>
              </a:ext>
            </a:extLst>
          </p:cNvPr>
          <p:cNvSpPr txBox="1"/>
          <p:nvPr/>
        </p:nvSpPr>
        <p:spPr>
          <a:xfrm>
            <a:off x="1964852" y="6353797"/>
            <a:ext cx="9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Rack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DBA072-163C-B021-9616-11CFE48C34EC}"/>
              </a:ext>
            </a:extLst>
          </p:cNvPr>
          <p:cNvSpPr txBox="1"/>
          <p:nvPr/>
        </p:nvSpPr>
        <p:spPr>
          <a:xfrm>
            <a:off x="658583" y="3510005"/>
            <a:ext cx="208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elvetica" pitchFamily="2" charset="0"/>
              </a:rPr>
              <a:t>ToR</a:t>
            </a:r>
            <a:r>
              <a:rPr lang="en-US" sz="2400" dirty="0">
                <a:latin typeface="Helvetica" pitchFamily="2" charset="0"/>
              </a:rPr>
              <a:t> switch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980026-2378-FC9E-F900-74655215DEB0}"/>
              </a:ext>
            </a:extLst>
          </p:cNvPr>
          <p:cNvSpPr txBox="1"/>
          <p:nvPr/>
        </p:nvSpPr>
        <p:spPr>
          <a:xfrm>
            <a:off x="2066605" y="2301484"/>
            <a:ext cx="208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Agg switch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01D5A0-6DCF-CC88-DBCC-FA94E4A5C116}"/>
              </a:ext>
            </a:extLst>
          </p:cNvPr>
          <p:cNvSpPr txBox="1"/>
          <p:nvPr/>
        </p:nvSpPr>
        <p:spPr>
          <a:xfrm>
            <a:off x="2596510" y="1594156"/>
            <a:ext cx="2521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Spine switch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2701D6-B17A-9312-4E14-0FBC86DA4FD6}"/>
              </a:ext>
            </a:extLst>
          </p:cNvPr>
          <p:cNvSpPr txBox="1"/>
          <p:nvPr/>
        </p:nvSpPr>
        <p:spPr>
          <a:xfrm>
            <a:off x="9312054" y="1629043"/>
            <a:ext cx="2739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Capacities must increase as you go up the tree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04F779B-CF0F-B369-3306-D4EB195EACB1}"/>
              </a:ext>
            </a:extLst>
          </p:cNvPr>
          <p:cNvCxnSpPr/>
          <p:nvPr/>
        </p:nvCxnSpPr>
        <p:spPr>
          <a:xfrm flipH="1">
            <a:off x="9980341" y="2841560"/>
            <a:ext cx="348638" cy="6684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65A18D-B313-AE9B-4E2C-0D658EF087AF}"/>
              </a:ext>
            </a:extLst>
          </p:cNvPr>
          <p:cNvCxnSpPr>
            <a:cxnSpLocks/>
          </p:cNvCxnSpPr>
          <p:nvPr/>
        </p:nvCxnSpPr>
        <p:spPr>
          <a:xfrm flipH="1">
            <a:off x="8065266" y="1928826"/>
            <a:ext cx="1211350" cy="43080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>
            <a:extLst>
              <a:ext uri="{FF2B5EF4-FFF2-40B4-BE49-F238E27FC236}">
                <a16:creationId xmlns:a16="http://schemas.microsoft.com/office/drawing/2014/main" id="{3B141EBC-42B0-94AA-3FAD-079C2FACB470}"/>
              </a:ext>
            </a:extLst>
          </p:cNvPr>
          <p:cNvSpPr/>
          <p:nvPr/>
        </p:nvSpPr>
        <p:spPr>
          <a:xfrm>
            <a:off x="11162371" y="4291496"/>
            <a:ext cx="933374" cy="1328719"/>
          </a:xfrm>
          <a:custGeom>
            <a:avLst/>
            <a:gdLst>
              <a:gd name="connsiteX0" fmla="*/ 0 w 933374"/>
              <a:gd name="connsiteY0" fmla="*/ 57480 h 1328719"/>
              <a:gd name="connsiteX1" fmla="*/ 613317 w 933374"/>
              <a:gd name="connsiteY1" fmla="*/ 35177 h 1328719"/>
              <a:gd name="connsiteX2" fmla="*/ 925551 w 933374"/>
              <a:gd name="connsiteY2" fmla="*/ 470075 h 1328719"/>
              <a:gd name="connsiteX3" fmla="*/ 802888 w 933374"/>
              <a:gd name="connsiteY3" fmla="*/ 1049938 h 1328719"/>
              <a:gd name="connsiteX4" fmla="*/ 412595 w 933374"/>
              <a:gd name="connsiteY4" fmla="*/ 1328719 h 1328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374" h="1328719">
                <a:moveTo>
                  <a:pt x="0" y="57480"/>
                </a:moveTo>
                <a:cubicBezTo>
                  <a:pt x="229529" y="11945"/>
                  <a:pt x="459059" y="-33589"/>
                  <a:pt x="613317" y="35177"/>
                </a:cubicBezTo>
                <a:cubicBezTo>
                  <a:pt x="767576" y="103943"/>
                  <a:pt x="893956" y="300948"/>
                  <a:pt x="925551" y="470075"/>
                </a:cubicBezTo>
                <a:cubicBezTo>
                  <a:pt x="957146" y="639202"/>
                  <a:pt x="888381" y="906831"/>
                  <a:pt x="802888" y="1049938"/>
                </a:cubicBezTo>
                <a:cubicBezTo>
                  <a:pt x="717395" y="1193045"/>
                  <a:pt x="564995" y="1260882"/>
                  <a:pt x="412595" y="1328719"/>
                </a:cubicBezTo>
              </a:path>
            </a:pathLst>
          </a:custGeom>
          <a:noFill/>
          <a:ln w="1016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EDD4FF-0A7F-6137-9697-A48C02C5CC64}"/>
              </a:ext>
            </a:extLst>
          </p:cNvPr>
          <p:cNvCxnSpPr>
            <a:cxnSpLocks/>
          </p:cNvCxnSpPr>
          <p:nvPr/>
        </p:nvCxnSpPr>
        <p:spPr>
          <a:xfrm>
            <a:off x="11302733" y="2729603"/>
            <a:ext cx="326325" cy="1307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6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1" grpId="0" animBg="1"/>
      <p:bldP spid="42" grpId="0" animBg="1"/>
      <p:bldP spid="43" grpId="0"/>
      <p:bldP spid="44" grpId="0"/>
      <p:bldP spid="45" grpId="0"/>
      <p:bldP spid="49" grpId="0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4444-FF17-02BA-158E-BC030A8E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8C155-B0D9-7916-7453-EF281C81E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Terminology: </a:t>
            </a:r>
          </a:p>
          <a:p>
            <a:pPr lvl="1"/>
            <a:r>
              <a:rPr lang="en-US" dirty="0"/>
              <a:t>tenant/customer and provider</a:t>
            </a:r>
          </a:p>
          <a:p>
            <a:pPr lvl="1"/>
            <a:r>
              <a:rPr lang="en-US" dirty="0"/>
              <a:t>Virtual NIC (</a:t>
            </a:r>
            <a:r>
              <a:rPr lang="en-US" dirty="0" err="1"/>
              <a:t>vNIC</a:t>
            </a:r>
            <a:r>
              <a:rPr lang="en-US" dirty="0"/>
              <a:t>): network interface exposed with SR-IOV or network namespaces</a:t>
            </a:r>
          </a:p>
          <a:p>
            <a:r>
              <a:rPr lang="en-US" dirty="0"/>
              <a:t>(1) Place tenant workloads on any physical machine</a:t>
            </a:r>
          </a:p>
          <a:p>
            <a:r>
              <a:rPr lang="en-US" dirty="0"/>
              <a:t>(2) Scale or migrate tenant workload across physical machines at any time</a:t>
            </a:r>
          </a:p>
          <a:p>
            <a:r>
              <a:rPr lang="en-US" dirty="0"/>
              <a:t>(3) “Simplify configuration” for everyone involved</a:t>
            </a:r>
          </a:p>
          <a:p>
            <a:pPr lvl="1"/>
            <a:r>
              <a:rPr lang="en-US" dirty="0"/>
              <a:t>Views of tenant addresses and interfaces</a:t>
            </a:r>
          </a:p>
          <a:p>
            <a:pPr lvl="1"/>
            <a:r>
              <a:rPr lang="en-US" dirty="0"/>
              <a:t>Tenant apps using load balancing, DNS-based IP discovery, etc.</a:t>
            </a:r>
          </a:p>
          <a:p>
            <a:pPr lvl="1"/>
            <a:r>
              <a:rPr lang="en-US" dirty="0"/>
              <a:t>Provider’s ability to plumb tenant workloads together</a:t>
            </a:r>
          </a:p>
          <a:p>
            <a:pPr lvl="1"/>
            <a:r>
              <a:rPr lang="en-US" dirty="0"/>
              <a:t>Migration from on-premise compute cluster to shared cloud</a:t>
            </a:r>
          </a:p>
        </p:txBody>
      </p:sp>
    </p:spTree>
    <p:extLst>
      <p:ext uri="{BB962C8B-B14F-4D97-AF65-F5344CB8AC3E}">
        <p14:creationId xmlns:p14="http://schemas.microsoft.com/office/powerpoint/2010/main" val="27009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CA69-027A-B14C-0EEF-93262C4B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 (1): L2 or L3?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3FE8D-C928-0DD7-F338-674F11D05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L2: zero configuration, but doesn’t scale due to broadcast</a:t>
            </a:r>
          </a:p>
          <a:p>
            <a:pPr lvl="1"/>
            <a:r>
              <a:rPr lang="en-US" dirty="0"/>
              <a:t>Support seamless migration within L2 network</a:t>
            </a:r>
          </a:p>
          <a:p>
            <a:pPr lvl="1"/>
            <a:r>
              <a:rPr lang="en-US" dirty="0"/>
              <a:t>Broadcast storms: learning switch, ARPs</a:t>
            </a:r>
          </a:p>
          <a:p>
            <a:pPr lvl="1"/>
            <a:r>
              <a:rPr lang="en-US" dirty="0"/>
              <a:t>Scale broadcast by isolating physical machines into VLANs. However, this requires configuring physical switch ports. Complicates migration. </a:t>
            </a:r>
          </a:p>
          <a:p>
            <a:r>
              <a:rPr lang="en-US" dirty="0"/>
              <a:t>L3: no broadcast, but configuration needed to run routing protocols</a:t>
            </a:r>
          </a:p>
          <a:p>
            <a:pPr lvl="1"/>
            <a:r>
              <a:rPr lang="en-US" dirty="0"/>
              <a:t>Configure both endpoints (e.g. gateways) and routers (IP prefixes)</a:t>
            </a:r>
          </a:p>
          <a:p>
            <a:pPr lvl="1"/>
            <a:r>
              <a:rPr lang="en-US" dirty="0"/>
              <a:t>Migration is not cheap but doable with a little work</a:t>
            </a:r>
          </a:p>
          <a:p>
            <a:pPr lvl="1"/>
            <a:r>
              <a:rPr lang="en-US" dirty="0"/>
              <a:t>e.g., with BGP, we know how to propagate reachability information changing over time in a scalable fashion</a:t>
            </a:r>
          </a:p>
        </p:txBody>
      </p:sp>
    </p:spTree>
    <p:extLst>
      <p:ext uri="{BB962C8B-B14F-4D97-AF65-F5344CB8AC3E}">
        <p14:creationId xmlns:p14="http://schemas.microsoft.com/office/powerpoint/2010/main" val="318155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CA69-027A-B14C-0EEF-93262C4B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 (2): CA’s or PA’s?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3FE8D-C928-0DD7-F338-674F11D05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Do VMs/pods use their own “customer addresses” (CA’s) or use the infrastructure’s “provider addresses” (PA’s)?</a:t>
            </a:r>
          </a:p>
          <a:p>
            <a:r>
              <a:rPr lang="en-US" dirty="0"/>
              <a:t>PA’s: supporting routing is “business as usual” </a:t>
            </a:r>
          </a:p>
          <a:p>
            <a:pPr lvl="1"/>
            <a:r>
              <a:rPr lang="en-US" dirty="0"/>
              <a:t>But one tenant’s ports affected by other tenants on same machine </a:t>
            </a:r>
          </a:p>
          <a:p>
            <a:pPr lvl="1"/>
            <a:r>
              <a:rPr lang="en-US" dirty="0"/>
              <a:t>Need static allocation of ports to tenants, or dynamic port discovery</a:t>
            </a:r>
          </a:p>
          <a:p>
            <a:pPr lvl="1"/>
            <a:r>
              <a:rPr lang="en-US" dirty="0"/>
              <a:t>Reduced isolation, more complex configuration, app changes</a:t>
            </a:r>
          </a:p>
          <a:p>
            <a:r>
              <a:rPr lang="en-US" dirty="0"/>
              <a:t>CA’s: dedicated IP per VM/pod, visible to applications</a:t>
            </a:r>
          </a:p>
          <a:p>
            <a:pPr lvl="1"/>
            <a:r>
              <a:rPr lang="en-US" dirty="0"/>
              <a:t>Clean and backwards compatible. e.g. DNS</a:t>
            </a:r>
          </a:p>
          <a:p>
            <a:pPr lvl="1"/>
            <a:r>
              <a:rPr lang="en-US" dirty="0"/>
              <a:t>If VM/pod A sees its own address to be X, any VM/pod B talking to A also thinks that A has address X.  A is reachable with CA address X.</a:t>
            </a:r>
          </a:p>
          <a:p>
            <a:pPr lvl="1"/>
            <a:r>
              <a:rPr lang="en-US" dirty="0"/>
              <a:t>However, need to design networking to route between CA’s, </a:t>
            </a:r>
          </a:p>
          <a:p>
            <a:pPr lvl="1"/>
            <a:r>
              <a:rPr lang="en-US" dirty="0"/>
              <a:t>Example: migrate VMs/pods across PA’s with unchanging CA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6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A006-1216-8312-9939-37C2792C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in a multi-tenant data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59FA-F827-8DC9-7C85-763ACFD2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210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Address virtualization</a:t>
            </a:r>
            <a:r>
              <a:rPr lang="en-US" dirty="0"/>
              <a:t>: VMs/pods use own addresses (CA’s)</a:t>
            </a:r>
          </a:p>
          <a:p>
            <a:pPr lvl="1"/>
            <a:r>
              <a:rPr lang="en-US" dirty="0"/>
              <a:t>Physical network does not know how to route CA’s</a:t>
            </a:r>
          </a:p>
          <a:p>
            <a:pPr lvl="1"/>
            <a:r>
              <a:rPr lang="en-US" dirty="0"/>
              <a:t>Additional software to translate CA’s between PA’s: </a:t>
            </a:r>
            <a:r>
              <a:rPr lang="en-US" dirty="0">
                <a:solidFill>
                  <a:srgbClr val="C00000"/>
                </a:solidFill>
              </a:rPr>
              <a:t>Tunneling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Tunneling endpoint (TEP): </a:t>
            </a:r>
            <a:r>
              <a:rPr lang="en-US" dirty="0"/>
              <a:t>software tun/tap interface, NIC hardware, or software switch in a hypervisor.  </a:t>
            </a:r>
            <a:r>
              <a:rPr lang="en-US" dirty="0">
                <a:solidFill>
                  <a:srgbClr val="C00000"/>
                </a:solidFill>
              </a:rPr>
              <a:t>Overlay.</a:t>
            </a:r>
          </a:p>
          <a:p>
            <a:pPr lvl="1"/>
            <a:r>
              <a:rPr lang="en-US" dirty="0"/>
              <a:t>TEP encapsulates and decapsulates packet headers (VXLAN, GRE)</a:t>
            </a:r>
          </a:p>
          <a:p>
            <a:r>
              <a:rPr lang="en-US" dirty="0">
                <a:solidFill>
                  <a:srgbClr val="C00000"/>
                </a:solidFill>
              </a:rPr>
              <a:t>Topology virtualization:</a:t>
            </a:r>
            <a:r>
              <a:rPr lang="en-US" dirty="0"/>
              <a:t> Tenants should be able to bring own custom network topologies or assume “one big switch”</a:t>
            </a:r>
          </a:p>
          <a:p>
            <a:pPr lvl="1"/>
            <a:r>
              <a:rPr lang="en-US" dirty="0"/>
              <a:t>Facilitate migration into public cloud, consistent view for tenant’s monitoring and maintenance tools, etc.</a:t>
            </a:r>
          </a:p>
          <a:p>
            <a:r>
              <a:rPr lang="en-US" dirty="0"/>
              <a:t>Supporting </a:t>
            </a:r>
            <a:r>
              <a:rPr lang="en-US" dirty="0">
                <a:solidFill>
                  <a:srgbClr val="C00000"/>
                </a:solidFill>
              </a:rPr>
              <a:t>virtualized service models</a:t>
            </a:r>
          </a:p>
          <a:p>
            <a:pPr lvl="1"/>
            <a:r>
              <a:rPr lang="en-US" dirty="0"/>
              <a:t>e.g. rate limits and isolation across tenants sharing a physical machine</a:t>
            </a:r>
          </a:p>
        </p:txBody>
      </p:sp>
    </p:spTree>
    <p:extLst>
      <p:ext uri="{BB962C8B-B14F-4D97-AF65-F5344CB8AC3E}">
        <p14:creationId xmlns:p14="http://schemas.microsoft.com/office/powerpoint/2010/main" val="171124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E02E42C-F61F-B777-45D9-CE5383EC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59" y="5226470"/>
            <a:ext cx="7141029" cy="1531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8B8ECE-D3E0-C373-5ABF-F5FA9AB8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Nicira</a:t>
            </a:r>
            <a:r>
              <a:rPr lang="en-US" dirty="0"/>
              <a:t> Virtualization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4201-EE5A-C7BC-043E-32932537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NVP: Motivated by migration of on-premise cloud workloads as seamlessly as possible to cloud</a:t>
            </a:r>
          </a:p>
          <a:p>
            <a:r>
              <a:rPr lang="en-US" dirty="0"/>
              <a:t>Address virtualization: VM’s see and use CA’s</a:t>
            </a:r>
          </a:p>
          <a:p>
            <a:r>
              <a:rPr lang="en-US" dirty="0"/>
              <a:t>Topology virtualization (bring your own topology)</a:t>
            </a:r>
          </a:p>
          <a:p>
            <a:pPr lvl="1"/>
            <a:r>
              <a:rPr lang="en-US" dirty="0"/>
              <a:t>packets processed through logical switch/router tenant topology </a:t>
            </a:r>
          </a:p>
          <a:p>
            <a:pPr lvl="1"/>
            <a:r>
              <a:rPr lang="en-US" dirty="0"/>
              <a:t>Tables populated by classic routing protocols (e.g. OSPF, BGP)</a:t>
            </a:r>
          </a:p>
          <a:p>
            <a:r>
              <a:rPr lang="en-US" dirty="0"/>
              <a:t>Edge: logical </a:t>
            </a:r>
            <a:r>
              <a:rPr lang="en-US" dirty="0" err="1"/>
              <a:t>datapaths</a:t>
            </a:r>
            <a:r>
              <a:rPr lang="en-US" dirty="0"/>
              <a:t> and TEPs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vNIC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hypervisor OVS)</a:t>
            </a:r>
          </a:p>
          <a:p>
            <a:r>
              <a:rPr lang="en-US" dirty="0"/>
              <a:t>Network core is a simple pipe that routes between TEPs</a:t>
            </a:r>
          </a:p>
        </p:txBody>
      </p:sp>
    </p:spTree>
    <p:extLst>
      <p:ext uri="{BB962C8B-B14F-4D97-AF65-F5344CB8AC3E}">
        <p14:creationId xmlns:p14="http://schemas.microsoft.com/office/powerpoint/2010/main" val="136018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7BFA-69DD-7538-461A-A38594AD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and Address Virtualization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E2ABE-008C-FB71-41C6-067584FF4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73" y="2075591"/>
            <a:ext cx="11561752" cy="1169413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DA8AD4D0-0A85-A17D-175C-D4A659EA8867}"/>
              </a:ext>
            </a:extLst>
          </p:cNvPr>
          <p:cNvSpPr/>
          <p:nvPr/>
        </p:nvSpPr>
        <p:spPr>
          <a:xfrm rot="5400000">
            <a:off x="2120125" y="2555026"/>
            <a:ext cx="557564" cy="19375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A2EF844-0496-70FC-1C70-CA1745322F60}"/>
              </a:ext>
            </a:extLst>
          </p:cNvPr>
          <p:cNvSpPr/>
          <p:nvPr/>
        </p:nvSpPr>
        <p:spPr>
          <a:xfrm rot="5400000">
            <a:off x="5569569" y="2157300"/>
            <a:ext cx="557564" cy="2732976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4443162-43CD-42D1-543B-A26E261A5064}"/>
              </a:ext>
            </a:extLst>
          </p:cNvPr>
          <p:cNvSpPr/>
          <p:nvPr/>
        </p:nvSpPr>
        <p:spPr>
          <a:xfrm rot="5400000">
            <a:off x="9085172" y="2349840"/>
            <a:ext cx="557564" cy="234789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E1C421-B67C-2D30-8B54-1A890EB4A2CF}"/>
              </a:ext>
            </a:extLst>
          </p:cNvPr>
          <p:cNvSpPr txBox="1"/>
          <p:nvPr/>
        </p:nvSpPr>
        <p:spPr>
          <a:xfrm>
            <a:off x="4879590" y="4308905"/>
            <a:ext cx="1937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Topology</a:t>
            </a:r>
            <a:r>
              <a:rPr lang="en-US" sz="2400" dirty="0">
                <a:latin typeface="Helvetica" pitchFamily="2" charset="0"/>
              </a:rPr>
              <a:t> virtualization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A523FF-745D-66C9-6926-E182706E1410}"/>
              </a:ext>
            </a:extLst>
          </p:cNvPr>
          <p:cNvCxnSpPr/>
          <p:nvPr/>
        </p:nvCxnSpPr>
        <p:spPr>
          <a:xfrm>
            <a:off x="2398907" y="3802570"/>
            <a:ext cx="2429571" cy="66906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7F9245-6316-4D92-BB2D-02EDD18C18C9}"/>
              </a:ext>
            </a:extLst>
          </p:cNvPr>
          <p:cNvCxnSpPr/>
          <p:nvPr/>
        </p:nvCxnSpPr>
        <p:spPr>
          <a:xfrm>
            <a:off x="5848351" y="3802570"/>
            <a:ext cx="0" cy="479498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7D813-5EB6-E7F4-35FA-780DCEDEDC52}"/>
              </a:ext>
            </a:extLst>
          </p:cNvPr>
          <p:cNvCxnSpPr/>
          <p:nvPr/>
        </p:nvCxnSpPr>
        <p:spPr>
          <a:xfrm flipH="1">
            <a:off x="6858000" y="3802570"/>
            <a:ext cx="2505954" cy="479498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D43F82-674E-2E5B-5AEF-1BF51F0B9F71}"/>
              </a:ext>
            </a:extLst>
          </p:cNvPr>
          <p:cNvSpPr txBox="1"/>
          <p:nvPr/>
        </p:nvSpPr>
        <p:spPr>
          <a:xfrm>
            <a:off x="3422767" y="5442241"/>
            <a:ext cx="4987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Address</a:t>
            </a:r>
            <a:r>
              <a:rPr lang="en-US" sz="2400" dirty="0">
                <a:latin typeface="Helvetica" pitchFamily="2" charset="0"/>
              </a:rPr>
              <a:t> virtualization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(separation of tenant and provider addresses through tunneling)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59ED72-E900-A006-F626-085B1E9BF3B0}"/>
              </a:ext>
            </a:extLst>
          </p:cNvPr>
          <p:cNvCxnSpPr>
            <a:cxnSpLocks/>
          </p:cNvCxnSpPr>
          <p:nvPr/>
        </p:nvCxnSpPr>
        <p:spPr>
          <a:xfrm>
            <a:off x="3901353" y="3245004"/>
            <a:ext cx="837915" cy="217040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804F09-A486-BDA1-07EB-4EAE2549BB21}"/>
              </a:ext>
            </a:extLst>
          </p:cNvPr>
          <p:cNvCxnSpPr>
            <a:cxnSpLocks/>
          </p:cNvCxnSpPr>
          <p:nvPr/>
        </p:nvCxnSpPr>
        <p:spPr>
          <a:xfrm flipH="1">
            <a:off x="6817112" y="3245004"/>
            <a:ext cx="849921" cy="217040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A7D9DF-B6F3-FB8A-0A5B-2992F9DCDCE7}"/>
              </a:ext>
            </a:extLst>
          </p:cNvPr>
          <p:cNvCxnSpPr>
            <a:cxnSpLocks/>
          </p:cNvCxnSpPr>
          <p:nvPr/>
        </p:nvCxnSpPr>
        <p:spPr>
          <a:xfrm flipH="1">
            <a:off x="7255727" y="3256343"/>
            <a:ext cx="3828278" cy="215906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31A132-E16A-E9E1-D91A-FD2261F5EC99}"/>
              </a:ext>
            </a:extLst>
          </p:cNvPr>
          <p:cNvSpPr txBox="1"/>
          <p:nvPr/>
        </p:nvSpPr>
        <p:spPr>
          <a:xfrm>
            <a:off x="8635793" y="4842076"/>
            <a:ext cx="3333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Effect: Move packets from source </a:t>
            </a:r>
            <a:r>
              <a:rPr lang="en-US" sz="2400" dirty="0" err="1">
                <a:latin typeface="Helvetica" pitchFamily="2" charset="0"/>
              </a:rPr>
              <a:t>vNIC</a:t>
            </a:r>
            <a:r>
              <a:rPr lang="en-US" sz="2400" dirty="0">
                <a:latin typeface="Helvetica" pitchFamily="2" charset="0"/>
              </a:rPr>
              <a:t> to </a:t>
            </a:r>
            <a:r>
              <a:rPr lang="en-US" sz="2400" dirty="0" err="1">
                <a:latin typeface="Helvetica" pitchFamily="2" charset="0"/>
              </a:rPr>
              <a:t>dest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vNIC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2B3E48-B5AC-2554-7EB7-9934FD8B2C4A}"/>
              </a:ext>
            </a:extLst>
          </p:cNvPr>
          <p:cNvSpPr txBox="1"/>
          <p:nvPr/>
        </p:nvSpPr>
        <p:spPr>
          <a:xfrm>
            <a:off x="8521210" y="6109742"/>
            <a:ext cx="333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Performance: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338338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6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4998</TotalTime>
  <Words>935</Words>
  <Application>Microsoft Macintosh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</vt:lpstr>
      <vt:lpstr>Times New Roman</vt:lpstr>
      <vt:lpstr>Office Theme</vt:lpstr>
      <vt:lpstr>Network Virtualization</vt:lpstr>
      <vt:lpstr>Virtualizing Networking in a Shared Cluster</vt:lpstr>
      <vt:lpstr>Typical network structure: Fat Trees</vt:lpstr>
      <vt:lpstr>Goals</vt:lpstr>
      <vt:lpstr>Design Choice (1): L2 or L3?</vt:lpstr>
      <vt:lpstr>Design Choice (2): CA’s or PA’s?</vt:lpstr>
      <vt:lpstr>Networking in a multi-tenant data center</vt:lpstr>
      <vt:lpstr>Example 1: Nicira Virtualization Platform</vt:lpstr>
      <vt:lpstr>Topology and Address Virtualization</vt:lpstr>
      <vt:lpstr>SDN in NVP: Controller design</vt:lpstr>
      <vt:lpstr>Example 2: Azure VFP</vt:lpstr>
      <vt:lpstr>Example 3: Kubernetes/CNIs</vt:lpstr>
      <vt:lpstr>Example 3: Kubernetes/CNIs</vt:lpstr>
      <vt:lpstr>PowerPoint Presentation</vt:lpstr>
      <vt:lpstr>Making forwarding more programmable</vt:lpstr>
      <vt:lpstr>P4: Flexible Parsing &amp; Table Dependencies</vt:lpstr>
      <vt:lpstr>Packet Header Structure Specification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3854</cp:revision>
  <dcterms:created xsi:type="dcterms:W3CDTF">2019-01-23T03:40:12Z</dcterms:created>
  <dcterms:modified xsi:type="dcterms:W3CDTF">2023-03-08T13:34:01Z</dcterms:modified>
</cp:coreProperties>
</file>