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401" r:id="rId2"/>
    <p:sldId id="1242" r:id="rId3"/>
    <p:sldId id="1257" r:id="rId4"/>
    <p:sldId id="1244" r:id="rId5"/>
    <p:sldId id="1245" r:id="rId6"/>
    <p:sldId id="1258" r:id="rId7"/>
    <p:sldId id="1259" r:id="rId8"/>
    <p:sldId id="1251" r:id="rId9"/>
    <p:sldId id="1243" r:id="rId10"/>
    <p:sldId id="1252" r:id="rId11"/>
    <p:sldId id="1253" r:id="rId12"/>
    <p:sldId id="1260" r:id="rId13"/>
    <p:sldId id="1246" r:id="rId14"/>
    <p:sldId id="1254" r:id="rId15"/>
    <p:sldId id="1255" r:id="rId16"/>
    <p:sldId id="1261" r:id="rId17"/>
    <p:sldId id="1247" r:id="rId18"/>
    <p:sldId id="1250" r:id="rId19"/>
    <p:sldId id="1249" r:id="rId20"/>
    <p:sldId id="124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5"/>
    <p:restoredTop sz="96860"/>
  </p:normalViewPr>
  <p:slideViewPr>
    <p:cSldViewPr snapToGrid="0" snapToObjects="1">
      <p:cViewPr varScale="1">
        <p:scale>
          <a:sx n="114" d="100"/>
          <a:sy n="114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rutgers.edu/~sn624/553-S23" TargetMode="External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48747" y="1813812"/>
            <a:ext cx="1075344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Operations; Load Management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8999"/>
            <a:ext cx="9144000" cy="2344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Srinivas Narayana</a:t>
            </a:r>
            <a:endParaRPr lang="en-US" sz="2800" dirty="0">
              <a:ea typeface="ＭＳ Ｐゴシック" charset="0"/>
              <a:hlinkClick r:id="rId2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3"/>
              </a:rPr>
              <a:t>http://</a:t>
            </a:r>
            <a:r>
              <a:rPr lang="en-US" sz="2800" dirty="0" err="1">
                <a:ea typeface="ＭＳ Ｐゴシック" charset="0"/>
                <a:hlinkClick r:id="rId3"/>
              </a:rPr>
              <a:t>www.cs.rutge</a:t>
            </a:r>
            <a:r>
              <a:rPr lang="en-US" sz="2800" dirty="0" err="1">
                <a:ea typeface="ＭＳ Ｐゴシック" charset="0"/>
                <a:hlinkClick r:id="rId3"/>
              </a:rPr>
              <a:t>r</a:t>
            </a:r>
            <a:r>
              <a:rPr lang="en-US" sz="2800" dirty="0" err="1">
                <a:ea typeface="ＭＳ Ｐゴシック" charset="0"/>
                <a:hlinkClick r:id="rId3"/>
              </a:rPr>
              <a:t>s.edu</a:t>
            </a:r>
            <a:r>
              <a:rPr lang="en-US" sz="2800" dirty="0">
                <a:ea typeface="ＭＳ Ｐゴシック" charset="0"/>
                <a:hlinkClick r:id="rId3"/>
              </a:rPr>
              <a:t>/~sn624/553-S23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2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A615-80A3-494B-C0DB-A4C94485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Maglev forwarder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350BB7-A1BF-AFD7-1E5D-80839D27D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591" y="1690688"/>
            <a:ext cx="663949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85DE25-F08E-9422-8E0E-0633022FD4C5}"/>
              </a:ext>
            </a:extLst>
          </p:cNvPr>
          <p:cNvSpPr txBox="1"/>
          <p:nvPr/>
        </p:nvSpPr>
        <p:spPr>
          <a:xfrm>
            <a:off x="838200" y="1628503"/>
            <a:ext cx="33419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Multi-threaded (parallelism)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Don’t share state across threads. Each 5-tuple steered to a core. 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Connection tracking table is local to the core</a:t>
            </a:r>
          </a:p>
        </p:txBody>
      </p:sp>
    </p:spTree>
    <p:extLst>
      <p:ext uri="{BB962C8B-B14F-4D97-AF65-F5344CB8AC3E}">
        <p14:creationId xmlns:p14="http://schemas.microsoft.com/office/powerpoint/2010/main" val="365349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412B-33D0-9F1D-E6B8-5E576173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population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D8ADB16-EA3F-1BA6-6948-3537860B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42" y="2081017"/>
            <a:ext cx="10515600" cy="21386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E5D1E-43D6-1CD9-D288-7B563EA0C3F7}"/>
              </a:ext>
            </a:extLst>
          </p:cNvPr>
          <p:cNvSpPr txBox="1"/>
          <p:nvPr/>
        </p:nvSpPr>
        <p:spPr>
          <a:xfrm>
            <a:off x="2229393" y="4711337"/>
            <a:ext cx="7210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Backends choose slots based on permutation. </a:t>
            </a:r>
          </a:p>
        </p:txBody>
      </p:sp>
    </p:spTree>
    <p:extLst>
      <p:ext uri="{BB962C8B-B14F-4D97-AF65-F5344CB8AC3E}">
        <p14:creationId xmlns:p14="http://schemas.microsoft.com/office/powerpoint/2010/main" val="243560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low confidence">
            <a:extLst>
              <a:ext uri="{FF2B5EF4-FFF2-40B4-BE49-F238E27FC236}">
                <a16:creationId xmlns:a16="http://schemas.microsoft.com/office/drawing/2014/main" id="{0CFA9B71-26A6-2CCE-C7CB-AD7374C84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110" y="226422"/>
            <a:ext cx="6135779" cy="6405156"/>
          </a:xfrm>
        </p:spPr>
      </p:pic>
    </p:spTree>
    <p:extLst>
      <p:ext uri="{BB962C8B-B14F-4D97-AF65-F5344CB8AC3E}">
        <p14:creationId xmlns:p14="http://schemas.microsoft.com/office/powerpoint/2010/main" val="361156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2EBC-20D9-25BD-96C3-910430B7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packet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07A3-17C2-E531-946E-F5DFDF840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(1): NAT tables: map incoming connections to outgoing</a:t>
            </a:r>
          </a:p>
          <a:p>
            <a:pPr lvl="1"/>
            <a:r>
              <a:rPr lang="en-US" dirty="0"/>
              <a:t>Stateful; large tables</a:t>
            </a:r>
          </a:p>
          <a:p>
            <a:r>
              <a:rPr lang="en-US" dirty="0"/>
              <a:t>(2) Modify destination MAC address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Direct Server Return</a:t>
            </a:r>
            <a:endParaRPr lang="en-US" dirty="0"/>
          </a:p>
          <a:p>
            <a:pPr lvl="1"/>
            <a:r>
              <a:rPr lang="en-US" dirty="0"/>
              <a:t>But cannot have all machines in one L2 network</a:t>
            </a:r>
          </a:p>
          <a:p>
            <a:r>
              <a:rPr lang="en-US" dirty="0"/>
              <a:t>(3) Encapsulation (e.g. GRE). If a route exists, it works. </a:t>
            </a:r>
          </a:p>
          <a:p>
            <a:pPr lvl="1"/>
            <a:r>
              <a:rPr lang="en-US" dirty="0"/>
              <a:t>Server will decapsulate the packet and use DSR </a:t>
            </a:r>
          </a:p>
          <a:p>
            <a:pPr lvl="1"/>
            <a:r>
              <a:rPr lang="en-US" dirty="0"/>
              <a:t>Inflate packet size and possibly cause fragmentation</a:t>
            </a:r>
          </a:p>
        </p:txBody>
      </p:sp>
    </p:spTree>
    <p:extLst>
      <p:ext uri="{BB962C8B-B14F-4D97-AF65-F5344CB8AC3E}">
        <p14:creationId xmlns:p14="http://schemas.microsoft.com/office/powerpoint/2010/main" val="379638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7A77-3289-C6D1-190A-0E1794F1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777B-3607-16C6-4BE5-FA7D363D5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4100C70-F02E-974D-89BB-AF283226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203" y="1903458"/>
            <a:ext cx="7772400" cy="45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06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78D3-FA3C-1DB3-C7D0-24F7DBC97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Disruptions on lookup table change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5A63AFB-4A7D-7497-90DE-E103D8C1E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1792" y="1529534"/>
            <a:ext cx="6625901" cy="4351338"/>
          </a:xfrm>
        </p:spPr>
      </p:pic>
    </p:spTree>
    <p:extLst>
      <p:ext uri="{BB962C8B-B14F-4D97-AF65-F5344CB8AC3E}">
        <p14:creationId xmlns:p14="http://schemas.microsoft.com/office/powerpoint/2010/main" val="22460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E3EC-0005-DD3D-F82E-B8236968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reverse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01DC-A369-A964-235A-3A2C504A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16" y="1825625"/>
            <a:ext cx="7292896" cy="4351338"/>
          </a:xfrm>
        </p:spPr>
        <p:txBody>
          <a:bodyPr/>
          <a:lstStyle/>
          <a:p>
            <a:r>
              <a:rPr lang="en-US" dirty="0"/>
              <a:t>Problem 1: avoid unhealthy backends first</a:t>
            </a:r>
          </a:p>
          <a:p>
            <a:pPr lvl="1"/>
            <a:r>
              <a:rPr lang="en-US" dirty="0"/>
              <a:t>“Least outstanding requests”: If too many outstanding requests, avoid those backends</a:t>
            </a:r>
          </a:p>
          <a:p>
            <a:pPr lvl="1"/>
            <a:r>
              <a:rPr lang="en-US" dirty="0"/>
              <a:t>Only avoids extreme overload</a:t>
            </a:r>
          </a:p>
          <a:p>
            <a:pPr lvl="1"/>
            <a:r>
              <a:rPr lang="en-US" dirty="0"/>
              <a:t>Also, may waste capacity under diverse backend machines</a:t>
            </a:r>
          </a:p>
          <a:p>
            <a:r>
              <a:rPr lang="en-US" dirty="0"/>
              <a:t>“Lame duck” state: a backend can proactively signal that it is unhealthy to avoid new connections, while finishing processing requests in flight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A300E02-2F50-9C9C-88AE-25287B0D0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613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8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35AB9-AFBB-0194-522C-44B6F64F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the reverse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D2E9-D8C1-4C30-62BD-AC0038791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2259" cy="4827724"/>
          </a:xfrm>
        </p:spPr>
        <p:txBody>
          <a:bodyPr/>
          <a:lstStyle/>
          <a:p>
            <a:r>
              <a:rPr lang="en-US" dirty="0"/>
              <a:t>Problem 2: choose among available healthy backends</a:t>
            </a:r>
          </a:p>
          <a:p>
            <a:pPr lvl="1"/>
            <a:r>
              <a:rPr lang="en-US" dirty="0"/>
              <a:t>Don’t maintain a connection to every backend</a:t>
            </a:r>
          </a:p>
          <a:p>
            <a:r>
              <a:rPr lang="en-US" dirty="0"/>
              <a:t>Connect to a subset of backends</a:t>
            </a:r>
          </a:p>
          <a:p>
            <a:pPr lvl="1"/>
            <a:r>
              <a:rPr lang="en-US" dirty="0"/>
              <a:t>How large? </a:t>
            </a:r>
          </a:p>
          <a:p>
            <a:pPr lvl="1"/>
            <a:r>
              <a:rPr lang="en-US" dirty="0"/>
              <a:t>Client load variation </a:t>
            </a:r>
          </a:p>
          <a:p>
            <a:pPr lvl="1"/>
            <a:r>
              <a:rPr lang="en-US" dirty="0"/>
              <a:t># backends &gt;&gt; # clients</a:t>
            </a:r>
          </a:p>
          <a:p>
            <a:r>
              <a:rPr lang="en-US" dirty="0"/>
              <a:t>Which backends of that size? </a:t>
            </a:r>
          </a:p>
          <a:p>
            <a:pPr lvl="1"/>
            <a:r>
              <a:rPr lang="en-US" dirty="0"/>
              <a:t>Random subsets can be bad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FDCA838-5468-9F9F-BD8D-78EBF5970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613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8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2F33-E84B-9653-9150-4B8D66DB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choose backends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CADA0-2510-32DA-0340-ED09C772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 load and capacity agnostic: </a:t>
            </a:r>
            <a:r>
              <a:rPr lang="en-US" dirty="0">
                <a:solidFill>
                  <a:srgbClr val="C00000"/>
                </a:solidFill>
              </a:rPr>
              <a:t>round robin. </a:t>
            </a:r>
            <a:r>
              <a:rPr lang="en-US" dirty="0"/>
              <a:t>Insufficient</a:t>
            </a:r>
          </a:p>
          <a:p>
            <a:pPr lvl="1"/>
            <a:r>
              <a:rPr lang="en-US" dirty="0"/>
              <a:t>Small subsets: some clients heavier than others</a:t>
            </a:r>
          </a:p>
          <a:p>
            <a:pPr lvl="1"/>
            <a:r>
              <a:rPr lang="en-US" dirty="0"/>
              <a:t>Diversity in machine capacities (CPU architectures, speeds, cores)</a:t>
            </a:r>
          </a:p>
          <a:p>
            <a:pPr lvl="1"/>
            <a:r>
              <a:rPr lang="en-US" dirty="0"/>
              <a:t>Variation in work for each request (1000x). Hard to predict</a:t>
            </a:r>
          </a:p>
          <a:p>
            <a:pPr lvl="1"/>
            <a:r>
              <a:rPr lang="en-US" dirty="0"/>
              <a:t>Unpredictable performance changes (noisy neighbors, task restarts)</a:t>
            </a:r>
          </a:p>
          <a:p>
            <a:r>
              <a:rPr lang="en-US" dirty="0"/>
              <a:t>Assign to least loaded backend? (currently active load)</a:t>
            </a:r>
          </a:p>
          <a:p>
            <a:pPr lvl="1"/>
            <a:r>
              <a:rPr lang="en-US" dirty="0"/>
              <a:t>Good: move load away from loaded backends</a:t>
            </a:r>
          </a:p>
          <a:p>
            <a:pPr lvl="1"/>
            <a:r>
              <a:rPr lang="en-US" dirty="0"/>
              <a:t>Bad: Typically considers load without regard to available capacity</a:t>
            </a:r>
          </a:p>
          <a:p>
            <a:pPr lvl="1"/>
            <a:r>
              <a:rPr lang="en-US" dirty="0"/>
              <a:t>Bad: Long-lived requests</a:t>
            </a:r>
          </a:p>
          <a:p>
            <a:pPr lvl="1"/>
            <a:r>
              <a:rPr lang="en-US" dirty="0"/>
              <a:t>Bad: per-client view of load</a:t>
            </a:r>
          </a:p>
          <a:p>
            <a:r>
              <a:rPr lang="en-US" dirty="0"/>
              <a:t>Good approach: weighted (RR) splitting with load and error feedback from backends</a:t>
            </a:r>
          </a:p>
        </p:txBody>
      </p:sp>
    </p:spTree>
    <p:extLst>
      <p:ext uri="{BB962C8B-B14F-4D97-AF65-F5344CB8AC3E}">
        <p14:creationId xmlns:p14="http://schemas.microsoft.com/office/powerpoint/2010/main" val="28232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6457-3664-9DFE-2ADF-66DCAAEB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3618-CE0E-FDE3-9AA9-FFCE7A30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Sometimes, you just don’t have enough capacity</a:t>
            </a:r>
          </a:p>
          <a:p>
            <a:r>
              <a:rPr lang="en-US" dirty="0">
                <a:solidFill>
                  <a:srgbClr val="C00000"/>
                </a:solidFill>
              </a:rPr>
              <a:t>Vertical autoscaling</a:t>
            </a:r>
          </a:p>
          <a:p>
            <a:r>
              <a:rPr lang="en-US" dirty="0">
                <a:solidFill>
                  <a:srgbClr val="C00000"/>
                </a:solidFill>
              </a:rPr>
              <a:t>Horizontal autoscaling</a:t>
            </a:r>
          </a:p>
          <a:p>
            <a:r>
              <a:rPr lang="en-US" dirty="0"/>
              <a:t>Don’t just rely on server utilization metrics. For example, error codes returned very quickly have low CPU utilization</a:t>
            </a:r>
          </a:p>
          <a:p>
            <a:r>
              <a:rPr lang="en-US" dirty="0"/>
              <a:t>Creating new instances is never instant</a:t>
            </a:r>
          </a:p>
          <a:p>
            <a:r>
              <a:rPr lang="en-US" dirty="0"/>
              <a:t>Doesn’t always work:</a:t>
            </a:r>
          </a:p>
          <a:p>
            <a:pPr lvl="1"/>
            <a:r>
              <a:rPr lang="en-US" dirty="0"/>
              <a:t>Failure to do useful work but consuming resources</a:t>
            </a:r>
          </a:p>
          <a:p>
            <a:pPr lvl="1"/>
            <a:r>
              <a:rPr lang="en-US" dirty="0"/>
              <a:t>Overloading downstream dependencies by autoscaling upstream tier</a:t>
            </a:r>
          </a:p>
          <a:p>
            <a:pPr lvl="1"/>
            <a:r>
              <a:rPr lang="en-US" dirty="0"/>
              <a:t>Shared quotas across tiers: reason with dependencies carefully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CF48-2DCD-15E3-6437-F42EEC13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F1812-B352-8EEE-AAFC-41A0AFB8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7392"/>
          </a:xfrm>
        </p:spPr>
        <p:txBody>
          <a:bodyPr>
            <a:normAutofit/>
          </a:bodyPr>
          <a:lstStyle/>
          <a:p>
            <a:r>
              <a:rPr lang="en-US" dirty="0"/>
              <a:t>How to run and manage an Internet service?</a:t>
            </a:r>
          </a:p>
          <a:p>
            <a:r>
              <a:rPr lang="en-US" dirty="0"/>
              <a:t>Monitoring, security</a:t>
            </a:r>
          </a:p>
          <a:p>
            <a:r>
              <a:rPr lang="en-US" dirty="0"/>
              <a:t>Load management </a:t>
            </a:r>
          </a:p>
          <a:p>
            <a:r>
              <a:rPr lang="en-US" dirty="0"/>
              <a:t>Release engineering, canarying</a:t>
            </a:r>
          </a:p>
          <a:p>
            <a:r>
              <a:rPr lang="en-US" dirty="0"/>
              <a:t>Crafting and maintaining SLOs</a:t>
            </a:r>
          </a:p>
          <a:p>
            <a:r>
              <a:rPr lang="en-US" dirty="0"/>
              <a:t>People and processes</a:t>
            </a:r>
          </a:p>
          <a:p>
            <a:r>
              <a:rPr lang="en-US" dirty="0"/>
              <a:t>Incident response, postmortems</a:t>
            </a:r>
          </a:p>
          <a:p>
            <a:r>
              <a:rPr lang="en-US" dirty="0"/>
              <a:t>Designing and managing configurations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B46D27-3A56-7481-4220-D86C93F89044}"/>
              </a:ext>
            </a:extLst>
          </p:cNvPr>
          <p:cNvSpPr/>
          <p:nvPr/>
        </p:nvSpPr>
        <p:spPr>
          <a:xfrm>
            <a:off x="758282" y="2782229"/>
            <a:ext cx="3947532" cy="657922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91C9-C757-E31B-729B-F5DB767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shedding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1002-71AB-E2B9-7D81-F3F95880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errors upon high load; process what you can</a:t>
            </a:r>
          </a:p>
          <a:p>
            <a:r>
              <a:rPr lang="en-US" dirty="0"/>
              <a:t>Combination of all techniques useful. But consider their interactions carefully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580F60A-DD19-37B9-9CC0-4CE3BDAF0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321" y="3105615"/>
            <a:ext cx="4274635" cy="36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C0A5-1A3F-9E93-644D-4C8796954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A565B-BE11-BAFA-DEC7-9D5324C46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Global: How to direct user load across clusters?</a:t>
            </a:r>
          </a:p>
          <a:p>
            <a:pPr lvl="1"/>
            <a:r>
              <a:rPr lang="en-US" dirty="0"/>
              <a:t>Key: </a:t>
            </a:r>
            <a:r>
              <a:rPr lang="en-US" dirty="0">
                <a:solidFill>
                  <a:srgbClr val="C00000"/>
                </a:solidFill>
              </a:rPr>
              <a:t>Performance considerations</a:t>
            </a:r>
          </a:p>
          <a:p>
            <a:pPr lvl="1"/>
            <a:r>
              <a:rPr lang="en-US" dirty="0"/>
              <a:t>Query traffic: Low latency</a:t>
            </a:r>
          </a:p>
          <a:p>
            <a:pPr lvl="1"/>
            <a:r>
              <a:rPr lang="en-US" dirty="0"/>
              <a:t>Data uploads: High throughput</a:t>
            </a:r>
          </a:p>
          <a:p>
            <a:r>
              <a:rPr lang="en-US" dirty="0"/>
              <a:t>Local: Within a cluster, how to manage the load?</a:t>
            </a:r>
          </a:p>
          <a:p>
            <a:pPr lvl="1"/>
            <a:r>
              <a:rPr lang="en-US" dirty="0"/>
              <a:t>Machines within a cluster are presumably similar to each other</a:t>
            </a:r>
          </a:p>
          <a:p>
            <a:pPr lvl="1"/>
            <a:r>
              <a:rPr lang="en-US" dirty="0"/>
              <a:t>Key: </a:t>
            </a:r>
            <a:r>
              <a:rPr lang="en-US" dirty="0">
                <a:solidFill>
                  <a:srgbClr val="C00000"/>
                </a:solidFill>
              </a:rPr>
              <a:t>Avoiding hotspots and reducing overprovisioning</a:t>
            </a:r>
          </a:p>
        </p:txBody>
      </p:sp>
    </p:spTree>
    <p:extLst>
      <p:ext uri="{BB962C8B-B14F-4D97-AF65-F5344CB8AC3E}">
        <p14:creationId xmlns:p14="http://schemas.microsoft.com/office/powerpoint/2010/main" val="24354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7B2D-1DB9-80CA-E2DB-37CD427D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“Global”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6D15-1569-D0F4-D094-A3069AEE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264"/>
            <a:ext cx="10515600" cy="5274527"/>
          </a:xfrm>
        </p:spPr>
        <p:txBody>
          <a:bodyPr>
            <a:normAutofit/>
          </a:bodyPr>
          <a:lstStyle/>
          <a:p>
            <a:r>
              <a:rPr lang="en-US" dirty="0"/>
              <a:t>Primary mechanism: </a:t>
            </a:r>
            <a:r>
              <a:rPr lang="en-US" dirty="0">
                <a:solidFill>
                  <a:srgbClr val="C00000"/>
                </a:solidFill>
              </a:rPr>
              <a:t>DNS</a:t>
            </a:r>
          </a:p>
          <a:p>
            <a:r>
              <a:rPr lang="en-US" dirty="0"/>
              <a:t>DNS response sizes are bounded. Client will just choose randomly from among responses; don’t know who is closest.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IP anycast </a:t>
            </a:r>
            <a:r>
              <a:rPr lang="en-US" dirty="0"/>
              <a:t>to talk to “nearest” (acc to BGP) authoritative DNS servers. Auth servers redirect user to closest through a single DNS response. </a:t>
            </a:r>
          </a:p>
          <a:p>
            <a:r>
              <a:rPr lang="en-US" dirty="0"/>
              <a:t>Problem: clients rarely talk directly to auth DNS server (go through recursive resolvers). Resolvers hide client count and geo-diversity. They also cache responses. </a:t>
            </a:r>
          </a:p>
          <a:p>
            <a:r>
              <a:rPr lang="en-US" dirty="0"/>
              <a:t>Mitigations: estimated users and geo-diversity behind resolvers. Issue low TTL responses (adds latency)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85A2-D1BE-9154-8AA4-E67C1858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Virtual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2A6F-6943-44BA-1753-8185DFE5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virtual IP address</a:t>
            </a:r>
            <a:r>
              <a:rPr lang="en-US" dirty="0"/>
              <a:t> (VIP) to cover many real IP addresses</a:t>
            </a:r>
          </a:p>
          <a:p>
            <a:pPr lvl="1"/>
            <a:r>
              <a:rPr lang="en-US" dirty="0"/>
              <a:t>Hide growth, failures, maintenance in server pool from users</a:t>
            </a:r>
          </a:p>
          <a:p>
            <a:pPr lvl="1"/>
            <a:r>
              <a:rPr lang="en-US" dirty="0"/>
              <a:t>Use DNS with large TTL. Save latency.</a:t>
            </a:r>
          </a:p>
          <a:p>
            <a:pPr lvl="1"/>
            <a:r>
              <a:rPr lang="en-US" dirty="0"/>
              <a:t>Effectively decouple cluster-external from internal</a:t>
            </a:r>
          </a:p>
          <a:p>
            <a:r>
              <a:rPr lang="en-US" dirty="0"/>
              <a:t>Can also use IP anycast directly to get to the edge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But anycast need not be stable! BGP route flaps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Send to a different edge at any time, even in the middle of a connection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8EB49DF-6312-FBBB-6E86-A78AF0D4C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6383" y="1151574"/>
            <a:ext cx="4891953" cy="534130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579AF-0AFB-84E4-1A14-AB3BB45C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load balancing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BBE8CB-BB30-23E7-C77B-F8DF0235DC7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298580" cy="48625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Load balancers spray connections across </a:t>
            </a:r>
            <a:r>
              <a:rPr lang="en-US" dirty="0">
                <a:solidFill>
                  <a:srgbClr val="C00000"/>
                </a:solidFill>
              </a:rPr>
              <a:t>HTTP reverse proxies</a:t>
            </a:r>
          </a:p>
          <a:p>
            <a:r>
              <a:rPr lang="en-US" dirty="0"/>
              <a:t>Reverse proxy terminates TCP/TLS and re-encrypt to backends. </a:t>
            </a:r>
            <a:r>
              <a:rPr lang="en-US" dirty="0">
                <a:solidFill>
                  <a:srgbClr val="C00000"/>
                </a:solidFill>
              </a:rPr>
              <a:t>Maintain persistent connections to backends</a:t>
            </a:r>
          </a:p>
          <a:p>
            <a:r>
              <a:rPr lang="en-US" dirty="0"/>
              <a:t>Terminate TCP/TLS as close to the user as possible</a:t>
            </a:r>
          </a:p>
          <a:p>
            <a:r>
              <a:rPr lang="en-US" dirty="0">
                <a:solidFill>
                  <a:srgbClr val="C00000"/>
                </a:solidFill>
              </a:rPr>
              <a:t>ECMP:</a:t>
            </a:r>
            <a:r>
              <a:rPr lang="en-US" dirty="0"/>
              <a:t> easily add more Maglev LBs to pool</a:t>
            </a:r>
          </a:p>
          <a:p>
            <a:r>
              <a:rPr lang="en-US" dirty="0"/>
              <a:t>Stabilize anycast through consistent hashing. Cannot rely on connection state  being shared across Maglev </a:t>
            </a:r>
            <a:r>
              <a:rPr lang="en-US" dirty="0" err="1"/>
              <a:t>LBs.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86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23A7-7DEA-897D-0CF2-38D5FDB00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load is critical</a:t>
            </a:r>
          </a:p>
        </p:txBody>
      </p:sp>
      <p:pic>
        <p:nvPicPr>
          <p:cNvPr id="5" name="Content Placeholder 4" descr="Chart, diagram&#10;&#10;Description automatically generated">
            <a:extLst>
              <a:ext uri="{FF2B5EF4-FFF2-40B4-BE49-F238E27FC236}">
                <a16:creationId xmlns:a16="http://schemas.microsoft.com/office/drawing/2014/main" id="{DC93A65C-AEC5-E590-D691-4EBC8E806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70" y="1690688"/>
            <a:ext cx="892882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CA6243-3C1F-D6FA-5CB3-27927612AFEE}"/>
              </a:ext>
            </a:extLst>
          </p:cNvPr>
          <p:cNvSpPr txBox="1"/>
          <p:nvPr/>
        </p:nvSpPr>
        <p:spPr>
          <a:xfrm>
            <a:off x="3334213" y="6042026"/>
            <a:ext cx="6244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Uneven load == stranded resources</a:t>
            </a:r>
          </a:p>
        </p:txBody>
      </p:sp>
    </p:spTree>
    <p:extLst>
      <p:ext uri="{BB962C8B-B14F-4D97-AF65-F5344CB8AC3E}">
        <p14:creationId xmlns:p14="http://schemas.microsoft.com/office/powerpoint/2010/main" val="376021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30DE-1C90-E3BD-3F68-96F3DB41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 err="1">
                <a:solidFill>
                  <a:srgbClr val="C00000"/>
                </a:solidFill>
              </a:rPr>
              <a:t>Statefulness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0D1F-5161-21BC-75A8-5CC59C258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2558"/>
          </a:xfrm>
        </p:spPr>
        <p:txBody>
          <a:bodyPr>
            <a:normAutofit/>
          </a:bodyPr>
          <a:lstStyle/>
          <a:p>
            <a:r>
              <a:rPr lang="en-US" dirty="0"/>
              <a:t>A user’s TCP connection must always be sent to the same reverse proxy</a:t>
            </a:r>
          </a:p>
          <a:p>
            <a:endParaRPr lang="en-US" dirty="0"/>
          </a:p>
          <a:p>
            <a:r>
              <a:rPr lang="en-US" dirty="0"/>
              <a:t>Important for performance advantages of reverse proxying</a:t>
            </a:r>
          </a:p>
          <a:p>
            <a:endParaRPr lang="en-US" dirty="0"/>
          </a:p>
          <a:p>
            <a:r>
              <a:rPr lang="en-US" dirty="0"/>
              <a:t>If not, connection breaks!</a:t>
            </a:r>
          </a:p>
        </p:txBody>
      </p:sp>
    </p:spTree>
    <p:extLst>
      <p:ext uri="{BB962C8B-B14F-4D97-AF65-F5344CB8AC3E}">
        <p14:creationId xmlns:p14="http://schemas.microsoft.com/office/powerpoint/2010/main" val="35989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4496-15E9-4828-3497-69F2EFF4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tracking and consistent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10FB-DC6B-451C-87CC-960EF4FA5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8560"/>
          </a:xfrm>
        </p:spPr>
        <p:txBody>
          <a:bodyPr>
            <a:normAutofit/>
          </a:bodyPr>
          <a:lstStyle/>
          <a:p>
            <a:r>
              <a:rPr lang="en-US" dirty="0"/>
              <a:t>Remembering connections by putting them in a </a:t>
            </a:r>
            <a:r>
              <a:rPr lang="en-US" dirty="0">
                <a:solidFill>
                  <a:srgbClr val="C00000"/>
                </a:solidFill>
              </a:rPr>
              <a:t>connection tracking table</a:t>
            </a:r>
            <a:r>
              <a:rPr lang="en-US" dirty="0"/>
              <a:t>: 5-tuple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backend</a:t>
            </a:r>
          </a:p>
          <a:p>
            <a:pPr lvl="1"/>
            <a:r>
              <a:rPr lang="en-US" dirty="0"/>
              <a:t>Not always possible</a:t>
            </a:r>
          </a:p>
          <a:p>
            <a:pPr lvl="1"/>
            <a:r>
              <a:rPr lang="en-US" dirty="0"/>
              <a:t>Even the load balancer forwarding a packet may change mid-connection</a:t>
            </a:r>
          </a:p>
          <a:p>
            <a:pPr lvl="1"/>
            <a:r>
              <a:rPr lang="en-US" dirty="0"/>
              <a:t>SYN floods and crowds may overwhelm connection tracking table</a:t>
            </a:r>
          </a:p>
          <a:p>
            <a:r>
              <a:rPr lang="en-US" dirty="0"/>
              <a:t>If a packet’s connection cannot be found in the connection, use a hash function </a:t>
            </a:r>
            <a:r>
              <a:rPr lang="en-US" dirty="0">
                <a:solidFill>
                  <a:srgbClr val="C00000"/>
                </a:solidFill>
              </a:rPr>
              <a:t>h(packet)</a:t>
            </a:r>
            <a:r>
              <a:rPr lang="en-US" dirty="0"/>
              <a:t> to determine the backend</a:t>
            </a:r>
          </a:p>
          <a:p>
            <a:pPr lvl="1"/>
            <a:r>
              <a:rPr lang="en-US" dirty="0"/>
              <a:t>Naïve choices: break connection when proxy pool changes</a:t>
            </a:r>
          </a:p>
          <a:p>
            <a:pPr lvl="1"/>
            <a:r>
              <a:rPr lang="en-US" dirty="0"/>
              <a:t>Need </a:t>
            </a:r>
            <a:r>
              <a:rPr lang="en-US" dirty="0">
                <a:solidFill>
                  <a:srgbClr val="C00000"/>
                </a:solidFill>
              </a:rPr>
              <a:t>consistent hashing: </a:t>
            </a:r>
            <a:r>
              <a:rPr lang="en-US" dirty="0"/>
              <a:t>even if the backends change, the backends for existing connections should be minimally disrupted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55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5623</TotalTime>
  <Words>916</Words>
  <Application>Microsoft Macintosh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</vt:lpstr>
      <vt:lpstr>Times New Roman</vt:lpstr>
      <vt:lpstr>Office Theme</vt:lpstr>
      <vt:lpstr>Operations; Load Management</vt:lpstr>
      <vt:lpstr>Operations</vt:lpstr>
      <vt:lpstr>Load management</vt:lpstr>
      <vt:lpstr>“Global” load balancing</vt:lpstr>
      <vt:lpstr>Alternative: Virtual IP address</vt:lpstr>
      <vt:lpstr>Frontend load balancing</vt:lpstr>
      <vt:lpstr>Even load is critical</vt:lpstr>
      <vt:lpstr>Problem: Statefulness</vt:lpstr>
      <vt:lpstr>Connection tracking and consistent hashing</vt:lpstr>
      <vt:lpstr>Maglev forwarder</vt:lpstr>
      <vt:lpstr>Hash table population</vt:lpstr>
      <vt:lpstr>PowerPoint Presentation</vt:lpstr>
      <vt:lpstr>Actual packet forwarding</vt:lpstr>
      <vt:lpstr>Balancing quality</vt:lpstr>
      <vt:lpstr>Disruptions on lookup table change</vt:lpstr>
      <vt:lpstr>Beyond the reverse proxy</vt:lpstr>
      <vt:lpstr>Beyond the reverse proxy</vt:lpstr>
      <vt:lpstr>Strategies to choose backends</vt:lpstr>
      <vt:lpstr>Autoscaling</vt:lpstr>
      <vt:lpstr>Load shedding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4664</cp:revision>
  <dcterms:created xsi:type="dcterms:W3CDTF">2019-01-23T03:40:12Z</dcterms:created>
  <dcterms:modified xsi:type="dcterms:W3CDTF">2023-04-12T16:18:49Z</dcterms:modified>
</cp:coreProperties>
</file>