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01" r:id="rId2"/>
    <p:sldId id="1140" r:id="rId3"/>
    <p:sldId id="1143" r:id="rId4"/>
    <p:sldId id="1141" r:id="rId5"/>
    <p:sldId id="1142" r:id="rId6"/>
    <p:sldId id="1131" r:id="rId7"/>
    <p:sldId id="1144" r:id="rId8"/>
    <p:sldId id="1132" r:id="rId9"/>
    <p:sldId id="1112" r:id="rId10"/>
    <p:sldId id="1137" r:id="rId11"/>
    <p:sldId id="11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/>
    <p:restoredTop sz="96860"/>
  </p:normalViewPr>
  <p:slideViewPr>
    <p:cSldViewPr snapToGrid="0" snapToObjects="1">
      <p:cViewPr varScale="1">
        <p:scale>
          <a:sx n="146" d="100"/>
          <a:sy n="146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rutgers.edu/~sn624/553-S23" TargetMode="External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48747" y="1813812"/>
            <a:ext cx="1075344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Containers, Orchestration, Network </a:t>
            </a:r>
            <a:r>
              <a:rPr lang="en-US">
                <a:solidFill>
                  <a:srgbClr val="C00000"/>
                </a:solidFill>
                <a:ea typeface="ＭＳ Ｐゴシック" charset="0"/>
                <a:cs typeface="+mj-cs"/>
              </a:rPr>
              <a:t>Virtualization Intro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8999"/>
            <a:ext cx="9144000" cy="23446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6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Srinivas Narayana</a:t>
            </a:r>
            <a:endParaRPr lang="en-US" sz="2800" dirty="0">
              <a:ea typeface="ＭＳ Ｐゴシック" charset="0"/>
              <a:hlinkClick r:id="rId2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3"/>
              </a:rPr>
              <a:t>http://www.cs.rutgers.edu/~sn624/553-S23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5EF1-5372-F5E0-B769-942FCCDE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Virtualizing Networking on a Single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60484-FD26-BC86-44A2-1259D78C3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9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623F-A370-8077-EE7F-167DFE0A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virtualize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0C78-A45E-5F96-49C7-E6380730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991"/>
            <a:ext cx="10515600" cy="5161085"/>
          </a:xfrm>
        </p:spPr>
        <p:txBody>
          <a:bodyPr>
            <a:normAutofit fontScale="92500"/>
          </a:bodyPr>
          <a:lstStyle/>
          <a:p>
            <a:r>
              <a:rPr lang="en-US" dirty="0"/>
              <a:t>How device I/O works in general:</a:t>
            </a:r>
          </a:p>
          <a:p>
            <a:pPr lvl="1"/>
            <a:r>
              <a:rPr lang="en-US" dirty="0"/>
              <a:t>Registers. Interrupts and polling. Shared memory. DMA.</a:t>
            </a:r>
          </a:p>
          <a:p>
            <a:r>
              <a:rPr lang="en-US" dirty="0"/>
              <a:t>Full virtualization: trap and emulate any I/O data operation </a:t>
            </a:r>
          </a:p>
          <a:p>
            <a:pPr lvl="1"/>
            <a:r>
              <a:rPr lang="en-US" dirty="0"/>
              <a:t>e.g., moving each byte of guest data through VMM memory is too expensive (not a “zero copy” solution)</a:t>
            </a:r>
          </a:p>
          <a:p>
            <a:r>
              <a:rPr lang="en-US" dirty="0"/>
              <a:t>Xen’s initial approach (SOSP’03)</a:t>
            </a:r>
          </a:p>
          <a:p>
            <a:pPr lvl="1"/>
            <a:r>
              <a:rPr lang="en-US" dirty="0"/>
              <a:t>Descriptor rings: async I/O over memory shared between hypervisor &amp; guest</a:t>
            </a:r>
          </a:p>
          <a:p>
            <a:r>
              <a:rPr lang="en-US" dirty="0"/>
              <a:t>Hypervisor responsibilities for virtualization:</a:t>
            </a:r>
          </a:p>
          <a:p>
            <a:pPr lvl="1"/>
            <a:r>
              <a:rPr lang="en-US" dirty="0"/>
              <a:t>Validate data pages pointed from guest-enqueued descriptors</a:t>
            </a:r>
          </a:p>
          <a:p>
            <a:pPr lvl="1"/>
            <a:r>
              <a:rPr lang="en-US" dirty="0"/>
              <a:t>Remap data pages (avoid time-of-check to time-of-use), even if not copy</a:t>
            </a:r>
          </a:p>
          <a:p>
            <a:pPr lvl="1"/>
            <a:r>
              <a:rPr lang="en-US" dirty="0"/>
              <a:t>(incoming) find which VM to signal? Send event notification to guest OS</a:t>
            </a:r>
          </a:p>
          <a:p>
            <a:r>
              <a:rPr lang="en-US" dirty="0"/>
              <a:t>Hypervisor intervention to check every descriptor is bad for perf</a:t>
            </a:r>
          </a:p>
        </p:txBody>
      </p:sp>
    </p:spTree>
    <p:extLst>
      <p:ext uri="{BB962C8B-B14F-4D97-AF65-F5344CB8AC3E}">
        <p14:creationId xmlns:p14="http://schemas.microsoft.com/office/powerpoint/2010/main" val="21745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947F-DA7C-C8EA-666C-ACED38CA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C79CE-3901-8A56-643C-B2E3F542A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5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C0ED-6D08-C81B-360A-4E4A3B17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into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9D8A-4CB5-CE5D-BF96-D2AFC3D54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/>
          <a:lstStyle/>
          <a:p>
            <a:r>
              <a:rPr lang="en-US" dirty="0"/>
              <a:t>Not a natively hardware-supported abstraction like privilege rings, which enable OSes (and virtual machines)</a:t>
            </a:r>
          </a:p>
          <a:p>
            <a:r>
              <a:rPr lang="en-US" dirty="0"/>
              <a:t>Instead, use software mechanisms built into OS kernels</a:t>
            </a:r>
          </a:p>
          <a:p>
            <a:r>
              <a:rPr lang="en-US" dirty="0"/>
              <a:t>Containers: a loose conglomeration of kernel-level mechanisms</a:t>
            </a:r>
          </a:p>
          <a:p>
            <a:pPr lvl="1"/>
            <a:r>
              <a:rPr lang="en-US" dirty="0"/>
              <a:t>Access isolation of global resources (</a:t>
            </a:r>
            <a:r>
              <a:rPr lang="en-US" dirty="0">
                <a:solidFill>
                  <a:srgbClr val="C00000"/>
                </a:solidFill>
              </a:rPr>
              <a:t>namespaces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Resource/Performance isolation of global resources (</a:t>
            </a:r>
            <a:r>
              <a:rPr lang="en-US" dirty="0">
                <a:solidFill>
                  <a:srgbClr val="C00000"/>
                </a:solidFill>
              </a:rPr>
              <a:t>control group</a:t>
            </a:r>
            <a:r>
              <a:rPr lang="en-US" dirty="0"/>
              <a:t>s)</a:t>
            </a:r>
          </a:p>
          <a:p>
            <a:pPr lvl="1"/>
            <a:r>
              <a:rPr lang="en-US" dirty="0"/>
              <a:t>Sharing data on filesystem for efficiency (</a:t>
            </a:r>
            <a:r>
              <a:rPr lang="en-US" dirty="0">
                <a:solidFill>
                  <a:srgbClr val="C00000"/>
                </a:solidFill>
              </a:rPr>
              <a:t>union filesystems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(need to add on isolation of unique data)</a:t>
            </a:r>
          </a:p>
          <a:p>
            <a:pPr lvl="1"/>
            <a:r>
              <a:rPr lang="en-US" dirty="0"/>
              <a:t>Security mechanisms: </a:t>
            </a:r>
            <a:r>
              <a:rPr lang="en-US" dirty="0" err="1"/>
              <a:t>appArmor</a:t>
            </a:r>
            <a:r>
              <a:rPr lang="en-US" dirty="0"/>
              <a:t>,  capabilities</a:t>
            </a:r>
          </a:p>
          <a:p>
            <a:r>
              <a:rPr lang="en-US" dirty="0"/>
              <a:t>Kludgy, but essential since hard to get it right from scratch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1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4C05-8248-3CB1-508E-21DA382F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E6D7-2BAA-9DB8-D714-1D1C4F09A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862"/>
            <a:ext cx="10515600" cy="51698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Access isolation</a:t>
            </a:r>
          </a:p>
          <a:p>
            <a:r>
              <a:rPr lang="en-US" dirty="0"/>
              <a:t>Show an instance of a global resource as available to all processes inside a namespace</a:t>
            </a:r>
          </a:p>
          <a:p>
            <a:r>
              <a:rPr lang="en-US" dirty="0"/>
              <a:t>Changes visible to other processes within namespace</a:t>
            </a:r>
          </a:p>
          <a:p>
            <a:pPr lvl="1"/>
            <a:r>
              <a:rPr lang="en-US" dirty="0"/>
              <a:t>But invisible outside the namespace</a:t>
            </a:r>
          </a:p>
          <a:p>
            <a:r>
              <a:rPr lang="en-US" dirty="0"/>
              <a:t>Show different “copies” of resources associated with the kind of namespace</a:t>
            </a:r>
          </a:p>
          <a:p>
            <a:pPr lvl="1"/>
            <a:r>
              <a:rPr lang="en-US" dirty="0"/>
              <a:t>Network, IPC, mount, PID, …</a:t>
            </a:r>
          </a:p>
          <a:p>
            <a:r>
              <a:rPr lang="en-US" dirty="0"/>
              <a:t>Every process starts in </a:t>
            </a:r>
            <a:r>
              <a:rPr lang="en-US" dirty="0" err="1"/>
              <a:t>init</a:t>
            </a:r>
            <a:r>
              <a:rPr lang="en-US" dirty="0"/>
              <a:t> namespace, change with </a:t>
            </a:r>
            <a:r>
              <a:rPr lang="en-US" sz="2600" dirty="0" err="1">
                <a:latin typeface="Courier" pitchFamily="2" charset="0"/>
              </a:rPr>
              <a:t>setns</a:t>
            </a:r>
            <a:endParaRPr lang="en-US" dirty="0"/>
          </a:p>
          <a:p>
            <a:r>
              <a:rPr lang="en-US" dirty="0"/>
              <a:t>Network: (software/hardware) network device; routing rules;  port numbers. </a:t>
            </a:r>
            <a:r>
              <a:rPr lang="en-US" sz="2600" dirty="0" err="1">
                <a:latin typeface="Courier" pitchFamily="2" charset="0"/>
              </a:rPr>
              <a:t>veth</a:t>
            </a:r>
            <a:r>
              <a:rPr lang="en-US" sz="2600" dirty="0">
                <a:latin typeface="Courier" pitchFamily="2" charset="0"/>
              </a:rPr>
              <a:t> </a:t>
            </a:r>
            <a:r>
              <a:rPr lang="en-US" dirty="0"/>
              <a:t>pair</a:t>
            </a:r>
            <a:r>
              <a:rPr lang="en-US" sz="2600" dirty="0"/>
              <a:t> </a:t>
            </a:r>
            <a:r>
              <a:rPr lang="en-US" dirty="0"/>
              <a:t>connects two network namespaces</a:t>
            </a:r>
          </a:p>
        </p:txBody>
      </p:sp>
    </p:spTree>
    <p:extLst>
      <p:ext uri="{BB962C8B-B14F-4D97-AF65-F5344CB8AC3E}">
        <p14:creationId xmlns:p14="http://schemas.microsoft.com/office/powerpoint/2010/main" val="330514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B880-17BC-D08F-DBBB-26C35010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5CAF-0841-0747-79B4-EECD54ED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838"/>
            <a:ext cx="10515600" cy="49620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Resource/Performance isolation</a:t>
            </a:r>
          </a:p>
          <a:p>
            <a:r>
              <a:rPr lang="en-US" dirty="0"/>
              <a:t>Subsystem: a specific kind of resource</a:t>
            </a:r>
          </a:p>
          <a:p>
            <a:pPr lvl="1"/>
            <a:r>
              <a:rPr lang="en-US" dirty="0"/>
              <a:t>CPU time, memory, network bandwidth, block device access, priority, CPU and memory (</a:t>
            </a:r>
            <a:r>
              <a:rPr lang="en-US" dirty="0" err="1"/>
              <a:t>numa</a:t>
            </a:r>
            <a:r>
              <a:rPr lang="en-US" dirty="0"/>
              <a:t>) node assignment. Many configurable parameters per subsystem</a:t>
            </a:r>
          </a:p>
          <a:p>
            <a:r>
              <a:rPr lang="en-US" dirty="0"/>
              <a:t>Control group or </a:t>
            </a:r>
            <a:r>
              <a:rPr lang="en-US" dirty="0" err="1"/>
              <a:t>cgroup</a:t>
            </a:r>
            <a:r>
              <a:rPr lang="en-US" dirty="0"/>
              <a:t>: a set of processes</a:t>
            </a:r>
          </a:p>
          <a:p>
            <a:pPr lvl="1"/>
            <a:r>
              <a:rPr lang="en-US" dirty="0"/>
              <a:t>If fork(), inherit a bunch of attributes including parent’s </a:t>
            </a:r>
            <a:r>
              <a:rPr lang="en-US" dirty="0" err="1"/>
              <a:t>cgroup</a:t>
            </a:r>
            <a:endParaRPr lang="en-US" dirty="0"/>
          </a:p>
          <a:p>
            <a:r>
              <a:rPr lang="en-US" dirty="0"/>
              <a:t>Hierarchy: a tree where each node is a </a:t>
            </a:r>
            <a:r>
              <a:rPr lang="en-US" dirty="0" err="1"/>
              <a:t>cgroup</a:t>
            </a:r>
            <a:endParaRPr lang="en-US" dirty="0"/>
          </a:p>
          <a:p>
            <a:pPr lvl="1"/>
            <a:r>
              <a:rPr lang="en-US" dirty="0"/>
              <a:t>Many hierarchies can exist, unlike process hierarchy</a:t>
            </a:r>
          </a:p>
          <a:p>
            <a:r>
              <a:rPr lang="en-US" dirty="0"/>
              <a:t>Each subsystem “mounted” onto one hierarchy</a:t>
            </a:r>
          </a:p>
          <a:p>
            <a:pPr lvl="1"/>
            <a:r>
              <a:rPr lang="en-US" dirty="0"/>
              <a:t>Possible to use a single hierarchy for multiple subsystems (resources)</a:t>
            </a:r>
          </a:p>
          <a:p>
            <a:r>
              <a:rPr lang="en-US" dirty="0"/>
              <a:t>Every process has exactly one reservation per resource</a:t>
            </a:r>
          </a:p>
        </p:txBody>
      </p:sp>
    </p:spTree>
    <p:extLst>
      <p:ext uri="{BB962C8B-B14F-4D97-AF65-F5344CB8AC3E}">
        <p14:creationId xmlns:p14="http://schemas.microsoft.com/office/powerpoint/2010/main" val="166228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275E-5A4A-BD5E-794E-C45D8A71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FS: </a:t>
            </a:r>
            <a:r>
              <a:rPr lang="en-US" strike="sngStrike" dirty="0"/>
              <a:t>“container images too big”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4279-79F3-3D1D-D48D-C4B830B28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5301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Directory structures on disk are typically “mounted” at some point in the virtual filesystem (/, /home/users/name, etc.)</a:t>
            </a:r>
          </a:p>
          <a:p>
            <a:r>
              <a:rPr lang="en-US" dirty="0"/>
              <a:t>Processes in containers want mostly the same files, with a small number of modifications per process or container</a:t>
            </a:r>
          </a:p>
          <a:p>
            <a:pPr lvl="1"/>
            <a:r>
              <a:rPr lang="en-US" dirty="0"/>
              <a:t>Think: common third-party packages and shared library images</a:t>
            </a:r>
          </a:p>
          <a:p>
            <a:pPr lvl="1"/>
            <a:r>
              <a:rPr lang="en-US" dirty="0"/>
              <a:t>(while supporting the need for distinct libraries/versions across containers)</a:t>
            </a:r>
          </a:p>
          <a:p>
            <a:pPr lvl="1"/>
            <a:r>
              <a:rPr lang="en-US" dirty="0"/>
              <a:t>Similar use cases in the past: data on a read-only medium which needed a small number of updates and refresh into new medium</a:t>
            </a:r>
          </a:p>
          <a:p>
            <a:r>
              <a:rPr lang="en-US" dirty="0">
                <a:solidFill>
                  <a:srgbClr val="C00000"/>
                </a:solidFill>
              </a:rPr>
              <a:t>Union filesystem:</a:t>
            </a:r>
            <a:r>
              <a:rPr lang="en-US" dirty="0"/>
              <a:t> maintain a stack of filesystems at each mount point. Only the latest one is writable. Lower layers are read-only.</a:t>
            </a:r>
          </a:p>
          <a:p>
            <a:r>
              <a:rPr lang="en-US" dirty="0"/>
              <a:t>Write fresh to the top. Update by </a:t>
            </a:r>
            <a:r>
              <a:rPr lang="en-US" dirty="0">
                <a:solidFill>
                  <a:srgbClr val="C00000"/>
                </a:solidFill>
              </a:rPr>
              <a:t>copy up</a:t>
            </a:r>
            <a:r>
              <a:rPr lang="en-US" dirty="0"/>
              <a:t>. Deletion requires a special mechanism to record a file that isn’t there (whiteout). Cache heavily.</a:t>
            </a:r>
          </a:p>
          <a:p>
            <a:r>
              <a:rPr lang="en-US" dirty="0"/>
              <a:t>Virtual Filesystem layer accomplishes this with minimal changes to underlying filesystem.</a:t>
            </a:r>
          </a:p>
        </p:txBody>
      </p:sp>
    </p:spTree>
    <p:extLst>
      <p:ext uri="{BB962C8B-B14F-4D97-AF65-F5344CB8AC3E}">
        <p14:creationId xmlns:p14="http://schemas.microsoft.com/office/powerpoint/2010/main" val="30581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5A8C-57F1-B6BA-B179-43DB9657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Orchestrating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A1064-4810-C2DE-F8B7-91A8A2142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1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928F-90D2-5C74-00BF-48FF3EFC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you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B7FE-BD52-A894-A457-B505F14C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9968"/>
            <a:ext cx="10917115" cy="50633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machines (nodes), pods (container-</a:t>
            </a:r>
            <a:r>
              <a:rPr lang="en-US" dirty="0" err="1"/>
              <a:t>ish</a:t>
            </a:r>
            <a:r>
              <a:rPr lang="en-US" dirty="0"/>
              <a:t>), images</a:t>
            </a:r>
          </a:p>
          <a:p>
            <a:r>
              <a:rPr lang="en-US" dirty="0">
                <a:solidFill>
                  <a:srgbClr val="C00000"/>
                </a:solidFill>
              </a:rPr>
              <a:t>Controllers </a:t>
            </a:r>
            <a:r>
              <a:rPr lang="en-US" dirty="0"/>
              <a:t>and mechanization (“choreography”)</a:t>
            </a:r>
          </a:p>
          <a:p>
            <a:pPr lvl="1"/>
            <a:r>
              <a:rPr lang="en-US" dirty="0"/>
              <a:t>Provisioning pods and nodes with desired resources (</a:t>
            </a:r>
            <a:r>
              <a:rPr lang="en-US" dirty="0" err="1">
                <a:solidFill>
                  <a:srgbClr val="C00000"/>
                </a:solidFill>
              </a:rPr>
              <a:t>kube</a:t>
            </a:r>
            <a:r>
              <a:rPr lang="en-US" dirty="0">
                <a:solidFill>
                  <a:srgbClr val="C00000"/>
                </a:solidFill>
              </a:rPr>
              <a:t>-scheduler + </a:t>
            </a:r>
            <a:r>
              <a:rPr lang="en-US" dirty="0" err="1">
                <a:solidFill>
                  <a:srgbClr val="C00000"/>
                </a:solidFill>
              </a:rPr>
              <a:t>kubelet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Replicating according to system metrics or demand (autoscaling controller)</a:t>
            </a:r>
          </a:p>
          <a:p>
            <a:pPr lvl="1"/>
            <a:r>
              <a:rPr lang="en-US" dirty="0"/>
              <a:t>Detecting and reacting to failures (</a:t>
            </a:r>
            <a:r>
              <a:rPr lang="en-US" dirty="0" err="1"/>
              <a:t>replicaSet</a:t>
            </a:r>
            <a:r>
              <a:rPr lang="en-US" dirty="0"/>
              <a:t> controller)</a:t>
            </a:r>
          </a:p>
          <a:p>
            <a:r>
              <a:rPr lang="en-US" dirty="0"/>
              <a:t>Maintaining the cluster’s desired and observed state</a:t>
            </a:r>
          </a:p>
          <a:p>
            <a:pPr lvl="1"/>
            <a:r>
              <a:rPr lang="en-US" dirty="0"/>
              <a:t>Persistent data store (</a:t>
            </a:r>
            <a:r>
              <a:rPr lang="en-US" dirty="0" err="1">
                <a:solidFill>
                  <a:srgbClr val="C00000"/>
                </a:solidFill>
              </a:rPr>
              <a:t>etcd</a:t>
            </a:r>
            <a:r>
              <a:rPr lang="en-US" dirty="0"/>
              <a:t>; consensus protocol -- RAFT)</a:t>
            </a:r>
          </a:p>
          <a:p>
            <a:pPr lvl="1"/>
            <a:r>
              <a:rPr lang="en-US" dirty="0"/>
              <a:t>How should everyone see and access this? </a:t>
            </a:r>
            <a:r>
              <a:rPr lang="en-US" dirty="0" err="1">
                <a:solidFill>
                  <a:srgbClr val="C00000"/>
                </a:solidFill>
              </a:rPr>
              <a:t>api</a:t>
            </a:r>
            <a:r>
              <a:rPr lang="en-US" dirty="0">
                <a:solidFill>
                  <a:srgbClr val="C00000"/>
                </a:solidFill>
              </a:rPr>
              <a:t> server </a:t>
            </a:r>
            <a:r>
              <a:rPr lang="en-US" dirty="0"/>
              <a:t>(versioning, etc.)</a:t>
            </a:r>
          </a:p>
          <a:p>
            <a:r>
              <a:rPr lang="en-US" dirty="0"/>
              <a:t>Desired state: </a:t>
            </a:r>
            <a:r>
              <a:rPr lang="en-US" dirty="0">
                <a:solidFill>
                  <a:srgbClr val="C00000"/>
                </a:solidFill>
              </a:rPr>
              <a:t>declaratively</a:t>
            </a:r>
            <a:r>
              <a:rPr lang="en-US" dirty="0"/>
              <a:t> specified. </a:t>
            </a:r>
            <a:r>
              <a:rPr lang="en-US" dirty="0">
                <a:solidFill>
                  <a:srgbClr val="C00000"/>
                </a:solidFill>
              </a:rPr>
              <a:t>Label selectors</a:t>
            </a:r>
            <a:r>
              <a:rPr lang="en-US" dirty="0"/>
              <a:t> to group.</a:t>
            </a:r>
          </a:p>
          <a:p>
            <a:pPr lvl="1"/>
            <a:r>
              <a:rPr lang="en-US" dirty="0"/>
              <a:t>… even when we say </a:t>
            </a:r>
            <a:r>
              <a:rPr lang="en-US" dirty="0" err="1"/>
              <a:t>kubectl</a:t>
            </a:r>
            <a:r>
              <a:rPr lang="en-US" dirty="0"/>
              <a:t> do this and that</a:t>
            </a:r>
          </a:p>
          <a:p>
            <a:r>
              <a:rPr lang="en-US" dirty="0"/>
              <a:t>Naming and connecting to remote entities</a:t>
            </a:r>
          </a:p>
          <a:p>
            <a:pPr lvl="1"/>
            <a:r>
              <a:rPr lang="en-US" dirty="0"/>
              <a:t>Pods shouldn’t have to know physical addresses; IP address management for applications connecting from within container network namespaces</a:t>
            </a:r>
          </a:p>
          <a:p>
            <a:pPr lvl="1"/>
            <a:r>
              <a:rPr lang="en-US" dirty="0"/>
              <a:t>Routing between nodes; within a node from/to a pod on the node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Container Network Interface</a:t>
            </a:r>
          </a:p>
        </p:txBody>
      </p:sp>
    </p:spTree>
    <p:extLst>
      <p:ext uri="{BB962C8B-B14F-4D97-AF65-F5344CB8AC3E}">
        <p14:creationId xmlns:p14="http://schemas.microsoft.com/office/powerpoint/2010/main" val="160890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306B-3892-F678-014E-C573DDEC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Network Virtualization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8F651-2352-87D3-6148-72A800413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774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</vt:lpstr>
      <vt:lpstr>Helvetica</vt:lpstr>
      <vt:lpstr>Times New Roman</vt:lpstr>
      <vt:lpstr>Office Theme</vt:lpstr>
      <vt:lpstr>Containers, Orchestration, Network Virtualization Intro</vt:lpstr>
      <vt:lpstr>Building Blocks of Containers</vt:lpstr>
      <vt:lpstr>What goes into a container?</vt:lpstr>
      <vt:lpstr>Namespaces</vt:lpstr>
      <vt:lpstr>Control groups</vt:lpstr>
      <vt:lpstr>Union FS: “container images too big”</vt:lpstr>
      <vt:lpstr>Orchestrating Containers</vt:lpstr>
      <vt:lpstr>Components you need?</vt:lpstr>
      <vt:lpstr>Network Virtualization</vt:lpstr>
      <vt:lpstr>Virtualizing Networking on a Single Machine</vt:lpstr>
      <vt:lpstr>How to virtualize I/O?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3433</cp:revision>
  <dcterms:created xsi:type="dcterms:W3CDTF">2019-01-23T03:40:12Z</dcterms:created>
  <dcterms:modified xsi:type="dcterms:W3CDTF">2023-03-01T02:05:29Z</dcterms:modified>
</cp:coreProperties>
</file>