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401" r:id="rId2"/>
    <p:sldId id="1242" r:id="rId3"/>
    <p:sldId id="1249" r:id="rId4"/>
    <p:sldId id="1248" r:id="rId5"/>
    <p:sldId id="1265" r:id="rId6"/>
    <p:sldId id="1266" r:id="rId7"/>
    <p:sldId id="1250" r:id="rId8"/>
    <p:sldId id="1269" r:id="rId9"/>
    <p:sldId id="1253" r:id="rId10"/>
    <p:sldId id="1251" r:id="rId11"/>
    <p:sldId id="1252" r:id="rId12"/>
    <p:sldId id="1256" r:id="rId13"/>
    <p:sldId id="1255" r:id="rId14"/>
    <p:sldId id="1262" r:id="rId15"/>
    <p:sldId id="1270" r:id="rId16"/>
    <p:sldId id="1257" r:id="rId17"/>
    <p:sldId id="1260" r:id="rId18"/>
    <p:sldId id="1261" r:id="rId19"/>
    <p:sldId id="1263" r:id="rId20"/>
    <p:sldId id="1268" r:id="rId21"/>
    <p:sldId id="1258" r:id="rId22"/>
    <p:sldId id="1259" r:id="rId23"/>
    <p:sldId id="1264" r:id="rId24"/>
    <p:sldId id="1254" r:id="rId25"/>
    <p:sldId id="1267" r:id="rId26"/>
    <p:sldId id="1271" r:id="rId27"/>
    <p:sldId id="1272" r:id="rId28"/>
    <p:sldId id="1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0"/>
    <p:restoredTop sz="94406"/>
  </p:normalViewPr>
  <p:slideViewPr>
    <p:cSldViewPr snapToGrid="0" snapToObjects="1">
      <p:cViewPr varScale="1">
        <p:scale>
          <a:sx n="115" d="100"/>
          <a:sy n="115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utgers.edu/~sn624/553-S23" TargetMode="External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8747" y="1813812"/>
            <a:ext cx="1075344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rgbClr val="C00000"/>
                </a:solidFill>
                <a:ea typeface="ＭＳ Ｐゴシック" charset="0"/>
                <a:cs typeface="+mj-cs"/>
              </a:rPr>
              <a:t>Monitoring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8999"/>
            <a:ext cx="9144000" cy="23446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Srinivas Narayana</a:t>
            </a:r>
            <a:endParaRPr lang="en-US" sz="2800" dirty="0">
              <a:ea typeface="ＭＳ Ｐゴシック" charset="0"/>
              <a:hlinkClick r:id="rId2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3"/>
              </a:rPr>
              <a:t>http://</a:t>
            </a:r>
            <a:r>
              <a:rPr lang="en-US" sz="2800" dirty="0" err="1">
                <a:ea typeface="ＭＳ Ｐゴシック" charset="0"/>
                <a:hlinkClick r:id="rId3"/>
              </a:rPr>
              <a:t>www.cs.rutgers.edu</a:t>
            </a:r>
            <a:r>
              <a:rPr lang="en-US" sz="2800" dirty="0">
                <a:ea typeface="ＭＳ Ｐゴシック" charset="0"/>
                <a:hlinkClick r:id="rId3"/>
              </a:rPr>
              <a:t>/~sn624/553-S23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590E-3E4E-B144-179D-17876C8E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Spans and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F29C-85C0-B991-35B7-56940CE28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65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Span:</a:t>
            </a:r>
            <a:r>
              <a:rPr lang="en-US" dirty="0"/>
              <a:t> a process-level annotated event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Trace:</a:t>
            </a:r>
            <a:r>
              <a:rPr lang="en-US" dirty="0"/>
              <a:t> a series of spans linked to each other by being a part of the same high-level client request</a:t>
            </a:r>
          </a:p>
          <a:p>
            <a:endParaRPr lang="en-US" dirty="0"/>
          </a:p>
          <a:p>
            <a:r>
              <a:rPr lang="en-US" dirty="0"/>
              <a:t>Q1. How to instrument applications to produce spans?</a:t>
            </a:r>
          </a:p>
          <a:p>
            <a:endParaRPr lang="en-US" dirty="0"/>
          </a:p>
          <a:p>
            <a:r>
              <a:rPr lang="en-US" dirty="0"/>
              <a:t>Q2. What should spans contain?</a:t>
            </a:r>
          </a:p>
          <a:p>
            <a:endParaRPr lang="en-US" dirty="0"/>
          </a:p>
          <a:p>
            <a:r>
              <a:rPr lang="en-US" dirty="0"/>
              <a:t>Q3. How are spans related to one another to produce a trace?</a:t>
            </a:r>
          </a:p>
          <a:p>
            <a:endParaRPr lang="en-US" dirty="0"/>
          </a:p>
          <a:p>
            <a:r>
              <a:rPr lang="en-US" dirty="0"/>
              <a:t>Q4. How to extract the data of spans from the application?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6C6D5-B32F-F110-AFEC-33F3A0B8884F}"/>
              </a:ext>
            </a:extLst>
          </p:cNvPr>
          <p:cNvSpPr txBox="1"/>
          <p:nvPr/>
        </p:nvSpPr>
        <p:spPr>
          <a:xfrm>
            <a:off x="8909823" y="3198167"/>
            <a:ext cx="2564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OpenTelemetry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4BFDF-4802-E571-4FCA-40BF7D32FE71}"/>
              </a:ext>
            </a:extLst>
          </p:cNvPr>
          <p:cNvSpPr txBox="1"/>
          <p:nvPr/>
        </p:nvSpPr>
        <p:spPr>
          <a:xfrm>
            <a:off x="8849421" y="3919279"/>
            <a:ext cx="2564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Jaeger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23C54-F16B-83C0-29F9-24A1E0392463}"/>
              </a:ext>
            </a:extLst>
          </p:cNvPr>
          <p:cNvSpPr txBox="1"/>
          <p:nvPr/>
        </p:nvSpPr>
        <p:spPr>
          <a:xfrm>
            <a:off x="8789019" y="4613255"/>
            <a:ext cx="2564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Dapper</a:t>
            </a:r>
          </a:p>
        </p:txBody>
      </p:sp>
    </p:spTree>
    <p:extLst>
      <p:ext uri="{BB962C8B-B14F-4D97-AF65-F5344CB8AC3E}">
        <p14:creationId xmlns:p14="http://schemas.microsoft.com/office/powerpoint/2010/main" val="218441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C7DA-819B-2902-4C22-59137817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Instrumentation: </a:t>
            </a:r>
            <a:r>
              <a:rPr lang="en-US" dirty="0" err="1"/>
              <a:t>OpenTelemetry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D60D82D-C169-2F66-502C-659218971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5457" y="1425854"/>
            <a:ext cx="5738343" cy="50670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E5C6FC-645B-8A70-278B-3F1BDC1B11FC}"/>
              </a:ext>
            </a:extLst>
          </p:cNvPr>
          <p:cNvSpPr txBox="1"/>
          <p:nvPr/>
        </p:nvSpPr>
        <p:spPr>
          <a:xfrm>
            <a:off x="838200" y="2587083"/>
            <a:ext cx="40144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Instrument widely used libraries rather than having each app instrument itself.</a:t>
            </a:r>
          </a:p>
        </p:txBody>
      </p:sp>
    </p:spTree>
    <p:extLst>
      <p:ext uri="{BB962C8B-B14F-4D97-AF65-F5344CB8AC3E}">
        <p14:creationId xmlns:p14="http://schemas.microsoft.com/office/powerpoint/2010/main" val="273068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74C6-95B8-7ABB-1121-3963ED7D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Instrumentation: </a:t>
            </a:r>
            <a:r>
              <a:rPr lang="en-US" dirty="0" err="1"/>
              <a:t>OpenTelemetry</a:t>
            </a: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5A7025-2381-2852-E627-80EC46F54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8" y="1426692"/>
            <a:ext cx="7772400" cy="50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8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B2CB-5480-CBE0-E02E-1A933FC6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span: </a:t>
            </a:r>
            <a:r>
              <a:rPr lang="en-US" dirty="0" err="1"/>
              <a:t>OpenTelemetry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409906C-1002-AF24-DDC7-7B9897EEB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697" y="1550573"/>
            <a:ext cx="5256696" cy="4852813"/>
          </a:xfrm>
        </p:spPr>
      </p:pic>
    </p:spTree>
    <p:extLst>
      <p:ext uri="{BB962C8B-B14F-4D97-AF65-F5344CB8AC3E}">
        <p14:creationId xmlns:p14="http://schemas.microsoft.com/office/powerpoint/2010/main" val="221001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2F22-3BFF-2DE9-7DCF-DE08F536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span: Dapper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9460-DA92-596F-C310-14E0F333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8A2E0C6-17D5-2296-2AB9-68B8DDC7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276763"/>
            <a:ext cx="74295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8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E62D-F655-D2EF-EC9B-B6991F75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spans into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B179-78AB-5183-E76B-CD3981A4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Carry all spans in headers between microservices?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Baggage:</a:t>
            </a:r>
            <a:r>
              <a:rPr lang="en-US" dirty="0"/>
              <a:t> keep it small</a:t>
            </a:r>
          </a:p>
          <a:p>
            <a:pPr lvl="1"/>
            <a:endParaRPr lang="en-US" dirty="0"/>
          </a:p>
          <a:p>
            <a:r>
              <a:rPr lang="en-US" dirty="0"/>
              <a:t>Carry parent-child ID relationships</a:t>
            </a:r>
          </a:p>
          <a:p>
            <a:endParaRPr lang="en-US" dirty="0"/>
          </a:p>
          <a:p>
            <a:r>
              <a:rPr lang="en-US" dirty="0"/>
              <a:t>Trace IDs: probabilistically unique integers</a:t>
            </a:r>
          </a:p>
          <a:p>
            <a:endParaRPr lang="en-US" dirty="0"/>
          </a:p>
          <a:p>
            <a:r>
              <a:rPr lang="en-US" dirty="0"/>
              <a:t>Actual mechanism of propagation: HTTP/RPC protocol headers (inter-process); function call arguments (intra-process)</a:t>
            </a:r>
          </a:p>
        </p:txBody>
      </p:sp>
    </p:spTree>
    <p:extLst>
      <p:ext uri="{BB962C8B-B14F-4D97-AF65-F5344CB8AC3E}">
        <p14:creationId xmlns:p14="http://schemas.microsoft.com/office/powerpoint/2010/main" val="100514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263B-FDA6-0D70-8A1E-0F5A05FB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putting spans together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0C182DE-A6DA-B74C-7AC6-0EE7FAF57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76" y="1612605"/>
            <a:ext cx="6070600" cy="37846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03A91EB-5AD2-4F08-7D6E-16E86D05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83" y="1384662"/>
            <a:ext cx="4148710" cy="24804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08EB6DD-5A73-EFA1-7C57-182874704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214" y="4255407"/>
            <a:ext cx="4158279" cy="22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0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4B87-49A7-6E2D-29D9-A70C3418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traces</a:t>
            </a:r>
          </a:p>
        </p:txBody>
      </p: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DD062C3-9751-3D5D-6002-EDA0E5B8B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82" y="1558835"/>
            <a:ext cx="7045036" cy="51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9318-CFAA-029A-B5C5-55DDC82D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traces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1425E7A-E173-18E6-36D6-59F7B34EC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500" y="1835944"/>
            <a:ext cx="5207000" cy="4330700"/>
          </a:xfrm>
        </p:spPr>
      </p:pic>
    </p:spTree>
    <p:extLst>
      <p:ext uri="{BB962C8B-B14F-4D97-AF65-F5344CB8AC3E}">
        <p14:creationId xmlns:p14="http://schemas.microsoft.com/office/powerpoint/2010/main" val="1676928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5ACF-6330-550F-5767-272ABBB5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Dapper system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54B0374-71F9-AE11-13B7-5F5779558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135" y="1825625"/>
            <a:ext cx="6483729" cy="4351338"/>
          </a:xfrm>
        </p:spPr>
      </p:pic>
    </p:spTree>
    <p:extLst>
      <p:ext uri="{BB962C8B-B14F-4D97-AF65-F5344CB8AC3E}">
        <p14:creationId xmlns:p14="http://schemas.microsoft.com/office/powerpoint/2010/main" val="31581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CF48-2DCD-15E3-6437-F42EEC13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1812-B352-8EEE-AAFC-41A0AFB8B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392"/>
          </a:xfrm>
        </p:spPr>
        <p:txBody>
          <a:bodyPr>
            <a:normAutofit/>
          </a:bodyPr>
          <a:lstStyle/>
          <a:p>
            <a:r>
              <a:rPr lang="en-US" dirty="0"/>
              <a:t>How to run and manage an Internet service?</a:t>
            </a:r>
          </a:p>
          <a:p>
            <a:r>
              <a:rPr lang="en-US" dirty="0"/>
              <a:t>Monitoring, security</a:t>
            </a:r>
          </a:p>
          <a:p>
            <a:r>
              <a:rPr lang="en-US" dirty="0"/>
              <a:t>Load management </a:t>
            </a:r>
          </a:p>
          <a:p>
            <a:r>
              <a:rPr lang="en-US" dirty="0"/>
              <a:t>Release engineering, canarying</a:t>
            </a:r>
          </a:p>
          <a:p>
            <a:r>
              <a:rPr lang="en-US" dirty="0"/>
              <a:t>Crafting and maintaining SLOs</a:t>
            </a:r>
          </a:p>
          <a:p>
            <a:r>
              <a:rPr lang="en-US" dirty="0"/>
              <a:t>People and processes</a:t>
            </a:r>
          </a:p>
          <a:p>
            <a:r>
              <a:rPr lang="en-US" dirty="0"/>
              <a:t>Incident response, postmortems</a:t>
            </a:r>
          </a:p>
          <a:p>
            <a:r>
              <a:rPr lang="en-US" dirty="0"/>
              <a:t>Designing and managing configurations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B46D27-3A56-7481-4220-D86C93F89044}"/>
              </a:ext>
            </a:extLst>
          </p:cNvPr>
          <p:cNvSpPr/>
          <p:nvPr/>
        </p:nvSpPr>
        <p:spPr>
          <a:xfrm>
            <a:off x="758282" y="2782229"/>
            <a:ext cx="3947532" cy="657922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C4BB-329B-79A3-36E9-755A905E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Jaeger trace 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052B-D881-D506-2510-F5663790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4C02116-8A51-08FD-C17F-0B981A8ED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62933"/>
            <a:ext cx="7772400" cy="46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0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24B4-959D-4974-98EF-B025AAB2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Jaeger trace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2DB2-CDE7-22EE-C914-3415057C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2F1D70-2149-3153-EC47-4528CD02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00" y="1518285"/>
            <a:ext cx="10731700" cy="49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99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0146-451E-1BB8-2C3A-724A89C6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Jaeger trace 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A1AF01-8202-1ADF-0E19-E991C8A21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" y="1814440"/>
            <a:ext cx="11303725" cy="422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402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09C8-76A9-D122-A6FE-63581660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56BB-725A-EC12-56A2-B395DED3C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632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Instrumentation in the critical path: </a:t>
            </a:r>
            <a:r>
              <a:rPr lang="en-US" dirty="0"/>
              <a:t>latency and throughput issues</a:t>
            </a:r>
          </a:p>
          <a:p>
            <a:r>
              <a:rPr lang="en-US" dirty="0"/>
              <a:t>Sample aggressively</a:t>
            </a:r>
          </a:p>
          <a:p>
            <a:pPr lvl="1"/>
            <a:r>
              <a:rPr lang="en-US" dirty="0"/>
              <a:t>Tradeoff with accuracy</a:t>
            </a:r>
          </a:p>
          <a:p>
            <a:r>
              <a:rPr lang="en-US" dirty="0"/>
              <a:t>Head-based sampling vs. tail-based sampling</a:t>
            </a:r>
          </a:p>
          <a:p>
            <a:r>
              <a:rPr lang="en-US" dirty="0"/>
              <a:t>Reduce baggage</a:t>
            </a:r>
          </a:p>
        </p:txBody>
      </p:sp>
      <p:pic>
        <p:nvPicPr>
          <p:cNvPr id="5" name="Picture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CC7E7C8-AB09-5DA7-FFCD-3ECE5B1D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527" y="1825625"/>
            <a:ext cx="6059273" cy="41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8CA2-9E17-A700-901D-5CFED99B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E602-3D84-66FD-F9FE-B17C5538F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agents can take up resources</a:t>
            </a:r>
          </a:p>
          <a:p>
            <a:r>
              <a:rPr lang="en-US" dirty="0"/>
              <a:t>Sample separately at the collector as well</a:t>
            </a:r>
          </a:p>
          <a:p>
            <a:r>
              <a:rPr lang="en-US" dirty="0"/>
              <a:t>Sample to target # traces per unit time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E0F7292-3C36-A0A7-9CCC-067CF03CD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96" y="3767860"/>
            <a:ext cx="7772400" cy="229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E2E2-CAFD-A87A-DDC4-4BB09D94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E00F-0DB9-7BE6-AA59-8ED61A02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Teasing out interactions with shared systems</a:t>
            </a:r>
          </a:p>
          <a:p>
            <a:pPr lvl="1"/>
            <a:r>
              <a:rPr lang="en-US" dirty="0"/>
              <a:t>e.g., distributed storage</a:t>
            </a:r>
          </a:p>
          <a:p>
            <a:endParaRPr lang="en-US" dirty="0"/>
          </a:p>
          <a:p>
            <a:r>
              <a:rPr lang="en-US" dirty="0"/>
              <a:t>Integration with public cloud systems</a:t>
            </a:r>
          </a:p>
          <a:p>
            <a:endParaRPr lang="en-US" dirty="0"/>
          </a:p>
          <a:p>
            <a:r>
              <a:rPr lang="en-US" dirty="0"/>
              <a:t>Combining system and application visibility</a:t>
            </a:r>
          </a:p>
          <a:p>
            <a:pPr lvl="1"/>
            <a:r>
              <a:rPr lang="en-US" dirty="0"/>
              <a:t>Uncovering bottlenecks deeper in the stack, e.g. TCP</a:t>
            </a:r>
          </a:p>
          <a:p>
            <a:endParaRPr lang="en-US" dirty="0"/>
          </a:p>
          <a:p>
            <a:r>
              <a:rPr lang="en-US" dirty="0"/>
              <a:t>Batch processing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53141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195B-2DD0-E96F-446E-28E4C168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B4BEE-CE9B-B15E-9562-9E2BAE04C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6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EB45-34DD-B7E8-8941-1E8925C9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B306-4DB9-F991-82C8-F441B1F1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services have many building blocks</a:t>
            </a:r>
          </a:p>
          <a:p>
            <a:r>
              <a:rPr lang="en-US" dirty="0"/>
              <a:t>Content delivery at the user edge</a:t>
            </a:r>
          </a:p>
          <a:p>
            <a:r>
              <a:rPr lang="en-US" dirty="0"/>
              <a:t>Application design patterns within the data center</a:t>
            </a:r>
          </a:p>
          <a:p>
            <a:r>
              <a:rPr lang="en-US" dirty="0"/>
              <a:t>Infrastructure support within the system</a:t>
            </a:r>
          </a:p>
          <a:p>
            <a:r>
              <a:rPr lang="en-US" dirty="0"/>
              <a:t>Networking design to achieve high performance and agility</a:t>
            </a:r>
          </a:p>
          <a:p>
            <a:r>
              <a:rPr lang="en-US" dirty="0"/>
              <a:t>Operational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2927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E085-12C1-F9E4-2A54-0FB4A8C9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4114-532A-78FD-D55E-CD5331FC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Carry a deeper appreciation for supporting technologies</a:t>
            </a:r>
          </a:p>
          <a:p>
            <a:pPr lvl="1"/>
            <a:endParaRPr lang="en-US" dirty="0"/>
          </a:p>
          <a:p>
            <a:r>
              <a:rPr lang="en-US" dirty="0"/>
              <a:t>Learn how to evaluate system designs</a:t>
            </a:r>
          </a:p>
          <a:p>
            <a:pPr lvl="1"/>
            <a:r>
              <a:rPr lang="en-US" dirty="0"/>
              <a:t>Understand and diagnose problems lower down the stack</a:t>
            </a:r>
          </a:p>
          <a:p>
            <a:endParaRPr lang="en-US" dirty="0"/>
          </a:p>
          <a:p>
            <a:r>
              <a:rPr lang="en-US" dirty="0"/>
              <a:t>Build your own better infrastructure</a:t>
            </a:r>
          </a:p>
          <a:p>
            <a:endParaRPr lang="en-US" dirty="0"/>
          </a:p>
          <a:p>
            <a:r>
              <a:rPr lang="en-US" dirty="0"/>
              <a:t>Research or pursue careers developing (on) these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3991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6457-3664-9DFE-2ADF-66DCAAEB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3618-CE0E-FDE3-9AA9-FFCE7A30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Sometimes, you just don’t have enough capacity</a:t>
            </a:r>
          </a:p>
          <a:p>
            <a:r>
              <a:rPr lang="en-US" dirty="0">
                <a:solidFill>
                  <a:srgbClr val="C00000"/>
                </a:solidFill>
              </a:rPr>
              <a:t>Vertical autoscaling</a:t>
            </a:r>
          </a:p>
          <a:p>
            <a:r>
              <a:rPr lang="en-US" dirty="0">
                <a:solidFill>
                  <a:srgbClr val="C00000"/>
                </a:solidFill>
              </a:rPr>
              <a:t>Horizontal autoscaling</a:t>
            </a:r>
          </a:p>
          <a:p>
            <a:r>
              <a:rPr lang="en-US" dirty="0"/>
              <a:t>Don’t just rely on server utilization metrics. For example, error codes returned very quickly have low CPU utilization</a:t>
            </a:r>
          </a:p>
          <a:p>
            <a:r>
              <a:rPr lang="en-US" dirty="0"/>
              <a:t>Creating new instances is never instant</a:t>
            </a:r>
          </a:p>
          <a:p>
            <a:r>
              <a:rPr lang="en-US" dirty="0"/>
              <a:t>Doesn’t always work:</a:t>
            </a:r>
          </a:p>
          <a:p>
            <a:pPr lvl="1"/>
            <a:r>
              <a:rPr lang="en-US" dirty="0"/>
              <a:t>Failure to do useful work but consuming resources</a:t>
            </a:r>
          </a:p>
          <a:p>
            <a:pPr lvl="1"/>
            <a:r>
              <a:rPr lang="en-US" dirty="0"/>
              <a:t>Overloading downstream dependencies by autoscaling upstream tier</a:t>
            </a:r>
          </a:p>
          <a:p>
            <a:pPr lvl="1"/>
            <a:r>
              <a:rPr lang="en-US" dirty="0"/>
              <a:t>Shared quotas across tiers: reason with dependencies carefully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91C9-C757-E31B-729B-F5DB7677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shedding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1002-71AB-E2B9-7D81-F3F95880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errors upon high load; process what you can</a:t>
            </a:r>
          </a:p>
          <a:p>
            <a:r>
              <a:rPr lang="en-US" dirty="0"/>
              <a:t>Combination of all techniques useful. But consider their interactions carefully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580F60A-DD19-37B9-9CC0-4CE3BDAF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321" y="3105615"/>
            <a:ext cx="4274635" cy="369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5910-B326-923A-C27B-C127F4C0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9684-BE2C-CC43-0E8C-4955B9694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tracing</a:t>
            </a:r>
          </a:p>
        </p:txBody>
      </p:sp>
    </p:spTree>
    <p:extLst>
      <p:ext uri="{BB962C8B-B14F-4D97-AF65-F5344CB8AC3E}">
        <p14:creationId xmlns:p14="http://schemas.microsoft.com/office/powerpoint/2010/main" val="27765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297E-49D5-6C58-6B3E-7AFD596D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monitoring?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C992-0BA8-A165-8A1F-E241760F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dirty="0"/>
              <a:t>Validating functionality: failures, exceptions, latencies</a:t>
            </a:r>
          </a:p>
          <a:p>
            <a:r>
              <a:rPr lang="en-US" dirty="0"/>
              <a:t>Understanding performance hotspots during development and after deployment</a:t>
            </a:r>
          </a:p>
          <a:p>
            <a:pPr lvl="1"/>
            <a:r>
              <a:rPr lang="en-US" dirty="0"/>
              <a:t>e.g.  Components inducing long tail latencies</a:t>
            </a:r>
          </a:p>
          <a:p>
            <a:r>
              <a:rPr lang="en-US" dirty="0"/>
              <a:t>Securing user data, intellectual property, infrastructure</a:t>
            </a:r>
          </a:p>
          <a:p>
            <a:pPr lvl="1"/>
            <a:r>
              <a:rPr lang="en-US" dirty="0"/>
              <a:t>e.g. system calls, data exfiltration, break-ins</a:t>
            </a:r>
          </a:p>
          <a:p>
            <a:pPr lvl="1"/>
            <a:r>
              <a:rPr lang="en-US" dirty="0"/>
              <a:t>e.g. validating conformance to security policies: access control</a:t>
            </a:r>
          </a:p>
          <a:p>
            <a:r>
              <a:rPr lang="en-US" dirty="0"/>
              <a:t>Top-level view of large systems</a:t>
            </a:r>
          </a:p>
          <a:p>
            <a:pPr lvl="1"/>
            <a:r>
              <a:rPr lang="en-US" dirty="0"/>
              <a:t>e.g. inferring service dependencies</a:t>
            </a:r>
          </a:p>
          <a:p>
            <a:pPr lvl="1"/>
            <a:r>
              <a:rPr lang="en-US" dirty="0"/>
              <a:t>e.g. who is inflating the (wide-area) Internet bill?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2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D3EA-1CC3-3490-DB37-57E82998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Interactive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926BB-DD72-E387-DB8C-7BA762E5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764"/>
          </a:xfrm>
        </p:spPr>
        <p:txBody>
          <a:bodyPr>
            <a:normAutofit/>
          </a:bodyPr>
          <a:lstStyle/>
          <a:p>
            <a:r>
              <a:rPr lang="en-US" dirty="0"/>
              <a:t>Distributed application components (microservices)</a:t>
            </a:r>
          </a:p>
          <a:p>
            <a:r>
              <a:rPr lang="en-US" dirty="0"/>
              <a:t>Monitoring at different levels: host, network, application</a:t>
            </a:r>
          </a:p>
          <a:p>
            <a:r>
              <a:rPr lang="en-US" dirty="0"/>
              <a:t>Three “pillars” of application monitoring:  </a:t>
            </a:r>
            <a:r>
              <a:rPr lang="en-US" dirty="0">
                <a:solidFill>
                  <a:srgbClr val="C00000"/>
                </a:solidFill>
              </a:rPr>
              <a:t>logs, metrics, traces</a:t>
            </a:r>
          </a:p>
          <a:p>
            <a:r>
              <a:rPr lang="en-US" dirty="0"/>
              <a:t>Logs: unstructured data, highly application and event specific</a:t>
            </a:r>
          </a:p>
          <a:p>
            <a:r>
              <a:rPr lang="en-US" dirty="0"/>
              <a:t>Metrics: aggregated data over time or requests per component</a:t>
            </a:r>
          </a:p>
          <a:p>
            <a:pPr lvl="1"/>
            <a:r>
              <a:rPr lang="en-US" dirty="0"/>
              <a:t>E.g. system calls, file operations within a process, etc.</a:t>
            </a:r>
          </a:p>
          <a:p>
            <a:r>
              <a:rPr lang="en-US" dirty="0"/>
              <a:t>Tracing: view of a single user-level request across distributed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7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F50D-C56B-9DF7-6238-1B438A40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tracing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94BD-D765-A7C3-E36C-A35B046F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Closed box and open box monitoring</a:t>
            </a:r>
          </a:p>
          <a:p>
            <a:endParaRPr lang="en-US" dirty="0"/>
          </a:p>
          <a:p>
            <a:r>
              <a:rPr lang="en-US" dirty="0"/>
              <a:t>Libraries and agents</a:t>
            </a:r>
          </a:p>
          <a:p>
            <a:endParaRPr lang="en-US" dirty="0"/>
          </a:p>
          <a:p>
            <a:r>
              <a:rPr lang="en-US" dirty="0"/>
              <a:t>System events and application events</a:t>
            </a:r>
          </a:p>
          <a:p>
            <a:endParaRPr lang="en-US" dirty="0"/>
          </a:p>
          <a:p>
            <a:r>
              <a:rPr lang="en-US" dirty="0"/>
              <a:t>Inter-process and intra-process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1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00FA-71D7-A1B7-C03D-6DF962D0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Tracing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69B5-08E8-17F0-8AB8-78EC2945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746"/>
          </a:xfrm>
        </p:spPr>
        <p:txBody>
          <a:bodyPr/>
          <a:lstStyle/>
          <a:p>
            <a:r>
              <a:rPr lang="en-US" dirty="0"/>
              <a:t>Application transparency</a:t>
            </a:r>
          </a:p>
          <a:p>
            <a:r>
              <a:rPr lang="en-US" dirty="0"/>
              <a:t>Low overheads</a:t>
            </a:r>
          </a:p>
          <a:p>
            <a:r>
              <a:rPr lang="en-US" dirty="0"/>
              <a:t>Scalability to large applications</a:t>
            </a:r>
          </a:p>
          <a:p>
            <a:r>
              <a:rPr lang="en-US" dirty="0"/>
              <a:t>Privacy of user data</a:t>
            </a:r>
          </a:p>
          <a:p>
            <a:r>
              <a:rPr lang="en-US" dirty="0"/>
              <a:t>Interpreting and annotating traces with additional metadata</a:t>
            </a:r>
          </a:p>
          <a:p>
            <a:r>
              <a:rPr lang="en-US" dirty="0"/>
              <a:t>Joining with other telemetry data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Today: closed box tracing using libraries to monitor inter-process application-level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6124</TotalTime>
  <Words>707</Words>
  <Application>Microsoft Macintosh PowerPoint</Application>
  <PresentationFormat>Widescreen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Helvetica</vt:lpstr>
      <vt:lpstr>Times New Roman</vt:lpstr>
      <vt:lpstr>Office Theme</vt:lpstr>
      <vt:lpstr>Monitoring</vt:lpstr>
      <vt:lpstr>Operations</vt:lpstr>
      <vt:lpstr>Autoscaling</vt:lpstr>
      <vt:lpstr>Load shedding</vt:lpstr>
      <vt:lpstr>Monitoring</vt:lpstr>
      <vt:lpstr>Why do we need monitoring?</vt:lpstr>
      <vt:lpstr>Monitoring Interactive Applications</vt:lpstr>
      <vt:lpstr>Taxonomy of tracing systems</vt:lpstr>
      <vt:lpstr>Goals for Tracing systems</vt:lpstr>
      <vt:lpstr>Spans and traces</vt:lpstr>
      <vt:lpstr>Instrumentation: OpenTelemetry</vt:lpstr>
      <vt:lpstr>Instrumentation: OpenTelemetry</vt:lpstr>
      <vt:lpstr>Example span: OpenTelemetry</vt:lpstr>
      <vt:lpstr>Example span: Dapper</vt:lpstr>
      <vt:lpstr>Combining spans into traces</vt:lpstr>
      <vt:lpstr>Trace: putting spans together</vt:lpstr>
      <vt:lpstr>Visualizing traces</vt:lpstr>
      <vt:lpstr>Visualizing traces</vt:lpstr>
      <vt:lpstr>Google Dapper system</vt:lpstr>
      <vt:lpstr>Jaeger trace collector</vt:lpstr>
      <vt:lpstr>Jaeger trace example</vt:lpstr>
      <vt:lpstr>Jaeger trace example</vt:lpstr>
      <vt:lpstr>Monitoring overheads</vt:lpstr>
      <vt:lpstr>Collection overheads</vt:lpstr>
      <vt:lpstr>Monitoring concerns</vt:lpstr>
      <vt:lpstr>Outro</vt:lpstr>
      <vt:lpstr>Summary</vt:lpstr>
      <vt:lpstr>Where to go from here?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4922</cp:revision>
  <dcterms:created xsi:type="dcterms:W3CDTF">2019-01-23T03:40:12Z</dcterms:created>
  <dcterms:modified xsi:type="dcterms:W3CDTF">2023-04-26T18:04:29Z</dcterms:modified>
</cp:coreProperties>
</file>