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7" r:id="rId2"/>
    <p:sldId id="966" r:id="rId3"/>
    <p:sldId id="965" r:id="rId4"/>
    <p:sldId id="640" r:id="rId5"/>
    <p:sldId id="641" r:id="rId6"/>
    <p:sldId id="606" r:id="rId7"/>
    <p:sldId id="642" r:id="rId8"/>
    <p:sldId id="643" r:id="rId9"/>
    <p:sldId id="648" r:id="rId10"/>
    <p:sldId id="626" r:id="rId11"/>
    <p:sldId id="967" r:id="rId12"/>
    <p:sldId id="945" r:id="rId13"/>
    <p:sldId id="424" r:id="rId14"/>
    <p:sldId id="65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l; 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Congestion Control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24EE-871E-00C4-D985-6C06C3B9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around with socket buffer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048A-7AC4-BC79-6B53-26A6FF89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12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iperf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–s ;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iperf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–c localhost –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i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1</a:t>
            </a:r>
            <a:endParaRPr lang="en-US" sz="2400" dirty="0"/>
          </a:p>
          <a:p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ping localhost</a:t>
            </a:r>
          </a:p>
          <a:p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sudo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tc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qdisc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add dev lo root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netem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delay 100ms</a:t>
            </a:r>
          </a:p>
          <a:p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sudo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sysctl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net.ipv4.tcp_rmem # min, default, max</a:t>
            </a:r>
          </a:p>
          <a:p>
            <a:r>
              <a:rPr lang="en-US" dirty="0">
                <a:ea typeface="Ayuthaya" pitchFamily="2" charset="-34"/>
                <a:cs typeface="Ayuthaya" pitchFamily="2" charset="-34"/>
              </a:rPr>
              <a:t>Default buffer size 128KB; change e.g., 2.56MB by using</a:t>
            </a: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/>
            <a:r>
              <a:rPr lang="en-US" sz="20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sudo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0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sysctl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net.ipv4.tcp_rmem=“4096 2621440 6291456”</a:t>
            </a:r>
          </a:p>
          <a:p>
            <a:r>
              <a:rPr lang="en-US" dirty="0">
                <a:ea typeface="Ayuthaya" pitchFamily="2" charset="-34"/>
                <a:cs typeface="Ayuthaya" pitchFamily="2" charset="-34"/>
              </a:rPr>
              <a:t>Clean up and restore to defaults</a:t>
            </a:r>
          </a:p>
          <a:p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sudo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tc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qdisc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del dev lo root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netem</a:t>
            </a:r>
            <a:endParaRPr lang="en-US" sz="2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/>
            <a:r>
              <a:rPr lang="en-US" sz="2000" dirty="0">
                <a:ea typeface="Ayuthaya" pitchFamily="2" charset="-34"/>
                <a:cs typeface="Ayuthaya" pitchFamily="2" charset="-34"/>
              </a:rPr>
              <a:t>If needed:</a:t>
            </a:r>
          </a:p>
          <a:p>
            <a:pPr lvl="1"/>
            <a:r>
              <a:rPr lang="en-US" sz="20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sudo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0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sysctl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net.ipv4.tcp_rmem=“4096 131072 6291456”</a:t>
            </a:r>
          </a:p>
          <a:p>
            <a:pPr lvl="1"/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US" sz="2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US" sz="2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769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AB67-F198-ADEC-AB03-69DA7C43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EA2B1-86E9-3B59-19A2-C3E989F71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Congestion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42239D-E0D0-404F-AA25-559BDA4C75F1}"/>
              </a:ext>
            </a:extLst>
          </p:cNvPr>
          <p:cNvGrpSpPr/>
          <p:nvPr/>
        </p:nvGrpSpPr>
        <p:grpSpPr>
          <a:xfrm>
            <a:off x="-11467" y="3817960"/>
            <a:ext cx="4684057" cy="2900753"/>
            <a:chOff x="365436" y="3928940"/>
            <a:chExt cx="4684057" cy="290075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C0BCEE-E7AD-8840-8108-F50CCCFF683B}"/>
                </a:ext>
              </a:extLst>
            </p:cNvPr>
            <p:cNvCxnSpPr/>
            <p:nvPr/>
          </p:nvCxnSpPr>
          <p:spPr>
            <a:xfrm flipV="1">
              <a:off x="1861135" y="3928940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B45A0A-46B7-1943-88F1-C3CC6E365660}"/>
                </a:ext>
              </a:extLst>
            </p:cNvPr>
            <p:cNvCxnSpPr/>
            <p:nvPr/>
          </p:nvCxnSpPr>
          <p:spPr>
            <a:xfrm>
              <a:off x="1848609" y="6400800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4E7CB0-5A69-FE4F-901D-08CBB6E67033}"/>
                </a:ext>
              </a:extLst>
            </p:cNvPr>
            <p:cNvSpPr txBox="1"/>
            <p:nvPr/>
          </p:nvSpPr>
          <p:spPr>
            <a:xfrm>
              <a:off x="365436" y="4495110"/>
              <a:ext cx="14654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Amount of useful data that gets across to the receiver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28659-76FA-DB4B-BC2F-6121961301C3}"/>
                </a:ext>
              </a:extLst>
            </p:cNvPr>
            <p:cNvSpPr txBox="1"/>
            <p:nvPr/>
          </p:nvSpPr>
          <p:spPr>
            <a:xfrm>
              <a:off x="1661477" y="6460361"/>
              <a:ext cx="3388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Fraction of link used 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link load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4178A3-ADFC-0946-BB24-3C8AC115C597}"/>
              </a:ext>
            </a:extLst>
          </p:cNvPr>
          <p:cNvCxnSpPr>
            <a:cxnSpLocks/>
          </p:cNvCxnSpPr>
          <p:nvPr/>
        </p:nvCxnSpPr>
        <p:spPr>
          <a:xfrm>
            <a:off x="3736143" y="4218837"/>
            <a:ext cx="0" cy="205439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EBC955-A0A6-034F-B823-610CB2388B96}"/>
              </a:ext>
            </a:extLst>
          </p:cNvPr>
          <p:cNvCxnSpPr>
            <a:cxnSpLocks/>
          </p:cNvCxnSpPr>
          <p:nvPr/>
        </p:nvCxnSpPr>
        <p:spPr>
          <a:xfrm flipH="1">
            <a:off x="1471706" y="4226762"/>
            <a:ext cx="2264437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A33765-4F1D-BE4C-9A0B-02CAA57789BB}"/>
              </a:ext>
            </a:extLst>
          </p:cNvPr>
          <p:cNvSpPr txBox="1"/>
          <p:nvPr/>
        </p:nvSpPr>
        <p:spPr>
          <a:xfrm>
            <a:off x="2863549" y="5873934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66A002-071A-3C45-9935-AB98D9558F60}"/>
              </a:ext>
            </a:extLst>
          </p:cNvPr>
          <p:cNvGrpSpPr/>
          <p:nvPr/>
        </p:nvGrpSpPr>
        <p:grpSpPr>
          <a:xfrm>
            <a:off x="7102341" y="3489722"/>
            <a:ext cx="4614716" cy="2900662"/>
            <a:chOff x="6220716" y="3974977"/>
            <a:chExt cx="4614716" cy="290066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271BEB-27D7-7B4D-8731-17C605496446}"/>
                </a:ext>
              </a:extLst>
            </p:cNvPr>
            <p:cNvCxnSpPr/>
            <p:nvPr/>
          </p:nvCxnSpPr>
          <p:spPr>
            <a:xfrm flipV="1">
              <a:off x="7716415" y="3974977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75C0BE-CCF6-BB4F-B379-0D726D69A9BB}"/>
                </a:ext>
              </a:extLst>
            </p:cNvPr>
            <p:cNvCxnSpPr/>
            <p:nvPr/>
          </p:nvCxnSpPr>
          <p:spPr>
            <a:xfrm>
              <a:off x="7703889" y="6446837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3DAA0A-1218-A24A-A3E4-0D508E36A53D}"/>
                </a:ext>
              </a:extLst>
            </p:cNvPr>
            <p:cNvSpPr txBox="1"/>
            <p:nvPr/>
          </p:nvSpPr>
          <p:spPr>
            <a:xfrm>
              <a:off x="6220716" y="4916777"/>
              <a:ext cx="146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Queueing delay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B01A1-4A7D-DA4D-A80A-B8476D081CEB}"/>
                </a:ext>
              </a:extLst>
            </p:cNvPr>
            <p:cNvSpPr txBox="1"/>
            <p:nvPr/>
          </p:nvSpPr>
          <p:spPr>
            <a:xfrm>
              <a:off x="8381971" y="6506307"/>
              <a:ext cx="211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1CB1-A650-C442-91BC-DA33469CC1E1}"/>
              </a:ext>
            </a:extLst>
          </p:cNvPr>
          <p:cNvCxnSpPr>
            <a:cxnSpLocks/>
          </p:cNvCxnSpPr>
          <p:nvPr/>
        </p:nvCxnSpPr>
        <p:spPr>
          <a:xfrm>
            <a:off x="11183851" y="4090310"/>
            <a:ext cx="0" cy="187127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239E75-149E-F945-B18B-B84ABCB609B5}"/>
              </a:ext>
            </a:extLst>
          </p:cNvPr>
          <p:cNvCxnSpPr>
            <a:cxnSpLocks/>
          </p:cNvCxnSpPr>
          <p:nvPr/>
        </p:nvCxnSpPr>
        <p:spPr>
          <a:xfrm flipH="1">
            <a:off x="8585514" y="4090310"/>
            <a:ext cx="259516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D48B18-4C3A-5B4B-9852-1461EF739914}"/>
              </a:ext>
            </a:extLst>
          </p:cNvPr>
          <p:cNvSpPr txBox="1"/>
          <p:nvPr/>
        </p:nvSpPr>
        <p:spPr>
          <a:xfrm>
            <a:off x="10355195" y="5575657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A2577B-E57D-BE48-B36A-37F8B59D3F48}"/>
              </a:ext>
            </a:extLst>
          </p:cNvPr>
          <p:cNvSpPr txBox="1"/>
          <p:nvPr/>
        </p:nvSpPr>
        <p:spPr>
          <a:xfrm>
            <a:off x="8661520" y="3395844"/>
            <a:ext cx="264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 get dropped beyond max buffer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0C41D4-5B98-D74C-AD76-983A43FF832A}"/>
              </a:ext>
            </a:extLst>
          </p:cNvPr>
          <p:cNvGrpSpPr/>
          <p:nvPr/>
        </p:nvGrpSpPr>
        <p:grpSpPr>
          <a:xfrm>
            <a:off x="7779380" y="719528"/>
            <a:ext cx="1694190" cy="379750"/>
            <a:chOff x="7779380" y="719528"/>
            <a:chExt cx="1694190" cy="3797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0C5548-06D2-824C-A859-92B12C5FEF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DCD4BF-04A9-464C-A1D6-856FF79DB8BF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445844-2A28-B34B-AAC9-4550246E9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B7005-34BA-994E-8FA9-C06115D46B15}"/>
              </a:ext>
            </a:extLst>
          </p:cNvPr>
          <p:cNvSpPr/>
          <p:nvPr/>
        </p:nvSpPr>
        <p:spPr>
          <a:xfrm>
            <a:off x="9201169" y="74851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57A2232-1E6E-2E46-BB33-06191F7FB835}"/>
              </a:ext>
            </a:extLst>
          </p:cNvPr>
          <p:cNvSpPr/>
          <p:nvPr/>
        </p:nvSpPr>
        <p:spPr>
          <a:xfrm>
            <a:off x="8922304" y="75079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E2B1C1-31B8-C94F-915C-F787650096C7}"/>
              </a:ext>
            </a:extLst>
          </p:cNvPr>
          <p:cNvSpPr/>
          <p:nvPr/>
        </p:nvSpPr>
        <p:spPr>
          <a:xfrm>
            <a:off x="8643439" y="7523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6C88F6D-87BA-1745-B0E4-D49C07530070}"/>
              </a:ext>
            </a:extLst>
          </p:cNvPr>
          <p:cNvSpPr/>
          <p:nvPr/>
        </p:nvSpPr>
        <p:spPr>
          <a:xfrm>
            <a:off x="8364574" y="7546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CEC496D-F1B8-DD4F-9C66-A6C282AFBD55}"/>
              </a:ext>
            </a:extLst>
          </p:cNvPr>
          <p:cNvSpPr/>
          <p:nvPr/>
        </p:nvSpPr>
        <p:spPr>
          <a:xfrm>
            <a:off x="8092173" y="7488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F07B357-9CB4-044D-BD8D-6DB4B6839EEB}"/>
              </a:ext>
            </a:extLst>
          </p:cNvPr>
          <p:cNvSpPr/>
          <p:nvPr/>
        </p:nvSpPr>
        <p:spPr>
          <a:xfrm>
            <a:off x="7813308" y="751100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B7CD77-AA4B-C246-948B-8BD740546413}"/>
              </a:ext>
            </a:extLst>
          </p:cNvPr>
          <p:cNvSpPr/>
          <p:nvPr/>
        </p:nvSpPr>
        <p:spPr>
          <a:xfrm>
            <a:off x="7438981" y="1096780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3A84560-FDCA-8547-922E-4AAC15BBFA00}"/>
              </a:ext>
            </a:extLst>
          </p:cNvPr>
          <p:cNvSpPr/>
          <p:nvPr/>
        </p:nvSpPr>
        <p:spPr>
          <a:xfrm>
            <a:off x="7336780" y="121883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10315B0-C528-F540-BCBB-D437122DAD29}"/>
              </a:ext>
            </a:extLst>
          </p:cNvPr>
          <p:cNvSpPr/>
          <p:nvPr/>
        </p:nvSpPr>
        <p:spPr>
          <a:xfrm>
            <a:off x="7224737" y="132618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39685E-5154-704E-A1EE-384846B524ED}"/>
              </a:ext>
            </a:extLst>
          </p:cNvPr>
          <p:cNvSpPr txBox="1"/>
          <p:nvPr/>
        </p:nvSpPr>
        <p:spPr>
          <a:xfrm>
            <a:off x="1577246" y="3475128"/>
            <a:ext cx="372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Max amount of useful data that link can support, </a:t>
            </a:r>
            <a:r>
              <a:rPr lang="en-US" dirty="0" err="1">
                <a:latin typeface="Helvetica" pitchFamily="2" charset="0"/>
              </a:rPr>
              <a:t>ie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link bandwidth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CF65D6D-43B6-2D4C-88C1-44EA2ECC7D8E}"/>
              </a:ext>
            </a:extLst>
          </p:cNvPr>
          <p:cNvSpPr/>
          <p:nvPr/>
        </p:nvSpPr>
        <p:spPr>
          <a:xfrm>
            <a:off x="1511858" y="4215552"/>
            <a:ext cx="2263514" cy="2059278"/>
          </a:xfrm>
          <a:custGeom>
            <a:avLst/>
            <a:gdLst>
              <a:gd name="connsiteX0" fmla="*/ 0 w 2263514"/>
              <a:gd name="connsiteY0" fmla="*/ 2059278 h 2059278"/>
              <a:gd name="connsiteX1" fmla="*/ 1499016 w 2263514"/>
              <a:gd name="connsiteY1" fmla="*/ 215488 h 2059278"/>
              <a:gd name="connsiteX2" fmla="*/ 2263514 w 2263514"/>
              <a:gd name="connsiteY2" fmla="*/ 110557 h 20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4" h="2059278">
                <a:moveTo>
                  <a:pt x="0" y="2059278"/>
                </a:moveTo>
                <a:cubicBezTo>
                  <a:pt x="560882" y="1299776"/>
                  <a:pt x="1121764" y="540275"/>
                  <a:pt x="1499016" y="215488"/>
                </a:cubicBezTo>
                <a:cubicBezTo>
                  <a:pt x="1876268" y="-109299"/>
                  <a:pt x="2069891" y="629"/>
                  <a:pt x="2263514" y="11055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467E7253-4B04-C947-A02D-79E8A29DD080}"/>
              </a:ext>
            </a:extLst>
          </p:cNvPr>
          <p:cNvSpPr/>
          <p:nvPr/>
        </p:nvSpPr>
        <p:spPr>
          <a:xfrm>
            <a:off x="3760382" y="4356088"/>
            <a:ext cx="965274" cy="1902167"/>
          </a:xfrm>
          <a:custGeom>
            <a:avLst/>
            <a:gdLst>
              <a:gd name="connsiteX0" fmla="*/ 0 w 704538"/>
              <a:gd name="connsiteY0" fmla="*/ 0 h 914400"/>
              <a:gd name="connsiteX1" fmla="*/ 704538 w 704538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538" h="914400">
                <a:moveTo>
                  <a:pt x="0" y="0"/>
                </a:moveTo>
                <a:cubicBezTo>
                  <a:pt x="276069" y="299803"/>
                  <a:pt x="552138" y="599607"/>
                  <a:pt x="704538" y="914400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97ACDDC-73AF-184B-8A5B-241CE413AE65}"/>
              </a:ext>
            </a:extLst>
          </p:cNvPr>
          <p:cNvSpPr/>
          <p:nvPr/>
        </p:nvSpPr>
        <p:spPr>
          <a:xfrm>
            <a:off x="8676510" y="5795624"/>
            <a:ext cx="854439" cy="104931"/>
          </a:xfrm>
          <a:custGeom>
            <a:avLst/>
            <a:gdLst>
              <a:gd name="connsiteX0" fmla="*/ 0 w 854439"/>
              <a:gd name="connsiteY0" fmla="*/ 104931 h 104931"/>
              <a:gd name="connsiteX1" fmla="*/ 854439 w 854439"/>
              <a:gd name="connsiteY1" fmla="*/ 0 h 10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4439" h="104931">
                <a:moveTo>
                  <a:pt x="0" y="104931"/>
                </a:moveTo>
                <a:cubicBezTo>
                  <a:pt x="358514" y="66206"/>
                  <a:pt x="717029" y="27482"/>
                  <a:pt x="854439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D204239-ADE8-CA44-91E3-BF16AB5555D1}"/>
              </a:ext>
            </a:extLst>
          </p:cNvPr>
          <p:cNvSpPr/>
          <p:nvPr/>
        </p:nvSpPr>
        <p:spPr>
          <a:xfrm>
            <a:off x="9515960" y="4101735"/>
            <a:ext cx="1648918" cy="1693889"/>
          </a:xfrm>
          <a:custGeom>
            <a:avLst/>
            <a:gdLst>
              <a:gd name="connsiteX0" fmla="*/ 0 w 1648918"/>
              <a:gd name="connsiteY0" fmla="*/ 1693889 h 1693889"/>
              <a:gd name="connsiteX1" fmla="*/ 1094282 w 1648918"/>
              <a:gd name="connsiteY1" fmla="*/ 1034321 h 1693889"/>
              <a:gd name="connsiteX2" fmla="*/ 1648918 w 1648918"/>
              <a:gd name="connsiteY2" fmla="*/ 0 h 16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18" h="1693889">
                <a:moveTo>
                  <a:pt x="0" y="1693889"/>
                </a:moveTo>
                <a:cubicBezTo>
                  <a:pt x="409731" y="1505262"/>
                  <a:pt x="819462" y="1316636"/>
                  <a:pt x="1094282" y="1034321"/>
                </a:cubicBezTo>
                <a:cubicBezTo>
                  <a:pt x="1369102" y="752006"/>
                  <a:pt x="1509010" y="376003"/>
                  <a:pt x="1648918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A530C847-EA87-A64C-9023-D746628B2FC9}"/>
              </a:ext>
            </a:extLst>
          </p:cNvPr>
          <p:cNvSpPr/>
          <p:nvPr/>
        </p:nvSpPr>
        <p:spPr>
          <a:xfrm>
            <a:off x="11179868" y="2977473"/>
            <a:ext cx="179882" cy="1094282"/>
          </a:xfrm>
          <a:custGeom>
            <a:avLst/>
            <a:gdLst>
              <a:gd name="connsiteX0" fmla="*/ 0 w 179882"/>
              <a:gd name="connsiteY0" fmla="*/ 1094282 h 1094282"/>
              <a:gd name="connsiteX1" fmla="*/ 179882 w 179882"/>
              <a:gd name="connsiteY1" fmla="*/ 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82" h="1094282">
                <a:moveTo>
                  <a:pt x="0" y="1094282"/>
                </a:moveTo>
                <a:cubicBezTo>
                  <a:pt x="69954" y="593360"/>
                  <a:pt x="139908" y="92439"/>
                  <a:pt x="17988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68456-39B1-8F4B-BB09-C75CF230D093}"/>
              </a:ext>
            </a:extLst>
          </p:cNvPr>
          <p:cNvSpPr txBox="1"/>
          <p:nvPr/>
        </p:nvSpPr>
        <p:spPr>
          <a:xfrm>
            <a:off x="4672590" y="4190103"/>
            <a:ext cx="2846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Too many retransmissions due to packet drops! </a:t>
            </a:r>
          </a:p>
          <a:p>
            <a:r>
              <a:rPr lang="en-US" dirty="0">
                <a:latin typeface="Helvetica" pitchFamily="2" charset="0"/>
              </a:rPr>
              <a:t>The amount of useful (fresh) data plummets.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collapse</a:t>
            </a:r>
          </a:p>
          <a:p>
            <a:pPr algn="l"/>
            <a:r>
              <a:rPr lang="en-US" dirty="0">
                <a:latin typeface="Helvetica" pitchFamily="2" charset="0"/>
              </a:rPr>
              <a:t>(occurred for real on the Internet in the last 80s)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88E4DE-B638-3347-9549-073A08F321C6}"/>
              </a:ext>
            </a:extLst>
          </p:cNvPr>
          <p:cNvSpPr txBox="1"/>
          <p:nvPr/>
        </p:nvSpPr>
        <p:spPr>
          <a:xfrm>
            <a:off x="11269809" y="3096746"/>
            <a:ext cx="56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57A0B-C1EE-2541-922C-726BF23132A1}"/>
              </a:ext>
            </a:extLst>
          </p:cNvPr>
          <p:cNvSpPr txBox="1"/>
          <p:nvPr/>
        </p:nvSpPr>
        <p:spPr>
          <a:xfrm>
            <a:off x="9918314" y="291544"/>
            <a:ext cx="2067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Routers have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buffers </a:t>
            </a:r>
            <a:r>
              <a:rPr lang="en-US" dirty="0">
                <a:latin typeface="Helvetica" pitchFamily="2" charset="0"/>
              </a:rPr>
              <a:t>which accommodate queued packets.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DEC948-408F-4345-838D-F77D54F5527A}"/>
              </a:ext>
            </a:extLst>
          </p:cNvPr>
          <p:cNvSpPr/>
          <p:nvPr/>
        </p:nvSpPr>
        <p:spPr>
          <a:xfrm>
            <a:off x="4883672" y="6458059"/>
            <a:ext cx="7428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en.wikipedia.org</a:t>
            </a:r>
            <a:r>
              <a:rPr lang="en-US" dirty="0">
                <a:latin typeface="Helvetica" pitchFamily="2" charset="0"/>
              </a:rPr>
              <a:t>/wiki/</a:t>
            </a:r>
            <a:r>
              <a:rPr lang="en-US" dirty="0" err="1">
                <a:latin typeface="Helvetica" pitchFamily="2" charset="0"/>
              </a:rPr>
              <a:t>Network_congestion#Congestive_collapse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8" grpId="0"/>
      <p:bldP spid="76" grpId="0" animBg="1"/>
      <p:bldP spid="77" grpId="0" animBg="1"/>
      <p:bldP spid="78" grpId="0" animBg="1"/>
      <p:bldP spid="79" grpId="0" animBg="1"/>
      <p:bldP spid="80" grpId="0" animBg="1"/>
      <p:bldP spid="86" grpId="0"/>
      <p:bldP spid="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460499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858BD-8FF8-61DC-04E5-5F70CCFCC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1226-F0F4-9B4E-F09F-071526FA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53" y="297626"/>
            <a:ext cx="10515600" cy="2852737"/>
          </a:xfrm>
        </p:spPr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582CB-7475-0DFB-6E5B-C2FCE3829C88}"/>
              </a:ext>
            </a:extLst>
          </p:cNvPr>
          <p:cNvSpPr txBox="1"/>
          <p:nvPr/>
        </p:nvSpPr>
        <p:spPr>
          <a:xfrm>
            <a:off x="739253" y="3261653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FBCF79-2EA1-2413-855F-18E2307E1D96}"/>
              </a:ext>
            </a:extLst>
          </p:cNvPr>
          <p:cNvCxnSpPr>
            <a:cxnSpLocks/>
          </p:cNvCxnSpPr>
          <p:nvPr/>
        </p:nvCxnSpPr>
        <p:spPr>
          <a:xfrm>
            <a:off x="846731" y="39657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823863-D932-2339-CD5E-61B4B6AD4CA6}"/>
              </a:ext>
            </a:extLst>
          </p:cNvPr>
          <p:cNvCxnSpPr>
            <a:cxnSpLocks/>
          </p:cNvCxnSpPr>
          <p:nvPr/>
        </p:nvCxnSpPr>
        <p:spPr>
          <a:xfrm>
            <a:off x="1047516" y="40429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66F5BD6-0400-F523-5016-D7DB09F29E7A}"/>
              </a:ext>
            </a:extLst>
          </p:cNvPr>
          <p:cNvGrpSpPr/>
          <p:nvPr/>
        </p:nvGrpSpPr>
        <p:grpSpPr>
          <a:xfrm>
            <a:off x="2984194" y="4065710"/>
            <a:ext cx="515705" cy="320943"/>
            <a:chOff x="9342783" y="1192696"/>
            <a:chExt cx="2011017" cy="10194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38F9223-17C2-215B-AA67-B8B4E1B8A60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97775A-B797-B65E-AA94-31338EB0457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7378D9-70BB-7E2B-9396-F8C150D94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9C6CE-0DDC-7440-1915-51EA18B79C1A}"/>
              </a:ext>
            </a:extLst>
          </p:cNvPr>
          <p:cNvCxnSpPr>
            <a:cxnSpLocks/>
          </p:cNvCxnSpPr>
          <p:nvPr/>
        </p:nvCxnSpPr>
        <p:spPr>
          <a:xfrm flipH="1">
            <a:off x="973936" y="4743752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FAE545-2F89-30F0-E989-597AC5887F1B}"/>
              </a:ext>
            </a:extLst>
          </p:cNvPr>
          <p:cNvGrpSpPr/>
          <p:nvPr/>
        </p:nvGrpSpPr>
        <p:grpSpPr>
          <a:xfrm>
            <a:off x="2691129" y="5228673"/>
            <a:ext cx="453882" cy="281889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54ECB6C-60A9-E844-FF65-479E7ED5F50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5B181C-DEB1-8356-F7E8-134DCCFF3E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B15927-CC25-4ADD-A113-7181BA94C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CBBA1C-4BC5-0249-19BF-959FC8B091BD}"/>
              </a:ext>
            </a:extLst>
          </p:cNvPr>
          <p:cNvCxnSpPr/>
          <p:nvPr/>
        </p:nvCxnSpPr>
        <p:spPr>
          <a:xfrm>
            <a:off x="1016579" y="606955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86CB05-DD70-9839-9913-3E393E49E779}"/>
              </a:ext>
            </a:extLst>
          </p:cNvPr>
          <p:cNvCxnSpPr>
            <a:cxnSpLocks/>
          </p:cNvCxnSpPr>
          <p:nvPr/>
        </p:nvCxnSpPr>
        <p:spPr>
          <a:xfrm>
            <a:off x="1047516" y="4079748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C3FE0D-AF53-7EA3-58CA-98C1E8A4BC36}"/>
              </a:ext>
            </a:extLst>
          </p:cNvPr>
          <p:cNvSpPr txBox="1"/>
          <p:nvPr/>
        </p:nvSpPr>
        <p:spPr>
          <a:xfrm rot="5400000">
            <a:off x="773187" y="469289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82681-EC1F-AEF6-39B7-467B25AA66A7}"/>
              </a:ext>
            </a:extLst>
          </p:cNvPr>
          <p:cNvSpPr txBox="1"/>
          <p:nvPr/>
        </p:nvSpPr>
        <p:spPr>
          <a:xfrm>
            <a:off x="886156" y="614182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FF5ED-EEAB-FEE7-0789-15C5B151BEE1}"/>
              </a:ext>
            </a:extLst>
          </p:cNvPr>
          <p:cNvSpPr txBox="1"/>
          <p:nvPr/>
        </p:nvSpPr>
        <p:spPr>
          <a:xfrm>
            <a:off x="2783362" y="375046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92E86-27F7-234A-506B-840A24062799}"/>
              </a:ext>
            </a:extLst>
          </p:cNvPr>
          <p:cNvSpPr txBox="1"/>
          <p:nvPr/>
        </p:nvSpPr>
        <p:spPr>
          <a:xfrm>
            <a:off x="2732500" y="560664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431A4-16E4-516E-AE41-A0F2D4C3AC8D}"/>
              </a:ext>
            </a:extLst>
          </p:cNvPr>
          <p:cNvCxnSpPr>
            <a:cxnSpLocks/>
          </p:cNvCxnSpPr>
          <p:nvPr/>
        </p:nvCxnSpPr>
        <p:spPr>
          <a:xfrm>
            <a:off x="985644" y="6122194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B3B5C5-FD5A-06F7-CBF9-0E8AC1174698}"/>
              </a:ext>
            </a:extLst>
          </p:cNvPr>
          <p:cNvSpPr txBox="1"/>
          <p:nvPr/>
        </p:nvSpPr>
        <p:spPr>
          <a:xfrm rot="464203">
            <a:off x="1847445" y="6306908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78639-5A5B-354B-BF14-B3FEF0287F58}"/>
              </a:ext>
            </a:extLst>
          </p:cNvPr>
          <p:cNvSpPr txBox="1"/>
          <p:nvPr/>
        </p:nvSpPr>
        <p:spPr>
          <a:xfrm>
            <a:off x="2060582" y="5218927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F542EE-72A7-B47B-D066-40A8142DDAB3}"/>
              </a:ext>
            </a:extLst>
          </p:cNvPr>
          <p:cNvCxnSpPr>
            <a:cxnSpLocks/>
          </p:cNvCxnSpPr>
          <p:nvPr/>
        </p:nvCxnSpPr>
        <p:spPr>
          <a:xfrm>
            <a:off x="3732057" y="3982264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EF027A-E228-E91C-8FCA-93E58D2576CB}"/>
              </a:ext>
            </a:extLst>
          </p:cNvPr>
          <p:cNvGrpSpPr/>
          <p:nvPr/>
        </p:nvGrpSpPr>
        <p:grpSpPr>
          <a:xfrm>
            <a:off x="2911362" y="5932987"/>
            <a:ext cx="515705" cy="320943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CB71F6A-9431-FF21-F56F-12C795137FCD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51B75-AE4B-D65B-72F5-49D82624B17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1112D4-DB9E-B72C-430A-59ADA2B44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07B270-DC96-DBBA-4FF5-8944FFCB1F71}"/>
              </a:ext>
            </a:extLst>
          </p:cNvPr>
          <p:cNvCxnSpPr>
            <a:cxnSpLocks/>
          </p:cNvCxnSpPr>
          <p:nvPr/>
        </p:nvCxnSpPr>
        <p:spPr>
          <a:xfrm>
            <a:off x="7404203" y="2482099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4D5376-47F6-AC9F-DC97-DB233D18E574}"/>
              </a:ext>
            </a:extLst>
          </p:cNvPr>
          <p:cNvCxnSpPr>
            <a:cxnSpLocks/>
          </p:cNvCxnSpPr>
          <p:nvPr/>
        </p:nvCxnSpPr>
        <p:spPr>
          <a:xfrm>
            <a:off x="7604988" y="255926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666D4-9144-0886-A09D-01E00F624EAD}"/>
              </a:ext>
            </a:extLst>
          </p:cNvPr>
          <p:cNvGrpSpPr/>
          <p:nvPr/>
        </p:nvGrpSpPr>
        <p:grpSpPr>
          <a:xfrm>
            <a:off x="9541666" y="2582036"/>
            <a:ext cx="515705" cy="320943"/>
            <a:chOff x="9342783" y="1192696"/>
            <a:chExt cx="2011017" cy="101941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0BF145-26E4-72AD-E708-FDB5B0B9DA3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DC02F73-BC75-E244-E491-126A80F96AF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CC2F05-26DE-55B9-761E-91114029C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B566D3-1C0D-B61F-F9C7-8CFCFC39B5DF}"/>
              </a:ext>
            </a:extLst>
          </p:cNvPr>
          <p:cNvSpPr txBox="1"/>
          <p:nvPr/>
        </p:nvSpPr>
        <p:spPr>
          <a:xfrm rot="736554">
            <a:off x="8184841" y="246094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6250E0-EB21-35C1-6007-047C5F458BA2}"/>
              </a:ext>
            </a:extLst>
          </p:cNvPr>
          <p:cNvCxnSpPr>
            <a:cxnSpLocks/>
          </p:cNvCxnSpPr>
          <p:nvPr/>
        </p:nvCxnSpPr>
        <p:spPr>
          <a:xfrm>
            <a:off x="10289529" y="2498590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262980-C83A-9599-FDA0-4CAA8595DF03}"/>
              </a:ext>
            </a:extLst>
          </p:cNvPr>
          <p:cNvCxnSpPr>
            <a:cxnSpLocks/>
          </p:cNvCxnSpPr>
          <p:nvPr/>
        </p:nvCxnSpPr>
        <p:spPr>
          <a:xfrm>
            <a:off x="7604987" y="281220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355568-48FB-BFB8-AECD-0963F8AE0F75}"/>
              </a:ext>
            </a:extLst>
          </p:cNvPr>
          <p:cNvCxnSpPr>
            <a:cxnSpLocks/>
          </p:cNvCxnSpPr>
          <p:nvPr/>
        </p:nvCxnSpPr>
        <p:spPr>
          <a:xfrm>
            <a:off x="7604986" y="307769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D71D33-223C-24CC-AD71-0B6B4C065088}"/>
              </a:ext>
            </a:extLst>
          </p:cNvPr>
          <p:cNvCxnSpPr>
            <a:cxnSpLocks/>
          </p:cNvCxnSpPr>
          <p:nvPr/>
        </p:nvCxnSpPr>
        <p:spPr>
          <a:xfrm>
            <a:off x="7277946" y="2546124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E02C3D-FA94-E4CA-C662-17C080625161}"/>
              </a:ext>
            </a:extLst>
          </p:cNvPr>
          <p:cNvSpPr txBox="1"/>
          <p:nvPr/>
        </p:nvSpPr>
        <p:spPr>
          <a:xfrm rot="5400000">
            <a:off x="7141906" y="384648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BC407D-65AF-8BB9-6567-74DD9152744F}"/>
              </a:ext>
            </a:extLst>
          </p:cNvPr>
          <p:cNvCxnSpPr>
            <a:cxnSpLocks/>
          </p:cNvCxnSpPr>
          <p:nvPr/>
        </p:nvCxnSpPr>
        <p:spPr>
          <a:xfrm flipH="1">
            <a:off x="7496506" y="310999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36BEE0-29DC-F0CE-7CA6-12392C6AEF38}"/>
              </a:ext>
            </a:extLst>
          </p:cNvPr>
          <p:cNvCxnSpPr>
            <a:cxnSpLocks/>
          </p:cNvCxnSpPr>
          <p:nvPr/>
        </p:nvCxnSpPr>
        <p:spPr>
          <a:xfrm>
            <a:off x="7579906" y="33859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902877-8746-99E8-0BAB-D4CE2FCED45A}"/>
              </a:ext>
            </a:extLst>
          </p:cNvPr>
          <p:cNvSpPr txBox="1"/>
          <p:nvPr/>
        </p:nvSpPr>
        <p:spPr>
          <a:xfrm rot="746861">
            <a:off x="8127526" y="272775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D6F3C5-0121-5966-EF19-D250A5DA68C4}"/>
              </a:ext>
            </a:extLst>
          </p:cNvPr>
          <p:cNvSpPr txBox="1"/>
          <p:nvPr/>
        </p:nvSpPr>
        <p:spPr>
          <a:xfrm rot="746861">
            <a:off x="8045730" y="298358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3A41AA-61F5-3672-857A-240FE7BDA609}"/>
              </a:ext>
            </a:extLst>
          </p:cNvPr>
          <p:cNvSpPr txBox="1"/>
          <p:nvPr/>
        </p:nvSpPr>
        <p:spPr>
          <a:xfrm rot="746861">
            <a:off x="7961929" y="324957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1770B4-6985-D7E0-90D5-BB0E75942CA8}"/>
              </a:ext>
            </a:extLst>
          </p:cNvPr>
          <p:cNvCxnSpPr>
            <a:cxnSpLocks/>
          </p:cNvCxnSpPr>
          <p:nvPr/>
        </p:nvCxnSpPr>
        <p:spPr>
          <a:xfrm flipH="1">
            <a:off x="7496506" y="337432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85A183-97FF-3FAB-1265-7F2D210C3178}"/>
              </a:ext>
            </a:extLst>
          </p:cNvPr>
          <p:cNvCxnSpPr>
            <a:cxnSpLocks/>
          </p:cNvCxnSpPr>
          <p:nvPr/>
        </p:nvCxnSpPr>
        <p:spPr>
          <a:xfrm flipH="1">
            <a:off x="7496506" y="364789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4C81FF-FD17-F846-4691-9A83DDAC0B78}"/>
              </a:ext>
            </a:extLst>
          </p:cNvPr>
          <p:cNvCxnSpPr>
            <a:cxnSpLocks/>
          </p:cNvCxnSpPr>
          <p:nvPr/>
        </p:nvCxnSpPr>
        <p:spPr>
          <a:xfrm flipH="1">
            <a:off x="7485755" y="394387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013DE1-BBA9-6A42-176A-19FD0DCE4860}"/>
              </a:ext>
            </a:extLst>
          </p:cNvPr>
          <p:cNvSpPr txBox="1"/>
          <p:nvPr/>
        </p:nvSpPr>
        <p:spPr>
          <a:xfrm rot="19723867">
            <a:off x="7856825" y="3817926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E4CBA4-542C-4143-5642-BF9E8A68EA31}"/>
              </a:ext>
            </a:extLst>
          </p:cNvPr>
          <p:cNvSpPr txBox="1"/>
          <p:nvPr/>
        </p:nvSpPr>
        <p:spPr>
          <a:xfrm rot="19723867">
            <a:off x="7968730" y="4061933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BC6D90-E063-8D64-7E64-0629FBA3674F}"/>
              </a:ext>
            </a:extLst>
          </p:cNvPr>
          <p:cNvSpPr txBox="1"/>
          <p:nvPr/>
        </p:nvSpPr>
        <p:spPr>
          <a:xfrm rot="19723867">
            <a:off x="8080632" y="4270108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1F5D29-CEC8-B78C-FBCB-DB90A6AD88B6}"/>
              </a:ext>
            </a:extLst>
          </p:cNvPr>
          <p:cNvSpPr txBox="1"/>
          <p:nvPr/>
        </p:nvSpPr>
        <p:spPr>
          <a:xfrm rot="19723867">
            <a:off x="8192535" y="448822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F2F795-463F-A532-EC32-3D35DE0015DE}"/>
              </a:ext>
            </a:extLst>
          </p:cNvPr>
          <p:cNvSpPr txBox="1"/>
          <p:nvPr/>
        </p:nvSpPr>
        <p:spPr>
          <a:xfrm>
            <a:off x="7031055" y="597280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7F7A230-0405-6962-FF81-F3C2754BF974}"/>
              </a:ext>
            </a:extLst>
          </p:cNvPr>
          <p:cNvSpPr/>
          <p:nvPr/>
        </p:nvSpPr>
        <p:spPr>
          <a:xfrm>
            <a:off x="4371102" y="2422516"/>
            <a:ext cx="1909823" cy="776591"/>
          </a:xfrm>
          <a:custGeom>
            <a:avLst/>
            <a:gdLst>
              <a:gd name="connsiteX0" fmla="*/ 0 w 1909823"/>
              <a:gd name="connsiteY0" fmla="*/ 0 h 776591"/>
              <a:gd name="connsiteX1" fmla="*/ 324091 w 1909823"/>
              <a:gd name="connsiteY1" fmla="*/ 544011 h 776591"/>
              <a:gd name="connsiteX2" fmla="*/ 995423 w 1909823"/>
              <a:gd name="connsiteY2" fmla="*/ 752355 h 776591"/>
              <a:gd name="connsiteX3" fmla="*/ 1909823 w 1909823"/>
              <a:gd name="connsiteY3" fmla="*/ 763930 h 7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776591">
                <a:moveTo>
                  <a:pt x="0" y="0"/>
                </a:moveTo>
                <a:cubicBezTo>
                  <a:pt x="79093" y="209309"/>
                  <a:pt x="158187" y="418619"/>
                  <a:pt x="324091" y="544011"/>
                </a:cubicBezTo>
                <a:cubicBezTo>
                  <a:pt x="489995" y="669403"/>
                  <a:pt x="731134" y="715702"/>
                  <a:pt x="995423" y="752355"/>
                </a:cubicBezTo>
                <a:cubicBezTo>
                  <a:pt x="1259712" y="789008"/>
                  <a:pt x="1584767" y="776469"/>
                  <a:pt x="1909823" y="763930"/>
                </a:cubicBezTo>
              </a:path>
            </a:pathLst>
          </a:custGeom>
          <a:noFill/>
          <a:ln w="762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8A4C1352-21F8-16F4-4598-90CB8100548F}"/>
              </a:ext>
            </a:extLst>
          </p:cNvPr>
          <p:cNvSpPr/>
          <p:nvPr/>
        </p:nvSpPr>
        <p:spPr>
          <a:xfrm>
            <a:off x="6436639" y="2498590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D9DCFD-7DFF-416E-6789-F32235DB6768}"/>
              </a:ext>
            </a:extLst>
          </p:cNvPr>
          <p:cNvSpPr txBox="1"/>
          <p:nvPr/>
        </p:nvSpPr>
        <p:spPr>
          <a:xfrm>
            <a:off x="2472077" y="882022"/>
            <a:ext cx="221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= window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427993-3EA8-8161-5433-E07D03DBC04C}"/>
              </a:ext>
            </a:extLst>
          </p:cNvPr>
          <p:cNvSpPr txBox="1"/>
          <p:nvPr/>
        </p:nvSpPr>
        <p:spPr>
          <a:xfrm>
            <a:off x="7031055" y="904872"/>
            <a:ext cx="405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Proportional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26384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animBg="1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552" y="30591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302" y="36306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879528" y="143145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802" y="245539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1091" y="247920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557391" y="199819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902" y="133937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546278" y="89329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878" y="219980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882" y="316555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637485" y="366262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987591" y="365090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10087616" y="95996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403" y="15249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97" y="145807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333711" y="337748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7049642" y="902979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7085254" y="1112499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759208" y="1346895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10019906" y="168270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4531399" y="1550045"/>
            <a:ext cx="42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pic>
        <p:nvPicPr>
          <p:cNvPr id="52" name="Picture 5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C82F0F-C8F7-984F-82C1-A2B310511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00" y="4383620"/>
            <a:ext cx="3531254" cy="237074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6B0F006-79DD-2F43-BB71-7CE815A2C33A}"/>
              </a:ext>
            </a:extLst>
          </p:cNvPr>
          <p:cNvSpPr/>
          <p:nvPr/>
        </p:nvSpPr>
        <p:spPr>
          <a:xfrm>
            <a:off x="2078579" y="5224955"/>
            <a:ext cx="1501671" cy="45076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642D3-1251-B542-9566-E4C7A1073678}"/>
              </a:ext>
            </a:extLst>
          </p:cNvPr>
          <p:cNvSpPr txBox="1"/>
          <p:nvPr/>
        </p:nvSpPr>
        <p:spPr>
          <a:xfrm>
            <a:off x="3345995" y="3524595"/>
            <a:ext cx="471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Flow Control: </a:t>
            </a:r>
            <a:r>
              <a:rPr lang="en-US" sz="2400" dirty="0">
                <a:latin typeface="Helvetica" pitchFamily="2" charset="0"/>
              </a:rPr>
              <a:t>Receiver informs sender free buffer over time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2D300-130D-144D-B196-C2356D3B39EE}"/>
              </a:ext>
            </a:extLst>
          </p:cNvPr>
          <p:cNvCxnSpPr>
            <a:cxnSpLocks/>
          </p:cNvCxnSpPr>
          <p:nvPr/>
        </p:nvCxnSpPr>
        <p:spPr>
          <a:xfrm flipH="1">
            <a:off x="3077987" y="4104379"/>
            <a:ext cx="585827" cy="13323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6F693F-C492-8C43-9CDC-BC470B1E56E6}"/>
              </a:ext>
            </a:extLst>
          </p:cNvPr>
          <p:cNvGrpSpPr/>
          <p:nvPr/>
        </p:nvGrpSpPr>
        <p:grpSpPr>
          <a:xfrm>
            <a:off x="5155779" y="5384012"/>
            <a:ext cx="4098976" cy="493632"/>
            <a:chOff x="2038352" y="4479756"/>
            <a:chExt cx="7478713" cy="63630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A0FEDCD0-4DFD-9D47-BB43-948C0B75F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77" name="Rectangle 1">
                <a:extLst>
                  <a:ext uri="{FF2B5EF4-FFF2-40B4-BE49-F238E27FC236}">
                    <a16:creationId xmlns:a16="http://schemas.microsoft.com/office/drawing/2014/main" id="{C6358918-A5FF-7C4F-9FFE-89B0B3354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324F306-3F57-334E-85B0-3C5DCE22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E132E-05A8-F745-B8AC-1AF792D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069F0D-5FF5-534E-880F-54F7D8719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B6A35B-410C-6A4E-B81E-C0E476CF2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70C7326-4F7D-8B43-9C96-37DF56775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1D4F16-C33D-DC4F-94C0-5A36DF833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FC0A40-EC43-9040-BF23-7D2B4ECFF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92FAA8-56A9-F744-B498-5215DE9DC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32B8A37-D43F-6B4F-86CB-B67DA3AEB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1064B-C668-0443-BF03-D1348346036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427E9-5DF9-F74C-935E-426725B21A1E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9AB468-ACD0-A343-84EB-5038076E16A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79DD735-A247-4A4A-B4FB-2C03E5820168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63EE2C-B1EF-EB4F-B352-14DDD6906194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B114C7-8DAC-FC40-B857-99E403EC300B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307515-790A-C84D-86B0-682EDA36625D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AB0E1-4F34-1148-87BB-9F1F99DCF101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0DB036-B54F-6649-B591-5196C7D199AB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F94200C-1045-D04B-81F6-6F0DF7A7062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F62B50-4A51-CA4E-BB5C-4C217D7B5DC9}"/>
              </a:ext>
            </a:extLst>
          </p:cNvPr>
          <p:cNvGrpSpPr/>
          <p:nvPr/>
        </p:nvGrpSpPr>
        <p:grpSpPr>
          <a:xfrm>
            <a:off x="4168653" y="4553540"/>
            <a:ext cx="2271948" cy="864577"/>
            <a:chOff x="1438413" y="5401314"/>
            <a:chExt cx="2065510" cy="83007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C436C36-A060-BD4B-AE5D-5457A13BCF7A}"/>
                </a:ext>
              </a:extLst>
            </p:cNvPr>
            <p:cNvSpPr txBox="1"/>
            <p:nvPr/>
          </p:nvSpPr>
          <p:spPr>
            <a:xfrm>
              <a:off x="1438413" y="540131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3AD2E11-2EB2-A14B-9C17-CAB77774DF4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697" y="5833219"/>
              <a:ext cx="0" cy="3981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D231DCE-0B58-4F48-B6ED-72E071FBD878}"/>
              </a:ext>
            </a:extLst>
          </p:cNvPr>
          <p:cNvGrpSpPr/>
          <p:nvPr/>
        </p:nvGrpSpPr>
        <p:grpSpPr>
          <a:xfrm>
            <a:off x="6505033" y="4471961"/>
            <a:ext cx="2271948" cy="932559"/>
            <a:chOff x="1860718" y="5901025"/>
            <a:chExt cx="2065510" cy="89534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DB832A-52B4-A24B-88DF-FB4ABEDD3640}"/>
                </a:ext>
              </a:extLst>
            </p:cNvPr>
            <p:cNvSpPr txBox="1"/>
            <p:nvPr/>
          </p:nvSpPr>
          <p:spPr>
            <a:xfrm>
              <a:off x="1860718" y="5901025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648E43-1EC9-5F45-A84B-BE45617A494F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12" y="6294318"/>
              <a:ext cx="11919" cy="502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949D012-B14B-6D4F-9398-8CD805E5FACE}"/>
              </a:ext>
            </a:extLst>
          </p:cNvPr>
          <p:cNvSpPr txBox="1"/>
          <p:nvPr/>
        </p:nvSpPr>
        <p:spPr>
          <a:xfrm>
            <a:off x="4983301" y="6226517"/>
            <a:ext cx="523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D6CAE-09D7-3641-B927-FD652AC8BEC1}"/>
              </a:ext>
            </a:extLst>
          </p:cNvPr>
          <p:cNvSpPr txBox="1"/>
          <p:nvPr/>
        </p:nvSpPr>
        <p:spPr>
          <a:xfrm>
            <a:off x="3163645" y="5300725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47DC0E-5780-8A4A-A3EB-0115BA59BE58}"/>
              </a:ext>
            </a:extLst>
          </p:cNvPr>
          <p:cNvSpPr txBox="1"/>
          <p:nvPr/>
        </p:nvSpPr>
        <p:spPr>
          <a:xfrm>
            <a:off x="9427084" y="5103902"/>
            <a:ext cx="2660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How to size this buffer?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3826E0B-F2DB-454C-99DD-F15E78690422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554148" y="2115789"/>
            <a:ext cx="203218" cy="29881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1FDD95-7BAD-204B-A154-DE967FAE2BF9}"/>
              </a:ext>
            </a:extLst>
          </p:cNvPr>
          <p:cNvCxnSpPr>
            <a:cxnSpLocks/>
          </p:cNvCxnSpPr>
          <p:nvPr/>
        </p:nvCxnSpPr>
        <p:spPr>
          <a:xfrm>
            <a:off x="6394074" y="6092929"/>
            <a:ext cx="2112939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  <p:bldP spid="30" grpId="0" animBg="1"/>
      <p:bldP spid="31" grpId="0"/>
      <p:bldP spid="93" grpId="0"/>
      <p:bldP spid="95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=&gt; advertised window shrinks</a:t>
            </a:r>
          </a:p>
          <a:p>
            <a:pPr lvl="1"/>
            <a:r>
              <a:rPr lang="en-US" dirty="0"/>
              <a:t>=&gt; sender’s window (sending rate) reduces</a:t>
            </a:r>
          </a:p>
          <a:p>
            <a:pPr lvl="1"/>
            <a:r>
              <a:rPr lang="en-US" dirty="0"/>
              <a:t>=&gt; sender’s socket buffer fills up</a:t>
            </a:r>
          </a:p>
          <a:p>
            <a:pPr lvl="1"/>
            <a:r>
              <a:rPr lang="en-US" dirty="0"/>
              <a:t>=&gt; sender process put to sleep upon send()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12736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sending process’s write speed to the receiving process’s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33834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3335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805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No amount of receiver buffer can prevent low throughput (for a long-lived connection). </a:t>
            </a:r>
          </a:p>
          <a:p>
            <a:endParaRPr lang="en-US" dirty="0"/>
          </a:p>
          <a:p>
            <a:r>
              <a:rPr lang="en-US" dirty="0"/>
              <a:t>Flow control matches throughput to the receiving app’s (low)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desires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i="1" dirty="0"/>
              <a:t>Selective repeat</a:t>
            </a:r>
            <a:r>
              <a:rPr lang="en-US" dirty="0"/>
              <a:t>: data in window buffered until the “hole” within the window can be filled by the sender. Advertised window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The receiver may not keep up with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  <a:p>
            <a:r>
              <a:rPr lang="en-US" dirty="0"/>
              <a:t>Set </a:t>
            </a:r>
            <a:r>
              <a:rPr lang="en-US" dirty="0">
                <a:solidFill>
                  <a:srgbClr val="C00000"/>
                </a:solidFill>
              </a:rPr>
              <a:t>receiver socket buffer size &gt; desired window size</a:t>
            </a:r>
          </a:p>
        </p:txBody>
      </p:sp>
    </p:spTree>
    <p:extLst>
      <p:ext uri="{BB962C8B-B14F-4D97-AF65-F5344CB8AC3E}">
        <p14:creationId xmlns:p14="http://schemas.microsoft.com/office/powerpoint/2010/main" val="14105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519"/>
          </a:xfrm>
        </p:spPr>
        <p:txBody>
          <a:bodyPr>
            <a:normAutofit/>
          </a:bodyPr>
          <a:lstStyle/>
          <a:p>
            <a:r>
              <a:rPr lang="en-US" dirty="0"/>
              <a:t>Keep memory buffers available at the receiver whenever the sender transmits data</a:t>
            </a:r>
          </a:p>
          <a:p>
            <a:r>
              <a:rPr lang="en-US" dirty="0"/>
              <a:t>Buffers needed to hold for selective repeat, reassembling data in order, and until applications can read data</a:t>
            </a:r>
          </a:p>
          <a:p>
            <a:r>
              <a:rPr lang="en-US" dirty="0"/>
              <a:t>Inform available buffer to sender on an ongoing basis, with each ACK</a:t>
            </a:r>
          </a:p>
          <a:p>
            <a:r>
              <a:rPr lang="en-US" dirty="0"/>
              <a:t>Function: match sender speed to receiver speed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Correct socket buffer sizing is important for TCP throughput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Throughput = window size / RTT &lt;= receiver socket buffer / RTT</a:t>
            </a:r>
          </a:p>
        </p:txBody>
      </p:sp>
    </p:spTree>
    <p:extLst>
      <p:ext uri="{BB962C8B-B14F-4D97-AF65-F5344CB8AC3E}">
        <p14:creationId xmlns:p14="http://schemas.microsoft.com/office/powerpoint/2010/main" val="390100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929</Words>
  <Application>Microsoft Macintosh PowerPoint</Application>
  <PresentationFormat>Widescreen</PresentationFormat>
  <Paragraphs>197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Ayuthaya</vt:lpstr>
      <vt:lpstr>Calibri</vt:lpstr>
      <vt:lpstr>Consolas</vt:lpstr>
      <vt:lpstr>Helvetica</vt:lpstr>
      <vt:lpstr>Times New Roman</vt:lpstr>
      <vt:lpstr>Wingdings</vt:lpstr>
      <vt:lpstr>Office Theme</vt:lpstr>
      <vt:lpstr>Flow Control;  Congestion Control</vt:lpstr>
      <vt:lpstr>How much data to keep in flight?</vt:lpstr>
      <vt:lpstr>PowerPoint Presentation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Info on (tuning) TCP stack parameters</vt:lpstr>
      <vt:lpstr>Playing around with socket buffer sizes</vt:lpstr>
      <vt:lpstr>Congestion Control</vt:lpstr>
      <vt:lpstr>Congestion</vt:lpstr>
      <vt:lpstr>How should multiple endpoints share net?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1709</cp:revision>
  <cp:lastPrinted>2021-01-24T11:57:08Z</cp:lastPrinted>
  <dcterms:created xsi:type="dcterms:W3CDTF">2019-01-23T03:40:12Z</dcterms:created>
  <dcterms:modified xsi:type="dcterms:W3CDTF">2024-11-01T14:27:19Z</dcterms:modified>
</cp:coreProperties>
</file>