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966" r:id="rId3"/>
    <p:sldId id="965" r:id="rId4"/>
    <p:sldId id="967" r:id="rId5"/>
    <p:sldId id="427" r:id="rId6"/>
    <p:sldId id="428" r:id="rId7"/>
    <p:sldId id="429" r:id="rId8"/>
    <p:sldId id="430" r:id="rId9"/>
    <p:sldId id="646" r:id="rId10"/>
    <p:sldId id="679" r:id="rId11"/>
    <p:sldId id="426" r:id="rId12"/>
    <p:sldId id="948" r:id="rId13"/>
    <p:sldId id="953" r:id="rId14"/>
    <p:sldId id="954" r:id="rId15"/>
    <p:sldId id="955" r:id="rId16"/>
    <p:sldId id="956" r:id="rId17"/>
    <p:sldId id="957" r:id="rId18"/>
    <p:sldId id="958" r:id="rId19"/>
    <p:sldId id="959" r:id="rId20"/>
    <p:sldId id="960" r:id="rId21"/>
    <p:sldId id="961" r:id="rId22"/>
    <p:sldId id="622" r:id="rId23"/>
    <p:sldId id="664" r:id="rId24"/>
    <p:sldId id="665" r:id="rId25"/>
    <p:sldId id="962" r:id="rId26"/>
    <p:sldId id="670" r:id="rId27"/>
    <p:sldId id="618" r:id="rId28"/>
    <p:sldId id="67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/>
    <p:restoredTop sz="94664"/>
  </p:normalViewPr>
  <p:slideViewPr>
    <p:cSldViewPr snapToGrid="0" snapToObjects="1">
      <p:cViewPr varScale="1">
        <p:scale>
          <a:sx n="99" d="100"/>
          <a:sy n="99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Congestion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17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showering: Want “just right” water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FA47A92-E0EA-DC41-9D7B-EAAEBD2E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38" y="3989129"/>
            <a:ext cx="2119043" cy="1973359"/>
          </a:xfrm>
          <a:prstGeom prst="rect">
            <a:avLst/>
          </a:prstGeom>
        </p:spPr>
      </p:pic>
      <p:pic>
        <p:nvPicPr>
          <p:cNvPr id="6" name="Picture 5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386CC7D-5298-4849-A1E3-B6539ACE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74966" y="3213884"/>
            <a:ext cx="1680236" cy="1550489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3214AAE-2AEF-6E46-B35D-AB2720846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5575">
            <a:off x="10285884" y="2636702"/>
            <a:ext cx="1284975" cy="128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6A27B-CA54-9045-B6ED-9ED9D1CB0955}"/>
              </a:ext>
            </a:extLst>
          </p:cNvPr>
          <p:cNvSpPr txBox="1"/>
          <p:nvPr/>
        </p:nvSpPr>
        <p:spPr>
          <a:xfrm>
            <a:off x="11595250" y="3094523"/>
            <a:ext cx="50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  <a:latin typeface="Helvetica" pitchFamily="2" charset="0"/>
              </a:rPr>
              <a:t>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57B2B-A4EF-6448-84F8-3EB2713BE962}"/>
              </a:ext>
            </a:extLst>
          </p:cNvPr>
          <p:cNvSpPr txBox="1"/>
          <p:nvPr/>
        </p:nvSpPr>
        <p:spPr>
          <a:xfrm>
            <a:off x="9833841" y="3089991"/>
            <a:ext cx="50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accent1"/>
                </a:solidFill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0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1353800" cy="53286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Window size</a:t>
            </a:r>
          </a:p>
          <a:p>
            <a:pPr lvl="1"/>
            <a:r>
              <a:rPr lang="en-US" dirty="0"/>
              <a:t>Suppose the receiver socket buffer size is unbounded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Congestion window: </a:t>
            </a:r>
            <a:r>
              <a:rPr lang="en-US" dirty="0"/>
              <a:t>window size used for congestion control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9931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408-AD8F-9849-8396-F96964A2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and react, sure…but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9DD3-29BA-4F4F-84A2-880780ED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want to be?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steady state</a:t>
            </a:r>
          </a:p>
          <a:p>
            <a:pPr lvl="1"/>
            <a:endParaRPr lang="en-US" dirty="0"/>
          </a:p>
          <a:p>
            <a:r>
              <a:rPr lang="en-US" dirty="0"/>
              <a:t>How do you get there?</a:t>
            </a:r>
          </a:p>
          <a:p>
            <a:pPr lvl="1"/>
            <a:r>
              <a:rPr lang="en-US" dirty="0"/>
              <a:t>Congestion control algorithms</a:t>
            </a:r>
          </a:p>
          <a:p>
            <a:pPr lvl="1"/>
            <a:endParaRPr lang="en-US" dirty="0"/>
          </a:p>
          <a:p>
            <a:r>
              <a:rPr lang="en-US" dirty="0"/>
              <a:t>Sense accurately &amp; react accordingly</a:t>
            </a:r>
          </a:p>
          <a:p>
            <a:pPr lvl="1"/>
            <a:endParaRPr lang="en-US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B6EE158-C36F-B746-9CCA-FF701A36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0" y="2710995"/>
            <a:ext cx="3866744" cy="3600905"/>
          </a:xfrm>
          <a:prstGeom prst="rect">
            <a:avLst/>
          </a:prstGeom>
        </p:spPr>
      </p:pic>
      <p:pic>
        <p:nvPicPr>
          <p:cNvPr id="8" name="Picture 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E0CD069-C2B5-724C-91F4-8C222BAB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64352" y="1935750"/>
            <a:ext cx="1680236" cy="15504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66CE378-4CFE-3046-9130-68B5B86AE22B}"/>
              </a:ext>
            </a:extLst>
          </p:cNvPr>
          <p:cNvGrpSpPr/>
          <p:nvPr/>
        </p:nvGrpSpPr>
        <p:grpSpPr>
          <a:xfrm>
            <a:off x="9858382" y="1358551"/>
            <a:ext cx="2205319" cy="1284975"/>
            <a:chOff x="10040373" y="2516898"/>
            <a:chExt cx="2205319" cy="1284975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03B86C1-5DED-DC45-AAB8-3CC9A1F9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12B59-7C80-C747-B5F0-289A4DD55C12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1B39CC-232A-6A48-B686-77125FB4B27A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A4DD-144D-2A4B-A7FE-A8B658A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Steady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0FA7-4199-314A-A7FF-286D23A19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Efficiency</a:t>
            </a:r>
            <a:r>
              <a:rPr lang="en-US" sz="3600" dirty="0"/>
              <a:t> for a single TCP connection</a:t>
            </a:r>
          </a:p>
        </p:txBody>
      </p:sp>
    </p:spTree>
    <p:extLst>
      <p:ext uri="{BB962C8B-B14F-4D97-AF65-F5344CB8AC3E}">
        <p14:creationId xmlns:p14="http://schemas.microsoft.com/office/powerpoint/2010/main" val="118766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connection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propagation and transmission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0304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12056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797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11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6194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858BD-8FF8-61DC-04E5-5F70CCFCC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1226-F0F4-9B4E-F09F-071526FA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582CB-7475-0DFB-6E5B-C2FCE3829C88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FBCF79-2EA1-2413-855F-18E2307E1D96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823863-D932-2339-CD5E-61B4B6AD4CA6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66F5BD6-0400-F523-5016-D7DB09F29E7A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38F9223-17C2-215B-AA67-B8B4E1B8A60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97775A-B797-B65E-AA94-31338EB0457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7378D9-70BB-7E2B-9396-F8C150D94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9C6CE-0DDC-7440-1915-51EA18B79C1A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FAE545-2F89-30F0-E989-597AC5887F1B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54ECB6C-60A9-E844-FF65-479E7ED5F50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5B181C-DEB1-8356-F7E8-134DCCFF3E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B15927-CC25-4ADD-A113-7181BA94C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CBBA1C-4BC5-0249-19BF-959FC8B091BD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86CB05-DD70-9839-9913-3E393E49E779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C3FE0D-AF53-7EA3-58CA-98C1E8A4BC36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82681-EC1F-AEF6-39B7-467B25AA66A7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FF5ED-EEAB-FEE7-0789-15C5B151BEE1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92E86-27F7-234A-506B-840A24062799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431A4-16E4-516E-AE41-A0F2D4C3AC8D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B3B5C5-FD5A-06F7-CBF9-0E8AC1174698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78639-5A5B-354B-BF14-B3FEF0287F58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542EE-72A7-B47B-D066-40A8142DDAB3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EF027A-E228-E91C-8FCA-93E58D2576CB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CB71F6A-9431-FF21-F56F-12C795137FCD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51B75-AE4B-D65B-72F5-49D82624B17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1112D4-DB9E-B72C-430A-59ADA2B44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07B270-DC96-DBBA-4FF5-8944FFCB1F71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4D5376-47F6-AC9F-DC97-DB233D18E574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666D4-9144-0886-A09D-01E00F624EAD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0BF145-26E4-72AD-E708-FDB5B0B9DA3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C02F73-BC75-E244-E491-126A80F96AF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CC2F05-26DE-55B9-761E-91114029C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B566D3-1C0D-B61F-F9C7-8CFCFC39B5DF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6250E0-EB21-35C1-6007-047C5F458BA2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262980-C83A-9599-FDA0-4CAA8595DF03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355568-48FB-BFB8-AECD-0963F8AE0F75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D71D33-223C-24CC-AD71-0B6B4C065088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E02C3D-FA94-E4CA-C662-17C080625161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BC407D-65AF-8BB9-6567-74DD9152744F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36BEE0-29DC-F0CE-7CA6-12392C6AEF38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902877-8746-99E8-0BAB-D4CE2FCED45A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D6F3C5-0121-5966-EF19-D250A5DA68C4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3A41AA-61F5-3672-857A-240FE7BDA609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1770B4-6985-D7E0-90D5-BB0E75942CA8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5A183-97FF-3FAB-1265-7F2D210C3178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4C81FF-FD17-F846-4691-9A83DDAC0B78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013DE1-BBA9-6A42-176A-19FD0DCE4860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E4CBA4-542C-4143-5642-BF9E8A68EA31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BC6D90-E063-8D64-7E64-0629FBA3674F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1F5D29-CEC8-B78C-FBCB-DB90A6AD88B6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F2F795-463F-A532-EC32-3D35DE0015DE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7F7A230-0405-6962-FF81-F3C2754BF974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8A4C1352-21F8-16F4-4598-90CB8100548F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D9DCFD-7DFF-416E-6789-F32235DB6768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427993-3EA8-8161-5433-E07D03DBC04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26384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“fill up” the link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9504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fully use the link)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So, how to get to steady state?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number (positive integer).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My number can be very large or small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1E962275-DC79-E9EE-AD77-59E1D607D527}"/>
              </a:ext>
            </a:extLst>
          </p:cNvPr>
          <p:cNvSpPr/>
          <p:nvPr/>
        </p:nvSpPr>
        <p:spPr>
          <a:xfrm>
            <a:off x="6421308" y="1462928"/>
            <a:ext cx="1052521" cy="455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Payload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E6A2A8-C2BD-EBBF-EF08-F1CB2C2D5F90}"/>
              </a:ext>
            </a:extLst>
          </p:cNvPr>
          <p:cNvSpPr/>
          <p:nvPr/>
        </p:nvSpPr>
        <p:spPr>
          <a:xfrm>
            <a:off x="5856939" y="1462928"/>
            <a:ext cx="483262" cy="4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916252-4DE9-9472-C8E3-109E8F842CE9}"/>
              </a:ext>
            </a:extLst>
          </p:cNvPr>
          <p:cNvSpPr/>
          <p:nvPr/>
        </p:nvSpPr>
        <p:spPr>
          <a:xfrm>
            <a:off x="5320791" y="1465176"/>
            <a:ext cx="483262" cy="455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70DF6-88CE-57A0-383C-9D35EC99571B}"/>
              </a:ext>
            </a:extLst>
          </p:cNvPr>
          <p:cNvSpPr/>
          <p:nvPr/>
        </p:nvSpPr>
        <p:spPr>
          <a:xfrm>
            <a:off x="4784643" y="1453824"/>
            <a:ext cx="483262" cy="4555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7FFF383B-DFAF-CC95-002B-0C4BA7C0B4BB}"/>
              </a:ext>
            </a:extLst>
          </p:cNvPr>
          <p:cNvSpPr/>
          <p:nvPr/>
        </p:nvSpPr>
        <p:spPr>
          <a:xfrm rot="5400000">
            <a:off x="6830444" y="1649388"/>
            <a:ext cx="241275" cy="101294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F3554B-1233-0B17-1E76-10DEAF0F68DA}"/>
              </a:ext>
            </a:extLst>
          </p:cNvPr>
          <p:cNvSpPr txBox="1"/>
          <p:nvPr/>
        </p:nvSpPr>
        <p:spPr>
          <a:xfrm>
            <a:off x="6595958" y="2349266"/>
            <a:ext cx="11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DD55A-BCA2-248B-FFAC-A0E4CB81C82B}"/>
              </a:ext>
            </a:extLst>
          </p:cNvPr>
          <p:cNvSpPr txBox="1"/>
          <p:nvPr/>
        </p:nvSpPr>
        <p:spPr>
          <a:xfrm>
            <a:off x="7725518" y="656823"/>
            <a:ext cx="382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Assume bottleneck link (rate) can change any time. Hence, keep repeating the process from the start.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“right”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the beginning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/>
              <a:t>the congestion window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531399" y="1550045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3367C-5922-27CD-9F03-246F22028C26}"/>
              </a:ext>
            </a:extLst>
          </p:cNvPr>
          <p:cNvSpPr txBox="1"/>
          <p:nvPr/>
        </p:nvSpPr>
        <p:spPr>
          <a:xfrm>
            <a:off x="325354" y="4585530"/>
            <a:ext cx="114689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It is difficult to know where the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bottleneck</a:t>
            </a:r>
            <a:r>
              <a:rPr lang="en-US" sz="2800" dirty="0">
                <a:latin typeface="Helvetica" pitchFamily="2" charset="0"/>
              </a:rPr>
              <a:t> link is</a:t>
            </a:r>
          </a:p>
          <a:p>
            <a:r>
              <a:rPr lang="en-US" sz="2800" dirty="0">
                <a:latin typeface="Helvetica" pitchFamily="2" charset="0"/>
              </a:rPr>
              <a:t>It is difficult to know how many other endpoints are using that link</a:t>
            </a:r>
          </a:p>
          <a:p>
            <a:r>
              <a:rPr lang="en-US" sz="2800" dirty="0">
                <a:latin typeface="Helvetica" pitchFamily="2" charset="0"/>
              </a:rPr>
              <a:t>Endpoints may join and leave at any time</a:t>
            </a:r>
          </a:p>
          <a:p>
            <a:r>
              <a:rPr lang="en-US" sz="2800" dirty="0">
                <a:latin typeface="Helvetica" pitchFamily="2" charset="0"/>
              </a:rPr>
              <a:t>Network paths may change over time, leading to different bottleneck links (with different link rates) over time 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62AA35-EE55-F3CA-5E8E-125AC13C260D}"/>
              </a:ext>
            </a:extLst>
          </p:cNvPr>
          <p:cNvGrpSpPr/>
          <p:nvPr/>
        </p:nvGrpSpPr>
        <p:grpSpPr>
          <a:xfrm>
            <a:off x="3852014" y="2985715"/>
            <a:ext cx="1694190" cy="379750"/>
            <a:chOff x="7779380" y="719528"/>
            <a:chExt cx="1694190" cy="37975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14586E-6EAD-4327-E183-34775494097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6479655-BBB6-460A-8AAE-F002DA0F993C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DA2FAD-E2F4-89F2-6C55-E12599D9D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B8C034-2600-AF85-9BEB-A2C17F7DB899}"/>
              </a:ext>
            </a:extLst>
          </p:cNvPr>
          <p:cNvSpPr/>
          <p:nvPr/>
        </p:nvSpPr>
        <p:spPr>
          <a:xfrm>
            <a:off x="5273803" y="301470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DD3E989-E867-BF3C-FA48-722D0CAF3578}"/>
              </a:ext>
            </a:extLst>
          </p:cNvPr>
          <p:cNvSpPr/>
          <p:nvPr/>
        </p:nvSpPr>
        <p:spPr>
          <a:xfrm>
            <a:off x="4994938" y="3016985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DE7E3B8-9465-B777-6338-B19C4EB37602}"/>
              </a:ext>
            </a:extLst>
          </p:cNvPr>
          <p:cNvSpPr/>
          <p:nvPr/>
        </p:nvSpPr>
        <p:spPr>
          <a:xfrm>
            <a:off x="4716073" y="301853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32698DB-0D2D-D40E-57C9-F8D5F2C7A20E}"/>
              </a:ext>
            </a:extLst>
          </p:cNvPr>
          <p:cNvSpPr/>
          <p:nvPr/>
        </p:nvSpPr>
        <p:spPr>
          <a:xfrm>
            <a:off x="4437208" y="3020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9111F27-FBA0-DD75-E3C6-D303D88C3E13}"/>
              </a:ext>
            </a:extLst>
          </p:cNvPr>
          <p:cNvSpPr/>
          <p:nvPr/>
        </p:nvSpPr>
        <p:spPr>
          <a:xfrm>
            <a:off x="4164807" y="3015005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3D05F73-1579-593C-FC4C-EFE99C1E8790}"/>
              </a:ext>
            </a:extLst>
          </p:cNvPr>
          <p:cNvSpPr/>
          <p:nvPr/>
        </p:nvSpPr>
        <p:spPr>
          <a:xfrm>
            <a:off x="3885942" y="3017287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FC88852A-8AFD-94EA-45C9-431C2F938B87}"/>
              </a:ext>
            </a:extLst>
          </p:cNvPr>
          <p:cNvSpPr/>
          <p:nvPr/>
        </p:nvSpPr>
        <p:spPr>
          <a:xfrm>
            <a:off x="3511615" y="3362967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CCA1EBD-BAF3-A9E2-E253-628531AEE28F}"/>
              </a:ext>
            </a:extLst>
          </p:cNvPr>
          <p:cNvSpPr/>
          <p:nvPr/>
        </p:nvSpPr>
        <p:spPr>
          <a:xfrm>
            <a:off x="3409414" y="3485025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089620CE-6B25-4294-7960-1F4C3A016865}"/>
              </a:ext>
            </a:extLst>
          </p:cNvPr>
          <p:cNvSpPr/>
          <p:nvPr/>
        </p:nvSpPr>
        <p:spPr>
          <a:xfrm>
            <a:off x="3297371" y="3592373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356C753-A0A0-37FB-C431-1B8461BF7CE1}"/>
              </a:ext>
            </a:extLst>
          </p:cNvPr>
          <p:cNvSpPr txBox="1"/>
          <p:nvPr/>
        </p:nvSpPr>
        <p:spPr>
          <a:xfrm>
            <a:off x="4716072" y="3801974"/>
            <a:ext cx="236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 loss</a:t>
            </a:r>
          </a:p>
          <a:p>
            <a:pPr algn="l"/>
            <a:r>
              <a:rPr lang="en-US" dirty="0">
                <a:latin typeface="Helvetica" pitchFamily="2" charset="0"/>
              </a:rPr>
              <a:t>Packet delays</a:t>
            </a:r>
          </a:p>
        </p:txBody>
      </p:sp>
    </p:spTree>
    <p:extLst>
      <p:ext uri="{BB962C8B-B14F-4D97-AF65-F5344CB8AC3E}">
        <p14:creationId xmlns:p14="http://schemas.microsoft.com/office/powerpoint/2010/main" val="22288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  <p:bldP spid="36" grpId="0" animBg="1"/>
      <p:bldP spid="39" grpId="0" animBg="1"/>
      <p:bldP spid="41" grpId="0" animBg="1"/>
      <p:bldP spid="46" grpId="0" animBg="1"/>
      <p:bldP spid="51" grpId="0" animBg="1"/>
      <p:bldP spid="58" grpId="0" animBg="1"/>
      <p:bldP spid="94" grpId="0" animBg="1"/>
      <p:bldP spid="94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1DAF0E-2F1F-FE60-023C-D19FED0F587E}"/>
              </a:ext>
            </a:extLst>
          </p:cNvPr>
          <p:cNvSpPr txBox="1"/>
          <p:nvPr/>
        </p:nvSpPr>
        <p:spPr>
          <a:xfrm>
            <a:off x="1275009" y="2202288"/>
            <a:ext cx="99167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Helvetica" pitchFamily="2" charset="0"/>
              </a:rPr>
              <a:t>How to share a network, with so many unknowns?</a:t>
            </a:r>
          </a:p>
        </p:txBody>
      </p:sp>
    </p:spTree>
    <p:extLst>
      <p:ext uri="{BB962C8B-B14F-4D97-AF65-F5344CB8AC3E}">
        <p14:creationId xmlns:p14="http://schemas.microsoft.com/office/powerpoint/2010/main" val="3268693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61560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84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19985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214902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1437</Words>
  <Application>Microsoft Macintosh PowerPoint</Application>
  <PresentationFormat>Widescreen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ＭＳ Ｐゴシック</vt:lpstr>
      <vt:lpstr>Arial</vt:lpstr>
      <vt:lpstr>Calibri</vt:lpstr>
      <vt:lpstr>Consolas</vt:lpstr>
      <vt:lpstr>Courier</vt:lpstr>
      <vt:lpstr>Helvetica</vt:lpstr>
      <vt:lpstr>Tahoma</vt:lpstr>
      <vt:lpstr>Times New Roman</vt:lpstr>
      <vt:lpstr>Wingdings</vt:lpstr>
      <vt:lpstr>Office Theme</vt:lpstr>
      <vt:lpstr>Congestion Control</vt:lpstr>
      <vt:lpstr>How much data to keep in flight?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Sense and react, sure…but how?</vt:lpstr>
      <vt:lpstr>The Steady State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1722</cp:revision>
  <cp:lastPrinted>2021-01-24T11:57:08Z</cp:lastPrinted>
  <dcterms:created xsi:type="dcterms:W3CDTF">2019-01-23T03:40:12Z</dcterms:created>
  <dcterms:modified xsi:type="dcterms:W3CDTF">2024-11-01T14:50:37Z</dcterms:modified>
</cp:coreProperties>
</file>