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659" r:id="rId2"/>
    <p:sldId id="614" r:id="rId3"/>
    <p:sldId id="1267" r:id="rId4"/>
    <p:sldId id="1266" r:id="rId5"/>
    <p:sldId id="1268" r:id="rId6"/>
    <p:sldId id="1269" r:id="rId7"/>
    <p:sldId id="1270" r:id="rId8"/>
    <p:sldId id="1271" r:id="rId9"/>
    <p:sldId id="788" r:id="rId10"/>
    <p:sldId id="1272" r:id="rId11"/>
    <p:sldId id="1273" r:id="rId12"/>
    <p:sldId id="1274" r:id="rId13"/>
    <p:sldId id="1275" r:id="rId14"/>
    <p:sldId id="1276" r:id="rId15"/>
    <p:sldId id="1277" r:id="rId16"/>
    <p:sldId id="1278" r:id="rId17"/>
    <p:sldId id="1265" r:id="rId18"/>
    <p:sldId id="1264" r:id="rId19"/>
    <p:sldId id="1311" r:id="rId20"/>
    <p:sldId id="1303" r:id="rId21"/>
    <p:sldId id="1312" r:id="rId22"/>
    <p:sldId id="1314" r:id="rId23"/>
    <p:sldId id="1316" r:id="rId24"/>
    <p:sldId id="1318" r:id="rId25"/>
    <p:sldId id="1329" r:id="rId26"/>
    <p:sldId id="1321" r:id="rId27"/>
    <p:sldId id="1320" r:id="rId28"/>
    <p:sldId id="1322" r:id="rId29"/>
    <p:sldId id="1323" r:id="rId30"/>
    <p:sldId id="1325" r:id="rId31"/>
    <p:sldId id="1324" r:id="rId32"/>
    <p:sldId id="1327" r:id="rId33"/>
    <p:sldId id="1330" r:id="rId34"/>
    <p:sldId id="1326" r:id="rId35"/>
    <p:sldId id="1328" r:id="rId36"/>
    <p:sldId id="1261" r:id="rId37"/>
    <p:sldId id="1331" r:id="rId38"/>
    <p:sldId id="1332" r:id="rId39"/>
    <p:sldId id="1334" r:id="rId40"/>
    <p:sldId id="1333" r:id="rId41"/>
    <p:sldId id="850" r:id="rId42"/>
    <p:sldId id="1335" r:id="rId43"/>
    <p:sldId id="1336" r:id="rId44"/>
    <p:sldId id="1337" r:id="rId45"/>
    <p:sldId id="126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9"/>
    <p:restoredTop sz="82976"/>
  </p:normalViewPr>
  <p:slideViewPr>
    <p:cSldViewPr snapToGrid="0" snapToObjects="1">
      <p:cViewPr varScale="1">
        <p:scale>
          <a:sx n="107" d="100"/>
          <a:sy n="107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86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4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Wireless Network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24.1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FD80-2865-1F40-A425-090B7524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Wireless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2F8FD-701F-8045-8ADD-BBEA83112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86A0-B9F8-BE4C-B2F5-43DEFDC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differences from wired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867B-28D7-1147-8215-9654CA32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3000" dirty="0">
                <a:solidFill>
                  <a:srgbClr val="C00000"/>
                </a:solidFill>
              </a:rPr>
              <a:t>Decreased signal strength: </a:t>
            </a:r>
            <a:r>
              <a:rPr lang="en-US" sz="3000" dirty="0"/>
              <a:t>radio signal attenuates as it propagates (path loss)</a:t>
            </a:r>
          </a:p>
          <a:p>
            <a:pPr>
              <a:lnSpc>
                <a:spcPct val="80000"/>
              </a:lnSpc>
              <a:defRPr/>
            </a:pPr>
            <a:r>
              <a:rPr lang="en-US" sz="3000" dirty="0">
                <a:solidFill>
                  <a:srgbClr val="C00000"/>
                </a:solidFill>
              </a:rPr>
              <a:t>Interference from other sources: </a:t>
            </a:r>
            <a:r>
              <a:rPr lang="en-US" sz="3000" dirty="0"/>
              <a:t>standardized wireless network frequencies (e.g., 2.4 GHz) shared by other devices (e.g., phone); devices interfere</a:t>
            </a:r>
          </a:p>
          <a:p>
            <a:pPr>
              <a:lnSpc>
                <a:spcPct val="80000"/>
              </a:lnSpc>
              <a:defRPr/>
            </a:pPr>
            <a:r>
              <a:rPr lang="en-US" sz="3000" dirty="0">
                <a:solidFill>
                  <a:srgbClr val="C00000"/>
                </a:solidFill>
              </a:rPr>
              <a:t>Multipath propagation: </a:t>
            </a:r>
            <a:r>
              <a:rPr lang="en-US" sz="3000" dirty="0"/>
              <a:t>radio signal reflects off objects ground, arriving at destination at slightly different times</a:t>
            </a:r>
          </a:p>
          <a:p>
            <a:pPr>
              <a:lnSpc>
                <a:spcPct val="80000"/>
              </a:lnSpc>
              <a:defRPr/>
            </a:pPr>
            <a:r>
              <a:rPr lang="en-US" sz="3000" dirty="0"/>
              <a:t>These factors make communication across (even a point to point) wireless link much more </a:t>
            </a:r>
            <a:r>
              <a:rPr lang="en-US" altLang="ja-JP" sz="3000" dirty="0"/>
              <a:t>challenging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9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2879-F155-2B4D-B3BA-95F5F531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Error-prone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768A-5A22-AE44-B221-FE15E00E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43371" cy="47903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SNR: signal-to-noise ratio </a:t>
            </a:r>
            <a:r>
              <a:rPr lang="en-US" sz="2400" dirty="0"/>
              <a:t>influences the</a:t>
            </a:r>
            <a:r>
              <a:rPr lang="en-US" sz="2400" dirty="0">
                <a:solidFill>
                  <a:srgbClr val="C00000"/>
                </a:solidFill>
              </a:rPr>
              <a:t> bit error rate (BER)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larger SNR: easier to extract signal from noise. Larger SNR is good.</a:t>
            </a:r>
          </a:p>
          <a:p>
            <a:pPr>
              <a:defRPr/>
            </a:pPr>
            <a:r>
              <a:rPr lang="en-US" sz="2400" dirty="0"/>
              <a:t>I</a:t>
            </a:r>
            <a:r>
              <a:rPr lang="en-US" sz="2400" dirty="0">
                <a:solidFill>
                  <a:schemeClr val="tx1"/>
                </a:solidFill>
              </a:rPr>
              <a:t>ncreasing signal transmission power  increases SNR, decrease BER</a:t>
            </a:r>
          </a:p>
          <a:p>
            <a:pPr>
              <a:defRPr/>
            </a:pPr>
            <a:r>
              <a:rPr lang="en-US" sz="2400" dirty="0"/>
              <a:t>Choose physical layer parameters (modulation technique, rate, etc.) based on least BER for a given SNR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/>
              <a:t>SNR may change with mobility and over time</a:t>
            </a:r>
          </a:p>
          <a:p>
            <a:pPr lvl="1">
              <a:defRPr/>
            </a:pPr>
            <a:endParaRPr lang="en-US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F358B7-C8EB-7847-A3C2-6CDFDEFB59A3}"/>
              </a:ext>
            </a:extLst>
          </p:cNvPr>
          <p:cNvGrpSpPr/>
          <p:nvPr/>
        </p:nvGrpSpPr>
        <p:grpSpPr>
          <a:xfrm>
            <a:off x="8299170" y="5272088"/>
            <a:ext cx="2043112" cy="1103313"/>
            <a:chOff x="8299170" y="5272088"/>
            <a:chExt cx="2043112" cy="1103313"/>
          </a:xfrm>
        </p:grpSpPr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10359907-DE14-1049-9D04-DEFC7256B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9170" y="6218238"/>
              <a:ext cx="4318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78F0BB33-0664-C04A-9559-C6DBCF291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9170" y="5824538"/>
              <a:ext cx="431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3270C521-5322-4E42-8A2C-6F7CB6A20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1870" y="5405438"/>
              <a:ext cx="39370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ACAEA87B-2F4A-D745-A3FC-5844C693D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0332" y="5272088"/>
              <a:ext cx="16319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Helvetica" pitchFamily="2" charset="0"/>
                </a:rPr>
                <a:t>QAM256 (8 Mbps)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4EACCA40-6AEA-0F4A-8295-06D9ACFEF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7633" y="5664201"/>
              <a:ext cx="1533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Helvetica" pitchFamily="2" charset="0"/>
                </a:rPr>
                <a:t>QAM16 (4 Mbps)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C149CEC6-BEB6-9644-8C63-52E4B40CD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508" y="6070601"/>
              <a:ext cx="14081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Helvetica" pitchFamily="2" charset="0"/>
                </a:rPr>
                <a:t>BPSK (1 Mbps)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69A60A-D5AF-4E4B-B621-A863BAF11BA4}"/>
              </a:ext>
            </a:extLst>
          </p:cNvPr>
          <p:cNvGrpSpPr/>
          <p:nvPr/>
        </p:nvGrpSpPr>
        <p:grpSpPr>
          <a:xfrm>
            <a:off x="7243581" y="1554163"/>
            <a:ext cx="3786090" cy="3497263"/>
            <a:chOff x="7243581" y="1554163"/>
            <a:chExt cx="3786090" cy="3497263"/>
          </a:xfrm>
        </p:grpSpPr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BB4200ED-6497-874C-BA44-8F7CFF63F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4332" y="4746626"/>
              <a:ext cx="8953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Helvetica" pitchFamily="2" charset="0"/>
                </a:rPr>
                <a:t>SNR(dB)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44D6066-B45E-F149-B6DF-470CD39B25C6}"/>
                </a:ext>
              </a:extLst>
            </p:cNvPr>
            <p:cNvGrpSpPr/>
            <p:nvPr/>
          </p:nvGrpSpPr>
          <p:grpSpPr>
            <a:xfrm>
              <a:off x="7243581" y="1554163"/>
              <a:ext cx="3786090" cy="3275013"/>
              <a:chOff x="7243581" y="1554163"/>
              <a:chExt cx="3786090" cy="3275013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710DCF59-5AE8-3243-8A4A-00FC752F6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2307" y="2033588"/>
                <a:ext cx="609600" cy="2527300"/>
              </a:xfrm>
              <a:custGeom>
                <a:avLst/>
                <a:gdLst>
                  <a:gd name="T0" fmla="*/ 0 w 384"/>
                  <a:gd name="T1" fmla="*/ 0 h 1592"/>
                  <a:gd name="T2" fmla="*/ 2147483647 w 384"/>
                  <a:gd name="T3" fmla="*/ 2147483647 h 1592"/>
                  <a:gd name="T4" fmla="*/ 2147483647 w 384"/>
                  <a:gd name="T5" fmla="*/ 2147483647 h 1592"/>
                  <a:gd name="T6" fmla="*/ 2147483647 w 384"/>
                  <a:gd name="T7" fmla="*/ 2147483647 h 15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4" h="1592">
                    <a:moveTo>
                      <a:pt x="0" y="0"/>
                    </a:moveTo>
                    <a:cubicBezTo>
                      <a:pt x="66" y="110"/>
                      <a:pt x="133" y="220"/>
                      <a:pt x="184" y="384"/>
                    </a:cubicBezTo>
                    <a:cubicBezTo>
                      <a:pt x="235" y="548"/>
                      <a:pt x="271" y="783"/>
                      <a:pt x="304" y="984"/>
                    </a:cubicBezTo>
                    <a:cubicBezTo>
                      <a:pt x="337" y="1185"/>
                      <a:pt x="371" y="1492"/>
                      <a:pt x="384" y="1592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93FD87C5-71FB-2246-A38B-FAC29A136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0007" y="1703388"/>
                <a:ext cx="685800" cy="2857500"/>
              </a:xfrm>
              <a:custGeom>
                <a:avLst/>
                <a:gdLst>
                  <a:gd name="T0" fmla="*/ 0 w 432"/>
                  <a:gd name="T1" fmla="*/ 0 h 1800"/>
                  <a:gd name="T2" fmla="*/ 2147483647 w 432"/>
                  <a:gd name="T3" fmla="*/ 2147483647 h 1800"/>
                  <a:gd name="T4" fmla="*/ 2147483647 w 432"/>
                  <a:gd name="T5" fmla="*/ 2147483647 h 1800"/>
                  <a:gd name="T6" fmla="*/ 2147483647 w 432"/>
                  <a:gd name="T7" fmla="*/ 2147483647 h 1800"/>
                  <a:gd name="T8" fmla="*/ 2147483647 w 432"/>
                  <a:gd name="T9" fmla="*/ 2147483647 h 18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2" h="1800">
                    <a:moveTo>
                      <a:pt x="0" y="0"/>
                    </a:moveTo>
                    <a:cubicBezTo>
                      <a:pt x="62" y="98"/>
                      <a:pt x="125" y="196"/>
                      <a:pt x="168" y="296"/>
                    </a:cubicBezTo>
                    <a:cubicBezTo>
                      <a:pt x="211" y="396"/>
                      <a:pt x="224" y="451"/>
                      <a:pt x="256" y="600"/>
                    </a:cubicBezTo>
                    <a:cubicBezTo>
                      <a:pt x="288" y="749"/>
                      <a:pt x="331" y="992"/>
                      <a:pt x="360" y="1192"/>
                    </a:cubicBezTo>
                    <a:cubicBezTo>
                      <a:pt x="389" y="1392"/>
                      <a:pt x="410" y="1596"/>
                      <a:pt x="432" y="180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DB766D-5C4C-CE42-823F-9D4F76881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4407" y="1703388"/>
                <a:ext cx="647700" cy="2844800"/>
              </a:xfrm>
              <a:custGeom>
                <a:avLst/>
                <a:gdLst>
                  <a:gd name="T0" fmla="*/ 0 w 408"/>
                  <a:gd name="T1" fmla="*/ 0 h 1792"/>
                  <a:gd name="T2" fmla="*/ 2147483647 w 408"/>
                  <a:gd name="T3" fmla="*/ 2147483647 h 1792"/>
                  <a:gd name="T4" fmla="*/ 2147483647 w 408"/>
                  <a:gd name="T5" fmla="*/ 2147483647 h 1792"/>
                  <a:gd name="T6" fmla="*/ 2147483647 w 408"/>
                  <a:gd name="T7" fmla="*/ 2147483647 h 1792"/>
                  <a:gd name="T8" fmla="*/ 2147483647 w 408"/>
                  <a:gd name="T9" fmla="*/ 2147483647 h 1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8" h="1792">
                    <a:moveTo>
                      <a:pt x="0" y="0"/>
                    </a:moveTo>
                    <a:cubicBezTo>
                      <a:pt x="56" y="98"/>
                      <a:pt x="113" y="197"/>
                      <a:pt x="152" y="296"/>
                    </a:cubicBezTo>
                    <a:cubicBezTo>
                      <a:pt x="191" y="395"/>
                      <a:pt x="200" y="443"/>
                      <a:pt x="232" y="592"/>
                    </a:cubicBezTo>
                    <a:cubicBezTo>
                      <a:pt x="264" y="741"/>
                      <a:pt x="315" y="992"/>
                      <a:pt x="344" y="1192"/>
                    </a:cubicBezTo>
                    <a:cubicBezTo>
                      <a:pt x="373" y="1392"/>
                      <a:pt x="397" y="1691"/>
                      <a:pt x="408" y="1792"/>
                    </a:cubicBez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29360C-732B-B144-8C48-90ED1955C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4370" y="1690688"/>
                <a:ext cx="2862262" cy="2878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8F5EECE2-D568-844A-95CE-15263D534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94371" y="2184401"/>
                <a:ext cx="28479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57A34889-2F05-CE4B-9CBB-228D1E5E2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3896" y="2651126"/>
                <a:ext cx="28479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18D6C3E9-1F38-6943-95D4-57D28E5A2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13421" y="3132138"/>
                <a:ext cx="28479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B60CB805-15B8-914C-BC4F-206764FD3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2946" y="3598863"/>
                <a:ext cx="28479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DA8F3B34-A114-0B4F-91F5-0C1F26B0C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32471" y="4079876"/>
                <a:ext cx="28479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" name="Line 13">
                <a:extLst>
                  <a:ext uri="{FF2B5EF4-FFF2-40B4-BE49-F238E27FC236}">
                    <a16:creationId xmlns:a16="http://schemas.microsoft.com/office/drawing/2014/main" id="{A2884E5E-2B53-9342-BCE1-F57EBC5A7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3670" y="1690688"/>
                <a:ext cx="0" cy="2878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6C92045-058F-C34E-A208-81D57801D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0107" y="1708152"/>
                <a:ext cx="0" cy="2878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6" name="Line 15">
                <a:extLst>
                  <a:ext uri="{FF2B5EF4-FFF2-40B4-BE49-F238E27FC236}">
                    <a16:creationId xmlns:a16="http://schemas.microsoft.com/office/drawing/2014/main" id="{BAC7EEE3-0719-8041-8EFB-98A4CA160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56545" y="1697038"/>
                <a:ext cx="0" cy="2878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31893675-A752-4E46-A70A-C79B98CAB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6346" y="4546602"/>
                <a:ext cx="352425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dirty="0">
                    <a:latin typeface="Helvetica" pitchFamily="2" charset="0"/>
                  </a:rPr>
                  <a:t>10</a:t>
                </a:r>
                <a:endParaRPr lang="en-US" sz="1200" baseline="30000" dirty="0">
                  <a:latin typeface="Helvetica" pitchFamily="2" charset="0"/>
                </a:endParaRPr>
              </a:p>
            </p:txBody>
          </p:sp>
          <p:sp>
            <p:nvSpPr>
              <p:cNvPr id="18" name="Text Box 17">
                <a:extLst>
                  <a:ext uri="{FF2B5EF4-FFF2-40B4-BE49-F238E27FC236}">
                    <a16:creationId xmlns:a16="http://schemas.microsoft.com/office/drawing/2014/main" id="{1B3B411F-71A6-794D-B51A-3C3E4FAF1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64371" y="4548188"/>
                <a:ext cx="352425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dirty="0">
                    <a:latin typeface="Helvetica" pitchFamily="2" charset="0"/>
                  </a:rPr>
                  <a:t>20</a:t>
                </a:r>
                <a:endParaRPr lang="en-US" sz="1200" baseline="30000" dirty="0">
                  <a:latin typeface="Helvetica" pitchFamily="2" charset="0"/>
                </a:endParaRPr>
              </a:p>
            </p:txBody>
          </p:sp>
          <p:sp>
            <p:nvSpPr>
              <p:cNvPr id="19" name="Text Box 18">
                <a:extLst>
                  <a:ext uri="{FF2B5EF4-FFF2-40B4-BE49-F238E27FC236}">
                    <a16:creationId xmlns:a16="http://schemas.microsoft.com/office/drawing/2014/main" id="{2694A051-9F56-8244-ADDC-252AC702A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4933" y="4551363"/>
                <a:ext cx="352425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dirty="0">
                    <a:latin typeface="Helvetica" pitchFamily="2" charset="0"/>
                  </a:rPr>
                  <a:t>30</a:t>
                </a:r>
                <a:endParaRPr lang="en-US" sz="1200" baseline="30000" dirty="0">
                  <a:latin typeface="Helvetica" pitchFamily="2" charset="0"/>
                </a:endParaRPr>
              </a:p>
            </p:txBody>
          </p:sp>
          <p:sp>
            <p:nvSpPr>
              <p:cNvPr id="20" name="Text Box 19">
                <a:extLst>
                  <a:ext uri="{FF2B5EF4-FFF2-40B4-BE49-F238E27FC236}">
                    <a16:creationId xmlns:a16="http://schemas.microsoft.com/office/drawing/2014/main" id="{BDD6BC37-834F-594A-B73E-F8CB60BF8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77246" y="4554538"/>
                <a:ext cx="352425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dirty="0">
                    <a:latin typeface="Helvetica" pitchFamily="2" charset="0"/>
                  </a:rPr>
                  <a:t>40</a:t>
                </a:r>
                <a:endParaRPr lang="en-US" sz="1200" baseline="30000" dirty="0">
                  <a:latin typeface="Helvetica" pitchFamily="2" charset="0"/>
                </a:endParaRPr>
              </a:p>
            </p:txBody>
          </p:sp>
          <p:sp>
            <p:nvSpPr>
              <p:cNvPr id="28" name="Text Box 27">
                <a:extLst>
                  <a:ext uri="{FF2B5EF4-FFF2-40B4-BE49-F238E27FC236}">
                    <a16:creationId xmlns:a16="http://schemas.microsoft.com/office/drawing/2014/main" id="{005710E2-4C3C-C744-8716-B8A74AA9C3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7119990" y="3020319"/>
                <a:ext cx="55496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dirty="0">
                    <a:latin typeface="Helvetica" pitchFamily="2" charset="0"/>
                  </a:rPr>
                  <a:t>BER</a:t>
                </a:r>
              </a:p>
            </p:txBody>
          </p:sp>
          <p:sp>
            <p:nvSpPr>
              <p:cNvPr id="29" name="Text Box 28">
                <a:extLst>
                  <a:ext uri="{FF2B5EF4-FFF2-40B4-BE49-F238E27FC236}">
                    <a16:creationId xmlns:a16="http://schemas.microsoft.com/office/drawing/2014/main" id="{7927B8B5-EBC7-9B4F-A027-5E9E66B62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0020" y="1554163"/>
                <a:ext cx="442912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dirty="0">
                    <a:latin typeface="Helvetica" pitchFamily="2" charset="0"/>
                  </a:rPr>
                  <a:t>10</a:t>
                </a:r>
                <a:r>
                  <a:rPr lang="en-US" sz="1200" baseline="30000" dirty="0">
                    <a:latin typeface="Helvetica" pitchFamily="2" charset="0"/>
                  </a:rPr>
                  <a:t>-1</a:t>
                </a:r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A3946B43-0B2A-3645-AC34-183BAFA32B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99070" y="2035177"/>
                <a:ext cx="442912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dirty="0">
                    <a:latin typeface="Helvetica" pitchFamily="2" charset="0"/>
                  </a:rPr>
                  <a:t>10</a:t>
                </a:r>
                <a:r>
                  <a:rPr lang="en-US" sz="1200" baseline="30000" dirty="0">
                    <a:latin typeface="Helvetica" pitchFamily="2" charset="0"/>
                  </a:rPr>
                  <a:t>-2</a:t>
                </a:r>
              </a:p>
            </p:txBody>
          </p:sp>
          <p:sp>
            <p:nvSpPr>
              <p:cNvPr id="31" name="Text Box 30">
                <a:extLst>
                  <a:ext uri="{FF2B5EF4-FFF2-40B4-BE49-F238E27FC236}">
                    <a16:creationId xmlns:a16="http://schemas.microsoft.com/office/drawing/2014/main" id="{6E8F5DC9-99C5-5D49-B66A-28BB67187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9545" y="2501902"/>
                <a:ext cx="442912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dirty="0">
                    <a:latin typeface="Helvetica" pitchFamily="2" charset="0"/>
                  </a:rPr>
                  <a:t>10</a:t>
                </a:r>
                <a:r>
                  <a:rPr lang="en-US" sz="1200" baseline="30000" dirty="0">
                    <a:latin typeface="Helvetica" pitchFamily="2" charset="0"/>
                  </a:rPr>
                  <a:t>-3</a:t>
                </a:r>
              </a:p>
            </p:txBody>
          </p:sp>
          <p:sp>
            <p:nvSpPr>
              <p:cNvPr id="32" name="Text Box 31">
                <a:extLst>
                  <a:ext uri="{FF2B5EF4-FFF2-40B4-BE49-F238E27FC236}">
                    <a16:creationId xmlns:a16="http://schemas.microsoft.com/office/drawing/2014/main" id="{2C6390A8-97CE-1E4E-A8A6-BE8895E1B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99070" y="3435352"/>
                <a:ext cx="442912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dirty="0">
                    <a:latin typeface="Helvetica" pitchFamily="2" charset="0"/>
                  </a:rPr>
                  <a:t>10</a:t>
                </a:r>
                <a:r>
                  <a:rPr lang="en-US" sz="1200" baseline="30000" dirty="0">
                    <a:latin typeface="Helvetica" pitchFamily="2" charset="0"/>
                  </a:rPr>
                  <a:t>-5</a:t>
                </a:r>
              </a:p>
            </p:txBody>
          </p:sp>
          <p:sp>
            <p:nvSpPr>
              <p:cNvPr id="33" name="Text Box 32">
                <a:extLst>
                  <a:ext uri="{FF2B5EF4-FFF2-40B4-BE49-F238E27FC236}">
                    <a16:creationId xmlns:a16="http://schemas.microsoft.com/office/drawing/2014/main" id="{F1A69C42-4C5A-DA47-B4E6-0A5655C294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3833" y="3916363"/>
                <a:ext cx="4429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dirty="0">
                    <a:latin typeface="Helvetica" pitchFamily="2" charset="0"/>
                  </a:rPr>
                  <a:t>10</a:t>
                </a:r>
                <a:r>
                  <a:rPr lang="en-US" sz="1200" baseline="30000" dirty="0">
                    <a:latin typeface="Helvetica" pitchFamily="2" charset="0"/>
                  </a:rPr>
                  <a:t>-6</a:t>
                </a:r>
              </a:p>
            </p:txBody>
          </p:sp>
          <p:sp>
            <p:nvSpPr>
              <p:cNvPr id="34" name="Text Box 33">
                <a:extLst>
                  <a:ext uri="{FF2B5EF4-FFF2-40B4-BE49-F238E27FC236}">
                    <a16:creationId xmlns:a16="http://schemas.microsoft.com/office/drawing/2014/main" id="{F08D97F3-EC90-6641-848E-CCB84AA6CB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94308" y="4411663"/>
                <a:ext cx="4429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dirty="0">
                    <a:latin typeface="Helvetica" pitchFamily="2" charset="0"/>
                  </a:rPr>
                  <a:t>10</a:t>
                </a:r>
                <a:r>
                  <a:rPr lang="en-US" sz="1200" baseline="30000" dirty="0">
                    <a:latin typeface="Helvetica" pitchFamily="2" charset="0"/>
                  </a:rPr>
                  <a:t>-7</a:t>
                </a:r>
              </a:p>
            </p:txBody>
          </p:sp>
          <p:sp>
            <p:nvSpPr>
              <p:cNvPr id="35" name="Text Box 34">
                <a:extLst>
                  <a:ext uri="{FF2B5EF4-FFF2-40B4-BE49-F238E27FC236}">
                    <a16:creationId xmlns:a16="http://schemas.microsoft.com/office/drawing/2014/main" id="{1DF1FC3A-C174-D84F-A6E0-C2156610A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1608" y="2990852"/>
                <a:ext cx="4429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dirty="0">
                    <a:latin typeface="Helvetica" pitchFamily="2" charset="0"/>
                  </a:rPr>
                  <a:t>10</a:t>
                </a:r>
                <a:r>
                  <a:rPr lang="en-US" sz="1200" baseline="30000" dirty="0">
                    <a:latin typeface="Helvetica" pitchFamily="2" charset="0"/>
                  </a:rPr>
                  <a:t>-4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02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83AF-CD7D-2E4B-9713-6E43A828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1F06-F4EF-124B-B9A6-59430EEE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5522" cy="4351338"/>
          </a:xfrm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/>
              <a:t>B, A hear each other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/>
              <a:t>B, C hear each other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dirty="0"/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/>
              <a:t>However, </a:t>
            </a:r>
            <a:r>
              <a:rPr lang="en-US" dirty="0">
                <a:solidFill>
                  <a:srgbClr val="C00000"/>
                </a:solidFill>
              </a:rPr>
              <a:t>A and C cannot hear each other 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dirty="0"/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/>
              <a:t>A and C are unaware of interference at B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dirty="0"/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/>
              <a:t>Distinction from, e.g., shared (wired) Ethernet: everyone can hear everyone else</a:t>
            </a:r>
          </a:p>
          <a:p>
            <a:endParaRPr lang="en-US" dirty="0"/>
          </a:p>
        </p:txBody>
      </p:sp>
      <p:grpSp>
        <p:nvGrpSpPr>
          <p:cNvPr id="4" name="Group 356">
            <a:extLst>
              <a:ext uri="{FF2B5EF4-FFF2-40B4-BE49-F238E27FC236}">
                <a16:creationId xmlns:a16="http://schemas.microsoft.com/office/drawing/2014/main" id="{D73C8950-5F08-AC4E-847E-12B5167C25CF}"/>
              </a:ext>
            </a:extLst>
          </p:cNvPr>
          <p:cNvGrpSpPr>
            <a:grpSpLocks/>
          </p:cNvGrpSpPr>
          <p:nvPr/>
        </p:nvGrpSpPr>
        <p:grpSpPr bwMode="auto">
          <a:xfrm>
            <a:off x="10330611" y="2786063"/>
            <a:ext cx="627062" cy="642937"/>
            <a:chOff x="313" y="1497"/>
            <a:chExt cx="1152" cy="1014"/>
          </a:xfrm>
        </p:grpSpPr>
        <p:pic>
          <p:nvPicPr>
            <p:cNvPr id="5" name="Picture 354" descr="laptop_stylized_small">
              <a:extLst>
                <a:ext uri="{FF2B5EF4-FFF2-40B4-BE49-F238E27FC236}">
                  <a16:creationId xmlns:a16="http://schemas.microsoft.com/office/drawing/2014/main" id="{E2B4CB56-C379-5848-85C1-89B55199F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55" descr="antenna_stylized">
              <a:extLst>
                <a:ext uri="{FF2B5EF4-FFF2-40B4-BE49-F238E27FC236}">
                  <a16:creationId xmlns:a16="http://schemas.microsoft.com/office/drawing/2014/main" id="{F31F2267-D61A-3A4D-B776-B9A10F003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D7F3560C-FE79-5A41-83EB-71C353AA9215}"/>
              </a:ext>
            </a:extLst>
          </p:cNvPr>
          <p:cNvSpPr>
            <a:spLocks/>
          </p:cNvSpPr>
          <p:nvPr/>
        </p:nvSpPr>
        <p:spPr bwMode="auto">
          <a:xfrm>
            <a:off x="8865348" y="2628899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" name="Line 26">
            <a:extLst>
              <a:ext uri="{FF2B5EF4-FFF2-40B4-BE49-F238E27FC236}">
                <a16:creationId xmlns:a16="http://schemas.microsoft.com/office/drawing/2014/main" id="{4F3E1CFF-9F29-3C42-8D82-217A076CFC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38523" y="3843337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" name="Line 27">
            <a:extLst>
              <a:ext uri="{FF2B5EF4-FFF2-40B4-BE49-F238E27FC236}">
                <a16:creationId xmlns:a16="http://schemas.microsoft.com/office/drawing/2014/main" id="{D1C3A0F9-408F-1D4D-9941-B8DAFAA07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11623" y="3363912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E22B7294-5836-CC46-B31A-2D094A8AB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462" y="3735387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</a:t>
            </a: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8CF9623B-A9A2-BD46-8496-D84CB1B3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0787" y="3508374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CF854BFC-8B38-D34D-95D2-E5A8794A9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8462" y="2803524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</a:t>
            </a:r>
          </a:p>
        </p:txBody>
      </p:sp>
      <p:grpSp>
        <p:nvGrpSpPr>
          <p:cNvPr id="13" name="Group 356">
            <a:extLst>
              <a:ext uri="{FF2B5EF4-FFF2-40B4-BE49-F238E27FC236}">
                <a16:creationId xmlns:a16="http://schemas.microsoft.com/office/drawing/2014/main" id="{0D859082-A29F-F740-B101-5ED5725EF48D}"/>
              </a:ext>
            </a:extLst>
          </p:cNvPr>
          <p:cNvGrpSpPr>
            <a:grpSpLocks/>
          </p:cNvGrpSpPr>
          <p:nvPr/>
        </p:nvGrpSpPr>
        <p:grpSpPr bwMode="auto">
          <a:xfrm>
            <a:off x="11092611" y="3335338"/>
            <a:ext cx="627062" cy="642937"/>
            <a:chOff x="313" y="1497"/>
            <a:chExt cx="1152" cy="1014"/>
          </a:xfrm>
        </p:grpSpPr>
        <p:pic>
          <p:nvPicPr>
            <p:cNvPr id="14" name="Picture 354" descr="laptop_stylized_small">
              <a:extLst>
                <a:ext uri="{FF2B5EF4-FFF2-40B4-BE49-F238E27FC236}">
                  <a16:creationId xmlns:a16="http://schemas.microsoft.com/office/drawing/2014/main" id="{018DF7E1-3E18-CF4A-9AC1-453DF8173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55" descr="antenna_stylized">
              <a:extLst>
                <a:ext uri="{FF2B5EF4-FFF2-40B4-BE49-F238E27FC236}">
                  <a16:creationId xmlns:a16="http://schemas.microsoft.com/office/drawing/2014/main" id="{85764226-7107-F547-B704-C0845BED4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356">
            <a:extLst>
              <a:ext uri="{FF2B5EF4-FFF2-40B4-BE49-F238E27FC236}">
                <a16:creationId xmlns:a16="http://schemas.microsoft.com/office/drawing/2014/main" id="{CEB7F2AF-4CCA-B347-8828-01935194A749}"/>
              </a:ext>
            </a:extLst>
          </p:cNvPr>
          <p:cNvGrpSpPr>
            <a:grpSpLocks/>
          </p:cNvGrpSpPr>
          <p:nvPr/>
        </p:nvGrpSpPr>
        <p:grpSpPr bwMode="auto">
          <a:xfrm>
            <a:off x="9568611" y="3476625"/>
            <a:ext cx="627062" cy="644525"/>
            <a:chOff x="313" y="1497"/>
            <a:chExt cx="1152" cy="1014"/>
          </a:xfrm>
        </p:grpSpPr>
        <p:pic>
          <p:nvPicPr>
            <p:cNvPr id="17" name="Picture 354" descr="laptop_stylized_small">
              <a:extLst>
                <a:ext uri="{FF2B5EF4-FFF2-40B4-BE49-F238E27FC236}">
                  <a16:creationId xmlns:a16="http://schemas.microsoft.com/office/drawing/2014/main" id="{61265E77-AF54-C748-81EE-B67838F082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55" descr="antenna_stylized">
              <a:extLst>
                <a:ext uri="{FF2B5EF4-FFF2-40B4-BE49-F238E27FC236}">
                  <a16:creationId xmlns:a16="http://schemas.microsoft.com/office/drawing/2014/main" id="{0AFC0884-1F96-9E4D-910B-C43486ED8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BA69AA-02BE-B847-94E7-1B7E6291AB52}"/>
              </a:ext>
            </a:extLst>
          </p:cNvPr>
          <p:cNvCxnSpPr>
            <a:cxnSpLocks/>
          </p:cNvCxnSpPr>
          <p:nvPr/>
        </p:nvCxnSpPr>
        <p:spPr>
          <a:xfrm flipH="1">
            <a:off x="9856694" y="2142754"/>
            <a:ext cx="338979" cy="6607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123A25-C5C1-5D46-983E-FC1D0C097DDE}"/>
              </a:ext>
            </a:extLst>
          </p:cNvPr>
          <p:cNvSpPr txBox="1"/>
          <p:nvPr/>
        </p:nvSpPr>
        <p:spPr>
          <a:xfrm>
            <a:off x="9219215" y="1585229"/>
            <a:ext cx="259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An obstacle</a:t>
            </a:r>
          </a:p>
        </p:txBody>
      </p:sp>
    </p:spTree>
    <p:extLst>
      <p:ext uri="{BB962C8B-B14F-4D97-AF65-F5344CB8AC3E}">
        <p14:creationId xmlns:p14="http://schemas.microsoft.com/office/powerpoint/2010/main" val="10518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1B25-22D5-D04C-871B-79A2F8A2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terminals due to attenuation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5332-39F3-1E40-826F-91E68F80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9288" cy="4351338"/>
          </a:xfrm>
        </p:spPr>
        <p:txBody>
          <a:bodyPr/>
          <a:lstStyle/>
          <a:p>
            <a:r>
              <a:rPr lang="en-US" dirty="0"/>
              <a:t>A different version of the hidden terminals problem occurs just due to signal weakening (</a:t>
            </a:r>
            <a:r>
              <a:rPr lang="en-US" dirty="0">
                <a:solidFill>
                  <a:srgbClr val="C00000"/>
                </a:solidFill>
              </a:rPr>
              <a:t>attenuation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Path loss:</a:t>
            </a:r>
            <a:r>
              <a:rPr lang="en-US" dirty="0"/>
              <a:t> radio frequencies weaken as they travel through space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dirty="0"/>
              <a:t>B, A hear each other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dirty="0"/>
              <a:t>B, C hear each other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dirty="0"/>
              <a:t>A, C can not hear each other interfering at B</a:t>
            </a:r>
          </a:p>
          <a:p>
            <a:endParaRPr lang="en-US" dirty="0"/>
          </a:p>
        </p:txBody>
      </p:sp>
      <p:sp>
        <p:nvSpPr>
          <p:cNvPr id="4" name="Text Box 47">
            <a:extLst>
              <a:ext uri="{FF2B5EF4-FFF2-40B4-BE49-F238E27FC236}">
                <a16:creationId xmlns:a16="http://schemas.microsoft.com/office/drawing/2014/main" id="{6C64BD5B-6A08-D34B-A432-4B471909E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2727326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</a:t>
            </a:r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E446F508-D7E8-EB45-B5AD-A79D8F846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9188" y="2724151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8EF206C2-1652-E743-96C1-C662F4C6E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0289" y="2767014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</a:t>
            </a:r>
          </a:p>
        </p:txBody>
      </p:sp>
      <p:sp>
        <p:nvSpPr>
          <p:cNvPr id="7" name="Text Box 55">
            <a:extLst>
              <a:ext uri="{FF2B5EF4-FFF2-40B4-BE49-F238E27FC236}">
                <a16:creationId xmlns:a16="http://schemas.microsoft.com/office/drawing/2014/main" id="{A6E93A18-5791-144C-B0DE-D468BE7F9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1" y="3554413"/>
            <a:ext cx="12362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ja-JP" altLang="en-US">
                <a:solidFill>
                  <a:srgbClr val="FF0000"/>
                </a:solidFill>
                <a:latin typeface="Helvetica" pitchFamily="2" charset="0"/>
                <a:cs typeface="Arial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strength</a:t>
            </a:r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EEE33C26-EAB8-704C-A4DB-AC710BE58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7128" y="4583113"/>
            <a:ext cx="3263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" name="Line 61">
            <a:extLst>
              <a:ext uri="{FF2B5EF4-FFF2-40B4-BE49-F238E27FC236}">
                <a16:creationId xmlns:a16="http://schemas.microsoft.com/office/drawing/2014/main" id="{056C9EC8-9486-4F4B-B5E8-E7642B989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0388" y="3417047"/>
            <a:ext cx="0" cy="11382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" name="Freeform 62">
            <a:extLst>
              <a:ext uri="{FF2B5EF4-FFF2-40B4-BE49-F238E27FC236}">
                <a16:creationId xmlns:a16="http://schemas.microsoft.com/office/drawing/2014/main" id="{D0CA8230-91CB-9145-8CCC-7BB01FB9715A}"/>
              </a:ext>
            </a:extLst>
          </p:cNvPr>
          <p:cNvSpPr>
            <a:spLocks/>
          </p:cNvSpPr>
          <p:nvPr/>
        </p:nvSpPr>
        <p:spPr bwMode="auto">
          <a:xfrm>
            <a:off x="8262938" y="3459164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" name="Text Box 63">
            <a:extLst>
              <a:ext uri="{FF2B5EF4-FFF2-40B4-BE49-F238E27FC236}">
                <a16:creationId xmlns:a16="http://schemas.microsoft.com/office/drawing/2014/main" id="{341E7816-8221-4047-902E-41ECF63C7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25" y="4642257"/>
            <a:ext cx="8002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space</a:t>
            </a:r>
          </a:p>
        </p:txBody>
      </p:sp>
      <p:sp>
        <p:nvSpPr>
          <p:cNvPr id="12" name="Freeform 65">
            <a:extLst>
              <a:ext uri="{FF2B5EF4-FFF2-40B4-BE49-F238E27FC236}">
                <a16:creationId xmlns:a16="http://schemas.microsoft.com/office/drawing/2014/main" id="{1A1A36C4-C6A8-E241-8AFE-B3C0B425AB95}"/>
              </a:ext>
            </a:extLst>
          </p:cNvPr>
          <p:cNvSpPr>
            <a:spLocks/>
          </p:cNvSpPr>
          <p:nvPr/>
        </p:nvSpPr>
        <p:spPr bwMode="auto">
          <a:xfrm flipH="1">
            <a:off x="8358188" y="3429000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Text Box 66">
            <a:extLst>
              <a:ext uri="{FF2B5EF4-FFF2-40B4-BE49-F238E27FC236}">
                <a16:creationId xmlns:a16="http://schemas.microsoft.com/office/drawing/2014/main" id="{17186E77-4674-1B4C-B512-D1793923D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9764" y="3482975"/>
            <a:ext cx="12490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</a:t>
            </a:r>
            <a:r>
              <a:rPr lang="ja-JP" altLang="en-US">
                <a:solidFill>
                  <a:srgbClr val="C00000"/>
                </a:solidFill>
                <a:latin typeface="Helvetica" pitchFamily="2" charset="0"/>
                <a:cs typeface="Arial" charset="0"/>
              </a:rPr>
              <a:t>’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strength</a:t>
            </a:r>
          </a:p>
        </p:txBody>
      </p:sp>
      <p:sp>
        <p:nvSpPr>
          <p:cNvPr id="14" name="Line 67">
            <a:extLst>
              <a:ext uri="{FF2B5EF4-FFF2-40B4-BE49-F238E27FC236}">
                <a16:creationId xmlns:a16="http://schemas.microsoft.com/office/drawing/2014/main" id="{DE38AF62-5F99-864F-A24B-28F3319DA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9800" y="3290888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" name="Line 68">
            <a:extLst>
              <a:ext uri="{FF2B5EF4-FFF2-40B4-BE49-F238E27FC236}">
                <a16:creationId xmlns:a16="http://schemas.microsoft.com/office/drawing/2014/main" id="{4FB96545-F339-5948-AD5B-F94F567EE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0588" y="3359150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6" name="Line 69">
            <a:extLst>
              <a:ext uri="{FF2B5EF4-FFF2-40B4-BE49-F238E27FC236}">
                <a16:creationId xmlns:a16="http://schemas.microsoft.com/office/drawing/2014/main" id="{DB981037-6145-DF45-AF8C-BDDA1F648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61675" y="3343275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7" name="Group 356">
            <a:extLst>
              <a:ext uri="{FF2B5EF4-FFF2-40B4-BE49-F238E27FC236}">
                <a16:creationId xmlns:a16="http://schemas.microsoft.com/office/drawing/2014/main" id="{79392799-4276-6B47-A290-4A3A5FBB15E9}"/>
              </a:ext>
            </a:extLst>
          </p:cNvPr>
          <p:cNvGrpSpPr>
            <a:grpSpLocks/>
          </p:cNvGrpSpPr>
          <p:nvPr/>
        </p:nvGrpSpPr>
        <p:grpSpPr bwMode="auto">
          <a:xfrm>
            <a:off x="8286751" y="2589214"/>
            <a:ext cx="627063" cy="642937"/>
            <a:chOff x="313" y="1497"/>
            <a:chExt cx="1152" cy="1014"/>
          </a:xfrm>
        </p:grpSpPr>
        <p:pic>
          <p:nvPicPr>
            <p:cNvPr id="18" name="Picture 354" descr="laptop_stylized_small">
              <a:extLst>
                <a:ext uri="{FF2B5EF4-FFF2-40B4-BE49-F238E27FC236}">
                  <a16:creationId xmlns:a16="http://schemas.microsoft.com/office/drawing/2014/main" id="{9D6878D3-07CB-8E44-BC35-C7EB3A53A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55" descr="antenna_stylized">
              <a:extLst>
                <a:ext uri="{FF2B5EF4-FFF2-40B4-BE49-F238E27FC236}">
                  <a16:creationId xmlns:a16="http://schemas.microsoft.com/office/drawing/2014/main" id="{EF944370-7881-6046-9F2E-5B1DC075B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56">
            <a:extLst>
              <a:ext uri="{FF2B5EF4-FFF2-40B4-BE49-F238E27FC236}">
                <a16:creationId xmlns:a16="http://schemas.microsoft.com/office/drawing/2014/main" id="{A47044E0-743B-D047-A1A7-1F76699AD2F6}"/>
              </a:ext>
            </a:extLst>
          </p:cNvPr>
          <p:cNvGrpSpPr>
            <a:grpSpLocks/>
          </p:cNvGrpSpPr>
          <p:nvPr/>
        </p:nvGrpSpPr>
        <p:grpSpPr bwMode="auto">
          <a:xfrm>
            <a:off x="9475788" y="2628901"/>
            <a:ext cx="627062" cy="644525"/>
            <a:chOff x="313" y="1497"/>
            <a:chExt cx="1152" cy="1014"/>
          </a:xfrm>
        </p:grpSpPr>
        <p:pic>
          <p:nvPicPr>
            <p:cNvPr id="21" name="Picture 354" descr="laptop_stylized_small">
              <a:extLst>
                <a:ext uri="{FF2B5EF4-FFF2-40B4-BE49-F238E27FC236}">
                  <a16:creationId xmlns:a16="http://schemas.microsoft.com/office/drawing/2014/main" id="{86963F97-274E-0743-8921-859B998A8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55" descr="antenna_stylized">
              <a:extLst>
                <a:ext uri="{FF2B5EF4-FFF2-40B4-BE49-F238E27FC236}">
                  <a16:creationId xmlns:a16="http://schemas.microsoft.com/office/drawing/2014/main" id="{518F2597-6184-C042-AC1D-848395D01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356">
            <a:extLst>
              <a:ext uri="{FF2B5EF4-FFF2-40B4-BE49-F238E27FC236}">
                <a16:creationId xmlns:a16="http://schemas.microsoft.com/office/drawing/2014/main" id="{0A402718-8EE4-1840-96F2-F73B2BC25261}"/>
              </a:ext>
            </a:extLst>
          </p:cNvPr>
          <p:cNvGrpSpPr>
            <a:grpSpLocks/>
          </p:cNvGrpSpPr>
          <p:nvPr/>
        </p:nvGrpSpPr>
        <p:grpSpPr bwMode="auto">
          <a:xfrm>
            <a:off x="10552113" y="2559050"/>
            <a:ext cx="627062" cy="642938"/>
            <a:chOff x="313" y="1497"/>
            <a:chExt cx="1152" cy="1014"/>
          </a:xfrm>
        </p:grpSpPr>
        <p:pic>
          <p:nvPicPr>
            <p:cNvPr id="24" name="Picture 354" descr="laptop_stylized_small">
              <a:extLst>
                <a:ext uri="{FF2B5EF4-FFF2-40B4-BE49-F238E27FC236}">
                  <a16:creationId xmlns:a16="http://schemas.microsoft.com/office/drawing/2014/main" id="{7AF1F205-97A5-7049-A6DA-C7E5FEA74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55" descr="antenna_stylized">
              <a:extLst>
                <a:ext uri="{FF2B5EF4-FFF2-40B4-BE49-F238E27FC236}">
                  <a16:creationId xmlns:a16="http://schemas.microsoft.com/office/drawing/2014/main" id="{06D465DA-F2E5-2149-9B4A-BCD95AD55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052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 animBg="1"/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9B80-6D1F-394E-8511-B6F7DC28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Exposed terminals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C663-F7D1-4C43-96DD-03D24EFB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2320" cy="4351338"/>
          </a:xfrm>
        </p:spPr>
        <p:txBody>
          <a:bodyPr/>
          <a:lstStyle/>
          <a:p>
            <a:r>
              <a:rPr lang="en-US" dirty="0"/>
              <a:t>B is transmitting to A</a:t>
            </a:r>
          </a:p>
          <a:p>
            <a:r>
              <a:rPr lang="en-US" dirty="0"/>
              <a:t>C wants to transmit to D</a:t>
            </a:r>
          </a:p>
          <a:p>
            <a:r>
              <a:rPr lang="en-US" dirty="0"/>
              <a:t>However, C can hear B, and chooses not to transmit to avoid interfering</a:t>
            </a:r>
          </a:p>
          <a:p>
            <a:r>
              <a:rPr lang="en-US" dirty="0"/>
              <a:t>Due to </a:t>
            </a:r>
            <a:r>
              <a:rPr lang="en-US" dirty="0">
                <a:solidFill>
                  <a:srgbClr val="C00000"/>
                </a:solidFill>
              </a:rPr>
              <a:t>signal attenuation</a:t>
            </a:r>
            <a:r>
              <a:rPr lang="en-US" dirty="0"/>
              <a:t>, D won’t be affected by B’s transmission</a:t>
            </a:r>
          </a:p>
          <a:p>
            <a:r>
              <a:rPr lang="en-US" dirty="0"/>
              <a:t>Nor will A be affected by C’s transmission</a:t>
            </a:r>
          </a:p>
          <a:p>
            <a:r>
              <a:rPr lang="en-US" dirty="0"/>
              <a:t>Yet, C won’t transmit</a:t>
            </a:r>
          </a:p>
        </p:txBody>
      </p:sp>
      <p:grpSp>
        <p:nvGrpSpPr>
          <p:cNvPr id="4" name="Group 356">
            <a:extLst>
              <a:ext uri="{FF2B5EF4-FFF2-40B4-BE49-F238E27FC236}">
                <a16:creationId xmlns:a16="http://schemas.microsoft.com/office/drawing/2014/main" id="{96DD8A6B-A9D1-E243-9C12-074DB5AC8577}"/>
              </a:ext>
            </a:extLst>
          </p:cNvPr>
          <p:cNvGrpSpPr>
            <a:grpSpLocks/>
          </p:cNvGrpSpPr>
          <p:nvPr/>
        </p:nvGrpSpPr>
        <p:grpSpPr bwMode="auto">
          <a:xfrm>
            <a:off x="7614396" y="3446359"/>
            <a:ext cx="627063" cy="642937"/>
            <a:chOff x="313" y="1497"/>
            <a:chExt cx="1152" cy="1014"/>
          </a:xfrm>
        </p:grpSpPr>
        <p:pic>
          <p:nvPicPr>
            <p:cNvPr id="5" name="Picture 354" descr="laptop_stylized_small">
              <a:extLst>
                <a:ext uri="{FF2B5EF4-FFF2-40B4-BE49-F238E27FC236}">
                  <a16:creationId xmlns:a16="http://schemas.microsoft.com/office/drawing/2014/main" id="{AF5465E7-AF86-F747-8B25-EDEC0A523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55" descr="antenna_stylized">
              <a:extLst>
                <a:ext uri="{FF2B5EF4-FFF2-40B4-BE49-F238E27FC236}">
                  <a16:creationId xmlns:a16="http://schemas.microsoft.com/office/drawing/2014/main" id="{51BFA5DF-55AC-BB4B-9B4E-4DFAE87CD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356">
            <a:extLst>
              <a:ext uri="{FF2B5EF4-FFF2-40B4-BE49-F238E27FC236}">
                <a16:creationId xmlns:a16="http://schemas.microsoft.com/office/drawing/2014/main" id="{502D8FA9-4065-7847-9B15-ABC328D5998F}"/>
              </a:ext>
            </a:extLst>
          </p:cNvPr>
          <p:cNvGrpSpPr>
            <a:grpSpLocks/>
          </p:cNvGrpSpPr>
          <p:nvPr/>
        </p:nvGrpSpPr>
        <p:grpSpPr bwMode="auto">
          <a:xfrm>
            <a:off x="8803433" y="3486046"/>
            <a:ext cx="627062" cy="644525"/>
            <a:chOff x="313" y="1497"/>
            <a:chExt cx="1152" cy="1014"/>
          </a:xfrm>
        </p:grpSpPr>
        <p:pic>
          <p:nvPicPr>
            <p:cNvPr id="8" name="Picture 354" descr="laptop_stylized_small">
              <a:extLst>
                <a:ext uri="{FF2B5EF4-FFF2-40B4-BE49-F238E27FC236}">
                  <a16:creationId xmlns:a16="http://schemas.microsoft.com/office/drawing/2014/main" id="{4DBA1803-2C8A-3E4C-ADDC-71C0A7492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55" descr="antenna_stylized">
              <a:extLst>
                <a:ext uri="{FF2B5EF4-FFF2-40B4-BE49-F238E27FC236}">
                  <a16:creationId xmlns:a16="http://schemas.microsoft.com/office/drawing/2014/main" id="{FFA00F79-4586-CB46-B4BC-C1A25711C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356">
            <a:extLst>
              <a:ext uri="{FF2B5EF4-FFF2-40B4-BE49-F238E27FC236}">
                <a16:creationId xmlns:a16="http://schemas.microsoft.com/office/drawing/2014/main" id="{E2A44F37-A43A-DB4D-9ED2-D4D4C3287B02}"/>
              </a:ext>
            </a:extLst>
          </p:cNvPr>
          <p:cNvGrpSpPr>
            <a:grpSpLocks/>
          </p:cNvGrpSpPr>
          <p:nvPr/>
        </p:nvGrpSpPr>
        <p:grpSpPr bwMode="auto">
          <a:xfrm>
            <a:off x="9936931" y="3477156"/>
            <a:ext cx="627062" cy="642938"/>
            <a:chOff x="313" y="1497"/>
            <a:chExt cx="1152" cy="1014"/>
          </a:xfrm>
        </p:grpSpPr>
        <p:pic>
          <p:nvPicPr>
            <p:cNvPr id="11" name="Picture 354" descr="laptop_stylized_small">
              <a:extLst>
                <a:ext uri="{FF2B5EF4-FFF2-40B4-BE49-F238E27FC236}">
                  <a16:creationId xmlns:a16="http://schemas.microsoft.com/office/drawing/2014/main" id="{72A8AB27-F9A9-1B4D-A65E-326B2D40D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55" descr="antenna_stylized">
              <a:extLst>
                <a:ext uri="{FF2B5EF4-FFF2-40B4-BE49-F238E27FC236}">
                  <a16:creationId xmlns:a16="http://schemas.microsoft.com/office/drawing/2014/main" id="{FC339B7A-5600-2943-BC15-8BF080B106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 Box 47">
            <a:extLst>
              <a:ext uri="{FF2B5EF4-FFF2-40B4-BE49-F238E27FC236}">
                <a16:creationId xmlns:a16="http://schemas.microsoft.com/office/drawing/2014/main" id="{E73F6691-DA24-AA43-9D1E-74D23699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4989" y="3119333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</a:t>
            </a:r>
          </a:p>
        </p:txBody>
      </p:sp>
      <p:sp>
        <p:nvSpPr>
          <p:cNvPr id="14" name="Text Box 47">
            <a:extLst>
              <a:ext uri="{FF2B5EF4-FFF2-40B4-BE49-F238E27FC236}">
                <a16:creationId xmlns:a16="http://schemas.microsoft.com/office/drawing/2014/main" id="{33D6BC3F-BC66-6E4F-9D19-2815A78D7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5118" y="3137781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15" name="Text Box 47">
            <a:extLst>
              <a:ext uri="{FF2B5EF4-FFF2-40B4-BE49-F238E27FC236}">
                <a16:creationId xmlns:a16="http://schemas.microsoft.com/office/drawing/2014/main" id="{4A2CDC61-DBAE-014C-A3C1-BA7792386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9828" y="3137781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</a:t>
            </a:r>
          </a:p>
        </p:txBody>
      </p:sp>
      <p:grpSp>
        <p:nvGrpSpPr>
          <p:cNvPr id="16" name="Group 356">
            <a:extLst>
              <a:ext uri="{FF2B5EF4-FFF2-40B4-BE49-F238E27FC236}">
                <a16:creationId xmlns:a16="http://schemas.microsoft.com/office/drawing/2014/main" id="{9D84D9EF-E1C1-9D4E-A34F-7BFD2F959F13}"/>
              </a:ext>
            </a:extLst>
          </p:cNvPr>
          <p:cNvGrpSpPr>
            <a:grpSpLocks/>
          </p:cNvGrpSpPr>
          <p:nvPr/>
        </p:nvGrpSpPr>
        <p:grpSpPr bwMode="auto">
          <a:xfrm>
            <a:off x="11165226" y="3504494"/>
            <a:ext cx="627062" cy="642938"/>
            <a:chOff x="313" y="1497"/>
            <a:chExt cx="1152" cy="1014"/>
          </a:xfrm>
        </p:grpSpPr>
        <p:pic>
          <p:nvPicPr>
            <p:cNvPr id="17" name="Picture 354" descr="laptop_stylized_small">
              <a:extLst>
                <a:ext uri="{FF2B5EF4-FFF2-40B4-BE49-F238E27FC236}">
                  <a16:creationId xmlns:a16="http://schemas.microsoft.com/office/drawing/2014/main" id="{D3AC1027-E68D-3248-B075-254C53D0A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55" descr="antenna_stylized">
              <a:extLst>
                <a:ext uri="{FF2B5EF4-FFF2-40B4-BE49-F238E27FC236}">
                  <a16:creationId xmlns:a16="http://schemas.microsoft.com/office/drawing/2014/main" id="{2D634AF0-46C9-0744-9CDA-A4590B931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Box 47">
            <a:extLst>
              <a:ext uri="{FF2B5EF4-FFF2-40B4-BE49-F238E27FC236}">
                <a16:creationId xmlns:a16="http://schemas.microsoft.com/office/drawing/2014/main" id="{742F41DE-08C2-5B4C-9279-7492BE819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9260" y="3151053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D</a:t>
            </a:r>
          </a:p>
        </p:txBody>
      </p:sp>
      <p:sp>
        <p:nvSpPr>
          <p:cNvPr id="20" name="Freeform 62">
            <a:extLst>
              <a:ext uri="{FF2B5EF4-FFF2-40B4-BE49-F238E27FC236}">
                <a16:creationId xmlns:a16="http://schemas.microsoft.com/office/drawing/2014/main" id="{9479D031-9425-5349-8788-E22D60DDC26C}"/>
              </a:ext>
            </a:extLst>
          </p:cNvPr>
          <p:cNvSpPr>
            <a:spLocks/>
          </p:cNvSpPr>
          <p:nvPr/>
        </p:nvSpPr>
        <p:spPr bwMode="auto">
          <a:xfrm>
            <a:off x="9041797" y="4486120"/>
            <a:ext cx="2764719" cy="1121303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" name="Freeform 65">
            <a:extLst>
              <a:ext uri="{FF2B5EF4-FFF2-40B4-BE49-F238E27FC236}">
                <a16:creationId xmlns:a16="http://schemas.microsoft.com/office/drawing/2014/main" id="{36B8EDD8-3406-CF44-ACC4-8C2D29DF2552}"/>
              </a:ext>
            </a:extLst>
          </p:cNvPr>
          <p:cNvSpPr>
            <a:spLocks/>
          </p:cNvSpPr>
          <p:nvPr/>
        </p:nvSpPr>
        <p:spPr bwMode="auto">
          <a:xfrm flipH="1">
            <a:off x="7356279" y="4475643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2" name="Line 60">
            <a:extLst>
              <a:ext uri="{FF2B5EF4-FFF2-40B4-BE49-F238E27FC236}">
                <a16:creationId xmlns:a16="http://schemas.microsoft.com/office/drawing/2014/main" id="{29B2E385-636A-6F4A-9734-D0D5C1A4D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089" y="5697364"/>
            <a:ext cx="4517393" cy="93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" name="Line 61">
            <a:extLst>
              <a:ext uri="{FF2B5EF4-FFF2-40B4-BE49-F238E27FC236}">
                <a16:creationId xmlns:a16="http://schemas.microsoft.com/office/drawing/2014/main" id="{651BC9F4-8189-D042-B3A6-5FDB0F9E3E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4989" y="3899287"/>
            <a:ext cx="0" cy="183126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4" name="Text Box 63">
            <a:extLst>
              <a:ext uri="{FF2B5EF4-FFF2-40B4-BE49-F238E27FC236}">
                <a16:creationId xmlns:a16="http://schemas.microsoft.com/office/drawing/2014/main" id="{EB450781-0A7B-6143-A219-016F7BA1C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028" y="5905366"/>
            <a:ext cx="8002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space</a:t>
            </a:r>
          </a:p>
        </p:txBody>
      </p:sp>
      <p:sp>
        <p:nvSpPr>
          <p:cNvPr id="25" name="Text Box 55">
            <a:extLst>
              <a:ext uri="{FF2B5EF4-FFF2-40B4-BE49-F238E27FC236}">
                <a16:creationId xmlns:a16="http://schemas.microsoft.com/office/drawing/2014/main" id="{1A37479C-2517-9D49-8950-366C71433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123" y="4536623"/>
            <a:ext cx="11809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C’s signal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strength</a:t>
            </a:r>
          </a:p>
        </p:txBody>
      </p:sp>
      <p:sp>
        <p:nvSpPr>
          <p:cNvPr id="26" name="Text Box 66">
            <a:extLst>
              <a:ext uri="{FF2B5EF4-FFF2-40B4-BE49-F238E27FC236}">
                <a16:creationId xmlns:a16="http://schemas.microsoft.com/office/drawing/2014/main" id="{1EAB021D-7D47-334A-AC8F-4912AD5AD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6286" y="4536623"/>
            <a:ext cx="11680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dirty="0">
                <a:latin typeface="Helvetica" pitchFamily="2" charset="0"/>
                <a:cs typeface="Arial" charset="0"/>
              </a:rPr>
              <a:t>B’s</a:t>
            </a:r>
            <a:r>
              <a:rPr lang="en-US" dirty="0">
                <a:latin typeface="Helvetica" pitchFamily="2" charset="0"/>
                <a:cs typeface="Arial" charset="0"/>
              </a:rPr>
              <a:t> signal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strength</a:t>
            </a:r>
          </a:p>
        </p:txBody>
      </p:sp>
      <p:sp>
        <p:nvSpPr>
          <p:cNvPr id="27" name="Line 67">
            <a:extLst>
              <a:ext uri="{FF2B5EF4-FFF2-40B4-BE49-F238E27FC236}">
                <a16:creationId xmlns:a16="http://schemas.microsoft.com/office/drawing/2014/main" id="{87CBA6DA-55AC-004C-A809-5DA1FC461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84525" y="4527162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8" name="Line 68">
            <a:extLst>
              <a:ext uri="{FF2B5EF4-FFF2-40B4-BE49-F238E27FC236}">
                <a16:creationId xmlns:a16="http://schemas.microsoft.com/office/drawing/2014/main" id="{EE111E1C-5F7A-4E4E-A1E2-776832B88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05313" y="4595424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C14030-9637-524A-8D23-C4A7110D27E5}"/>
              </a:ext>
            </a:extLst>
          </p:cNvPr>
          <p:cNvCxnSpPr/>
          <p:nvPr/>
        </p:nvCxnSpPr>
        <p:spPr>
          <a:xfrm flipH="1">
            <a:off x="8084958" y="2927817"/>
            <a:ext cx="91026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48DD00-B183-574A-A565-01B56E09354D}"/>
              </a:ext>
            </a:extLst>
          </p:cNvPr>
          <p:cNvCxnSpPr>
            <a:cxnSpLocks/>
          </p:cNvCxnSpPr>
          <p:nvPr/>
        </p:nvCxnSpPr>
        <p:spPr>
          <a:xfrm flipV="1">
            <a:off x="10424156" y="2945280"/>
            <a:ext cx="1016482" cy="1"/>
          </a:xfrm>
          <a:prstGeom prst="straightConnector1">
            <a:avLst/>
          </a:prstGeom>
          <a:ln w="508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2229EA-576C-FF40-81D5-7A21E459E385}"/>
              </a:ext>
            </a:extLst>
          </p:cNvPr>
          <p:cNvSpPr txBox="1"/>
          <p:nvPr/>
        </p:nvSpPr>
        <p:spPr>
          <a:xfrm>
            <a:off x="10554195" y="2422128"/>
            <a:ext cx="8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8997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B042-87D6-F749-B1E2-1FF2B40B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3D66-FC6B-5F4C-A6C5-751FE384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117"/>
          </a:xfrm>
        </p:spPr>
        <p:txBody>
          <a:bodyPr>
            <a:normAutofit/>
          </a:bodyPr>
          <a:lstStyle/>
          <a:p>
            <a:r>
              <a:rPr lang="en-US" dirty="0"/>
              <a:t>Protocols standardized by the </a:t>
            </a:r>
            <a:r>
              <a:rPr lang="en-US" dirty="0">
                <a:solidFill>
                  <a:srgbClr val="C00000"/>
                </a:solidFill>
              </a:rPr>
              <a:t>IEEE 802.11 </a:t>
            </a:r>
            <a:r>
              <a:rPr lang="en-US" dirty="0"/>
              <a:t>standards</a:t>
            </a:r>
          </a:p>
          <a:p>
            <a:pPr lvl="1"/>
            <a:r>
              <a:rPr lang="en-US" dirty="0"/>
              <a:t>E.g., 802.11b, 802.11g, 802.11n, 802.11ax</a:t>
            </a:r>
          </a:p>
          <a:p>
            <a:r>
              <a:rPr lang="en-US" dirty="0"/>
              <a:t>Two associated frequency spectra: 2.4GHz, 5GHz.</a:t>
            </a:r>
          </a:p>
          <a:p>
            <a:r>
              <a:rPr lang="en-US" dirty="0"/>
              <a:t>All have infrastructure and ad-hoc versions</a:t>
            </a:r>
          </a:p>
          <a:p>
            <a:r>
              <a:rPr lang="en-US" dirty="0"/>
              <a:t>A host </a:t>
            </a:r>
            <a:r>
              <a:rPr lang="en-US" dirty="0">
                <a:solidFill>
                  <a:srgbClr val="C00000"/>
                </a:solidFill>
              </a:rPr>
              <a:t>associates</a:t>
            </a:r>
            <a:r>
              <a:rPr lang="en-US" dirty="0"/>
              <a:t> with an access point (AP) using beacon frames that are periodically transmitted by the AP</a:t>
            </a:r>
          </a:p>
          <a:p>
            <a:r>
              <a:rPr lang="en-US" dirty="0"/>
              <a:t>They all use </a:t>
            </a:r>
            <a:r>
              <a:rPr lang="en-US" dirty="0">
                <a:solidFill>
                  <a:srgbClr val="C00000"/>
                </a:solidFill>
              </a:rPr>
              <a:t>CSMA/CA</a:t>
            </a:r>
            <a:r>
              <a:rPr lang="en-US" dirty="0"/>
              <a:t> for multiple access</a:t>
            </a:r>
          </a:p>
          <a:p>
            <a:pPr lvl="1"/>
            <a:r>
              <a:rPr lang="en-US" dirty="0"/>
              <a:t>Subject of the next module!</a:t>
            </a:r>
          </a:p>
          <a:p>
            <a:r>
              <a:rPr lang="en-US" dirty="0"/>
              <a:t>Cellular networks standardized by a different body (3GPP)</a:t>
            </a:r>
          </a:p>
          <a:p>
            <a:pPr lvl="1"/>
            <a:r>
              <a:rPr lang="en-US" dirty="0"/>
              <a:t>We’ll see an overview later this lecture</a:t>
            </a:r>
          </a:p>
        </p:txBody>
      </p:sp>
    </p:spTree>
    <p:extLst>
      <p:ext uri="{BB962C8B-B14F-4D97-AF65-F5344CB8AC3E}">
        <p14:creationId xmlns:p14="http://schemas.microsoft.com/office/powerpoint/2010/main" val="401767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F926-C7FB-584B-80B9-D71D3524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548D1-53C5-8E48-A60D-E9E9FD90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Wireless Multiple Access: CSMA/CA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24.2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22FA-7217-7447-91D1-9A8BCF5B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D5C5A-2CB9-6642-B315-CED344E81F76}"/>
              </a:ext>
            </a:extLst>
          </p:cNvPr>
          <p:cNvSpPr txBox="1"/>
          <p:nvPr/>
        </p:nvSpPr>
        <p:spPr>
          <a:xfrm>
            <a:off x="3602181" y="1690688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Medium access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148E1-E79D-1545-A364-C07B214694E1}"/>
              </a:ext>
            </a:extLst>
          </p:cNvPr>
          <p:cNvSpPr txBox="1"/>
          <p:nvPr/>
        </p:nvSpPr>
        <p:spPr>
          <a:xfrm>
            <a:off x="2168235" y="2479963"/>
            <a:ext cx="8188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 distributed algorithm running at nodes to determine 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who should transmit over a shared link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6426B-BCBB-F542-8977-9E969FC7B280}"/>
              </a:ext>
            </a:extLst>
          </p:cNvPr>
          <p:cNvCxnSpPr>
            <a:cxnSpLocks/>
          </p:cNvCxnSpPr>
          <p:nvPr/>
        </p:nvCxnSpPr>
        <p:spPr>
          <a:xfrm flipH="1">
            <a:off x="1593273" y="3429000"/>
            <a:ext cx="1870364" cy="1156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2559D9-3540-C949-BA31-7AF522AC9939}"/>
              </a:ext>
            </a:extLst>
          </p:cNvPr>
          <p:cNvCxnSpPr>
            <a:cxnSpLocks/>
          </p:cNvCxnSpPr>
          <p:nvPr/>
        </p:nvCxnSpPr>
        <p:spPr>
          <a:xfrm flipH="1">
            <a:off x="6262253" y="3429000"/>
            <a:ext cx="1" cy="17383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A37AF9-454F-B348-889C-B6CFC50423FD}"/>
              </a:ext>
            </a:extLst>
          </p:cNvPr>
          <p:cNvCxnSpPr>
            <a:cxnSpLocks/>
          </p:cNvCxnSpPr>
          <p:nvPr/>
        </p:nvCxnSpPr>
        <p:spPr>
          <a:xfrm>
            <a:off x="9060872" y="3453246"/>
            <a:ext cx="1413164" cy="113260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79DA1-3AFA-9648-9DF7-C68BD448A77A}"/>
              </a:ext>
            </a:extLst>
          </p:cNvPr>
          <p:cNvSpPr txBox="1"/>
          <p:nvPr/>
        </p:nvSpPr>
        <p:spPr>
          <a:xfrm>
            <a:off x="415636" y="4755008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Channel Partitioning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E8982-5AC5-1A4D-AD49-14F8FEE9DDC9}"/>
              </a:ext>
            </a:extLst>
          </p:cNvPr>
          <p:cNvSpPr txBox="1"/>
          <p:nvPr/>
        </p:nvSpPr>
        <p:spPr>
          <a:xfrm>
            <a:off x="4779816" y="5408463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Turn taking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E0498-ADD0-6E42-A0AF-A7CFCDCB4AFC}"/>
              </a:ext>
            </a:extLst>
          </p:cNvPr>
          <p:cNvSpPr txBox="1"/>
          <p:nvPr/>
        </p:nvSpPr>
        <p:spPr>
          <a:xfrm>
            <a:off x="8873834" y="4761067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Random access</a:t>
            </a:r>
          </a:p>
        </p:txBody>
      </p:sp>
    </p:spTree>
    <p:extLst>
      <p:ext uri="{BB962C8B-B14F-4D97-AF65-F5344CB8AC3E}">
        <p14:creationId xmlns:p14="http://schemas.microsoft.com/office/powerpoint/2010/main" val="292547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45579" y="558254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link layer is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link-local delivery</a:t>
            </a:r>
            <a:r>
              <a:rPr lang="en-US" sz="2800" dirty="0">
                <a:latin typeface="Helvetica" pitchFamily="2" charset="0"/>
              </a:rPr>
              <a:t>: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getting packets from one side of the link to the other.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205637-0650-C24E-964A-CA79CED6F01B}"/>
              </a:ext>
            </a:extLst>
          </p:cNvPr>
          <p:cNvSpPr txBox="1"/>
          <p:nvPr/>
        </p:nvSpPr>
        <p:spPr>
          <a:xfrm>
            <a:off x="4731307" y="499293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61B9D9-3EA7-DD43-8956-74DDC88FBF23}"/>
              </a:ext>
            </a:extLst>
          </p:cNvPr>
          <p:cNvCxnSpPr>
            <a:cxnSpLocks/>
          </p:cNvCxnSpPr>
          <p:nvPr/>
        </p:nvCxnSpPr>
        <p:spPr>
          <a:xfrm flipH="1" flipV="1">
            <a:off x="5031347" y="4651192"/>
            <a:ext cx="179386" cy="242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523557-2114-8243-AAC5-3D606F321D4B}"/>
              </a:ext>
            </a:extLst>
          </p:cNvPr>
          <p:cNvCxnSpPr>
            <a:cxnSpLocks/>
          </p:cNvCxnSpPr>
          <p:nvPr/>
        </p:nvCxnSpPr>
        <p:spPr>
          <a:xfrm flipV="1">
            <a:off x="5794933" y="4668704"/>
            <a:ext cx="282013" cy="224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9E4B-A5D9-A241-839A-A3496F27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Shared Ethernet: CSMA/CD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DD0B-335A-CC42-9626-92A9E00C7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4168"/>
            <a:ext cx="5181600" cy="503237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1. NIC receives data to send (e.g., from network layer), creates a frame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2. If NIC </a:t>
            </a:r>
            <a:r>
              <a:rPr lang="en-US" dirty="0">
                <a:solidFill>
                  <a:srgbClr val="C00000"/>
                </a:solidFill>
              </a:rPr>
              <a:t>senses channel idle</a:t>
            </a:r>
            <a:r>
              <a:rPr lang="en-US" dirty="0"/>
              <a:t>, starts frame transmission. If NIC senses channel busy, waits until channel idle, then transmits (</a:t>
            </a:r>
            <a:r>
              <a:rPr lang="en-US" dirty="0">
                <a:solidFill>
                  <a:srgbClr val="C00000"/>
                </a:solidFill>
              </a:rPr>
              <a:t>CSMA</a:t>
            </a:r>
            <a:r>
              <a:rPr lang="en-US" dirty="0"/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3. If NIC transmits entire frame without detecting another transmission, NIC is done with frame.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3D7B1-EC58-9446-971E-55F36D876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4169"/>
            <a:ext cx="5397500" cy="4841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If NIC detects another transmission while transmitting (collision),  the NIC aborts the transmission and sends a “jam signal” (</a:t>
            </a:r>
            <a:r>
              <a:rPr lang="en-US" dirty="0">
                <a:solidFill>
                  <a:srgbClr val="C00000"/>
                </a:solidFill>
              </a:rPr>
              <a:t>CD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5. The NIC attempts to retransmit after a period dictated by </a:t>
            </a:r>
            <a:r>
              <a:rPr lang="en-US" dirty="0">
                <a:solidFill>
                  <a:srgbClr val="C00000"/>
                </a:solidFill>
              </a:rPr>
              <a:t>binary exponential backoff</a:t>
            </a:r>
          </a:p>
          <a:p>
            <a:pPr marL="0" indent="0">
              <a:buNone/>
            </a:pPr>
            <a:r>
              <a:rPr lang="en-US" sz="2400" dirty="0"/>
              <a:t>After </a:t>
            </a:r>
            <a:r>
              <a:rPr lang="en-US" sz="2400" dirty="0" err="1">
                <a:latin typeface="Courier" pitchFamily="2" charset="0"/>
              </a:rPr>
              <a:t>m’</a:t>
            </a:r>
            <a:r>
              <a:rPr lang="en-US" sz="2400" dirty="0" err="1"/>
              <a:t>th</a:t>
            </a:r>
            <a:r>
              <a:rPr lang="en-US" sz="2400" dirty="0"/>
              <a:t> collision, NIC chooses </a:t>
            </a:r>
            <a:r>
              <a:rPr lang="en-US" sz="2400" i="1" dirty="0"/>
              <a:t>K </a:t>
            </a:r>
            <a:r>
              <a:rPr lang="en-US" sz="2400" dirty="0"/>
              <a:t>at random from </a:t>
            </a:r>
            <a:r>
              <a:rPr lang="en-US" sz="2400" i="1" dirty="0"/>
              <a:t>{0,1,2, …, 2</a:t>
            </a:r>
            <a:r>
              <a:rPr lang="en-US" sz="2400" b="1" i="1" baseline="30000" dirty="0"/>
              <a:t>m</a:t>
            </a:r>
            <a:r>
              <a:rPr lang="en-US" sz="2400" i="1" dirty="0"/>
              <a:t>-1}</a:t>
            </a:r>
            <a:r>
              <a:rPr lang="en-US" sz="2400" dirty="0"/>
              <a:t>, and waits K*512 bit times.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9E4B-A5D9-A241-839A-A3496F27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Shared Ethernet: CSMA/CD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DD0B-335A-CC42-9626-92A9E00C7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4168"/>
            <a:ext cx="5181600" cy="503237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1. NIC receives data to send (e.g., from network layer), creates a frame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2. If NIC </a:t>
            </a:r>
            <a:r>
              <a:rPr lang="en-US" dirty="0">
                <a:solidFill>
                  <a:srgbClr val="C00000"/>
                </a:solidFill>
              </a:rPr>
              <a:t>senses channel idle</a:t>
            </a:r>
            <a:r>
              <a:rPr lang="en-US" dirty="0"/>
              <a:t>, starts frame transmission. If NIC senses channel busy, waits until channel idle, then transmits (</a:t>
            </a:r>
            <a:r>
              <a:rPr lang="en-US" dirty="0">
                <a:solidFill>
                  <a:srgbClr val="C00000"/>
                </a:solidFill>
              </a:rPr>
              <a:t>CSMA</a:t>
            </a:r>
            <a:r>
              <a:rPr lang="en-US" dirty="0"/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3. If NIC transmits entire frame without detecting another transmission, NIC is done with frame.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3D7B1-EC58-9446-971E-55F36D876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4169"/>
            <a:ext cx="5397500" cy="4841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If NIC </a:t>
            </a:r>
            <a:r>
              <a:rPr lang="en-US" dirty="0">
                <a:solidFill>
                  <a:srgbClr val="C00000"/>
                </a:solidFill>
              </a:rPr>
              <a:t>detects another transmission while transmitting (collision)</a:t>
            </a:r>
            <a:r>
              <a:rPr lang="en-US" dirty="0"/>
              <a:t>,  the NIC aborts the transmission and sends a “jam signal” (</a:t>
            </a:r>
            <a:r>
              <a:rPr lang="en-US" dirty="0">
                <a:solidFill>
                  <a:srgbClr val="C00000"/>
                </a:solidFill>
              </a:rPr>
              <a:t>CD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5. The NIC attempts to retransmit after a period dictated by </a:t>
            </a:r>
            <a:r>
              <a:rPr lang="en-US" dirty="0">
                <a:solidFill>
                  <a:srgbClr val="C00000"/>
                </a:solidFill>
              </a:rPr>
              <a:t>binary exponential backoff</a:t>
            </a:r>
          </a:p>
          <a:p>
            <a:pPr marL="0" indent="0">
              <a:buNone/>
            </a:pPr>
            <a:r>
              <a:rPr lang="en-US" sz="2400" dirty="0"/>
              <a:t>After </a:t>
            </a:r>
            <a:r>
              <a:rPr lang="en-US" sz="2400" dirty="0" err="1">
                <a:latin typeface="Courier" pitchFamily="2" charset="0"/>
              </a:rPr>
              <a:t>m’</a:t>
            </a:r>
            <a:r>
              <a:rPr lang="en-US" sz="2400" dirty="0" err="1"/>
              <a:t>th</a:t>
            </a:r>
            <a:r>
              <a:rPr lang="en-US" sz="2400" dirty="0"/>
              <a:t> collision, NIC chooses </a:t>
            </a:r>
            <a:r>
              <a:rPr lang="en-US" sz="2400" i="1" dirty="0"/>
              <a:t>K </a:t>
            </a:r>
            <a:r>
              <a:rPr lang="en-US" sz="2400" dirty="0"/>
              <a:t>at random from </a:t>
            </a:r>
            <a:r>
              <a:rPr lang="en-US" sz="2400" i="1" dirty="0"/>
              <a:t>{0,1,2, …, 2</a:t>
            </a:r>
            <a:r>
              <a:rPr lang="en-US" sz="2400" b="1" i="1" baseline="30000" dirty="0"/>
              <a:t>m</a:t>
            </a:r>
            <a:r>
              <a:rPr lang="en-US" sz="2400" i="1" dirty="0"/>
              <a:t>-1}</a:t>
            </a:r>
            <a:r>
              <a:rPr lang="en-US" sz="2400" dirty="0"/>
              <a:t>, and waits K*512 bit times.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234F-80D0-4043-A5F9-3520F404D3A4}"/>
              </a:ext>
            </a:extLst>
          </p:cNvPr>
          <p:cNvSpPr/>
          <p:nvPr/>
        </p:nvSpPr>
        <p:spPr>
          <a:xfrm>
            <a:off x="632012" y="1519518"/>
            <a:ext cx="5271247" cy="5167026"/>
          </a:xfrm>
          <a:prstGeom prst="rect">
            <a:avLst/>
          </a:prstGeom>
          <a:solidFill>
            <a:schemeClr val="bg1">
              <a:alpha val="98000"/>
            </a:schemeClr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F85B7-3FAC-434B-AC3F-B7978BF431C7}"/>
              </a:ext>
            </a:extLst>
          </p:cNvPr>
          <p:cNvSpPr/>
          <p:nvPr/>
        </p:nvSpPr>
        <p:spPr>
          <a:xfrm>
            <a:off x="5893547" y="3756174"/>
            <a:ext cx="5666441" cy="2709807"/>
          </a:xfrm>
          <a:prstGeom prst="rect">
            <a:avLst/>
          </a:prstGeom>
          <a:solidFill>
            <a:schemeClr val="bg1">
              <a:alpha val="98000"/>
            </a:schemeClr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AECC7-AD1F-FA4F-B7C2-B59301A6709B}"/>
              </a:ext>
            </a:extLst>
          </p:cNvPr>
          <p:cNvSpPr txBox="1"/>
          <p:nvPr/>
        </p:nvSpPr>
        <p:spPr>
          <a:xfrm>
            <a:off x="995082" y="2441122"/>
            <a:ext cx="40744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This is hard to do in the wireless setting.</a:t>
            </a:r>
          </a:p>
          <a:p>
            <a:pPr algn="l"/>
            <a:endParaRPr lang="en-US" sz="3200" dirty="0">
              <a:latin typeface="Helvetica" pitchFamily="2" charset="0"/>
            </a:endParaRPr>
          </a:p>
          <a:p>
            <a:pPr algn="l"/>
            <a:endParaRPr lang="en-US" sz="3200" dirty="0">
              <a:latin typeface="Helvetica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DD51B6-810A-9445-952A-CB3A4B4675B9}"/>
              </a:ext>
            </a:extLst>
          </p:cNvPr>
          <p:cNvCxnSpPr>
            <a:cxnSpLocks/>
          </p:cNvCxnSpPr>
          <p:nvPr/>
        </p:nvCxnSpPr>
        <p:spPr>
          <a:xfrm flipV="1">
            <a:off x="4894729" y="2370244"/>
            <a:ext cx="1160930" cy="391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5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8AC9-5280-984C-A717-1870C952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wireless collisions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E6C9-3DFB-2E4C-B6CC-DFA56B48A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A node’s own transmission is far too powerful compared to any of the other nodes’ transmissions at the receiving antenna </a:t>
            </a:r>
          </a:p>
          <a:p>
            <a:pPr lvl="1"/>
            <a:r>
              <a:rPr lang="en-US" dirty="0"/>
              <a:t>It’s like trying to hear someone’s whisper when you’re screaming at the top of your voice. You can’t hear it.</a:t>
            </a:r>
          </a:p>
          <a:p>
            <a:r>
              <a:rPr lang="en-US" dirty="0"/>
              <a:t>A wireless node cannot receive at sufficiently high SNR when its own local transmitter is transmitting.* </a:t>
            </a:r>
          </a:p>
          <a:p>
            <a:r>
              <a:rPr lang="en-US" dirty="0"/>
              <a:t>Effect: </a:t>
            </a:r>
            <a:r>
              <a:rPr lang="en-US" dirty="0">
                <a:solidFill>
                  <a:srgbClr val="C00000"/>
                </a:solidFill>
              </a:rPr>
              <a:t>Can’t sense the channel while transmitting!</a:t>
            </a:r>
          </a:p>
          <a:p>
            <a:r>
              <a:rPr lang="en-US" dirty="0"/>
              <a:t>It’s hard to sense all wireless collisions anyway</a:t>
            </a:r>
          </a:p>
          <a:p>
            <a:pPr lvl="1"/>
            <a:r>
              <a:rPr lang="en-US" dirty="0"/>
              <a:t>Hidden terminal problems!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C7CD58EF-7D70-DB41-BB2F-9902BA63C4CA}"/>
              </a:ext>
            </a:extLst>
          </p:cNvPr>
          <p:cNvGrpSpPr>
            <a:grpSpLocks/>
          </p:cNvGrpSpPr>
          <p:nvPr/>
        </p:nvGrpSpPr>
        <p:grpSpPr bwMode="auto">
          <a:xfrm>
            <a:off x="9413784" y="4718116"/>
            <a:ext cx="2359116" cy="1071366"/>
            <a:chOff x="576580" y="4516120"/>
            <a:chExt cx="3290009" cy="1553480"/>
          </a:xfrm>
        </p:grpSpPr>
        <p:grpSp>
          <p:nvGrpSpPr>
            <p:cNvPr id="5" name="Group 356">
              <a:extLst>
                <a:ext uri="{FF2B5EF4-FFF2-40B4-BE49-F238E27FC236}">
                  <a16:creationId xmlns:a16="http://schemas.microsoft.com/office/drawing/2014/main" id="{28FE7856-05B8-1B44-89D0-1F0931C22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18" name="Picture 354" descr="laptop_stylized_small">
                <a:extLst>
                  <a:ext uri="{FF2B5EF4-FFF2-40B4-BE49-F238E27FC236}">
                    <a16:creationId xmlns:a16="http://schemas.microsoft.com/office/drawing/2014/main" id="{710FE3BE-37BC-4549-91D3-5550618011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55" descr="antenna_stylized">
                <a:extLst>
                  <a:ext uri="{FF2B5EF4-FFF2-40B4-BE49-F238E27FC236}">
                    <a16:creationId xmlns:a16="http://schemas.microsoft.com/office/drawing/2014/main" id="{E2B56834-B656-E74E-9710-49EF87C055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6BAB2411-20A1-4B4E-8BEC-91C54B6E1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7" name="Line 26">
              <a:extLst>
                <a:ext uri="{FF2B5EF4-FFF2-40B4-BE49-F238E27FC236}">
                  <a16:creationId xmlns:a16="http://schemas.microsoft.com/office/drawing/2014/main" id="{9AB0B45E-FEDA-1F4D-8000-8D24441D8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Line 27">
              <a:extLst>
                <a:ext uri="{FF2B5EF4-FFF2-40B4-BE49-F238E27FC236}">
                  <a16:creationId xmlns:a16="http://schemas.microsoft.com/office/drawing/2014/main" id="{B996B171-6858-D84B-9FB4-C42FEAC91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Text Box 28">
              <a:extLst>
                <a:ext uri="{FF2B5EF4-FFF2-40B4-BE49-F238E27FC236}">
                  <a16:creationId xmlns:a16="http://schemas.microsoft.com/office/drawing/2014/main" id="{CDFE3600-EFC0-5348-87E5-EDBBD19ED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425200" cy="446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0" name="Text Box 29">
              <a:extLst>
                <a:ext uri="{FF2B5EF4-FFF2-40B4-BE49-F238E27FC236}">
                  <a16:creationId xmlns:a16="http://schemas.microsoft.com/office/drawing/2014/main" id="{E393857A-D568-4349-AA09-186D76C6D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42520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52F2D2AD-343B-E84A-884F-DBE115402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027" y="4691062"/>
              <a:ext cx="438614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C</a:t>
              </a:r>
            </a:p>
          </p:txBody>
        </p:sp>
        <p:grpSp>
          <p:nvGrpSpPr>
            <p:cNvPr id="12" name="Group 356">
              <a:extLst>
                <a:ext uri="{FF2B5EF4-FFF2-40B4-BE49-F238E27FC236}">
                  <a16:creationId xmlns:a16="http://schemas.microsoft.com/office/drawing/2014/main" id="{E61E8915-8C1A-B44D-A344-9EB85F0EF5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16" name="Picture 354" descr="laptop_stylized_small">
                <a:extLst>
                  <a:ext uri="{FF2B5EF4-FFF2-40B4-BE49-F238E27FC236}">
                    <a16:creationId xmlns:a16="http://schemas.microsoft.com/office/drawing/2014/main" id="{3B4364A1-1EB2-9646-A2CD-50DB1EF534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355" descr="antenna_stylized">
                <a:extLst>
                  <a:ext uri="{FF2B5EF4-FFF2-40B4-BE49-F238E27FC236}">
                    <a16:creationId xmlns:a16="http://schemas.microsoft.com/office/drawing/2014/main" id="{57A3CD3D-7DDA-A04B-BD4C-BF38C30410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Group 356">
              <a:extLst>
                <a:ext uri="{FF2B5EF4-FFF2-40B4-BE49-F238E27FC236}">
                  <a16:creationId xmlns:a16="http://schemas.microsoft.com/office/drawing/2014/main" id="{E42C21FF-D30E-AD40-8DC3-F07CBD3A9D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14" name="Picture 354" descr="laptop_stylized_small">
                <a:extLst>
                  <a:ext uri="{FF2B5EF4-FFF2-40B4-BE49-F238E27FC236}">
                    <a16:creationId xmlns:a16="http://schemas.microsoft.com/office/drawing/2014/main" id="{93DE1F30-2FF1-B240-8A06-09ADBFEB4B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55" descr="antenna_stylized">
                <a:extLst>
                  <a:ext uri="{FF2B5EF4-FFF2-40B4-BE49-F238E27FC236}">
                    <a16:creationId xmlns:a16="http://schemas.microsoft.com/office/drawing/2014/main" id="{2570428A-040C-F14A-96AF-F4A73AA286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34406FD-9AB6-AF4F-BA18-388C718C2601}"/>
              </a:ext>
            </a:extLst>
          </p:cNvPr>
          <p:cNvSpPr txBox="1"/>
          <p:nvPr/>
        </p:nvSpPr>
        <p:spPr>
          <a:xfrm>
            <a:off x="6853518" y="6387834"/>
            <a:ext cx="53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* Until recent advances in full-duplex wireless</a:t>
            </a:r>
          </a:p>
        </p:txBody>
      </p:sp>
    </p:spTree>
    <p:extLst>
      <p:ext uri="{BB962C8B-B14F-4D97-AF65-F5344CB8AC3E}">
        <p14:creationId xmlns:p14="http://schemas.microsoft.com/office/powerpoint/2010/main" val="33020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C6D1D-D58E-E545-8FD7-DBC8AD52626F}"/>
              </a:ext>
            </a:extLst>
          </p:cNvPr>
          <p:cNvSpPr txBox="1"/>
          <p:nvPr/>
        </p:nvSpPr>
        <p:spPr>
          <a:xfrm>
            <a:off x="1465729" y="2030506"/>
            <a:ext cx="9735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Wireless MACs: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Avoid </a:t>
            </a:r>
            <a:r>
              <a:rPr lang="en-US" sz="3600" dirty="0">
                <a:latin typeface="Helvetica" pitchFamily="2" charset="0"/>
              </a:rPr>
              <a:t>collisions as much as possible, since you can’t detect them. </a:t>
            </a:r>
          </a:p>
          <a:p>
            <a:pPr algn="l"/>
            <a:endParaRPr lang="en-US" sz="3600" dirty="0">
              <a:latin typeface="Helvetica" pitchFamily="2" charset="0"/>
            </a:endParaRPr>
          </a:p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Carrier Sense Multiple Access </a:t>
            </a:r>
          </a:p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with Collision Avoidance (CSMA/CA)</a:t>
            </a:r>
          </a:p>
        </p:txBody>
      </p:sp>
    </p:spTree>
    <p:extLst>
      <p:ext uri="{BB962C8B-B14F-4D97-AF65-F5344CB8AC3E}">
        <p14:creationId xmlns:p14="http://schemas.microsoft.com/office/powerpoint/2010/main" val="78292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9E4B-A5D9-A241-839A-A3496F27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 </a:t>
            </a:r>
            <a:r>
              <a:rPr lang="en-US" dirty="0">
                <a:solidFill>
                  <a:srgbClr val="C00000"/>
                </a:solidFill>
              </a:rPr>
              <a:t>Sender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DD0B-335A-CC42-9626-92A9E00C7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54168"/>
            <a:ext cx="5181601" cy="494833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1. NIC receives data to send (e.g., from network layer), creates a frame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2a. If NIC senses channel idle </a:t>
            </a:r>
            <a:r>
              <a:rPr lang="en-US" dirty="0">
                <a:solidFill>
                  <a:srgbClr val="C00000"/>
                </a:solidFill>
              </a:rPr>
              <a:t>for a fixed time interval (DIFS)</a:t>
            </a:r>
            <a:r>
              <a:rPr lang="en-US" dirty="0"/>
              <a:t>, transmit the </a:t>
            </a:r>
            <a:r>
              <a:rPr lang="en-US" dirty="0">
                <a:solidFill>
                  <a:srgbClr val="C00000"/>
                </a:solidFill>
              </a:rPr>
              <a:t>entire frame</a:t>
            </a:r>
            <a:r>
              <a:rPr lang="en-US" dirty="0"/>
              <a:t>. Then go to step 4.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(CSMA, but no CD)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2b. If NIC senses channel busy, </a:t>
            </a:r>
            <a:r>
              <a:rPr lang="en-US" dirty="0">
                <a:solidFill>
                  <a:srgbClr val="C00000"/>
                </a:solidFill>
              </a:rPr>
              <a:t>start a binary exponential backoff timer.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3D7B1-EC58-9446-971E-55F36D876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240" y="1654169"/>
            <a:ext cx="6085546" cy="4841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3b. </a:t>
            </a:r>
            <a:r>
              <a:rPr lang="en-US" dirty="0">
                <a:solidFill>
                  <a:srgbClr val="C00000"/>
                </a:solidFill>
              </a:rPr>
              <a:t>Timer counts down only when the channel is idle. </a:t>
            </a:r>
            <a:r>
              <a:rPr lang="en-US" dirty="0"/>
              <a:t>When the timer expires, transmit. </a:t>
            </a:r>
          </a:p>
          <a:p>
            <a:pPr marL="0" indent="0">
              <a:buNone/>
            </a:pPr>
            <a:r>
              <a:rPr lang="en-US" dirty="0"/>
              <a:t>4. If no </a:t>
            </a:r>
            <a:r>
              <a:rPr lang="en-US" dirty="0">
                <a:solidFill>
                  <a:srgbClr val="C00000"/>
                </a:solidFill>
              </a:rPr>
              <a:t>ACK</a:t>
            </a:r>
            <a:r>
              <a:rPr lang="en-US" dirty="0"/>
              <a:t> received for a fixed time interval (</a:t>
            </a:r>
            <a:r>
              <a:rPr lang="en-US" dirty="0">
                <a:solidFill>
                  <a:srgbClr val="C00000"/>
                </a:solidFill>
              </a:rPr>
              <a:t>SIFS</a:t>
            </a:r>
            <a:r>
              <a:rPr lang="en-US" dirty="0"/>
              <a:t>), increase the random backoff interval. Go to step 2.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DCBA8911-82E1-0E44-AE0A-7DF775281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3035" y="4491318"/>
            <a:ext cx="33434" cy="227255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B510F856-E7F3-D843-90D3-642EA1C5B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0530" y="4491318"/>
            <a:ext cx="4108" cy="227255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0AE881C8-C4F7-2D47-A5F6-8D802927D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48" y="5854206"/>
            <a:ext cx="1127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Helvetica" pitchFamily="2" charset="0"/>
                <a:cs typeface="Arial" charset="0"/>
              </a:rPr>
              <a:t>sender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AF2CDE9-5C21-4949-AB3E-CC46AC91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4613" y="4856310"/>
            <a:ext cx="1281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Helvetica" pitchFamily="2" charset="0"/>
                <a:cs typeface="Arial" charset="0"/>
              </a:rPr>
              <a:t>receiver</a:t>
            </a:r>
          </a:p>
        </p:txBody>
      </p:sp>
      <p:grpSp>
        <p:nvGrpSpPr>
          <p:cNvPr id="9" name="Group 23">
            <a:extLst>
              <a:ext uri="{FF2B5EF4-FFF2-40B4-BE49-F238E27FC236}">
                <a16:creationId xmlns:a16="http://schemas.microsoft.com/office/drawing/2014/main" id="{777771BF-6749-A94A-B9E8-142AF916CF7C}"/>
              </a:ext>
            </a:extLst>
          </p:cNvPr>
          <p:cNvGrpSpPr>
            <a:grpSpLocks/>
          </p:cNvGrpSpPr>
          <p:nvPr/>
        </p:nvGrpSpPr>
        <p:grpSpPr bwMode="auto">
          <a:xfrm>
            <a:off x="6297241" y="4687095"/>
            <a:ext cx="2963863" cy="1019176"/>
            <a:chOff x="3437" y="1882"/>
            <a:chExt cx="1867" cy="642"/>
          </a:xfrm>
        </p:grpSpPr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3A8BB2CB-920F-E54C-8395-9A895BDE8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7" y="1882"/>
              <a:ext cx="660" cy="252"/>
              <a:chOff x="3437" y="1882"/>
              <a:chExt cx="660" cy="252"/>
            </a:xfrm>
          </p:grpSpPr>
          <p:sp>
            <p:nvSpPr>
              <p:cNvPr id="14" name="AutoShape 11">
                <a:extLst>
                  <a:ext uri="{FF2B5EF4-FFF2-40B4-BE49-F238E27FC236}">
                    <a16:creationId xmlns:a16="http://schemas.microsoft.com/office/drawing/2014/main" id="{ECC0D584-6ECB-F045-B59A-5916AF19E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" y="1882"/>
                <a:ext cx="175" cy="204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15" name="Text Box 12">
                <a:extLst>
                  <a:ext uri="{FF2B5EF4-FFF2-40B4-BE49-F238E27FC236}">
                    <a16:creationId xmlns:a16="http://schemas.microsoft.com/office/drawing/2014/main" id="{03E5546C-3F73-DA46-8808-0E3ED933E6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7" y="1882"/>
                <a:ext cx="48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Helvetica" pitchFamily="2" charset="0"/>
                    <a:cs typeface="Arial" charset="0"/>
                  </a:rPr>
                  <a:t>DIFS</a:t>
                </a:r>
                <a:endParaRPr lang="en-US" sz="1400" dirty="0">
                  <a:latin typeface="Helvetica" pitchFamily="2" charset="0"/>
                  <a:cs typeface="Arial" charset="0"/>
                </a:endParaRPr>
              </a:p>
            </p:txBody>
          </p:sp>
        </p:grp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2C587A03-B87F-4947-B27A-732E02B41A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8" y="2086"/>
              <a:ext cx="1196" cy="438"/>
              <a:chOff x="4108" y="2086"/>
              <a:chExt cx="1196" cy="438"/>
            </a:xfrm>
          </p:grpSpPr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BF3E617B-FB90-F64C-8F34-86F4212AF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2086"/>
                <a:ext cx="1196" cy="438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" name="Text Box 18">
                <a:extLst>
                  <a:ext uri="{FF2B5EF4-FFF2-40B4-BE49-F238E27FC236}">
                    <a16:creationId xmlns:a16="http://schemas.microsoft.com/office/drawing/2014/main" id="{F1F30186-DAA3-B949-9538-7AAF0AABB6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5" y="2168"/>
                <a:ext cx="4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7571282E-BACB-9F43-9038-A63BC8969F07}"/>
              </a:ext>
            </a:extLst>
          </p:cNvPr>
          <p:cNvGrpSpPr>
            <a:grpSpLocks/>
          </p:cNvGrpSpPr>
          <p:nvPr/>
        </p:nvGrpSpPr>
        <p:grpSpPr bwMode="auto">
          <a:xfrm>
            <a:off x="7370577" y="5709594"/>
            <a:ext cx="2962276" cy="788988"/>
            <a:chOff x="4078" y="2659"/>
            <a:chExt cx="1866" cy="497"/>
          </a:xfrm>
        </p:grpSpPr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38D9F444-4252-E945-B9F7-6D12ECAE8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8" y="2662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Helvetica" pitchFamily="2" charset="0"/>
                  <a:cs typeface="Arial" charset="0"/>
                </a:rPr>
                <a:t>SIFS</a:t>
              </a:r>
            </a:p>
          </p:txBody>
        </p:sp>
        <p:sp>
          <p:nvSpPr>
            <p:cNvPr id="18" name="AutoShape 15">
              <a:extLst>
                <a:ext uri="{FF2B5EF4-FFF2-40B4-BE49-F238E27FC236}">
                  <a16:creationId xmlns:a16="http://schemas.microsoft.com/office/drawing/2014/main" id="{CEE4569E-5EB0-404D-80E7-71DF7D943B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72" y="2659"/>
              <a:ext cx="193" cy="226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19" name="Group 21">
              <a:extLst>
                <a:ext uri="{FF2B5EF4-FFF2-40B4-BE49-F238E27FC236}">
                  <a16:creationId xmlns:a16="http://schemas.microsoft.com/office/drawing/2014/main" id="{060474FE-82B4-E948-9802-ABA5ADDF0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" y="2880"/>
              <a:ext cx="1194" cy="276"/>
              <a:chOff x="4078" y="2880"/>
              <a:chExt cx="1194" cy="276"/>
            </a:xfrm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31038249-7190-AF4C-B9E9-21F7616D435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78" y="2880"/>
                <a:ext cx="1194" cy="276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" name="Text Box 19">
                <a:extLst>
                  <a:ext uri="{FF2B5EF4-FFF2-40B4-BE49-F238E27FC236}">
                    <a16:creationId xmlns:a16="http://schemas.microsoft.com/office/drawing/2014/main" id="{A34C7A89-0761-B44E-BD9F-CE396102A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4" y="2890"/>
                <a:ext cx="45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Helvetica" pitchFamily="2" charset="0"/>
                    <a:cs typeface="Arial" charset="0"/>
                  </a:rPr>
                  <a:t>ACK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23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78D6-6C19-8946-B20F-76651D4D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aspects of CSMA/CA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2BE67-31BB-DA4F-BC7B-0D31AB127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71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E90-8427-4E41-B209-682942DC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Link-level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990F-8004-F249-BF90-B8CDA882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311"/>
          </a:xfrm>
        </p:spPr>
        <p:txBody>
          <a:bodyPr>
            <a:normAutofit/>
          </a:bodyPr>
          <a:lstStyle/>
          <a:p>
            <a:r>
              <a:rPr lang="en-US" dirty="0"/>
              <a:t>The protocol requires the receiver to send ACKs upon successfully receiving frames</a:t>
            </a:r>
          </a:p>
          <a:p>
            <a:endParaRPr lang="en-US" dirty="0"/>
          </a:p>
          <a:p>
            <a:r>
              <a:rPr lang="en-US" dirty="0"/>
              <a:t>The sender has no other reliable way of knowing that a frame was successfully received on the other side of the link</a:t>
            </a:r>
          </a:p>
          <a:p>
            <a:pPr lvl="1"/>
            <a:r>
              <a:rPr lang="en-US" dirty="0"/>
              <a:t>Hidden terminal problems</a:t>
            </a:r>
          </a:p>
          <a:p>
            <a:endParaRPr lang="en-US" dirty="0"/>
          </a:p>
          <a:p>
            <a:r>
              <a:rPr lang="en-US" dirty="0"/>
              <a:t>A nice optimization: wireless medium has higher bit error rates</a:t>
            </a:r>
          </a:p>
          <a:p>
            <a:pPr lvl="1"/>
            <a:r>
              <a:rPr lang="en-US" dirty="0"/>
              <a:t>More efficient than waiting for a TCP timeout</a:t>
            </a:r>
          </a:p>
          <a:p>
            <a:pPr lvl="1"/>
            <a:r>
              <a:rPr lang="en-US" dirty="0"/>
              <a:t>TCP-only solution might waste bandwidth on other links and wait entire RTT (rather than link delay) before detecting the error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99F673A6-3072-654F-85F1-81DE4804BF89}"/>
              </a:ext>
            </a:extLst>
          </p:cNvPr>
          <p:cNvGrpSpPr>
            <a:grpSpLocks/>
          </p:cNvGrpSpPr>
          <p:nvPr/>
        </p:nvGrpSpPr>
        <p:grpSpPr bwMode="auto">
          <a:xfrm>
            <a:off x="9580041" y="3958095"/>
            <a:ext cx="2359116" cy="1071366"/>
            <a:chOff x="576580" y="4516120"/>
            <a:chExt cx="3290009" cy="1553480"/>
          </a:xfrm>
        </p:grpSpPr>
        <p:grpSp>
          <p:nvGrpSpPr>
            <p:cNvPr id="5" name="Group 356">
              <a:extLst>
                <a:ext uri="{FF2B5EF4-FFF2-40B4-BE49-F238E27FC236}">
                  <a16:creationId xmlns:a16="http://schemas.microsoft.com/office/drawing/2014/main" id="{277843E6-BD8A-574C-87A5-749BBF583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18" name="Picture 354" descr="laptop_stylized_small">
                <a:extLst>
                  <a:ext uri="{FF2B5EF4-FFF2-40B4-BE49-F238E27FC236}">
                    <a16:creationId xmlns:a16="http://schemas.microsoft.com/office/drawing/2014/main" id="{7FF2DFD0-555D-FC43-B1CE-258F2E1C21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55" descr="antenna_stylized">
                <a:extLst>
                  <a:ext uri="{FF2B5EF4-FFF2-40B4-BE49-F238E27FC236}">
                    <a16:creationId xmlns:a16="http://schemas.microsoft.com/office/drawing/2014/main" id="{5C819AA3-538A-E341-914B-20C6B32ABB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BF68A9CE-2779-064A-8F50-E846D310C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7" name="Line 26">
              <a:extLst>
                <a:ext uri="{FF2B5EF4-FFF2-40B4-BE49-F238E27FC236}">
                  <a16:creationId xmlns:a16="http://schemas.microsoft.com/office/drawing/2014/main" id="{CF7C98EB-52BE-BF4F-B216-78293E98B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Line 27">
              <a:extLst>
                <a:ext uri="{FF2B5EF4-FFF2-40B4-BE49-F238E27FC236}">
                  <a16:creationId xmlns:a16="http://schemas.microsoft.com/office/drawing/2014/main" id="{2EAAA33B-E6C8-4948-9232-420D9FF0B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Text Box 28">
              <a:extLst>
                <a:ext uri="{FF2B5EF4-FFF2-40B4-BE49-F238E27FC236}">
                  <a16:creationId xmlns:a16="http://schemas.microsoft.com/office/drawing/2014/main" id="{A8AA9919-DDC3-1440-A410-3C5EC57E0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425200" cy="446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0" name="Text Box 29">
              <a:extLst>
                <a:ext uri="{FF2B5EF4-FFF2-40B4-BE49-F238E27FC236}">
                  <a16:creationId xmlns:a16="http://schemas.microsoft.com/office/drawing/2014/main" id="{006ED9EE-5EF3-3B42-AF20-5D5D3F19F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42520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D693A30B-5CF8-5B4F-94D6-258991E42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027" y="4691062"/>
              <a:ext cx="438614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C</a:t>
              </a:r>
            </a:p>
          </p:txBody>
        </p:sp>
        <p:grpSp>
          <p:nvGrpSpPr>
            <p:cNvPr id="12" name="Group 356">
              <a:extLst>
                <a:ext uri="{FF2B5EF4-FFF2-40B4-BE49-F238E27FC236}">
                  <a16:creationId xmlns:a16="http://schemas.microsoft.com/office/drawing/2014/main" id="{B8269197-4453-464B-B2F7-E99781B69D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16" name="Picture 354" descr="laptop_stylized_small">
                <a:extLst>
                  <a:ext uri="{FF2B5EF4-FFF2-40B4-BE49-F238E27FC236}">
                    <a16:creationId xmlns:a16="http://schemas.microsoft.com/office/drawing/2014/main" id="{9A9B9594-0764-8444-847B-830EB26F1C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355" descr="antenna_stylized">
                <a:extLst>
                  <a:ext uri="{FF2B5EF4-FFF2-40B4-BE49-F238E27FC236}">
                    <a16:creationId xmlns:a16="http://schemas.microsoft.com/office/drawing/2014/main" id="{5208CBBB-C913-AD48-862F-9D8F510206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Group 356">
              <a:extLst>
                <a:ext uri="{FF2B5EF4-FFF2-40B4-BE49-F238E27FC236}">
                  <a16:creationId xmlns:a16="http://schemas.microsoft.com/office/drawing/2014/main" id="{CB3E9B5B-2315-0B49-8732-95F5D17F5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14" name="Picture 354" descr="laptop_stylized_small">
                <a:extLst>
                  <a:ext uri="{FF2B5EF4-FFF2-40B4-BE49-F238E27FC236}">
                    <a16:creationId xmlns:a16="http://schemas.microsoft.com/office/drawing/2014/main" id="{3B71B79C-C765-A648-B363-BB6A1175EC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55" descr="antenna_stylized">
                <a:extLst>
                  <a:ext uri="{FF2B5EF4-FFF2-40B4-BE49-F238E27FC236}">
                    <a16:creationId xmlns:a16="http://schemas.microsoft.com/office/drawing/2014/main" id="{AC9CE78C-7594-6D43-9A14-3E5585C63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8418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E90-8427-4E41-B209-682942DC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Inter-frame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990F-8004-F249-BF90-B8CDA882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DIFS: Distributed Inter-Frame Space</a:t>
            </a:r>
          </a:p>
          <a:p>
            <a:r>
              <a:rPr lang="en-US" dirty="0"/>
              <a:t>SIFS: Short Inter-Frame Space</a:t>
            </a:r>
          </a:p>
          <a:p>
            <a:r>
              <a:rPr lang="en-US" dirty="0"/>
              <a:t>Every node waits “a little extra” before transmitting. Inefficient?</a:t>
            </a:r>
          </a:p>
          <a:p>
            <a:r>
              <a:rPr lang="en-US" dirty="0"/>
              <a:t>But these “spaces” help prioritize some transmissions</a:t>
            </a:r>
          </a:p>
          <a:p>
            <a:r>
              <a:rPr lang="en-US" dirty="0"/>
              <a:t>Example: ACKs have higher priority than fresh transmissions</a:t>
            </a:r>
          </a:p>
          <a:p>
            <a:r>
              <a:rPr lang="en-US" dirty="0"/>
              <a:t>Standards set </a:t>
            </a:r>
            <a:r>
              <a:rPr lang="en-US" dirty="0">
                <a:solidFill>
                  <a:srgbClr val="C00000"/>
                </a:solidFill>
              </a:rPr>
              <a:t>SIFS &lt; DIFS. </a:t>
            </a:r>
            <a:r>
              <a:rPr lang="en-US" dirty="0"/>
              <a:t>So ACKs will get a chance to transmitted before fresh data</a:t>
            </a:r>
          </a:p>
        </p:txBody>
      </p:sp>
    </p:spTree>
    <p:extLst>
      <p:ext uri="{BB962C8B-B14F-4D97-AF65-F5344CB8AC3E}">
        <p14:creationId xmlns:p14="http://schemas.microsoft.com/office/powerpoint/2010/main" val="128929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E90-8427-4E41-B209-682942DC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8659" cy="1325563"/>
          </a:xfrm>
        </p:spPr>
        <p:txBody>
          <a:bodyPr/>
          <a:lstStyle/>
          <a:p>
            <a:r>
              <a:rPr lang="en-US" dirty="0"/>
              <a:t>(3) Conservative backoff (than CSMA/CD)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990F-8004-F249-BF90-B8CDA882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medium is sensed busy, </a:t>
            </a:r>
            <a:r>
              <a:rPr lang="en-US" dirty="0">
                <a:solidFill>
                  <a:srgbClr val="C00000"/>
                </a:solidFill>
              </a:rPr>
              <a:t>nodes immediately enter backoff</a:t>
            </a:r>
            <a:endParaRPr lang="en-US" dirty="0"/>
          </a:p>
          <a:p>
            <a:pPr lvl="1"/>
            <a:r>
              <a:rPr lang="en-US" dirty="0"/>
              <a:t>Compare with CSMA/CD: nodes will wait for idle channel, then transmit immediately without entering backoff</a:t>
            </a:r>
          </a:p>
          <a:p>
            <a:pPr lvl="1"/>
            <a:r>
              <a:rPr lang="en-US" dirty="0"/>
              <a:t>Intuition: avoid collisions by having different nodes wait different periods after medium is detected busy</a:t>
            </a:r>
          </a:p>
          <a:p>
            <a:pPr lvl="1"/>
            <a:endParaRPr lang="en-US" dirty="0"/>
          </a:p>
          <a:p>
            <a:r>
              <a:rPr lang="en-US" dirty="0"/>
              <a:t>Further, the timer only counts down when the medium is idle</a:t>
            </a:r>
          </a:p>
          <a:p>
            <a:pPr lvl="1"/>
            <a:r>
              <a:rPr lang="en-US" dirty="0"/>
              <a:t>Defer transmissions when there are other active transmissions</a:t>
            </a:r>
          </a:p>
          <a:p>
            <a:pPr lvl="1"/>
            <a:r>
              <a:rPr lang="en-US" dirty="0"/>
              <a:t>The backoff timer counts the medium’s purely-idle time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3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C61-1482-3741-B8E7-3DE57F46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medium reservations to further avoid collisions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981D6-1235-F442-A87A-A1CB64192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2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64D8-C37A-D24C-844B-D112C6E9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and mobile networks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29B48B60-5818-A542-8181-E28FF6886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45" y="2478250"/>
            <a:ext cx="2551296" cy="255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cell phone&#10;&#10;Description automatically generated with medium confidence">
            <a:extLst>
              <a:ext uri="{FF2B5EF4-FFF2-40B4-BE49-F238E27FC236}">
                <a16:creationId xmlns:a16="http://schemas.microsoft.com/office/drawing/2014/main" id="{96CD8A7C-8E9F-0D48-A7BC-676CB479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972" y="2478250"/>
            <a:ext cx="1948056" cy="3074147"/>
          </a:xfrm>
          <a:prstGeom prst="rect">
            <a:avLst/>
          </a:prstGeom>
        </p:spPr>
      </p:pic>
      <p:pic>
        <p:nvPicPr>
          <p:cNvPr id="7" name="Picture 6" descr="A close up of electronics&#10;&#10;Description automatically generated">
            <a:extLst>
              <a:ext uri="{FF2B5EF4-FFF2-40B4-BE49-F238E27FC236}">
                <a16:creationId xmlns:a16="http://schemas.microsoft.com/office/drawing/2014/main" id="{3B7EE875-E7C9-DC4E-B3A7-40EBF8C3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08" y="2803511"/>
            <a:ext cx="2699931" cy="17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6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39D5-36A1-4A48-8AC5-470FD465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wireless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2800-D469-7F4F-8E7D-D96EFAC1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infrastructure: access point (AP)</a:t>
            </a:r>
          </a:p>
          <a:p>
            <a:endParaRPr lang="en-US" dirty="0"/>
          </a:p>
          <a:p>
            <a:r>
              <a:rPr lang="en-US" dirty="0"/>
              <a:t>Nodes are mostly communicating with the AP, not among each other</a:t>
            </a:r>
          </a:p>
          <a:p>
            <a:endParaRPr lang="en-US" dirty="0"/>
          </a:p>
          <a:p>
            <a:r>
              <a:rPr lang="en-US" dirty="0"/>
              <a:t>Can the AP help resolve collisions across nodes?</a:t>
            </a:r>
          </a:p>
        </p:txBody>
      </p:sp>
      <p:pic>
        <p:nvPicPr>
          <p:cNvPr id="4" name="Picture 3" descr="A close up of electronics&#10;&#10;Description automatically generated">
            <a:extLst>
              <a:ext uri="{FF2B5EF4-FFF2-40B4-BE49-F238E27FC236}">
                <a16:creationId xmlns:a16="http://schemas.microsoft.com/office/drawing/2014/main" id="{6BD9E85B-CF95-2641-8EB7-E0756A0E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491" y="4246094"/>
            <a:ext cx="2699931" cy="17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7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7042-4AD7-774C-81D3-159D06B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Reserving channel with small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B992-226D-D643-A933-F4B8B87D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066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dirty="0"/>
              <a:t>Idea: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let senders</a:t>
            </a:r>
            <a:r>
              <a:rPr lang="en-US" sz="3200" dirty="0">
                <a:solidFill>
                  <a:srgbClr val="C00000"/>
                </a:solidFill>
              </a:rPr>
              <a:t> reserve</a:t>
            </a:r>
            <a:r>
              <a:rPr lang="en-US" sz="3200" dirty="0"/>
              <a:t> the channel, rather than  compete and waste channel capacity</a:t>
            </a:r>
          </a:p>
          <a:p>
            <a:pPr>
              <a:lnSpc>
                <a:spcPct val="100000"/>
              </a:lnSpc>
              <a:defRPr/>
            </a:pPr>
            <a:r>
              <a:rPr lang="en-US" sz="3200" dirty="0"/>
              <a:t>Sender first transmits a </a:t>
            </a:r>
            <a:r>
              <a:rPr lang="en-US" sz="3200" dirty="0">
                <a:solidFill>
                  <a:srgbClr val="C00000"/>
                </a:solidFill>
              </a:rPr>
              <a:t>small request-to-send (RTS)</a:t>
            </a:r>
            <a:r>
              <a:rPr lang="en-US" sz="3200" dirty="0"/>
              <a:t> packet to the AP using CSMA</a:t>
            </a:r>
          </a:p>
          <a:p>
            <a:pPr>
              <a:lnSpc>
                <a:spcPct val="100000"/>
              </a:lnSpc>
              <a:defRPr/>
            </a:pPr>
            <a:r>
              <a:rPr lang="en-US" sz="3200" dirty="0"/>
              <a:t>RTSs may still collide with each other (but they</a:t>
            </a:r>
            <a:r>
              <a:rPr lang="ja-JP" altLang="en-US" sz="3200"/>
              <a:t>’</a:t>
            </a:r>
            <a:r>
              <a:rPr lang="en-US" sz="3200" dirty="0"/>
              <a:t>re small)</a:t>
            </a:r>
          </a:p>
          <a:p>
            <a:pPr>
              <a:lnSpc>
                <a:spcPct val="100000"/>
              </a:lnSpc>
              <a:defRPr/>
            </a:pPr>
            <a:r>
              <a:rPr lang="en-US" sz="3200" dirty="0"/>
              <a:t>AP broadcasts </a:t>
            </a:r>
            <a:r>
              <a:rPr lang="en-US" sz="3200" dirty="0">
                <a:solidFill>
                  <a:srgbClr val="C00000"/>
                </a:solidFill>
              </a:rPr>
              <a:t>clear-to-send (CTS) </a:t>
            </a:r>
            <a:r>
              <a:rPr lang="en-US" sz="3200" dirty="0"/>
              <a:t>in response to RTS</a:t>
            </a:r>
          </a:p>
          <a:p>
            <a:pPr>
              <a:lnSpc>
                <a:spcPct val="100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CTS heard by all 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 node that’s allowed to send transmits data frame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Other nodes defer transmissions </a:t>
            </a:r>
          </a:p>
          <a:p>
            <a:pPr lvl="1"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55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F41A-C145-CA42-8019-BCF2F218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RTS-CTS exchange</a:t>
            </a:r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71C697F5-433E-4447-87C7-CAA8B242B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428" y="1755774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AP</a:t>
            </a:r>
          </a:p>
        </p:txBody>
      </p:sp>
      <p:sp>
        <p:nvSpPr>
          <p:cNvPr id="4" name="Text Box 41">
            <a:extLst>
              <a:ext uri="{FF2B5EF4-FFF2-40B4-BE49-F238E27FC236}">
                <a16:creationId xmlns:a16="http://schemas.microsoft.com/office/drawing/2014/main" id="{6AF22576-27CC-E54D-B2FC-4ED0CA920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439" y="1604962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</a:t>
            </a:r>
          </a:p>
        </p:txBody>
      </p:sp>
      <p:sp>
        <p:nvSpPr>
          <p:cNvPr id="5" name="Text Box 42">
            <a:extLst>
              <a:ext uri="{FF2B5EF4-FFF2-40B4-BE49-F238E27FC236}">
                <a16:creationId xmlns:a16="http://schemas.microsoft.com/office/drawing/2014/main" id="{96324FB1-7077-6748-8FCA-63D026ECB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964" y="1603374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6" name="Line 45">
            <a:extLst>
              <a:ext uri="{FF2B5EF4-FFF2-40B4-BE49-F238E27FC236}">
                <a16:creationId xmlns:a16="http://schemas.microsoft.com/office/drawing/2014/main" id="{30BC512D-D7C1-7B4A-98C6-66C60E410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439" y="2566240"/>
            <a:ext cx="41275" cy="3938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" name="Text Box 46">
            <a:extLst>
              <a:ext uri="{FF2B5EF4-FFF2-40B4-BE49-F238E27FC236}">
                <a16:creationId xmlns:a16="http://schemas.microsoft.com/office/drawing/2014/main" id="{005CDC90-5066-E147-B0B1-3848AC408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22" y="3758671"/>
            <a:ext cx="9589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latin typeface="Helvetica" pitchFamily="2" charset="0"/>
                <a:cs typeface="Arial" charset="0"/>
              </a:rPr>
              <a:t>time</a:t>
            </a:r>
          </a:p>
        </p:txBody>
      </p:sp>
      <p:grpSp>
        <p:nvGrpSpPr>
          <p:cNvPr id="9" name="Group 70">
            <a:extLst>
              <a:ext uri="{FF2B5EF4-FFF2-40B4-BE49-F238E27FC236}">
                <a16:creationId xmlns:a16="http://schemas.microsoft.com/office/drawing/2014/main" id="{FD1FADC9-D37D-5549-8A45-90F6207851FC}"/>
              </a:ext>
            </a:extLst>
          </p:cNvPr>
          <p:cNvGrpSpPr>
            <a:grpSpLocks/>
          </p:cNvGrpSpPr>
          <p:nvPr/>
        </p:nvGrpSpPr>
        <p:grpSpPr bwMode="auto">
          <a:xfrm>
            <a:off x="3029978" y="2044514"/>
            <a:ext cx="6611937" cy="855663"/>
            <a:chOff x="1135" y="1170"/>
            <a:chExt cx="4165" cy="5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DB2D07-675D-B44D-982E-11D8CF5CC2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D364FFCF-C76E-6E43-9FCD-0D0D4BAEE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F12D403A-03F9-6D42-93CB-51443EE70A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11" name="Text Box 51">
              <a:extLst>
                <a:ext uri="{FF2B5EF4-FFF2-40B4-BE49-F238E27FC236}">
                  <a16:creationId xmlns:a16="http://schemas.microsoft.com/office/drawing/2014/main" id="{83F01ED0-C873-2E43-ADB6-07965F77C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RTS(A)</a:t>
              </a:r>
            </a:p>
          </p:txBody>
        </p:sp>
        <p:sp>
          <p:nvSpPr>
            <p:cNvPr id="12" name="Text Box 52">
              <a:extLst>
                <a:ext uri="{FF2B5EF4-FFF2-40B4-BE49-F238E27FC236}">
                  <a16:creationId xmlns:a16="http://schemas.microsoft.com/office/drawing/2014/main" id="{FE29036D-4976-5D4A-BF9B-B8FD31813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15" name="Group 68">
            <a:extLst>
              <a:ext uri="{FF2B5EF4-FFF2-40B4-BE49-F238E27FC236}">
                <a16:creationId xmlns:a16="http://schemas.microsoft.com/office/drawing/2014/main" id="{CA6A8C4A-2BFB-1B48-B255-A90031195B88}"/>
              </a:ext>
            </a:extLst>
          </p:cNvPr>
          <p:cNvGrpSpPr>
            <a:grpSpLocks/>
          </p:cNvGrpSpPr>
          <p:nvPr/>
        </p:nvGrpSpPr>
        <p:grpSpPr bwMode="auto">
          <a:xfrm>
            <a:off x="3028389" y="3176960"/>
            <a:ext cx="6472238" cy="1174750"/>
            <a:chOff x="1134" y="1697"/>
            <a:chExt cx="4077" cy="740"/>
          </a:xfrm>
        </p:grpSpPr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06FCFCBD-5ED6-144F-8BBC-AE7B90A97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Text Box 54">
              <a:extLst>
                <a:ext uri="{FF2B5EF4-FFF2-40B4-BE49-F238E27FC236}">
                  <a16:creationId xmlns:a16="http://schemas.microsoft.com/office/drawing/2014/main" id="{87AE7F3A-4814-5B45-8ACD-8274D4609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RTS(A)</a:t>
              </a:r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C24A39ED-4774-7F46-B88B-331645D26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2CF1C067-5C24-6548-9C8E-AD882634E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Text Box 58">
              <a:extLst>
                <a:ext uri="{FF2B5EF4-FFF2-40B4-BE49-F238E27FC236}">
                  <a16:creationId xmlns:a16="http://schemas.microsoft.com/office/drawing/2014/main" id="{00009DE4-23C7-984B-95F9-93B0FC63A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CTS(A)</a:t>
              </a:r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id="{AE31E49D-D817-6D47-B1E6-798A1DA79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22" name="Group 69">
            <a:extLst>
              <a:ext uri="{FF2B5EF4-FFF2-40B4-BE49-F238E27FC236}">
                <a16:creationId xmlns:a16="http://schemas.microsoft.com/office/drawing/2014/main" id="{331577B1-76F9-534D-BBDE-D79DA5180878}"/>
              </a:ext>
            </a:extLst>
          </p:cNvPr>
          <p:cNvGrpSpPr>
            <a:grpSpLocks/>
          </p:cNvGrpSpPr>
          <p:nvPr/>
        </p:nvGrpSpPr>
        <p:grpSpPr bwMode="auto">
          <a:xfrm>
            <a:off x="3053789" y="4439023"/>
            <a:ext cx="6472238" cy="2174875"/>
            <a:chOff x="1150" y="2492"/>
            <a:chExt cx="4077" cy="1370"/>
          </a:xfrm>
        </p:grpSpPr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7B108D2D-B22F-604F-8FE0-CACE27E92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Text Box 61">
              <a:extLst>
                <a:ext uri="{FF2B5EF4-FFF2-40B4-BE49-F238E27FC236}">
                  <a16:creationId xmlns:a16="http://schemas.microsoft.com/office/drawing/2014/main" id="{C5E253C0-B735-A049-B368-2B4EC86BD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DATA (A)</a:t>
              </a:r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BFBB2657-F00F-B642-9D52-BA3264577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E916BEFA-786B-D441-8E62-D76ADE7CD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" name="Text Box 64">
              <a:extLst>
                <a:ext uri="{FF2B5EF4-FFF2-40B4-BE49-F238E27FC236}">
                  <a16:creationId xmlns:a16="http://schemas.microsoft.com/office/drawing/2014/main" id="{FBC98B96-89A9-CF4F-AA25-5C3602BD3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ACK(A)</a:t>
              </a:r>
            </a:p>
          </p:txBody>
        </p:sp>
        <p:sp>
          <p:nvSpPr>
            <p:cNvPr id="28" name="Text Box 65">
              <a:extLst>
                <a:ext uri="{FF2B5EF4-FFF2-40B4-BE49-F238E27FC236}">
                  <a16:creationId xmlns:a16="http://schemas.microsoft.com/office/drawing/2014/main" id="{6923E5B7-5BF6-C147-B33F-7B10541DF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29" name="Group 66">
            <a:extLst>
              <a:ext uri="{FF2B5EF4-FFF2-40B4-BE49-F238E27FC236}">
                <a16:creationId xmlns:a16="http://schemas.microsoft.com/office/drawing/2014/main" id="{34467AB5-CEE1-214C-924D-61C4A5884524}"/>
              </a:ext>
            </a:extLst>
          </p:cNvPr>
          <p:cNvGrpSpPr>
            <a:grpSpLocks/>
          </p:cNvGrpSpPr>
          <p:nvPr/>
        </p:nvGrpSpPr>
        <p:grpSpPr bwMode="auto">
          <a:xfrm>
            <a:off x="5646177" y="2233426"/>
            <a:ext cx="3109912" cy="715962"/>
            <a:chOff x="2596" y="1330"/>
            <a:chExt cx="1959" cy="451"/>
          </a:xfrm>
        </p:grpSpPr>
        <p:sp>
          <p:nvSpPr>
            <p:cNvPr id="30" name="AutoShape 10">
              <a:extLst>
                <a:ext uri="{FF2B5EF4-FFF2-40B4-BE49-F238E27FC236}">
                  <a16:creationId xmlns:a16="http://schemas.microsoft.com/office/drawing/2014/main" id="{6C9F355F-5A4B-3545-B0D5-9CC404B3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0DB188AE-E19E-EA40-9EC9-6E4B231A4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C009D7-C2A4-4F49-B66C-4176B0954C97}"/>
              </a:ext>
            </a:extLst>
          </p:cNvPr>
          <p:cNvGrpSpPr>
            <a:grpSpLocks/>
          </p:cNvGrpSpPr>
          <p:nvPr/>
        </p:nvGrpSpPr>
        <p:grpSpPr bwMode="auto">
          <a:xfrm>
            <a:off x="8810064" y="4196556"/>
            <a:ext cx="1005403" cy="2424112"/>
            <a:chOff x="8015288" y="3671888"/>
            <a:chExt cx="1005403" cy="2424112"/>
          </a:xfrm>
        </p:grpSpPr>
        <p:sp>
          <p:nvSpPr>
            <p:cNvPr id="33" name="Line 71">
              <a:extLst>
                <a:ext uri="{FF2B5EF4-FFF2-40B4-BE49-F238E27FC236}">
                  <a16:creationId xmlns:a16="http://schemas.microsoft.com/office/drawing/2014/main" id="{90FD81CF-0BFF-6049-A357-2168BDC22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4" name="Text Box 72">
              <a:extLst>
                <a:ext uri="{FF2B5EF4-FFF2-40B4-BE49-F238E27FC236}">
                  <a16:creationId xmlns:a16="http://schemas.microsoft.com/office/drawing/2014/main" id="{90A4CD9C-820A-364B-847C-875EDBB9F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100540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latin typeface="Helvetica" pitchFamily="2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35" name="Group 361">
            <a:extLst>
              <a:ext uri="{FF2B5EF4-FFF2-40B4-BE49-F238E27FC236}">
                <a16:creationId xmlns:a16="http://schemas.microsoft.com/office/drawing/2014/main" id="{E087DF7E-5270-EE43-8DD2-B159B01B5C18}"/>
              </a:ext>
            </a:extLst>
          </p:cNvPr>
          <p:cNvGrpSpPr>
            <a:grpSpLocks/>
          </p:cNvGrpSpPr>
          <p:nvPr/>
        </p:nvGrpSpPr>
        <p:grpSpPr bwMode="auto">
          <a:xfrm>
            <a:off x="5555690" y="1479550"/>
            <a:ext cx="650875" cy="561975"/>
            <a:chOff x="2967" y="478"/>
            <a:chExt cx="788" cy="625"/>
          </a:xfrm>
        </p:grpSpPr>
        <p:pic>
          <p:nvPicPr>
            <p:cNvPr id="36" name="Picture 358" descr="access_point_stylized_small">
              <a:extLst>
                <a:ext uri="{FF2B5EF4-FFF2-40B4-BE49-F238E27FC236}">
                  <a16:creationId xmlns:a16="http://schemas.microsoft.com/office/drawing/2014/main" id="{8431D840-5780-2141-9A1F-9A45CDBF1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60" descr="antenna_radiation_stylized">
              <a:extLst>
                <a:ext uri="{FF2B5EF4-FFF2-40B4-BE49-F238E27FC236}">
                  <a16:creationId xmlns:a16="http://schemas.microsoft.com/office/drawing/2014/main" id="{C7681FCE-1B3E-4D4A-A4BA-98BBB9657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356">
            <a:extLst>
              <a:ext uri="{FF2B5EF4-FFF2-40B4-BE49-F238E27FC236}">
                <a16:creationId xmlns:a16="http://schemas.microsoft.com/office/drawing/2014/main" id="{DE88FC60-677E-A348-96A1-2F11B07031FE}"/>
              </a:ext>
            </a:extLst>
          </p:cNvPr>
          <p:cNvGrpSpPr>
            <a:grpSpLocks/>
          </p:cNvGrpSpPr>
          <p:nvPr/>
        </p:nvGrpSpPr>
        <p:grpSpPr bwMode="auto">
          <a:xfrm>
            <a:off x="2742639" y="1419224"/>
            <a:ext cx="609600" cy="598488"/>
            <a:chOff x="313" y="1497"/>
            <a:chExt cx="1152" cy="1014"/>
          </a:xfrm>
        </p:grpSpPr>
        <p:pic>
          <p:nvPicPr>
            <p:cNvPr id="39" name="Picture 354" descr="laptop_stylized_small">
              <a:extLst>
                <a:ext uri="{FF2B5EF4-FFF2-40B4-BE49-F238E27FC236}">
                  <a16:creationId xmlns:a16="http://schemas.microsoft.com/office/drawing/2014/main" id="{A6E693FD-4215-AB49-8385-63F47E821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355" descr="antenna_stylized">
              <a:extLst>
                <a:ext uri="{FF2B5EF4-FFF2-40B4-BE49-F238E27FC236}">
                  <a16:creationId xmlns:a16="http://schemas.microsoft.com/office/drawing/2014/main" id="{A8D45851-AF2A-F64A-A526-E8827784E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356">
            <a:extLst>
              <a:ext uri="{FF2B5EF4-FFF2-40B4-BE49-F238E27FC236}">
                <a16:creationId xmlns:a16="http://schemas.microsoft.com/office/drawing/2014/main" id="{A2F7BF8C-C0A4-564A-9BF8-DB4BF4EDA40F}"/>
              </a:ext>
            </a:extLst>
          </p:cNvPr>
          <p:cNvGrpSpPr>
            <a:grpSpLocks/>
          </p:cNvGrpSpPr>
          <p:nvPr/>
        </p:nvGrpSpPr>
        <p:grpSpPr bwMode="auto">
          <a:xfrm>
            <a:off x="9194239" y="1449388"/>
            <a:ext cx="609600" cy="598487"/>
            <a:chOff x="313" y="1497"/>
            <a:chExt cx="1152" cy="1014"/>
          </a:xfrm>
        </p:grpSpPr>
        <p:pic>
          <p:nvPicPr>
            <p:cNvPr id="42" name="Picture 354" descr="laptop_stylized_small">
              <a:extLst>
                <a:ext uri="{FF2B5EF4-FFF2-40B4-BE49-F238E27FC236}">
                  <a16:creationId xmlns:a16="http://schemas.microsoft.com/office/drawing/2014/main" id="{D43FC29E-D52C-D146-B670-A9ACE314B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355" descr="antenna_stylized">
              <a:extLst>
                <a:ext uri="{FF2B5EF4-FFF2-40B4-BE49-F238E27FC236}">
                  <a16:creationId xmlns:a16="http://schemas.microsoft.com/office/drawing/2014/main" id="{75A37517-448C-9840-947B-8BB8367B8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284DFED-D68A-2141-A83B-181507A36570}"/>
              </a:ext>
            </a:extLst>
          </p:cNvPr>
          <p:cNvGrpSpPr>
            <a:grpSpLocks/>
          </p:cNvGrpSpPr>
          <p:nvPr/>
        </p:nvGrpSpPr>
        <p:grpSpPr bwMode="auto">
          <a:xfrm>
            <a:off x="1717833" y="2191849"/>
            <a:ext cx="1418151" cy="1212056"/>
            <a:chOff x="7760137" y="3671888"/>
            <a:chExt cx="1418151" cy="2661897"/>
          </a:xfrm>
        </p:grpSpPr>
        <p:sp>
          <p:nvSpPr>
            <p:cNvPr id="45" name="Line 71">
              <a:extLst>
                <a:ext uri="{FF2B5EF4-FFF2-40B4-BE49-F238E27FC236}">
                  <a16:creationId xmlns:a16="http://schemas.microsoft.com/office/drawing/2014/main" id="{93ADE11F-0D42-CC44-83A3-AF4738DE8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25675" y="3671888"/>
              <a:ext cx="2363" cy="266189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6" name="Text Box 72">
              <a:extLst>
                <a:ext uri="{FF2B5EF4-FFF2-40B4-BE49-F238E27FC236}">
                  <a16:creationId xmlns:a16="http://schemas.microsoft.com/office/drawing/2014/main" id="{F9257E21-4554-6E47-9637-A6CCC14B2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0137" y="4364979"/>
              <a:ext cx="1418151" cy="1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latin typeface="Helvetica" pitchFamily="2" charset="0"/>
                  <a:cs typeface="Arial" charset="0"/>
                </a:rPr>
                <a:t>backoff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2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2596-E769-704F-9988-E465BE1C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using inter-frame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3426-E0DF-4B40-8C5D-8D6AB26D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CTS is a high priority frame</a:t>
            </a:r>
          </a:p>
          <a:p>
            <a:endParaRPr lang="en-US" dirty="0"/>
          </a:p>
          <a:p>
            <a:r>
              <a:rPr lang="en-US" dirty="0"/>
              <a:t>The data frame following a CTS is also considered high priority</a:t>
            </a:r>
          </a:p>
          <a:p>
            <a:pPr lvl="1"/>
            <a:r>
              <a:rPr lang="en-US" dirty="0"/>
              <a:t>Node already reserved the channel to transmit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Both use the short inter-frame spacing (SIFS) </a:t>
            </a:r>
            <a:r>
              <a:rPr lang="en-US" dirty="0"/>
              <a:t>before transmission begins</a:t>
            </a:r>
          </a:p>
          <a:p>
            <a:pPr lvl="1"/>
            <a:r>
              <a:rPr lang="en-US" dirty="0"/>
              <a:t>Transmit before a fresh RTS or data transmission, which must wait a DIFS interval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8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electronics&#10;&#10;Description automatically generated">
            <a:extLst>
              <a:ext uri="{FF2B5EF4-FFF2-40B4-BE49-F238E27FC236}">
                <a16:creationId xmlns:a16="http://schemas.microsoft.com/office/drawing/2014/main" id="{A5F2138A-83A0-D44A-8B2E-6CFE95AC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576" y="4433062"/>
            <a:ext cx="786261" cy="521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47042-4AD7-774C-81D3-159D06B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Reserving channel with small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B992-226D-D643-A933-F4B8B87D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60741" cy="48979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dirty="0"/>
              <a:t>Net effect: Avoid collisions of (larger) </a:t>
            </a:r>
            <a:r>
              <a:rPr lang="en-US" sz="3200" dirty="0">
                <a:solidFill>
                  <a:srgbClr val="C00000"/>
                </a:solidFill>
              </a:rPr>
              <a:t>data </a:t>
            </a:r>
            <a:r>
              <a:rPr lang="en-US" sz="3200" dirty="0"/>
              <a:t>frames completely, saving significant channel resources</a:t>
            </a:r>
          </a:p>
          <a:p>
            <a:pPr>
              <a:lnSpc>
                <a:spcPct val="100000"/>
              </a:lnSpc>
              <a:defRPr/>
            </a:pPr>
            <a:r>
              <a:rPr lang="en-US" sz="3200" dirty="0"/>
              <a:t>An instance of </a:t>
            </a:r>
            <a:r>
              <a:rPr lang="en-US" sz="3200" dirty="0">
                <a:solidFill>
                  <a:srgbClr val="C00000"/>
                </a:solidFill>
              </a:rPr>
              <a:t>receiver-driven collision avoidance</a:t>
            </a:r>
            <a:endParaRPr lang="en-US" sz="32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CTS: Nodes transmitting to AP aware of each other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No hidden terminal problems</a:t>
            </a:r>
          </a:p>
          <a:p>
            <a:pPr>
              <a:lnSpc>
                <a:spcPct val="100000"/>
              </a:lnSpc>
              <a:defRPr/>
            </a:pPr>
            <a:r>
              <a:rPr lang="en-US" sz="3200" dirty="0"/>
              <a:t>Tradeoff: </a:t>
            </a:r>
            <a:r>
              <a:rPr lang="en-US" sz="3200" dirty="0">
                <a:solidFill>
                  <a:srgbClr val="C00000"/>
                </a:solidFill>
              </a:rPr>
              <a:t>increased delay</a:t>
            </a:r>
            <a:r>
              <a:rPr lang="en-US" sz="3200" dirty="0"/>
              <a:t> before transmission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RTS must be cleared with a corresponding CTS</a:t>
            </a:r>
          </a:p>
        </p:txBody>
      </p:sp>
      <p:grpSp>
        <p:nvGrpSpPr>
          <p:cNvPr id="5" name="Group 356">
            <a:extLst>
              <a:ext uri="{FF2B5EF4-FFF2-40B4-BE49-F238E27FC236}">
                <a16:creationId xmlns:a16="http://schemas.microsoft.com/office/drawing/2014/main" id="{1DD47DCD-4C1B-2F4A-8C6D-D0E9A2C612BD}"/>
              </a:ext>
            </a:extLst>
          </p:cNvPr>
          <p:cNvGrpSpPr>
            <a:grpSpLocks/>
          </p:cNvGrpSpPr>
          <p:nvPr/>
        </p:nvGrpSpPr>
        <p:grpSpPr bwMode="auto">
          <a:xfrm>
            <a:off x="10571565" y="3947948"/>
            <a:ext cx="449866" cy="443624"/>
            <a:chOff x="313" y="1497"/>
            <a:chExt cx="1152" cy="1014"/>
          </a:xfrm>
        </p:grpSpPr>
        <p:pic>
          <p:nvPicPr>
            <p:cNvPr id="18" name="Picture 354" descr="laptop_stylized_small">
              <a:extLst>
                <a:ext uri="{FF2B5EF4-FFF2-40B4-BE49-F238E27FC236}">
                  <a16:creationId xmlns:a16="http://schemas.microsoft.com/office/drawing/2014/main" id="{A73B73AF-7BA9-0147-B434-CA34B0281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55" descr="antenna_stylized">
              <a:extLst>
                <a:ext uri="{FF2B5EF4-FFF2-40B4-BE49-F238E27FC236}">
                  <a16:creationId xmlns:a16="http://schemas.microsoft.com/office/drawing/2014/main" id="{EDD14799-C568-0547-B0B0-1F668B179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Freeform 7">
            <a:extLst>
              <a:ext uri="{FF2B5EF4-FFF2-40B4-BE49-F238E27FC236}">
                <a16:creationId xmlns:a16="http://schemas.microsoft.com/office/drawing/2014/main" id="{625E502C-A62A-F543-9664-62FFDB530723}"/>
              </a:ext>
            </a:extLst>
          </p:cNvPr>
          <p:cNvSpPr>
            <a:spLocks/>
          </p:cNvSpPr>
          <p:nvPr/>
        </p:nvSpPr>
        <p:spPr bwMode="auto">
          <a:xfrm>
            <a:off x="9520664" y="3839341"/>
            <a:ext cx="1449087" cy="748862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7" name="Line 26">
            <a:extLst>
              <a:ext uri="{FF2B5EF4-FFF2-40B4-BE49-F238E27FC236}">
                <a16:creationId xmlns:a16="http://schemas.microsoft.com/office/drawing/2014/main" id="{7F260D5C-2468-CB4B-9F8C-79FDAD1FDC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33477" y="4677541"/>
            <a:ext cx="715962" cy="11588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Line 27">
            <a:extLst>
              <a:ext uri="{FF2B5EF4-FFF2-40B4-BE49-F238E27FC236}">
                <a16:creationId xmlns:a16="http://schemas.microsoft.com/office/drawing/2014/main" id="{99A3E751-41EA-CC41-9F73-BF6374D2F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6077" y="4345754"/>
            <a:ext cx="292100" cy="2222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pic>
        <p:nvPicPr>
          <p:cNvPr id="17" name="Picture 355" descr="antenna_stylized">
            <a:extLst>
              <a:ext uri="{FF2B5EF4-FFF2-40B4-BE49-F238E27FC236}">
                <a16:creationId xmlns:a16="http://schemas.microsoft.com/office/drawing/2014/main" id="{C89D7584-C820-C64C-B844-6D46486DC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161" y="4326321"/>
            <a:ext cx="434636" cy="28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356">
            <a:extLst>
              <a:ext uri="{FF2B5EF4-FFF2-40B4-BE49-F238E27FC236}">
                <a16:creationId xmlns:a16="http://schemas.microsoft.com/office/drawing/2014/main" id="{949509B4-95D8-ED45-B7B5-417CD720E681}"/>
              </a:ext>
            </a:extLst>
          </p:cNvPr>
          <p:cNvGrpSpPr>
            <a:grpSpLocks/>
          </p:cNvGrpSpPr>
          <p:nvPr/>
        </p:nvGrpSpPr>
        <p:grpSpPr bwMode="auto">
          <a:xfrm>
            <a:off x="10025169" y="4424417"/>
            <a:ext cx="449866" cy="443624"/>
            <a:chOff x="313" y="1497"/>
            <a:chExt cx="1152" cy="1014"/>
          </a:xfrm>
        </p:grpSpPr>
        <p:pic>
          <p:nvPicPr>
            <p:cNvPr id="14" name="Picture 354" descr="laptop_stylized_small">
              <a:extLst>
                <a:ext uri="{FF2B5EF4-FFF2-40B4-BE49-F238E27FC236}">
                  <a16:creationId xmlns:a16="http://schemas.microsoft.com/office/drawing/2014/main" id="{442AC649-2C58-1D48-AC86-7C256DDCB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55" descr="antenna_stylized">
              <a:extLst>
                <a:ext uri="{FF2B5EF4-FFF2-40B4-BE49-F238E27FC236}">
                  <a16:creationId xmlns:a16="http://schemas.microsoft.com/office/drawing/2014/main" id="{EFB8EE42-01F5-D648-9581-13EAF7428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3E97E71-A440-444B-B464-A4A44F7D07DF}"/>
              </a:ext>
            </a:extLst>
          </p:cNvPr>
          <p:cNvSpPr txBox="1"/>
          <p:nvPr/>
        </p:nvSpPr>
        <p:spPr>
          <a:xfrm>
            <a:off x="10509590" y="4793430"/>
            <a:ext cx="69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FE5C4-CB94-DE42-8EE1-323F44FE2691}"/>
              </a:ext>
            </a:extLst>
          </p:cNvPr>
          <p:cNvSpPr txBox="1"/>
          <p:nvPr/>
        </p:nvSpPr>
        <p:spPr>
          <a:xfrm>
            <a:off x="10992940" y="4054698"/>
            <a:ext cx="69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CTS</a:t>
            </a:r>
          </a:p>
        </p:txBody>
      </p:sp>
    </p:spTree>
    <p:extLst>
      <p:ext uri="{BB962C8B-B14F-4D97-AF65-F5344CB8AC3E}">
        <p14:creationId xmlns:p14="http://schemas.microsoft.com/office/powerpoint/2010/main" val="11726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1B11-B51E-7443-BC1A-132CAB38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CSMA/CA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A57E-B68F-DD40-A898-1D0086CE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random-access method building on CSMA/CD: </a:t>
            </a:r>
          </a:p>
          <a:p>
            <a:pPr lvl="1"/>
            <a:r>
              <a:rPr lang="en-US" dirty="0"/>
              <a:t>More checks and balances </a:t>
            </a:r>
            <a:r>
              <a:rPr lang="en-US" dirty="0">
                <a:solidFill>
                  <a:srgbClr val="C00000"/>
                </a:solidFill>
              </a:rPr>
              <a:t>to avoid collisions </a:t>
            </a:r>
            <a:r>
              <a:rPr lang="en-US" dirty="0"/>
              <a:t>as much as possible</a:t>
            </a:r>
          </a:p>
          <a:p>
            <a:pPr lvl="1"/>
            <a:r>
              <a:rPr lang="en-US" dirty="0"/>
              <a:t>Not possible to detect collisions effectively</a:t>
            </a:r>
          </a:p>
          <a:p>
            <a:pPr lvl="1"/>
            <a:endParaRPr lang="en-US" dirty="0"/>
          </a:p>
          <a:p>
            <a:r>
              <a:rPr lang="en-US" dirty="0"/>
              <a:t>Key ideas: link-level reliability, inter-frame spacing, enter backoff when medium busy</a:t>
            </a:r>
          </a:p>
          <a:p>
            <a:endParaRPr lang="en-US" dirty="0"/>
          </a:p>
          <a:p>
            <a:r>
              <a:rPr lang="en-US" dirty="0"/>
              <a:t>In infrastructure mode, can </a:t>
            </a:r>
            <a:r>
              <a:rPr lang="en-US" dirty="0">
                <a:solidFill>
                  <a:srgbClr val="C00000"/>
                </a:solidFill>
              </a:rPr>
              <a:t>reserve the channel</a:t>
            </a:r>
            <a:r>
              <a:rPr lang="en-US" dirty="0"/>
              <a:t> with RTS/CTS to avoid (data frame) collisions</a:t>
            </a:r>
          </a:p>
          <a:p>
            <a:pPr lvl="1"/>
            <a:r>
              <a:rPr lang="en-US" dirty="0"/>
              <a:t>Receiver-driven collision avoidance: no hidden terminals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FE6-1809-2947-9665-A0BFE599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8713-8BAD-584C-97CD-7C3492B3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77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Cellular, 5G: An Overview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24.3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11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67BF-EC46-6E4F-9AFD-40FBB658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cellular network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3C52DB8-144E-9B4F-915C-5588F5D52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528" y="3104807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6EB1DD7-0615-0E4A-9756-B87875342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978" y="356042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96934997-CF49-1C4F-94B7-BED5F8D8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278" y="495107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CCA57C3-2B97-CA42-A16E-54B826CB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028" y="538287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7A17ED33-B8BE-2546-9E37-FD0488EC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816" y="4028732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90174370-C505-E04F-A4AE-99E984C09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028" y="447164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45266B0-E204-D24E-BB70-CD6B013CA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716" y="5848007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" name="Line 290">
            <a:extLst>
              <a:ext uri="{FF2B5EF4-FFF2-40B4-BE49-F238E27FC236}">
                <a16:creationId xmlns:a16="http://schemas.microsoft.com/office/drawing/2014/main" id="{5B097759-88A5-764C-B838-5CD9FCEC1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2790" y="5538445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" name="Line 292">
            <a:extLst>
              <a:ext uri="{FF2B5EF4-FFF2-40B4-BE49-F238E27FC236}">
                <a16:creationId xmlns:a16="http://schemas.microsoft.com/office/drawing/2014/main" id="{76BCF2F1-4C05-B449-A2E4-55B87E14DE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1578" y="5538445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" name="Line 293">
            <a:extLst>
              <a:ext uri="{FF2B5EF4-FFF2-40B4-BE49-F238E27FC236}">
                <a16:creationId xmlns:a16="http://schemas.microsoft.com/office/drawing/2014/main" id="{70C5A803-D07D-2C43-93CF-A0A82106DD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8465" y="5346357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" name="Line 294">
            <a:extLst>
              <a:ext uri="{FF2B5EF4-FFF2-40B4-BE49-F238E27FC236}">
                <a16:creationId xmlns:a16="http://schemas.microsoft.com/office/drawing/2014/main" id="{416715EE-03D3-B64C-9A09-1A334F44FF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8877" y="4044607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" name="Line 295">
            <a:extLst>
              <a:ext uri="{FF2B5EF4-FFF2-40B4-BE49-F238E27FC236}">
                <a16:creationId xmlns:a16="http://schemas.microsoft.com/office/drawing/2014/main" id="{F355F43C-74EF-B944-82D8-0628C0AE6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7666" y="3916021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6" name="Line 296">
            <a:extLst>
              <a:ext uri="{FF2B5EF4-FFF2-40B4-BE49-F238E27FC236}">
                <a16:creationId xmlns:a16="http://schemas.microsoft.com/office/drawing/2014/main" id="{DE1E4762-6EF6-AC4E-8384-7AD978FFA6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6177" y="3762033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" name="Line 297">
            <a:extLst>
              <a:ext uri="{FF2B5EF4-FFF2-40B4-BE49-F238E27FC236}">
                <a16:creationId xmlns:a16="http://schemas.microsoft.com/office/drawing/2014/main" id="{03DDFA00-E8D5-F247-8C3A-E7AA331F7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066" y="3658845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8" name="Group 299">
            <a:extLst>
              <a:ext uri="{FF2B5EF4-FFF2-40B4-BE49-F238E27FC236}">
                <a16:creationId xmlns:a16="http://schemas.microsoft.com/office/drawing/2014/main" id="{6A714CBC-9173-6B4F-BBF4-8F3E9A90FB00}"/>
              </a:ext>
            </a:extLst>
          </p:cNvPr>
          <p:cNvGrpSpPr>
            <a:grpSpLocks/>
          </p:cNvGrpSpPr>
          <p:nvPr/>
        </p:nvGrpSpPr>
        <p:grpSpPr bwMode="auto">
          <a:xfrm>
            <a:off x="6835003" y="4879633"/>
            <a:ext cx="987425" cy="738188"/>
            <a:chOff x="2197" y="1155"/>
            <a:chExt cx="622" cy="465"/>
          </a:xfrm>
        </p:grpSpPr>
        <p:grpSp>
          <p:nvGrpSpPr>
            <p:cNvPr id="19" name="Group 300">
              <a:extLst>
                <a:ext uri="{FF2B5EF4-FFF2-40B4-BE49-F238E27FC236}">
                  <a16:creationId xmlns:a16="http://schemas.microsoft.com/office/drawing/2014/main" id="{0F5B0299-485E-EF48-B76F-188081B57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21" name="Rectangle 301">
                <a:extLst>
                  <a:ext uri="{FF2B5EF4-FFF2-40B4-BE49-F238E27FC236}">
                    <a16:creationId xmlns:a16="http://schemas.microsoft.com/office/drawing/2014/main" id="{FE11F111-F6E0-1B41-88FE-B776CD6C2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2" name="Text Box 302">
                <a:extLst>
                  <a:ext uri="{FF2B5EF4-FFF2-40B4-BE49-F238E27FC236}">
                    <a16:creationId xmlns:a16="http://schemas.microsoft.com/office/drawing/2014/main" id="{BA5C0C0B-F20D-5C46-956B-3A3B8198E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0" name="Text Box 303">
              <a:extLst>
                <a:ext uri="{FF2B5EF4-FFF2-40B4-BE49-F238E27FC236}">
                  <a16:creationId xmlns:a16="http://schemas.microsoft.com/office/drawing/2014/main" id="{01A1D597-825B-0D44-A4E3-C5EE73463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Center</a:t>
              </a:r>
            </a:p>
          </p:txBody>
        </p:sp>
      </p:grpSp>
      <p:sp>
        <p:nvSpPr>
          <p:cNvPr id="23" name="Freeform 304">
            <a:extLst>
              <a:ext uri="{FF2B5EF4-FFF2-40B4-BE49-F238E27FC236}">
                <a16:creationId xmlns:a16="http://schemas.microsoft.com/office/drawing/2014/main" id="{486DE97F-5E88-0642-8BC8-5751B613EA17}"/>
              </a:ext>
            </a:extLst>
          </p:cNvPr>
          <p:cNvSpPr>
            <a:spLocks/>
          </p:cNvSpPr>
          <p:nvPr/>
        </p:nvSpPr>
        <p:spPr bwMode="auto">
          <a:xfrm>
            <a:off x="8292328" y="3496921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4" name="Text Box 305">
            <a:extLst>
              <a:ext uri="{FF2B5EF4-FFF2-40B4-BE49-F238E27FC236}">
                <a16:creationId xmlns:a16="http://schemas.microsoft.com/office/drawing/2014/main" id="{8929058A-04B4-B345-ABC5-5F8B80DD7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328" y="4216337"/>
            <a:ext cx="1993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network, Internet</a:t>
            </a:r>
          </a:p>
        </p:txBody>
      </p:sp>
      <p:pic>
        <p:nvPicPr>
          <p:cNvPr id="25" name="Picture 309" descr="imgyjavg[1]">
            <a:extLst>
              <a:ext uri="{FF2B5EF4-FFF2-40B4-BE49-F238E27FC236}">
                <a16:creationId xmlns:a16="http://schemas.microsoft.com/office/drawing/2014/main" id="{B1B86590-282A-1049-BE0F-D933FE81B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403" y="3903321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10" descr="imgyjavg[1]">
            <a:extLst>
              <a:ext uri="{FF2B5EF4-FFF2-40B4-BE49-F238E27FC236}">
                <a16:creationId xmlns:a16="http://schemas.microsoft.com/office/drawing/2014/main" id="{179653ED-B1D4-854A-B49C-8D32F3B94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303" y="4398621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11" descr="imgyjavg[1]">
            <a:extLst>
              <a:ext uri="{FF2B5EF4-FFF2-40B4-BE49-F238E27FC236}">
                <a16:creationId xmlns:a16="http://schemas.microsoft.com/office/drawing/2014/main" id="{C0132D29-F8C2-684E-8E33-2940D6296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03" y="4716121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2" descr="imgyjavg[1]">
            <a:extLst>
              <a:ext uri="{FF2B5EF4-FFF2-40B4-BE49-F238E27FC236}">
                <a16:creationId xmlns:a16="http://schemas.microsoft.com/office/drawing/2014/main" id="{3663D43D-DB76-554B-BDF3-FBBA25F7B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03" y="4817721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13" descr="imgyjavg[1]">
            <a:extLst>
              <a:ext uri="{FF2B5EF4-FFF2-40B4-BE49-F238E27FC236}">
                <a16:creationId xmlns:a16="http://schemas.microsoft.com/office/drawing/2014/main" id="{B7580811-C70E-6747-BCE5-850233E37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03" y="5567021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16" descr="imgyjavg[1]">
            <a:extLst>
              <a:ext uri="{FF2B5EF4-FFF2-40B4-BE49-F238E27FC236}">
                <a16:creationId xmlns:a16="http://schemas.microsoft.com/office/drawing/2014/main" id="{F0AA3791-7AAE-A249-A8D8-B3A2B2BFC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03" y="5770221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17">
            <a:extLst>
              <a:ext uri="{FF2B5EF4-FFF2-40B4-BE49-F238E27FC236}">
                <a16:creationId xmlns:a16="http://schemas.microsoft.com/office/drawing/2014/main" id="{42446BEA-0489-3D47-9863-67759546A8B6}"/>
              </a:ext>
            </a:extLst>
          </p:cNvPr>
          <p:cNvGrpSpPr>
            <a:grpSpLocks/>
          </p:cNvGrpSpPr>
          <p:nvPr/>
        </p:nvGrpSpPr>
        <p:grpSpPr bwMode="auto">
          <a:xfrm>
            <a:off x="5366565" y="5120933"/>
            <a:ext cx="831850" cy="180975"/>
            <a:chOff x="3072" y="739"/>
            <a:chExt cx="652" cy="146"/>
          </a:xfrm>
        </p:grpSpPr>
        <p:pic>
          <p:nvPicPr>
            <p:cNvPr id="32" name="Picture 318" descr="lgv_fqmg[1]">
              <a:extLst>
                <a:ext uri="{FF2B5EF4-FFF2-40B4-BE49-F238E27FC236}">
                  <a16:creationId xmlns:a16="http://schemas.microsoft.com/office/drawing/2014/main" id="{0396F1F8-AA6B-834F-A5B0-D99FC351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Line 319">
              <a:extLst>
                <a:ext uri="{FF2B5EF4-FFF2-40B4-BE49-F238E27FC236}">
                  <a16:creationId xmlns:a16="http://schemas.microsoft.com/office/drawing/2014/main" id="{7CD9841D-B8E9-6C49-A4E4-459096522F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4" name="Line 320">
              <a:extLst>
                <a:ext uri="{FF2B5EF4-FFF2-40B4-BE49-F238E27FC236}">
                  <a16:creationId xmlns:a16="http://schemas.microsoft.com/office/drawing/2014/main" id="{F5BAEDD6-A233-7442-9446-0BB28A9FD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35" name="Group 321">
            <a:extLst>
              <a:ext uri="{FF2B5EF4-FFF2-40B4-BE49-F238E27FC236}">
                <a16:creationId xmlns:a16="http://schemas.microsoft.com/office/drawing/2014/main" id="{08FCDD50-5882-9647-83DD-BF20E77FCCBA}"/>
              </a:ext>
            </a:extLst>
          </p:cNvPr>
          <p:cNvGrpSpPr>
            <a:grpSpLocks/>
          </p:cNvGrpSpPr>
          <p:nvPr/>
        </p:nvGrpSpPr>
        <p:grpSpPr bwMode="auto">
          <a:xfrm>
            <a:off x="6987403" y="3457233"/>
            <a:ext cx="987425" cy="738188"/>
            <a:chOff x="2197" y="1155"/>
            <a:chExt cx="622" cy="465"/>
          </a:xfrm>
        </p:grpSpPr>
        <p:grpSp>
          <p:nvGrpSpPr>
            <p:cNvPr id="36" name="Group 322">
              <a:extLst>
                <a:ext uri="{FF2B5EF4-FFF2-40B4-BE49-F238E27FC236}">
                  <a16:creationId xmlns:a16="http://schemas.microsoft.com/office/drawing/2014/main" id="{9D142890-433B-F441-84CA-F611200D0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8" name="Rectangle 323">
                <a:extLst>
                  <a:ext uri="{FF2B5EF4-FFF2-40B4-BE49-F238E27FC236}">
                    <a16:creationId xmlns:a16="http://schemas.microsoft.com/office/drawing/2014/main" id="{ECA111C3-4EF0-BA4F-BF17-5376E169D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39" name="Text Box 324">
                <a:extLst>
                  <a:ext uri="{FF2B5EF4-FFF2-40B4-BE49-F238E27FC236}">
                    <a16:creationId xmlns:a16="http://schemas.microsoft.com/office/drawing/2014/main" id="{6EA80FA9-41CC-BD4F-90E3-F69E8B1B7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37" name="Text Box 325">
              <a:extLst>
                <a:ext uri="{FF2B5EF4-FFF2-40B4-BE49-F238E27FC236}">
                  <a16:creationId xmlns:a16="http://schemas.microsoft.com/office/drawing/2014/main" id="{E89F5F09-2DC8-634E-81FD-1D24E4CEF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Center</a:t>
              </a:r>
            </a:p>
          </p:txBody>
        </p:sp>
      </p:grpSp>
      <p:sp>
        <p:nvSpPr>
          <p:cNvPr id="40" name="Line 326">
            <a:extLst>
              <a:ext uri="{FF2B5EF4-FFF2-40B4-BE49-F238E27FC236}">
                <a16:creationId xmlns:a16="http://schemas.microsoft.com/office/drawing/2014/main" id="{EBE78068-C628-074E-8B34-FF0E4EF44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2765" y="3858870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" name="Line 327">
            <a:extLst>
              <a:ext uri="{FF2B5EF4-FFF2-40B4-BE49-F238E27FC236}">
                <a16:creationId xmlns:a16="http://schemas.microsoft.com/office/drawing/2014/main" id="{0DA6CF00-9485-9C4F-AA3D-26D31652DF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7665" y="497647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42" name="Group 381">
            <a:extLst>
              <a:ext uri="{FF2B5EF4-FFF2-40B4-BE49-F238E27FC236}">
                <a16:creationId xmlns:a16="http://schemas.microsoft.com/office/drawing/2014/main" id="{C3D19EA1-D7E1-2B4B-8808-B9C3D84919A2}"/>
              </a:ext>
            </a:extLst>
          </p:cNvPr>
          <p:cNvGrpSpPr>
            <a:grpSpLocks/>
          </p:cNvGrpSpPr>
          <p:nvPr/>
        </p:nvGrpSpPr>
        <p:grpSpPr bwMode="auto">
          <a:xfrm>
            <a:off x="5866628" y="1476032"/>
            <a:ext cx="4221163" cy="1981200"/>
            <a:chOff x="2380" y="634"/>
            <a:chExt cx="2659" cy="1248"/>
          </a:xfrm>
        </p:grpSpPr>
        <p:sp>
          <p:nvSpPr>
            <p:cNvPr id="43" name="Text Box 366">
              <a:extLst>
                <a:ext uri="{FF2B5EF4-FFF2-40B4-BE49-F238E27FC236}">
                  <a16:creationId xmlns:a16="http://schemas.microsoft.com/office/drawing/2014/main" id="{737DF74E-9E72-2C42-B1F3-255DC3E37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" y="878"/>
              <a:ext cx="256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Helvetica" pitchFamily="2" charset="0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Helvetica" pitchFamily="2" charset="0"/>
                </a:rPr>
                <a:t> manages call setup and mobility</a:t>
              </a:r>
            </a:p>
          </p:txBody>
        </p:sp>
        <p:sp>
          <p:nvSpPr>
            <p:cNvPr id="44" name="Rectangle 368">
              <a:extLst>
                <a:ext uri="{FF2B5EF4-FFF2-40B4-BE49-F238E27FC236}">
                  <a16:creationId xmlns:a16="http://schemas.microsoft.com/office/drawing/2014/main" id="{CDF8C399-4028-AE4E-A397-0CE4E998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777"/>
              <a:ext cx="2659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Helvetica" pitchFamily="2" charset="0"/>
              </a:endParaRPr>
            </a:p>
          </p:txBody>
        </p:sp>
        <p:grpSp>
          <p:nvGrpSpPr>
            <p:cNvPr id="45" name="Group 371">
              <a:extLst>
                <a:ext uri="{FF2B5EF4-FFF2-40B4-BE49-F238E27FC236}">
                  <a16:creationId xmlns:a16="http://schemas.microsoft.com/office/drawing/2014/main" id="{02B22B12-E4EC-544E-8C66-30C0F0157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634"/>
              <a:ext cx="555" cy="291"/>
              <a:chOff x="442" y="3293"/>
              <a:chExt cx="555" cy="291"/>
            </a:xfrm>
          </p:grpSpPr>
          <p:sp>
            <p:nvSpPr>
              <p:cNvPr id="47" name="Rectangle 370">
                <a:extLst>
                  <a:ext uri="{FF2B5EF4-FFF2-40B4-BE49-F238E27FC236}">
                    <a16:creationId xmlns:a16="http://schemas.microsoft.com/office/drawing/2014/main" id="{F204EE3A-9694-0D45-B83D-17778F2D7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Helvetica" pitchFamily="2" charset="0"/>
                </a:endParaRPr>
              </a:p>
            </p:txBody>
          </p:sp>
          <p:sp>
            <p:nvSpPr>
              <p:cNvPr id="48" name="Text Box 369">
                <a:extLst>
                  <a:ext uri="{FF2B5EF4-FFF2-40B4-BE49-F238E27FC236}">
                    <a16:creationId xmlns:a16="http://schemas.microsoft.com/office/drawing/2014/main" id="{D86297AA-C4B2-D442-A7FD-BB9CDF59E3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54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</a:rPr>
                  <a:t>MSC</a:t>
                </a:r>
              </a:p>
            </p:txBody>
          </p:sp>
        </p:grpSp>
        <p:sp>
          <p:nvSpPr>
            <p:cNvPr id="46" name="Line 374">
              <a:extLst>
                <a:ext uri="{FF2B5EF4-FFF2-40B4-BE49-F238E27FC236}">
                  <a16:creationId xmlns:a16="http://schemas.microsoft.com/office/drawing/2014/main" id="{1A5D891C-A6BA-A647-8333-774D58B5B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50" name="Text Box 376">
            <a:extLst>
              <a:ext uri="{FF2B5EF4-FFF2-40B4-BE49-F238E27FC236}">
                <a16:creationId xmlns:a16="http://schemas.microsoft.com/office/drawing/2014/main" id="{6C581899-AF15-FD4C-9199-2370EFFF3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042" y="2194377"/>
            <a:ext cx="263842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 dirty="0">
                <a:latin typeface="Helvetica" pitchFamily="2" charset="0"/>
              </a:rPr>
              <a:t> covers geographical region</a:t>
            </a:r>
          </a:p>
          <a:p>
            <a:pPr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base station </a:t>
            </a:r>
            <a:r>
              <a:rPr lang="en-US" sz="2000" dirty="0">
                <a:latin typeface="Helvetica" pitchFamily="2" charset="0"/>
              </a:rPr>
              <a:t>(BS) analogous to 802.11 AP</a:t>
            </a:r>
          </a:p>
          <a:p>
            <a:pPr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 user equipment (UE), </a:t>
            </a:r>
            <a:r>
              <a:rPr lang="en-US" sz="2000" dirty="0">
                <a:latin typeface="Helvetica" pitchFamily="2" charset="0"/>
              </a:rPr>
              <a:t>i.e., cell phones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2000" dirty="0">
                <a:latin typeface="Helvetica" pitchFamily="2" charset="0"/>
              </a:rPr>
              <a:t>attach to network through BS</a:t>
            </a:r>
          </a:p>
          <a:p>
            <a:pPr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air-interface: </a:t>
            </a:r>
            <a:r>
              <a:rPr lang="en-US" sz="2000" dirty="0">
                <a:latin typeface="Helvetica" pitchFamily="2" charset="0"/>
              </a:rPr>
              <a:t>physical and link layer protocol between the UE and BS</a:t>
            </a:r>
          </a:p>
        </p:txBody>
      </p:sp>
      <p:sp>
        <p:nvSpPr>
          <p:cNvPr id="51" name="Rectangle 377">
            <a:extLst>
              <a:ext uri="{FF2B5EF4-FFF2-40B4-BE49-F238E27FC236}">
                <a16:creationId xmlns:a16="http://schemas.microsoft.com/office/drawing/2014/main" id="{7E02C0C0-F2DA-E046-A2DC-9D57B936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05" y="2089602"/>
            <a:ext cx="2741612" cy="450598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Helvetica" pitchFamily="2" charset="0"/>
            </a:endParaRPr>
          </a:p>
        </p:txBody>
      </p:sp>
      <p:grpSp>
        <p:nvGrpSpPr>
          <p:cNvPr id="52" name="Group 378">
            <a:extLst>
              <a:ext uri="{FF2B5EF4-FFF2-40B4-BE49-F238E27FC236}">
                <a16:creationId xmlns:a16="http://schemas.microsoft.com/office/drawing/2014/main" id="{8DC92B15-A059-0946-8D83-456F31170A61}"/>
              </a:ext>
            </a:extLst>
          </p:cNvPr>
          <p:cNvGrpSpPr>
            <a:grpSpLocks/>
          </p:cNvGrpSpPr>
          <p:nvPr/>
        </p:nvGrpSpPr>
        <p:grpSpPr bwMode="auto">
          <a:xfrm>
            <a:off x="1419155" y="1862590"/>
            <a:ext cx="868362" cy="461962"/>
            <a:chOff x="442" y="3293"/>
            <a:chExt cx="547" cy="291"/>
          </a:xfrm>
        </p:grpSpPr>
        <p:sp>
          <p:nvSpPr>
            <p:cNvPr id="54" name="Rectangle 379">
              <a:extLst>
                <a:ext uri="{FF2B5EF4-FFF2-40B4-BE49-F238E27FC236}">
                  <a16:creationId xmlns:a16="http://schemas.microsoft.com/office/drawing/2014/main" id="{58A815AC-9042-A344-AE87-ACFA4D858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3321"/>
              <a:ext cx="547" cy="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55" name="Text Box 380">
              <a:extLst>
                <a:ext uri="{FF2B5EF4-FFF2-40B4-BE49-F238E27FC236}">
                  <a16:creationId xmlns:a16="http://schemas.microsoft.com/office/drawing/2014/main" id="{BE8609FD-C1E3-0543-8B83-B7E5EE071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3293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</a:rPr>
                <a:t>cell</a:t>
              </a:r>
            </a:p>
          </p:txBody>
        </p:sp>
      </p:grpSp>
      <p:sp>
        <p:nvSpPr>
          <p:cNvPr id="53" name="Line 382">
            <a:extLst>
              <a:ext uri="{FF2B5EF4-FFF2-40B4-BE49-F238E27FC236}">
                <a16:creationId xmlns:a16="http://schemas.microsoft.com/office/drawing/2014/main" id="{22308F42-A7CD-264B-8F43-D1C7BC765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129" y="2365827"/>
            <a:ext cx="990600" cy="914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56" name="Group 386">
            <a:extLst>
              <a:ext uri="{FF2B5EF4-FFF2-40B4-BE49-F238E27FC236}">
                <a16:creationId xmlns:a16="http://schemas.microsoft.com/office/drawing/2014/main" id="{32B27529-0BA0-F743-947D-C9380CA463FE}"/>
              </a:ext>
            </a:extLst>
          </p:cNvPr>
          <p:cNvGrpSpPr>
            <a:grpSpLocks/>
          </p:cNvGrpSpPr>
          <p:nvPr/>
        </p:nvGrpSpPr>
        <p:grpSpPr bwMode="auto">
          <a:xfrm>
            <a:off x="7965303" y="5025683"/>
            <a:ext cx="1766887" cy="1458913"/>
            <a:chOff x="4154" y="2870"/>
            <a:chExt cx="1113" cy="919"/>
          </a:xfrm>
        </p:grpSpPr>
        <p:sp>
          <p:nvSpPr>
            <p:cNvPr id="57" name="Text Box 384">
              <a:extLst>
                <a:ext uri="{FF2B5EF4-FFF2-40B4-BE49-F238E27FC236}">
                  <a16:creationId xmlns:a16="http://schemas.microsoft.com/office/drawing/2014/main" id="{39EF15A2-5980-A64D-8E4A-0B22BE117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3537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wired network</a:t>
              </a:r>
            </a:p>
          </p:txBody>
        </p:sp>
        <p:sp>
          <p:nvSpPr>
            <p:cNvPr id="58" name="Line 385">
              <a:extLst>
                <a:ext uri="{FF2B5EF4-FFF2-40B4-BE49-F238E27FC236}">
                  <a16:creationId xmlns:a16="http://schemas.microsoft.com/office/drawing/2014/main" id="{2C867333-C580-A84F-9AC3-4E40F7AFB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59" name="Group 782">
            <a:extLst>
              <a:ext uri="{FF2B5EF4-FFF2-40B4-BE49-F238E27FC236}">
                <a16:creationId xmlns:a16="http://schemas.microsoft.com/office/drawing/2014/main" id="{F607187C-5354-484B-B3D9-3DBBAAB83B14}"/>
              </a:ext>
            </a:extLst>
          </p:cNvPr>
          <p:cNvGrpSpPr>
            <a:grpSpLocks/>
          </p:cNvGrpSpPr>
          <p:nvPr/>
        </p:nvGrpSpPr>
        <p:grpSpPr bwMode="auto">
          <a:xfrm>
            <a:off x="5046622" y="3328207"/>
            <a:ext cx="333077" cy="421847"/>
            <a:chOff x="742" y="2409"/>
            <a:chExt cx="576" cy="881"/>
          </a:xfrm>
        </p:grpSpPr>
        <p:grpSp>
          <p:nvGrpSpPr>
            <p:cNvPr id="60" name="Group 783">
              <a:extLst>
                <a:ext uri="{FF2B5EF4-FFF2-40B4-BE49-F238E27FC236}">
                  <a16:creationId xmlns:a16="http://schemas.microsoft.com/office/drawing/2014/main" id="{A2EAAA63-8AEF-2546-9207-AA8BD5D76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63" name="Line 270">
                <a:extLst>
                  <a:ext uri="{FF2B5EF4-FFF2-40B4-BE49-F238E27FC236}">
                    <a16:creationId xmlns:a16="http://schemas.microsoft.com/office/drawing/2014/main" id="{77FCA609-80BB-7B4B-A2BB-72B7EC0D5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4" name="Line 271">
                <a:extLst>
                  <a:ext uri="{FF2B5EF4-FFF2-40B4-BE49-F238E27FC236}">
                    <a16:creationId xmlns:a16="http://schemas.microsoft.com/office/drawing/2014/main" id="{85E3A001-68B0-A340-A92B-9A4E2FB0A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5" name="Line 272">
                <a:extLst>
                  <a:ext uri="{FF2B5EF4-FFF2-40B4-BE49-F238E27FC236}">
                    <a16:creationId xmlns:a16="http://schemas.microsoft.com/office/drawing/2014/main" id="{9F18F589-21C2-AE4D-AE46-F088B9081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6" name="Line 273">
                <a:extLst>
                  <a:ext uri="{FF2B5EF4-FFF2-40B4-BE49-F238E27FC236}">
                    <a16:creationId xmlns:a16="http://schemas.microsoft.com/office/drawing/2014/main" id="{4559285E-46BF-4844-B0A4-74F1B5D20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7" name="Line 274">
                <a:extLst>
                  <a:ext uri="{FF2B5EF4-FFF2-40B4-BE49-F238E27FC236}">
                    <a16:creationId xmlns:a16="http://schemas.microsoft.com/office/drawing/2014/main" id="{3CC9D04F-9E3B-FF4C-A90C-D38650834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8" name="Line 275">
                <a:extLst>
                  <a:ext uri="{FF2B5EF4-FFF2-40B4-BE49-F238E27FC236}">
                    <a16:creationId xmlns:a16="http://schemas.microsoft.com/office/drawing/2014/main" id="{CD8E8C00-DAF2-B742-BEDE-01AEAEF06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9" name="Line 276">
                <a:extLst>
                  <a:ext uri="{FF2B5EF4-FFF2-40B4-BE49-F238E27FC236}">
                    <a16:creationId xmlns:a16="http://schemas.microsoft.com/office/drawing/2014/main" id="{4D0855BE-24E6-BA42-A7A1-B8924EC67D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0" name="Line 277">
                <a:extLst>
                  <a:ext uri="{FF2B5EF4-FFF2-40B4-BE49-F238E27FC236}">
                    <a16:creationId xmlns:a16="http://schemas.microsoft.com/office/drawing/2014/main" id="{7AD0EEF9-8C2D-844D-B74B-E5EC13AC3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1" name="Line 278">
                <a:extLst>
                  <a:ext uri="{FF2B5EF4-FFF2-40B4-BE49-F238E27FC236}">
                    <a16:creationId xmlns:a16="http://schemas.microsoft.com/office/drawing/2014/main" id="{BCE8E186-B780-F742-AD0A-9E6ABE64B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2" name="Line 279">
                <a:extLst>
                  <a:ext uri="{FF2B5EF4-FFF2-40B4-BE49-F238E27FC236}">
                    <a16:creationId xmlns:a16="http://schemas.microsoft.com/office/drawing/2014/main" id="{96780272-326F-D24B-935F-C44F62B3B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3" name="Line 280">
                <a:extLst>
                  <a:ext uri="{FF2B5EF4-FFF2-40B4-BE49-F238E27FC236}">
                    <a16:creationId xmlns:a16="http://schemas.microsoft.com/office/drawing/2014/main" id="{649BB203-9A52-1646-9F38-6189C0BA8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4" name="Line 281">
                <a:extLst>
                  <a:ext uri="{FF2B5EF4-FFF2-40B4-BE49-F238E27FC236}">
                    <a16:creationId xmlns:a16="http://schemas.microsoft.com/office/drawing/2014/main" id="{F9C42919-B8F8-FD42-A90E-F5DB623D6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5" name="Line 282">
                <a:extLst>
                  <a:ext uri="{FF2B5EF4-FFF2-40B4-BE49-F238E27FC236}">
                    <a16:creationId xmlns:a16="http://schemas.microsoft.com/office/drawing/2014/main" id="{6B06EF46-EFDA-5E42-A721-08BFE5F9D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6" name="Line 283">
                <a:extLst>
                  <a:ext uri="{FF2B5EF4-FFF2-40B4-BE49-F238E27FC236}">
                    <a16:creationId xmlns:a16="http://schemas.microsoft.com/office/drawing/2014/main" id="{C5E5C9C8-BB24-7641-B9E2-8C1E3EFA5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7" name="Line 284">
                <a:extLst>
                  <a:ext uri="{FF2B5EF4-FFF2-40B4-BE49-F238E27FC236}">
                    <a16:creationId xmlns:a16="http://schemas.microsoft.com/office/drawing/2014/main" id="{79C0B5B5-0F30-DD41-9560-95F3B581D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61" name="Picture 799" descr="cell_tower_radiation copy">
              <a:extLst>
                <a:ext uri="{FF2B5EF4-FFF2-40B4-BE49-F238E27FC236}">
                  <a16:creationId xmlns:a16="http://schemas.microsoft.com/office/drawing/2014/main" id="{DE0F2E36-D589-A349-AF82-4BB68C514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Oval 800">
              <a:extLst>
                <a:ext uri="{FF2B5EF4-FFF2-40B4-BE49-F238E27FC236}">
                  <a16:creationId xmlns:a16="http://schemas.microsoft.com/office/drawing/2014/main" id="{90537C64-DF56-3947-8429-64A57694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78" name="Group 782">
            <a:extLst>
              <a:ext uri="{FF2B5EF4-FFF2-40B4-BE49-F238E27FC236}">
                <a16:creationId xmlns:a16="http://schemas.microsoft.com/office/drawing/2014/main" id="{8B4CDF53-D070-054B-95D9-A881E9DF8E96}"/>
              </a:ext>
            </a:extLst>
          </p:cNvPr>
          <p:cNvGrpSpPr>
            <a:grpSpLocks/>
          </p:cNvGrpSpPr>
          <p:nvPr/>
        </p:nvGrpSpPr>
        <p:grpSpPr bwMode="auto">
          <a:xfrm>
            <a:off x="5060101" y="4254457"/>
            <a:ext cx="333077" cy="421847"/>
            <a:chOff x="742" y="2409"/>
            <a:chExt cx="576" cy="881"/>
          </a:xfrm>
        </p:grpSpPr>
        <p:grpSp>
          <p:nvGrpSpPr>
            <p:cNvPr id="79" name="Group 783">
              <a:extLst>
                <a:ext uri="{FF2B5EF4-FFF2-40B4-BE49-F238E27FC236}">
                  <a16:creationId xmlns:a16="http://schemas.microsoft.com/office/drawing/2014/main" id="{DE3CDCB5-78C9-6744-B3A4-0621C4C60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2" name="Line 270">
                <a:extLst>
                  <a:ext uri="{FF2B5EF4-FFF2-40B4-BE49-F238E27FC236}">
                    <a16:creationId xmlns:a16="http://schemas.microsoft.com/office/drawing/2014/main" id="{39A781F0-CCB3-8F46-88E2-7A45F050F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3" name="Line 271">
                <a:extLst>
                  <a:ext uri="{FF2B5EF4-FFF2-40B4-BE49-F238E27FC236}">
                    <a16:creationId xmlns:a16="http://schemas.microsoft.com/office/drawing/2014/main" id="{5F390C8E-C8F0-184A-BF8C-24BFCD3FA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4" name="Line 272">
                <a:extLst>
                  <a:ext uri="{FF2B5EF4-FFF2-40B4-BE49-F238E27FC236}">
                    <a16:creationId xmlns:a16="http://schemas.microsoft.com/office/drawing/2014/main" id="{B629BDA4-6BE1-4545-82D6-B4F3BCD07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5" name="Line 273">
                <a:extLst>
                  <a:ext uri="{FF2B5EF4-FFF2-40B4-BE49-F238E27FC236}">
                    <a16:creationId xmlns:a16="http://schemas.microsoft.com/office/drawing/2014/main" id="{7808DD03-F6A9-D04E-AE68-B128C31E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6" name="Line 274">
                <a:extLst>
                  <a:ext uri="{FF2B5EF4-FFF2-40B4-BE49-F238E27FC236}">
                    <a16:creationId xmlns:a16="http://schemas.microsoft.com/office/drawing/2014/main" id="{3617968F-21A9-EC41-B93A-273259B14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7" name="Line 275">
                <a:extLst>
                  <a:ext uri="{FF2B5EF4-FFF2-40B4-BE49-F238E27FC236}">
                    <a16:creationId xmlns:a16="http://schemas.microsoft.com/office/drawing/2014/main" id="{8E8E39B1-E75B-8143-A820-7A14AB788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" name="Line 276">
                <a:extLst>
                  <a:ext uri="{FF2B5EF4-FFF2-40B4-BE49-F238E27FC236}">
                    <a16:creationId xmlns:a16="http://schemas.microsoft.com/office/drawing/2014/main" id="{3CD76628-98A4-0841-8DB3-A1CCFFD359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" name="Line 277">
                <a:extLst>
                  <a:ext uri="{FF2B5EF4-FFF2-40B4-BE49-F238E27FC236}">
                    <a16:creationId xmlns:a16="http://schemas.microsoft.com/office/drawing/2014/main" id="{24FA9665-4E3C-B64B-B90B-FB606B74A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" name="Line 278">
                <a:extLst>
                  <a:ext uri="{FF2B5EF4-FFF2-40B4-BE49-F238E27FC236}">
                    <a16:creationId xmlns:a16="http://schemas.microsoft.com/office/drawing/2014/main" id="{CFCA985E-51E7-1349-91D8-F51A802FE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" name="Line 279">
                <a:extLst>
                  <a:ext uri="{FF2B5EF4-FFF2-40B4-BE49-F238E27FC236}">
                    <a16:creationId xmlns:a16="http://schemas.microsoft.com/office/drawing/2014/main" id="{719BA3BE-7BF3-8241-960D-1C15BB6F0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" name="Line 280">
                <a:extLst>
                  <a:ext uri="{FF2B5EF4-FFF2-40B4-BE49-F238E27FC236}">
                    <a16:creationId xmlns:a16="http://schemas.microsoft.com/office/drawing/2014/main" id="{07300758-73B5-6642-AE74-D93BF45A4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" name="Line 281">
                <a:extLst>
                  <a:ext uri="{FF2B5EF4-FFF2-40B4-BE49-F238E27FC236}">
                    <a16:creationId xmlns:a16="http://schemas.microsoft.com/office/drawing/2014/main" id="{1CACCEAF-A234-914A-AC2F-3F01E372D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4" name="Line 282">
                <a:extLst>
                  <a:ext uri="{FF2B5EF4-FFF2-40B4-BE49-F238E27FC236}">
                    <a16:creationId xmlns:a16="http://schemas.microsoft.com/office/drawing/2014/main" id="{4B84625B-E431-714A-9B75-DB2FDB030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5" name="Line 283">
                <a:extLst>
                  <a:ext uri="{FF2B5EF4-FFF2-40B4-BE49-F238E27FC236}">
                    <a16:creationId xmlns:a16="http://schemas.microsoft.com/office/drawing/2014/main" id="{9B8BC46C-A9A4-7347-B582-FA36DB741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6" name="Line 284">
                <a:extLst>
                  <a:ext uri="{FF2B5EF4-FFF2-40B4-BE49-F238E27FC236}">
                    <a16:creationId xmlns:a16="http://schemas.microsoft.com/office/drawing/2014/main" id="{2937FB2A-53AD-AB44-B2F8-10482F79A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80" name="Picture 799" descr="cell_tower_radiation copy">
              <a:extLst>
                <a:ext uri="{FF2B5EF4-FFF2-40B4-BE49-F238E27FC236}">
                  <a16:creationId xmlns:a16="http://schemas.microsoft.com/office/drawing/2014/main" id="{B9EB4717-B905-4340-AFD9-7E536D9DD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0">
              <a:extLst>
                <a:ext uri="{FF2B5EF4-FFF2-40B4-BE49-F238E27FC236}">
                  <a16:creationId xmlns:a16="http://schemas.microsoft.com/office/drawing/2014/main" id="{81B5C556-C82D-FC4D-8B4D-CCD6588AF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97" name="Group 782">
            <a:extLst>
              <a:ext uri="{FF2B5EF4-FFF2-40B4-BE49-F238E27FC236}">
                <a16:creationId xmlns:a16="http://schemas.microsoft.com/office/drawing/2014/main" id="{0E134E1E-070E-7840-8DC5-E6CCFF36CBBF}"/>
              </a:ext>
            </a:extLst>
          </p:cNvPr>
          <p:cNvGrpSpPr>
            <a:grpSpLocks/>
          </p:cNvGrpSpPr>
          <p:nvPr/>
        </p:nvGrpSpPr>
        <p:grpSpPr bwMode="auto">
          <a:xfrm>
            <a:off x="5073580" y="5180707"/>
            <a:ext cx="333077" cy="421847"/>
            <a:chOff x="742" y="2409"/>
            <a:chExt cx="576" cy="881"/>
          </a:xfrm>
        </p:grpSpPr>
        <p:grpSp>
          <p:nvGrpSpPr>
            <p:cNvPr id="98" name="Group 783">
              <a:extLst>
                <a:ext uri="{FF2B5EF4-FFF2-40B4-BE49-F238E27FC236}">
                  <a16:creationId xmlns:a16="http://schemas.microsoft.com/office/drawing/2014/main" id="{BC35FE49-92E5-1942-A196-7FE50E0CD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01" name="Line 270">
                <a:extLst>
                  <a:ext uri="{FF2B5EF4-FFF2-40B4-BE49-F238E27FC236}">
                    <a16:creationId xmlns:a16="http://schemas.microsoft.com/office/drawing/2014/main" id="{5BE54DB9-9C94-5E4D-9141-88EB3170A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2" name="Line 271">
                <a:extLst>
                  <a:ext uri="{FF2B5EF4-FFF2-40B4-BE49-F238E27FC236}">
                    <a16:creationId xmlns:a16="http://schemas.microsoft.com/office/drawing/2014/main" id="{74E71B2A-1F28-AE4F-BCC6-20983A8F0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3" name="Line 272">
                <a:extLst>
                  <a:ext uri="{FF2B5EF4-FFF2-40B4-BE49-F238E27FC236}">
                    <a16:creationId xmlns:a16="http://schemas.microsoft.com/office/drawing/2014/main" id="{2C1E4F14-5A19-BC42-9646-220BEDE46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4" name="Line 273">
                <a:extLst>
                  <a:ext uri="{FF2B5EF4-FFF2-40B4-BE49-F238E27FC236}">
                    <a16:creationId xmlns:a16="http://schemas.microsoft.com/office/drawing/2014/main" id="{71A4FEF5-E4C4-BC4E-BA9D-90A14F0D3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5" name="Line 274">
                <a:extLst>
                  <a:ext uri="{FF2B5EF4-FFF2-40B4-BE49-F238E27FC236}">
                    <a16:creationId xmlns:a16="http://schemas.microsoft.com/office/drawing/2014/main" id="{512F501D-1AA7-774C-80F4-559810AF5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6" name="Line 275">
                <a:extLst>
                  <a:ext uri="{FF2B5EF4-FFF2-40B4-BE49-F238E27FC236}">
                    <a16:creationId xmlns:a16="http://schemas.microsoft.com/office/drawing/2014/main" id="{F12DD7E9-1025-C94F-8115-0AE9FD0AB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7" name="Line 276">
                <a:extLst>
                  <a:ext uri="{FF2B5EF4-FFF2-40B4-BE49-F238E27FC236}">
                    <a16:creationId xmlns:a16="http://schemas.microsoft.com/office/drawing/2014/main" id="{2E8C22DB-59AF-FF40-993C-3685056B6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8" name="Line 277">
                <a:extLst>
                  <a:ext uri="{FF2B5EF4-FFF2-40B4-BE49-F238E27FC236}">
                    <a16:creationId xmlns:a16="http://schemas.microsoft.com/office/drawing/2014/main" id="{E2116C3F-921D-C444-998F-18045CA78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9" name="Line 278">
                <a:extLst>
                  <a:ext uri="{FF2B5EF4-FFF2-40B4-BE49-F238E27FC236}">
                    <a16:creationId xmlns:a16="http://schemas.microsoft.com/office/drawing/2014/main" id="{5243A6C3-6099-CC44-A410-89ED07EFC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10" name="Line 279">
                <a:extLst>
                  <a:ext uri="{FF2B5EF4-FFF2-40B4-BE49-F238E27FC236}">
                    <a16:creationId xmlns:a16="http://schemas.microsoft.com/office/drawing/2014/main" id="{0ABD8E60-7983-6947-BEAB-637DCC1B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11" name="Line 280">
                <a:extLst>
                  <a:ext uri="{FF2B5EF4-FFF2-40B4-BE49-F238E27FC236}">
                    <a16:creationId xmlns:a16="http://schemas.microsoft.com/office/drawing/2014/main" id="{571FB2F6-2E9C-CB49-B803-E0093E90A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12" name="Line 281">
                <a:extLst>
                  <a:ext uri="{FF2B5EF4-FFF2-40B4-BE49-F238E27FC236}">
                    <a16:creationId xmlns:a16="http://schemas.microsoft.com/office/drawing/2014/main" id="{F7D67FBF-88D4-BE41-A970-C55FA2B55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13" name="Line 282">
                <a:extLst>
                  <a:ext uri="{FF2B5EF4-FFF2-40B4-BE49-F238E27FC236}">
                    <a16:creationId xmlns:a16="http://schemas.microsoft.com/office/drawing/2014/main" id="{C811E571-702A-DE44-A01E-4A4EB406A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14" name="Line 283">
                <a:extLst>
                  <a:ext uri="{FF2B5EF4-FFF2-40B4-BE49-F238E27FC236}">
                    <a16:creationId xmlns:a16="http://schemas.microsoft.com/office/drawing/2014/main" id="{0C3AD20F-EC4A-F447-811E-47E80EC9F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15" name="Line 284">
                <a:extLst>
                  <a:ext uri="{FF2B5EF4-FFF2-40B4-BE49-F238E27FC236}">
                    <a16:creationId xmlns:a16="http://schemas.microsoft.com/office/drawing/2014/main" id="{2A157156-DAEA-8843-9B0A-5166A70AD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99" name="Picture 799" descr="cell_tower_radiation copy">
              <a:extLst>
                <a:ext uri="{FF2B5EF4-FFF2-40B4-BE49-F238E27FC236}">
                  <a16:creationId xmlns:a16="http://schemas.microsoft.com/office/drawing/2014/main" id="{C5D906A0-80B3-2949-884D-F19AD7145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Oval 800">
              <a:extLst>
                <a:ext uri="{FF2B5EF4-FFF2-40B4-BE49-F238E27FC236}">
                  <a16:creationId xmlns:a16="http://schemas.microsoft.com/office/drawing/2014/main" id="{4DE173FE-81D7-CB4E-A46C-3874DD876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16" name="Group 782">
            <a:extLst>
              <a:ext uri="{FF2B5EF4-FFF2-40B4-BE49-F238E27FC236}">
                <a16:creationId xmlns:a16="http://schemas.microsoft.com/office/drawing/2014/main" id="{289CD543-F2D9-2245-A723-C0C5292718F5}"/>
              </a:ext>
            </a:extLst>
          </p:cNvPr>
          <p:cNvGrpSpPr>
            <a:grpSpLocks/>
          </p:cNvGrpSpPr>
          <p:nvPr/>
        </p:nvGrpSpPr>
        <p:grpSpPr bwMode="auto">
          <a:xfrm>
            <a:off x="5884844" y="5708035"/>
            <a:ext cx="333077" cy="421847"/>
            <a:chOff x="742" y="2409"/>
            <a:chExt cx="576" cy="881"/>
          </a:xfrm>
        </p:grpSpPr>
        <p:grpSp>
          <p:nvGrpSpPr>
            <p:cNvPr id="117" name="Group 783">
              <a:extLst>
                <a:ext uri="{FF2B5EF4-FFF2-40B4-BE49-F238E27FC236}">
                  <a16:creationId xmlns:a16="http://schemas.microsoft.com/office/drawing/2014/main" id="{DC750A90-6F42-964C-85E7-2BADB2D82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0" name="Line 270">
                <a:extLst>
                  <a:ext uri="{FF2B5EF4-FFF2-40B4-BE49-F238E27FC236}">
                    <a16:creationId xmlns:a16="http://schemas.microsoft.com/office/drawing/2014/main" id="{1B0AB574-0E37-5E43-B2BE-6397D3B84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1" name="Line 271">
                <a:extLst>
                  <a:ext uri="{FF2B5EF4-FFF2-40B4-BE49-F238E27FC236}">
                    <a16:creationId xmlns:a16="http://schemas.microsoft.com/office/drawing/2014/main" id="{448A2B87-597E-6B40-B1FB-3E0CDFC4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2" name="Line 272">
                <a:extLst>
                  <a:ext uri="{FF2B5EF4-FFF2-40B4-BE49-F238E27FC236}">
                    <a16:creationId xmlns:a16="http://schemas.microsoft.com/office/drawing/2014/main" id="{49B09623-A1D1-CF4C-993C-D8A8F3C69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3" name="Line 273">
                <a:extLst>
                  <a:ext uri="{FF2B5EF4-FFF2-40B4-BE49-F238E27FC236}">
                    <a16:creationId xmlns:a16="http://schemas.microsoft.com/office/drawing/2014/main" id="{7AAFA4ED-6D2F-C84E-A084-9C1561C16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4" name="Line 274">
                <a:extLst>
                  <a:ext uri="{FF2B5EF4-FFF2-40B4-BE49-F238E27FC236}">
                    <a16:creationId xmlns:a16="http://schemas.microsoft.com/office/drawing/2014/main" id="{10B62659-B804-B34F-9514-AFB4527E5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5" name="Line 275">
                <a:extLst>
                  <a:ext uri="{FF2B5EF4-FFF2-40B4-BE49-F238E27FC236}">
                    <a16:creationId xmlns:a16="http://schemas.microsoft.com/office/drawing/2014/main" id="{FC8E5450-2811-3E45-BFE5-F70D9B930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6" name="Line 276">
                <a:extLst>
                  <a:ext uri="{FF2B5EF4-FFF2-40B4-BE49-F238E27FC236}">
                    <a16:creationId xmlns:a16="http://schemas.microsoft.com/office/drawing/2014/main" id="{5B44E378-F129-8046-9A2A-D00A014F9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" name="Line 277">
                <a:extLst>
                  <a:ext uri="{FF2B5EF4-FFF2-40B4-BE49-F238E27FC236}">
                    <a16:creationId xmlns:a16="http://schemas.microsoft.com/office/drawing/2014/main" id="{E990317A-B084-8B49-9759-875070E23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8" name="Line 278">
                <a:extLst>
                  <a:ext uri="{FF2B5EF4-FFF2-40B4-BE49-F238E27FC236}">
                    <a16:creationId xmlns:a16="http://schemas.microsoft.com/office/drawing/2014/main" id="{F9509C51-A7C2-974A-8666-E8D437AFE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9" name="Line 279">
                <a:extLst>
                  <a:ext uri="{FF2B5EF4-FFF2-40B4-BE49-F238E27FC236}">
                    <a16:creationId xmlns:a16="http://schemas.microsoft.com/office/drawing/2014/main" id="{BA3752D5-3E61-384E-A891-80007E370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0" name="Line 280">
                <a:extLst>
                  <a:ext uri="{FF2B5EF4-FFF2-40B4-BE49-F238E27FC236}">
                    <a16:creationId xmlns:a16="http://schemas.microsoft.com/office/drawing/2014/main" id="{4F9D866F-BC4A-E64C-9561-547331414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1" name="Line 281">
                <a:extLst>
                  <a:ext uri="{FF2B5EF4-FFF2-40B4-BE49-F238E27FC236}">
                    <a16:creationId xmlns:a16="http://schemas.microsoft.com/office/drawing/2014/main" id="{B9B6E08B-255F-3043-8EF0-1B797778B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2" name="Line 282">
                <a:extLst>
                  <a:ext uri="{FF2B5EF4-FFF2-40B4-BE49-F238E27FC236}">
                    <a16:creationId xmlns:a16="http://schemas.microsoft.com/office/drawing/2014/main" id="{5039816C-D153-164D-823C-191CA69FA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3" name="Line 283">
                <a:extLst>
                  <a:ext uri="{FF2B5EF4-FFF2-40B4-BE49-F238E27FC236}">
                    <a16:creationId xmlns:a16="http://schemas.microsoft.com/office/drawing/2014/main" id="{85D84096-6E24-B145-8BAA-AC3B60644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4" name="Line 284">
                <a:extLst>
                  <a:ext uri="{FF2B5EF4-FFF2-40B4-BE49-F238E27FC236}">
                    <a16:creationId xmlns:a16="http://schemas.microsoft.com/office/drawing/2014/main" id="{B3A71701-AF1F-8B46-A70C-26F474575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118" name="Picture 799" descr="cell_tower_radiation copy">
              <a:extLst>
                <a:ext uri="{FF2B5EF4-FFF2-40B4-BE49-F238E27FC236}">
                  <a16:creationId xmlns:a16="http://schemas.microsoft.com/office/drawing/2014/main" id="{360B4169-A1CF-5740-93E1-0DE21672B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Oval 800">
              <a:extLst>
                <a:ext uri="{FF2B5EF4-FFF2-40B4-BE49-F238E27FC236}">
                  <a16:creationId xmlns:a16="http://schemas.microsoft.com/office/drawing/2014/main" id="{DD654A63-8E11-8F48-A985-C46EDF276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35" name="Group 782">
            <a:extLst>
              <a:ext uri="{FF2B5EF4-FFF2-40B4-BE49-F238E27FC236}">
                <a16:creationId xmlns:a16="http://schemas.microsoft.com/office/drawing/2014/main" id="{1478CF6A-28E8-E347-9072-7F284BF9FCCB}"/>
              </a:ext>
            </a:extLst>
          </p:cNvPr>
          <p:cNvGrpSpPr>
            <a:grpSpLocks/>
          </p:cNvGrpSpPr>
          <p:nvPr/>
        </p:nvGrpSpPr>
        <p:grpSpPr bwMode="auto">
          <a:xfrm>
            <a:off x="6687967" y="6064397"/>
            <a:ext cx="333077" cy="421847"/>
            <a:chOff x="742" y="2409"/>
            <a:chExt cx="576" cy="881"/>
          </a:xfrm>
        </p:grpSpPr>
        <p:grpSp>
          <p:nvGrpSpPr>
            <p:cNvPr id="136" name="Group 783">
              <a:extLst>
                <a:ext uri="{FF2B5EF4-FFF2-40B4-BE49-F238E27FC236}">
                  <a16:creationId xmlns:a16="http://schemas.microsoft.com/office/drawing/2014/main" id="{10858D1B-A04B-8146-80B0-F27EA95DE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39" name="Line 270">
                <a:extLst>
                  <a:ext uri="{FF2B5EF4-FFF2-40B4-BE49-F238E27FC236}">
                    <a16:creationId xmlns:a16="http://schemas.microsoft.com/office/drawing/2014/main" id="{A495C921-23A6-874D-AFBF-B1CF55EB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0" name="Line 271">
                <a:extLst>
                  <a:ext uri="{FF2B5EF4-FFF2-40B4-BE49-F238E27FC236}">
                    <a16:creationId xmlns:a16="http://schemas.microsoft.com/office/drawing/2014/main" id="{4DD9C53B-8341-4646-91F3-8048FFC97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1" name="Line 272">
                <a:extLst>
                  <a:ext uri="{FF2B5EF4-FFF2-40B4-BE49-F238E27FC236}">
                    <a16:creationId xmlns:a16="http://schemas.microsoft.com/office/drawing/2014/main" id="{71814C22-D5E9-AB41-8FA0-0BBFAC699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2" name="Line 273">
                <a:extLst>
                  <a:ext uri="{FF2B5EF4-FFF2-40B4-BE49-F238E27FC236}">
                    <a16:creationId xmlns:a16="http://schemas.microsoft.com/office/drawing/2014/main" id="{3B895F93-BF04-5744-A1B0-C23DB637E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3" name="Line 274">
                <a:extLst>
                  <a:ext uri="{FF2B5EF4-FFF2-40B4-BE49-F238E27FC236}">
                    <a16:creationId xmlns:a16="http://schemas.microsoft.com/office/drawing/2014/main" id="{35290A78-B989-2B47-B8BF-09DEBA3EE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4" name="Line 275">
                <a:extLst>
                  <a:ext uri="{FF2B5EF4-FFF2-40B4-BE49-F238E27FC236}">
                    <a16:creationId xmlns:a16="http://schemas.microsoft.com/office/drawing/2014/main" id="{34C4A122-420D-1944-98C4-5B96EA957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5" name="Line 276">
                <a:extLst>
                  <a:ext uri="{FF2B5EF4-FFF2-40B4-BE49-F238E27FC236}">
                    <a16:creationId xmlns:a16="http://schemas.microsoft.com/office/drawing/2014/main" id="{FBCBD1CE-3E70-A444-A67C-1CA0B076B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6" name="Line 277">
                <a:extLst>
                  <a:ext uri="{FF2B5EF4-FFF2-40B4-BE49-F238E27FC236}">
                    <a16:creationId xmlns:a16="http://schemas.microsoft.com/office/drawing/2014/main" id="{67FF58CB-8C5E-A741-B256-478EB7F8F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75A22F5C-39AA-7B44-A24A-F0C6A95C1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8" name="Line 279">
                <a:extLst>
                  <a:ext uri="{FF2B5EF4-FFF2-40B4-BE49-F238E27FC236}">
                    <a16:creationId xmlns:a16="http://schemas.microsoft.com/office/drawing/2014/main" id="{CB453C86-3B47-8F42-B7CA-4E5A8D362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9" name="Line 280">
                <a:extLst>
                  <a:ext uri="{FF2B5EF4-FFF2-40B4-BE49-F238E27FC236}">
                    <a16:creationId xmlns:a16="http://schemas.microsoft.com/office/drawing/2014/main" id="{8F40613E-F324-5C47-880D-0861DDBFA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50" name="Line 281">
                <a:extLst>
                  <a:ext uri="{FF2B5EF4-FFF2-40B4-BE49-F238E27FC236}">
                    <a16:creationId xmlns:a16="http://schemas.microsoft.com/office/drawing/2014/main" id="{ABB2613E-DCFC-D047-9FC8-9D79B640D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51" name="Line 282">
                <a:extLst>
                  <a:ext uri="{FF2B5EF4-FFF2-40B4-BE49-F238E27FC236}">
                    <a16:creationId xmlns:a16="http://schemas.microsoft.com/office/drawing/2014/main" id="{815E0C04-1646-7F47-AA9B-B40346414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52" name="Line 283">
                <a:extLst>
                  <a:ext uri="{FF2B5EF4-FFF2-40B4-BE49-F238E27FC236}">
                    <a16:creationId xmlns:a16="http://schemas.microsoft.com/office/drawing/2014/main" id="{4A41B609-1ABC-A146-8293-F6CDB20B8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53" name="Line 284">
                <a:extLst>
                  <a:ext uri="{FF2B5EF4-FFF2-40B4-BE49-F238E27FC236}">
                    <a16:creationId xmlns:a16="http://schemas.microsoft.com/office/drawing/2014/main" id="{FE31AC11-F94F-ED45-A791-7E282042E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137" name="Picture 799" descr="cell_tower_radiation copy">
              <a:extLst>
                <a:ext uri="{FF2B5EF4-FFF2-40B4-BE49-F238E27FC236}">
                  <a16:creationId xmlns:a16="http://schemas.microsoft.com/office/drawing/2014/main" id="{1C44A4E1-7813-2342-A9DA-4F4425AA6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Oval 800">
              <a:extLst>
                <a:ext uri="{FF2B5EF4-FFF2-40B4-BE49-F238E27FC236}">
                  <a16:creationId xmlns:a16="http://schemas.microsoft.com/office/drawing/2014/main" id="{F470F316-0875-4044-BD56-B4482D2B3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54" name="Group 782">
            <a:extLst>
              <a:ext uri="{FF2B5EF4-FFF2-40B4-BE49-F238E27FC236}">
                <a16:creationId xmlns:a16="http://schemas.microsoft.com/office/drawing/2014/main" id="{A9325FA8-6200-654E-89DF-E2B79C1FC00B}"/>
              </a:ext>
            </a:extLst>
          </p:cNvPr>
          <p:cNvGrpSpPr>
            <a:grpSpLocks/>
          </p:cNvGrpSpPr>
          <p:nvPr/>
        </p:nvGrpSpPr>
        <p:grpSpPr bwMode="auto">
          <a:xfrm>
            <a:off x="5871099" y="4711092"/>
            <a:ext cx="333077" cy="421847"/>
            <a:chOff x="742" y="2409"/>
            <a:chExt cx="576" cy="881"/>
          </a:xfrm>
        </p:grpSpPr>
        <p:grpSp>
          <p:nvGrpSpPr>
            <p:cNvPr id="155" name="Group 783">
              <a:extLst>
                <a:ext uri="{FF2B5EF4-FFF2-40B4-BE49-F238E27FC236}">
                  <a16:creationId xmlns:a16="http://schemas.microsoft.com/office/drawing/2014/main" id="{89007FC1-DCAD-3D46-968E-D97A4324D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58" name="Line 270">
                <a:extLst>
                  <a:ext uri="{FF2B5EF4-FFF2-40B4-BE49-F238E27FC236}">
                    <a16:creationId xmlns:a16="http://schemas.microsoft.com/office/drawing/2014/main" id="{1895386A-A503-F741-B454-7045D923D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59" name="Line 271">
                <a:extLst>
                  <a:ext uri="{FF2B5EF4-FFF2-40B4-BE49-F238E27FC236}">
                    <a16:creationId xmlns:a16="http://schemas.microsoft.com/office/drawing/2014/main" id="{6DE23D15-543F-DD4B-AE55-AC15175A0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60" name="Line 272">
                <a:extLst>
                  <a:ext uri="{FF2B5EF4-FFF2-40B4-BE49-F238E27FC236}">
                    <a16:creationId xmlns:a16="http://schemas.microsoft.com/office/drawing/2014/main" id="{E0319F7C-EE5D-0247-9095-806097669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61" name="Line 273">
                <a:extLst>
                  <a:ext uri="{FF2B5EF4-FFF2-40B4-BE49-F238E27FC236}">
                    <a16:creationId xmlns:a16="http://schemas.microsoft.com/office/drawing/2014/main" id="{82C6A0C4-9F4A-4C45-A3FD-5F19C916F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62" name="Line 274">
                <a:extLst>
                  <a:ext uri="{FF2B5EF4-FFF2-40B4-BE49-F238E27FC236}">
                    <a16:creationId xmlns:a16="http://schemas.microsoft.com/office/drawing/2014/main" id="{9162532F-2444-EB40-9139-89E03770D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63" name="Line 275">
                <a:extLst>
                  <a:ext uri="{FF2B5EF4-FFF2-40B4-BE49-F238E27FC236}">
                    <a16:creationId xmlns:a16="http://schemas.microsoft.com/office/drawing/2014/main" id="{29864FF9-9A3E-CE44-BCC4-AEDDBBCCD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64" name="Line 276">
                <a:extLst>
                  <a:ext uri="{FF2B5EF4-FFF2-40B4-BE49-F238E27FC236}">
                    <a16:creationId xmlns:a16="http://schemas.microsoft.com/office/drawing/2014/main" id="{5A9E26F4-4C1A-3940-B016-01815DF0E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65" name="Line 277">
                <a:extLst>
                  <a:ext uri="{FF2B5EF4-FFF2-40B4-BE49-F238E27FC236}">
                    <a16:creationId xmlns:a16="http://schemas.microsoft.com/office/drawing/2014/main" id="{86E8BBA5-85D8-BA4C-8063-FAAE98615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66" name="Line 278">
                <a:extLst>
                  <a:ext uri="{FF2B5EF4-FFF2-40B4-BE49-F238E27FC236}">
                    <a16:creationId xmlns:a16="http://schemas.microsoft.com/office/drawing/2014/main" id="{A99E23E7-89BD-6F40-83C0-8D9B0331B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67" name="Line 279">
                <a:extLst>
                  <a:ext uri="{FF2B5EF4-FFF2-40B4-BE49-F238E27FC236}">
                    <a16:creationId xmlns:a16="http://schemas.microsoft.com/office/drawing/2014/main" id="{5E5E0CCF-40B6-A54D-83D5-E1F4CF8EBA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68" name="Line 280">
                <a:extLst>
                  <a:ext uri="{FF2B5EF4-FFF2-40B4-BE49-F238E27FC236}">
                    <a16:creationId xmlns:a16="http://schemas.microsoft.com/office/drawing/2014/main" id="{6FA33B87-07D5-8545-8762-C4691CB7B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69" name="Line 281">
                <a:extLst>
                  <a:ext uri="{FF2B5EF4-FFF2-40B4-BE49-F238E27FC236}">
                    <a16:creationId xmlns:a16="http://schemas.microsoft.com/office/drawing/2014/main" id="{B4EA8D16-A6BC-264B-9A4C-6EB8E54F8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0" name="Line 282">
                <a:extLst>
                  <a:ext uri="{FF2B5EF4-FFF2-40B4-BE49-F238E27FC236}">
                    <a16:creationId xmlns:a16="http://schemas.microsoft.com/office/drawing/2014/main" id="{1B0A3E2B-13A2-6248-9C5C-D1A664C79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1" name="Line 283">
                <a:extLst>
                  <a:ext uri="{FF2B5EF4-FFF2-40B4-BE49-F238E27FC236}">
                    <a16:creationId xmlns:a16="http://schemas.microsoft.com/office/drawing/2014/main" id="{AFEA366A-31CD-4B48-BC96-7BC87238A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2" name="Line 284">
                <a:extLst>
                  <a:ext uri="{FF2B5EF4-FFF2-40B4-BE49-F238E27FC236}">
                    <a16:creationId xmlns:a16="http://schemas.microsoft.com/office/drawing/2014/main" id="{0EBCCD02-F59C-BC46-8675-535906CA0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156" name="Picture 799" descr="cell_tower_radiation copy">
              <a:extLst>
                <a:ext uri="{FF2B5EF4-FFF2-40B4-BE49-F238E27FC236}">
                  <a16:creationId xmlns:a16="http://schemas.microsoft.com/office/drawing/2014/main" id="{60D8531E-BA40-3842-BFF9-D041F3D68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" name="Oval 800">
              <a:extLst>
                <a:ext uri="{FF2B5EF4-FFF2-40B4-BE49-F238E27FC236}">
                  <a16:creationId xmlns:a16="http://schemas.microsoft.com/office/drawing/2014/main" id="{042D02E4-27B9-CA45-9D4E-76215BBC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73" name="Group 782">
            <a:extLst>
              <a:ext uri="{FF2B5EF4-FFF2-40B4-BE49-F238E27FC236}">
                <a16:creationId xmlns:a16="http://schemas.microsoft.com/office/drawing/2014/main" id="{8C30C003-FB6B-AE48-8EFB-09860BD25820}"/>
              </a:ext>
            </a:extLst>
          </p:cNvPr>
          <p:cNvGrpSpPr>
            <a:grpSpLocks/>
          </p:cNvGrpSpPr>
          <p:nvPr/>
        </p:nvGrpSpPr>
        <p:grpSpPr bwMode="auto">
          <a:xfrm>
            <a:off x="5852015" y="3813698"/>
            <a:ext cx="333077" cy="421847"/>
            <a:chOff x="742" y="2409"/>
            <a:chExt cx="576" cy="881"/>
          </a:xfrm>
        </p:grpSpPr>
        <p:grpSp>
          <p:nvGrpSpPr>
            <p:cNvPr id="174" name="Group 783">
              <a:extLst>
                <a:ext uri="{FF2B5EF4-FFF2-40B4-BE49-F238E27FC236}">
                  <a16:creationId xmlns:a16="http://schemas.microsoft.com/office/drawing/2014/main" id="{E013FC3D-E5D3-6F46-995F-A83C0E5D1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96D7920E-FE45-F047-B2CD-3AB7D1973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8" name="Line 271">
                <a:extLst>
                  <a:ext uri="{FF2B5EF4-FFF2-40B4-BE49-F238E27FC236}">
                    <a16:creationId xmlns:a16="http://schemas.microsoft.com/office/drawing/2014/main" id="{F5AAC5CA-A1DC-6541-89AC-8FBDD7160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9" name="Line 272">
                <a:extLst>
                  <a:ext uri="{FF2B5EF4-FFF2-40B4-BE49-F238E27FC236}">
                    <a16:creationId xmlns:a16="http://schemas.microsoft.com/office/drawing/2014/main" id="{C6149B0B-143F-A64D-BD67-07FB9EEEA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0" name="Line 273">
                <a:extLst>
                  <a:ext uri="{FF2B5EF4-FFF2-40B4-BE49-F238E27FC236}">
                    <a16:creationId xmlns:a16="http://schemas.microsoft.com/office/drawing/2014/main" id="{BA48524A-4C09-974E-BC3B-A82A50085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1" name="Line 274">
                <a:extLst>
                  <a:ext uri="{FF2B5EF4-FFF2-40B4-BE49-F238E27FC236}">
                    <a16:creationId xmlns:a16="http://schemas.microsoft.com/office/drawing/2014/main" id="{995E01DE-29E5-F046-8AE3-504C85CB8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2" name="Line 275">
                <a:extLst>
                  <a:ext uri="{FF2B5EF4-FFF2-40B4-BE49-F238E27FC236}">
                    <a16:creationId xmlns:a16="http://schemas.microsoft.com/office/drawing/2014/main" id="{3DB422EC-FD17-294E-BBFF-DA7E4D378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3" name="Line 276">
                <a:extLst>
                  <a:ext uri="{FF2B5EF4-FFF2-40B4-BE49-F238E27FC236}">
                    <a16:creationId xmlns:a16="http://schemas.microsoft.com/office/drawing/2014/main" id="{348B21AD-4D7B-3F4C-9FF4-E71479365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4" name="Line 277">
                <a:extLst>
                  <a:ext uri="{FF2B5EF4-FFF2-40B4-BE49-F238E27FC236}">
                    <a16:creationId xmlns:a16="http://schemas.microsoft.com/office/drawing/2014/main" id="{E347BF10-AC9A-3345-B97B-E7F964176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5" name="Line 278">
                <a:extLst>
                  <a:ext uri="{FF2B5EF4-FFF2-40B4-BE49-F238E27FC236}">
                    <a16:creationId xmlns:a16="http://schemas.microsoft.com/office/drawing/2014/main" id="{05B35DA5-93A9-3247-AC38-C4566EFD1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6" name="Line 279">
                <a:extLst>
                  <a:ext uri="{FF2B5EF4-FFF2-40B4-BE49-F238E27FC236}">
                    <a16:creationId xmlns:a16="http://schemas.microsoft.com/office/drawing/2014/main" id="{F600AC91-42DB-074E-94B5-A92451840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7" name="Line 280">
                <a:extLst>
                  <a:ext uri="{FF2B5EF4-FFF2-40B4-BE49-F238E27FC236}">
                    <a16:creationId xmlns:a16="http://schemas.microsoft.com/office/drawing/2014/main" id="{8A4990DC-AD90-5044-9C63-96B552C72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8" name="Line 281">
                <a:extLst>
                  <a:ext uri="{FF2B5EF4-FFF2-40B4-BE49-F238E27FC236}">
                    <a16:creationId xmlns:a16="http://schemas.microsoft.com/office/drawing/2014/main" id="{1483E4BE-70D3-9944-A75D-FD4A66C31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9" name="Line 282">
                <a:extLst>
                  <a:ext uri="{FF2B5EF4-FFF2-40B4-BE49-F238E27FC236}">
                    <a16:creationId xmlns:a16="http://schemas.microsoft.com/office/drawing/2014/main" id="{E660C2DC-3A41-804C-B1E6-A9A4C2A3F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90" name="Line 283">
                <a:extLst>
                  <a:ext uri="{FF2B5EF4-FFF2-40B4-BE49-F238E27FC236}">
                    <a16:creationId xmlns:a16="http://schemas.microsoft.com/office/drawing/2014/main" id="{D92FE8C5-D3EB-1941-A8C7-81F4B92D8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91" name="Line 284">
                <a:extLst>
                  <a:ext uri="{FF2B5EF4-FFF2-40B4-BE49-F238E27FC236}">
                    <a16:creationId xmlns:a16="http://schemas.microsoft.com/office/drawing/2014/main" id="{DF66EA0F-4222-B640-B52B-C61F4A570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175" name="Picture 799" descr="cell_tower_radiation copy">
              <a:extLst>
                <a:ext uri="{FF2B5EF4-FFF2-40B4-BE49-F238E27FC236}">
                  <a16:creationId xmlns:a16="http://schemas.microsoft.com/office/drawing/2014/main" id="{3CDC53F1-1D0F-1540-BDC3-0E96D33E3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" name="Oval 800">
              <a:extLst>
                <a:ext uri="{FF2B5EF4-FFF2-40B4-BE49-F238E27FC236}">
                  <a16:creationId xmlns:a16="http://schemas.microsoft.com/office/drawing/2014/main" id="{D849B525-0FB7-1D4D-9931-06BE41DCA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27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24" grpId="0"/>
      <p:bldP spid="40" grpId="0" animBg="1"/>
      <p:bldP spid="41" grpId="0" animBg="1"/>
      <p:bldP spid="51" grpId="0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7F96-9E99-8A47-8B07-D70A6C2E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1B0-A2D5-2845-83AB-8882C041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943457" cy="5032375"/>
          </a:xfrm>
        </p:spPr>
        <p:txBody>
          <a:bodyPr>
            <a:normAutofit fontScale="92500"/>
          </a:bodyPr>
          <a:lstStyle/>
          <a:p>
            <a:r>
              <a:rPr lang="en-US" dirty="0"/>
              <a:t>Sharing the UE-to-BS radio medium occurs using all the channel partitioning MAC techniques we’ve learned!</a:t>
            </a:r>
          </a:p>
          <a:p>
            <a:r>
              <a:rPr lang="en-US" dirty="0">
                <a:solidFill>
                  <a:srgbClr val="C00000"/>
                </a:solidFill>
              </a:rPr>
              <a:t>Combined TDMA/FDMA/CDMA</a:t>
            </a:r>
          </a:p>
          <a:p>
            <a:r>
              <a:rPr lang="en-US" dirty="0"/>
              <a:t>Divide channel into multiple frequency subchannels (subcarriers) and time slots</a:t>
            </a:r>
          </a:p>
          <a:p>
            <a:r>
              <a:rPr lang="en-US" dirty="0"/>
              <a:t>Can use CDMA across users during same time slot and frequency</a:t>
            </a:r>
          </a:p>
          <a:p>
            <a:r>
              <a:rPr lang="en-US" dirty="0">
                <a:solidFill>
                  <a:srgbClr val="C00000"/>
                </a:solidFill>
              </a:rPr>
              <a:t>Radio resource blocks</a:t>
            </a:r>
            <a:r>
              <a:rPr lang="en-US" dirty="0"/>
              <a:t> (time + frequency) allotted to users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B30F1079-DF97-E64C-9DFF-EAF3004A1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416" y="2089955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pic>
        <p:nvPicPr>
          <p:cNvPr id="5" name="Picture 244" descr="imgyjavg[1]">
            <a:extLst>
              <a:ext uri="{FF2B5EF4-FFF2-40B4-BE49-F238E27FC236}">
                <a16:creationId xmlns:a16="http://schemas.microsoft.com/office/drawing/2014/main" id="{C56EA905-DECF-5F4C-B286-C1AE43F16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16" y="2439206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49">
            <a:extLst>
              <a:ext uri="{FF2B5EF4-FFF2-40B4-BE49-F238E27FC236}">
                <a16:creationId xmlns:a16="http://schemas.microsoft.com/office/drawing/2014/main" id="{84ED6BA4-E6AD-0443-BE82-F04C9B290D40}"/>
              </a:ext>
            </a:extLst>
          </p:cNvPr>
          <p:cNvGrpSpPr>
            <a:grpSpLocks/>
          </p:cNvGrpSpPr>
          <p:nvPr/>
        </p:nvGrpSpPr>
        <p:grpSpPr bwMode="auto">
          <a:xfrm>
            <a:off x="9094665" y="3191681"/>
            <a:ext cx="831850" cy="180975"/>
            <a:chOff x="3072" y="739"/>
            <a:chExt cx="652" cy="146"/>
          </a:xfrm>
        </p:grpSpPr>
        <p:pic>
          <p:nvPicPr>
            <p:cNvPr id="7" name="Picture 250" descr="lgv_fqmg[1]">
              <a:extLst>
                <a:ext uri="{FF2B5EF4-FFF2-40B4-BE49-F238E27FC236}">
                  <a16:creationId xmlns:a16="http://schemas.microsoft.com/office/drawing/2014/main" id="{D474BF25-0A15-9449-96E4-17D4B354F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251">
              <a:extLst>
                <a:ext uri="{FF2B5EF4-FFF2-40B4-BE49-F238E27FC236}">
                  <a16:creationId xmlns:a16="http://schemas.microsoft.com/office/drawing/2014/main" id="{37A6DBFD-E66C-2446-8B83-718E2FC6F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Line 252">
              <a:extLst>
                <a:ext uri="{FF2B5EF4-FFF2-40B4-BE49-F238E27FC236}">
                  <a16:creationId xmlns:a16="http://schemas.microsoft.com/office/drawing/2014/main" id="{C81E6A04-E73F-5F4D-9821-54BD809D7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pic>
        <p:nvPicPr>
          <p:cNvPr id="10" name="Picture 260" descr="imgyjavg[1]">
            <a:extLst>
              <a:ext uri="{FF2B5EF4-FFF2-40B4-BE49-F238E27FC236}">
                <a16:creationId xmlns:a16="http://schemas.microsoft.com/office/drawing/2014/main" id="{FF941DF9-41ED-044B-8983-1088F291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03" y="2880531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7">
            <a:extLst>
              <a:ext uri="{FF2B5EF4-FFF2-40B4-BE49-F238E27FC236}">
                <a16:creationId xmlns:a16="http://schemas.microsoft.com/office/drawing/2014/main" id="{4CE032D6-215D-FD4B-A269-C95DB418BB30}"/>
              </a:ext>
            </a:extLst>
          </p:cNvPr>
          <p:cNvGrpSpPr>
            <a:grpSpLocks/>
          </p:cNvGrpSpPr>
          <p:nvPr/>
        </p:nvGrpSpPr>
        <p:grpSpPr bwMode="auto">
          <a:xfrm>
            <a:off x="6545140" y="3663168"/>
            <a:ext cx="4387850" cy="2409825"/>
            <a:chOff x="2693" y="2142"/>
            <a:chExt cx="2764" cy="1518"/>
          </a:xfrm>
        </p:grpSpPr>
        <p:grpSp>
          <p:nvGrpSpPr>
            <p:cNvPr id="12" name="Group 295">
              <a:extLst>
                <a:ext uri="{FF2B5EF4-FFF2-40B4-BE49-F238E27FC236}">
                  <a16:creationId xmlns:a16="http://schemas.microsoft.com/office/drawing/2014/main" id="{8E6AC052-5EC5-5943-9BFB-55E7AB20F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48" name="Rectangle 261">
                <a:extLst>
                  <a:ext uri="{FF2B5EF4-FFF2-40B4-BE49-F238E27FC236}">
                    <a16:creationId xmlns:a16="http://schemas.microsoft.com/office/drawing/2014/main" id="{2DF2C413-58A3-0A40-B97B-424766C53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9" name="Rectangle 262">
                <a:extLst>
                  <a:ext uri="{FF2B5EF4-FFF2-40B4-BE49-F238E27FC236}">
                    <a16:creationId xmlns:a16="http://schemas.microsoft.com/office/drawing/2014/main" id="{32BD85AF-020B-DB43-8168-AC8701002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0" name="Rectangle 263">
                <a:extLst>
                  <a:ext uri="{FF2B5EF4-FFF2-40B4-BE49-F238E27FC236}">
                    <a16:creationId xmlns:a16="http://schemas.microsoft.com/office/drawing/2014/main" id="{C4C1EB99-5CA9-B74A-A927-D98323654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1" name="Rectangle 264">
                <a:extLst>
                  <a:ext uri="{FF2B5EF4-FFF2-40B4-BE49-F238E27FC236}">
                    <a16:creationId xmlns:a16="http://schemas.microsoft.com/office/drawing/2014/main" id="{ADBB5A73-FEFF-2C48-8AB2-1B76825F8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2" name="Rectangle 265">
                <a:extLst>
                  <a:ext uri="{FF2B5EF4-FFF2-40B4-BE49-F238E27FC236}">
                    <a16:creationId xmlns:a16="http://schemas.microsoft.com/office/drawing/2014/main" id="{C164CD67-A4FB-AB43-8771-711165F05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13" name="Line 268">
              <a:extLst>
                <a:ext uri="{FF2B5EF4-FFF2-40B4-BE49-F238E27FC236}">
                  <a16:creationId xmlns:a16="http://schemas.microsoft.com/office/drawing/2014/main" id="{6D609136-DE18-034A-9A6B-5812B7DE5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Line 269">
              <a:extLst>
                <a:ext uri="{FF2B5EF4-FFF2-40B4-BE49-F238E27FC236}">
                  <a16:creationId xmlns:a16="http://schemas.microsoft.com/office/drawing/2014/main" id="{DC794BF2-39D8-3940-A6A4-310C38B88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" name="Line 270">
              <a:extLst>
                <a:ext uri="{FF2B5EF4-FFF2-40B4-BE49-F238E27FC236}">
                  <a16:creationId xmlns:a16="http://schemas.microsoft.com/office/drawing/2014/main" id="{C39AF0A8-B8FA-7C42-8B83-882177E2A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Line 271">
              <a:extLst>
                <a:ext uri="{FF2B5EF4-FFF2-40B4-BE49-F238E27FC236}">
                  <a16:creationId xmlns:a16="http://schemas.microsoft.com/office/drawing/2014/main" id="{38114E46-EAE6-AD4D-8844-A0496C184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Line 272">
              <a:extLst>
                <a:ext uri="{FF2B5EF4-FFF2-40B4-BE49-F238E27FC236}">
                  <a16:creationId xmlns:a16="http://schemas.microsoft.com/office/drawing/2014/main" id="{500BE449-B3FD-5042-890F-AF48C33CC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" name="Line 273">
              <a:extLst>
                <a:ext uri="{FF2B5EF4-FFF2-40B4-BE49-F238E27FC236}">
                  <a16:creationId xmlns:a16="http://schemas.microsoft.com/office/drawing/2014/main" id="{49E5B900-C6EB-E141-9B4F-16DB85E38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Line 274">
              <a:extLst>
                <a:ext uri="{FF2B5EF4-FFF2-40B4-BE49-F238E27FC236}">
                  <a16:creationId xmlns:a16="http://schemas.microsoft.com/office/drawing/2014/main" id="{E07A5AA9-085C-4940-9386-913E39433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Line 275">
              <a:extLst>
                <a:ext uri="{FF2B5EF4-FFF2-40B4-BE49-F238E27FC236}">
                  <a16:creationId xmlns:a16="http://schemas.microsoft.com/office/drawing/2014/main" id="{C2D7F595-18C3-6C4C-8C99-230B4631C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" name="Line 276">
              <a:extLst>
                <a:ext uri="{FF2B5EF4-FFF2-40B4-BE49-F238E27FC236}">
                  <a16:creationId xmlns:a16="http://schemas.microsoft.com/office/drawing/2014/main" id="{C144170C-8BFF-894B-AE1C-94C0AD0DF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" name="Line 277">
              <a:extLst>
                <a:ext uri="{FF2B5EF4-FFF2-40B4-BE49-F238E27FC236}">
                  <a16:creationId xmlns:a16="http://schemas.microsoft.com/office/drawing/2014/main" id="{3E89FF41-6490-F54A-9FF1-539C955E1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Line 278">
              <a:extLst>
                <a:ext uri="{FF2B5EF4-FFF2-40B4-BE49-F238E27FC236}">
                  <a16:creationId xmlns:a16="http://schemas.microsoft.com/office/drawing/2014/main" id="{E8978889-7F5B-B741-B4B8-26E294E6D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Line 279">
              <a:extLst>
                <a:ext uri="{FF2B5EF4-FFF2-40B4-BE49-F238E27FC236}">
                  <a16:creationId xmlns:a16="http://schemas.microsoft.com/office/drawing/2014/main" id="{EC0A295F-4502-7A40-8FD0-2FDD5F42D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Line 280">
              <a:extLst>
                <a:ext uri="{FF2B5EF4-FFF2-40B4-BE49-F238E27FC236}">
                  <a16:creationId xmlns:a16="http://schemas.microsoft.com/office/drawing/2014/main" id="{02B8FC3C-A117-4746-95D1-755F322B7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" name="Line 281">
              <a:extLst>
                <a:ext uri="{FF2B5EF4-FFF2-40B4-BE49-F238E27FC236}">
                  <a16:creationId xmlns:a16="http://schemas.microsoft.com/office/drawing/2014/main" id="{77ECCC66-1CBF-8F4D-A279-67C5A6789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" name="Line 282">
              <a:extLst>
                <a:ext uri="{FF2B5EF4-FFF2-40B4-BE49-F238E27FC236}">
                  <a16:creationId xmlns:a16="http://schemas.microsoft.com/office/drawing/2014/main" id="{E29D73C7-67BF-6C46-93BD-89AE90CA5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8" name="Line 283">
              <a:extLst>
                <a:ext uri="{FF2B5EF4-FFF2-40B4-BE49-F238E27FC236}">
                  <a16:creationId xmlns:a16="http://schemas.microsoft.com/office/drawing/2014/main" id="{E1211447-8F95-D649-BAD2-940BFFB6C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9" name="Line 284">
              <a:extLst>
                <a:ext uri="{FF2B5EF4-FFF2-40B4-BE49-F238E27FC236}">
                  <a16:creationId xmlns:a16="http://schemas.microsoft.com/office/drawing/2014/main" id="{25EF93EB-2529-2241-8AAE-3B68F4759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0" name="Line 285">
              <a:extLst>
                <a:ext uri="{FF2B5EF4-FFF2-40B4-BE49-F238E27FC236}">
                  <a16:creationId xmlns:a16="http://schemas.microsoft.com/office/drawing/2014/main" id="{0CDB2729-BBCD-0B43-AC38-09EBDE51D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1" name="Line 286">
              <a:extLst>
                <a:ext uri="{FF2B5EF4-FFF2-40B4-BE49-F238E27FC236}">
                  <a16:creationId xmlns:a16="http://schemas.microsoft.com/office/drawing/2014/main" id="{F31065CB-30C3-3747-9864-FA05467AD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2" name="Line 287">
              <a:extLst>
                <a:ext uri="{FF2B5EF4-FFF2-40B4-BE49-F238E27FC236}">
                  <a16:creationId xmlns:a16="http://schemas.microsoft.com/office/drawing/2014/main" id="{9A51C1AE-9409-664D-AF78-609D6AA13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" name="Line 288">
              <a:extLst>
                <a:ext uri="{FF2B5EF4-FFF2-40B4-BE49-F238E27FC236}">
                  <a16:creationId xmlns:a16="http://schemas.microsoft.com/office/drawing/2014/main" id="{0BC4C466-2891-8C4C-9BF1-CD8E28A09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4" name="Line 289">
              <a:extLst>
                <a:ext uri="{FF2B5EF4-FFF2-40B4-BE49-F238E27FC236}">
                  <a16:creationId xmlns:a16="http://schemas.microsoft.com/office/drawing/2014/main" id="{166765E3-FCE5-CB44-8960-98EA5C63A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" name="Line 290">
              <a:extLst>
                <a:ext uri="{FF2B5EF4-FFF2-40B4-BE49-F238E27FC236}">
                  <a16:creationId xmlns:a16="http://schemas.microsoft.com/office/drawing/2014/main" id="{52D3D824-7FC3-EC40-8FBD-DA37F86B0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" name="Line 291">
              <a:extLst>
                <a:ext uri="{FF2B5EF4-FFF2-40B4-BE49-F238E27FC236}">
                  <a16:creationId xmlns:a16="http://schemas.microsoft.com/office/drawing/2014/main" id="{38034AC8-A7DF-744C-93C7-C36C1AA88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" name="Line 292">
              <a:extLst>
                <a:ext uri="{FF2B5EF4-FFF2-40B4-BE49-F238E27FC236}">
                  <a16:creationId xmlns:a16="http://schemas.microsoft.com/office/drawing/2014/main" id="{34E7C42F-DAD3-8549-AF20-1C0C9FD0F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" name="Line 293">
              <a:extLst>
                <a:ext uri="{FF2B5EF4-FFF2-40B4-BE49-F238E27FC236}">
                  <a16:creationId xmlns:a16="http://schemas.microsoft.com/office/drawing/2014/main" id="{9DE4424E-7B81-4A4D-ACE6-DD7C63715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" name="Line 294">
              <a:extLst>
                <a:ext uri="{FF2B5EF4-FFF2-40B4-BE49-F238E27FC236}">
                  <a16:creationId xmlns:a16="http://schemas.microsoft.com/office/drawing/2014/main" id="{B165B669-263A-464D-A47E-6E7EDF26D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0" name="Rectangle 298">
              <a:extLst>
                <a:ext uri="{FF2B5EF4-FFF2-40B4-BE49-F238E27FC236}">
                  <a16:creationId xmlns:a16="http://schemas.microsoft.com/office/drawing/2014/main" id="{B83FCCA5-AFF7-EB42-BB62-AC1DE85B6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1" name="Rectangle 299">
              <a:extLst>
                <a:ext uri="{FF2B5EF4-FFF2-40B4-BE49-F238E27FC236}">
                  <a16:creationId xmlns:a16="http://schemas.microsoft.com/office/drawing/2014/main" id="{CC1DBA30-02C4-D743-B405-3D3A5AEDF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2" name="Rectangle 300">
              <a:extLst>
                <a:ext uri="{FF2B5EF4-FFF2-40B4-BE49-F238E27FC236}">
                  <a16:creationId xmlns:a16="http://schemas.microsoft.com/office/drawing/2014/main" id="{910BCC1C-83BC-3B4C-969D-D3BA7541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3" name="Rectangle 301">
              <a:extLst>
                <a:ext uri="{FF2B5EF4-FFF2-40B4-BE49-F238E27FC236}">
                  <a16:creationId xmlns:a16="http://schemas.microsoft.com/office/drawing/2014/main" id="{CD05C671-4776-8A46-8F34-285B70AEC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4" name="AutoShape 302">
              <a:extLst>
                <a:ext uri="{FF2B5EF4-FFF2-40B4-BE49-F238E27FC236}">
                  <a16:creationId xmlns:a16="http://schemas.microsoft.com/office/drawing/2014/main" id="{5965E7C7-884F-C746-9992-E2B6595D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5" name="AutoShape 303">
              <a:extLst>
                <a:ext uri="{FF2B5EF4-FFF2-40B4-BE49-F238E27FC236}">
                  <a16:creationId xmlns:a16="http://schemas.microsoft.com/office/drawing/2014/main" id="{03EB87A5-17E2-394D-9212-4E7C82D6DA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6" name="Text Box 304">
              <a:extLst>
                <a:ext uri="{FF2B5EF4-FFF2-40B4-BE49-F238E27FC236}">
                  <a16:creationId xmlns:a16="http://schemas.microsoft.com/office/drawing/2014/main" id="{ACE2A20B-BE16-A049-A309-7EC421559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Helvetica" pitchFamily="2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>
                  <a:latin typeface="Helvetica" pitchFamily="2" charset="0"/>
                  <a:cs typeface="Arial" charset="0"/>
                </a:rPr>
                <a:t>bands</a:t>
              </a:r>
            </a:p>
          </p:txBody>
        </p:sp>
        <p:sp>
          <p:nvSpPr>
            <p:cNvPr id="47" name="Text Box 305">
              <a:extLst>
                <a:ext uri="{FF2B5EF4-FFF2-40B4-BE49-F238E27FC236}">
                  <a16:creationId xmlns:a16="http://schemas.microsoft.com/office/drawing/2014/main" id="{AD03BDAE-4D49-644B-ABD4-E0573C847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Helvetica" pitchFamily="2" charset="0"/>
                  <a:cs typeface="Arial" charset="0"/>
                </a:rPr>
                <a:t>time slots</a:t>
              </a:r>
            </a:p>
          </p:txBody>
        </p:sp>
      </p:grpSp>
      <p:grpSp>
        <p:nvGrpSpPr>
          <p:cNvPr id="53" name="Group 782">
            <a:extLst>
              <a:ext uri="{FF2B5EF4-FFF2-40B4-BE49-F238E27FC236}">
                <a16:creationId xmlns:a16="http://schemas.microsoft.com/office/drawing/2014/main" id="{DB00A068-58FB-DA44-8E44-013DA1F59D67}"/>
              </a:ext>
            </a:extLst>
          </p:cNvPr>
          <p:cNvGrpSpPr>
            <a:grpSpLocks/>
          </p:cNvGrpSpPr>
          <p:nvPr/>
        </p:nvGrpSpPr>
        <p:grpSpPr bwMode="auto">
          <a:xfrm>
            <a:off x="9277503" y="2194384"/>
            <a:ext cx="690304" cy="792337"/>
            <a:chOff x="742" y="2409"/>
            <a:chExt cx="576" cy="881"/>
          </a:xfrm>
        </p:grpSpPr>
        <p:grpSp>
          <p:nvGrpSpPr>
            <p:cNvPr id="54" name="Group 783">
              <a:extLst>
                <a:ext uri="{FF2B5EF4-FFF2-40B4-BE49-F238E27FC236}">
                  <a16:creationId xmlns:a16="http://schemas.microsoft.com/office/drawing/2014/main" id="{3FC18B1C-952F-9D44-AB13-0F278364F7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57" name="Line 270">
                <a:extLst>
                  <a:ext uri="{FF2B5EF4-FFF2-40B4-BE49-F238E27FC236}">
                    <a16:creationId xmlns:a16="http://schemas.microsoft.com/office/drawing/2014/main" id="{07C243B1-55A1-2B46-B73F-59F1E4771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8" name="Line 271">
                <a:extLst>
                  <a:ext uri="{FF2B5EF4-FFF2-40B4-BE49-F238E27FC236}">
                    <a16:creationId xmlns:a16="http://schemas.microsoft.com/office/drawing/2014/main" id="{EF086E41-10CB-0F4D-A39F-C7E255C91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9" name="Line 272">
                <a:extLst>
                  <a:ext uri="{FF2B5EF4-FFF2-40B4-BE49-F238E27FC236}">
                    <a16:creationId xmlns:a16="http://schemas.microsoft.com/office/drawing/2014/main" id="{E6428741-633C-1541-B2E9-95889B92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0" name="Line 273">
                <a:extLst>
                  <a:ext uri="{FF2B5EF4-FFF2-40B4-BE49-F238E27FC236}">
                    <a16:creationId xmlns:a16="http://schemas.microsoft.com/office/drawing/2014/main" id="{D322932D-1BD4-0C47-8FA8-045839C1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1" name="Line 274">
                <a:extLst>
                  <a:ext uri="{FF2B5EF4-FFF2-40B4-BE49-F238E27FC236}">
                    <a16:creationId xmlns:a16="http://schemas.microsoft.com/office/drawing/2014/main" id="{C3AA5F7C-D86F-194B-BD50-88D5FED09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2" name="Line 275">
                <a:extLst>
                  <a:ext uri="{FF2B5EF4-FFF2-40B4-BE49-F238E27FC236}">
                    <a16:creationId xmlns:a16="http://schemas.microsoft.com/office/drawing/2014/main" id="{084A5F02-62F0-E245-B3F6-EBADA2B82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3" name="Line 276">
                <a:extLst>
                  <a:ext uri="{FF2B5EF4-FFF2-40B4-BE49-F238E27FC236}">
                    <a16:creationId xmlns:a16="http://schemas.microsoft.com/office/drawing/2014/main" id="{0B68F700-BC4F-4942-946D-3B571C7C4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4" name="Line 277">
                <a:extLst>
                  <a:ext uri="{FF2B5EF4-FFF2-40B4-BE49-F238E27FC236}">
                    <a16:creationId xmlns:a16="http://schemas.microsoft.com/office/drawing/2014/main" id="{64303F6F-6550-1E4E-94FE-D9668327B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5" name="Line 278">
                <a:extLst>
                  <a:ext uri="{FF2B5EF4-FFF2-40B4-BE49-F238E27FC236}">
                    <a16:creationId xmlns:a16="http://schemas.microsoft.com/office/drawing/2014/main" id="{CE34BB30-B918-AE4F-BDC1-0A9D4645E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6" name="Line 279">
                <a:extLst>
                  <a:ext uri="{FF2B5EF4-FFF2-40B4-BE49-F238E27FC236}">
                    <a16:creationId xmlns:a16="http://schemas.microsoft.com/office/drawing/2014/main" id="{FE5B617D-15C1-0B4B-9A9E-6BCDF6FAC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7" name="Line 280">
                <a:extLst>
                  <a:ext uri="{FF2B5EF4-FFF2-40B4-BE49-F238E27FC236}">
                    <a16:creationId xmlns:a16="http://schemas.microsoft.com/office/drawing/2014/main" id="{4A289728-67A5-A041-9918-9D6ECA468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8" name="Line 281">
                <a:extLst>
                  <a:ext uri="{FF2B5EF4-FFF2-40B4-BE49-F238E27FC236}">
                    <a16:creationId xmlns:a16="http://schemas.microsoft.com/office/drawing/2014/main" id="{CA5EEBDA-6244-0A49-A86E-05AA2D94E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9" name="Line 282">
                <a:extLst>
                  <a:ext uri="{FF2B5EF4-FFF2-40B4-BE49-F238E27FC236}">
                    <a16:creationId xmlns:a16="http://schemas.microsoft.com/office/drawing/2014/main" id="{3123C3E9-F5B4-7F45-87E2-2AEF81527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0" name="Line 283">
                <a:extLst>
                  <a:ext uri="{FF2B5EF4-FFF2-40B4-BE49-F238E27FC236}">
                    <a16:creationId xmlns:a16="http://schemas.microsoft.com/office/drawing/2014/main" id="{A8933757-F705-3F4F-9703-C30E6619F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1" name="Line 284">
                <a:extLst>
                  <a:ext uri="{FF2B5EF4-FFF2-40B4-BE49-F238E27FC236}">
                    <a16:creationId xmlns:a16="http://schemas.microsoft.com/office/drawing/2014/main" id="{85315A12-184D-9A45-A1C7-3FD13C28C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55" name="Picture 799" descr="cell_tower_radiation copy">
              <a:extLst>
                <a:ext uri="{FF2B5EF4-FFF2-40B4-BE49-F238E27FC236}">
                  <a16:creationId xmlns:a16="http://schemas.microsoft.com/office/drawing/2014/main" id="{29B47D4C-F819-BF44-A2EC-37A5A1E8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Oval 800">
              <a:extLst>
                <a:ext uri="{FF2B5EF4-FFF2-40B4-BE49-F238E27FC236}">
                  <a16:creationId xmlns:a16="http://schemas.microsoft.com/office/drawing/2014/main" id="{D02B2230-390D-4046-8CFA-BC955087C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07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3778-D6F4-B145-A12C-CC9C7783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and mobile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AB6C-325F-DE4A-89E5-70231873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43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# wireless (mobile) phone subscribers now far exceeds # wired phone subscribers</a:t>
            </a:r>
          </a:p>
          <a:p>
            <a:pPr>
              <a:defRPr/>
            </a:pPr>
            <a:r>
              <a:rPr lang="en-US" dirty="0"/>
              <a:t># wireless Internet-connected devices far exceeds # wireline Internet-connected devices</a:t>
            </a:r>
          </a:p>
          <a:p>
            <a:pPr lvl="1">
              <a:defRPr/>
            </a:pPr>
            <a:r>
              <a:rPr lang="en-US" dirty="0"/>
              <a:t>laptops, Internet-enabled phones promise anytime untethered Internet access</a:t>
            </a:r>
          </a:p>
          <a:p>
            <a:pPr lvl="1">
              <a:defRPr/>
            </a:pPr>
            <a:r>
              <a:rPr lang="en-US" dirty="0"/>
              <a:t>Your refrigerator, microwave, and car are connected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Two important (but different) challenges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wireless: </a:t>
            </a:r>
            <a:r>
              <a:rPr lang="en-US" dirty="0"/>
              <a:t>communication over wireless link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mobility: </a:t>
            </a:r>
            <a:r>
              <a:rPr lang="en-US" dirty="0"/>
              <a:t>handling the mobile user who changes point of attachment to network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716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C139-FED5-CC48-8458-7B479109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network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0ACB-18E0-E444-A57E-20D5B5C0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1G (1980s): analog voice</a:t>
            </a:r>
          </a:p>
          <a:p>
            <a:r>
              <a:rPr lang="en-US" dirty="0"/>
              <a:t>2G (1990s): digital voice and CDMA</a:t>
            </a:r>
          </a:p>
          <a:p>
            <a:r>
              <a:rPr lang="en-US" dirty="0"/>
              <a:t>3G (2000s): mobile data</a:t>
            </a:r>
          </a:p>
          <a:p>
            <a:pPr lvl="1"/>
            <a:r>
              <a:rPr lang="en-US" dirty="0"/>
              <a:t>Data network in parallel with voice network</a:t>
            </a:r>
          </a:p>
          <a:p>
            <a:pPr lvl="1"/>
            <a:r>
              <a:rPr lang="en-US" dirty="0"/>
              <a:t>2G voice network unchanged</a:t>
            </a:r>
          </a:p>
          <a:p>
            <a:r>
              <a:rPr lang="en-US" dirty="0"/>
              <a:t>4G/LTE (2010s): mobile broadband speeds</a:t>
            </a:r>
          </a:p>
          <a:p>
            <a:pPr lvl="1"/>
            <a:r>
              <a:rPr lang="en-US" dirty="0"/>
              <a:t>No voice-data separation: </a:t>
            </a:r>
            <a:r>
              <a:rPr lang="en-US" dirty="0">
                <a:solidFill>
                  <a:srgbClr val="C00000"/>
                </a:solidFill>
              </a:rPr>
              <a:t>everything is IP</a:t>
            </a:r>
          </a:p>
          <a:p>
            <a:r>
              <a:rPr lang="en-US" dirty="0"/>
              <a:t>5G: (2020s)</a:t>
            </a:r>
          </a:p>
        </p:txBody>
      </p:sp>
    </p:spTree>
    <p:extLst>
      <p:ext uri="{BB962C8B-B14F-4D97-AF65-F5344CB8AC3E}">
        <p14:creationId xmlns:p14="http://schemas.microsoft.com/office/powerpoint/2010/main" val="226364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8275-1BFB-DB4F-8330-C0D0072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5G: the next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39DD-FB3C-FA4D-B56A-841A5AD5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Goals: </a:t>
            </a:r>
          </a:p>
          <a:p>
            <a:pPr lvl="1"/>
            <a:r>
              <a:rPr lang="en-US" dirty="0"/>
              <a:t>higher data rates (throughput)</a:t>
            </a:r>
          </a:p>
          <a:p>
            <a:pPr lvl="1"/>
            <a:r>
              <a:rPr lang="en-US" dirty="0"/>
              <a:t>lower delays</a:t>
            </a:r>
          </a:p>
          <a:p>
            <a:pPr lvl="1"/>
            <a:r>
              <a:rPr lang="en-US" dirty="0"/>
              <a:t>more energy efficient network</a:t>
            </a:r>
          </a:p>
          <a:p>
            <a:pPr lvl="1"/>
            <a:r>
              <a:rPr lang="en-US" dirty="0"/>
              <a:t>more robust to failures and errors</a:t>
            </a:r>
          </a:p>
          <a:p>
            <a:r>
              <a:rPr lang="en-US" dirty="0"/>
              <a:t>Designed to support novel applications</a:t>
            </a:r>
          </a:p>
          <a:p>
            <a:pPr lvl="1"/>
            <a:r>
              <a:rPr lang="en-US" dirty="0"/>
              <a:t>Precision agriculture 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Warehouse automation</a:t>
            </a:r>
          </a:p>
          <a:p>
            <a:pPr lvl="1"/>
            <a:r>
              <a:rPr lang="en-US" dirty="0"/>
              <a:t>Drones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5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6AEC-BFCF-AB46-8F35-F648FFF7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new/better in 5G?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039D-83FD-5C41-8486-5EBFB71A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radio frequencies to transmit over</a:t>
            </a:r>
          </a:p>
          <a:p>
            <a:pPr lvl="1"/>
            <a:r>
              <a:rPr lang="en-US" dirty="0"/>
              <a:t>Higher frequency spectrum (25GHz+ millimeter wave)</a:t>
            </a:r>
          </a:p>
          <a:p>
            <a:pPr lvl="1"/>
            <a:r>
              <a:rPr lang="en-US" dirty="0"/>
              <a:t>Shared spectrum below 6 GHz for low energy use cases</a:t>
            </a:r>
          </a:p>
          <a:p>
            <a:r>
              <a:rPr lang="en-US" dirty="0"/>
              <a:t>More antennas, directional antennas</a:t>
            </a:r>
          </a:p>
          <a:p>
            <a:pPr lvl="1"/>
            <a:r>
              <a:rPr lang="en-US" dirty="0"/>
              <a:t>Massive MIMO: Multiple antennas to share the channel spatially</a:t>
            </a:r>
          </a:p>
          <a:p>
            <a:pPr lvl="1"/>
            <a:r>
              <a:rPr lang="en-US" dirty="0"/>
              <a:t>Focus energy directionally for efficiency: beamforming</a:t>
            </a:r>
          </a:p>
          <a:p>
            <a:r>
              <a:rPr lang="en-US" dirty="0"/>
              <a:t>More base stations</a:t>
            </a:r>
          </a:p>
          <a:p>
            <a:pPr lvl="1"/>
            <a:r>
              <a:rPr lang="en-US" dirty="0"/>
              <a:t>Higher frequency signals propagate less further out</a:t>
            </a:r>
          </a:p>
          <a:p>
            <a:pPr lvl="1"/>
            <a:r>
              <a:rPr lang="en-US" dirty="0"/>
              <a:t>Picocells: coverage for small areas in dense urban deployments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D5DCC-B15F-E04E-86AB-4C01E871848D}"/>
              </a:ext>
            </a:extLst>
          </p:cNvPr>
          <p:cNvSpPr txBox="1"/>
          <p:nvPr/>
        </p:nvSpPr>
        <p:spPr>
          <a:xfrm>
            <a:off x="8753104" y="5846544"/>
            <a:ext cx="260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Informational content. Not on the test.</a:t>
            </a:r>
          </a:p>
        </p:txBody>
      </p:sp>
    </p:spTree>
    <p:extLst>
      <p:ext uri="{BB962C8B-B14F-4D97-AF65-F5344CB8AC3E}">
        <p14:creationId xmlns:p14="http://schemas.microsoft.com/office/powerpoint/2010/main" val="8130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6AEC-BFCF-AB46-8F35-F648FFF7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new/better in 5G?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039D-83FD-5C41-8486-5EBFB71A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and error detection techniques:</a:t>
            </a:r>
          </a:p>
          <a:p>
            <a:pPr lvl="1"/>
            <a:r>
              <a:rPr lang="en-US" dirty="0"/>
              <a:t>e.g., Low-density parity codes (LDPC)</a:t>
            </a:r>
          </a:p>
          <a:p>
            <a:r>
              <a:rPr lang="en-US" dirty="0"/>
              <a:t>Modulation techniques: e.g., 256QAM</a:t>
            </a:r>
          </a:p>
          <a:p>
            <a:r>
              <a:rPr lang="en-US" dirty="0"/>
              <a:t>Link duplexing: a combination of time-division duplexing (TDD) and frequency-division duplexing (FDD)</a:t>
            </a:r>
          </a:p>
          <a:p>
            <a:r>
              <a:rPr lang="en-US" dirty="0"/>
              <a:t>Energy-efficient uplink multiple access (RSMA)</a:t>
            </a:r>
          </a:p>
          <a:p>
            <a:r>
              <a:rPr lang="en-US" dirty="0"/>
              <a:t>Mobility managed primarily by the infrastructure, not the device</a:t>
            </a:r>
          </a:p>
          <a:p>
            <a:pPr lvl="1"/>
            <a:r>
              <a:rPr lang="en-US" dirty="0"/>
              <a:t>Handle more handoffs between base stations more energy efficiently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D9197-0A68-8C4D-995F-241747046417}"/>
              </a:ext>
            </a:extLst>
          </p:cNvPr>
          <p:cNvSpPr txBox="1"/>
          <p:nvPr/>
        </p:nvSpPr>
        <p:spPr>
          <a:xfrm>
            <a:off x="8753104" y="5846544"/>
            <a:ext cx="260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Informational content. Not on the test.</a:t>
            </a:r>
          </a:p>
        </p:txBody>
      </p:sp>
    </p:spTree>
    <p:extLst>
      <p:ext uri="{BB962C8B-B14F-4D97-AF65-F5344CB8AC3E}">
        <p14:creationId xmlns:p14="http://schemas.microsoft.com/office/powerpoint/2010/main" val="31288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90F-E1C1-0549-828B-1EDE0CB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cellular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3ED2-C8F7-8D4C-9829-B09F9F03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Evolving over multiple generations, once every ~10 years</a:t>
            </a:r>
          </a:p>
          <a:p>
            <a:endParaRPr lang="en-US" dirty="0"/>
          </a:p>
          <a:p>
            <a:r>
              <a:rPr lang="en-US" dirty="0"/>
              <a:t>Use physical layer, MAC, error detection and correction techniques specific to that context</a:t>
            </a:r>
          </a:p>
          <a:p>
            <a:pPr lvl="1"/>
            <a:r>
              <a:rPr lang="en-US" dirty="0"/>
              <a:t>You’ve seen simpler instances of these technologies</a:t>
            </a:r>
          </a:p>
          <a:p>
            <a:pPr lvl="1"/>
            <a:endParaRPr lang="en-US" dirty="0"/>
          </a:p>
          <a:p>
            <a:r>
              <a:rPr lang="en-US" dirty="0"/>
              <a:t>5G: coming soon to your cellular network!</a:t>
            </a:r>
          </a:p>
        </p:txBody>
      </p:sp>
    </p:spTree>
    <p:extLst>
      <p:ext uri="{BB962C8B-B14F-4D97-AF65-F5344CB8AC3E}">
        <p14:creationId xmlns:p14="http://schemas.microsoft.com/office/powerpoint/2010/main" val="39618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704F-E93D-DD41-AE57-7E621F0A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A551-E1F5-3B47-A9AE-32A9FAE3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l 5">
            <a:extLst>
              <a:ext uri="{FF2B5EF4-FFF2-40B4-BE49-F238E27FC236}">
                <a16:creationId xmlns:a16="http://schemas.microsoft.com/office/drawing/2014/main" id="{069BDE47-65DC-C044-8313-1D55D05F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82" y="4670718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5" name="Oval 38">
            <a:extLst>
              <a:ext uri="{FF2B5EF4-FFF2-40B4-BE49-F238E27FC236}">
                <a16:creationId xmlns:a16="http://schemas.microsoft.com/office/drawing/2014/main" id="{A6ECE5E2-EF64-484D-8DB8-E5752426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33" y="4732631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63E7E-17C8-AC42-9EF7-C3DD78A3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Oval 11">
            <a:extLst>
              <a:ext uri="{FF2B5EF4-FFF2-40B4-BE49-F238E27FC236}">
                <a16:creationId xmlns:a16="http://schemas.microsoft.com/office/drawing/2014/main" id="{60392B92-D1C6-DF47-A1D9-998E9A75B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029" y="169068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Line 22">
            <a:extLst>
              <a:ext uri="{FF2B5EF4-FFF2-40B4-BE49-F238E27FC236}">
                <a16:creationId xmlns:a16="http://schemas.microsoft.com/office/drawing/2014/main" id="{0E726C3E-01A7-E543-82A5-BD5D20BE0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7792" y="284797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" name="Oval 23">
            <a:extLst>
              <a:ext uri="{FF2B5EF4-FFF2-40B4-BE49-F238E27FC236}">
                <a16:creationId xmlns:a16="http://schemas.microsoft.com/office/drawing/2014/main" id="{EB66066F-D9EC-294F-80E7-2F0F6D9D7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4" y="443388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" name="Line 59">
            <a:extLst>
              <a:ext uri="{FF2B5EF4-FFF2-40B4-BE49-F238E27FC236}">
                <a16:creationId xmlns:a16="http://schemas.microsoft.com/office/drawing/2014/main" id="{7D86CD4A-1218-7544-BEB9-69EF968E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0141" y="5824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DEF18429-B040-6948-BA45-0B95D0CC6A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2778" y="57277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" name="Line 61">
            <a:extLst>
              <a:ext uri="{FF2B5EF4-FFF2-40B4-BE49-F238E27FC236}">
                <a16:creationId xmlns:a16="http://schemas.microsoft.com/office/drawing/2014/main" id="{080AC134-390C-2948-B0AF-D79DDC68A8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7066" y="58039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" name="Line 62">
            <a:extLst>
              <a:ext uri="{FF2B5EF4-FFF2-40B4-BE49-F238E27FC236}">
                <a16:creationId xmlns:a16="http://schemas.microsoft.com/office/drawing/2014/main" id="{46F06D00-5BD1-B44D-ACEB-8F6D6B335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9916" y="587057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" name="Line 64">
            <a:extLst>
              <a:ext uri="{FF2B5EF4-FFF2-40B4-BE49-F238E27FC236}">
                <a16:creationId xmlns:a16="http://schemas.microsoft.com/office/drawing/2014/main" id="{3B02840B-B821-8545-83D1-7E9985F409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7628" y="454501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AD5D8914-A1A6-854A-9BDD-14E6B1421D89}"/>
              </a:ext>
            </a:extLst>
          </p:cNvPr>
          <p:cNvGrpSpPr>
            <a:grpSpLocks/>
          </p:cNvGrpSpPr>
          <p:nvPr/>
        </p:nvGrpSpPr>
        <p:grpSpPr bwMode="auto">
          <a:xfrm>
            <a:off x="8181228" y="5267325"/>
            <a:ext cx="331788" cy="368300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4A9F575F-B581-E24E-9179-6D2B68BEE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80D5A9EE-9A77-F14D-B819-DD2A46239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361">
            <a:extLst>
              <a:ext uri="{FF2B5EF4-FFF2-40B4-BE49-F238E27FC236}">
                <a16:creationId xmlns:a16="http://schemas.microsoft.com/office/drawing/2014/main" id="{CC45FDDB-FE99-9A43-8A6E-200FC4B41979}"/>
              </a:ext>
            </a:extLst>
          </p:cNvPr>
          <p:cNvGrpSpPr>
            <a:grpSpLocks/>
          </p:cNvGrpSpPr>
          <p:nvPr/>
        </p:nvGrpSpPr>
        <p:grpSpPr bwMode="auto">
          <a:xfrm>
            <a:off x="3810842" y="4595814"/>
            <a:ext cx="396875" cy="388937"/>
            <a:chOff x="2967" y="478"/>
            <a:chExt cx="788" cy="625"/>
          </a:xfrm>
        </p:grpSpPr>
        <p:pic>
          <p:nvPicPr>
            <p:cNvPr id="16" name="Picture 358" descr="access_point_stylized_small">
              <a:extLst>
                <a:ext uri="{FF2B5EF4-FFF2-40B4-BE49-F238E27FC236}">
                  <a16:creationId xmlns:a16="http://schemas.microsoft.com/office/drawing/2014/main" id="{96B21726-EA53-374B-9BBE-41C15379C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60" descr="antenna_radiation_stylized">
              <a:extLst>
                <a:ext uri="{FF2B5EF4-FFF2-40B4-BE49-F238E27FC236}">
                  <a16:creationId xmlns:a16="http://schemas.microsoft.com/office/drawing/2014/main" id="{CF238CE3-80D4-574D-9740-308009DFE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71E09EE9-26CD-3F45-9EAC-BADCC39C497B}"/>
              </a:ext>
            </a:extLst>
          </p:cNvPr>
          <p:cNvGrpSpPr>
            <a:grpSpLocks/>
          </p:cNvGrpSpPr>
          <p:nvPr/>
        </p:nvGrpSpPr>
        <p:grpSpPr bwMode="auto">
          <a:xfrm>
            <a:off x="7408117" y="5357813"/>
            <a:ext cx="458787" cy="620712"/>
            <a:chOff x="5955030" y="3031808"/>
            <a:chExt cx="914400" cy="1398587"/>
          </a:xfrm>
        </p:grpSpPr>
        <p:grpSp>
          <p:nvGrpSpPr>
            <p:cNvPr id="19" name="Group 398">
              <a:extLst>
                <a:ext uri="{FF2B5EF4-FFF2-40B4-BE49-F238E27FC236}">
                  <a16:creationId xmlns:a16="http://schemas.microsoft.com/office/drawing/2014/main" id="{65373911-EE99-D84D-9E72-27840620B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" name="Line 270">
                <a:extLst>
                  <a:ext uri="{FF2B5EF4-FFF2-40B4-BE49-F238E27FC236}">
                    <a16:creationId xmlns:a16="http://schemas.microsoft.com/office/drawing/2014/main" id="{263A2CAF-EE1B-A44E-AE0C-91DAAF7F3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2" name="Line 271">
                <a:extLst>
                  <a:ext uri="{FF2B5EF4-FFF2-40B4-BE49-F238E27FC236}">
                    <a16:creationId xmlns:a16="http://schemas.microsoft.com/office/drawing/2014/main" id="{5DC59F00-4EF9-FE4D-BA7C-62EF3061E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" name="Line 272">
                <a:extLst>
                  <a:ext uri="{FF2B5EF4-FFF2-40B4-BE49-F238E27FC236}">
                    <a16:creationId xmlns:a16="http://schemas.microsoft.com/office/drawing/2014/main" id="{09A27889-B0BA-0148-A68E-F9A90A18F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4" name="Line 273">
                <a:extLst>
                  <a:ext uri="{FF2B5EF4-FFF2-40B4-BE49-F238E27FC236}">
                    <a16:creationId xmlns:a16="http://schemas.microsoft.com/office/drawing/2014/main" id="{80AE2D3C-F42D-034F-990F-944185C85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" name="Line 274">
                <a:extLst>
                  <a:ext uri="{FF2B5EF4-FFF2-40B4-BE49-F238E27FC236}">
                    <a16:creationId xmlns:a16="http://schemas.microsoft.com/office/drawing/2014/main" id="{631CDEB3-B401-BE47-8BE7-10AB779F4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" name="Line 275">
                <a:extLst>
                  <a:ext uri="{FF2B5EF4-FFF2-40B4-BE49-F238E27FC236}">
                    <a16:creationId xmlns:a16="http://schemas.microsoft.com/office/drawing/2014/main" id="{4B78EA67-6E92-C34D-8B41-D2691D7A2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" name="Line 276">
                <a:extLst>
                  <a:ext uri="{FF2B5EF4-FFF2-40B4-BE49-F238E27FC236}">
                    <a16:creationId xmlns:a16="http://schemas.microsoft.com/office/drawing/2014/main" id="{BFCFB1E6-994D-E248-8675-C7286112E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" name="Line 277">
                <a:extLst>
                  <a:ext uri="{FF2B5EF4-FFF2-40B4-BE49-F238E27FC236}">
                    <a16:creationId xmlns:a16="http://schemas.microsoft.com/office/drawing/2014/main" id="{319B3A7D-E9E7-2E48-A23A-6F930403B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" name="Line 278">
                <a:extLst>
                  <a:ext uri="{FF2B5EF4-FFF2-40B4-BE49-F238E27FC236}">
                    <a16:creationId xmlns:a16="http://schemas.microsoft.com/office/drawing/2014/main" id="{47C93843-D6F7-584D-8147-8A2BF70A7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" name="Line 279">
                <a:extLst>
                  <a:ext uri="{FF2B5EF4-FFF2-40B4-BE49-F238E27FC236}">
                    <a16:creationId xmlns:a16="http://schemas.microsoft.com/office/drawing/2014/main" id="{48B347B9-C9DB-7546-9B56-BBBA017A8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" name="Line 280">
                <a:extLst>
                  <a:ext uri="{FF2B5EF4-FFF2-40B4-BE49-F238E27FC236}">
                    <a16:creationId xmlns:a16="http://schemas.microsoft.com/office/drawing/2014/main" id="{44DC1B60-840B-6446-9B9D-BD87D28D0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" name="Line 281">
                <a:extLst>
                  <a:ext uri="{FF2B5EF4-FFF2-40B4-BE49-F238E27FC236}">
                    <a16:creationId xmlns:a16="http://schemas.microsoft.com/office/drawing/2014/main" id="{66D9402F-A48B-AA47-BDA0-D0B9556CF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" name="Line 282">
                <a:extLst>
                  <a:ext uri="{FF2B5EF4-FFF2-40B4-BE49-F238E27FC236}">
                    <a16:creationId xmlns:a16="http://schemas.microsoft.com/office/drawing/2014/main" id="{2EDB9A09-F892-5D42-BB7B-293EFCAA0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" name="Line 283">
                <a:extLst>
                  <a:ext uri="{FF2B5EF4-FFF2-40B4-BE49-F238E27FC236}">
                    <a16:creationId xmlns:a16="http://schemas.microsoft.com/office/drawing/2014/main" id="{9BEFE462-04EB-2442-B6CA-BA1CD8205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" name="Line 284">
                <a:extLst>
                  <a:ext uri="{FF2B5EF4-FFF2-40B4-BE49-F238E27FC236}">
                    <a16:creationId xmlns:a16="http://schemas.microsoft.com/office/drawing/2014/main" id="{1B1B36AA-5452-0E4B-9ED5-4697775A4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0" name="Picture 399" descr="cell_tower_radiation copy">
              <a:extLst>
                <a:ext uri="{FF2B5EF4-FFF2-40B4-BE49-F238E27FC236}">
                  <a16:creationId xmlns:a16="http://schemas.microsoft.com/office/drawing/2014/main" id="{F5768168-0D43-1646-84AF-6BEB90060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403">
            <a:extLst>
              <a:ext uri="{FF2B5EF4-FFF2-40B4-BE49-F238E27FC236}">
                <a16:creationId xmlns:a16="http://schemas.microsoft.com/office/drawing/2014/main" id="{6F427DBC-A442-F841-9812-8409D7E0F97A}"/>
              </a:ext>
            </a:extLst>
          </p:cNvPr>
          <p:cNvGrpSpPr>
            <a:grpSpLocks/>
          </p:cNvGrpSpPr>
          <p:nvPr/>
        </p:nvGrpSpPr>
        <p:grpSpPr bwMode="auto">
          <a:xfrm>
            <a:off x="5142753" y="5754688"/>
            <a:ext cx="527050" cy="392112"/>
            <a:chOff x="2751" y="1851"/>
            <a:chExt cx="462" cy="478"/>
          </a:xfrm>
        </p:grpSpPr>
        <p:pic>
          <p:nvPicPr>
            <p:cNvPr id="37" name="Picture 364" descr="iphone_stylized_small">
              <a:extLst>
                <a:ext uri="{FF2B5EF4-FFF2-40B4-BE49-F238E27FC236}">
                  <a16:creationId xmlns:a16="http://schemas.microsoft.com/office/drawing/2014/main" id="{02AFE1A6-8E50-F54D-B119-6BF08D4AC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02" descr="antenna_radiation_stylized">
              <a:extLst>
                <a:ext uri="{FF2B5EF4-FFF2-40B4-BE49-F238E27FC236}">
                  <a16:creationId xmlns:a16="http://schemas.microsoft.com/office/drawing/2014/main" id="{AE4BB38A-2E0F-FA4F-9C0B-85ADDBF73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100">
            <a:extLst>
              <a:ext uri="{FF2B5EF4-FFF2-40B4-BE49-F238E27FC236}">
                <a16:creationId xmlns:a16="http://schemas.microsoft.com/office/drawing/2014/main" id="{34EB8AD0-65FB-5943-B8D3-B1E44D1EB2A9}"/>
              </a:ext>
            </a:extLst>
          </p:cNvPr>
          <p:cNvGrpSpPr>
            <a:grpSpLocks/>
          </p:cNvGrpSpPr>
          <p:nvPr/>
        </p:nvGrpSpPr>
        <p:grpSpPr bwMode="auto">
          <a:xfrm>
            <a:off x="5833317" y="5387976"/>
            <a:ext cx="458787" cy="620713"/>
            <a:chOff x="5955030" y="3031808"/>
            <a:chExt cx="914400" cy="1398587"/>
          </a:xfrm>
        </p:grpSpPr>
        <p:grpSp>
          <p:nvGrpSpPr>
            <p:cNvPr id="40" name="Group 398">
              <a:extLst>
                <a:ext uri="{FF2B5EF4-FFF2-40B4-BE49-F238E27FC236}">
                  <a16:creationId xmlns:a16="http://schemas.microsoft.com/office/drawing/2014/main" id="{DB3AA886-9EF2-5D4E-8A1B-3157781D5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42" name="Line 270">
                <a:extLst>
                  <a:ext uri="{FF2B5EF4-FFF2-40B4-BE49-F238E27FC236}">
                    <a16:creationId xmlns:a16="http://schemas.microsoft.com/office/drawing/2014/main" id="{2647D142-6311-3B4C-B84B-1BD008C3B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3" name="Line 271">
                <a:extLst>
                  <a:ext uri="{FF2B5EF4-FFF2-40B4-BE49-F238E27FC236}">
                    <a16:creationId xmlns:a16="http://schemas.microsoft.com/office/drawing/2014/main" id="{6FFEFC35-DCD8-0348-9F4F-926228F09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4" name="Line 272">
                <a:extLst>
                  <a:ext uri="{FF2B5EF4-FFF2-40B4-BE49-F238E27FC236}">
                    <a16:creationId xmlns:a16="http://schemas.microsoft.com/office/drawing/2014/main" id="{CBB75CDA-5299-8C43-9772-B5592C809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5" name="Line 273">
                <a:extLst>
                  <a:ext uri="{FF2B5EF4-FFF2-40B4-BE49-F238E27FC236}">
                    <a16:creationId xmlns:a16="http://schemas.microsoft.com/office/drawing/2014/main" id="{B277A35D-3211-1C4F-B578-C912CA4E1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6" name="Line 274">
                <a:extLst>
                  <a:ext uri="{FF2B5EF4-FFF2-40B4-BE49-F238E27FC236}">
                    <a16:creationId xmlns:a16="http://schemas.microsoft.com/office/drawing/2014/main" id="{0CF887A6-E221-8142-BBDA-741E54F63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7" name="Line 275">
                <a:extLst>
                  <a:ext uri="{FF2B5EF4-FFF2-40B4-BE49-F238E27FC236}">
                    <a16:creationId xmlns:a16="http://schemas.microsoft.com/office/drawing/2014/main" id="{93946B57-8CEA-4042-B40A-F16C906B7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8" name="Line 276">
                <a:extLst>
                  <a:ext uri="{FF2B5EF4-FFF2-40B4-BE49-F238E27FC236}">
                    <a16:creationId xmlns:a16="http://schemas.microsoft.com/office/drawing/2014/main" id="{2DCFCAB8-7584-374F-88E5-D2ED61A26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9" name="Line 277">
                <a:extLst>
                  <a:ext uri="{FF2B5EF4-FFF2-40B4-BE49-F238E27FC236}">
                    <a16:creationId xmlns:a16="http://schemas.microsoft.com/office/drawing/2014/main" id="{FBA32635-F36B-9142-B8F0-DF082A92A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0" name="Line 278">
                <a:extLst>
                  <a:ext uri="{FF2B5EF4-FFF2-40B4-BE49-F238E27FC236}">
                    <a16:creationId xmlns:a16="http://schemas.microsoft.com/office/drawing/2014/main" id="{419FB183-77BC-7549-A822-CB410F508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1" name="Line 279">
                <a:extLst>
                  <a:ext uri="{FF2B5EF4-FFF2-40B4-BE49-F238E27FC236}">
                    <a16:creationId xmlns:a16="http://schemas.microsoft.com/office/drawing/2014/main" id="{62B2204C-42AC-A346-82FA-81BAA9E42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2" name="Line 280">
                <a:extLst>
                  <a:ext uri="{FF2B5EF4-FFF2-40B4-BE49-F238E27FC236}">
                    <a16:creationId xmlns:a16="http://schemas.microsoft.com/office/drawing/2014/main" id="{D17D8C61-ED0B-E843-9BE5-C27FE3E5E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3" name="Line 281">
                <a:extLst>
                  <a:ext uri="{FF2B5EF4-FFF2-40B4-BE49-F238E27FC236}">
                    <a16:creationId xmlns:a16="http://schemas.microsoft.com/office/drawing/2014/main" id="{1F9E0ABA-DA87-FE41-8F68-5720AA0B1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4" name="Line 282">
                <a:extLst>
                  <a:ext uri="{FF2B5EF4-FFF2-40B4-BE49-F238E27FC236}">
                    <a16:creationId xmlns:a16="http://schemas.microsoft.com/office/drawing/2014/main" id="{5E17AE52-216C-024C-86F2-9B5C85C9C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5" name="Line 283">
                <a:extLst>
                  <a:ext uri="{FF2B5EF4-FFF2-40B4-BE49-F238E27FC236}">
                    <a16:creationId xmlns:a16="http://schemas.microsoft.com/office/drawing/2014/main" id="{2A0B1771-D62D-084F-A96D-D4D07E79B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6" name="Line 284">
                <a:extLst>
                  <a:ext uri="{FF2B5EF4-FFF2-40B4-BE49-F238E27FC236}">
                    <a16:creationId xmlns:a16="http://schemas.microsoft.com/office/drawing/2014/main" id="{D05B89F7-B22F-8349-8337-1AE380348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41" name="Picture 399" descr="cell_tower_radiation copy">
              <a:extLst>
                <a:ext uri="{FF2B5EF4-FFF2-40B4-BE49-F238E27FC236}">
                  <a16:creationId xmlns:a16="http://schemas.microsoft.com/office/drawing/2014/main" id="{003B3E1B-DB23-E84B-A5E3-AD801212F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356">
            <a:extLst>
              <a:ext uri="{FF2B5EF4-FFF2-40B4-BE49-F238E27FC236}">
                <a16:creationId xmlns:a16="http://schemas.microsoft.com/office/drawing/2014/main" id="{5D6756D4-0A74-BD4B-AF89-8C32CE432C1A}"/>
              </a:ext>
            </a:extLst>
          </p:cNvPr>
          <p:cNvGrpSpPr>
            <a:grpSpLocks/>
          </p:cNvGrpSpPr>
          <p:nvPr/>
        </p:nvGrpSpPr>
        <p:grpSpPr bwMode="auto">
          <a:xfrm>
            <a:off x="7520828" y="6191250"/>
            <a:ext cx="361950" cy="338138"/>
            <a:chOff x="313" y="1497"/>
            <a:chExt cx="1152" cy="1014"/>
          </a:xfrm>
        </p:grpSpPr>
        <p:pic>
          <p:nvPicPr>
            <p:cNvPr id="58" name="Picture 354" descr="laptop_stylized_small">
              <a:extLst>
                <a:ext uri="{FF2B5EF4-FFF2-40B4-BE49-F238E27FC236}">
                  <a16:creationId xmlns:a16="http://schemas.microsoft.com/office/drawing/2014/main" id="{C85F54A7-C391-4741-A6E9-1A4F896EA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355" descr="antenna_stylized">
              <a:extLst>
                <a:ext uri="{FF2B5EF4-FFF2-40B4-BE49-F238E27FC236}">
                  <a16:creationId xmlns:a16="http://schemas.microsoft.com/office/drawing/2014/main" id="{76130776-D5B3-744D-B1B6-81713CBEE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>
            <a:extLst>
              <a:ext uri="{FF2B5EF4-FFF2-40B4-BE49-F238E27FC236}">
                <a16:creationId xmlns:a16="http://schemas.microsoft.com/office/drawing/2014/main" id="{BE1F4E95-5D8F-2947-A692-D150D5191BAA}"/>
              </a:ext>
            </a:extLst>
          </p:cNvPr>
          <p:cNvGrpSpPr>
            <a:grpSpLocks/>
          </p:cNvGrpSpPr>
          <p:nvPr/>
        </p:nvGrpSpPr>
        <p:grpSpPr bwMode="auto">
          <a:xfrm>
            <a:off x="6290517" y="6211888"/>
            <a:ext cx="376237" cy="347662"/>
            <a:chOff x="313" y="1497"/>
            <a:chExt cx="1152" cy="1014"/>
          </a:xfrm>
        </p:grpSpPr>
        <p:pic>
          <p:nvPicPr>
            <p:cNvPr id="61" name="Picture 354" descr="laptop_stylized_small">
              <a:extLst>
                <a:ext uri="{FF2B5EF4-FFF2-40B4-BE49-F238E27FC236}">
                  <a16:creationId xmlns:a16="http://schemas.microsoft.com/office/drawing/2014/main" id="{C943F58F-077D-9E44-8B7A-E4B61A2E1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355" descr="antenna_stylized">
              <a:extLst>
                <a:ext uri="{FF2B5EF4-FFF2-40B4-BE49-F238E27FC236}">
                  <a16:creationId xmlns:a16="http://schemas.microsoft.com/office/drawing/2014/main" id="{1EDA0653-7BCF-EF42-9550-A858EF98B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>
            <a:extLst>
              <a:ext uri="{FF2B5EF4-FFF2-40B4-BE49-F238E27FC236}">
                <a16:creationId xmlns:a16="http://schemas.microsoft.com/office/drawing/2014/main" id="{B94A5AB5-5EC1-9C4D-A17C-BF77D2D39C33}"/>
              </a:ext>
            </a:extLst>
          </p:cNvPr>
          <p:cNvGrpSpPr>
            <a:grpSpLocks/>
          </p:cNvGrpSpPr>
          <p:nvPr/>
        </p:nvGrpSpPr>
        <p:grpSpPr bwMode="auto">
          <a:xfrm>
            <a:off x="5569792" y="6232526"/>
            <a:ext cx="382587" cy="436563"/>
            <a:chOff x="313" y="1497"/>
            <a:chExt cx="1152" cy="1014"/>
          </a:xfrm>
        </p:grpSpPr>
        <p:pic>
          <p:nvPicPr>
            <p:cNvPr id="64" name="Picture 354" descr="laptop_stylized_small">
              <a:extLst>
                <a:ext uri="{FF2B5EF4-FFF2-40B4-BE49-F238E27FC236}">
                  <a16:creationId xmlns:a16="http://schemas.microsoft.com/office/drawing/2014/main" id="{1D206422-3CEF-5142-8B72-85C09CBCC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355" descr="antenna_stylized">
              <a:extLst>
                <a:ext uri="{FF2B5EF4-FFF2-40B4-BE49-F238E27FC236}">
                  <a16:creationId xmlns:a16="http://schemas.microsoft.com/office/drawing/2014/main" id="{51B87A1B-28B3-A14C-BFC1-0B144A183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403">
            <a:extLst>
              <a:ext uri="{FF2B5EF4-FFF2-40B4-BE49-F238E27FC236}">
                <a16:creationId xmlns:a16="http://schemas.microsoft.com/office/drawing/2014/main" id="{13ED1673-2809-9147-87E9-FD615C7960BE}"/>
              </a:ext>
            </a:extLst>
          </p:cNvPr>
          <p:cNvGrpSpPr>
            <a:grpSpLocks/>
          </p:cNvGrpSpPr>
          <p:nvPr/>
        </p:nvGrpSpPr>
        <p:grpSpPr bwMode="auto">
          <a:xfrm>
            <a:off x="5468192" y="5073651"/>
            <a:ext cx="485775" cy="403225"/>
            <a:chOff x="2751" y="1851"/>
            <a:chExt cx="462" cy="478"/>
          </a:xfrm>
        </p:grpSpPr>
        <p:pic>
          <p:nvPicPr>
            <p:cNvPr id="67" name="Picture 364" descr="iphone_stylized_small">
              <a:extLst>
                <a:ext uri="{FF2B5EF4-FFF2-40B4-BE49-F238E27FC236}">
                  <a16:creationId xmlns:a16="http://schemas.microsoft.com/office/drawing/2014/main" id="{38786DC6-5564-844A-A2E8-A0994E5CB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402" descr="antenna_radiation_stylized">
              <a:extLst>
                <a:ext uri="{FF2B5EF4-FFF2-40B4-BE49-F238E27FC236}">
                  <a16:creationId xmlns:a16="http://schemas.microsoft.com/office/drawing/2014/main" id="{B961F8D7-C1E1-A341-B4DD-9BDE4CC3C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Group 403">
            <a:extLst>
              <a:ext uri="{FF2B5EF4-FFF2-40B4-BE49-F238E27FC236}">
                <a16:creationId xmlns:a16="http://schemas.microsoft.com/office/drawing/2014/main" id="{54BA2B35-EA12-564B-A413-BE57D40AED66}"/>
              </a:ext>
            </a:extLst>
          </p:cNvPr>
          <p:cNvGrpSpPr>
            <a:grpSpLocks/>
          </p:cNvGrpSpPr>
          <p:nvPr/>
        </p:nvGrpSpPr>
        <p:grpSpPr bwMode="auto">
          <a:xfrm>
            <a:off x="8028829" y="5734051"/>
            <a:ext cx="525463" cy="392113"/>
            <a:chOff x="2751" y="1851"/>
            <a:chExt cx="462" cy="478"/>
          </a:xfrm>
        </p:grpSpPr>
        <p:pic>
          <p:nvPicPr>
            <p:cNvPr id="70" name="Picture 364" descr="iphone_stylized_small">
              <a:extLst>
                <a:ext uri="{FF2B5EF4-FFF2-40B4-BE49-F238E27FC236}">
                  <a16:creationId xmlns:a16="http://schemas.microsoft.com/office/drawing/2014/main" id="{2E3D6C22-1529-6B44-A6BE-81E87D944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02" descr="antenna_radiation_stylized">
              <a:extLst>
                <a:ext uri="{FF2B5EF4-FFF2-40B4-BE49-F238E27FC236}">
                  <a16:creationId xmlns:a16="http://schemas.microsoft.com/office/drawing/2014/main" id="{947E3714-BA1B-9042-B7C3-EA61E2144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Group 356">
            <a:extLst>
              <a:ext uri="{FF2B5EF4-FFF2-40B4-BE49-F238E27FC236}">
                <a16:creationId xmlns:a16="http://schemas.microsoft.com/office/drawing/2014/main" id="{DA212F59-BF55-6F41-9DCA-CAD14B852B23}"/>
              </a:ext>
            </a:extLst>
          </p:cNvPr>
          <p:cNvGrpSpPr>
            <a:grpSpLocks/>
          </p:cNvGrpSpPr>
          <p:nvPr/>
        </p:nvGrpSpPr>
        <p:grpSpPr bwMode="auto">
          <a:xfrm>
            <a:off x="6727078" y="5591175"/>
            <a:ext cx="376238" cy="349250"/>
            <a:chOff x="313" y="1497"/>
            <a:chExt cx="1152" cy="1014"/>
          </a:xfrm>
        </p:grpSpPr>
        <p:pic>
          <p:nvPicPr>
            <p:cNvPr id="73" name="Picture 354" descr="laptop_stylized_small">
              <a:extLst>
                <a:ext uri="{FF2B5EF4-FFF2-40B4-BE49-F238E27FC236}">
                  <a16:creationId xmlns:a16="http://schemas.microsoft.com/office/drawing/2014/main" id="{28B05140-103A-1D40-88AD-72375F978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355" descr="antenna_stylized">
              <a:extLst>
                <a:ext uri="{FF2B5EF4-FFF2-40B4-BE49-F238E27FC236}">
                  <a16:creationId xmlns:a16="http://schemas.microsoft.com/office/drawing/2014/main" id="{93CF76C9-6AB3-E34C-AD5E-ABFDE6EEC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" name="Group 356">
            <a:extLst>
              <a:ext uri="{FF2B5EF4-FFF2-40B4-BE49-F238E27FC236}">
                <a16:creationId xmlns:a16="http://schemas.microsoft.com/office/drawing/2014/main" id="{AC8AE51A-5677-1E49-A2B5-EE4311A53284}"/>
              </a:ext>
            </a:extLst>
          </p:cNvPr>
          <p:cNvGrpSpPr>
            <a:grpSpLocks/>
          </p:cNvGrpSpPr>
          <p:nvPr/>
        </p:nvGrpSpPr>
        <p:grpSpPr bwMode="auto">
          <a:xfrm>
            <a:off x="3648917" y="5043489"/>
            <a:ext cx="282575" cy="344487"/>
            <a:chOff x="313" y="1497"/>
            <a:chExt cx="1152" cy="1014"/>
          </a:xfrm>
        </p:grpSpPr>
        <p:pic>
          <p:nvPicPr>
            <p:cNvPr id="76" name="Picture 354" descr="laptop_stylized_small">
              <a:extLst>
                <a:ext uri="{FF2B5EF4-FFF2-40B4-BE49-F238E27FC236}">
                  <a16:creationId xmlns:a16="http://schemas.microsoft.com/office/drawing/2014/main" id="{EB59931F-FE98-724B-9B69-50BA99F44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355" descr="antenna_stylized">
              <a:extLst>
                <a:ext uri="{FF2B5EF4-FFF2-40B4-BE49-F238E27FC236}">
                  <a16:creationId xmlns:a16="http://schemas.microsoft.com/office/drawing/2014/main" id="{5354973B-63B3-3D44-9F9E-748DBB658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" name="Group 403">
            <a:extLst>
              <a:ext uri="{FF2B5EF4-FFF2-40B4-BE49-F238E27FC236}">
                <a16:creationId xmlns:a16="http://schemas.microsoft.com/office/drawing/2014/main" id="{4DDC970F-3C0F-3B49-AB39-667DE8E9EC2C}"/>
              </a:ext>
            </a:extLst>
          </p:cNvPr>
          <p:cNvGrpSpPr>
            <a:grpSpLocks/>
          </p:cNvGrpSpPr>
          <p:nvPr/>
        </p:nvGrpSpPr>
        <p:grpSpPr bwMode="auto">
          <a:xfrm>
            <a:off x="3355228" y="4708525"/>
            <a:ext cx="444500" cy="381000"/>
            <a:chOff x="2751" y="1851"/>
            <a:chExt cx="462" cy="478"/>
          </a:xfrm>
        </p:grpSpPr>
        <p:pic>
          <p:nvPicPr>
            <p:cNvPr id="79" name="Picture 364" descr="iphone_stylized_small">
              <a:extLst>
                <a:ext uri="{FF2B5EF4-FFF2-40B4-BE49-F238E27FC236}">
                  <a16:creationId xmlns:a16="http://schemas.microsoft.com/office/drawing/2014/main" id="{89B630E0-34C5-834E-AF1D-F468DC730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02" descr="antenna_radiation_stylized">
              <a:extLst>
                <a:ext uri="{FF2B5EF4-FFF2-40B4-BE49-F238E27FC236}">
                  <a16:creationId xmlns:a16="http://schemas.microsoft.com/office/drawing/2014/main" id="{76B71D02-1096-7143-BDD5-B773E4DEE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142">
            <a:extLst>
              <a:ext uri="{FF2B5EF4-FFF2-40B4-BE49-F238E27FC236}">
                <a16:creationId xmlns:a16="http://schemas.microsoft.com/office/drawing/2014/main" id="{672866DA-3FCE-6346-BC40-BC04517DD906}"/>
              </a:ext>
            </a:extLst>
          </p:cNvPr>
          <p:cNvGrpSpPr>
            <a:grpSpLocks/>
          </p:cNvGrpSpPr>
          <p:nvPr/>
        </p:nvGrpSpPr>
        <p:grpSpPr bwMode="auto">
          <a:xfrm>
            <a:off x="3313953" y="2371726"/>
            <a:ext cx="458788" cy="619125"/>
            <a:chOff x="5955030" y="3031808"/>
            <a:chExt cx="914400" cy="1398587"/>
          </a:xfrm>
        </p:grpSpPr>
        <p:grpSp>
          <p:nvGrpSpPr>
            <p:cNvPr id="82" name="Group 398">
              <a:extLst>
                <a:ext uri="{FF2B5EF4-FFF2-40B4-BE49-F238E27FC236}">
                  <a16:creationId xmlns:a16="http://schemas.microsoft.com/office/drawing/2014/main" id="{CFE69EC4-6B0E-4E47-9DE4-1A1B2D70D4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84" name="Line 270">
                <a:extLst>
                  <a:ext uri="{FF2B5EF4-FFF2-40B4-BE49-F238E27FC236}">
                    <a16:creationId xmlns:a16="http://schemas.microsoft.com/office/drawing/2014/main" id="{3C860DCF-17A7-3F49-812D-6F27E53A6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5" name="Line 271">
                <a:extLst>
                  <a:ext uri="{FF2B5EF4-FFF2-40B4-BE49-F238E27FC236}">
                    <a16:creationId xmlns:a16="http://schemas.microsoft.com/office/drawing/2014/main" id="{6CD419D8-3340-7448-A5B0-900B5BBB4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6" name="Line 272">
                <a:extLst>
                  <a:ext uri="{FF2B5EF4-FFF2-40B4-BE49-F238E27FC236}">
                    <a16:creationId xmlns:a16="http://schemas.microsoft.com/office/drawing/2014/main" id="{C95C18EC-4A15-0F44-89A1-4DA44753E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7" name="Line 273">
                <a:extLst>
                  <a:ext uri="{FF2B5EF4-FFF2-40B4-BE49-F238E27FC236}">
                    <a16:creationId xmlns:a16="http://schemas.microsoft.com/office/drawing/2014/main" id="{F386C079-26AA-2D46-8B7F-034F50AEC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" name="Line 274">
                <a:extLst>
                  <a:ext uri="{FF2B5EF4-FFF2-40B4-BE49-F238E27FC236}">
                    <a16:creationId xmlns:a16="http://schemas.microsoft.com/office/drawing/2014/main" id="{8349D8EE-C0AB-6145-B202-3B1C694BF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" name="Line 275">
                <a:extLst>
                  <a:ext uri="{FF2B5EF4-FFF2-40B4-BE49-F238E27FC236}">
                    <a16:creationId xmlns:a16="http://schemas.microsoft.com/office/drawing/2014/main" id="{41D30A9C-4317-5545-89A0-015FAB15C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" name="Line 276">
                <a:extLst>
                  <a:ext uri="{FF2B5EF4-FFF2-40B4-BE49-F238E27FC236}">
                    <a16:creationId xmlns:a16="http://schemas.microsoft.com/office/drawing/2014/main" id="{0FCDF469-66D5-6D41-8C32-824614EA8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" name="Line 277">
                <a:extLst>
                  <a:ext uri="{FF2B5EF4-FFF2-40B4-BE49-F238E27FC236}">
                    <a16:creationId xmlns:a16="http://schemas.microsoft.com/office/drawing/2014/main" id="{C952D720-2A9C-2940-B618-D37F92ED7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" name="Line 278">
                <a:extLst>
                  <a:ext uri="{FF2B5EF4-FFF2-40B4-BE49-F238E27FC236}">
                    <a16:creationId xmlns:a16="http://schemas.microsoft.com/office/drawing/2014/main" id="{5DB6C4D8-4DA5-A042-B036-F47FAC2E1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" name="Line 279">
                <a:extLst>
                  <a:ext uri="{FF2B5EF4-FFF2-40B4-BE49-F238E27FC236}">
                    <a16:creationId xmlns:a16="http://schemas.microsoft.com/office/drawing/2014/main" id="{5E9D22CC-A550-594B-8F7E-47C286495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4" name="Line 280">
                <a:extLst>
                  <a:ext uri="{FF2B5EF4-FFF2-40B4-BE49-F238E27FC236}">
                    <a16:creationId xmlns:a16="http://schemas.microsoft.com/office/drawing/2014/main" id="{79143A6D-2BFC-944D-A189-FC56E015D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5" name="Line 281">
                <a:extLst>
                  <a:ext uri="{FF2B5EF4-FFF2-40B4-BE49-F238E27FC236}">
                    <a16:creationId xmlns:a16="http://schemas.microsoft.com/office/drawing/2014/main" id="{FD18C627-CA8D-1B4D-9CF8-4F40CB51A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6" name="Line 282">
                <a:extLst>
                  <a:ext uri="{FF2B5EF4-FFF2-40B4-BE49-F238E27FC236}">
                    <a16:creationId xmlns:a16="http://schemas.microsoft.com/office/drawing/2014/main" id="{913705D2-EEDC-604C-A723-A1658739A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7" name="Line 283">
                <a:extLst>
                  <a:ext uri="{FF2B5EF4-FFF2-40B4-BE49-F238E27FC236}">
                    <a16:creationId xmlns:a16="http://schemas.microsoft.com/office/drawing/2014/main" id="{662D0C67-54C4-9C4D-A12E-986BF2CF9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8" name="Line 284">
                <a:extLst>
                  <a:ext uri="{FF2B5EF4-FFF2-40B4-BE49-F238E27FC236}">
                    <a16:creationId xmlns:a16="http://schemas.microsoft.com/office/drawing/2014/main" id="{3122540E-6235-A44F-9F99-E0CCE6C75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83" name="Picture 399" descr="cell_tower_radiation copy">
              <a:extLst>
                <a:ext uri="{FF2B5EF4-FFF2-40B4-BE49-F238E27FC236}">
                  <a16:creationId xmlns:a16="http://schemas.microsoft.com/office/drawing/2014/main" id="{7424D5B7-4883-FA43-890D-FCFF36F2D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9" name="Group 356">
            <a:extLst>
              <a:ext uri="{FF2B5EF4-FFF2-40B4-BE49-F238E27FC236}">
                <a16:creationId xmlns:a16="http://schemas.microsoft.com/office/drawing/2014/main" id="{4FFABA01-5CE9-0C47-A38E-D3F3D4C395AF}"/>
              </a:ext>
            </a:extLst>
          </p:cNvPr>
          <p:cNvGrpSpPr>
            <a:grpSpLocks/>
          </p:cNvGrpSpPr>
          <p:nvPr/>
        </p:nvGrpSpPr>
        <p:grpSpPr bwMode="auto">
          <a:xfrm>
            <a:off x="3852117" y="2503488"/>
            <a:ext cx="465137" cy="481012"/>
            <a:chOff x="313" y="1497"/>
            <a:chExt cx="1152" cy="1014"/>
          </a:xfrm>
        </p:grpSpPr>
        <p:pic>
          <p:nvPicPr>
            <p:cNvPr id="100" name="Picture 354" descr="laptop_stylized_small">
              <a:extLst>
                <a:ext uri="{FF2B5EF4-FFF2-40B4-BE49-F238E27FC236}">
                  <a16:creationId xmlns:a16="http://schemas.microsoft.com/office/drawing/2014/main" id="{62D3C295-3E5B-354B-BEF1-D05A521AF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355" descr="antenna_stylized">
              <a:extLst>
                <a:ext uri="{FF2B5EF4-FFF2-40B4-BE49-F238E27FC236}">
                  <a16:creationId xmlns:a16="http://schemas.microsoft.com/office/drawing/2014/main" id="{3BFEB069-4EC6-F64E-94D1-29B9E3F02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356">
            <a:extLst>
              <a:ext uri="{FF2B5EF4-FFF2-40B4-BE49-F238E27FC236}">
                <a16:creationId xmlns:a16="http://schemas.microsoft.com/office/drawing/2014/main" id="{52380166-2B98-D041-A0F2-2DDDE98AC2CF}"/>
              </a:ext>
            </a:extLst>
          </p:cNvPr>
          <p:cNvGrpSpPr>
            <a:grpSpLocks/>
          </p:cNvGrpSpPr>
          <p:nvPr/>
        </p:nvGrpSpPr>
        <p:grpSpPr bwMode="auto">
          <a:xfrm>
            <a:off x="3744167" y="3302000"/>
            <a:ext cx="333375" cy="368300"/>
            <a:chOff x="313" y="1497"/>
            <a:chExt cx="1152" cy="1014"/>
          </a:xfrm>
        </p:grpSpPr>
        <p:pic>
          <p:nvPicPr>
            <p:cNvPr id="103" name="Picture 354" descr="laptop_stylized_small">
              <a:extLst>
                <a:ext uri="{FF2B5EF4-FFF2-40B4-BE49-F238E27FC236}">
                  <a16:creationId xmlns:a16="http://schemas.microsoft.com/office/drawing/2014/main" id="{0ED5FD89-3B87-C049-B5BF-3C5029A8C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355" descr="antenna_stylized">
              <a:extLst>
                <a:ext uri="{FF2B5EF4-FFF2-40B4-BE49-F238E27FC236}">
                  <a16:creationId xmlns:a16="http://schemas.microsoft.com/office/drawing/2014/main" id="{99D37E0F-0911-4543-9FBE-A10EAA78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5" name="Group 356">
            <a:extLst>
              <a:ext uri="{FF2B5EF4-FFF2-40B4-BE49-F238E27FC236}">
                <a16:creationId xmlns:a16="http://schemas.microsoft.com/office/drawing/2014/main" id="{1D8F5B6D-3DD4-DB4E-8AD6-C4C487C576AC}"/>
              </a:ext>
            </a:extLst>
          </p:cNvPr>
          <p:cNvGrpSpPr>
            <a:grpSpLocks/>
          </p:cNvGrpSpPr>
          <p:nvPr/>
        </p:nvGrpSpPr>
        <p:grpSpPr bwMode="auto">
          <a:xfrm>
            <a:off x="3221879" y="3387725"/>
            <a:ext cx="282575" cy="344488"/>
            <a:chOff x="313" y="1497"/>
            <a:chExt cx="1152" cy="1014"/>
          </a:xfrm>
        </p:grpSpPr>
        <p:pic>
          <p:nvPicPr>
            <p:cNvPr id="106" name="Picture 354" descr="laptop_stylized_small">
              <a:extLst>
                <a:ext uri="{FF2B5EF4-FFF2-40B4-BE49-F238E27FC236}">
                  <a16:creationId xmlns:a16="http://schemas.microsoft.com/office/drawing/2014/main" id="{6B669A6E-9CFE-CF49-AF80-0E2BCE028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55" descr="antenna_stylized">
              <a:extLst>
                <a:ext uri="{FF2B5EF4-FFF2-40B4-BE49-F238E27FC236}">
                  <a16:creationId xmlns:a16="http://schemas.microsoft.com/office/drawing/2014/main" id="{5E6489D3-721A-B04A-80E0-50A99E48E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403">
            <a:extLst>
              <a:ext uri="{FF2B5EF4-FFF2-40B4-BE49-F238E27FC236}">
                <a16:creationId xmlns:a16="http://schemas.microsoft.com/office/drawing/2014/main" id="{34F8847B-151A-B144-ACD3-F77F721238C1}"/>
              </a:ext>
            </a:extLst>
          </p:cNvPr>
          <p:cNvGrpSpPr>
            <a:grpSpLocks/>
          </p:cNvGrpSpPr>
          <p:nvPr/>
        </p:nvGrpSpPr>
        <p:grpSpPr bwMode="auto">
          <a:xfrm>
            <a:off x="2928191" y="3051175"/>
            <a:ext cx="444500" cy="382588"/>
            <a:chOff x="2751" y="1851"/>
            <a:chExt cx="462" cy="478"/>
          </a:xfrm>
        </p:grpSpPr>
        <p:pic>
          <p:nvPicPr>
            <p:cNvPr id="109" name="Picture 364" descr="iphone_stylized_small">
              <a:extLst>
                <a:ext uri="{FF2B5EF4-FFF2-40B4-BE49-F238E27FC236}">
                  <a16:creationId xmlns:a16="http://schemas.microsoft.com/office/drawing/2014/main" id="{F6C492E3-B35B-844B-96F0-AA659AD2A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402" descr="antenna_radiation_stylized">
              <a:extLst>
                <a:ext uri="{FF2B5EF4-FFF2-40B4-BE49-F238E27FC236}">
                  <a16:creationId xmlns:a16="http://schemas.microsoft.com/office/drawing/2014/main" id="{F85C52C8-8B1D-9045-96E5-4C6F2F4A9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356">
            <a:extLst>
              <a:ext uri="{FF2B5EF4-FFF2-40B4-BE49-F238E27FC236}">
                <a16:creationId xmlns:a16="http://schemas.microsoft.com/office/drawing/2014/main" id="{CBBF4F71-B7FF-DD4E-A4E6-56D608A20EE3}"/>
              </a:ext>
            </a:extLst>
          </p:cNvPr>
          <p:cNvGrpSpPr>
            <a:grpSpLocks/>
          </p:cNvGrpSpPr>
          <p:nvPr/>
        </p:nvGrpSpPr>
        <p:grpSpPr bwMode="auto">
          <a:xfrm>
            <a:off x="3304428" y="1801813"/>
            <a:ext cx="446088" cy="385762"/>
            <a:chOff x="313" y="1497"/>
            <a:chExt cx="1152" cy="1014"/>
          </a:xfrm>
        </p:grpSpPr>
        <p:pic>
          <p:nvPicPr>
            <p:cNvPr id="112" name="Picture 354" descr="laptop_stylized_small">
              <a:extLst>
                <a:ext uri="{FF2B5EF4-FFF2-40B4-BE49-F238E27FC236}">
                  <a16:creationId xmlns:a16="http://schemas.microsoft.com/office/drawing/2014/main" id="{EA50C982-F6AC-FF4B-ADAA-46F64B7B1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355" descr="antenna_stylized">
              <a:extLst>
                <a:ext uri="{FF2B5EF4-FFF2-40B4-BE49-F238E27FC236}">
                  <a16:creationId xmlns:a16="http://schemas.microsoft.com/office/drawing/2014/main" id="{F9FB3756-DF24-124B-8DFB-30C4B9FD6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403">
            <a:extLst>
              <a:ext uri="{FF2B5EF4-FFF2-40B4-BE49-F238E27FC236}">
                <a16:creationId xmlns:a16="http://schemas.microsoft.com/office/drawing/2014/main" id="{1648C2E4-58FC-D146-81EC-E1137A682291}"/>
              </a:ext>
            </a:extLst>
          </p:cNvPr>
          <p:cNvGrpSpPr>
            <a:grpSpLocks/>
          </p:cNvGrpSpPr>
          <p:nvPr/>
        </p:nvGrpSpPr>
        <p:grpSpPr bwMode="auto">
          <a:xfrm>
            <a:off x="2501153" y="2930525"/>
            <a:ext cx="446088" cy="381000"/>
            <a:chOff x="2751" y="1851"/>
            <a:chExt cx="462" cy="478"/>
          </a:xfrm>
        </p:grpSpPr>
        <p:pic>
          <p:nvPicPr>
            <p:cNvPr id="115" name="Picture 364" descr="iphone_stylized_small">
              <a:extLst>
                <a:ext uri="{FF2B5EF4-FFF2-40B4-BE49-F238E27FC236}">
                  <a16:creationId xmlns:a16="http://schemas.microsoft.com/office/drawing/2014/main" id="{53AC006A-1381-8943-9018-2D3376D10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402" descr="antenna_radiation_stylized">
              <a:extLst>
                <a:ext uri="{FF2B5EF4-FFF2-40B4-BE49-F238E27FC236}">
                  <a16:creationId xmlns:a16="http://schemas.microsoft.com/office/drawing/2014/main" id="{C5DD9496-E375-7248-A539-98503EEAC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" name="Line 63">
            <a:extLst>
              <a:ext uri="{FF2B5EF4-FFF2-40B4-BE49-F238E27FC236}">
                <a16:creationId xmlns:a16="http://schemas.microsoft.com/office/drawing/2014/main" id="{9BD547C4-B897-074F-9E00-834CFE9882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06429" y="450532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8" name="Line 34">
            <a:extLst>
              <a:ext uri="{FF2B5EF4-FFF2-40B4-BE49-F238E27FC236}">
                <a16:creationId xmlns:a16="http://schemas.microsoft.com/office/drawing/2014/main" id="{FF3863DA-1985-FF41-9004-D5CEA2F67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6253" y="403701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19" name="Group 6">
            <a:extLst>
              <a:ext uri="{FF2B5EF4-FFF2-40B4-BE49-F238E27FC236}">
                <a16:creationId xmlns:a16="http://schemas.microsoft.com/office/drawing/2014/main" id="{5BF76C39-871C-C244-BEFD-BADB563370C6}"/>
              </a:ext>
            </a:extLst>
          </p:cNvPr>
          <p:cNvGrpSpPr>
            <a:grpSpLocks/>
          </p:cNvGrpSpPr>
          <p:nvPr/>
        </p:nvGrpSpPr>
        <p:grpSpPr bwMode="auto">
          <a:xfrm>
            <a:off x="4777628" y="2957514"/>
            <a:ext cx="2362200" cy="1762125"/>
            <a:chOff x="3839" y="1737"/>
            <a:chExt cx="1488" cy="1110"/>
          </a:xfrm>
        </p:grpSpPr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DC6408F9-39B2-F04A-B836-B7FB38C5D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1" name="Text Box 8">
              <a:extLst>
                <a:ext uri="{FF2B5EF4-FFF2-40B4-BE49-F238E27FC236}">
                  <a16:creationId xmlns:a16="http://schemas.microsoft.com/office/drawing/2014/main" id="{B20E7CC6-10C6-A940-923F-55FAE0127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9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l 5">
            <a:extLst>
              <a:ext uri="{FF2B5EF4-FFF2-40B4-BE49-F238E27FC236}">
                <a16:creationId xmlns:a16="http://schemas.microsoft.com/office/drawing/2014/main" id="{069BDE47-65DC-C044-8313-1D55D05F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82" y="4670718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5" name="Oval 38">
            <a:extLst>
              <a:ext uri="{FF2B5EF4-FFF2-40B4-BE49-F238E27FC236}">
                <a16:creationId xmlns:a16="http://schemas.microsoft.com/office/drawing/2014/main" id="{A6ECE5E2-EF64-484D-8DB8-E5752426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33" y="4732631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63E7E-17C8-AC42-9EF7-C3DD78A3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Oval 11">
            <a:extLst>
              <a:ext uri="{FF2B5EF4-FFF2-40B4-BE49-F238E27FC236}">
                <a16:creationId xmlns:a16="http://schemas.microsoft.com/office/drawing/2014/main" id="{60392B92-D1C6-DF47-A1D9-998E9A75B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029" y="169068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Line 22">
            <a:extLst>
              <a:ext uri="{FF2B5EF4-FFF2-40B4-BE49-F238E27FC236}">
                <a16:creationId xmlns:a16="http://schemas.microsoft.com/office/drawing/2014/main" id="{0E726C3E-01A7-E543-82A5-BD5D20BE0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7792" y="284797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" name="Oval 23">
            <a:extLst>
              <a:ext uri="{FF2B5EF4-FFF2-40B4-BE49-F238E27FC236}">
                <a16:creationId xmlns:a16="http://schemas.microsoft.com/office/drawing/2014/main" id="{EB66066F-D9EC-294F-80E7-2F0F6D9D7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4" y="443388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" name="Line 59">
            <a:extLst>
              <a:ext uri="{FF2B5EF4-FFF2-40B4-BE49-F238E27FC236}">
                <a16:creationId xmlns:a16="http://schemas.microsoft.com/office/drawing/2014/main" id="{7D86CD4A-1218-7544-BEB9-69EF968E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0141" y="5824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DEF18429-B040-6948-BA45-0B95D0CC6A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2778" y="57277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" name="Line 61">
            <a:extLst>
              <a:ext uri="{FF2B5EF4-FFF2-40B4-BE49-F238E27FC236}">
                <a16:creationId xmlns:a16="http://schemas.microsoft.com/office/drawing/2014/main" id="{080AC134-390C-2948-B0AF-D79DDC68A8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7066" y="58039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" name="Line 62">
            <a:extLst>
              <a:ext uri="{FF2B5EF4-FFF2-40B4-BE49-F238E27FC236}">
                <a16:creationId xmlns:a16="http://schemas.microsoft.com/office/drawing/2014/main" id="{46F06D00-5BD1-B44D-ACEB-8F6D6B335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9916" y="587057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" name="Line 64">
            <a:extLst>
              <a:ext uri="{FF2B5EF4-FFF2-40B4-BE49-F238E27FC236}">
                <a16:creationId xmlns:a16="http://schemas.microsoft.com/office/drawing/2014/main" id="{3B02840B-B821-8545-83D1-7E9985F409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7628" y="454501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AD5D8914-A1A6-854A-9BDD-14E6B1421D89}"/>
              </a:ext>
            </a:extLst>
          </p:cNvPr>
          <p:cNvGrpSpPr>
            <a:grpSpLocks/>
          </p:cNvGrpSpPr>
          <p:nvPr/>
        </p:nvGrpSpPr>
        <p:grpSpPr bwMode="auto">
          <a:xfrm>
            <a:off x="8181228" y="5267325"/>
            <a:ext cx="331788" cy="368300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4A9F575F-B581-E24E-9179-6D2B68BEE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80D5A9EE-9A77-F14D-B819-DD2A46239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361">
            <a:extLst>
              <a:ext uri="{FF2B5EF4-FFF2-40B4-BE49-F238E27FC236}">
                <a16:creationId xmlns:a16="http://schemas.microsoft.com/office/drawing/2014/main" id="{CC45FDDB-FE99-9A43-8A6E-200FC4B41979}"/>
              </a:ext>
            </a:extLst>
          </p:cNvPr>
          <p:cNvGrpSpPr>
            <a:grpSpLocks/>
          </p:cNvGrpSpPr>
          <p:nvPr/>
        </p:nvGrpSpPr>
        <p:grpSpPr bwMode="auto">
          <a:xfrm>
            <a:off x="3810842" y="4595814"/>
            <a:ext cx="396875" cy="388937"/>
            <a:chOff x="2967" y="478"/>
            <a:chExt cx="788" cy="625"/>
          </a:xfrm>
        </p:grpSpPr>
        <p:pic>
          <p:nvPicPr>
            <p:cNvPr id="16" name="Picture 358" descr="access_point_stylized_small">
              <a:extLst>
                <a:ext uri="{FF2B5EF4-FFF2-40B4-BE49-F238E27FC236}">
                  <a16:creationId xmlns:a16="http://schemas.microsoft.com/office/drawing/2014/main" id="{96B21726-EA53-374B-9BBE-41C15379C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60" descr="antenna_radiation_stylized">
              <a:extLst>
                <a:ext uri="{FF2B5EF4-FFF2-40B4-BE49-F238E27FC236}">
                  <a16:creationId xmlns:a16="http://schemas.microsoft.com/office/drawing/2014/main" id="{CF238CE3-80D4-574D-9740-308009DFE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71E09EE9-26CD-3F45-9EAC-BADCC39C497B}"/>
              </a:ext>
            </a:extLst>
          </p:cNvPr>
          <p:cNvGrpSpPr>
            <a:grpSpLocks/>
          </p:cNvGrpSpPr>
          <p:nvPr/>
        </p:nvGrpSpPr>
        <p:grpSpPr bwMode="auto">
          <a:xfrm>
            <a:off x="7408117" y="5357813"/>
            <a:ext cx="458787" cy="620712"/>
            <a:chOff x="5955030" y="3031808"/>
            <a:chExt cx="914400" cy="1398587"/>
          </a:xfrm>
        </p:grpSpPr>
        <p:grpSp>
          <p:nvGrpSpPr>
            <p:cNvPr id="19" name="Group 398">
              <a:extLst>
                <a:ext uri="{FF2B5EF4-FFF2-40B4-BE49-F238E27FC236}">
                  <a16:creationId xmlns:a16="http://schemas.microsoft.com/office/drawing/2014/main" id="{65373911-EE99-D84D-9E72-27840620B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" name="Line 270">
                <a:extLst>
                  <a:ext uri="{FF2B5EF4-FFF2-40B4-BE49-F238E27FC236}">
                    <a16:creationId xmlns:a16="http://schemas.microsoft.com/office/drawing/2014/main" id="{263A2CAF-EE1B-A44E-AE0C-91DAAF7F3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2" name="Line 271">
                <a:extLst>
                  <a:ext uri="{FF2B5EF4-FFF2-40B4-BE49-F238E27FC236}">
                    <a16:creationId xmlns:a16="http://schemas.microsoft.com/office/drawing/2014/main" id="{5DC59F00-4EF9-FE4D-BA7C-62EF3061E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" name="Line 272">
                <a:extLst>
                  <a:ext uri="{FF2B5EF4-FFF2-40B4-BE49-F238E27FC236}">
                    <a16:creationId xmlns:a16="http://schemas.microsoft.com/office/drawing/2014/main" id="{09A27889-B0BA-0148-A68E-F9A90A18F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4" name="Line 273">
                <a:extLst>
                  <a:ext uri="{FF2B5EF4-FFF2-40B4-BE49-F238E27FC236}">
                    <a16:creationId xmlns:a16="http://schemas.microsoft.com/office/drawing/2014/main" id="{80AE2D3C-F42D-034F-990F-944185C85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" name="Line 274">
                <a:extLst>
                  <a:ext uri="{FF2B5EF4-FFF2-40B4-BE49-F238E27FC236}">
                    <a16:creationId xmlns:a16="http://schemas.microsoft.com/office/drawing/2014/main" id="{631CDEB3-B401-BE47-8BE7-10AB779F4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" name="Line 275">
                <a:extLst>
                  <a:ext uri="{FF2B5EF4-FFF2-40B4-BE49-F238E27FC236}">
                    <a16:creationId xmlns:a16="http://schemas.microsoft.com/office/drawing/2014/main" id="{4B78EA67-6E92-C34D-8B41-D2691D7A2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" name="Line 276">
                <a:extLst>
                  <a:ext uri="{FF2B5EF4-FFF2-40B4-BE49-F238E27FC236}">
                    <a16:creationId xmlns:a16="http://schemas.microsoft.com/office/drawing/2014/main" id="{BFCFB1E6-994D-E248-8675-C7286112E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" name="Line 277">
                <a:extLst>
                  <a:ext uri="{FF2B5EF4-FFF2-40B4-BE49-F238E27FC236}">
                    <a16:creationId xmlns:a16="http://schemas.microsoft.com/office/drawing/2014/main" id="{319B3A7D-E9E7-2E48-A23A-6F930403B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" name="Line 278">
                <a:extLst>
                  <a:ext uri="{FF2B5EF4-FFF2-40B4-BE49-F238E27FC236}">
                    <a16:creationId xmlns:a16="http://schemas.microsoft.com/office/drawing/2014/main" id="{47C93843-D6F7-584D-8147-8A2BF70A7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" name="Line 279">
                <a:extLst>
                  <a:ext uri="{FF2B5EF4-FFF2-40B4-BE49-F238E27FC236}">
                    <a16:creationId xmlns:a16="http://schemas.microsoft.com/office/drawing/2014/main" id="{48B347B9-C9DB-7546-9B56-BBBA017A8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" name="Line 280">
                <a:extLst>
                  <a:ext uri="{FF2B5EF4-FFF2-40B4-BE49-F238E27FC236}">
                    <a16:creationId xmlns:a16="http://schemas.microsoft.com/office/drawing/2014/main" id="{44DC1B60-840B-6446-9B9D-BD87D28D0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" name="Line 281">
                <a:extLst>
                  <a:ext uri="{FF2B5EF4-FFF2-40B4-BE49-F238E27FC236}">
                    <a16:creationId xmlns:a16="http://schemas.microsoft.com/office/drawing/2014/main" id="{66D9402F-A48B-AA47-BDA0-D0B9556CF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" name="Line 282">
                <a:extLst>
                  <a:ext uri="{FF2B5EF4-FFF2-40B4-BE49-F238E27FC236}">
                    <a16:creationId xmlns:a16="http://schemas.microsoft.com/office/drawing/2014/main" id="{2EDB9A09-F892-5D42-BB7B-293EFCAA0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" name="Line 283">
                <a:extLst>
                  <a:ext uri="{FF2B5EF4-FFF2-40B4-BE49-F238E27FC236}">
                    <a16:creationId xmlns:a16="http://schemas.microsoft.com/office/drawing/2014/main" id="{9BEFE462-04EB-2442-B6CA-BA1CD8205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" name="Line 284">
                <a:extLst>
                  <a:ext uri="{FF2B5EF4-FFF2-40B4-BE49-F238E27FC236}">
                    <a16:creationId xmlns:a16="http://schemas.microsoft.com/office/drawing/2014/main" id="{1B1B36AA-5452-0E4B-9ED5-4697775A4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0" name="Picture 399" descr="cell_tower_radiation copy">
              <a:extLst>
                <a:ext uri="{FF2B5EF4-FFF2-40B4-BE49-F238E27FC236}">
                  <a16:creationId xmlns:a16="http://schemas.microsoft.com/office/drawing/2014/main" id="{F5768168-0D43-1646-84AF-6BEB90060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403">
            <a:extLst>
              <a:ext uri="{FF2B5EF4-FFF2-40B4-BE49-F238E27FC236}">
                <a16:creationId xmlns:a16="http://schemas.microsoft.com/office/drawing/2014/main" id="{6F427DBC-A442-F841-9812-8409D7E0F97A}"/>
              </a:ext>
            </a:extLst>
          </p:cNvPr>
          <p:cNvGrpSpPr>
            <a:grpSpLocks/>
          </p:cNvGrpSpPr>
          <p:nvPr/>
        </p:nvGrpSpPr>
        <p:grpSpPr bwMode="auto">
          <a:xfrm>
            <a:off x="5142753" y="5754688"/>
            <a:ext cx="527050" cy="392112"/>
            <a:chOff x="2751" y="1851"/>
            <a:chExt cx="462" cy="478"/>
          </a:xfrm>
        </p:grpSpPr>
        <p:pic>
          <p:nvPicPr>
            <p:cNvPr id="37" name="Picture 364" descr="iphone_stylized_small">
              <a:extLst>
                <a:ext uri="{FF2B5EF4-FFF2-40B4-BE49-F238E27FC236}">
                  <a16:creationId xmlns:a16="http://schemas.microsoft.com/office/drawing/2014/main" id="{02AFE1A6-8E50-F54D-B119-6BF08D4AC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02" descr="antenna_radiation_stylized">
              <a:extLst>
                <a:ext uri="{FF2B5EF4-FFF2-40B4-BE49-F238E27FC236}">
                  <a16:creationId xmlns:a16="http://schemas.microsoft.com/office/drawing/2014/main" id="{AE4BB38A-2E0F-FA4F-9C0B-85ADDBF73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100">
            <a:extLst>
              <a:ext uri="{FF2B5EF4-FFF2-40B4-BE49-F238E27FC236}">
                <a16:creationId xmlns:a16="http://schemas.microsoft.com/office/drawing/2014/main" id="{34EB8AD0-65FB-5943-B8D3-B1E44D1EB2A9}"/>
              </a:ext>
            </a:extLst>
          </p:cNvPr>
          <p:cNvGrpSpPr>
            <a:grpSpLocks/>
          </p:cNvGrpSpPr>
          <p:nvPr/>
        </p:nvGrpSpPr>
        <p:grpSpPr bwMode="auto">
          <a:xfrm>
            <a:off x="5833317" y="5387976"/>
            <a:ext cx="458787" cy="620713"/>
            <a:chOff x="5955030" y="3031808"/>
            <a:chExt cx="914400" cy="1398587"/>
          </a:xfrm>
        </p:grpSpPr>
        <p:grpSp>
          <p:nvGrpSpPr>
            <p:cNvPr id="40" name="Group 398">
              <a:extLst>
                <a:ext uri="{FF2B5EF4-FFF2-40B4-BE49-F238E27FC236}">
                  <a16:creationId xmlns:a16="http://schemas.microsoft.com/office/drawing/2014/main" id="{DB3AA886-9EF2-5D4E-8A1B-3157781D5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42" name="Line 270">
                <a:extLst>
                  <a:ext uri="{FF2B5EF4-FFF2-40B4-BE49-F238E27FC236}">
                    <a16:creationId xmlns:a16="http://schemas.microsoft.com/office/drawing/2014/main" id="{2647D142-6311-3B4C-B84B-1BD008C3B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3" name="Line 271">
                <a:extLst>
                  <a:ext uri="{FF2B5EF4-FFF2-40B4-BE49-F238E27FC236}">
                    <a16:creationId xmlns:a16="http://schemas.microsoft.com/office/drawing/2014/main" id="{6FFEFC35-DCD8-0348-9F4F-926228F09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4" name="Line 272">
                <a:extLst>
                  <a:ext uri="{FF2B5EF4-FFF2-40B4-BE49-F238E27FC236}">
                    <a16:creationId xmlns:a16="http://schemas.microsoft.com/office/drawing/2014/main" id="{CBB75CDA-5299-8C43-9772-B5592C809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5" name="Line 273">
                <a:extLst>
                  <a:ext uri="{FF2B5EF4-FFF2-40B4-BE49-F238E27FC236}">
                    <a16:creationId xmlns:a16="http://schemas.microsoft.com/office/drawing/2014/main" id="{B277A35D-3211-1C4F-B578-C912CA4E1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6" name="Line 274">
                <a:extLst>
                  <a:ext uri="{FF2B5EF4-FFF2-40B4-BE49-F238E27FC236}">
                    <a16:creationId xmlns:a16="http://schemas.microsoft.com/office/drawing/2014/main" id="{0CF887A6-E221-8142-BBDA-741E54F63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7" name="Line 275">
                <a:extLst>
                  <a:ext uri="{FF2B5EF4-FFF2-40B4-BE49-F238E27FC236}">
                    <a16:creationId xmlns:a16="http://schemas.microsoft.com/office/drawing/2014/main" id="{93946B57-8CEA-4042-B40A-F16C906B7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8" name="Line 276">
                <a:extLst>
                  <a:ext uri="{FF2B5EF4-FFF2-40B4-BE49-F238E27FC236}">
                    <a16:creationId xmlns:a16="http://schemas.microsoft.com/office/drawing/2014/main" id="{2DCFCAB8-7584-374F-88E5-D2ED61A26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9" name="Line 277">
                <a:extLst>
                  <a:ext uri="{FF2B5EF4-FFF2-40B4-BE49-F238E27FC236}">
                    <a16:creationId xmlns:a16="http://schemas.microsoft.com/office/drawing/2014/main" id="{FBA32635-F36B-9142-B8F0-DF082A92A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0" name="Line 278">
                <a:extLst>
                  <a:ext uri="{FF2B5EF4-FFF2-40B4-BE49-F238E27FC236}">
                    <a16:creationId xmlns:a16="http://schemas.microsoft.com/office/drawing/2014/main" id="{419FB183-77BC-7549-A822-CB410F508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1" name="Line 279">
                <a:extLst>
                  <a:ext uri="{FF2B5EF4-FFF2-40B4-BE49-F238E27FC236}">
                    <a16:creationId xmlns:a16="http://schemas.microsoft.com/office/drawing/2014/main" id="{62B2204C-42AC-A346-82FA-81BAA9E42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2" name="Line 280">
                <a:extLst>
                  <a:ext uri="{FF2B5EF4-FFF2-40B4-BE49-F238E27FC236}">
                    <a16:creationId xmlns:a16="http://schemas.microsoft.com/office/drawing/2014/main" id="{D17D8C61-ED0B-E843-9BE5-C27FE3E5E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3" name="Line 281">
                <a:extLst>
                  <a:ext uri="{FF2B5EF4-FFF2-40B4-BE49-F238E27FC236}">
                    <a16:creationId xmlns:a16="http://schemas.microsoft.com/office/drawing/2014/main" id="{1F9E0ABA-DA87-FE41-8F68-5720AA0B1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4" name="Line 282">
                <a:extLst>
                  <a:ext uri="{FF2B5EF4-FFF2-40B4-BE49-F238E27FC236}">
                    <a16:creationId xmlns:a16="http://schemas.microsoft.com/office/drawing/2014/main" id="{5E17AE52-216C-024C-86F2-9B5C85C9C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5" name="Line 283">
                <a:extLst>
                  <a:ext uri="{FF2B5EF4-FFF2-40B4-BE49-F238E27FC236}">
                    <a16:creationId xmlns:a16="http://schemas.microsoft.com/office/drawing/2014/main" id="{2A0B1771-D62D-084F-A96D-D4D07E79B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6" name="Line 284">
                <a:extLst>
                  <a:ext uri="{FF2B5EF4-FFF2-40B4-BE49-F238E27FC236}">
                    <a16:creationId xmlns:a16="http://schemas.microsoft.com/office/drawing/2014/main" id="{D05B89F7-B22F-8349-8337-1AE380348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41" name="Picture 399" descr="cell_tower_radiation copy">
              <a:extLst>
                <a:ext uri="{FF2B5EF4-FFF2-40B4-BE49-F238E27FC236}">
                  <a16:creationId xmlns:a16="http://schemas.microsoft.com/office/drawing/2014/main" id="{003B3E1B-DB23-E84B-A5E3-AD801212F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356">
            <a:extLst>
              <a:ext uri="{FF2B5EF4-FFF2-40B4-BE49-F238E27FC236}">
                <a16:creationId xmlns:a16="http://schemas.microsoft.com/office/drawing/2014/main" id="{5D6756D4-0A74-BD4B-AF89-8C32CE432C1A}"/>
              </a:ext>
            </a:extLst>
          </p:cNvPr>
          <p:cNvGrpSpPr>
            <a:grpSpLocks/>
          </p:cNvGrpSpPr>
          <p:nvPr/>
        </p:nvGrpSpPr>
        <p:grpSpPr bwMode="auto">
          <a:xfrm>
            <a:off x="7520828" y="6191250"/>
            <a:ext cx="361950" cy="338138"/>
            <a:chOff x="313" y="1497"/>
            <a:chExt cx="1152" cy="1014"/>
          </a:xfrm>
        </p:grpSpPr>
        <p:pic>
          <p:nvPicPr>
            <p:cNvPr id="58" name="Picture 354" descr="laptop_stylized_small">
              <a:extLst>
                <a:ext uri="{FF2B5EF4-FFF2-40B4-BE49-F238E27FC236}">
                  <a16:creationId xmlns:a16="http://schemas.microsoft.com/office/drawing/2014/main" id="{C85F54A7-C391-4741-A6E9-1A4F896EA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355" descr="antenna_stylized">
              <a:extLst>
                <a:ext uri="{FF2B5EF4-FFF2-40B4-BE49-F238E27FC236}">
                  <a16:creationId xmlns:a16="http://schemas.microsoft.com/office/drawing/2014/main" id="{76130776-D5B3-744D-B1B6-81713CBEE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>
            <a:extLst>
              <a:ext uri="{FF2B5EF4-FFF2-40B4-BE49-F238E27FC236}">
                <a16:creationId xmlns:a16="http://schemas.microsoft.com/office/drawing/2014/main" id="{BE1F4E95-5D8F-2947-A692-D150D5191BAA}"/>
              </a:ext>
            </a:extLst>
          </p:cNvPr>
          <p:cNvGrpSpPr>
            <a:grpSpLocks/>
          </p:cNvGrpSpPr>
          <p:nvPr/>
        </p:nvGrpSpPr>
        <p:grpSpPr bwMode="auto">
          <a:xfrm>
            <a:off x="6290517" y="6211888"/>
            <a:ext cx="376237" cy="347662"/>
            <a:chOff x="313" y="1497"/>
            <a:chExt cx="1152" cy="1014"/>
          </a:xfrm>
        </p:grpSpPr>
        <p:pic>
          <p:nvPicPr>
            <p:cNvPr id="61" name="Picture 354" descr="laptop_stylized_small">
              <a:extLst>
                <a:ext uri="{FF2B5EF4-FFF2-40B4-BE49-F238E27FC236}">
                  <a16:creationId xmlns:a16="http://schemas.microsoft.com/office/drawing/2014/main" id="{C943F58F-077D-9E44-8B7A-E4B61A2E1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355" descr="antenna_stylized">
              <a:extLst>
                <a:ext uri="{FF2B5EF4-FFF2-40B4-BE49-F238E27FC236}">
                  <a16:creationId xmlns:a16="http://schemas.microsoft.com/office/drawing/2014/main" id="{1EDA0653-7BCF-EF42-9550-A858EF98B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>
            <a:extLst>
              <a:ext uri="{FF2B5EF4-FFF2-40B4-BE49-F238E27FC236}">
                <a16:creationId xmlns:a16="http://schemas.microsoft.com/office/drawing/2014/main" id="{B94A5AB5-5EC1-9C4D-A17C-BF77D2D39C33}"/>
              </a:ext>
            </a:extLst>
          </p:cNvPr>
          <p:cNvGrpSpPr>
            <a:grpSpLocks/>
          </p:cNvGrpSpPr>
          <p:nvPr/>
        </p:nvGrpSpPr>
        <p:grpSpPr bwMode="auto">
          <a:xfrm>
            <a:off x="5569792" y="6232526"/>
            <a:ext cx="382587" cy="436563"/>
            <a:chOff x="313" y="1497"/>
            <a:chExt cx="1152" cy="1014"/>
          </a:xfrm>
        </p:grpSpPr>
        <p:pic>
          <p:nvPicPr>
            <p:cNvPr id="64" name="Picture 354" descr="laptop_stylized_small">
              <a:extLst>
                <a:ext uri="{FF2B5EF4-FFF2-40B4-BE49-F238E27FC236}">
                  <a16:creationId xmlns:a16="http://schemas.microsoft.com/office/drawing/2014/main" id="{1D206422-3CEF-5142-8B72-85C09CBCC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355" descr="antenna_stylized">
              <a:extLst>
                <a:ext uri="{FF2B5EF4-FFF2-40B4-BE49-F238E27FC236}">
                  <a16:creationId xmlns:a16="http://schemas.microsoft.com/office/drawing/2014/main" id="{51B87A1B-28B3-A14C-BFC1-0B144A183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403">
            <a:extLst>
              <a:ext uri="{FF2B5EF4-FFF2-40B4-BE49-F238E27FC236}">
                <a16:creationId xmlns:a16="http://schemas.microsoft.com/office/drawing/2014/main" id="{13ED1673-2809-9147-87E9-FD615C7960BE}"/>
              </a:ext>
            </a:extLst>
          </p:cNvPr>
          <p:cNvGrpSpPr>
            <a:grpSpLocks/>
          </p:cNvGrpSpPr>
          <p:nvPr/>
        </p:nvGrpSpPr>
        <p:grpSpPr bwMode="auto">
          <a:xfrm>
            <a:off x="5468192" y="5073651"/>
            <a:ext cx="485775" cy="403225"/>
            <a:chOff x="2751" y="1851"/>
            <a:chExt cx="462" cy="478"/>
          </a:xfrm>
        </p:grpSpPr>
        <p:pic>
          <p:nvPicPr>
            <p:cNvPr id="67" name="Picture 364" descr="iphone_stylized_small">
              <a:extLst>
                <a:ext uri="{FF2B5EF4-FFF2-40B4-BE49-F238E27FC236}">
                  <a16:creationId xmlns:a16="http://schemas.microsoft.com/office/drawing/2014/main" id="{38786DC6-5564-844A-A2E8-A0994E5CB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402" descr="antenna_radiation_stylized">
              <a:extLst>
                <a:ext uri="{FF2B5EF4-FFF2-40B4-BE49-F238E27FC236}">
                  <a16:creationId xmlns:a16="http://schemas.microsoft.com/office/drawing/2014/main" id="{B961F8D7-C1E1-A341-B4DD-9BDE4CC3C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Group 403">
            <a:extLst>
              <a:ext uri="{FF2B5EF4-FFF2-40B4-BE49-F238E27FC236}">
                <a16:creationId xmlns:a16="http://schemas.microsoft.com/office/drawing/2014/main" id="{54BA2B35-EA12-564B-A413-BE57D40AED66}"/>
              </a:ext>
            </a:extLst>
          </p:cNvPr>
          <p:cNvGrpSpPr>
            <a:grpSpLocks/>
          </p:cNvGrpSpPr>
          <p:nvPr/>
        </p:nvGrpSpPr>
        <p:grpSpPr bwMode="auto">
          <a:xfrm>
            <a:off x="8028829" y="5734051"/>
            <a:ext cx="525463" cy="392113"/>
            <a:chOff x="2751" y="1851"/>
            <a:chExt cx="462" cy="478"/>
          </a:xfrm>
        </p:grpSpPr>
        <p:pic>
          <p:nvPicPr>
            <p:cNvPr id="70" name="Picture 364" descr="iphone_stylized_small">
              <a:extLst>
                <a:ext uri="{FF2B5EF4-FFF2-40B4-BE49-F238E27FC236}">
                  <a16:creationId xmlns:a16="http://schemas.microsoft.com/office/drawing/2014/main" id="{2E3D6C22-1529-6B44-A6BE-81E87D944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02" descr="antenna_radiation_stylized">
              <a:extLst>
                <a:ext uri="{FF2B5EF4-FFF2-40B4-BE49-F238E27FC236}">
                  <a16:creationId xmlns:a16="http://schemas.microsoft.com/office/drawing/2014/main" id="{947E3714-BA1B-9042-B7C3-EA61E2144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Group 356">
            <a:extLst>
              <a:ext uri="{FF2B5EF4-FFF2-40B4-BE49-F238E27FC236}">
                <a16:creationId xmlns:a16="http://schemas.microsoft.com/office/drawing/2014/main" id="{DA212F59-BF55-6F41-9DCA-CAD14B852B23}"/>
              </a:ext>
            </a:extLst>
          </p:cNvPr>
          <p:cNvGrpSpPr>
            <a:grpSpLocks/>
          </p:cNvGrpSpPr>
          <p:nvPr/>
        </p:nvGrpSpPr>
        <p:grpSpPr bwMode="auto">
          <a:xfrm>
            <a:off x="6727078" y="5591175"/>
            <a:ext cx="376238" cy="349250"/>
            <a:chOff x="313" y="1497"/>
            <a:chExt cx="1152" cy="1014"/>
          </a:xfrm>
        </p:grpSpPr>
        <p:pic>
          <p:nvPicPr>
            <p:cNvPr id="73" name="Picture 354" descr="laptop_stylized_small">
              <a:extLst>
                <a:ext uri="{FF2B5EF4-FFF2-40B4-BE49-F238E27FC236}">
                  <a16:creationId xmlns:a16="http://schemas.microsoft.com/office/drawing/2014/main" id="{28B05140-103A-1D40-88AD-72375F978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355" descr="antenna_stylized">
              <a:extLst>
                <a:ext uri="{FF2B5EF4-FFF2-40B4-BE49-F238E27FC236}">
                  <a16:creationId xmlns:a16="http://schemas.microsoft.com/office/drawing/2014/main" id="{93CF76C9-6AB3-E34C-AD5E-ABFDE6EEC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" name="Group 356">
            <a:extLst>
              <a:ext uri="{FF2B5EF4-FFF2-40B4-BE49-F238E27FC236}">
                <a16:creationId xmlns:a16="http://schemas.microsoft.com/office/drawing/2014/main" id="{AC8AE51A-5677-1E49-A2B5-EE4311A53284}"/>
              </a:ext>
            </a:extLst>
          </p:cNvPr>
          <p:cNvGrpSpPr>
            <a:grpSpLocks/>
          </p:cNvGrpSpPr>
          <p:nvPr/>
        </p:nvGrpSpPr>
        <p:grpSpPr bwMode="auto">
          <a:xfrm>
            <a:off x="3648917" y="5043489"/>
            <a:ext cx="282575" cy="344487"/>
            <a:chOff x="313" y="1497"/>
            <a:chExt cx="1152" cy="1014"/>
          </a:xfrm>
        </p:grpSpPr>
        <p:pic>
          <p:nvPicPr>
            <p:cNvPr id="76" name="Picture 354" descr="laptop_stylized_small">
              <a:extLst>
                <a:ext uri="{FF2B5EF4-FFF2-40B4-BE49-F238E27FC236}">
                  <a16:creationId xmlns:a16="http://schemas.microsoft.com/office/drawing/2014/main" id="{EB59931F-FE98-724B-9B69-50BA99F44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355" descr="antenna_stylized">
              <a:extLst>
                <a:ext uri="{FF2B5EF4-FFF2-40B4-BE49-F238E27FC236}">
                  <a16:creationId xmlns:a16="http://schemas.microsoft.com/office/drawing/2014/main" id="{5354973B-63B3-3D44-9F9E-748DBB658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" name="Group 403">
            <a:extLst>
              <a:ext uri="{FF2B5EF4-FFF2-40B4-BE49-F238E27FC236}">
                <a16:creationId xmlns:a16="http://schemas.microsoft.com/office/drawing/2014/main" id="{4DDC970F-3C0F-3B49-AB39-667DE8E9EC2C}"/>
              </a:ext>
            </a:extLst>
          </p:cNvPr>
          <p:cNvGrpSpPr>
            <a:grpSpLocks/>
          </p:cNvGrpSpPr>
          <p:nvPr/>
        </p:nvGrpSpPr>
        <p:grpSpPr bwMode="auto">
          <a:xfrm>
            <a:off x="3355228" y="4708525"/>
            <a:ext cx="444500" cy="381000"/>
            <a:chOff x="2751" y="1851"/>
            <a:chExt cx="462" cy="478"/>
          </a:xfrm>
        </p:grpSpPr>
        <p:pic>
          <p:nvPicPr>
            <p:cNvPr id="79" name="Picture 364" descr="iphone_stylized_small">
              <a:extLst>
                <a:ext uri="{FF2B5EF4-FFF2-40B4-BE49-F238E27FC236}">
                  <a16:creationId xmlns:a16="http://schemas.microsoft.com/office/drawing/2014/main" id="{89B630E0-34C5-834E-AF1D-F468DC730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02" descr="antenna_radiation_stylized">
              <a:extLst>
                <a:ext uri="{FF2B5EF4-FFF2-40B4-BE49-F238E27FC236}">
                  <a16:creationId xmlns:a16="http://schemas.microsoft.com/office/drawing/2014/main" id="{76B71D02-1096-7143-BDD5-B773E4DEE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142">
            <a:extLst>
              <a:ext uri="{FF2B5EF4-FFF2-40B4-BE49-F238E27FC236}">
                <a16:creationId xmlns:a16="http://schemas.microsoft.com/office/drawing/2014/main" id="{672866DA-3FCE-6346-BC40-BC04517DD906}"/>
              </a:ext>
            </a:extLst>
          </p:cNvPr>
          <p:cNvGrpSpPr>
            <a:grpSpLocks/>
          </p:cNvGrpSpPr>
          <p:nvPr/>
        </p:nvGrpSpPr>
        <p:grpSpPr bwMode="auto">
          <a:xfrm>
            <a:off x="3313953" y="2371726"/>
            <a:ext cx="458788" cy="619125"/>
            <a:chOff x="5955030" y="3031808"/>
            <a:chExt cx="914400" cy="1398587"/>
          </a:xfrm>
        </p:grpSpPr>
        <p:grpSp>
          <p:nvGrpSpPr>
            <p:cNvPr id="82" name="Group 398">
              <a:extLst>
                <a:ext uri="{FF2B5EF4-FFF2-40B4-BE49-F238E27FC236}">
                  <a16:creationId xmlns:a16="http://schemas.microsoft.com/office/drawing/2014/main" id="{CFE69EC4-6B0E-4E47-9DE4-1A1B2D70D4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84" name="Line 270">
                <a:extLst>
                  <a:ext uri="{FF2B5EF4-FFF2-40B4-BE49-F238E27FC236}">
                    <a16:creationId xmlns:a16="http://schemas.microsoft.com/office/drawing/2014/main" id="{3C860DCF-17A7-3F49-812D-6F27E53A6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5" name="Line 271">
                <a:extLst>
                  <a:ext uri="{FF2B5EF4-FFF2-40B4-BE49-F238E27FC236}">
                    <a16:creationId xmlns:a16="http://schemas.microsoft.com/office/drawing/2014/main" id="{6CD419D8-3340-7448-A5B0-900B5BBB4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6" name="Line 272">
                <a:extLst>
                  <a:ext uri="{FF2B5EF4-FFF2-40B4-BE49-F238E27FC236}">
                    <a16:creationId xmlns:a16="http://schemas.microsoft.com/office/drawing/2014/main" id="{C95C18EC-4A15-0F44-89A1-4DA44753E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7" name="Line 273">
                <a:extLst>
                  <a:ext uri="{FF2B5EF4-FFF2-40B4-BE49-F238E27FC236}">
                    <a16:creationId xmlns:a16="http://schemas.microsoft.com/office/drawing/2014/main" id="{F386C079-26AA-2D46-8B7F-034F50AEC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" name="Line 274">
                <a:extLst>
                  <a:ext uri="{FF2B5EF4-FFF2-40B4-BE49-F238E27FC236}">
                    <a16:creationId xmlns:a16="http://schemas.microsoft.com/office/drawing/2014/main" id="{8349D8EE-C0AB-6145-B202-3B1C694BF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" name="Line 275">
                <a:extLst>
                  <a:ext uri="{FF2B5EF4-FFF2-40B4-BE49-F238E27FC236}">
                    <a16:creationId xmlns:a16="http://schemas.microsoft.com/office/drawing/2014/main" id="{41D30A9C-4317-5545-89A0-015FAB15C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" name="Line 276">
                <a:extLst>
                  <a:ext uri="{FF2B5EF4-FFF2-40B4-BE49-F238E27FC236}">
                    <a16:creationId xmlns:a16="http://schemas.microsoft.com/office/drawing/2014/main" id="{0FCDF469-66D5-6D41-8C32-824614EA8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" name="Line 277">
                <a:extLst>
                  <a:ext uri="{FF2B5EF4-FFF2-40B4-BE49-F238E27FC236}">
                    <a16:creationId xmlns:a16="http://schemas.microsoft.com/office/drawing/2014/main" id="{C952D720-2A9C-2940-B618-D37F92ED7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" name="Line 278">
                <a:extLst>
                  <a:ext uri="{FF2B5EF4-FFF2-40B4-BE49-F238E27FC236}">
                    <a16:creationId xmlns:a16="http://schemas.microsoft.com/office/drawing/2014/main" id="{5DB6C4D8-4DA5-A042-B036-F47FAC2E1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" name="Line 279">
                <a:extLst>
                  <a:ext uri="{FF2B5EF4-FFF2-40B4-BE49-F238E27FC236}">
                    <a16:creationId xmlns:a16="http://schemas.microsoft.com/office/drawing/2014/main" id="{5E9D22CC-A550-594B-8F7E-47C286495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4" name="Line 280">
                <a:extLst>
                  <a:ext uri="{FF2B5EF4-FFF2-40B4-BE49-F238E27FC236}">
                    <a16:creationId xmlns:a16="http://schemas.microsoft.com/office/drawing/2014/main" id="{79143A6D-2BFC-944D-A189-FC56E015D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5" name="Line 281">
                <a:extLst>
                  <a:ext uri="{FF2B5EF4-FFF2-40B4-BE49-F238E27FC236}">
                    <a16:creationId xmlns:a16="http://schemas.microsoft.com/office/drawing/2014/main" id="{FD18C627-CA8D-1B4D-9CF8-4F40CB51A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6" name="Line 282">
                <a:extLst>
                  <a:ext uri="{FF2B5EF4-FFF2-40B4-BE49-F238E27FC236}">
                    <a16:creationId xmlns:a16="http://schemas.microsoft.com/office/drawing/2014/main" id="{913705D2-EEDC-604C-A723-A1658739A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7" name="Line 283">
                <a:extLst>
                  <a:ext uri="{FF2B5EF4-FFF2-40B4-BE49-F238E27FC236}">
                    <a16:creationId xmlns:a16="http://schemas.microsoft.com/office/drawing/2014/main" id="{662D0C67-54C4-9C4D-A12E-986BF2CF9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8" name="Line 284">
                <a:extLst>
                  <a:ext uri="{FF2B5EF4-FFF2-40B4-BE49-F238E27FC236}">
                    <a16:creationId xmlns:a16="http://schemas.microsoft.com/office/drawing/2014/main" id="{3122540E-6235-A44F-9F99-E0CCE6C75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83" name="Picture 399" descr="cell_tower_radiation copy">
              <a:extLst>
                <a:ext uri="{FF2B5EF4-FFF2-40B4-BE49-F238E27FC236}">
                  <a16:creationId xmlns:a16="http://schemas.microsoft.com/office/drawing/2014/main" id="{7424D5B7-4883-FA43-890D-FCFF36F2D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9" name="Group 356">
            <a:extLst>
              <a:ext uri="{FF2B5EF4-FFF2-40B4-BE49-F238E27FC236}">
                <a16:creationId xmlns:a16="http://schemas.microsoft.com/office/drawing/2014/main" id="{4FFABA01-5CE9-0C47-A38E-D3F3D4C395AF}"/>
              </a:ext>
            </a:extLst>
          </p:cNvPr>
          <p:cNvGrpSpPr>
            <a:grpSpLocks/>
          </p:cNvGrpSpPr>
          <p:nvPr/>
        </p:nvGrpSpPr>
        <p:grpSpPr bwMode="auto">
          <a:xfrm>
            <a:off x="3852117" y="2503488"/>
            <a:ext cx="465137" cy="481012"/>
            <a:chOff x="313" y="1497"/>
            <a:chExt cx="1152" cy="1014"/>
          </a:xfrm>
        </p:grpSpPr>
        <p:pic>
          <p:nvPicPr>
            <p:cNvPr id="100" name="Picture 354" descr="laptop_stylized_small">
              <a:extLst>
                <a:ext uri="{FF2B5EF4-FFF2-40B4-BE49-F238E27FC236}">
                  <a16:creationId xmlns:a16="http://schemas.microsoft.com/office/drawing/2014/main" id="{62D3C295-3E5B-354B-BEF1-D05A521AF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355" descr="antenna_stylized">
              <a:extLst>
                <a:ext uri="{FF2B5EF4-FFF2-40B4-BE49-F238E27FC236}">
                  <a16:creationId xmlns:a16="http://schemas.microsoft.com/office/drawing/2014/main" id="{3BFEB069-4EC6-F64E-94D1-29B9E3F02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356">
            <a:extLst>
              <a:ext uri="{FF2B5EF4-FFF2-40B4-BE49-F238E27FC236}">
                <a16:creationId xmlns:a16="http://schemas.microsoft.com/office/drawing/2014/main" id="{52380166-2B98-D041-A0F2-2DDDE98AC2CF}"/>
              </a:ext>
            </a:extLst>
          </p:cNvPr>
          <p:cNvGrpSpPr>
            <a:grpSpLocks/>
          </p:cNvGrpSpPr>
          <p:nvPr/>
        </p:nvGrpSpPr>
        <p:grpSpPr bwMode="auto">
          <a:xfrm>
            <a:off x="3744167" y="3302000"/>
            <a:ext cx="333375" cy="368300"/>
            <a:chOff x="313" y="1497"/>
            <a:chExt cx="1152" cy="1014"/>
          </a:xfrm>
        </p:grpSpPr>
        <p:pic>
          <p:nvPicPr>
            <p:cNvPr id="103" name="Picture 354" descr="laptop_stylized_small">
              <a:extLst>
                <a:ext uri="{FF2B5EF4-FFF2-40B4-BE49-F238E27FC236}">
                  <a16:creationId xmlns:a16="http://schemas.microsoft.com/office/drawing/2014/main" id="{0ED5FD89-3B87-C049-B5BF-3C5029A8C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355" descr="antenna_stylized">
              <a:extLst>
                <a:ext uri="{FF2B5EF4-FFF2-40B4-BE49-F238E27FC236}">
                  <a16:creationId xmlns:a16="http://schemas.microsoft.com/office/drawing/2014/main" id="{99D37E0F-0911-4543-9FBE-A10EAA78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5" name="Group 356">
            <a:extLst>
              <a:ext uri="{FF2B5EF4-FFF2-40B4-BE49-F238E27FC236}">
                <a16:creationId xmlns:a16="http://schemas.microsoft.com/office/drawing/2014/main" id="{1D8F5B6D-3DD4-DB4E-8AD6-C4C487C576AC}"/>
              </a:ext>
            </a:extLst>
          </p:cNvPr>
          <p:cNvGrpSpPr>
            <a:grpSpLocks/>
          </p:cNvGrpSpPr>
          <p:nvPr/>
        </p:nvGrpSpPr>
        <p:grpSpPr bwMode="auto">
          <a:xfrm>
            <a:off x="3221879" y="3387725"/>
            <a:ext cx="282575" cy="344488"/>
            <a:chOff x="313" y="1497"/>
            <a:chExt cx="1152" cy="1014"/>
          </a:xfrm>
        </p:grpSpPr>
        <p:pic>
          <p:nvPicPr>
            <p:cNvPr id="106" name="Picture 354" descr="laptop_stylized_small">
              <a:extLst>
                <a:ext uri="{FF2B5EF4-FFF2-40B4-BE49-F238E27FC236}">
                  <a16:creationId xmlns:a16="http://schemas.microsoft.com/office/drawing/2014/main" id="{6B669A6E-9CFE-CF49-AF80-0E2BCE028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55" descr="antenna_stylized">
              <a:extLst>
                <a:ext uri="{FF2B5EF4-FFF2-40B4-BE49-F238E27FC236}">
                  <a16:creationId xmlns:a16="http://schemas.microsoft.com/office/drawing/2014/main" id="{5E6489D3-721A-B04A-80E0-50A99E48E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403">
            <a:extLst>
              <a:ext uri="{FF2B5EF4-FFF2-40B4-BE49-F238E27FC236}">
                <a16:creationId xmlns:a16="http://schemas.microsoft.com/office/drawing/2014/main" id="{34F8847B-151A-B144-ACD3-F77F721238C1}"/>
              </a:ext>
            </a:extLst>
          </p:cNvPr>
          <p:cNvGrpSpPr>
            <a:grpSpLocks/>
          </p:cNvGrpSpPr>
          <p:nvPr/>
        </p:nvGrpSpPr>
        <p:grpSpPr bwMode="auto">
          <a:xfrm>
            <a:off x="2928191" y="3051175"/>
            <a:ext cx="444500" cy="382588"/>
            <a:chOff x="2751" y="1851"/>
            <a:chExt cx="462" cy="478"/>
          </a:xfrm>
        </p:grpSpPr>
        <p:pic>
          <p:nvPicPr>
            <p:cNvPr id="109" name="Picture 364" descr="iphone_stylized_small">
              <a:extLst>
                <a:ext uri="{FF2B5EF4-FFF2-40B4-BE49-F238E27FC236}">
                  <a16:creationId xmlns:a16="http://schemas.microsoft.com/office/drawing/2014/main" id="{F6C492E3-B35B-844B-96F0-AA659AD2A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402" descr="antenna_radiation_stylized">
              <a:extLst>
                <a:ext uri="{FF2B5EF4-FFF2-40B4-BE49-F238E27FC236}">
                  <a16:creationId xmlns:a16="http://schemas.microsoft.com/office/drawing/2014/main" id="{F85C52C8-8B1D-9045-96E5-4C6F2F4A9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356">
            <a:extLst>
              <a:ext uri="{FF2B5EF4-FFF2-40B4-BE49-F238E27FC236}">
                <a16:creationId xmlns:a16="http://schemas.microsoft.com/office/drawing/2014/main" id="{CBBF4F71-B7FF-DD4E-A4E6-56D608A20EE3}"/>
              </a:ext>
            </a:extLst>
          </p:cNvPr>
          <p:cNvGrpSpPr>
            <a:grpSpLocks/>
          </p:cNvGrpSpPr>
          <p:nvPr/>
        </p:nvGrpSpPr>
        <p:grpSpPr bwMode="auto">
          <a:xfrm>
            <a:off x="3304428" y="1801813"/>
            <a:ext cx="446088" cy="385762"/>
            <a:chOff x="313" y="1497"/>
            <a:chExt cx="1152" cy="1014"/>
          </a:xfrm>
        </p:grpSpPr>
        <p:pic>
          <p:nvPicPr>
            <p:cNvPr id="112" name="Picture 354" descr="laptop_stylized_small">
              <a:extLst>
                <a:ext uri="{FF2B5EF4-FFF2-40B4-BE49-F238E27FC236}">
                  <a16:creationId xmlns:a16="http://schemas.microsoft.com/office/drawing/2014/main" id="{EA50C982-F6AC-FF4B-ADAA-46F64B7B1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355" descr="antenna_stylized">
              <a:extLst>
                <a:ext uri="{FF2B5EF4-FFF2-40B4-BE49-F238E27FC236}">
                  <a16:creationId xmlns:a16="http://schemas.microsoft.com/office/drawing/2014/main" id="{F9FB3756-DF24-124B-8DFB-30C4B9FD6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403">
            <a:extLst>
              <a:ext uri="{FF2B5EF4-FFF2-40B4-BE49-F238E27FC236}">
                <a16:creationId xmlns:a16="http://schemas.microsoft.com/office/drawing/2014/main" id="{1648C2E4-58FC-D146-81EC-E1137A682291}"/>
              </a:ext>
            </a:extLst>
          </p:cNvPr>
          <p:cNvGrpSpPr>
            <a:grpSpLocks/>
          </p:cNvGrpSpPr>
          <p:nvPr/>
        </p:nvGrpSpPr>
        <p:grpSpPr bwMode="auto">
          <a:xfrm>
            <a:off x="2501153" y="2930525"/>
            <a:ext cx="446088" cy="381000"/>
            <a:chOff x="2751" y="1851"/>
            <a:chExt cx="462" cy="478"/>
          </a:xfrm>
        </p:grpSpPr>
        <p:pic>
          <p:nvPicPr>
            <p:cNvPr id="115" name="Picture 364" descr="iphone_stylized_small">
              <a:extLst>
                <a:ext uri="{FF2B5EF4-FFF2-40B4-BE49-F238E27FC236}">
                  <a16:creationId xmlns:a16="http://schemas.microsoft.com/office/drawing/2014/main" id="{53AC006A-1381-8943-9018-2D3376D10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402" descr="antenna_radiation_stylized">
              <a:extLst>
                <a:ext uri="{FF2B5EF4-FFF2-40B4-BE49-F238E27FC236}">
                  <a16:creationId xmlns:a16="http://schemas.microsoft.com/office/drawing/2014/main" id="{C5DD9496-E375-7248-A539-98503EEAC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" name="Line 63">
            <a:extLst>
              <a:ext uri="{FF2B5EF4-FFF2-40B4-BE49-F238E27FC236}">
                <a16:creationId xmlns:a16="http://schemas.microsoft.com/office/drawing/2014/main" id="{9BD547C4-B897-074F-9E00-834CFE9882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06429" y="450532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8" name="Line 34">
            <a:extLst>
              <a:ext uri="{FF2B5EF4-FFF2-40B4-BE49-F238E27FC236}">
                <a16:creationId xmlns:a16="http://schemas.microsoft.com/office/drawing/2014/main" id="{FF3863DA-1985-FF41-9004-D5CEA2F67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6253" y="403701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19" name="Group 6">
            <a:extLst>
              <a:ext uri="{FF2B5EF4-FFF2-40B4-BE49-F238E27FC236}">
                <a16:creationId xmlns:a16="http://schemas.microsoft.com/office/drawing/2014/main" id="{5BF76C39-871C-C244-BEFD-BADB563370C6}"/>
              </a:ext>
            </a:extLst>
          </p:cNvPr>
          <p:cNvGrpSpPr>
            <a:grpSpLocks/>
          </p:cNvGrpSpPr>
          <p:nvPr/>
        </p:nvGrpSpPr>
        <p:grpSpPr bwMode="auto">
          <a:xfrm>
            <a:off x="4777628" y="2957514"/>
            <a:ext cx="2362200" cy="1762125"/>
            <a:chOff x="3839" y="1737"/>
            <a:chExt cx="1488" cy="1110"/>
          </a:xfrm>
        </p:grpSpPr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DC6408F9-39B2-F04A-B836-B7FB38C5D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1" name="Text Box 8">
              <a:extLst>
                <a:ext uri="{FF2B5EF4-FFF2-40B4-BE49-F238E27FC236}">
                  <a16:creationId xmlns:a16="http://schemas.microsoft.com/office/drawing/2014/main" id="{B20E7CC6-10C6-A940-923F-55FAE0127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3" name="Rectangle 84">
            <a:extLst>
              <a:ext uri="{FF2B5EF4-FFF2-40B4-BE49-F238E27FC236}">
                <a16:creationId xmlns:a16="http://schemas.microsoft.com/office/drawing/2014/main" id="{5A9280A7-3902-0C47-94B2-4A2D00106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324" y="2022679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4" name="Rectangle 85">
            <a:extLst>
              <a:ext uri="{FF2B5EF4-FFF2-40B4-BE49-F238E27FC236}">
                <a16:creationId xmlns:a16="http://schemas.microsoft.com/office/drawing/2014/main" id="{7A0BD31C-70F0-5748-AC49-E6DD1E12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61" y="1868691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5" name="Rectangle 83">
            <a:extLst>
              <a:ext uri="{FF2B5EF4-FFF2-40B4-BE49-F238E27FC236}">
                <a16:creationId xmlns:a16="http://schemas.microsoft.com/office/drawing/2014/main" id="{2AE2443F-BEC9-8541-8D2B-47D253F60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49" y="1797255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dirty="0">
                <a:latin typeface="Helvetica" pitchFamily="2" charset="0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may be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stationary</a:t>
            </a:r>
            <a:r>
              <a:rPr lang="en-US" sz="2000" dirty="0">
                <a:latin typeface="Helvetica" pitchFamily="2" charset="0"/>
              </a:rPr>
              <a:t> (non-mobile) or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wireless does not always mean mobility</a:t>
            </a:r>
          </a:p>
        </p:txBody>
      </p:sp>
      <p:sp>
        <p:nvSpPr>
          <p:cNvPr id="126" name="Line 86">
            <a:extLst>
              <a:ext uri="{FF2B5EF4-FFF2-40B4-BE49-F238E27FC236}">
                <a16:creationId xmlns:a16="http://schemas.microsoft.com/office/drawing/2014/main" id="{CA7127EA-40D3-054C-91B5-DBA03D0FB9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9299" y="4148342"/>
            <a:ext cx="957262" cy="1884363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7" name="Line 87">
            <a:extLst>
              <a:ext uri="{FF2B5EF4-FFF2-40B4-BE49-F238E27FC236}">
                <a16:creationId xmlns:a16="http://schemas.microsoft.com/office/drawing/2014/main" id="{13E42349-C831-1C47-80B5-F7E69E7A0C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7436" y="4132467"/>
            <a:ext cx="1885950" cy="1363663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28" name="Group 356">
            <a:extLst>
              <a:ext uri="{FF2B5EF4-FFF2-40B4-BE49-F238E27FC236}">
                <a16:creationId xmlns:a16="http://schemas.microsoft.com/office/drawing/2014/main" id="{BC4144C8-1E67-D447-ADE8-1C47C4E4DE19}"/>
              </a:ext>
            </a:extLst>
          </p:cNvPr>
          <p:cNvGrpSpPr>
            <a:grpSpLocks/>
          </p:cNvGrpSpPr>
          <p:nvPr/>
        </p:nvGrpSpPr>
        <p:grpSpPr bwMode="auto">
          <a:xfrm>
            <a:off x="9764761" y="1446417"/>
            <a:ext cx="762000" cy="771525"/>
            <a:chOff x="313" y="1497"/>
            <a:chExt cx="1152" cy="1014"/>
          </a:xfrm>
        </p:grpSpPr>
        <p:pic>
          <p:nvPicPr>
            <p:cNvPr id="129" name="Picture 354" descr="laptop_stylized_small">
              <a:extLst>
                <a:ext uri="{FF2B5EF4-FFF2-40B4-BE49-F238E27FC236}">
                  <a16:creationId xmlns:a16="http://schemas.microsoft.com/office/drawing/2014/main" id="{02CAE1FB-4DA0-2F49-81A6-6B50CEA9A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355" descr="antenna_stylized">
              <a:extLst>
                <a:ext uri="{FF2B5EF4-FFF2-40B4-BE49-F238E27FC236}">
                  <a16:creationId xmlns:a16="http://schemas.microsoft.com/office/drawing/2014/main" id="{0451D0E0-1217-BA4A-9D4D-6AD721F1F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1" name="Group 403">
            <a:extLst>
              <a:ext uri="{FF2B5EF4-FFF2-40B4-BE49-F238E27FC236}">
                <a16:creationId xmlns:a16="http://schemas.microsoft.com/office/drawing/2014/main" id="{F701644D-61EA-894E-A925-EA0D1A8D4472}"/>
              </a:ext>
            </a:extLst>
          </p:cNvPr>
          <p:cNvGrpSpPr>
            <a:grpSpLocks/>
          </p:cNvGrpSpPr>
          <p:nvPr/>
        </p:nvGrpSpPr>
        <p:grpSpPr bwMode="auto">
          <a:xfrm>
            <a:off x="9196436" y="1608341"/>
            <a:ext cx="598488" cy="514350"/>
            <a:chOff x="2751" y="1851"/>
            <a:chExt cx="462" cy="478"/>
          </a:xfrm>
        </p:grpSpPr>
        <p:pic>
          <p:nvPicPr>
            <p:cNvPr id="132" name="Picture 364" descr="iphone_stylized_small">
              <a:extLst>
                <a:ext uri="{FF2B5EF4-FFF2-40B4-BE49-F238E27FC236}">
                  <a16:creationId xmlns:a16="http://schemas.microsoft.com/office/drawing/2014/main" id="{5435A390-9EAF-1C44-85FE-87C01B0F2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402" descr="antenna_radiation_stylized">
              <a:extLst>
                <a:ext uri="{FF2B5EF4-FFF2-40B4-BE49-F238E27FC236}">
                  <a16:creationId xmlns:a16="http://schemas.microsoft.com/office/drawing/2014/main" id="{03AE48A2-FFB7-ED44-9414-0A222E6D1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73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l 5">
            <a:extLst>
              <a:ext uri="{FF2B5EF4-FFF2-40B4-BE49-F238E27FC236}">
                <a16:creationId xmlns:a16="http://schemas.microsoft.com/office/drawing/2014/main" id="{069BDE47-65DC-C044-8313-1D55D05F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82" y="4670718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5" name="Oval 38">
            <a:extLst>
              <a:ext uri="{FF2B5EF4-FFF2-40B4-BE49-F238E27FC236}">
                <a16:creationId xmlns:a16="http://schemas.microsoft.com/office/drawing/2014/main" id="{A6ECE5E2-EF64-484D-8DB8-E5752426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33" y="4732631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63E7E-17C8-AC42-9EF7-C3DD78A3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Oval 11">
            <a:extLst>
              <a:ext uri="{FF2B5EF4-FFF2-40B4-BE49-F238E27FC236}">
                <a16:creationId xmlns:a16="http://schemas.microsoft.com/office/drawing/2014/main" id="{60392B92-D1C6-DF47-A1D9-998E9A75B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029" y="169068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Line 22">
            <a:extLst>
              <a:ext uri="{FF2B5EF4-FFF2-40B4-BE49-F238E27FC236}">
                <a16:creationId xmlns:a16="http://schemas.microsoft.com/office/drawing/2014/main" id="{0E726C3E-01A7-E543-82A5-BD5D20BE0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7792" y="284797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" name="Oval 23">
            <a:extLst>
              <a:ext uri="{FF2B5EF4-FFF2-40B4-BE49-F238E27FC236}">
                <a16:creationId xmlns:a16="http://schemas.microsoft.com/office/drawing/2014/main" id="{EB66066F-D9EC-294F-80E7-2F0F6D9D7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4" y="443388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" name="Line 59">
            <a:extLst>
              <a:ext uri="{FF2B5EF4-FFF2-40B4-BE49-F238E27FC236}">
                <a16:creationId xmlns:a16="http://schemas.microsoft.com/office/drawing/2014/main" id="{7D86CD4A-1218-7544-BEB9-69EF968E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0141" y="5824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DEF18429-B040-6948-BA45-0B95D0CC6A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2778" y="57277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" name="Line 61">
            <a:extLst>
              <a:ext uri="{FF2B5EF4-FFF2-40B4-BE49-F238E27FC236}">
                <a16:creationId xmlns:a16="http://schemas.microsoft.com/office/drawing/2014/main" id="{080AC134-390C-2948-B0AF-D79DDC68A8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7066" y="58039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" name="Line 62">
            <a:extLst>
              <a:ext uri="{FF2B5EF4-FFF2-40B4-BE49-F238E27FC236}">
                <a16:creationId xmlns:a16="http://schemas.microsoft.com/office/drawing/2014/main" id="{46F06D00-5BD1-B44D-ACEB-8F6D6B335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9916" y="587057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" name="Line 64">
            <a:extLst>
              <a:ext uri="{FF2B5EF4-FFF2-40B4-BE49-F238E27FC236}">
                <a16:creationId xmlns:a16="http://schemas.microsoft.com/office/drawing/2014/main" id="{3B02840B-B821-8545-83D1-7E9985F409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7628" y="454501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AD5D8914-A1A6-854A-9BDD-14E6B1421D89}"/>
              </a:ext>
            </a:extLst>
          </p:cNvPr>
          <p:cNvGrpSpPr>
            <a:grpSpLocks/>
          </p:cNvGrpSpPr>
          <p:nvPr/>
        </p:nvGrpSpPr>
        <p:grpSpPr bwMode="auto">
          <a:xfrm>
            <a:off x="8181228" y="5267325"/>
            <a:ext cx="331788" cy="368300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4A9F575F-B581-E24E-9179-6D2B68BEE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80D5A9EE-9A77-F14D-B819-DD2A46239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361">
            <a:extLst>
              <a:ext uri="{FF2B5EF4-FFF2-40B4-BE49-F238E27FC236}">
                <a16:creationId xmlns:a16="http://schemas.microsoft.com/office/drawing/2014/main" id="{CC45FDDB-FE99-9A43-8A6E-200FC4B41979}"/>
              </a:ext>
            </a:extLst>
          </p:cNvPr>
          <p:cNvGrpSpPr>
            <a:grpSpLocks/>
          </p:cNvGrpSpPr>
          <p:nvPr/>
        </p:nvGrpSpPr>
        <p:grpSpPr bwMode="auto">
          <a:xfrm>
            <a:off x="3810842" y="4595814"/>
            <a:ext cx="396875" cy="388937"/>
            <a:chOff x="2967" y="478"/>
            <a:chExt cx="788" cy="625"/>
          </a:xfrm>
        </p:grpSpPr>
        <p:pic>
          <p:nvPicPr>
            <p:cNvPr id="16" name="Picture 358" descr="access_point_stylized_small">
              <a:extLst>
                <a:ext uri="{FF2B5EF4-FFF2-40B4-BE49-F238E27FC236}">
                  <a16:creationId xmlns:a16="http://schemas.microsoft.com/office/drawing/2014/main" id="{96B21726-EA53-374B-9BBE-41C15379C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60" descr="antenna_radiation_stylized">
              <a:extLst>
                <a:ext uri="{FF2B5EF4-FFF2-40B4-BE49-F238E27FC236}">
                  <a16:creationId xmlns:a16="http://schemas.microsoft.com/office/drawing/2014/main" id="{CF238CE3-80D4-574D-9740-308009DFE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71E09EE9-26CD-3F45-9EAC-BADCC39C497B}"/>
              </a:ext>
            </a:extLst>
          </p:cNvPr>
          <p:cNvGrpSpPr>
            <a:grpSpLocks/>
          </p:cNvGrpSpPr>
          <p:nvPr/>
        </p:nvGrpSpPr>
        <p:grpSpPr bwMode="auto">
          <a:xfrm>
            <a:off x="7408117" y="5357813"/>
            <a:ext cx="458787" cy="620712"/>
            <a:chOff x="5955030" y="3031808"/>
            <a:chExt cx="914400" cy="1398587"/>
          </a:xfrm>
        </p:grpSpPr>
        <p:grpSp>
          <p:nvGrpSpPr>
            <p:cNvPr id="19" name="Group 398">
              <a:extLst>
                <a:ext uri="{FF2B5EF4-FFF2-40B4-BE49-F238E27FC236}">
                  <a16:creationId xmlns:a16="http://schemas.microsoft.com/office/drawing/2014/main" id="{65373911-EE99-D84D-9E72-27840620B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" name="Line 270">
                <a:extLst>
                  <a:ext uri="{FF2B5EF4-FFF2-40B4-BE49-F238E27FC236}">
                    <a16:creationId xmlns:a16="http://schemas.microsoft.com/office/drawing/2014/main" id="{263A2CAF-EE1B-A44E-AE0C-91DAAF7F3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2" name="Line 271">
                <a:extLst>
                  <a:ext uri="{FF2B5EF4-FFF2-40B4-BE49-F238E27FC236}">
                    <a16:creationId xmlns:a16="http://schemas.microsoft.com/office/drawing/2014/main" id="{5DC59F00-4EF9-FE4D-BA7C-62EF3061E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" name="Line 272">
                <a:extLst>
                  <a:ext uri="{FF2B5EF4-FFF2-40B4-BE49-F238E27FC236}">
                    <a16:creationId xmlns:a16="http://schemas.microsoft.com/office/drawing/2014/main" id="{09A27889-B0BA-0148-A68E-F9A90A18F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4" name="Line 273">
                <a:extLst>
                  <a:ext uri="{FF2B5EF4-FFF2-40B4-BE49-F238E27FC236}">
                    <a16:creationId xmlns:a16="http://schemas.microsoft.com/office/drawing/2014/main" id="{80AE2D3C-F42D-034F-990F-944185C85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" name="Line 274">
                <a:extLst>
                  <a:ext uri="{FF2B5EF4-FFF2-40B4-BE49-F238E27FC236}">
                    <a16:creationId xmlns:a16="http://schemas.microsoft.com/office/drawing/2014/main" id="{631CDEB3-B401-BE47-8BE7-10AB779F4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" name="Line 275">
                <a:extLst>
                  <a:ext uri="{FF2B5EF4-FFF2-40B4-BE49-F238E27FC236}">
                    <a16:creationId xmlns:a16="http://schemas.microsoft.com/office/drawing/2014/main" id="{4B78EA67-6E92-C34D-8B41-D2691D7A2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" name="Line 276">
                <a:extLst>
                  <a:ext uri="{FF2B5EF4-FFF2-40B4-BE49-F238E27FC236}">
                    <a16:creationId xmlns:a16="http://schemas.microsoft.com/office/drawing/2014/main" id="{BFCFB1E6-994D-E248-8675-C7286112E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" name="Line 277">
                <a:extLst>
                  <a:ext uri="{FF2B5EF4-FFF2-40B4-BE49-F238E27FC236}">
                    <a16:creationId xmlns:a16="http://schemas.microsoft.com/office/drawing/2014/main" id="{319B3A7D-E9E7-2E48-A23A-6F930403B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" name="Line 278">
                <a:extLst>
                  <a:ext uri="{FF2B5EF4-FFF2-40B4-BE49-F238E27FC236}">
                    <a16:creationId xmlns:a16="http://schemas.microsoft.com/office/drawing/2014/main" id="{47C93843-D6F7-584D-8147-8A2BF70A7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" name="Line 279">
                <a:extLst>
                  <a:ext uri="{FF2B5EF4-FFF2-40B4-BE49-F238E27FC236}">
                    <a16:creationId xmlns:a16="http://schemas.microsoft.com/office/drawing/2014/main" id="{48B347B9-C9DB-7546-9B56-BBBA017A8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" name="Line 280">
                <a:extLst>
                  <a:ext uri="{FF2B5EF4-FFF2-40B4-BE49-F238E27FC236}">
                    <a16:creationId xmlns:a16="http://schemas.microsoft.com/office/drawing/2014/main" id="{44DC1B60-840B-6446-9B9D-BD87D28D0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" name="Line 281">
                <a:extLst>
                  <a:ext uri="{FF2B5EF4-FFF2-40B4-BE49-F238E27FC236}">
                    <a16:creationId xmlns:a16="http://schemas.microsoft.com/office/drawing/2014/main" id="{66D9402F-A48B-AA47-BDA0-D0B9556CF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" name="Line 282">
                <a:extLst>
                  <a:ext uri="{FF2B5EF4-FFF2-40B4-BE49-F238E27FC236}">
                    <a16:creationId xmlns:a16="http://schemas.microsoft.com/office/drawing/2014/main" id="{2EDB9A09-F892-5D42-BB7B-293EFCAA0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" name="Line 283">
                <a:extLst>
                  <a:ext uri="{FF2B5EF4-FFF2-40B4-BE49-F238E27FC236}">
                    <a16:creationId xmlns:a16="http://schemas.microsoft.com/office/drawing/2014/main" id="{9BEFE462-04EB-2442-B6CA-BA1CD8205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" name="Line 284">
                <a:extLst>
                  <a:ext uri="{FF2B5EF4-FFF2-40B4-BE49-F238E27FC236}">
                    <a16:creationId xmlns:a16="http://schemas.microsoft.com/office/drawing/2014/main" id="{1B1B36AA-5452-0E4B-9ED5-4697775A4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0" name="Picture 399" descr="cell_tower_radiation copy">
              <a:extLst>
                <a:ext uri="{FF2B5EF4-FFF2-40B4-BE49-F238E27FC236}">
                  <a16:creationId xmlns:a16="http://schemas.microsoft.com/office/drawing/2014/main" id="{F5768168-0D43-1646-84AF-6BEB90060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403">
            <a:extLst>
              <a:ext uri="{FF2B5EF4-FFF2-40B4-BE49-F238E27FC236}">
                <a16:creationId xmlns:a16="http://schemas.microsoft.com/office/drawing/2014/main" id="{6F427DBC-A442-F841-9812-8409D7E0F97A}"/>
              </a:ext>
            </a:extLst>
          </p:cNvPr>
          <p:cNvGrpSpPr>
            <a:grpSpLocks/>
          </p:cNvGrpSpPr>
          <p:nvPr/>
        </p:nvGrpSpPr>
        <p:grpSpPr bwMode="auto">
          <a:xfrm>
            <a:off x="5142753" y="5754688"/>
            <a:ext cx="527050" cy="392112"/>
            <a:chOff x="2751" y="1851"/>
            <a:chExt cx="462" cy="478"/>
          </a:xfrm>
        </p:grpSpPr>
        <p:pic>
          <p:nvPicPr>
            <p:cNvPr id="37" name="Picture 364" descr="iphone_stylized_small">
              <a:extLst>
                <a:ext uri="{FF2B5EF4-FFF2-40B4-BE49-F238E27FC236}">
                  <a16:creationId xmlns:a16="http://schemas.microsoft.com/office/drawing/2014/main" id="{02AFE1A6-8E50-F54D-B119-6BF08D4AC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02" descr="antenna_radiation_stylized">
              <a:extLst>
                <a:ext uri="{FF2B5EF4-FFF2-40B4-BE49-F238E27FC236}">
                  <a16:creationId xmlns:a16="http://schemas.microsoft.com/office/drawing/2014/main" id="{AE4BB38A-2E0F-FA4F-9C0B-85ADDBF73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100">
            <a:extLst>
              <a:ext uri="{FF2B5EF4-FFF2-40B4-BE49-F238E27FC236}">
                <a16:creationId xmlns:a16="http://schemas.microsoft.com/office/drawing/2014/main" id="{34EB8AD0-65FB-5943-B8D3-B1E44D1EB2A9}"/>
              </a:ext>
            </a:extLst>
          </p:cNvPr>
          <p:cNvGrpSpPr>
            <a:grpSpLocks/>
          </p:cNvGrpSpPr>
          <p:nvPr/>
        </p:nvGrpSpPr>
        <p:grpSpPr bwMode="auto">
          <a:xfrm>
            <a:off x="5833317" y="5387976"/>
            <a:ext cx="458787" cy="620713"/>
            <a:chOff x="5955030" y="3031808"/>
            <a:chExt cx="914400" cy="1398587"/>
          </a:xfrm>
        </p:grpSpPr>
        <p:grpSp>
          <p:nvGrpSpPr>
            <p:cNvPr id="40" name="Group 398">
              <a:extLst>
                <a:ext uri="{FF2B5EF4-FFF2-40B4-BE49-F238E27FC236}">
                  <a16:creationId xmlns:a16="http://schemas.microsoft.com/office/drawing/2014/main" id="{DB3AA886-9EF2-5D4E-8A1B-3157781D5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42" name="Line 270">
                <a:extLst>
                  <a:ext uri="{FF2B5EF4-FFF2-40B4-BE49-F238E27FC236}">
                    <a16:creationId xmlns:a16="http://schemas.microsoft.com/office/drawing/2014/main" id="{2647D142-6311-3B4C-B84B-1BD008C3B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3" name="Line 271">
                <a:extLst>
                  <a:ext uri="{FF2B5EF4-FFF2-40B4-BE49-F238E27FC236}">
                    <a16:creationId xmlns:a16="http://schemas.microsoft.com/office/drawing/2014/main" id="{6FFEFC35-DCD8-0348-9F4F-926228F09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4" name="Line 272">
                <a:extLst>
                  <a:ext uri="{FF2B5EF4-FFF2-40B4-BE49-F238E27FC236}">
                    <a16:creationId xmlns:a16="http://schemas.microsoft.com/office/drawing/2014/main" id="{CBB75CDA-5299-8C43-9772-B5592C809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5" name="Line 273">
                <a:extLst>
                  <a:ext uri="{FF2B5EF4-FFF2-40B4-BE49-F238E27FC236}">
                    <a16:creationId xmlns:a16="http://schemas.microsoft.com/office/drawing/2014/main" id="{B277A35D-3211-1C4F-B578-C912CA4E1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6" name="Line 274">
                <a:extLst>
                  <a:ext uri="{FF2B5EF4-FFF2-40B4-BE49-F238E27FC236}">
                    <a16:creationId xmlns:a16="http://schemas.microsoft.com/office/drawing/2014/main" id="{0CF887A6-E221-8142-BBDA-741E54F63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7" name="Line 275">
                <a:extLst>
                  <a:ext uri="{FF2B5EF4-FFF2-40B4-BE49-F238E27FC236}">
                    <a16:creationId xmlns:a16="http://schemas.microsoft.com/office/drawing/2014/main" id="{93946B57-8CEA-4042-B40A-F16C906B7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8" name="Line 276">
                <a:extLst>
                  <a:ext uri="{FF2B5EF4-FFF2-40B4-BE49-F238E27FC236}">
                    <a16:creationId xmlns:a16="http://schemas.microsoft.com/office/drawing/2014/main" id="{2DCFCAB8-7584-374F-88E5-D2ED61A26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9" name="Line 277">
                <a:extLst>
                  <a:ext uri="{FF2B5EF4-FFF2-40B4-BE49-F238E27FC236}">
                    <a16:creationId xmlns:a16="http://schemas.microsoft.com/office/drawing/2014/main" id="{FBA32635-F36B-9142-B8F0-DF082A92A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0" name="Line 278">
                <a:extLst>
                  <a:ext uri="{FF2B5EF4-FFF2-40B4-BE49-F238E27FC236}">
                    <a16:creationId xmlns:a16="http://schemas.microsoft.com/office/drawing/2014/main" id="{419FB183-77BC-7549-A822-CB410F508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1" name="Line 279">
                <a:extLst>
                  <a:ext uri="{FF2B5EF4-FFF2-40B4-BE49-F238E27FC236}">
                    <a16:creationId xmlns:a16="http://schemas.microsoft.com/office/drawing/2014/main" id="{62B2204C-42AC-A346-82FA-81BAA9E42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2" name="Line 280">
                <a:extLst>
                  <a:ext uri="{FF2B5EF4-FFF2-40B4-BE49-F238E27FC236}">
                    <a16:creationId xmlns:a16="http://schemas.microsoft.com/office/drawing/2014/main" id="{D17D8C61-ED0B-E843-9BE5-C27FE3E5E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3" name="Line 281">
                <a:extLst>
                  <a:ext uri="{FF2B5EF4-FFF2-40B4-BE49-F238E27FC236}">
                    <a16:creationId xmlns:a16="http://schemas.microsoft.com/office/drawing/2014/main" id="{1F9E0ABA-DA87-FE41-8F68-5720AA0B1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4" name="Line 282">
                <a:extLst>
                  <a:ext uri="{FF2B5EF4-FFF2-40B4-BE49-F238E27FC236}">
                    <a16:creationId xmlns:a16="http://schemas.microsoft.com/office/drawing/2014/main" id="{5E17AE52-216C-024C-86F2-9B5C85C9C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5" name="Line 283">
                <a:extLst>
                  <a:ext uri="{FF2B5EF4-FFF2-40B4-BE49-F238E27FC236}">
                    <a16:creationId xmlns:a16="http://schemas.microsoft.com/office/drawing/2014/main" id="{2A0B1771-D62D-084F-A96D-D4D07E79B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6" name="Line 284">
                <a:extLst>
                  <a:ext uri="{FF2B5EF4-FFF2-40B4-BE49-F238E27FC236}">
                    <a16:creationId xmlns:a16="http://schemas.microsoft.com/office/drawing/2014/main" id="{D05B89F7-B22F-8349-8337-1AE380348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41" name="Picture 399" descr="cell_tower_radiation copy">
              <a:extLst>
                <a:ext uri="{FF2B5EF4-FFF2-40B4-BE49-F238E27FC236}">
                  <a16:creationId xmlns:a16="http://schemas.microsoft.com/office/drawing/2014/main" id="{003B3E1B-DB23-E84B-A5E3-AD801212F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356">
            <a:extLst>
              <a:ext uri="{FF2B5EF4-FFF2-40B4-BE49-F238E27FC236}">
                <a16:creationId xmlns:a16="http://schemas.microsoft.com/office/drawing/2014/main" id="{5D6756D4-0A74-BD4B-AF89-8C32CE432C1A}"/>
              </a:ext>
            </a:extLst>
          </p:cNvPr>
          <p:cNvGrpSpPr>
            <a:grpSpLocks/>
          </p:cNvGrpSpPr>
          <p:nvPr/>
        </p:nvGrpSpPr>
        <p:grpSpPr bwMode="auto">
          <a:xfrm>
            <a:off x="7520828" y="6191250"/>
            <a:ext cx="361950" cy="338138"/>
            <a:chOff x="313" y="1497"/>
            <a:chExt cx="1152" cy="1014"/>
          </a:xfrm>
        </p:grpSpPr>
        <p:pic>
          <p:nvPicPr>
            <p:cNvPr id="58" name="Picture 354" descr="laptop_stylized_small">
              <a:extLst>
                <a:ext uri="{FF2B5EF4-FFF2-40B4-BE49-F238E27FC236}">
                  <a16:creationId xmlns:a16="http://schemas.microsoft.com/office/drawing/2014/main" id="{C85F54A7-C391-4741-A6E9-1A4F896EA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355" descr="antenna_stylized">
              <a:extLst>
                <a:ext uri="{FF2B5EF4-FFF2-40B4-BE49-F238E27FC236}">
                  <a16:creationId xmlns:a16="http://schemas.microsoft.com/office/drawing/2014/main" id="{76130776-D5B3-744D-B1B6-81713CBEE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>
            <a:extLst>
              <a:ext uri="{FF2B5EF4-FFF2-40B4-BE49-F238E27FC236}">
                <a16:creationId xmlns:a16="http://schemas.microsoft.com/office/drawing/2014/main" id="{BE1F4E95-5D8F-2947-A692-D150D5191BAA}"/>
              </a:ext>
            </a:extLst>
          </p:cNvPr>
          <p:cNvGrpSpPr>
            <a:grpSpLocks/>
          </p:cNvGrpSpPr>
          <p:nvPr/>
        </p:nvGrpSpPr>
        <p:grpSpPr bwMode="auto">
          <a:xfrm>
            <a:off x="6290517" y="6211888"/>
            <a:ext cx="376237" cy="347662"/>
            <a:chOff x="313" y="1497"/>
            <a:chExt cx="1152" cy="1014"/>
          </a:xfrm>
        </p:grpSpPr>
        <p:pic>
          <p:nvPicPr>
            <p:cNvPr id="61" name="Picture 354" descr="laptop_stylized_small">
              <a:extLst>
                <a:ext uri="{FF2B5EF4-FFF2-40B4-BE49-F238E27FC236}">
                  <a16:creationId xmlns:a16="http://schemas.microsoft.com/office/drawing/2014/main" id="{C943F58F-077D-9E44-8B7A-E4B61A2E1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355" descr="antenna_stylized">
              <a:extLst>
                <a:ext uri="{FF2B5EF4-FFF2-40B4-BE49-F238E27FC236}">
                  <a16:creationId xmlns:a16="http://schemas.microsoft.com/office/drawing/2014/main" id="{1EDA0653-7BCF-EF42-9550-A858EF98B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>
            <a:extLst>
              <a:ext uri="{FF2B5EF4-FFF2-40B4-BE49-F238E27FC236}">
                <a16:creationId xmlns:a16="http://schemas.microsoft.com/office/drawing/2014/main" id="{B94A5AB5-5EC1-9C4D-A17C-BF77D2D39C33}"/>
              </a:ext>
            </a:extLst>
          </p:cNvPr>
          <p:cNvGrpSpPr>
            <a:grpSpLocks/>
          </p:cNvGrpSpPr>
          <p:nvPr/>
        </p:nvGrpSpPr>
        <p:grpSpPr bwMode="auto">
          <a:xfrm>
            <a:off x="5569792" y="6232526"/>
            <a:ext cx="382587" cy="436563"/>
            <a:chOff x="313" y="1497"/>
            <a:chExt cx="1152" cy="1014"/>
          </a:xfrm>
        </p:grpSpPr>
        <p:pic>
          <p:nvPicPr>
            <p:cNvPr id="64" name="Picture 354" descr="laptop_stylized_small">
              <a:extLst>
                <a:ext uri="{FF2B5EF4-FFF2-40B4-BE49-F238E27FC236}">
                  <a16:creationId xmlns:a16="http://schemas.microsoft.com/office/drawing/2014/main" id="{1D206422-3CEF-5142-8B72-85C09CBCC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355" descr="antenna_stylized">
              <a:extLst>
                <a:ext uri="{FF2B5EF4-FFF2-40B4-BE49-F238E27FC236}">
                  <a16:creationId xmlns:a16="http://schemas.microsoft.com/office/drawing/2014/main" id="{51B87A1B-28B3-A14C-BFC1-0B144A183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403">
            <a:extLst>
              <a:ext uri="{FF2B5EF4-FFF2-40B4-BE49-F238E27FC236}">
                <a16:creationId xmlns:a16="http://schemas.microsoft.com/office/drawing/2014/main" id="{13ED1673-2809-9147-87E9-FD615C7960BE}"/>
              </a:ext>
            </a:extLst>
          </p:cNvPr>
          <p:cNvGrpSpPr>
            <a:grpSpLocks/>
          </p:cNvGrpSpPr>
          <p:nvPr/>
        </p:nvGrpSpPr>
        <p:grpSpPr bwMode="auto">
          <a:xfrm>
            <a:off x="5468192" y="5073651"/>
            <a:ext cx="485775" cy="403225"/>
            <a:chOff x="2751" y="1851"/>
            <a:chExt cx="462" cy="478"/>
          </a:xfrm>
        </p:grpSpPr>
        <p:pic>
          <p:nvPicPr>
            <p:cNvPr id="67" name="Picture 364" descr="iphone_stylized_small">
              <a:extLst>
                <a:ext uri="{FF2B5EF4-FFF2-40B4-BE49-F238E27FC236}">
                  <a16:creationId xmlns:a16="http://schemas.microsoft.com/office/drawing/2014/main" id="{38786DC6-5564-844A-A2E8-A0994E5CB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402" descr="antenna_radiation_stylized">
              <a:extLst>
                <a:ext uri="{FF2B5EF4-FFF2-40B4-BE49-F238E27FC236}">
                  <a16:creationId xmlns:a16="http://schemas.microsoft.com/office/drawing/2014/main" id="{B961F8D7-C1E1-A341-B4DD-9BDE4CC3C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Group 403">
            <a:extLst>
              <a:ext uri="{FF2B5EF4-FFF2-40B4-BE49-F238E27FC236}">
                <a16:creationId xmlns:a16="http://schemas.microsoft.com/office/drawing/2014/main" id="{54BA2B35-EA12-564B-A413-BE57D40AED66}"/>
              </a:ext>
            </a:extLst>
          </p:cNvPr>
          <p:cNvGrpSpPr>
            <a:grpSpLocks/>
          </p:cNvGrpSpPr>
          <p:nvPr/>
        </p:nvGrpSpPr>
        <p:grpSpPr bwMode="auto">
          <a:xfrm>
            <a:off x="8028829" y="5734051"/>
            <a:ext cx="525463" cy="392113"/>
            <a:chOff x="2751" y="1851"/>
            <a:chExt cx="462" cy="478"/>
          </a:xfrm>
        </p:grpSpPr>
        <p:pic>
          <p:nvPicPr>
            <p:cNvPr id="70" name="Picture 364" descr="iphone_stylized_small">
              <a:extLst>
                <a:ext uri="{FF2B5EF4-FFF2-40B4-BE49-F238E27FC236}">
                  <a16:creationId xmlns:a16="http://schemas.microsoft.com/office/drawing/2014/main" id="{2E3D6C22-1529-6B44-A6BE-81E87D944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02" descr="antenna_radiation_stylized">
              <a:extLst>
                <a:ext uri="{FF2B5EF4-FFF2-40B4-BE49-F238E27FC236}">
                  <a16:creationId xmlns:a16="http://schemas.microsoft.com/office/drawing/2014/main" id="{947E3714-BA1B-9042-B7C3-EA61E2144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Group 356">
            <a:extLst>
              <a:ext uri="{FF2B5EF4-FFF2-40B4-BE49-F238E27FC236}">
                <a16:creationId xmlns:a16="http://schemas.microsoft.com/office/drawing/2014/main" id="{DA212F59-BF55-6F41-9DCA-CAD14B852B23}"/>
              </a:ext>
            </a:extLst>
          </p:cNvPr>
          <p:cNvGrpSpPr>
            <a:grpSpLocks/>
          </p:cNvGrpSpPr>
          <p:nvPr/>
        </p:nvGrpSpPr>
        <p:grpSpPr bwMode="auto">
          <a:xfrm>
            <a:off x="6727078" y="5591175"/>
            <a:ext cx="376238" cy="349250"/>
            <a:chOff x="313" y="1497"/>
            <a:chExt cx="1152" cy="1014"/>
          </a:xfrm>
        </p:grpSpPr>
        <p:pic>
          <p:nvPicPr>
            <p:cNvPr id="73" name="Picture 354" descr="laptop_stylized_small">
              <a:extLst>
                <a:ext uri="{FF2B5EF4-FFF2-40B4-BE49-F238E27FC236}">
                  <a16:creationId xmlns:a16="http://schemas.microsoft.com/office/drawing/2014/main" id="{28B05140-103A-1D40-88AD-72375F978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355" descr="antenna_stylized">
              <a:extLst>
                <a:ext uri="{FF2B5EF4-FFF2-40B4-BE49-F238E27FC236}">
                  <a16:creationId xmlns:a16="http://schemas.microsoft.com/office/drawing/2014/main" id="{93CF76C9-6AB3-E34C-AD5E-ABFDE6EEC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" name="Group 356">
            <a:extLst>
              <a:ext uri="{FF2B5EF4-FFF2-40B4-BE49-F238E27FC236}">
                <a16:creationId xmlns:a16="http://schemas.microsoft.com/office/drawing/2014/main" id="{AC8AE51A-5677-1E49-A2B5-EE4311A53284}"/>
              </a:ext>
            </a:extLst>
          </p:cNvPr>
          <p:cNvGrpSpPr>
            <a:grpSpLocks/>
          </p:cNvGrpSpPr>
          <p:nvPr/>
        </p:nvGrpSpPr>
        <p:grpSpPr bwMode="auto">
          <a:xfrm>
            <a:off x="3648917" y="5043489"/>
            <a:ext cx="282575" cy="344487"/>
            <a:chOff x="313" y="1497"/>
            <a:chExt cx="1152" cy="1014"/>
          </a:xfrm>
        </p:grpSpPr>
        <p:pic>
          <p:nvPicPr>
            <p:cNvPr id="76" name="Picture 354" descr="laptop_stylized_small">
              <a:extLst>
                <a:ext uri="{FF2B5EF4-FFF2-40B4-BE49-F238E27FC236}">
                  <a16:creationId xmlns:a16="http://schemas.microsoft.com/office/drawing/2014/main" id="{EB59931F-FE98-724B-9B69-50BA99F44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355" descr="antenna_stylized">
              <a:extLst>
                <a:ext uri="{FF2B5EF4-FFF2-40B4-BE49-F238E27FC236}">
                  <a16:creationId xmlns:a16="http://schemas.microsoft.com/office/drawing/2014/main" id="{5354973B-63B3-3D44-9F9E-748DBB658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" name="Group 403">
            <a:extLst>
              <a:ext uri="{FF2B5EF4-FFF2-40B4-BE49-F238E27FC236}">
                <a16:creationId xmlns:a16="http://schemas.microsoft.com/office/drawing/2014/main" id="{4DDC970F-3C0F-3B49-AB39-667DE8E9EC2C}"/>
              </a:ext>
            </a:extLst>
          </p:cNvPr>
          <p:cNvGrpSpPr>
            <a:grpSpLocks/>
          </p:cNvGrpSpPr>
          <p:nvPr/>
        </p:nvGrpSpPr>
        <p:grpSpPr bwMode="auto">
          <a:xfrm>
            <a:off x="3355228" y="4708525"/>
            <a:ext cx="444500" cy="381000"/>
            <a:chOff x="2751" y="1851"/>
            <a:chExt cx="462" cy="478"/>
          </a:xfrm>
        </p:grpSpPr>
        <p:pic>
          <p:nvPicPr>
            <p:cNvPr id="79" name="Picture 364" descr="iphone_stylized_small">
              <a:extLst>
                <a:ext uri="{FF2B5EF4-FFF2-40B4-BE49-F238E27FC236}">
                  <a16:creationId xmlns:a16="http://schemas.microsoft.com/office/drawing/2014/main" id="{89B630E0-34C5-834E-AF1D-F468DC730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02" descr="antenna_radiation_stylized">
              <a:extLst>
                <a:ext uri="{FF2B5EF4-FFF2-40B4-BE49-F238E27FC236}">
                  <a16:creationId xmlns:a16="http://schemas.microsoft.com/office/drawing/2014/main" id="{76B71D02-1096-7143-BDD5-B773E4DEE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142">
            <a:extLst>
              <a:ext uri="{FF2B5EF4-FFF2-40B4-BE49-F238E27FC236}">
                <a16:creationId xmlns:a16="http://schemas.microsoft.com/office/drawing/2014/main" id="{672866DA-3FCE-6346-BC40-BC04517DD906}"/>
              </a:ext>
            </a:extLst>
          </p:cNvPr>
          <p:cNvGrpSpPr>
            <a:grpSpLocks/>
          </p:cNvGrpSpPr>
          <p:nvPr/>
        </p:nvGrpSpPr>
        <p:grpSpPr bwMode="auto">
          <a:xfrm>
            <a:off x="3313953" y="2371726"/>
            <a:ext cx="458788" cy="619125"/>
            <a:chOff x="5955030" y="3031808"/>
            <a:chExt cx="914400" cy="1398587"/>
          </a:xfrm>
        </p:grpSpPr>
        <p:grpSp>
          <p:nvGrpSpPr>
            <p:cNvPr id="82" name="Group 398">
              <a:extLst>
                <a:ext uri="{FF2B5EF4-FFF2-40B4-BE49-F238E27FC236}">
                  <a16:creationId xmlns:a16="http://schemas.microsoft.com/office/drawing/2014/main" id="{CFE69EC4-6B0E-4E47-9DE4-1A1B2D70D4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84" name="Line 270">
                <a:extLst>
                  <a:ext uri="{FF2B5EF4-FFF2-40B4-BE49-F238E27FC236}">
                    <a16:creationId xmlns:a16="http://schemas.microsoft.com/office/drawing/2014/main" id="{3C860DCF-17A7-3F49-812D-6F27E53A6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5" name="Line 271">
                <a:extLst>
                  <a:ext uri="{FF2B5EF4-FFF2-40B4-BE49-F238E27FC236}">
                    <a16:creationId xmlns:a16="http://schemas.microsoft.com/office/drawing/2014/main" id="{6CD419D8-3340-7448-A5B0-900B5BBB4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6" name="Line 272">
                <a:extLst>
                  <a:ext uri="{FF2B5EF4-FFF2-40B4-BE49-F238E27FC236}">
                    <a16:creationId xmlns:a16="http://schemas.microsoft.com/office/drawing/2014/main" id="{C95C18EC-4A15-0F44-89A1-4DA44753E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7" name="Line 273">
                <a:extLst>
                  <a:ext uri="{FF2B5EF4-FFF2-40B4-BE49-F238E27FC236}">
                    <a16:creationId xmlns:a16="http://schemas.microsoft.com/office/drawing/2014/main" id="{F386C079-26AA-2D46-8B7F-034F50AEC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" name="Line 274">
                <a:extLst>
                  <a:ext uri="{FF2B5EF4-FFF2-40B4-BE49-F238E27FC236}">
                    <a16:creationId xmlns:a16="http://schemas.microsoft.com/office/drawing/2014/main" id="{8349D8EE-C0AB-6145-B202-3B1C694BF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" name="Line 275">
                <a:extLst>
                  <a:ext uri="{FF2B5EF4-FFF2-40B4-BE49-F238E27FC236}">
                    <a16:creationId xmlns:a16="http://schemas.microsoft.com/office/drawing/2014/main" id="{41D30A9C-4317-5545-89A0-015FAB15C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" name="Line 276">
                <a:extLst>
                  <a:ext uri="{FF2B5EF4-FFF2-40B4-BE49-F238E27FC236}">
                    <a16:creationId xmlns:a16="http://schemas.microsoft.com/office/drawing/2014/main" id="{0FCDF469-66D5-6D41-8C32-824614EA8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" name="Line 277">
                <a:extLst>
                  <a:ext uri="{FF2B5EF4-FFF2-40B4-BE49-F238E27FC236}">
                    <a16:creationId xmlns:a16="http://schemas.microsoft.com/office/drawing/2014/main" id="{C952D720-2A9C-2940-B618-D37F92ED7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" name="Line 278">
                <a:extLst>
                  <a:ext uri="{FF2B5EF4-FFF2-40B4-BE49-F238E27FC236}">
                    <a16:creationId xmlns:a16="http://schemas.microsoft.com/office/drawing/2014/main" id="{5DB6C4D8-4DA5-A042-B036-F47FAC2E1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" name="Line 279">
                <a:extLst>
                  <a:ext uri="{FF2B5EF4-FFF2-40B4-BE49-F238E27FC236}">
                    <a16:creationId xmlns:a16="http://schemas.microsoft.com/office/drawing/2014/main" id="{5E9D22CC-A550-594B-8F7E-47C286495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4" name="Line 280">
                <a:extLst>
                  <a:ext uri="{FF2B5EF4-FFF2-40B4-BE49-F238E27FC236}">
                    <a16:creationId xmlns:a16="http://schemas.microsoft.com/office/drawing/2014/main" id="{79143A6D-2BFC-944D-A189-FC56E015D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5" name="Line 281">
                <a:extLst>
                  <a:ext uri="{FF2B5EF4-FFF2-40B4-BE49-F238E27FC236}">
                    <a16:creationId xmlns:a16="http://schemas.microsoft.com/office/drawing/2014/main" id="{FD18C627-CA8D-1B4D-9CF8-4F40CB51A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6" name="Line 282">
                <a:extLst>
                  <a:ext uri="{FF2B5EF4-FFF2-40B4-BE49-F238E27FC236}">
                    <a16:creationId xmlns:a16="http://schemas.microsoft.com/office/drawing/2014/main" id="{913705D2-EEDC-604C-A723-A1658739A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7" name="Line 283">
                <a:extLst>
                  <a:ext uri="{FF2B5EF4-FFF2-40B4-BE49-F238E27FC236}">
                    <a16:creationId xmlns:a16="http://schemas.microsoft.com/office/drawing/2014/main" id="{662D0C67-54C4-9C4D-A12E-986BF2CF9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8" name="Line 284">
                <a:extLst>
                  <a:ext uri="{FF2B5EF4-FFF2-40B4-BE49-F238E27FC236}">
                    <a16:creationId xmlns:a16="http://schemas.microsoft.com/office/drawing/2014/main" id="{3122540E-6235-A44F-9F99-E0CCE6C75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83" name="Picture 399" descr="cell_tower_radiation copy">
              <a:extLst>
                <a:ext uri="{FF2B5EF4-FFF2-40B4-BE49-F238E27FC236}">
                  <a16:creationId xmlns:a16="http://schemas.microsoft.com/office/drawing/2014/main" id="{7424D5B7-4883-FA43-890D-FCFF36F2D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9" name="Group 356">
            <a:extLst>
              <a:ext uri="{FF2B5EF4-FFF2-40B4-BE49-F238E27FC236}">
                <a16:creationId xmlns:a16="http://schemas.microsoft.com/office/drawing/2014/main" id="{4FFABA01-5CE9-0C47-A38E-D3F3D4C395AF}"/>
              </a:ext>
            </a:extLst>
          </p:cNvPr>
          <p:cNvGrpSpPr>
            <a:grpSpLocks/>
          </p:cNvGrpSpPr>
          <p:nvPr/>
        </p:nvGrpSpPr>
        <p:grpSpPr bwMode="auto">
          <a:xfrm>
            <a:off x="3852117" y="2503488"/>
            <a:ext cx="465137" cy="481012"/>
            <a:chOff x="313" y="1497"/>
            <a:chExt cx="1152" cy="1014"/>
          </a:xfrm>
        </p:grpSpPr>
        <p:pic>
          <p:nvPicPr>
            <p:cNvPr id="100" name="Picture 354" descr="laptop_stylized_small">
              <a:extLst>
                <a:ext uri="{FF2B5EF4-FFF2-40B4-BE49-F238E27FC236}">
                  <a16:creationId xmlns:a16="http://schemas.microsoft.com/office/drawing/2014/main" id="{62D3C295-3E5B-354B-BEF1-D05A521AF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355" descr="antenna_stylized">
              <a:extLst>
                <a:ext uri="{FF2B5EF4-FFF2-40B4-BE49-F238E27FC236}">
                  <a16:creationId xmlns:a16="http://schemas.microsoft.com/office/drawing/2014/main" id="{3BFEB069-4EC6-F64E-94D1-29B9E3F02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356">
            <a:extLst>
              <a:ext uri="{FF2B5EF4-FFF2-40B4-BE49-F238E27FC236}">
                <a16:creationId xmlns:a16="http://schemas.microsoft.com/office/drawing/2014/main" id="{52380166-2B98-D041-A0F2-2DDDE98AC2CF}"/>
              </a:ext>
            </a:extLst>
          </p:cNvPr>
          <p:cNvGrpSpPr>
            <a:grpSpLocks/>
          </p:cNvGrpSpPr>
          <p:nvPr/>
        </p:nvGrpSpPr>
        <p:grpSpPr bwMode="auto">
          <a:xfrm>
            <a:off x="3744167" y="3302000"/>
            <a:ext cx="333375" cy="368300"/>
            <a:chOff x="313" y="1497"/>
            <a:chExt cx="1152" cy="1014"/>
          </a:xfrm>
        </p:grpSpPr>
        <p:pic>
          <p:nvPicPr>
            <p:cNvPr id="103" name="Picture 354" descr="laptop_stylized_small">
              <a:extLst>
                <a:ext uri="{FF2B5EF4-FFF2-40B4-BE49-F238E27FC236}">
                  <a16:creationId xmlns:a16="http://schemas.microsoft.com/office/drawing/2014/main" id="{0ED5FD89-3B87-C049-B5BF-3C5029A8C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355" descr="antenna_stylized">
              <a:extLst>
                <a:ext uri="{FF2B5EF4-FFF2-40B4-BE49-F238E27FC236}">
                  <a16:creationId xmlns:a16="http://schemas.microsoft.com/office/drawing/2014/main" id="{99D37E0F-0911-4543-9FBE-A10EAA78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5" name="Group 356">
            <a:extLst>
              <a:ext uri="{FF2B5EF4-FFF2-40B4-BE49-F238E27FC236}">
                <a16:creationId xmlns:a16="http://schemas.microsoft.com/office/drawing/2014/main" id="{1D8F5B6D-3DD4-DB4E-8AD6-C4C487C576AC}"/>
              </a:ext>
            </a:extLst>
          </p:cNvPr>
          <p:cNvGrpSpPr>
            <a:grpSpLocks/>
          </p:cNvGrpSpPr>
          <p:nvPr/>
        </p:nvGrpSpPr>
        <p:grpSpPr bwMode="auto">
          <a:xfrm>
            <a:off x="3221879" y="3387725"/>
            <a:ext cx="282575" cy="344488"/>
            <a:chOff x="313" y="1497"/>
            <a:chExt cx="1152" cy="1014"/>
          </a:xfrm>
        </p:grpSpPr>
        <p:pic>
          <p:nvPicPr>
            <p:cNvPr id="106" name="Picture 354" descr="laptop_stylized_small">
              <a:extLst>
                <a:ext uri="{FF2B5EF4-FFF2-40B4-BE49-F238E27FC236}">
                  <a16:creationId xmlns:a16="http://schemas.microsoft.com/office/drawing/2014/main" id="{6B669A6E-9CFE-CF49-AF80-0E2BCE028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55" descr="antenna_stylized">
              <a:extLst>
                <a:ext uri="{FF2B5EF4-FFF2-40B4-BE49-F238E27FC236}">
                  <a16:creationId xmlns:a16="http://schemas.microsoft.com/office/drawing/2014/main" id="{5E6489D3-721A-B04A-80E0-50A99E48E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403">
            <a:extLst>
              <a:ext uri="{FF2B5EF4-FFF2-40B4-BE49-F238E27FC236}">
                <a16:creationId xmlns:a16="http://schemas.microsoft.com/office/drawing/2014/main" id="{34F8847B-151A-B144-ACD3-F77F721238C1}"/>
              </a:ext>
            </a:extLst>
          </p:cNvPr>
          <p:cNvGrpSpPr>
            <a:grpSpLocks/>
          </p:cNvGrpSpPr>
          <p:nvPr/>
        </p:nvGrpSpPr>
        <p:grpSpPr bwMode="auto">
          <a:xfrm>
            <a:off x="2928191" y="3051175"/>
            <a:ext cx="444500" cy="382588"/>
            <a:chOff x="2751" y="1851"/>
            <a:chExt cx="462" cy="478"/>
          </a:xfrm>
        </p:grpSpPr>
        <p:pic>
          <p:nvPicPr>
            <p:cNvPr id="109" name="Picture 364" descr="iphone_stylized_small">
              <a:extLst>
                <a:ext uri="{FF2B5EF4-FFF2-40B4-BE49-F238E27FC236}">
                  <a16:creationId xmlns:a16="http://schemas.microsoft.com/office/drawing/2014/main" id="{F6C492E3-B35B-844B-96F0-AA659AD2A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402" descr="antenna_radiation_stylized">
              <a:extLst>
                <a:ext uri="{FF2B5EF4-FFF2-40B4-BE49-F238E27FC236}">
                  <a16:creationId xmlns:a16="http://schemas.microsoft.com/office/drawing/2014/main" id="{F85C52C8-8B1D-9045-96E5-4C6F2F4A9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356">
            <a:extLst>
              <a:ext uri="{FF2B5EF4-FFF2-40B4-BE49-F238E27FC236}">
                <a16:creationId xmlns:a16="http://schemas.microsoft.com/office/drawing/2014/main" id="{CBBF4F71-B7FF-DD4E-A4E6-56D608A20EE3}"/>
              </a:ext>
            </a:extLst>
          </p:cNvPr>
          <p:cNvGrpSpPr>
            <a:grpSpLocks/>
          </p:cNvGrpSpPr>
          <p:nvPr/>
        </p:nvGrpSpPr>
        <p:grpSpPr bwMode="auto">
          <a:xfrm>
            <a:off x="3304428" y="1801813"/>
            <a:ext cx="446088" cy="385762"/>
            <a:chOff x="313" y="1497"/>
            <a:chExt cx="1152" cy="1014"/>
          </a:xfrm>
        </p:grpSpPr>
        <p:pic>
          <p:nvPicPr>
            <p:cNvPr id="112" name="Picture 354" descr="laptop_stylized_small">
              <a:extLst>
                <a:ext uri="{FF2B5EF4-FFF2-40B4-BE49-F238E27FC236}">
                  <a16:creationId xmlns:a16="http://schemas.microsoft.com/office/drawing/2014/main" id="{EA50C982-F6AC-FF4B-ADAA-46F64B7B1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355" descr="antenna_stylized">
              <a:extLst>
                <a:ext uri="{FF2B5EF4-FFF2-40B4-BE49-F238E27FC236}">
                  <a16:creationId xmlns:a16="http://schemas.microsoft.com/office/drawing/2014/main" id="{F9FB3756-DF24-124B-8DFB-30C4B9FD6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403">
            <a:extLst>
              <a:ext uri="{FF2B5EF4-FFF2-40B4-BE49-F238E27FC236}">
                <a16:creationId xmlns:a16="http://schemas.microsoft.com/office/drawing/2014/main" id="{1648C2E4-58FC-D146-81EC-E1137A682291}"/>
              </a:ext>
            </a:extLst>
          </p:cNvPr>
          <p:cNvGrpSpPr>
            <a:grpSpLocks/>
          </p:cNvGrpSpPr>
          <p:nvPr/>
        </p:nvGrpSpPr>
        <p:grpSpPr bwMode="auto">
          <a:xfrm>
            <a:off x="2501153" y="2930525"/>
            <a:ext cx="446088" cy="381000"/>
            <a:chOff x="2751" y="1851"/>
            <a:chExt cx="462" cy="478"/>
          </a:xfrm>
        </p:grpSpPr>
        <p:pic>
          <p:nvPicPr>
            <p:cNvPr id="115" name="Picture 364" descr="iphone_stylized_small">
              <a:extLst>
                <a:ext uri="{FF2B5EF4-FFF2-40B4-BE49-F238E27FC236}">
                  <a16:creationId xmlns:a16="http://schemas.microsoft.com/office/drawing/2014/main" id="{53AC006A-1381-8943-9018-2D3376D10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402" descr="antenna_radiation_stylized">
              <a:extLst>
                <a:ext uri="{FF2B5EF4-FFF2-40B4-BE49-F238E27FC236}">
                  <a16:creationId xmlns:a16="http://schemas.microsoft.com/office/drawing/2014/main" id="{C5DD9496-E375-7248-A539-98503EEAC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" name="Line 63">
            <a:extLst>
              <a:ext uri="{FF2B5EF4-FFF2-40B4-BE49-F238E27FC236}">
                <a16:creationId xmlns:a16="http://schemas.microsoft.com/office/drawing/2014/main" id="{9BD547C4-B897-074F-9E00-834CFE9882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06429" y="450532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8" name="Line 34">
            <a:extLst>
              <a:ext uri="{FF2B5EF4-FFF2-40B4-BE49-F238E27FC236}">
                <a16:creationId xmlns:a16="http://schemas.microsoft.com/office/drawing/2014/main" id="{FF3863DA-1985-FF41-9004-D5CEA2F67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6253" y="403701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19" name="Group 6">
            <a:extLst>
              <a:ext uri="{FF2B5EF4-FFF2-40B4-BE49-F238E27FC236}">
                <a16:creationId xmlns:a16="http://schemas.microsoft.com/office/drawing/2014/main" id="{5BF76C39-871C-C244-BEFD-BADB563370C6}"/>
              </a:ext>
            </a:extLst>
          </p:cNvPr>
          <p:cNvGrpSpPr>
            <a:grpSpLocks/>
          </p:cNvGrpSpPr>
          <p:nvPr/>
        </p:nvGrpSpPr>
        <p:grpSpPr bwMode="auto">
          <a:xfrm>
            <a:off x="4777628" y="2957514"/>
            <a:ext cx="2362200" cy="1762125"/>
            <a:chOff x="3839" y="1737"/>
            <a:chExt cx="1488" cy="1110"/>
          </a:xfrm>
        </p:grpSpPr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DC6408F9-39B2-F04A-B836-B7FB38C5D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1" name="Text Box 8">
              <a:extLst>
                <a:ext uri="{FF2B5EF4-FFF2-40B4-BE49-F238E27FC236}">
                  <a16:creationId xmlns:a16="http://schemas.microsoft.com/office/drawing/2014/main" id="{B20E7CC6-10C6-A940-923F-55FAE0127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3" name="Rectangle 64">
            <a:extLst>
              <a:ext uri="{FF2B5EF4-FFF2-40B4-BE49-F238E27FC236}">
                <a16:creationId xmlns:a16="http://schemas.microsoft.com/office/drawing/2014/main" id="{630A1513-A82B-774C-94CD-176CCC64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036" y="1757083"/>
            <a:ext cx="3952470" cy="313054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4" name="Rectangle 65">
            <a:extLst>
              <a:ext uri="{FF2B5EF4-FFF2-40B4-BE49-F238E27FC236}">
                <a16:creationId xmlns:a16="http://schemas.microsoft.com/office/drawing/2014/main" id="{3E2C191F-440C-9D4E-9CC3-051ACE4AD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012" y="1603094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5" name="Rectangle 66">
            <a:extLst>
              <a:ext uri="{FF2B5EF4-FFF2-40B4-BE49-F238E27FC236}">
                <a16:creationId xmlns:a16="http://schemas.microsoft.com/office/drawing/2014/main" id="{EF7FB5AD-AEFE-044D-A570-F6DCF6CB9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764" y="1641197"/>
            <a:ext cx="3725438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dirty="0">
                <a:latin typeface="Helvetica" pitchFamily="2" charset="0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Helvetica" pitchFamily="2" charset="0"/>
              </a:rPr>
              <a:t>“</a:t>
            </a:r>
            <a:r>
              <a:rPr lang="en-US" sz="2000" dirty="0">
                <a:latin typeface="Helvetica" pitchFamily="2" charset="0"/>
              </a:rPr>
              <a:t>area</a:t>
            </a:r>
            <a:r>
              <a:rPr lang="ja-JP" altLang="en-US" sz="2000" dirty="0">
                <a:latin typeface="Helvetica" pitchFamily="2" charset="0"/>
              </a:rPr>
              <a:t>”</a:t>
            </a:r>
            <a:endParaRPr lang="en-US" sz="2000" dirty="0">
              <a:latin typeface="Helvetica" pitchFamily="2" charset="0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Helvetica" pitchFamily="2" charset="0"/>
              </a:rPr>
              <a:t>e.g., cell towers,  802.11 (</a:t>
            </a:r>
            <a:r>
              <a:rPr lang="en-US" sz="2000" dirty="0" err="1">
                <a:latin typeface="Helvetica" pitchFamily="2" charset="0"/>
              </a:rPr>
              <a:t>WiFi</a:t>
            </a:r>
            <a:r>
              <a:rPr lang="en-US" sz="2000" dirty="0">
                <a:latin typeface="Helvetica" pitchFamily="2" charset="0"/>
              </a:rPr>
              <a:t>) access points </a:t>
            </a:r>
          </a:p>
        </p:txBody>
      </p:sp>
      <p:sp>
        <p:nvSpPr>
          <p:cNvPr id="126" name="Line 75">
            <a:extLst>
              <a:ext uri="{FF2B5EF4-FFF2-40B4-BE49-F238E27FC236}">
                <a16:creationId xmlns:a16="http://schemas.microsoft.com/office/drawing/2014/main" id="{8D952520-7C58-0F43-95EE-1A52A5D8B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7023" y="4505326"/>
            <a:ext cx="378939" cy="1088743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27" name="Group 190">
            <a:extLst>
              <a:ext uri="{FF2B5EF4-FFF2-40B4-BE49-F238E27FC236}">
                <a16:creationId xmlns:a16="http://schemas.microsoft.com/office/drawing/2014/main" id="{CB4B7DFB-2D89-8549-AD3F-BFFCE4C85943}"/>
              </a:ext>
            </a:extLst>
          </p:cNvPr>
          <p:cNvGrpSpPr>
            <a:grpSpLocks/>
          </p:cNvGrpSpPr>
          <p:nvPr/>
        </p:nvGrpSpPr>
        <p:grpSpPr bwMode="auto">
          <a:xfrm>
            <a:off x="9925548" y="1287182"/>
            <a:ext cx="458788" cy="620712"/>
            <a:chOff x="5955030" y="3031808"/>
            <a:chExt cx="914400" cy="1398587"/>
          </a:xfrm>
        </p:grpSpPr>
        <p:grpSp>
          <p:nvGrpSpPr>
            <p:cNvPr id="128" name="Group 398">
              <a:extLst>
                <a:ext uri="{FF2B5EF4-FFF2-40B4-BE49-F238E27FC236}">
                  <a16:creationId xmlns:a16="http://schemas.microsoft.com/office/drawing/2014/main" id="{E4C9A9E8-1F09-E947-B215-A02DB599B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30" name="Line 270">
                <a:extLst>
                  <a:ext uri="{FF2B5EF4-FFF2-40B4-BE49-F238E27FC236}">
                    <a16:creationId xmlns:a16="http://schemas.microsoft.com/office/drawing/2014/main" id="{BA868320-44D6-0A42-8BFD-A238EA250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1" name="Line 271">
                <a:extLst>
                  <a:ext uri="{FF2B5EF4-FFF2-40B4-BE49-F238E27FC236}">
                    <a16:creationId xmlns:a16="http://schemas.microsoft.com/office/drawing/2014/main" id="{C512847B-FBEE-CB44-B196-7850ABAE7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2" name="Line 272">
                <a:extLst>
                  <a:ext uri="{FF2B5EF4-FFF2-40B4-BE49-F238E27FC236}">
                    <a16:creationId xmlns:a16="http://schemas.microsoft.com/office/drawing/2014/main" id="{4EE9E82B-62AE-E94E-9ECD-116FE2FA9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3" name="Line 273">
                <a:extLst>
                  <a:ext uri="{FF2B5EF4-FFF2-40B4-BE49-F238E27FC236}">
                    <a16:creationId xmlns:a16="http://schemas.microsoft.com/office/drawing/2014/main" id="{46239A56-3C7C-9945-A5BD-F9AC836B5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6" name="Line 274">
                <a:extLst>
                  <a:ext uri="{FF2B5EF4-FFF2-40B4-BE49-F238E27FC236}">
                    <a16:creationId xmlns:a16="http://schemas.microsoft.com/office/drawing/2014/main" id="{48B3F059-CA4B-5849-B493-2D2107FAA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7" name="Line 275">
                <a:extLst>
                  <a:ext uri="{FF2B5EF4-FFF2-40B4-BE49-F238E27FC236}">
                    <a16:creationId xmlns:a16="http://schemas.microsoft.com/office/drawing/2014/main" id="{52D458C1-5FFD-4444-857A-1C8326663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8" name="Line 276">
                <a:extLst>
                  <a:ext uri="{FF2B5EF4-FFF2-40B4-BE49-F238E27FC236}">
                    <a16:creationId xmlns:a16="http://schemas.microsoft.com/office/drawing/2014/main" id="{E436C5C7-ED9A-AC40-B3E9-8C7E819E8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39" name="Line 277">
                <a:extLst>
                  <a:ext uri="{FF2B5EF4-FFF2-40B4-BE49-F238E27FC236}">
                    <a16:creationId xmlns:a16="http://schemas.microsoft.com/office/drawing/2014/main" id="{271952E2-4419-AE49-BF38-BCB5AC9D8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0" name="Line 278">
                <a:extLst>
                  <a:ext uri="{FF2B5EF4-FFF2-40B4-BE49-F238E27FC236}">
                    <a16:creationId xmlns:a16="http://schemas.microsoft.com/office/drawing/2014/main" id="{751FE058-8F56-AD4F-A144-75A387ED7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1" name="Line 279">
                <a:extLst>
                  <a:ext uri="{FF2B5EF4-FFF2-40B4-BE49-F238E27FC236}">
                    <a16:creationId xmlns:a16="http://schemas.microsoft.com/office/drawing/2014/main" id="{DD6AA1F9-9DB7-3F4D-B4E7-1021E5677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2" name="Line 280">
                <a:extLst>
                  <a:ext uri="{FF2B5EF4-FFF2-40B4-BE49-F238E27FC236}">
                    <a16:creationId xmlns:a16="http://schemas.microsoft.com/office/drawing/2014/main" id="{7F8951CE-C367-F946-9F70-ABBB84CAD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3" name="Line 281">
                <a:extLst>
                  <a:ext uri="{FF2B5EF4-FFF2-40B4-BE49-F238E27FC236}">
                    <a16:creationId xmlns:a16="http://schemas.microsoft.com/office/drawing/2014/main" id="{31C06A62-B63D-9349-8D34-D57B45B08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4" name="Line 282">
                <a:extLst>
                  <a:ext uri="{FF2B5EF4-FFF2-40B4-BE49-F238E27FC236}">
                    <a16:creationId xmlns:a16="http://schemas.microsoft.com/office/drawing/2014/main" id="{7C58A778-2817-2E45-996B-8C5B33BD1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5" name="Line 283">
                <a:extLst>
                  <a:ext uri="{FF2B5EF4-FFF2-40B4-BE49-F238E27FC236}">
                    <a16:creationId xmlns:a16="http://schemas.microsoft.com/office/drawing/2014/main" id="{0D3F3C59-D7EE-324D-9E92-2604158D4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46" name="Line 284">
                <a:extLst>
                  <a:ext uri="{FF2B5EF4-FFF2-40B4-BE49-F238E27FC236}">
                    <a16:creationId xmlns:a16="http://schemas.microsoft.com/office/drawing/2014/main" id="{841DEF38-F230-6844-99BF-59865D562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129" name="Picture 399" descr="cell_tower_radiation copy">
              <a:extLst>
                <a:ext uri="{FF2B5EF4-FFF2-40B4-BE49-F238E27FC236}">
                  <a16:creationId xmlns:a16="http://schemas.microsoft.com/office/drawing/2014/main" id="{097EE853-2B58-E442-8134-F608D1BAE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7" name="Group 361">
            <a:extLst>
              <a:ext uri="{FF2B5EF4-FFF2-40B4-BE49-F238E27FC236}">
                <a16:creationId xmlns:a16="http://schemas.microsoft.com/office/drawing/2014/main" id="{FBC7BF7A-8D69-4548-AB87-D350AB7B45D3}"/>
              </a:ext>
            </a:extLst>
          </p:cNvPr>
          <p:cNvGrpSpPr>
            <a:grpSpLocks/>
          </p:cNvGrpSpPr>
          <p:nvPr/>
        </p:nvGrpSpPr>
        <p:grpSpPr bwMode="auto">
          <a:xfrm>
            <a:off x="9315948" y="1428469"/>
            <a:ext cx="590550" cy="501650"/>
            <a:chOff x="2967" y="478"/>
            <a:chExt cx="788" cy="625"/>
          </a:xfrm>
        </p:grpSpPr>
        <p:pic>
          <p:nvPicPr>
            <p:cNvPr id="148" name="Picture 358" descr="access_point_stylized_small">
              <a:extLst>
                <a:ext uri="{FF2B5EF4-FFF2-40B4-BE49-F238E27FC236}">
                  <a16:creationId xmlns:a16="http://schemas.microsoft.com/office/drawing/2014/main" id="{9BB0195A-B61A-564F-8AAB-1E8CADF71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" name="Picture 360" descr="antenna_radiation_stylized">
              <a:extLst>
                <a:ext uri="{FF2B5EF4-FFF2-40B4-BE49-F238E27FC236}">
                  <a16:creationId xmlns:a16="http://schemas.microsoft.com/office/drawing/2014/main" id="{0EB5F831-88F3-244A-8EB1-DE6FE2652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769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l 5">
            <a:extLst>
              <a:ext uri="{FF2B5EF4-FFF2-40B4-BE49-F238E27FC236}">
                <a16:creationId xmlns:a16="http://schemas.microsoft.com/office/drawing/2014/main" id="{069BDE47-65DC-C044-8313-1D55D05F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82" y="4670718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5" name="Oval 38">
            <a:extLst>
              <a:ext uri="{FF2B5EF4-FFF2-40B4-BE49-F238E27FC236}">
                <a16:creationId xmlns:a16="http://schemas.microsoft.com/office/drawing/2014/main" id="{A6ECE5E2-EF64-484D-8DB8-E5752426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33" y="4732631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63E7E-17C8-AC42-9EF7-C3DD78A3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Oval 11">
            <a:extLst>
              <a:ext uri="{FF2B5EF4-FFF2-40B4-BE49-F238E27FC236}">
                <a16:creationId xmlns:a16="http://schemas.microsoft.com/office/drawing/2014/main" id="{60392B92-D1C6-DF47-A1D9-998E9A75B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029" y="169068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Line 22">
            <a:extLst>
              <a:ext uri="{FF2B5EF4-FFF2-40B4-BE49-F238E27FC236}">
                <a16:creationId xmlns:a16="http://schemas.microsoft.com/office/drawing/2014/main" id="{0E726C3E-01A7-E543-82A5-BD5D20BE0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7792" y="284797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" name="Oval 23">
            <a:extLst>
              <a:ext uri="{FF2B5EF4-FFF2-40B4-BE49-F238E27FC236}">
                <a16:creationId xmlns:a16="http://schemas.microsoft.com/office/drawing/2014/main" id="{EB66066F-D9EC-294F-80E7-2F0F6D9D7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4" y="443388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" name="Line 59">
            <a:extLst>
              <a:ext uri="{FF2B5EF4-FFF2-40B4-BE49-F238E27FC236}">
                <a16:creationId xmlns:a16="http://schemas.microsoft.com/office/drawing/2014/main" id="{7D86CD4A-1218-7544-BEB9-69EF968E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0141" y="5824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DEF18429-B040-6948-BA45-0B95D0CC6A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2778" y="57277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" name="Line 61">
            <a:extLst>
              <a:ext uri="{FF2B5EF4-FFF2-40B4-BE49-F238E27FC236}">
                <a16:creationId xmlns:a16="http://schemas.microsoft.com/office/drawing/2014/main" id="{080AC134-390C-2948-B0AF-D79DDC68A8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7066" y="58039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" name="Line 62">
            <a:extLst>
              <a:ext uri="{FF2B5EF4-FFF2-40B4-BE49-F238E27FC236}">
                <a16:creationId xmlns:a16="http://schemas.microsoft.com/office/drawing/2014/main" id="{46F06D00-5BD1-B44D-ACEB-8F6D6B335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9916" y="587057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" name="Line 64">
            <a:extLst>
              <a:ext uri="{FF2B5EF4-FFF2-40B4-BE49-F238E27FC236}">
                <a16:creationId xmlns:a16="http://schemas.microsoft.com/office/drawing/2014/main" id="{3B02840B-B821-8545-83D1-7E9985F409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7628" y="454501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AD5D8914-A1A6-854A-9BDD-14E6B1421D89}"/>
              </a:ext>
            </a:extLst>
          </p:cNvPr>
          <p:cNvGrpSpPr>
            <a:grpSpLocks/>
          </p:cNvGrpSpPr>
          <p:nvPr/>
        </p:nvGrpSpPr>
        <p:grpSpPr bwMode="auto">
          <a:xfrm>
            <a:off x="8181228" y="5267325"/>
            <a:ext cx="331788" cy="368300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4A9F575F-B581-E24E-9179-6D2B68BEE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80D5A9EE-9A77-F14D-B819-DD2A46239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361">
            <a:extLst>
              <a:ext uri="{FF2B5EF4-FFF2-40B4-BE49-F238E27FC236}">
                <a16:creationId xmlns:a16="http://schemas.microsoft.com/office/drawing/2014/main" id="{CC45FDDB-FE99-9A43-8A6E-200FC4B41979}"/>
              </a:ext>
            </a:extLst>
          </p:cNvPr>
          <p:cNvGrpSpPr>
            <a:grpSpLocks/>
          </p:cNvGrpSpPr>
          <p:nvPr/>
        </p:nvGrpSpPr>
        <p:grpSpPr bwMode="auto">
          <a:xfrm>
            <a:off x="3810842" y="4595814"/>
            <a:ext cx="396875" cy="388937"/>
            <a:chOff x="2967" y="478"/>
            <a:chExt cx="788" cy="625"/>
          </a:xfrm>
        </p:grpSpPr>
        <p:pic>
          <p:nvPicPr>
            <p:cNvPr id="16" name="Picture 358" descr="access_point_stylized_small">
              <a:extLst>
                <a:ext uri="{FF2B5EF4-FFF2-40B4-BE49-F238E27FC236}">
                  <a16:creationId xmlns:a16="http://schemas.microsoft.com/office/drawing/2014/main" id="{96B21726-EA53-374B-9BBE-41C15379C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60" descr="antenna_radiation_stylized">
              <a:extLst>
                <a:ext uri="{FF2B5EF4-FFF2-40B4-BE49-F238E27FC236}">
                  <a16:creationId xmlns:a16="http://schemas.microsoft.com/office/drawing/2014/main" id="{CF238CE3-80D4-574D-9740-308009DFE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71E09EE9-26CD-3F45-9EAC-BADCC39C497B}"/>
              </a:ext>
            </a:extLst>
          </p:cNvPr>
          <p:cNvGrpSpPr>
            <a:grpSpLocks/>
          </p:cNvGrpSpPr>
          <p:nvPr/>
        </p:nvGrpSpPr>
        <p:grpSpPr bwMode="auto">
          <a:xfrm>
            <a:off x="7408117" y="5357813"/>
            <a:ext cx="458787" cy="620712"/>
            <a:chOff x="5955030" y="3031808"/>
            <a:chExt cx="914400" cy="1398587"/>
          </a:xfrm>
        </p:grpSpPr>
        <p:grpSp>
          <p:nvGrpSpPr>
            <p:cNvPr id="19" name="Group 398">
              <a:extLst>
                <a:ext uri="{FF2B5EF4-FFF2-40B4-BE49-F238E27FC236}">
                  <a16:creationId xmlns:a16="http://schemas.microsoft.com/office/drawing/2014/main" id="{65373911-EE99-D84D-9E72-27840620B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" name="Line 270">
                <a:extLst>
                  <a:ext uri="{FF2B5EF4-FFF2-40B4-BE49-F238E27FC236}">
                    <a16:creationId xmlns:a16="http://schemas.microsoft.com/office/drawing/2014/main" id="{263A2CAF-EE1B-A44E-AE0C-91DAAF7F3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2" name="Line 271">
                <a:extLst>
                  <a:ext uri="{FF2B5EF4-FFF2-40B4-BE49-F238E27FC236}">
                    <a16:creationId xmlns:a16="http://schemas.microsoft.com/office/drawing/2014/main" id="{5DC59F00-4EF9-FE4D-BA7C-62EF3061E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" name="Line 272">
                <a:extLst>
                  <a:ext uri="{FF2B5EF4-FFF2-40B4-BE49-F238E27FC236}">
                    <a16:creationId xmlns:a16="http://schemas.microsoft.com/office/drawing/2014/main" id="{09A27889-B0BA-0148-A68E-F9A90A18F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4" name="Line 273">
                <a:extLst>
                  <a:ext uri="{FF2B5EF4-FFF2-40B4-BE49-F238E27FC236}">
                    <a16:creationId xmlns:a16="http://schemas.microsoft.com/office/drawing/2014/main" id="{80AE2D3C-F42D-034F-990F-944185C85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" name="Line 274">
                <a:extLst>
                  <a:ext uri="{FF2B5EF4-FFF2-40B4-BE49-F238E27FC236}">
                    <a16:creationId xmlns:a16="http://schemas.microsoft.com/office/drawing/2014/main" id="{631CDEB3-B401-BE47-8BE7-10AB779F4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" name="Line 275">
                <a:extLst>
                  <a:ext uri="{FF2B5EF4-FFF2-40B4-BE49-F238E27FC236}">
                    <a16:creationId xmlns:a16="http://schemas.microsoft.com/office/drawing/2014/main" id="{4B78EA67-6E92-C34D-8B41-D2691D7A2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" name="Line 276">
                <a:extLst>
                  <a:ext uri="{FF2B5EF4-FFF2-40B4-BE49-F238E27FC236}">
                    <a16:creationId xmlns:a16="http://schemas.microsoft.com/office/drawing/2014/main" id="{BFCFB1E6-994D-E248-8675-C7286112E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" name="Line 277">
                <a:extLst>
                  <a:ext uri="{FF2B5EF4-FFF2-40B4-BE49-F238E27FC236}">
                    <a16:creationId xmlns:a16="http://schemas.microsoft.com/office/drawing/2014/main" id="{319B3A7D-E9E7-2E48-A23A-6F930403B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" name="Line 278">
                <a:extLst>
                  <a:ext uri="{FF2B5EF4-FFF2-40B4-BE49-F238E27FC236}">
                    <a16:creationId xmlns:a16="http://schemas.microsoft.com/office/drawing/2014/main" id="{47C93843-D6F7-584D-8147-8A2BF70A7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" name="Line 279">
                <a:extLst>
                  <a:ext uri="{FF2B5EF4-FFF2-40B4-BE49-F238E27FC236}">
                    <a16:creationId xmlns:a16="http://schemas.microsoft.com/office/drawing/2014/main" id="{48B347B9-C9DB-7546-9B56-BBBA017A8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" name="Line 280">
                <a:extLst>
                  <a:ext uri="{FF2B5EF4-FFF2-40B4-BE49-F238E27FC236}">
                    <a16:creationId xmlns:a16="http://schemas.microsoft.com/office/drawing/2014/main" id="{44DC1B60-840B-6446-9B9D-BD87D28D0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" name="Line 281">
                <a:extLst>
                  <a:ext uri="{FF2B5EF4-FFF2-40B4-BE49-F238E27FC236}">
                    <a16:creationId xmlns:a16="http://schemas.microsoft.com/office/drawing/2014/main" id="{66D9402F-A48B-AA47-BDA0-D0B9556CF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" name="Line 282">
                <a:extLst>
                  <a:ext uri="{FF2B5EF4-FFF2-40B4-BE49-F238E27FC236}">
                    <a16:creationId xmlns:a16="http://schemas.microsoft.com/office/drawing/2014/main" id="{2EDB9A09-F892-5D42-BB7B-293EFCAA0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" name="Line 283">
                <a:extLst>
                  <a:ext uri="{FF2B5EF4-FFF2-40B4-BE49-F238E27FC236}">
                    <a16:creationId xmlns:a16="http://schemas.microsoft.com/office/drawing/2014/main" id="{9BEFE462-04EB-2442-B6CA-BA1CD8205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" name="Line 284">
                <a:extLst>
                  <a:ext uri="{FF2B5EF4-FFF2-40B4-BE49-F238E27FC236}">
                    <a16:creationId xmlns:a16="http://schemas.microsoft.com/office/drawing/2014/main" id="{1B1B36AA-5452-0E4B-9ED5-4697775A4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0" name="Picture 399" descr="cell_tower_radiation copy">
              <a:extLst>
                <a:ext uri="{FF2B5EF4-FFF2-40B4-BE49-F238E27FC236}">
                  <a16:creationId xmlns:a16="http://schemas.microsoft.com/office/drawing/2014/main" id="{F5768168-0D43-1646-84AF-6BEB90060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403">
            <a:extLst>
              <a:ext uri="{FF2B5EF4-FFF2-40B4-BE49-F238E27FC236}">
                <a16:creationId xmlns:a16="http://schemas.microsoft.com/office/drawing/2014/main" id="{6F427DBC-A442-F841-9812-8409D7E0F97A}"/>
              </a:ext>
            </a:extLst>
          </p:cNvPr>
          <p:cNvGrpSpPr>
            <a:grpSpLocks/>
          </p:cNvGrpSpPr>
          <p:nvPr/>
        </p:nvGrpSpPr>
        <p:grpSpPr bwMode="auto">
          <a:xfrm>
            <a:off x="5142753" y="5754688"/>
            <a:ext cx="527050" cy="392112"/>
            <a:chOff x="2751" y="1851"/>
            <a:chExt cx="462" cy="478"/>
          </a:xfrm>
        </p:grpSpPr>
        <p:pic>
          <p:nvPicPr>
            <p:cNvPr id="37" name="Picture 364" descr="iphone_stylized_small">
              <a:extLst>
                <a:ext uri="{FF2B5EF4-FFF2-40B4-BE49-F238E27FC236}">
                  <a16:creationId xmlns:a16="http://schemas.microsoft.com/office/drawing/2014/main" id="{02AFE1A6-8E50-F54D-B119-6BF08D4AC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02" descr="antenna_radiation_stylized">
              <a:extLst>
                <a:ext uri="{FF2B5EF4-FFF2-40B4-BE49-F238E27FC236}">
                  <a16:creationId xmlns:a16="http://schemas.microsoft.com/office/drawing/2014/main" id="{AE4BB38A-2E0F-FA4F-9C0B-85ADDBF73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100">
            <a:extLst>
              <a:ext uri="{FF2B5EF4-FFF2-40B4-BE49-F238E27FC236}">
                <a16:creationId xmlns:a16="http://schemas.microsoft.com/office/drawing/2014/main" id="{34EB8AD0-65FB-5943-B8D3-B1E44D1EB2A9}"/>
              </a:ext>
            </a:extLst>
          </p:cNvPr>
          <p:cNvGrpSpPr>
            <a:grpSpLocks/>
          </p:cNvGrpSpPr>
          <p:nvPr/>
        </p:nvGrpSpPr>
        <p:grpSpPr bwMode="auto">
          <a:xfrm>
            <a:off x="5833317" y="5387976"/>
            <a:ext cx="458787" cy="620713"/>
            <a:chOff x="5955030" y="3031808"/>
            <a:chExt cx="914400" cy="1398587"/>
          </a:xfrm>
        </p:grpSpPr>
        <p:grpSp>
          <p:nvGrpSpPr>
            <p:cNvPr id="40" name="Group 398">
              <a:extLst>
                <a:ext uri="{FF2B5EF4-FFF2-40B4-BE49-F238E27FC236}">
                  <a16:creationId xmlns:a16="http://schemas.microsoft.com/office/drawing/2014/main" id="{DB3AA886-9EF2-5D4E-8A1B-3157781D5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42" name="Line 270">
                <a:extLst>
                  <a:ext uri="{FF2B5EF4-FFF2-40B4-BE49-F238E27FC236}">
                    <a16:creationId xmlns:a16="http://schemas.microsoft.com/office/drawing/2014/main" id="{2647D142-6311-3B4C-B84B-1BD008C3B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3" name="Line 271">
                <a:extLst>
                  <a:ext uri="{FF2B5EF4-FFF2-40B4-BE49-F238E27FC236}">
                    <a16:creationId xmlns:a16="http://schemas.microsoft.com/office/drawing/2014/main" id="{6FFEFC35-DCD8-0348-9F4F-926228F09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4" name="Line 272">
                <a:extLst>
                  <a:ext uri="{FF2B5EF4-FFF2-40B4-BE49-F238E27FC236}">
                    <a16:creationId xmlns:a16="http://schemas.microsoft.com/office/drawing/2014/main" id="{CBB75CDA-5299-8C43-9772-B5592C809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5" name="Line 273">
                <a:extLst>
                  <a:ext uri="{FF2B5EF4-FFF2-40B4-BE49-F238E27FC236}">
                    <a16:creationId xmlns:a16="http://schemas.microsoft.com/office/drawing/2014/main" id="{B277A35D-3211-1C4F-B578-C912CA4E1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6" name="Line 274">
                <a:extLst>
                  <a:ext uri="{FF2B5EF4-FFF2-40B4-BE49-F238E27FC236}">
                    <a16:creationId xmlns:a16="http://schemas.microsoft.com/office/drawing/2014/main" id="{0CF887A6-E221-8142-BBDA-741E54F63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7" name="Line 275">
                <a:extLst>
                  <a:ext uri="{FF2B5EF4-FFF2-40B4-BE49-F238E27FC236}">
                    <a16:creationId xmlns:a16="http://schemas.microsoft.com/office/drawing/2014/main" id="{93946B57-8CEA-4042-B40A-F16C906B7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8" name="Line 276">
                <a:extLst>
                  <a:ext uri="{FF2B5EF4-FFF2-40B4-BE49-F238E27FC236}">
                    <a16:creationId xmlns:a16="http://schemas.microsoft.com/office/drawing/2014/main" id="{2DCFCAB8-7584-374F-88E5-D2ED61A26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9" name="Line 277">
                <a:extLst>
                  <a:ext uri="{FF2B5EF4-FFF2-40B4-BE49-F238E27FC236}">
                    <a16:creationId xmlns:a16="http://schemas.microsoft.com/office/drawing/2014/main" id="{FBA32635-F36B-9142-B8F0-DF082A92A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0" name="Line 278">
                <a:extLst>
                  <a:ext uri="{FF2B5EF4-FFF2-40B4-BE49-F238E27FC236}">
                    <a16:creationId xmlns:a16="http://schemas.microsoft.com/office/drawing/2014/main" id="{419FB183-77BC-7549-A822-CB410F508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1" name="Line 279">
                <a:extLst>
                  <a:ext uri="{FF2B5EF4-FFF2-40B4-BE49-F238E27FC236}">
                    <a16:creationId xmlns:a16="http://schemas.microsoft.com/office/drawing/2014/main" id="{62B2204C-42AC-A346-82FA-81BAA9E42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2" name="Line 280">
                <a:extLst>
                  <a:ext uri="{FF2B5EF4-FFF2-40B4-BE49-F238E27FC236}">
                    <a16:creationId xmlns:a16="http://schemas.microsoft.com/office/drawing/2014/main" id="{D17D8C61-ED0B-E843-9BE5-C27FE3E5E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3" name="Line 281">
                <a:extLst>
                  <a:ext uri="{FF2B5EF4-FFF2-40B4-BE49-F238E27FC236}">
                    <a16:creationId xmlns:a16="http://schemas.microsoft.com/office/drawing/2014/main" id="{1F9E0ABA-DA87-FE41-8F68-5720AA0B1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4" name="Line 282">
                <a:extLst>
                  <a:ext uri="{FF2B5EF4-FFF2-40B4-BE49-F238E27FC236}">
                    <a16:creationId xmlns:a16="http://schemas.microsoft.com/office/drawing/2014/main" id="{5E17AE52-216C-024C-86F2-9B5C85C9C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5" name="Line 283">
                <a:extLst>
                  <a:ext uri="{FF2B5EF4-FFF2-40B4-BE49-F238E27FC236}">
                    <a16:creationId xmlns:a16="http://schemas.microsoft.com/office/drawing/2014/main" id="{2A0B1771-D62D-084F-A96D-D4D07E79B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56" name="Line 284">
                <a:extLst>
                  <a:ext uri="{FF2B5EF4-FFF2-40B4-BE49-F238E27FC236}">
                    <a16:creationId xmlns:a16="http://schemas.microsoft.com/office/drawing/2014/main" id="{D05B89F7-B22F-8349-8337-1AE380348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41" name="Picture 399" descr="cell_tower_radiation copy">
              <a:extLst>
                <a:ext uri="{FF2B5EF4-FFF2-40B4-BE49-F238E27FC236}">
                  <a16:creationId xmlns:a16="http://schemas.microsoft.com/office/drawing/2014/main" id="{003B3E1B-DB23-E84B-A5E3-AD801212F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356">
            <a:extLst>
              <a:ext uri="{FF2B5EF4-FFF2-40B4-BE49-F238E27FC236}">
                <a16:creationId xmlns:a16="http://schemas.microsoft.com/office/drawing/2014/main" id="{5D6756D4-0A74-BD4B-AF89-8C32CE432C1A}"/>
              </a:ext>
            </a:extLst>
          </p:cNvPr>
          <p:cNvGrpSpPr>
            <a:grpSpLocks/>
          </p:cNvGrpSpPr>
          <p:nvPr/>
        </p:nvGrpSpPr>
        <p:grpSpPr bwMode="auto">
          <a:xfrm>
            <a:off x="7520828" y="6191250"/>
            <a:ext cx="361950" cy="338138"/>
            <a:chOff x="313" y="1497"/>
            <a:chExt cx="1152" cy="1014"/>
          </a:xfrm>
        </p:grpSpPr>
        <p:pic>
          <p:nvPicPr>
            <p:cNvPr id="58" name="Picture 354" descr="laptop_stylized_small">
              <a:extLst>
                <a:ext uri="{FF2B5EF4-FFF2-40B4-BE49-F238E27FC236}">
                  <a16:creationId xmlns:a16="http://schemas.microsoft.com/office/drawing/2014/main" id="{C85F54A7-C391-4741-A6E9-1A4F896EA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355" descr="antenna_stylized">
              <a:extLst>
                <a:ext uri="{FF2B5EF4-FFF2-40B4-BE49-F238E27FC236}">
                  <a16:creationId xmlns:a16="http://schemas.microsoft.com/office/drawing/2014/main" id="{76130776-D5B3-744D-B1B6-81713CBEE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>
            <a:extLst>
              <a:ext uri="{FF2B5EF4-FFF2-40B4-BE49-F238E27FC236}">
                <a16:creationId xmlns:a16="http://schemas.microsoft.com/office/drawing/2014/main" id="{BE1F4E95-5D8F-2947-A692-D150D5191BAA}"/>
              </a:ext>
            </a:extLst>
          </p:cNvPr>
          <p:cNvGrpSpPr>
            <a:grpSpLocks/>
          </p:cNvGrpSpPr>
          <p:nvPr/>
        </p:nvGrpSpPr>
        <p:grpSpPr bwMode="auto">
          <a:xfrm>
            <a:off x="6290517" y="6211888"/>
            <a:ext cx="376237" cy="347662"/>
            <a:chOff x="313" y="1497"/>
            <a:chExt cx="1152" cy="1014"/>
          </a:xfrm>
        </p:grpSpPr>
        <p:pic>
          <p:nvPicPr>
            <p:cNvPr id="61" name="Picture 354" descr="laptop_stylized_small">
              <a:extLst>
                <a:ext uri="{FF2B5EF4-FFF2-40B4-BE49-F238E27FC236}">
                  <a16:creationId xmlns:a16="http://schemas.microsoft.com/office/drawing/2014/main" id="{C943F58F-077D-9E44-8B7A-E4B61A2E1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355" descr="antenna_stylized">
              <a:extLst>
                <a:ext uri="{FF2B5EF4-FFF2-40B4-BE49-F238E27FC236}">
                  <a16:creationId xmlns:a16="http://schemas.microsoft.com/office/drawing/2014/main" id="{1EDA0653-7BCF-EF42-9550-A858EF98B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>
            <a:extLst>
              <a:ext uri="{FF2B5EF4-FFF2-40B4-BE49-F238E27FC236}">
                <a16:creationId xmlns:a16="http://schemas.microsoft.com/office/drawing/2014/main" id="{B94A5AB5-5EC1-9C4D-A17C-BF77D2D39C33}"/>
              </a:ext>
            </a:extLst>
          </p:cNvPr>
          <p:cNvGrpSpPr>
            <a:grpSpLocks/>
          </p:cNvGrpSpPr>
          <p:nvPr/>
        </p:nvGrpSpPr>
        <p:grpSpPr bwMode="auto">
          <a:xfrm>
            <a:off x="5569792" y="6232526"/>
            <a:ext cx="382587" cy="436563"/>
            <a:chOff x="313" y="1497"/>
            <a:chExt cx="1152" cy="1014"/>
          </a:xfrm>
        </p:grpSpPr>
        <p:pic>
          <p:nvPicPr>
            <p:cNvPr id="64" name="Picture 354" descr="laptop_stylized_small">
              <a:extLst>
                <a:ext uri="{FF2B5EF4-FFF2-40B4-BE49-F238E27FC236}">
                  <a16:creationId xmlns:a16="http://schemas.microsoft.com/office/drawing/2014/main" id="{1D206422-3CEF-5142-8B72-85C09CBCC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355" descr="antenna_stylized">
              <a:extLst>
                <a:ext uri="{FF2B5EF4-FFF2-40B4-BE49-F238E27FC236}">
                  <a16:creationId xmlns:a16="http://schemas.microsoft.com/office/drawing/2014/main" id="{51B87A1B-28B3-A14C-BFC1-0B144A183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403">
            <a:extLst>
              <a:ext uri="{FF2B5EF4-FFF2-40B4-BE49-F238E27FC236}">
                <a16:creationId xmlns:a16="http://schemas.microsoft.com/office/drawing/2014/main" id="{13ED1673-2809-9147-87E9-FD615C7960BE}"/>
              </a:ext>
            </a:extLst>
          </p:cNvPr>
          <p:cNvGrpSpPr>
            <a:grpSpLocks/>
          </p:cNvGrpSpPr>
          <p:nvPr/>
        </p:nvGrpSpPr>
        <p:grpSpPr bwMode="auto">
          <a:xfrm>
            <a:off x="5468192" y="5073651"/>
            <a:ext cx="485775" cy="403225"/>
            <a:chOff x="2751" y="1851"/>
            <a:chExt cx="462" cy="478"/>
          </a:xfrm>
        </p:grpSpPr>
        <p:pic>
          <p:nvPicPr>
            <p:cNvPr id="67" name="Picture 364" descr="iphone_stylized_small">
              <a:extLst>
                <a:ext uri="{FF2B5EF4-FFF2-40B4-BE49-F238E27FC236}">
                  <a16:creationId xmlns:a16="http://schemas.microsoft.com/office/drawing/2014/main" id="{38786DC6-5564-844A-A2E8-A0994E5CB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402" descr="antenna_radiation_stylized">
              <a:extLst>
                <a:ext uri="{FF2B5EF4-FFF2-40B4-BE49-F238E27FC236}">
                  <a16:creationId xmlns:a16="http://schemas.microsoft.com/office/drawing/2014/main" id="{B961F8D7-C1E1-A341-B4DD-9BDE4CC3C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Group 403">
            <a:extLst>
              <a:ext uri="{FF2B5EF4-FFF2-40B4-BE49-F238E27FC236}">
                <a16:creationId xmlns:a16="http://schemas.microsoft.com/office/drawing/2014/main" id="{54BA2B35-EA12-564B-A413-BE57D40AED66}"/>
              </a:ext>
            </a:extLst>
          </p:cNvPr>
          <p:cNvGrpSpPr>
            <a:grpSpLocks/>
          </p:cNvGrpSpPr>
          <p:nvPr/>
        </p:nvGrpSpPr>
        <p:grpSpPr bwMode="auto">
          <a:xfrm>
            <a:off x="8028829" y="5734051"/>
            <a:ext cx="525463" cy="392113"/>
            <a:chOff x="2751" y="1851"/>
            <a:chExt cx="462" cy="478"/>
          </a:xfrm>
        </p:grpSpPr>
        <p:pic>
          <p:nvPicPr>
            <p:cNvPr id="70" name="Picture 364" descr="iphone_stylized_small">
              <a:extLst>
                <a:ext uri="{FF2B5EF4-FFF2-40B4-BE49-F238E27FC236}">
                  <a16:creationId xmlns:a16="http://schemas.microsoft.com/office/drawing/2014/main" id="{2E3D6C22-1529-6B44-A6BE-81E87D944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02" descr="antenna_radiation_stylized">
              <a:extLst>
                <a:ext uri="{FF2B5EF4-FFF2-40B4-BE49-F238E27FC236}">
                  <a16:creationId xmlns:a16="http://schemas.microsoft.com/office/drawing/2014/main" id="{947E3714-BA1B-9042-B7C3-EA61E2144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Group 356">
            <a:extLst>
              <a:ext uri="{FF2B5EF4-FFF2-40B4-BE49-F238E27FC236}">
                <a16:creationId xmlns:a16="http://schemas.microsoft.com/office/drawing/2014/main" id="{DA212F59-BF55-6F41-9DCA-CAD14B852B23}"/>
              </a:ext>
            </a:extLst>
          </p:cNvPr>
          <p:cNvGrpSpPr>
            <a:grpSpLocks/>
          </p:cNvGrpSpPr>
          <p:nvPr/>
        </p:nvGrpSpPr>
        <p:grpSpPr bwMode="auto">
          <a:xfrm>
            <a:off x="6727078" y="5591175"/>
            <a:ext cx="376238" cy="349250"/>
            <a:chOff x="313" y="1497"/>
            <a:chExt cx="1152" cy="1014"/>
          </a:xfrm>
        </p:grpSpPr>
        <p:pic>
          <p:nvPicPr>
            <p:cNvPr id="73" name="Picture 354" descr="laptop_stylized_small">
              <a:extLst>
                <a:ext uri="{FF2B5EF4-FFF2-40B4-BE49-F238E27FC236}">
                  <a16:creationId xmlns:a16="http://schemas.microsoft.com/office/drawing/2014/main" id="{28B05140-103A-1D40-88AD-72375F978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355" descr="antenna_stylized">
              <a:extLst>
                <a:ext uri="{FF2B5EF4-FFF2-40B4-BE49-F238E27FC236}">
                  <a16:creationId xmlns:a16="http://schemas.microsoft.com/office/drawing/2014/main" id="{93CF76C9-6AB3-E34C-AD5E-ABFDE6EEC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" name="Group 356">
            <a:extLst>
              <a:ext uri="{FF2B5EF4-FFF2-40B4-BE49-F238E27FC236}">
                <a16:creationId xmlns:a16="http://schemas.microsoft.com/office/drawing/2014/main" id="{AC8AE51A-5677-1E49-A2B5-EE4311A53284}"/>
              </a:ext>
            </a:extLst>
          </p:cNvPr>
          <p:cNvGrpSpPr>
            <a:grpSpLocks/>
          </p:cNvGrpSpPr>
          <p:nvPr/>
        </p:nvGrpSpPr>
        <p:grpSpPr bwMode="auto">
          <a:xfrm>
            <a:off x="3648917" y="5043489"/>
            <a:ext cx="282575" cy="344487"/>
            <a:chOff x="313" y="1497"/>
            <a:chExt cx="1152" cy="1014"/>
          </a:xfrm>
        </p:grpSpPr>
        <p:pic>
          <p:nvPicPr>
            <p:cNvPr id="76" name="Picture 354" descr="laptop_stylized_small">
              <a:extLst>
                <a:ext uri="{FF2B5EF4-FFF2-40B4-BE49-F238E27FC236}">
                  <a16:creationId xmlns:a16="http://schemas.microsoft.com/office/drawing/2014/main" id="{EB59931F-FE98-724B-9B69-50BA99F44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355" descr="antenna_stylized">
              <a:extLst>
                <a:ext uri="{FF2B5EF4-FFF2-40B4-BE49-F238E27FC236}">
                  <a16:creationId xmlns:a16="http://schemas.microsoft.com/office/drawing/2014/main" id="{5354973B-63B3-3D44-9F9E-748DBB658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" name="Group 403">
            <a:extLst>
              <a:ext uri="{FF2B5EF4-FFF2-40B4-BE49-F238E27FC236}">
                <a16:creationId xmlns:a16="http://schemas.microsoft.com/office/drawing/2014/main" id="{4DDC970F-3C0F-3B49-AB39-667DE8E9EC2C}"/>
              </a:ext>
            </a:extLst>
          </p:cNvPr>
          <p:cNvGrpSpPr>
            <a:grpSpLocks/>
          </p:cNvGrpSpPr>
          <p:nvPr/>
        </p:nvGrpSpPr>
        <p:grpSpPr bwMode="auto">
          <a:xfrm>
            <a:off x="3355228" y="4708525"/>
            <a:ext cx="444500" cy="381000"/>
            <a:chOff x="2751" y="1851"/>
            <a:chExt cx="462" cy="478"/>
          </a:xfrm>
        </p:grpSpPr>
        <p:pic>
          <p:nvPicPr>
            <p:cNvPr id="79" name="Picture 364" descr="iphone_stylized_small">
              <a:extLst>
                <a:ext uri="{FF2B5EF4-FFF2-40B4-BE49-F238E27FC236}">
                  <a16:creationId xmlns:a16="http://schemas.microsoft.com/office/drawing/2014/main" id="{89B630E0-34C5-834E-AF1D-F468DC730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02" descr="antenna_radiation_stylized">
              <a:extLst>
                <a:ext uri="{FF2B5EF4-FFF2-40B4-BE49-F238E27FC236}">
                  <a16:creationId xmlns:a16="http://schemas.microsoft.com/office/drawing/2014/main" id="{76B71D02-1096-7143-BDD5-B773E4DEE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142">
            <a:extLst>
              <a:ext uri="{FF2B5EF4-FFF2-40B4-BE49-F238E27FC236}">
                <a16:creationId xmlns:a16="http://schemas.microsoft.com/office/drawing/2014/main" id="{672866DA-3FCE-6346-BC40-BC04517DD906}"/>
              </a:ext>
            </a:extLst>
          </p:cNvPr>
          <p:cNvGrpSpPr>
            <a:grpSpLocks/>
          </p:cNvGrpSpPr>
          <p:nvPr/>
        </p:nvGrpSpPr>
        <p:grpSpPr bwMode="auto">
          <a:xfrm>
            <a:off x="3313953" y="2371726"/>
            <a:ext cx="458788" cy="619125"/>
            <a:chOff x="5955030" y="3031808"/>
            <a:chExt cx="914400" cy="1398587"/>
          </a:xfrm>
        </p:grpSpPr>
        <p:grpSp>
          <p:nvGrpSpPr>
            <p:cNvPr id="82" name="Group 398">
              <a:extLst>
                <a:ext uri="{FF2B5EF4-FFF2-40B4-BE49-F238E27FC236}">
                  <a16:creationId xmlns:a16="http://schemas.microsoft.com/office/drawing/2014/main" id="{CFE69EC4-6B0E-4E47-9DE4-1A1B2D70D4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84" name="Line 270">
                <a:extLst>
                  <a:ext uri="{FF2B5EF4-FFF2-40B4-BE49-F238E27FC236}">
                    <a16:creationId xmlns:a16="http://schemas.microsoft.com/office/drawing/2014/main" id="{3C860DCF-17A7-3F49-812D-6F27E53A6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5" name="Line 271">
                <a:extLst>
                  <a:ext uri="{FF2B5EF4-FFF2-40B4-BE49-F238E27FC236}">
                    <a16:creationId xmlns:a16="http://schemas.microsoft.com/office/drawing/2014/main" id="{6CD419D8-3340-7448-A5B0-900B5BBB4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6" name="Line 272">
                <a:extLst>
                  <a:ext uri="{FF2B5EF4-FFF2-40B4-BE49-F238E27FC236}">
                    <a16:creationId xmlns:a16="http://schemas.microsoft.com/office/drawing/2014/main" id="{C95C18EC-4A15-0F44-89A1-4DA44753E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7" name="Line 273">
                <a:extLst>
                  <a:ext uri="{FF2B5EF4-FFF2-40B4-BE49-F238E27FC236}">
                    <a16:creationId xmlns:a16="http://schemas.microsoft.com/office/drawing/2014/main" id="{F386C079-26AA-2D46-8B7F-034F50AEC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" name="Line 274">
                <a:extLst>
                  <a:ext uri="{FF2B5EF4-FFF2-40B4-BE49-F238E27FC236}">
                    <a16:creationId xmlns:a16="http://schemas.microsoft.com/office/drawing/2014/main" id="{8349D8EE-C0AB-6145-B202-3B1C694BF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" name="Line 275">
                <a:extLst>
                  <a:ext uri="{FF2B5EF4-FFF2-40B4-BE49-F238E27FC236}">
                    <a16:creationId xmlns:a16="http://schemas.microsoft.com/office/drawing/2014/main" id="{41D30A9C-4317-5545-89A0-015FAB15C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" name="Line 276">
                <a:extLst>
                  <a:ext uri="{FF2B5EF4-FFF2-40B4-BE49-F238E27FC236}">
                    <a16:creationId xmlns:a16="http://schemas.microsoft.com/office/drawing/2014/main" id="{0FCDF469-66D5-6D41-8C32-824614EA8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" name="Line 277">
                <a:extLst>
                  <a:ext uri="{FF2B5EF4-FFF2-40B4-BE49-F238E27FC236}">
                    <a16:creationId xmlns:a16="http://schemas.microsoft.com/office/drawing/2014/main" id="{C952D720-2A9C-2940-B618-D37F92ED7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" name="Line 278">
                <a:extLst>
                  <a:ext uri="{FF2B5EF4-FFF2-40B4-BE49-F238E27FC236}">
                    <a16:creationId xmlns:a16="http://schemas.microsoft.com/office/drawing/2014/main" id="{5DB6C4D8-4DA5-A042-B036-F47FAC2E1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" name="Line 279">
                <a:extLst>
                  <a:ext uri="{FF2B5EF4-FFF2-40B4-BE49-F238E27FC236}">
                    <a16:creationId xmlns:a16="http://schemas.microsoft.com/office/drawing/2014/main" id="{5E9D22CC-A550-594B-8F7E-47C286495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4" name="Line 280">
                <a:extLst>
                  <a:ext uri="{FF2B5EF4-FFF2-40B4-BE49-F238E27FC236}">
                    <a16:creationId xmlns:a16="http://schemas.microsoft.com/office/drawing/2014/main" id="{79143A6D-2BFC-944D-A189-FC56E015D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5" name="Line 281">
                <a:extLst>
                  <a:ext uri="{FF2B5EF4-FFF2-40B4-BE49-F238E27FC236}">
                    <a16:creationId xmlns:a16="http://schemas.microsoft.com/office/drawing/2014/main" id="{FD18C627-CA8D-1B4D-9CF8-4F40CB51A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6" name="Line 282">
                <a:extLst>
                  <a:ext uri="{FF2B5EF4-FFF2-40B4-BE49-F238E27FC236}">
                    <a16:creationId xmlns:a16="http://schemas.microsoft.com/office/drawing/2014/main" id="{913705D2-EEDC-604C-A723-A1658739A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7" name="Line 283">
                <a:extLst>
                  <a:ext uri="{FF2B5EF4-FFF2-40B4-BE49-F238E27FC236}">
                    <a16:creationId xmlns:a16="http://schemas.microsoft.com/office/drawing/2014/main" id="{662D0C67-54C4-9C4D-A12E-986BF2CF9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8" name="Line 284">
                <a:extLst>
                  <a:ext uri="{FF2B5EF4-FFF2-40B4-BE49-F238E27FC236}">
                    <a16:creationId xmlns:a16="http://schemas.microsoft.com/office/drawing/2014/main" id="{3122540E-6235-A44F-9F99-E0CCE6C75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83" name="Picture 399" descr="cell_tower_radiation copy">
              <a:extLst>
                <a:ext uri="{FF2B5EF4-FFF2-40B4-BE49-F238E27FC236}">
                  <a16:creationId xmlns:a16="http://schemas.microsoft.com/office/drawing/2014/main" id="{7424D5B7-4883-FA43-890D-FCFF36F2D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9" name="Group 356">
            <a:extLst>
              <a:ext uri="{FF2B5EF4-FFF2-40B4-BE49-F238E27FC236}">
                <a16:creationId xmlns:a16="http://schemas.microsoft.com/office/drawing/2014/main" id="{4FFABA01-5CE9-0C47-A38E-D3F3D4C395AF}"/>
              </a:ext>
            </a:extLst>
          </p:cNvPr>
          <p:cNvGrpSpPr>
            <a:grpSpLocks/>
          </p:cNvGrpSpPr>
          <p:nvPr/>
        </p:nvGrpSpPr>
        <p:grpSpPr bwMode="auto">
          <a:xfrm>
            <a:off x="3852117" y="2503488"/>
            <a:ext cx="465137" cy="481012"/>
            <a:chOff x="313" y="1497"/>
            <a:chExt cx="1152" cy="1014"/>
          </a:xfrm>
        </p:grpSpPr>
        <p:pic>
          <p:nvPicPr>
            <p:cNvPr id="100" name="Picture 354" descr="laptop_stylized_small">
              <a:extLst>
                <a:ext uri="{FF2B5EF4-FFF2-40B4-BE49-F238E27FC236}">
                  <a16:creationId xmlns:a16="http://schemas.microsoft.com/office/drawing/2014/main" id="{62D3C295-3E5B-354B-BEF1-D05A521AF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355" descr="antenna_stylized">
              <a:extLst>
                <a:ext uri="{FF2B5EF4-FFF2-40B4-BE49-F238E27FC236}">
                  <a16:creationId xmlns:a16="http://schemas.microsoft.com/office/drawing/2014/main" id="{3BFEB069-4EC6-F64E-94D1-29B9E3F02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356">
            <a:extLst>
              <a:ext uri="{FF2B5EF4-FFF2-40B4-BE49-F238E27FC236}">
                <a16:creationId xmlns:a16="http://schemas.microsoft.com/office/drawing/2014/main" id="{52380166-2B98-D041-A0F2-2DDDE98AC2CF}"/>
              </a:ext>
            </a:extLst>
          </p:cNvPr>
          <p:cNvGrpSpPr>
            <a:grpSpLocks/>
          </p:cNvGrpSpPr>
          <p:nvPr/>
        </p:nvGrpSpPr>
        <p:grpSpPr bwMode="auto">
          <a:xfrm>
            <a:off x="3744167" y="3302000"/>
            <a:ext cx="333375" cy="368300"/>
            <a:chOff x="313" y="1497"/>
            <a:chExt cx="1152" cy="1014"/>
          </a:xfrm>
        </p:grpSpPr>
        <p:pic>
          <p:nvPicPr>
            <p:cNvPr id="103" name="Picture 354" descr="laptop_stylized_small">
              <a:extLst>
                <a:ext uri="{FF2B5EF4-FFF2-40B4-BE49-F238E27FC236}">
                  <a16:creationId xmlns:a16="http://schemas.microsoft.com/office/drawing/2014/main" id="{0ED5FD89-3B87-C049-B5BF-3C5029A8C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355" descr="antenna_stylized">
              <a:extLst>
                <a:ext uri="{FF2B5EF4-FFF2-40B4-BE49-F238E27FC236}">
                  <a16:creationId xmlns:a16="http://schemas.microsoft.com/office/drawing/2014/main" id="{99D37E0F-0911-4543-9FBE-A10EAA78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5" name="Group 356">
            <a:extLst>
              <a:ext uri="{FF2B5EF4-FFF2-40B4-BE49-F238E27FC236}">
                <a16:creationId xmlns:a16="http://schemas.microsoft.com/office/drawing/2014/main" id="{1D8F5B6D-3DD4-DB4E-8AD6-C4C487C576AC}"/>
              </a:ext>
            </a:extLst>
          </p:cNvPr>
          <p:cNvGrpSpPr>
            <a:grpSpLocks/>
          </p:cNvGrpSpPr>
          <p:nvPr/>
        </p:nvGrpSpPr>
        <p:grpSpPr bwMode="auto">
          <a:xfrm>
            <a:off x="3221879" y="3387725"/>
            <a:ext cx="282575" cy="344488"/>
            <a:chOff x="313" y="1497"/>
            <a:chExt cx="1152" cy="1014"/>
          </a:xfrm>
        </p:grpSpPr>
        <p:pic>
          <p:nvPicPr>
            <p:cNvPr id="106" name="Picture 354" descr="laptop_stylized_small">
              <a:extLst>
                <a:ext uri="{FF2B5EF4-FFF2-40B4-BE49-F238E27FC236}">
                  <a16:creationId xmlns:a16="http://schemas.microsoft.com/office/drawing/2014/main" id="{6B669A6E-9CFE-CF49-AF80-0E2BCE028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55" descr="antenna_stylized">
              <a:extLst>
                <a:ext uri="{FF2B5EF4-FFF2-40B4-BE49-F238E27FC236}">
                  <a16:creationId xmlns:a16="http://schemas.microsoft.com/office/drawing/2014/main" id="{5E6489D3-721A-B04A-80E0-50A99E48E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403">
            <a:extLst>
              <a:ext uri="{FF2B5EF4-FFF2-40B4-BE49-F238E27FC236}">
                <a16:creationId xmlns:a16="http://schemas.microsoft.com/office/drawing/2014/main" id="{34F8847B-151A-B144-ACD3-F77F721238C1}"/>
              </a:ext>
            </a:extLst>
          </p:cNvPr>
          <p:cNvGrpSpPr>
            <a:grpSpLocks/>
          </p:cNvGrpSpPr>
          <p:nvPr/>
        </p:nvGrpSpPr>
        <p:grpSpPr bwMode="auto">
          <a:xfrm>
            <a:off x="2928191" y="3051175"/>
            <a:ext cx="444500" cy="382588"/>
            <a:chOff x="2751" y="1851"/>
            <a:chExt cx="462" cy="478"/>
          </a:xfrm>
        </p:grpSpPr>
        <p:pic>
          <p:nvPicPr>
            <p:cNvPr id="109" name="Picture 364" descr="iphone_stylized_small">
              <a:extLst>
                <a:ext uri="{FF2B5EF4-FFF2-40B4-BE49-F238E27FC236}">
                  <a16:creationId xmlns:a16="http://schemas.microsoft.com/office/drawing/2014/main" id="{F6C492E3-B35B-844B-96F0-AA659AD2A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402" descr="antenna_radiation_stylized">
              <a:extLst>
                <a:ext uri="{FF2B5EF4-FFF2-40B4-BE49-F238E27FC236}">
                  <a16:creationId xmlns:a16="http://schemas.microsoft.com/office/drawing/2014/main" id="{F85C52C8-8B1D-9045-96E5-4C6F2F4A9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356">
            <a:extLst>
              <a:ext uri="{FF2B5EF4-FFF2-40B4-BE49-F238E27FC236}">
                <a16:creationId xmlns:a16="http://schemas.microsoft.com/office/drawing/2014/main" id="{CBBF4F71-B7FF-DD4E-A4E6-56D608A20EE3}"/>
              </a:ext>
            </a:extLst>
          </p:cNvPr>
          <p:cNvGrpSpPr>
            <a:grpSpLocks/>
          </p:cNvGrpSpPr>
          <p:nvPr/>
        </p:nvGrpSpPr>
        <p:grpSpPr bwMode="auto">
          <a:xfrm>
            <a:off x="3304428" y="1801813"/>
            <a:ext cx="446088" cy="385762"/>
            <a:chOff x="313" y="1497"/>
            <a:chExt cx="1152" cy="1014"/>
          </a:xfrm>
        </p:grpSpPr>
        <p:pic>
          <p:nvPicPr>
            <p:cNvPr id="112" name="Picture 354" descr="laptop_stylized_small">
              <a:extLst>
                <a:ext uri="{FF2B5EF4-FFF2-40B4-BE49-F238E27FC236}">
                  <a16:creationId xmlns:a16="http://schemas.microsoft.com/office/drawing/2014/main" id="{EA50C982-F6AC-FF4B-ADAA-46F64B7B1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355" descr="antenna_stylized">
              <a:extLst>
                <a:ext uri="{FF2B5EF4-FFF2-40B4-BE49-F238E27FC236}">
                  <a16:creationId xmlns:a16="http://schemas.microsoft.com/office/drawing/2014/main" id="{F9FB3756-DF24-124B-8DFB-30C4B9FD6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403">
            <a:extLst>
              <a:ext uri="{FF2B5EF4-FFF2-40B4-BE49-F238E27FC236}">
                <a16:creationId xmlns:a16="http://schemas.microsoft.com/office/drawing/2014/main" id="{1648C2E4-58FC-D146-81EC-E1137A682291}"/>
              </a:ext>
            </a:extLst>
          </p:cNvPr>
          <p:cNvGrpSpPr>
            <a:grpSpLocks/>
          </p:cNvGrpSpPr>
          <p:nvPr/>
        </p:nvGrpSpPr>
        <p:grpSpPr bwMode="auto">
          <a:xfrm>
            <a:off x="2501153" y="2930525"/>
            <a:ext cx="446088" cy="381000"/>
            <a:chOff x="2751" y="1851"/>
            <a:chExt cx="462" cy="478"/>
          </a:xfrm>
        </p:grpSpPr>
        <p:pic>
          <p:nvPicPr>
            <p:cNvPr id="115" name="Picture 364" descr="iphone_stylized_small">
              <a:extLst>
                <a:ext uri="{FF2B5EF4-FFF2-40B4-BE49-F238E27FC236}">
                  <a16:creationId xmlns:a16="http://schemas.microsoft.com/office/drawing/2014/main" id="{53AC006A-1381-8943-9018-2D3376D10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402" descr="antenna_radiation_stylized">
              <a:extLst>
                <a:ext uri="{FF2B5EF4-FFF2-40B4-BE49-F238E27FC236}">
                  <a16:creationId xmlns:a16="http://schemas.microsoft.com/office/drawing/2014/main" id="{C5DD9496-E375-7248-A539-98503EEAC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" name="Line 63">
            <a:extLst>
              <a:ext uri="{FF2B5EF4-FFF2-40B4-BE49-F238E27FC236}">
                <a16:creationId xmlns:a16="http://schemas.microsoft.com/office/drawing/2014/main" id="{9BD547C4-B897-074F-9E00-834CFE9882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06429" y="450532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8" name="Line 34">
            <a:extLst>
              <a:ext uri="{FF2B5EF4-FFF2-40B4-BE49-F238E27FC236}">
                <a16:creationId xmlns:a16="http://schemas.microsoft.com/office/drawing/2014/main" id="{FF3863DA-1985-FF41-9004-D5CEA2F67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6253" y="403701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19" name="Group 6">
            <a:extLst>
              <a:ext uri="{FF2B5EF4-FFF2-40B4-BE49-F238E27FC236}">
                <a16:creationId xmlns:a16="http://schemas.microsoft.com/office/drawing/2014/main" id="{5BF76C39-871C-C244-BEFD-BADB563370C6}"/>
              </a:ext>
            </a:extLst>
          </p:cNvPr>
          <p:cNvGrpSpPr>
            <a:grpSpLocks/>
          </p:cNvGrpSpPr>
          <p:nvPr/>
        </p:nvGrpSpPr>
        <p:grpSpPr bwMode="auto">
          <a:xfrm>
            <a:off x="4777628" y="2957514"/>
            <a:ext cx="2362200" cy="1762125"/>
            <a:chOff x="3839" y="1737"/>
            <a:chExt cx="1488" cy="1110"/>
          </a:xfrm>
        </p:grpSpPr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DC6408F9-39B2-F04A-B836-B7FB38C5D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1" name="Text Box 8">
              <a:extLst>
                <a:ext uri="{FF2B5EF4-FFF2-40B4-BE49-F238E27FC236}">
                  <a16:creationId xmlns:a16="http://schemas.microsoft.com/office/drawing/2014/main" id="{B20E7CC6-10C6-A940-923F-55FAE0127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3" name="Rectangle 64">
            <a:extLst>
              <a:ext uri="{FF2B5EF4-FFF2-40B4-BE49-F238E27FC236}">
                <a16:creationId xmlns:a16="http://schemas.microsoft.com/office/drawing/2014/main" id="{EAE2243D-B2B8-C048-BAAD-9B34DB12E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902" y="1820069"/>
            <a:ext cx="3346450" cy="2963861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4" name="Rectangle 65">
            <a:extLst>
              <a:ext uri="{FF2B5EF4-FFF2-40B4-BE49-F238E27FC236}">
                <a16:creationId xmlns:a16="http://schemas.microsoft.com/office/drawing/2014/main" id="{892AB7E1-51A7-1740-A278-94A4690CE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878" y="166608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5" name="Rectangle 66">
            <a:extLst>
              <a:ext uri="{FF2B5EF4-FFF2-40B4-BE49-F238E27FC236}">
                <a16:creationId xmlns:a16="http://schemas.microsoft.com/office/drawing/2014/main" id="{80F5F2A8-837B-A449-99EA-B998522EC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289" y="162480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000" dirty="0">
                <a:latin typeface="Helvetica" pitchFamily="2" charset="0"/>
              </a:rPr>
              <a:t> </a:t>
            </a:r>
            <a:r>
              <a:rPr lang="en-US" sz="2400" dirty="0">
                <a:latin typeface="Helvetica" pitchFamily="2" charset="0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various data rates, transmission distance</a:t>
            </a:r>
          </a:p>
        </p:txBody>
      </p:sp>
      <p:sp>
        <p:nvSpPr>
          <p:cNvPr id="126" name="Line 68">
            <a:extLst>
              <a:ext uri="{FF2B5EF4-FFF2-40B4-BE49-F238E27FC236}">
                <a16:creationId xmlns:a16="http://schemas.microsoft.com/office/drawing/2014/main" id="{68EB3978-002B-0445-8598-A8EE6B913A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7215" y="4641056"/>
            <a:ext cx="106363" cy="549275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7" name="AutoShape 72">
            <a:extLst>
              <a:ext uri="{FF2B5EF4-FFF2-40B4-BE49-F238E27FC236}">
                <a16:creationId xmlns:a16="http://schemas.microsoft.com/office/drawing/2014/main" id="{10BBA1F2-0AB8-2848-9615-30CBF60E478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51065" y="169306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28" name="Group 137">
            <a:extLst>
              <a:ext uri="{FF2B5EF4-FFF2-40B4-BE49-F238E27FC236}">
                <a16:creationId xmlns:a16="http://schemas.microsoft.com/office/drawing/2014/main" id="{F653BA49-C6C7-A341-B4B0-E26A30B34421}"/>
              </a:ext>
            </a:extLst>
          </p:cNvPr>
          <p:cNvGrpSpPr>
            <a:grpSpLocks/>
          </p:cNvGrpSpPr>
          <p:nvPr/>
        </p:nvGrpSpPr>
        <p:grpSpPr bwMode="auto">
          <a:xfrm>
            <a:off x="9665352" y="1610518"/>
            <a:ext cx="722312" cy="303212"/>
            <a:chOff x="4750" y="264"/>
            <a:chExt cx="455" cy="191"/>
          </a:xfrm>
        </p:grpSpPr>
        <p:sp>
          <p:nvSpPr>
            <p:cNvPr id="129" name="Freeform 89">
              <a:extLst>
                <a:ext uri="{FF2B5EF4-FFF2-40B4-BE49-F238E27FC236}">
                  <a16:creationId xmlns:a16="http://schemas.microsoft.com/office/drawing/2014/main" id="{ED87DC8A-BCAA-FF4C-A52F-8D7E06884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0" name="Freeform 90">
              <a:extLst>
                <a:ext uri="{FF2B5EF4-FFF2-40B4-BE49-F238E27FC236}">
                  <a16:creationId xmlns:a16="http://schemas.microsoft.com/office/drawing/2014/main" id="{BCBC3D6C-B313-BA4D-BD78-C6A939584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1" name="Freeform 91">
              <a:extLst>
                <a:ext uri="{FF2B5EF4-FFF2-40B4-BE49-F238E27FC236}">
                  <a16:creationId xmlns:a16="http://schemas.microsoft.com/office/drawing/2014/main" id="{0B601505-563E-2142-B843-430176A4B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2" name="Freeform 92">
              <a:extLst>
                <a:ext uri="{FF2B5EF4-FFF2-40B4-BE49-F238E27FC236}">
                  <a16:creationId xmlns:a16="http://schemas.microsoft.com/office/drawing/2014/main" id="{4EE54DB5-B0F3-C540-94AE-CD229697A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3" name="Freeform 93">
              <a:extLst>
                <a:ext uri="{FF2B5EF4-FFF2-40B4-BE49-F238E27FC236}">
                  <a16:creationId xmlns:a16="http://schemas.microsoft.com/office/drawing/2014/main" id="{2FD8C556-1646-E541-8D2F-F7E0D4727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6" name="Freeform 94">
              <a:extLst>
                <a:ext uri="{FF2B5EF4-FFF2-40B4-BE49-F238E27FC236}">
                  <a16:creationId xmlns:a16="http://schemas.microsoft.com/office/drawing/2014/main" id="{7FB568A7-1914-664F-8A1E-EA7B5A5CA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7" name="Freeform 99">
              <a:extLst>
                <a:ext uri="{FF2B5EF4-FFF2-40B4-BE49-F238E27FC236}">
                  <a16:creationId xmlns:a16="http://schemas.microsoft.com/office/drawing/2014/main" id="{29AEFE27-F33E-C342-8DB0-73D68E77B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8" name="Freeform 100">
              <a:extLst>
                <a:ext uri="{FF2B5EF4-FFF2-40B4-BE49-F238E27FC236}">
                  <a16:creationId xmlns:a16="http://schemas.microsoft.com/office/drawing/2014/main" id="{B9A6E113-F828-BB4A-989E-F2CE6DB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9" name="Freeform 101">
              <a:extLst>
                <a:ext uri="{FF2B5EF4-FFF2-40B4-BE49-F238E27FC236}">
                  <a16:creationId xmlns:a16="http://schemas.microsoft.com/office/drawing/2014/main" id="{3D86182F-67DF-5B49-8014-C5ADB9DB7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0" name="Freeform 130">
              <a:extLst>
                <a:ext uri="{FF2B5EF4-FFF2-40B4-BE49-F238E27FC236}">
                  <a16:creationId xmlns:a16="http://schemas.microsoft.com/office/drawing/2014/main" id="{2F28F6EF-4A4F-EC40-B332-5D0B58AA5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1" name="Freeform 131">
              <a:extLst>
                <a:ext uri="{FF2B5EF4-FFF2-40B4-BE49-F238E27FC236}">
                  <a16:creationId xmlns:a16="http://schemas.microsoft.com/office/drawing/2014/main" id="{2BD79D9C-7FAC-CB41-8439-4B75BA262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2" name="Freeform 132">
              <a:extLst>
                <a:ext uri="{FF2B5EF4-FFF2-40B4-BE49-F238E27FC236}">
                  <a16:creationId xmlns:a16="http://schemas.microsoft.com/office/drawing/2014/main" id="{3FE3CA64-16F6-8A4A-BDF5-63E27897D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3" name="Freeform 133">
              <a:extLst>
                <a:ext uri="{FF2B5EF4-FFF2-40B4-BE49-F238E27FC236}">
                  <a16:creationId xmlns:a16="http://schemas.microsoft.com/office/drawing/2014/main" id="{12C71E24-B6BD-3C44-BDFF-C0A1D8203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4" name="Freeform 134">
              <a:extLst>
                <a:ext uri="{FF2B5EF4-FFF2-40B4-BE49-F238E27FC236}">
                  <a16:creationId xmlns:a16="http://schemas.microsoft.com/office/drawing/2014/main" id="{466D2134-443F-3F43-B79B-89F23901A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5" name="Freeform 135">
              <a:extLst>
                <a:ext uri="{FF2B5EF4-FFF2-40B4-BE49-F238E27FC236}">
                  <a16:creationId xmlns:a16="http://schemas.microsoft.com/office/drawing/2014/main" id="{0C4B1420-159F-C249-8F02-5BEF14857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69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807137" y="1947397"/>
            <a:ext cx="1590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7502712" y="1941047"/>
            <a:ext cx="20008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411818" y="2896347"/>
            <a:ext cx="1834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infrastructure</a:t>
            </a:r>
          </a:p>
          <a:p>
            <a:pPr algn="ctr">
              <a:defRPr/>
            </a:pP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59443" y="4591797"/>
            <a:ext cx="183415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no</a:t>
            </a:r>
          </a:p>
          <a:p>
            <a:pPr algn="ctr">
              <a:defRPr/>
            </a:pP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infrastructure</a:t>
            </a:r>
          </a:p>
          <a:p>
            <a:pPr algn="ctr">
              <a:defRPr/>
            </a:pP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(ad-hoc)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4655558" y="2650285"/>
            <a:ext cx="209544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</a:rPr>
              <a:t>host connects to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base station (WiFi,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cellular)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which connects to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4593571" y="4591797"/>
            <a:ext cx="22749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Internet (Bluetooth,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7301535" y="2604248"/>
            <a:ext cx="233910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</a:rPr>
              <a:t>host may have to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relay through several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wireless nodes to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connect to larger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Internet: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7298844" y="4186986"/>
            <a:ext cx="24032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Internet. May have to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relay to reach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a given wireless node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MANET, VANET</a:t>
            </a:r>
            <a:endParaRPr lang="en-US" i="1" dirty="0">
              <a:latin typeface="Helvetica" pitchFamily="2" charset="0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2330264" y="1815353"/>
            <a:ext cx="7531472" cy="4111532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2330264" y="2498838"/>
            <a:ext cx="7531472" cy="2444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 flipH="1">
            <a:off x="4353109" y="1800952"/>
            <a:ext cx="16375" cy="412593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6948169" y="1815353"/>
            <a:ext cx="16380" cy="411153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EB1381-805F-FE47-BA71-AAA9618812B2}"/>
              </a:ext>
            </a:extLst>
          </p:cNvPr>
          <p:cNvCxnSpPr>
            <a:cxnSpLocks/>
          </p:cNvCxnSpPr>
          <p:nvPr/>
        </p:nvCxnSpPr>
        <p:spPr>
          <a:xfrm>
            <a:off x="2330264" y="4186986"/>
            <a:ext cx="753147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1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/>
      <p:bldP spid="11274" grpId="0"/>
      <p:bldP spid="11275" grpId="0"/>
      <p:bldP spid="1127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21817</TotalTime>
  <Words>2459</Words>
  <Application>Microsoft Macintosh PowerPoint</Application>
  <PresentationFormat>Widescreen</PresentationFormat>
  <Paragraphs>396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</vt:lpstr>
      <vt:lpstr>Helvetica</vt:lpstr>
      <vt:lpstr>Times New Roman</vt:lpstr>
      <vt:lpstr>Wingdings</vt:lpstr>
      <vt:lpstr>Office Theme</vt:lpstr>
      <vt:lpstr>CS 352 The Wireless Network</vt:lpstr>
      <vt:lpstr>Link layer</vt:lpstr>
      <vt:lpstr>Wireless and mobile networks</vt:lpstr>
      <vt:lpstr>Wireless and mobile networks</vt:lpstr>
      <vt:lpstr>Elements of a wireless network</vt:lpstr>
      <vt:lpstr>Elements of a wireless network</vt:lpstr>
      <vt:lpstr>Elements of a wireless network</vt:lpstr>
      <vt:lpstr>Elements of a wireless network</vt:lpstr>
      <vt:lpstr>Wireless network taxonomy</vt:lpstr>
      <vt:lpstr>Characteristics of Wireless Networks</vt:lpstr>
      <vt:lpstr>Important differences from wired links</vt:lpstr>
      <vt:lpstr>Error-prone channel</vt:lpstr>
      <vt:lpstr>Hidden terminal problem</vt:lpstr>
      <vt:lpstr>Hidden terminals due to attenuation</vt:lpstr>
      <vt:lpstr>Exposed terminals</vt:lpstr>
      <vt:lpstr>Wireless LANs</vt:lpstr>
      <vt:lpstr>PowerPoint Presentation</vt:lpstr>
      <vt:lpstr>CS 352 Wireless Multiple Access: CSMA/CA</vt:lpstr>
      <vt:lpstr>Review</vt:lpstr>
      <vt:lpstr>Review: Shared Ethernet: CSMA/CD</vt:lpstr>
      <vt:lpstr>Review: Shared Ethernet: CSMA/CD</vt:lpstr>
      <vt:lpstr>Sensing wireless collisions is hard</vt:lpstr>
      <vt:lpstr>PowerPoint Presentation</vt:lpstr>
      <vt:lpstr>CSMA/CA Sender</vt:lpstr>
      <vt:lpstr>Important aspects of CSMA/CA</vt:lpstr>
      <vt:lpstr>(1) Link-level reliability</vt:lpstr>
      <vt:lpstr>(2) Inter-frame spacing</vt:lpstr>
      <vt:lpstr>(3) Conservative backoff (than CSMA/CD)</vt:lpstr>
      <vt:lpstr>Using medium reservations to further avoid collisions</vt:lpstr>
      <vt:lpstr>Typical wireless deployment</vt:lpstr>
      <vt:lpstr>Reserving channel with small packets</vt:lpstr>
      <vt:lpstr>RTS-CTS exchange</vt:lpstr>
      <vt:lpstr>Prioritizing using inter-frame spacing</vt:lpstr>
      <vt:lpstr>Reserving channel with small packets</vt:lpstr>
      <vt:lpstr>Summary of CSMA/CA</vt:lpstr>
      <vt:lpstr>PowerPoint Presentation</vt:lpstr>
      <vt:lpstr>CS 352 Cellular, 5G: An Overview</vt:lpstr>
      <vt:lpstr>Components of a cellular network</vt:lpstr>
      <vt:lpstr>The first hop</vt:lpstr>
      <vt:lpstr>Cellular network generations</vt:lpstr>
      <vt:lpstr>5G: the next generation</vt:lpstr>
      <vt:lpstr>What’s new/better in 5G?</vt:lpstr>
      <vt:lpstr>What’s new/better in 5G?</vt:lpstr>
      <vt:lpstr>Summary of cellular technologies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10824</cp:revision>
  <dcterms:created xsi:type="dcterms:W3CDTF">2019-01-23T03:40:12Z</dcterms:created>
  <dcterms:modified xsi:type="dcterms:W3CDTF">2021-04-11T13:32:58Z</dcterms:modified>
</cp:coreProperties>
</file>