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607" r:id="rId2"/>
    <p:sldId id="501" r:id="rId3"/>
    <p:sldId id="298" r:id="rId4"/>
    <p:sldId id="440" r:id="rId5"/>
    <p:sldId id="410" r:id="rId6"/>
    <p:sldId id="409" r:id="rId7"/>
    <p:sldId id="444" r:id="rId8"/>
    <p:sldId id="580" r:id="rId9"/>
    <p:sldId id="581" r:id="rId10"/>
    <p:sldId id="443" r:id="rId11"/>
    <p:sldId id="582" r:id="rId12"/>
    <p:sldId id="583" r:id="rId13"/>
    <p:sldId id="584" r:id="rId14"/>
    <p:sldId id="614" r:id="rId15"/>
    <p:sldId id="615" r:id="rId16"/>
    <p:sldId id="585" r:id="rId17"/>
    <p:sldId id="621" r:id="rId18"/>
    <p:sldId id="619" r:id="rId19"/>
    <p:sldId id="620" r:id="rId20"/>
    <p:sldId id="613" r:id="rId21"/>
    <p:sldId id="617" r:id="rId22"/>
    <p:sldId id="616" r:id="rId23"/>
    <p:sldId id="578" r:id="rId24"/>
    <p:sldId id="61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54"/>
    <p:restoredTop sz="94664"/>
  </p:normalViewPr>
  <p:slideViewPr>
    <p:cSldViewPr snapToGrid="0" snapToObjects="1">
      <p:cViewPr varScale="1">
        <p:scale>
          <a:sx n="102" d="100"/>
          <a:sy n="102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Reliability: Stop and Wait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9.1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5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073A-AD80-AA4D-8BAC-F1B47B5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the RTO be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43FB-A4B0-8344-A90F-E70E6A6F0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76320" cy="5032375"/>
          </a:xfrm>
        </p:spPr>
        <p:txBody>
          <a:bodyPr>
            <a:normAutofit/>
          </a:bodyPr>
          <a:lstStyle/>
          <a:p>
            <a:r>
              <a:rPr lang="en-US" dirty="0"/>
              <a:t>A good RTO must </a:t>
            </a:r>
            <a:r>
              <a:rPr lang="en-US" dirty="0">
                <a:solidFill>
                  <a:srgbClr val="C00000"/>
                </a:solidFill>
              </a:rPr>
              <a:t>predict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round-trip time</a:t>
            </a:r>
            <a:r>
              <a:rPr lang="en-US" dirty="0"/>
              <a:t> (RTT) between the sender and receiver</a:t>
            </a:r>
          </a:p>
          <a:p>
            <a:pPr lvl="1"/>
            <a:r>
              <a:rPr lang="en-US" dirty="0"/>
              <a:t>RTT: the time to send a single packet and receive a (corresponding) single ACK at the sender</a:t>
            </a:r>
          </a:p>
          <a:p>
            <a:pPr lvl="1"/>
            <a:endParaRPr lang="en-US" dirty="0"/>
          </a:p>
          <a:p>
            <a:r>
              <a:rPr lang="en-US" dirty="0"/>
              <a:t>Intuition: If an ACK hasn’t returned, and our (best estimate of) RTT has elapsed,  the packet was likely dropped.</a:t>
            </a:r>
          </a:p>
          <a:p>
            <a:endParaRPr lang="en-US" dirty="0"/>
          </a:p>
          <a:p>
            <a:r>
              <a:rPr lang="en-US" dirty="0"/>
              <a:t>RTT can be measured directly at the sender.  No receiver involvement needed.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1F19C5-D5A4-D645-BD55-17ACB89A91E9}"/>
              </a:ext>
            </a:extLst>
          </p:cNvPr>
          <p:cNvCxnSpPr/>
          <p:nvPr/>
        </p:nvCxnSpPr>
        <p:spPr>
          <a:xfrm>
            <a:off x="844494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AFF520-DAFA-3E49-85FA-A799316080F1}"/>
              </a:ext>
            </a:extLst>
          </p:cNvPr>
          <p:cNvCxnSpPr/>
          <p:nvPr/>
        </p:nvCxnSpPr>
        <p:spPr>
          <a:xfrm>
            <a:off x="11353800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83623-DA8A-D54E-A6B2-68732E9C4810}"/>
              </a:ext>
            </a:extLst>
          </p:cNvPr>
          <p:cNvCxnSpPr>
            <a:cxnSpLocks/>
          </p:cNvCxnSpPr>
          <p:nvPr/>
        </p:nvCxnSpPr>
        <p:spPr>
          <a:xfrm>
            <a:off x="8617227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A1ABFF3-0918-1B46-A659-2E363B2FB189}"/>
              </a:ext>
            </a:extLst>
          </p:cNvPr>
          <p:cNvSpPr txBox="1"/>
          <p:nvPr/>
        </p:nvSpPr>
        <p:spPr>
          <a:xfrm>
            <a:off x="8329822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A2BC39-F17C-D74A-B230-6811A4090FDA}"/>
              </a:ext>
            </a:extLst>
          </p:cNvPr>
          <p:cNvSpPr txBox="1"/>
          <p:nvPr/>
        </p:nvSpPr>
        <p:spPr>
          <a:xfrm>
            <a:off x="10755795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615A96-A418-DE4E-97D0-6EA2EB8C79FB}"/>
              </a:ext>
            </a:extLst>
          </p:cNvPr>
          <p:cNvGrpSpPr/>
          <p:nvPr/>
        </p:nvGrpSpPr>
        <p:grpSpPr>
          <a:xfrm>
            <a:off x="9916813" y="2553722"/>
            <a:ext cx="914398" cy="461665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3EF3BA0-3E4F-014A-A753-7BDD657BE08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6C234EB-290E-FC47-B5BD-CBE68FDF2A5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34BC35-ABB4-9643-A04A-80A75BC73E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EFD02-133B-D441-A1D0-C93491AC562D}"/>
              </a:ext>
            </a:extLst>
          </p:cNvPr>
          <p:cNvCxnSpPr>
            <a:cxnSpLocks/>
          </p:cNvCxnSpPr>
          <p:nvPr/>
        </p:nvCxnSpPr>
        <p:spPr>
          <a:xfrm flipH="1">
            <a:off x="8567533" y="3172752"/>
            <a:ext cx="2605705" cy="27244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F89B67-FB61-AA4B-8639-03C6F00889D6}"/>
              </a:ext>
            </a:extLst>
          </p:cNvPr>
          <p:cNvGrpSpPr/>
          <p:nvPr/>
        </p:nvGrpSpPr>
        <p:grpSpPr>
          <a:xfrm>
            <a:off x="9364556" y="5548005"/>
            <a:ext cx="453882" cy="281889"/>
            <a:chOff x="9342783" y="1192696"/>
            <a:chExt cx="2011017" cy="1019419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0846DDB-CC29-3448-9878-3E0B519170B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9FCE0F-81DB-7D4C-B643-B908174288E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C42DA-602E-1F40-BB23-3F5776508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9FEE483-E1B3-CF47-B175-CB624B3D1016}"/>
              </a:ext>
            </a:extLst>
          </p:cNvPr>
          <p:cNvSpPr txBox="1"/>
          <p:nvPr/>
        </p:nvSpPr>
        <p:spPr>
          <a:xfrm>
            <a:off x="9182570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65B9AE-7C66-ED4E-B9E3-4638217128F6}"/>
              </a:ext>
            </a:extLst>
          </p:cNvPr>
          <p:cNvCxnSpPr/>
          <p:nvPr/>
        </p:nvCxnSpPr>
        <p:spPr>
          <a:xfrm>
            <a:off x="8613960" y="610333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949B41-7C28-9C45-8765-8A87A34161B5}"/>
              </a:ext>
            </a:extLst>
          </p:cNvPr>
          <p:cNvCxnSpPr/>
          <p:nvPr/>
        </p:nvCxnSpPr>
        <p:spPr>
          <a:xfrm>
            <a:off x="8592381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338151-5AF2-A043-BF44-EE3475751731}"/>
              </a:ext>
            </a:extLst>
          </p:cNvPr>
          <p:cNvCxnSpPr>
            <a:cxnSpLocks/>
          </p:cNvCxnSpPr>
          <p:nvPr/>
        </p:nvCxnSpPr>
        <p:spPr>
          <a:xfrm flipH="1">
            <a:off x="8592381" y="2553722"/>
            <a:ext cx="24846" cy="3549616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B57F99C-1559-4545-9C25-9C2F869A5FAD}"/>
              </a:ext>
            </a:extLst>
          </p:cNvPr>
          <p:cNvSpPr txBox="1"/>
          <p:nvPr/>
        </p:nvSpPr>
        <p:spPr>
          <a:xfrm rot="5400000">
            <a:off x="8371108" y="380293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5079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</a:t>
            </a:r>
            <a:r>
              <a:rPr lang="en-US" dirty="0">
                <a:solidFill>
                  <a:srgbClr val="C00000"/>
                </a:solidFill>
              </a:rPr>
              <a:t>duplication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E10F78-E423-5F48-93FB-9AE51EB90BA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ACKs delayed beyond the RTO, sender may retransmit the </a:t>
            </a:r>
            <a:r>
              <a:rPr lang="en-US" dirty="0">
                <a:solidFill>
                  <a:srgbClr val="C00000"/>
                </a:solidFill>
              </a:rPr>
              <a:t>same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 wouldn’t know that it just received duplicate data from this retransmitted packet</a:t>
            </a:r>
          </a:p>
          <a:p>
            <a:pPr lvl="1"/>
            <a:endParaRPr lang="en-US" dirty="0"/>
          </a:p>
          <a:p>
            <a:r>
              <a:rPr lang="en-US" dirty="0"/>
              <a:t>Add some identification to each packet to help distinguish between adjacent transmissions</a:t>
            </a:r>
          </a:p>
          <a:p>
            <a:pPr lvl="1"/>
            <a:r>
              <a:rPr lang="en-US" dirty="0"/>
              <a:t>This is known as the </a:t>
            </a:r>
            <a:r>
              <a:rPr lang="en-US" dirty="0">
                <a:solidFill>
                  <a:srgbClr val="C00000"/>
                </a:solidFill>
              </a:rPr>
              <a:t>sequence number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450489" y="3828484"/>
            <a:ext cx="1719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Duplicate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packet received!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(Receiver doesn’t know…)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A09371-A3AB-D747-9968-EE771EC79DAE}"/>
              </a:ext>
            </a:extLst>
          </p:cNvPr>
          <p:cNvGrpSpPr/>
          <p:nvPr/>
        </p:nvGrpSpPr>
        <p:grpSpPr>
          <a:xfrm>
            <a:off x="8867364" y="3959414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05266B2-578D-5742-A0F4-D8E4A4C1121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83D6DD6-B936-FE47-ACE4-E86816037B6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F789058-A5E0-EC4A-A19B-AA6C66D8F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90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bad scenario: Suppose an ACK was delayed beyond the RTO; sender ended up retransmitting the packet.</a:t>
            </a:r>
          </a:p>
          <a:p>
            <a:endParaRPr lang="en-US" dirty="0"/>
          </a:p>
          <a:p>
            <a:r>
              <a:rPr lang="en-US" dirty="0"/>
              <a:t>At the receiver: </a:t>
            </a:r>
            <a:r>
              <a:rPr lang="en-US" dirty="0">
                <a:solidFill>
                  <a:srgbClr val="C00000"/>
                </a:solidFill>
              </a:rPr>
              <a:t>sequence number helps disambiguate a fresh transmission from a retransmission</a:t>
            </a:r>
          </a:p>
          <a:p>
            <a:pPr lvl="1"/>
            <a:r>
              <a:rPr lang="en-US" dirty="0"/>
              <a:t>Sequence number same as earlier: retransmission</a:t>
            </a:r>
          </a:p>
          <a:p>
            <a:pPr lvl="1"/>
            <a:r>
              <a:rPr lang="en-US" dirty="0"/>
              <a:t>Fresh sequence number: fresh data</a:t>
            </a:r>
          </a:p>
          <a:p>
            <a:pPr lvl="1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9128267" y="2085937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9093842" y="3963045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D9F7AE-D2D5-8946-8BD5-A4A4F17A3F72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5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good scenario: packet successfully received and ACK returned within RTO</a:t>
            </a:r>
          </a:p>
          <a:p>
            <a:endParaRPr lang="en-US" dirty="0"/>
          </a:p>
          <a:p>
            <a:r>
              <a:rPr lang="en-US" dirty="0"/>
              <a:t>Sequence numbers of successively transmitted packets are different</a:t>
            </a:r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470597" y="2335854"/>
            <a:ext cx="1640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 knows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these are not duplicate, </a:t>
            </a:r>
            <a:r>
              <a:rPr lang="en-US" sz="2400" dirty="0">
                <a:latin typeface="Helvetica" pitchFamily="2" charset="0"/>
              </a:rPr>
              <a:t>because sequence numbers are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8776711" y="2070169"/>
            <a:ext cx="116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8788476" y="3949036"/>
            <a:ext cx="114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3951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32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good scenario: packet successfully received and ACK returned within RTO</a:t>
            </a:r>
          </a:p>
          <a:p>
            <a:endParaRPr lang="en-US" dirty="0"/>
          </a:p>
          <a:p>
            <a:r>
              <a:rPr lang="en-US" dirty="0"/>
              <a:t>Sequence numbers of successively transmitted packets are different</a:t>
            </a:r>
          </a:p>
          <a:p>
            <a:endParaRPr lang="en-US" dirty="0"/>
          </a:p>
          <a:p>
            <a:r>
              <a:rPr lang="en-US" dirty="0"/>
              <a:t>Further, the receiver informs the sender which packet was </a:t>
            </a:r>
            <a:r>
              <a:rPr lang="en-US" dirty="0" err="1"/>
              <a:t>ACK’ed</a:t>
            </a:r>
            <a:r>
              <a:rPr lang="en-US" dirty="0"/>
              <a:t> using an </a:t>
            </a:r>
            <a:r>
              <a:rPr lang="en-US" dirty="0">
                <a:solidFill>
                  <a:srgbClr val="C00000"/>
                </a:solidFill>
              </a:rPr>
              <a:t>ACK sequence number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3C697-F4B6-FE43-B48E-A2F48D4FFAA4}"/>
              </a:ext>
            </a:extLst>
          </p:cNvPr>
          <p:cNvCxnSpPr>
            <a:cxnSpLocks/>
          </p:cNvCxnSpPr>
          <p:nvPr/>
        </p:nvCxnSpPr>
        <p:spPr>
          <a:xfrm flipH="1">
            <a:off x="7563270" y="507137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18EAA1-2FE7-9044-9173-18335ACC0A9B}"/>
              </a:ext>
            </a:extLst>
          </p:cNvPr>
          <p:cNvSpPr txBox="1"/>
          <p:nvPr/>
        </p:nvSpPr>
        <p:spPr>
          <a:xfrm>
            <a:off x="10470597" y="2335854"/>
            <a:ext cx="1640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 knows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these are not duplicate, </a:t>
            </a:r>
            <a:r>
              <a:rPr lang="en-US" sz="2400" dirty="0">
                <a:latin typeface="Helvetica" pitchFamily="2" charset="0"/>
              </a:rPr>
              <a:t>because sequence numbers are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51A6FA-7A46-5C4F-9495-F4FEBA1F74DB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081025" y="492511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3CFF6C-9380-414B-8798-DC7FDD9FC4B3}"/>
              </a:ext>
            </a:extLst>
          </p:cNvPr>
          <p:cNvSpPr txBox="1"/>
          <p:nvPr/>
        </p:nvSpPr>
        <p:spPr>
          <a:xfrm>
            <a:off x="8776711" y="2070169"/>
            <a:ext cx="116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SEQ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C9B319-B603-684D-AAC6-75AC3FD7EC59}"/>
              </a:ext>
            </a:extLst>
          </p:cNvPr>
          <p:cNvSpPr txBox="1"/>
          <p:nvPr/>
        </p:nvSpPr>
        <p:spPr>
          <a:xfrm>
            <a:off x="8788476" y="3949036"/>
            <a:ext cx="114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SEQ 1</a:t>
            </a:r>
          </a:p>
        </p:txBody>
      </p:sp>
    </p:spTree>
    <p:extLst>
      <p:ext uri="{BB962C8B-B14F-4D97-AF65-F5344CB8AC3E}">
        <p14:creationId xmlns:p14="http://schemas.microsoft.com/office/powerpoint/2010/main" val="76351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What is the </a:t>
            </a:r>
            <a:r>
              <a:rPr lang="en-US" dirty="0" err="1"/>
              <a:t>seq</a:t>
            </a:r>
            <a:r>
              <a:rPr lang="en-US" dirty="0"/>
              <a:t># of third packet?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083593" y="495946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 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6433934" cy="5032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Goal: Avoid ambiguity on which packet was received/</a:t>
            </a:r>
            <a:r>
              <a:rPr lang="en-US" dirty="0" err="1"/>
              <a:t>ACK’ed</a:t>
            </a:r>
            <a:r>
              <a:rPr lang="en-US" dirty="0"/>
              <a:t> from both the sender and receiver’s perspective</a:t>
            </a:r>
          </a:p>
          <a:p>
            <a:endParaRPr lang="en-US" dirty="0"/>
          </a:p>
          <a:p>
            <a:r>
              <a:rPr lang="en-US" dirty="0"/>
              <a:t>One possibility: keep incrementing the </a:t>
            </a:r>
            <a:r>
              <a:rPr lang="en-US" dirty="0" err="1"/>
              <a:t>seq</a:t>
            </a:r>
            <a:r>
              <a:rPr lang="en-US" dirty="0"/>
              <a:t> #: 2, 3, …</a:t>
            </a:r>
          </a:p>
          <a:p>
            <a:endParaRPr lang="en-US" dirty="0"/>
          </a:p>
          <a:p>
            <a:r>
              <a:rPr lang="en-US" dirty="0"/>
              <a:t>Alternative: since </a:t>
            </a:r>
            <a:r>
              <a:rPr lang="en-US" dirty="0" err="1"/>
              <a:t>seq</a:t>
            </a:r>
            <a:r>
              <a:rPr lang="en-US" dirty="0"/>
              <a:t> # 0 was successfully </a:t>
            </a:r>
            <a:r>
              <a:rPr lang="en-US" dirty="0" err="1"/>
              <a:t>ACK’ed</a:t>
            </a:r>
            <a:r>
              <a:rPr lang="en-US" dirty="0"/>
              <a:t> earlier, it is OK to reuse </a:t>
            </a:r>
            <a:r>
              <a:rPr lang="en-US" dirty="0" err="1"/>
              <a:t>seq</a:t>
            </a:r>
            <a:r>
              <a:rPr lang="en-US" dirty="0"/>
              <a:t> #0 for next transmission.</a:t>
            </a:r>
          </a:p>
          <a:p>
            <a:pPr lvl="1"/>
            <a:r>
              <a:rPr lang="en-US" dirty="0" err="1"/>
              <a:t>Seq</a:t>
            </a:r>
            <a:r>
              <a:rPr lang="en-US" dirty="0"/>
              <a:t> #s reused if enough time elapsed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8796256" y="2099527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8816213" y="3946544"/>
            <a:ext cx="112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3C697-F4B6-FE43-B48E-A2F48D4FFAA4}"/>
              </a:ext>
            </a:extLst>
          </p:cNvPr>
          <p:cNvCxnSpPr>
            <a:cxnSpLocks/>
          </p:cNvCxnSpPr>
          <p:nvPr/>
        </p:nvCxnSpPr>
        <p:spPr>
          <a:xfrm flipH="1">
            <a:off x="7563270" y="507137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 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DB55BD-5501-224C-B24D-0ED3B4ABA867}"/>
              </a:ext>
            </a:extLst>
          </p:cNvPr>
          <p:cNvCxnSpPr>
            <a:cxnSpLocks/>
          </p:cNvCxnSpPr>
          <p:nvPr/>
        </p:nvCxnSpPr>
        <p:spPr>
          <a:xfrm>
            <a:off x="7524690" y="5977489"/>
            <a:ext cx="2580859" cy="55446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D535C7-3C57-EE40-BFAA-668A60B127D6}"/>
              </a:ext>
            </a:extLst>
          </p:cNvPr>
          <p:cNvGrpSpPr/>
          <p:nvPr/>
        </p:nvGrpSpPr>
        <p:grpSpPr>
          <a:xfrm>
            <a:off x="8824276" y="6080557"/>
            <a:ext cx="914398" cy="461665"/>
            <a:chOff x="9342783" y="1192696"/>
            <a:chExt cx="2011017" cy="101941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5465AA7-8F60-FE45-9361-3684FAD8D8D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B082BAB-DFC4-1B44-B15B-1B8E324FC19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0D8998-1D40-0A4C-BB12-253CC54E5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C1014BA-DE3D-4842-9228-43B1340ECDDA}"/>
              </a:ext>
            </a:extLst>
          </p:cNvPr>
          <p:cNvSpPr txBox="1"/>
          <p:nvPr/>
        </p:nvSpPr>
        <p:spPr>
          <a:xfrm>
            <a:off x="8934189" y="5681171"/>
            <a:ext cx="84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???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8190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</a:t>
            </a:r>
            <a:r>
              <a:rPr lang="en-US" dirty="0">
                <a:solidFill>
                  <a:srgbClr val="C00000"/>
                </a:solidFill>
              </a:rPr>
              <a:t>Stop-and-Wait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4" y="1647310"/>
            <a:ext cx="6332056" cy="5032375"/>
          </a:xfrm>
        </p:spPr>
        <p:txBody>
          <a:bodyPr>
            <a:normAutofit/>
          </a:bodyPr>
          <a:lstStyle/>
          <a:p>
            <a:r>
              <a:rPr lang="en-US" dirty="0"/>
              <a:t>Sender sends a single packet, then waits for an ACK to know the packet was successfully received. Then the sender transmits the next packet.</a:t>
            </a:r>
          </a:p>
          <a:p>
            <a:endParaRPr lang="en-US" dirty="0"/>
          </a:p>
          <a:p>
            <a:r>
              <a:rPr lang="en-US" dirty="0"/>
              <a:t>If ACK is not received until a timeout (RTO), sender </a:t>
            </a:r>
            <a:r>
              <a:rPr lang="en-US" dirty="0">
                <a:solidFill>
                  <a:srgbClr val="C00000"/>
                </a:solidFill>
              </a:rPr>
              <a:t>retransmits</a:t>
            </a:r>
            <a:r>
              <a:rPr lang="en-US" dirty="0"/>
              <a:t> the packet</a:t>
            </a:r>
          </a:p>
          <a:p>
            <a:endParaRPr lang="en-US" dirty="0"/>
          </a:p>
          <a:p>
            <a:r>
              <a:rPr lang="en-US" dirty="0"/>
              <a:t>Disambiguate duplicate vs. fresh packets using sequence numbers that change on “adjacent” packets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09A54F-16E7-4B40-8F92-A5CF29C3500A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01B603-5955-1A4F-B077-38367151CCDC}"/>
              </a:ext>
            </a:extLst>
          </p:cNvPr>
          <p:cNvCxnSpPr>
            <a:cxnSpLocks/>
          </p:cNvCxnSpPr>
          <p:nvPr/>
        </p:nvCxnSpPr>
        <p:spPr>
          <a:xfrm flipH="1">
            <a:off x="7588528" y="3330117"/>
            <a:ext cx="2596363" cy="307563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085E6A-E105-1346-B8A3-546BBCEE0C34}"/>
              </a:ext>
            </a:extLst>
          </p:cNvPr>
          <p:cNvSpPr txBox="1"/>
          <p:nvPr/>
        </p:nvSpPr>
        <p:spPr>
          <a:xfrm>
            <a:off x="8008724" y="269444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97D8E0-AF2A-1C48-88D7-424BC1440088}"/>
              </a:ext>
            </a:extLst>
          </p:cNvPr>
          <p:cNvSpPr txBox="1"/>
          <p:nvPr/>
        </p:nvSpPr>
        <p:spPr>
          <a:xfrm>
            <a:off x="8340513" y="323067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ACK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3B1EDC-5B20-654F-B33A-2A5EA1A873D8}"/>
              </a:ext>
            </a:extLst>
          </p:cNvPr>
          <p:cNvSpPr txBox="1"/>
          <p:nvPr/>
        </p:nvSpPr>
        <p:spPr>
          <a:xfrm>
            <a:off x="9295478" y="474005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D1B1C-2A3E-CC45-8A38-B1F85467D16F}"/>
              </a:ext>
            </a:extLst>
          </p:cNvPr>
          <p:cNvCxnSpPr>
            <a:cxnSpLocks/>
          </p:cNvCxnSpPr>
          <p:nvPr/>
        </p:nvCxnSpPr>
        <p:spPr>
          <a:xfrm>
            <a:off x="7456601" y="5702420"/>
            <a:ext cx="2797286" cy="7244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3093B9-A484-BD4D-9CCE-96101DBE5864}"/>
              </a:ext>
            </a:extLst>
          </p:cNvPr>
          <p:cNvGrpSpPr/>
          <p:nvPr/>
        </p:nvGrpSpPr>
        <p:grpSpPr>
          <a:xfrm>
            <a:off x="8632249" y="6050493"/>
            <a:ext cx="914398" cy="461665"/>
            <a:chOff x="9342783" y="1192696"/>
            <a:chExt cx="2011017" cy="101941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EA8431C-6746-3B4D-91B9-C110858F7BA0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CDDC0A-2A8F-FA42-A2FC-2A72EC9F05C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071CA9-6E9D-444D-892C-465DAE9DD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4E5363-2B71-D14F-84BF-0A9683DC28B1}"/>
              </a:ext>
            </a:extLst>
          </p:cNvPr>
          <p:cNvCxnSpPr>
            <a:cxnSpLocks/>
          </p:cNvCxnSpPr>
          <p:nvPr/>
        </p:nvCxnSpPr>
        <p:spPr>
          <a:xfrm flipH="1">
            <a:off x="8266220" y="3273742"/>
            <a:ext cx="1832833" cy="138899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EBF3A2-1508-FA45-844F-9EF089C0F68E}"/>
              </a:ext>
            </a:extLst>
          </p:cNvPr>
          <p:cNvGrpSpPr/>
          <p:nvPr/>
        </p:nvGrpSpPr>
        <p:grpSpPr>
          <a:xfrm>
            <a:off x="8707687" y="4276537"/>
            <a:ext cx="453882" cy="281889"/>
            <a:chOff x="9342783" y="1192696"/>
            <a:chExt cx="2011017" cy="1019419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9387DBB-658F-AF42-A41D-A263F3A82DA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9BAC04-1251-1249-A12B-58B26CD58FA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89FD78-919B-4349-8D49-BA2545CF3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Explosion 1 1">
            <a:extLst>
              <a:ext uri="{FF2B5EF4-FFF2-40B4-BE49-F238E27FC236}">
                <a16:creationId xmlns:a16="http://schemas.microsoft.com/office/drawing/2014/main" id="{0579FB0C-840A-B54B-942F-43D2B19A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601" y="4362356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Explosion 1 1">
            <a:extLst>
              <a:ext uri="{FF2B5EF4-FFF2-40B4-BE49-F238E27FC236}">
                <a16:creationId xmlns:a16="http://schemas.microsoft.com/office/drawing/2014/main" id="{5A4C9575-DB2B-DB4D-923E-9897A5603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72" y="2272937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264318-52D4-054C-9CC9-017CC3BCD0FB}"/>
              </a:ext>
            </a:extLst>
          </p:cNvPr>
          <p:cNvSpPr txBox="1"/>
          <p:nvPr/>
        </p:nvSpPr>
        <p:spPr>
          <a:xfrm>
            <a:off x="9483790" y="6479910"/>
            <a:ext cx="2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</p:spTree>
    <p:extLst>
      <p:ext uri="{BB962C8B-B14F-4D97-AF65-F5344CB8AC3E}">
        <p14:creationId xmlns:p14="http://schemas.microsoft.com/office/powerpoint/2010/main" val="334101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  <p:bldP spid="23" grpId="0"/>
      <p:bldP spid="37" grpId="0"/>
      <p:bldP spid="38" grpId="0"/>
      <p:bldP spid="50" grpId="0" animBg="1"/>
      <p:bldP spid="50" grpId="1" animBg="1"/>
      <p:bldP spid="52" grpId="0" animBg="1"/>
      <p:bldP spid="52" grpId="1" animBg="1"/>
      <p:bldP spid="53" grpId="0"/>
      <p:bldP spid="5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87EA-3222-554E-8053-4D222A5F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38B0-05E0-A449-B53C-916FAAB8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70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1533673"/>
            <a:ext cx="1052708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Reliability: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TCP Metadata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9.2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23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</a:t>
            </a:r>
            <a:r>
              <a:rPr lang="en-US" dirty="0">
                <a:solidFill>
                  <a:srgbClr val="C00000"/>
                </a:solidFill>
              </a:rPr>
              <a:t>Stop-and-Wait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4" y="1647310"/>
            <a:ext cx="6332056" cy="5032375"/>
          </a:xfrm>
        </p:spPr>
        <p:txBody>
          <a:bodyPr>
            <a:normAutofit/>
          </a:bodyPr>
          <a:lstStyle/>
          <a:p>
            <a:r>
              <a:rPr lang="en-US" dirty="0"/>
              <a:t>Sender sends a single packet, then waits for an ACK to know the packet was successfully received. Then the sender transmits the next packet.</a:t>
            </a:r>
          </a:p>
          <a:p>
            <a:endParaRPr lang="en-US" dirty="0"/>
          </a:p>
          <a:p>
            <a:r>
              <a:rPr lang="en-US" dirty="0"/>
              <a:t>If ACK is not received until a timeout (RTO), sender </a:t>
            </a:r>
            <a:r>
              <a:rPr lang="en-US" dirty="0">
                <a:solidFill>
                  <a:srgbClr val="C00000"/>
                </a:solidFill>
              </a:rPr>
              <a:t>retransmits</a:t>
            </a:r>
            <a:r>
              <a:rPr lang="en-US" dirty="0"/>
              <a:t> the packet</a:t>
            </a:r>
          </a:p>
          <a:p>
            <a:endParaRPr lang="en-US" dirty="0"/>
          </a:p>
          <a:p>
            <a:r>
              <a:rPr lang="en-US" dirty="0"/>
              <a:t>Disambiguate duplicate vs. fresh packets using sequence numbers that change on “adjacent” packets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09A54F-16E7-4B40-8F92-A5CF29C3500A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01B603-5955-1A4F-B077-38367151CCDC}"/>
              </a:ext>
            </a:extLst>
          </p:cNvPr>
          <p:cNvCxnSpPr>
            <a:cxnSpLocks/>
          </p:cNvCxnSpPr>
          <p:nvPr/>
        </p:nvCxnSpPr>
        <p:spPr>
          <a:xfrm flipH="1">
            <a:off x="7588528" y="3330117"/>
            <a:ext cx="2596363" cy="307563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085E6A-E105-1346-B8A3-546BBCEE0C34}"/>
              </a:ext>
            </a:extLst>
          </p:cNvPr>
          <p:cNvSpPr txBox="1"/>
          <p:nvPr/>
        </p:nvSpPr>
        <p:spPr>
          <a:xfrm>
            <a:off x="8008724" y="269444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97D8E0-AF2A-1C48-88D7-424BC1440088}"/>
              </a:ext>
            </a:extLst>
          </p:cNvPr>
          <p:cNvSpPr txBox="1"/>
          <p:nvPr/>
        </p:nvSpPr>
        <p:spPr>
          <a:xfrm>
            <a:off x="8340513" y="323067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ACK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3B1EDC-5B20-654F-B33A-2A5EA1A873D8}"/>
              </a:ext>
            </a:extLst>
          </p:cNvPr>
          <p:cNvSpPr txBox="1"/>
          <p:nvPr/>
        </p:nvSpPr>
        <p:spPr>
          <a:xfrm>
            <a:off x="9295478" y="474005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D1B1C-2A3E-CC45-8A38-B1F85467D16F}"/>
              </a:ext>
            </a:extLst>
          </p:cNvPr>
          <p:cNvCxnSpPr>
            <a:cxnSpLocks/>
          </p:cNvCxnSpPr>
          <p:nvPr/>
        </p:nvCxnSpPr>
        <p:spPr>
          <a:xfrm>
            <a:off x="7456601" y="5702420"/>
            <a:ext cx="2797286" cy="7244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3093B9-A484-BD4D-9CCE-96101DBE5864}"/>
              </a:ext>
            </a:extLst>
          </p:cNvPr>
          <p:cNvGrpSpPr/>
          <p:nvPr/>
        </p:nvGrpSpPr>
        <p:grpSpPr>
          <a:xfrm>
            <a:off x="8632249" y="6050493"/>
            <a:ext cx="914398" cy="461665"/>
            <a:chOff x="9342783" y="1192696"/>
            <a:chExt cx="2011017" cy="101941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EA8431C-6746-3B4D-91B9-C110858F7BA0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CDDC0A-2A8F-FA42-A2FC-2A72EC9F05C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071CA9-6E9D-444D-892C-465DAE9DD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4E5363-2B71-D14F-84BF-0A9683DC28B1}"/>
              </a:ext>
            </a:extLst>
          </p:cNvPr>
          <p:cNvCxnSpPr>
            <a:cxnSpLocks/>
          </p:cNvCxnSpPr>
          <p:nvPr/>
        </p:nvCxnSpPr>
        <p:spPr>
          <a:xfrm flipH="1">
            <a:off x="8266220" y="3273742"/>
            <a:ext cx="1832833" cy="138899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EBF3A2-1508-FA45-844F-9EF089C0F68E}"/>
              </a:ext>
            </a:extLst>
          </p:cNvPr>
          <p:cNvGrpSpPr/>
          <p:nvPr/>
        </p:nvGrpSpPr>
        <p:grpSpPr>
          <a:xfrm>
            <a:off x="8707687" y="4276537"/>
            <a:ext cx="453882" cy="281889"/>
            <a:chOff x="9342783" y="1192696"/>
            <a:chExt cx="2011017" cy="1019419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9387DBB-658F-AF42-A41D-A263F3A82DA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9BAC04-1251-1249-A12B-58B26CD58FA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89FD78-919B-4349-8D49-BA2545CF3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Explosion 1 1">
            <a:extLst>
              <a:ext uri="{FF2B5EF4-FFF2-40B4-BE49-F238E27FC236}">
                <a16:creationId xmlns:a16="http://schemas.microsoft.com/office/drawing/2014/main" id="{0579FB0C-840A-B54B-942F-43D2B19A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601" y="4362356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Explosion 1 1">
            <a:extLst>
              <a:ext uri="{FF2B5EF4-FFF2-40B4-BE49-F238E27FC236}">
                <a16:creationId xmlns:a16="http://schemas.microsoft.com/office/drawing/2014/main" id="{5A4C9575-DB2B-DB4D-923E-9897A5603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72" y="2272937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264318-52D4-054C-9CC9-017CC3BCD0FB}"/>
              </a:ext>
            </a:extLst>
          </p:cNvPr>
          <p:cNvSpPr txBox="1"/>
          <p:nvPr/>
        </p:nvSpPr>
        <p:spPr>
          <a:xfrm>
            <a:off x="9483790" y="6479910"/>
            <a:ext cx="2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</p:spTree>
    <p:extLst>
      <p:ext uri="{BB962C8B-B14F-4D97-AF65-F5344CB8AC3E}">
        <p14:creationId xmlns:p14="http://schemas.microsoft.com/office/powerpoint/2010/main" val="311484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  <p:bldP spid="23" grpId="0"/>
      <p:bldP spid="37" grpId="0"/>
      <p:bldP spid="38" grpId="0"/>
      <p:bldP spid="50" grpId="0" animBg="1"/>
      <p:bldP spid="50" grpId="1" animBg="1"/>
      <p:bldP spid="52" grpId="0" animBg="1"/>
      <p:bldP spid="52" grpId="1" animBg="1"/>
      <p:bldP spid="53" grpId="0"/>
      <p:bldP spid="5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43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Where are </a:t>
            </a:r>
            <a:r>
              <a:rPr lang="en-US" dirty="0" err="1"/>
              <a:t>seq</a:t>
            </a:r>
            <a:r>
              <a:rPr lang="en-US" dirty="0"/>
              <a:t> &amp; ACK #s written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Naturally, in the packet header!</a:t>
            </a:r>
          </a:p>
        </p:txBody>
      </p:sp>
    </p:spTree>
    <p:extLst>
      <p:ext uri="{BB962C8B-B14F-4D97-AF65-F5344CB8AC3E}">
        <p14:creationId xmlns:p14="http://schemas.microsoft.com/office/powerpoint/2010/main" val="306673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1" y="1796128"/>
            <a:ext cx="4235245" cy="4351338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dirty="0"/>
              <a:t>Source port, destination port (connection demultiplexing)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Size of the TCP header (in 32-bit words)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Basic error detection through checksums (similar to UDP)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4FFA4B-960A-F043-9642-FC6433AD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69" y="1690688"/>
            <a:ext cx="7227431" cy="48522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D1E0F-7D01-E74A-A783-3E732F3AC03C}"/>
              </a:ext>
            </a:extLst>
          </p:cNvPr>
          <p:cNvGrpSpPr/>
          <p:nvPr/>
        </p:nvGrpSpPr>
        <p:grpSpPr>
          <a:xfrm>
            <a:off x="4624126" y="4205325"/>
            <a:ext cx="3476426" cy="606885"/>
            <a:chOff x="6518063" y="2639961"/>
            <a:chExt cx="3476426" cy="6068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6B830-446A-0645-B066-6663362D71BF}"/>
                </a:ext>
              </a:extLst>
            </p:cNvPr>
            <p:cNvSpPr/>
            <p:nvPr/>
          </p:nvSpPr>
          <p:spPr>
            <a:xfrm>
              <a:off x="7462684" y="2639961"/>
              <a:ext cx="253180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BB0187-0A46-1049-87D7-60C454BCFF8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6518063" y="2890684"/>
              <a:ext cx="944621" cy="356162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8A80B-63F1-CF4C-B745-A954A3203B5C}"/>
              </a:ext>
            </a:extLst>
          </p:cNvPr>
          <p:cNvGrpSpPr/>
          <p:nvPr/>
        </p:nvGrpSpPr>
        <p:grpSpPr>
          <a:xfrm>
            <a:off x="4624126" y="2168012"/>
            <a:ext cx="6729674" cy="579185"/>
            <a:chOff x="4624126" y="2168012"/>
            <a:chExt cx="6729674" cy="57918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1E0F24-2D63-5B44-8C5D-2CE333389E84}"/>
                </a:ext>
              </a:extLst>
            </p:cNvPr>
            <p:cNvGrpSpPr/>
            <p:nvPr/>
          </p:nvGrpSpPr>
          <p:grpSpPr>
            <a:xfrm>
              <a:off x="4624126" y="2168012"/>
              <a:ext cx="6729674" cy="567123"/>
              <a:chOff x="3004261" y="2574283"/>
              <a:chExt cx="6729674" cy="56712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785B6A5-9DB1-ED45-87E3-A22F5D57B182}"/>
                  </a:ext>
                </a:extLst>
              </p:cNvPr>
              <p:cNvSpPr/>
              <p:nvPr/>
            </p:nvSpPr>
            <p:spPr>
              <a:xfrm>
                <a:off x="7462684" y="2639961"/>
                <a:ext cx="2271251" cy="501445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C961085-0D70-0F42-9BD2-82DFE83328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04261" y="2574283"/>
                <a:ext cx="4458425" cy="22791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69621-F0B7-0849-8A4C-2DD2ABB8EF5F}"/>
                </a:ext>
              </a:extLst>
            </p:cNvPr>
            <p:cNvSpPr/>
            <p:nvPr/>
          </p:nvSpPr>
          <p:spPr>
            <a:xfrm>
              <a:off x="5829301" y="2245752"/>
              <a:ext cx="2271251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6A65F0-5114-E241-B41E-28E9134B640D}"/>
              </a:ext>
            </a:extLst>
          </p:cNvPr>
          <p:cNvGrpSpPr/>
          <p:nvPr/>
        </p:nvGrpSpPr>
        <p:grpSpPr>
          <a:xfrm>
            <a:off x="4624126" y="3542544"/>
            <a:ext cx="1540700" cy="501445"/>
            <a:chOff x="7311656" y="2611190"/>
            <a:chExt cx="1540700" cy="5014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B8E9F9-029B-1A47-8B55-9558257A0BB7}"/>
                </a:ext>
              </a:extLst>
            </p:cNvPr>
            <p:cNvSpPr/>
            <p:nvPr/>
          </p:nvSpPr>
          <p:spPr>
            <a:xfrm>
              <a:off x="7878961" y="2611190"/>
              <a:ext cx="97339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12BD96-1F19-9941-8DED-E8B68C73F88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7311656" y="2861913"/>
              <a:ext cx="56730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7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1" y="1796128"/>
            <a:ext cx="4235245" cy="4930136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dirty="0"/>
              <a:t>Identifies data in the packet from sender’s perspective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TCP uses byte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#s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Identifies the data being </a:t>
            </a:r>
            <a:r>
              <a:rPr lang="en-US" dirty="0" err="1"/>
              <a:t>ACKed</a:t>
            </a:r>
            <a:r>
              <a:rPr lang="en-US" dirty="0"/>
              <a:t> from the receiver’s perspective.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TCP uses next </a:t>
            </a:r>
            <a:r>
              <a:rPr lang="en-US" dirty="0" err="1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 # that the receiver is expecting. 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4FFA4B-960A-F043-9642-FC6433AD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69" y="1690688"/>
            <a:ext cx="7227431" cy="48522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E1E0F24-2D63-5B44-8C5D-2CE333389E84}"/>
              </a:ext>
            </a:extLst>
          </p:cNvPr>
          <p:cNvGrpSpPr/>
          <p:nvPr/>
        </p:nvGrpSpPr>
        <p:grpSpPr>
          <a:xfrm>
            <a:off x="4624126" y="2418735"/>
            <a:ext cx="5109809" cy="722671"/>
            <a:chOff x="4624126" y="2418735"/>
            <a:chExt cx="5109809" cy="7226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85B6A5-9DB1-ED45-87E3-A22F5D57B182}"/>
                </a:ext>
              </a:extLst>
            </p:cNvPr>
            <p:cNvSpPr/>
            <p:nvPr/>
          </p:nvSpPr>
          <p:spPr>
            <a:xfrm>
              <a:off x="7462684" y="2639961"/>
              <a:ext cx="2271251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961085-0D70-0F42-9BD2-82DFE83328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4126" y="2418735"/>
              <a:ext cx="2838559" cy="38346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D1E0F-7D01-E74A-A783-3E732F3AC03C}"/>
              </a:ext>
            </a:extLst>
          </p:cNvPr>
          <p:cNvGrpSpPr/>
          <p:nvPr/>
        </p:nvGrpSpPr>
        <p:grpSpPr>
          <a:xfrm>
            <a:off x="4624126" y="3028797"/>
            <a:ext cx="5109809" cy="1232399"/>
            <a:chOff x="4884680" y="2639961"/>
            <a:chExt cx="5109809" cy="12323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6B830-446A-0645-B066-6663362D71BF}"/>
                </a:ext>
              </a:extLst>
            </p:cNvPr>
            <p:cNvSpPr/>
            <p:nvPr/>
          </p:nvSpPr>
          <p:spPr>
            <a:xfrm>
              <a:off x="7462684" y="2639961"/>
              <a:ext cx="253180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BB0187-0A46-1049-87D7-60C454BCFF8E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>
              <a:off x="4884680" y="2988545"/>
              <a:ext cx="2578004" cy="88381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43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8924-BD56-3A4B-BF05-74B53EF3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TCP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96C3-4F7A-7D48-90A4-E13837CB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</a:t>
            </a:r>
          </a:p>
        </p:txBody>
      </p:sp>
    </p:spTree>
    <p:extLst>
      <p:ext uri="{BB962C8B-B14F-4D97-AF65-F5344CB8AC3E}">
        <p14:creationId xmlns:p14="http://schemas.microsoft.com/office/powerpoint/2010/main" val="2522723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F768-16A9-C841-A5DD-B385A1C6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516F2-63E7-0141-9D8B-CDB86124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D78BBAF-A9B4-D446-BC4F-247505DEED5C}"/>
              </a:ext>
            </a:extLst>
          </p:cNvPr>
          <p:cNvSpPr/>
          <p:nvPr/>
        </p:nvSpPr>
        <p:spPr>
          <a:xfrm>
            <a:off x="1077238" y="3181611"/>
            <a:ext cx="6112702" cy="75156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4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Reliability</a:t>
            </a:r>
          </a:p>
          <a:p>
            <a:pPr lvl="1"/>
            <a:r>
              <a:rPr lang="en-US" dirty="0"/>
              <a:t>Ordered delivery</a:t>
            </a:r>
          </a:p>
          <a:p>
            <a:pPr lvl="1"/>
            <a:r>
              <a:rPr lang="en-US" dirty="0"/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382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2776-176F-764E-8C88-FE3D3CE9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data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6558-4FE4-CF4F-9D0B-99F77E939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8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FA8-F9D0-5F4D-A341-FEF699D2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Packet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5A0C39-D7FE-9045-BE74-79214036A215}"/>
              </a:ext>
            </a:extLst>
          </p:cNvPr>
          <p:cNvCxnSpPr/>
          <p:nvPr/>
        </p:nvCxnSpPr>
        <p:spPr>
          <a:xfrm>
            <a:off x="2252871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CEC69-5E65-1145-BDD7-B50BA3773396}"/>
              </a:ext>
            </a:extLst>
          </p:cNvPr>
          <p:cNvCxnSpPr/>
          <p:nvPr/>
        </p:nvCxnSpPr>
        <p:spPr>
          <a:xfrm>
            <a:off x="5161723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B5E4A0-A546-534D-A3ED-FCB61B37D5CD}"/>
              </a:ext>
            </a:extLst>
          </p:cNvPr>
          <p:cNvCxnSpPr/>
          <p:nvPr/>
        </p:nvCxnSpPr>
        <p:spPr>
          <a:xfrm>
            <a:off x="2425150" y="2450654"/>
            <a:ext cx="2557669" cy="11529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FC5EEA-E7CA-1142-BF98-DE4779A8D97D}"/>
              </a:ext>
            </a:extLst>
          </p:cNvPr>
          <p:cNvSpPr txBox="1"/>
          <p:nvPr/>
        </p:nvSpPr>
        <p:spPr>
          <a:xfrm>
            <a:off x="1736036" y="1698350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CDDA3-D251-4841-A1FC-EB2303045C26}"/>
              </a:ext>
            </a:extLst>
          </p:cNvPr>
          <p:cNvSpPr txBox="1"/>
          <p:nvPr/>
        </p:nvSpPr>
        <p:spPr>
          <a:xfrm>
            <a:off x="4563718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pic>
        <p:nvPicPr>
          <p:cNvPr id="12" name="Picture 1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305F55A6-D480-7D42-9D83-9A5664B6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4" y="5185156"/>
            <a:ext cx="1464365" cy="146436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521B307-9AE2-D24D-9D15-1E16E6C0959B}"/>
              </a:ext>
            </a:extLst>
          </p:cNvPr>
          <p:cNvGrpSpPr/>
          <p:nvPr/>
        </p:nvGrpSpPr>
        <p:grpSpPr>
          <a:xfrm>
            <a:off x="2431776" y="2804951"/>
            <a:ext cx="914398" cy="461665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07AC0B8-0E20-B648-935D-9A724D8C181E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BFE649-9E51-6346-8BC4-FBF3192F523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1ACBDE-BDB5-AD49-BF36-142C3304E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E226A8-77F6-7649-B5FF-E34B898A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761" y="1929182"/>
            <a:ext cx="5257800" cy="4295881"/>
          </a:xfrm>
        </p:spPr>
        <p:txBody>
          <a:bodyPr>
            <a:normAutofit/>
          </a:bodyPr>
          <a:lstStyle/>
          <a:p>
            <a:r>
              <a:rPr lang="en-US" dirty="0"/>
              <a:t>How might a sender and receiver ensure that data is delivered reliably (despite some packets being lost)?</a:t>
            </a:r>
          </a:p>
          <a:p>
            <a:endParaRPr lang="en-US" dirty="0"/>
          </a:p>
          <a:p>
            <a:r>
              <a:rPr lang="en-US" dirty="0"/>
              <a:t>TCP uses three mechanisms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59B27089-AF47-4E45-B184-9BB4DA6DD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908" y="2749777"/>
            <a:ext cx="753036" cy="5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2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-0.01365 C 0.02539 0.00093 0.05508 0.01551 0.06745 0.07315 C 0.07969 0.13079 0.07461 0.23148 0.06953 0.3321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/>
          <a:lstStyle/>
          <a:p>
            <a:r>
              <a:rPr lang="en-US" dirty="0"/>
              <a:t>Key idea: Receiver returns an </a:t>
            </a:r>
            <a:r>
              <a:rPr lang="en-US" dirty="0">
                <a:solidFill>
                  <a:srgbClr val="C00000"/>
                </a:solidFill>
              </a:rPr>
              <a:t>acknowledgment </a:t>
            </a:r>
            <a:r>
              <a:rPr lang="en-US" dirty="0"/>
              <a:t>(ACK) per packet sent</a:t>
            </a:r>
          </a:p>
          <a:p>
            <a:endParaRPr lang="en-US" dirty="0"/>
          </a:p>
          <a:p>
            <a:r>
              <a:rPr lang="en-US" dirty="0"/>
              <a:t>If sender receives an ACK, it knows that the receiver got the packet.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29808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</a:t>
            </a:r>
            <a:r>
              <a:rPr lang="en-US" dirty="0">
                <a:solidFill>
                  <a:srgbClr val="C00000"/>
                </a:solidFill>
              </a:rPr>
              <a:t>corruption:</a:t>
            </a:r>
            <a:r>
              <a:rPr lang="en-US" dirty="0"/>
              <a:t>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>
            <a:normAutofit/>
          </a:bodyPr>
          <a:lstStyle/>
          <a:p>
            <a:r>
              <a:rPr lang="en-US" dirty="0"/>
              <a:t>ACKs also work to detect packet corruption on the way to the receiver</a:t>
            </a:r>
          </a:p>
          <a:p>
            <a:pPr lvl="1"/>
            <a:r>
              <a:rPr lang="en-US" dirty="0"/>
              <a:t>One possibility: A receiver could send a negative acknowledgment, or a </a:t>
            </a:r>
            <a:r>
              <a:rPr lang="en-US" dirty="0">
                <a:solidFill>
                  <a:srgbClr val="C00000"/>
                </a:solidFill>
              </a:rPr>
              <a:t>NAK</a:t>
            </a:r>
            <a:r>
              <a:rPr lang="en-US" dirty="0"/>
              <a:t>, if it receives a corrupted packet</a:t>
            </a:r>
          </a:p>
          <a:p>
            <a:pPr lvl="1"/>
            <a:r>
              <a:rPr lang="en-US" dirty="0"/>
              <a:t>Q: How to detect corrupted packet?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One method: Checksum!</a:t>
            </a:r>
          </a:p>
          <a:p>
            <a:endParaRPr lang="en-US" dirty="0"/>
          </a:p>
          <a:p>
            <a:r>
              <a:rPr lang="en-US" dirty="0"/>
              <a:t>TCP only uses positive ACKs.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NAK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sp>
        <p:nvSpPr>
          <p:cNvPr id="35" name="Explosion 1 1">
            <a:extLst>
              <a:ext uri="{FF2B5EF4-FFF2-40B4-BE49-F238E27FC236}">
                <a16:creationId xmlns:a16="http://schemas.microsoft.com/office/drawing/2014/main" id="{763551F1-F23C-6F45-AB13-226DF1C4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714" y="2087263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4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2009" cy="1325563"/>
          </a:xfrm>
        </p:spPr>
        <p:txBody>
          <a:bodyPr/>
          <a:lstStyle/>
          <a:p>
            <a:r>
              <a:rPr lang="en-US" dirty="0"/>
              <a:t>Coping with packet loss: (2) 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a packet is dropped?</a:t>
            </a:r>
          </a:p>
          <a:p>
            <a:r>
              <a:rPr lang="en-US" dirty="0"/>
              <a:t>Key idea: Wait for a duration of time (called </a:t>
            </a:r>
            <a:r>
              <a:rPr lang="en-US" dirty="0">
                <a:solidFill>
                  <a:srgbClr val="C00000"/>
                </a:solidFill>
              </a:rPr>
              <a:t>retransmission timeout </a:t>
            </a:r>
            <a:r>
              <a:rPr lang="en-US" dirty="0"/>
              <a:t>or RTO) before </a:t>
            </a:r>
            <a:r>
              <a:rPr lang="en-US" dirty="0">
                <a:solidFill>
                  <a:srgbClr val="C00000"/>
                </a:solidFill>
              </a:rPr>
              <a:t>re-sending </a:t>
            </a:r>
            <a:r>
              <a:rPr lang="en-US" dirty="0"/>
              <a:t>the packet</a:t>
            </a:r>
          </a:p>
          <a:p>
            <a:endParaRPr lang="en-US" dirty="0"/>
          </a:p>
          <a:p>
            <a:r>
              <a:rPr lang="en-US" dirty="0"/>
              <a:t>In TCP, </a:t>
            </a:r>
            <a:r>
              <a:rPr lang="en-US" dirty="0">
                <a:solidFill>
                  <a:srgbClr val="C00000"/>
                </a:solidFill>
              </a:rPr>
              <a:t>the onus is on the sender </a:t>
            </a:r>
            <a:r>
              <a:rPr lang="en-US" dirty="0"/>
              <a:t>to retransmit lost data when ACKs are not received</a:t>
            </a:r>
          </a:p>
          <a:p>
            <a:endParaRPr lang="en-US" dirty="0"/>
          </a:p>
          <a:p>
            <a:r>
              <a:rPr lang="en-US" dirty="0"/>
              <a:t>Note that retransmission works also if </a:t>
            </a:r>
            <a:r>
              <a:rPr lang="en-US" dirty="0">
                <a:solidFill>
                  <a:srgbClr val="C00000"/>
                </a:solidFill>
              </a:rPr>
              <a:t>ACKs are lost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delayed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F53CC7-82C1-0641-B68D-88DAC9A04894}"/>
              </a:ext>
            </a:extLst>
          </p:cNvPr>
          <p:cNvCxnSpPr/>
          <p:nvPr/>
        </p:nvCxnSpPr>
        <p:spPr>
          <a:xfrm>
            <a:off x="7530551" y="394914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FF4367-53B0-FF4C-8C2C-9E778FBF448E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BA5399-85F8-764C-A5F3-F77F38512E4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80D566-65CD-ED48-8C15-28FA2C4897DD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E9A70A-F8FB-6A4F-9DEE-64BC66304FCB}"/>
              </a:ext>
            </a:extLst>
          </p:cNvPr>
          <p:cNvCxnSpPr>
            <a:cxnSpLocks/>
          </p:cNvCxnSpPr>
          <p:nvPr/>
        </p:nvCxnSpPr>
        <p:spPr>
          <a:xfrm>
            <a:off x="7504046" y="4151422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8CF947-6569-E746-9F19-1705E28DE2C6}"/>
              </a:ext>
            </a:extLst>
          </p:cNvPr>
          <p:cNvGrpSpPr/>
          <p:nvPr/>
        </p:nvGrpSpPr>
        <p:grpSpPr>
          <a:xfrm>
            <a:off x="8803632" y="4254490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23B5F3E-7FC3-A445-BB0A-7BF44C143EB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D26766-BA35-2543-8FB5-CDE5675EB36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2EE64F6-6164-CF4E-BEFB-09C114B55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B09F31-F7A0-374D-AABF-2DB444FA876C}"/>
              </a:ext>
            </a:extLst>
          </p:cNvPr>
          <p:cNvSpPr txBox="1"/>
          <p:nvPr/>
        </p:nvSpPr>
        <p:spPr>
          <a:xfrm>
            <a:off x="8441045" y="4857782"/>
            <a:ext cx="2004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Retransmission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29" name="Explosion 1 1">
            <a:extLst>
              <a:ext uri="{FF2B5EF4-FFF2-40B4-BE49-F238E27FC236}">
                <a16:creationId xmlns:a16="http://schemas.microsoft.com/office/drawing/2014/main" id="{18BA8CF3-3CE5-CD43-BDA3-5CAADD12C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274" y="3275061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9FB1FA-792D-1841-B04D-9FC1FB35B83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968308" y="3149004"/>
            <a:ext cx="182880" cy="199305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5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4079</TotalTime>
  <Words>1033</Words>
  <Application>Microsoft Macintosh PowerPoint</Application>
  <PresentationFormat>Widescreen</PresentationFormat>
  <Paragraphs>222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ＭＳ Ｐゴシック</vt:lpstr>
      <vt:lpstr>ＭＳ Ｐゴシック</vt:lpstr>
      <vt:lpstr>Arial</vt:lpstr>
      <vt:lpstr>Calibri</vt:lpstr>
      <vt:lpstr>Helvetica</vt:lpstr>
      <vt:lpstr>Times New Roman</vt:lpstr>
      <vt:lpstr>Office Theme</vt:lpstr>
      <vt:lpstr>CS 352 Reliability: Stop and Wait</vt:lpstr>
      <vt:lpstr>Transport</vt:lpstr>
      <vt:lpstr>Modularity through layering</vt:lpstr>
      <vt:lpstr>How do apps get perf guarantees?</vt:lpstr>
      <vt:lpstr>Reliable data delivery</vt:lpstr>
      <vt:lpstr>Packet loss</vt:lpstr>
      <vt:lpstr>Coping with packet loss: (1) ACK</vt:lpstr>
      <vt:lpstr>Coping with packet corruption: (1) ACK</vt:lpstr>
      <vt:lpstr>Coping with packet loss: (2) RTO</vt:lpstr>
      <vt:lpstr>How should the RTO be set?</vt:lpstr>
      <vt:lpstr>Coping with packet duplication</vt:lpstr>
      <vt:lpstr>Coping with packet loss: (3) Sequence #s</vt:lpstr>
      <vt:lpstr>Coping with packet loss: (3) Sequence #s</vt:lpstr>
      <vt:lpstr>Coping with packet loss: (3) Sequence #s</vt:lpstr>
      <vt:lpstr>Q: What is the seq# of third packet?</vt:lpstr>
      <vt:lpstr>Summary: Stop-and-Wait Reliability</vt:lpstr>
      <vt:lpstr>PowerPoint Presentation</vt:lpstr>
      <vt:lpstr>CS 352 Reliability: TCP Metadata</vt:lpstr>
      <vt:lpstr>Review: Stop-and-Wait Reliability</vt:lpstr>
      <vt:lpstr>Q1: Where are seq &amp; ACK #s written to?</vt:lpstr>
      <vt:lpstr>TCP header structure</vt:lpstr>
      <vt:lpstr>TCP header structure</vt:lpstr>
      <vt:lpstr>A TCP exchange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2252</cp:revision>
  <dcterms:created xsi:type="dcterms:W3CDTF">2019-01-23T03:40:12Z</dcterms:created>
  <dcterms:modified xsi:type="dcterms:W3CDTF">2021-02-20T13:21:34Z</dcterms:modified>
</cp:coreProperties>
</file>