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608" r:id="rId2"/>
    <p:sldId id="614" r:id="rId3"/>
    <p:sldId id="615" r:id="rId4"/>
    <p:sldId id="616" r:id="rId5"/>
    <p:sldId id="609" r:id="rId6"/>
    <p:sldId id="415" r:id="rId7"/>
    <p:sldId id="579" r:id="rId8"/>
    <p:sldId id="416" r:id="rId9"/>
    <p:sldId id="610" r:id="rId10"/>
    <p:sldId id="596" r:id="rId11"/>
    <p:sldId id="598" r:id="rId12"/>
    <p:sldId id="613" r:id="rId13"/>
    <p:sldId id="599" r:id="rId14"/>
    <p:sldId id="624" r:id="rId15"/>
    <p:sldId id="627" r:id="rId16"/>
    <p:sldId id="617" r:id="rId17"/>
    <p:sldId id="628" r:id="rId18"/>
    <p:sldId id="622" r:id="rId19"/>
    <p:sldId id="604" r:id="rId20"/>
    <p:sldId id="590" r:id="rId21"/>
    <p:sldId id="591" r:id="rId22"/>
    <p:sldId id="592" r:id="rId23"/>
    <p:sldId id="595" r:id="rId24"/>
    <p:sldId id="593" r:id="rId25"/>
    <p:sldId id="594" r:id="rId26"/>
    <p:sldId id="618" r:id="rId27"/>
    <p:sldId id="442" r:id="rId28"/>
    <p:sldId id="619" r:id="rId29"/>
    <p:sldId id="620" r:id="rId30"/>
    <p:sldId id="621" r:id="rId31"/>
    <p:sldId id="623" r:id="rId32"/>
    <p:sldId id="605" r:id="rId33"/>
    <p:sldId id="625" r:id="rId34"/>
    <p:sldId id="626" r:id="rId35"/>
    <p:sldId id="62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55"/>
    <p:restoredTop sz="94664"/>
  </p:normalViewPr>
  <p:slideViewPr>
    <p:cSldViewPr snapToGrid="0" snapToObjects="1">
      <p:cViewPr>
        <p:scale>
          <a:sx n="80" d="100"/>
          <a:sy n="80" d="100"/>
        </p:scale>
        <p:origin x="1528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2/19/21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9076DC00-EFC7-4FB6-A150-0BFC29D851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EBF3C95-FC51-496E-8AA2-1764BDE5BC4A}" type="slidenum">
              <a:rPr lang="en-US" altLang="en-US" sz="1400" smtClean="0"/>
              <a:pPr/>
              <a:t>7</a:t>
            </a:fld>
            <a:endParaRPr lang="en-US" altLang="en-US" sz="14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207E929E-F5CD-48A8-B8F0-E8550D4D4D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0F72F6CA-FFDE-42C4-BA47-96F06D9CE2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1142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solutions/tcp-optimization-for-network-performance-in-gcp-and-hybrid" TargetMode="External"/><Relationship Id="rId2" Type="http://schemas.openxmlformats.org/officeDocument/2006/relationships/hyperlink" Target="https://www.ibm.com/support/knowledgecenter/linuxonibm/liaag/wkvm/wkvm_c_tune_tcpip.htm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32459" y="1533673"/>
            <a:ext cx="10527082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Reliability: </a:t>
            </a: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Sliding Windows</a:t>
            </a:r>
            <a:endParaRPr lang="en-US" dirty="0">
              <a:solidFill>
                <a:srgbClr val="C00000"/>
              </a:solidFill>
              <a:ea typeface="ＭＳ Ｐゴシック" charset="0"/>
              <a:cs typeface="+mj-cs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10.1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268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949A3-A569-B94A-8513-099C81362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0E47C-21BC-9749-80CC-A14E8BAA8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Window: Sequence numbers of in-flight data</a:t>
            </a:r>
          </a:p>
          <a:p>
            <a:r>
              <a:rPr lang="en-US" dirty="0"/>
              <a:t>Window size: The amount of in-flight data (</a:t>
            </a:r>
            <a:r>
              <a:rPr lang="en-US" dirty="0" err="1"/>
              <a:t>unACKed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A4A915-D240-0B42-BAC8-123A7A016352}"/>
              </a:ext>
            </a:extLst>
          </p:cNvPr>
          <p:cNvSpPr txBox="1"/>
          <p:nvPr/>
        </p:nvSpPr>
        <p:spPr>
          <a:xfrm>
            <a:off x="-13778" y="4187001"/>
            <a:ext cx="1759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Sender’s point of view: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7D4F09-B048-3543-A830-E181262FF0DF}"/>
              </a:ext>
            </a:extLst>
          </p:cNvPr>
          <p:cNvSpPr txBox="1"/>
          <p:nvPr/>
        </p:nvSpPr>
        <p:spPr>
          <a:xfrm>
            <a:off x="3357340" y="3328317"/>
            <a:ext cx="2512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Window size </a:t>
            </a:r>
            <a:r>
              <a:rPr lang="en-US" sz="2400" dirty="0">
                <a:latin typeface="Helvetica" pitchFamily="2" charset="0"/>
              </a:rPr>
              <a:t>= 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C2B643-5B8E-B440-92D3-3EE91F63573E}"/>
              </a:ext>
            </a:extLst>
          </p:cNvPr>
          <p:cNvSpPr txBox="1"/>
          <p:nvPr/>
        </p:nvSpPr>
        <p:spPr>
          <a:xfrm>
            <a:off x="1148136" y="5410004"/>
            <a:ext cx="2993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Last </a:t>
            </a:r>
            <a:r>
              <a:rPr lang="en-US" sz="2400" dirty="0" err="1">
                <a:latin typeface="Helvetica" pitchFamily="2" charset="0"/>
              </a:rPr>
              <a:t>seq</a:t>
            </a:r>
            <a:r>
              <a:rPr lang="en-US" sz="2400" dirty="0">
                <a:latin typeface="Helvetica" pitchFamily="2" charset="0"/>
              </a:rPr>
              <a:t> # known to be received at receiver (</a:t>
            </a:r>
            <a:r>
              <a:rPr lang="en-US" sz="2400" dirty="0" err="1">
                <a:latin typeface="Helvetica" pitchFamily="2" charset="0"/>
              </a:rPr>
              <a:t>ACK’ed</a:t>
            </a:r>
            <a:r>
              <a:rPr lang="en-US" sz="2400" dirty="0">
                <a:latin typeface="Helvetica" pitchFamily="2" charset="0"/>
              </a:rPr>
              <a:t>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15CB5D-F4FC-474D-A2FF-89A4B38FCD19}"/>
              </a:ext>
            </a:extLst>
          </p:cNvPr>
          <p:cNvSpPr txBox="1"/>
          <p:nvPr/>
        </p:nvSpPr>
        <p:spPr>
          <a:xfrm>
            <a:off x="4177693" y="5512795"/>
            <a:ext cx="2402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Last sequence  # sent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6501140-59D1-0C4F-B1FC-0B8DFA2DA7E7}"/>
              </a:ext>
            </a:extLst>
          </p:cNvPr>
          <p:cNvCxnSpPr>
            <a:cxnSpLocks/>
            <a:stCxn id="29" idx="0"/>
          </p:cNvCxnSpPr>
          <p:nvPr/>
        </p:nvCxnSpPr>
        <p:spPr>
          <a:xfrm flipH="1" flipV="1">
            <a:off x="5376338" y="5114103"/>
            <a:ext cx="2526" cy="39869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4F81AF6-B138-6D49-862F-0F4480D4C8D7}"/>
              </a:ext>
            </a:extLst>
          </p:cNvPr>
          <p:cNvCxnSpPr/>
          <p:nvPr/>
        </p:nvCxnSpPr>
        <p:spPr>
          <a:xfrm flipH="1" flipV="1">
            <a:off x="3094050" y="5075721"/>
            <a:ext cx="2526" cy="39869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ight Brace 25">
            <a:extLst>
              <a:ext uri="{FF2B5EF4-FFF2-40B4-BE49-F238E27FC236}">
                <a16:creationId xmlns:a16="http://schemas.microsoft.com/office/drawing/2014/main" id="{3F32B722-6365-2049-B8B4-6A2B4967F4E4}"/>
              </a:ext>
            </a:extLst>
          </p:cNvPr>
          <p:cNvSpPr/>
          <p:nvPr/>
        </p:nvSpPr>
        <p:spPr>
          <a:xfrm rot="16200000">
            <a:off x="4272320" y="2971652"/>
            <a:ext cx="682972" cy="2263044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75BBA85-CDE6-0D48-932B-9FA550F9F506}"/>
              </a:ext>
            </a:extLst>
          </p:cNvPr>
          <p:cNvGrpSpPr/>
          <p:nvPr/>
        </p:nvGrpSpPr>
        <p:grpSpPr>
          <a:xfrm>
            <a:off x="2038352" y="4478252"/>
            <a:ext cx="7478713" cy="625456"/>
            <a:chOff x="2038352" y="4478252"/>
            <a:chExt cx="7478713" cy="625456"/>
          </a:xfrm>
        </p:grpSpPr>
        <p:grpSp>
          <p:nvGrpSpPr>
            <p:cNvPr id="4" name="Group 2">
              <a:extLst>
                <a:ext uri="{FF2B5EF4-FFF2-40B4-BE49-F238E27FC236}">
                  <a16:creationId xmlns:a16="http://schemas.microsoft.com/office/drawing/2014/main" id="{94C5DBD4-001E-DB42-9735-B03951349B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8352" y="4478252"/>
              <a:ext cx="7478713" cy="625456"/>
              <a:chOff x="514350" y="4882111"/>
              <a:chExt cx="7479030" cy="624840"/>
            </a:xfrm>
          </p:grpSpPr>
          <p:sp>
            <p:nvSpPr>
              <p:cNvPr id="5" name="Rectangle 1">
                <a:extLst>
                  <a:ext uri="{FF2B5EF4-FFF2-40B4-BE49-F238E27FC236}">
                    <a16:creationId xmlns:a16="http://schemas.microsoft.com/office/drawing/2014/main" id="{DAE82C48-6732-4547-9451-663B3D315E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8730" y="4883612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F43C3DA-F0EB-5D46-9F80-CDD89AD85D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8340" y="4887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EB7DE0E-E91A-0447-BB3B-144F1C12EE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2720" y="4883612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6D32E44-799C-204B-B6F0-07DF3CDD0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7100" y="488973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5DB7080-724A-424F-9D4D-FAC2578956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480" y="488592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D2A661E-B166-1444-BDD8-C21241A3F0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5860" y="488211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1CE0660-1072-E74D-8DC1-9B7818D620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0240" y="488823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775CEB3-2E2D-5545-993B-FEE117FC05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462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555E931-A3B6-FD41-B19D-BB2A2C422D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0" y="4887419"/>
                <a:ext cx="754380" cy="61041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67EBEF5-768A-F94C-AD3D-8CA683AE81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35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D7F2C4-2099-BA48-8AD4-778071A98E07}"/>
                </a:ext>
              </a:extLst>
            </p:cNvPr>
            <p:cNvSpPr txBox="1"/>
            <p:nvPr/>
          </p:nvSpPr>
          <p:spPr>
            <a:xfrm>
              <a:off x="2298868" y="4600866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A20CE02-7517-0041-99F3-430E35ACD63F}"/>
                </a:ext>
              </a:extLst>
            </p:cNvPr>
            <p:cNvSpPr txBox="1"/>
            <p:nvPr/>
          </p:nvSpPr>
          <p:spPr>
            <a:xfrm>
              <a:off x="2981840" y="4608494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A52026A-6FDD-E540-B6AB-7AB1466857BB}"/>
                </a:ext>
              </a:extLst>
            </p:cNvPr>
            <p:cNvSpPr txBox="1"/>
            <p:nvPr/>
          </p:nvSpPr>
          <p:spPr>
            <a:xfrm>
              <a:off x="3725487" y="4617776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3284135-BC1D-B041-AD91-62048E70850E}"/>
                </a:ext>
              </a:extLst>
            </p:cNvPr>
            <p:cNvSpPr txBox="1"/>
            <p:nvPr/>
          </p:nvSpPr>
          <p:spPr>
            <a:xfrm>
              <a:off x="4428337" y="4605526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D28FEB9-5B5D-E747-8D79-B3DB18368057}"/>
                </a:ext>
              </a:extLst>
            </p:cNvPr>
            <p:cNvSpPr txBox="1"/>
            <p:nvPr/>
          </p:nvSpPr>
          <p:spPr>
            <a:xfrm>
              <a:off x="5244044" y="461014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033F360-6FA2-2542-8C79-4DC27F3FF6E0}"/>
                </a:ext>
              </a:extLst>
            </p:cNvPr>
            <p:cNvSpPr txBox="1"/>
            <p:nvPr/>
          </p:nvSpPr>
          <p:spPr>
            <a:xfrm>
              <a:off x="5927016" y="4617776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42A3E20-828C-034B-AC61-78DBE00196A5}"/>
                </a:ext>
              </a:extLst>
            </p:cNvPr>
            <p:cNvSpPr txBox="1"/>
            <p:nvPr/>
          </p:nvSpPr>
          <p:spPr>
            <a:xfrm>
              <a:off x="6687757" y="4627058"/>
              <a:ext cx="3418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6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166B0F-5C79-3C44-93BB-DECAF2EAA8C6}"/>
                </a:ext>
              </a:extLst>
            </p:cNvPr>
            <p:cNvSpPr txBox="1"/>
            <p:nvPr/>
          </p:nvSpPr>
          <p:spPr>
            <a:xfrm>
              <a:off x="7454085" y="4623724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7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06A1864-C869-CB44-AC59-45A0B8056150}"/>
                </a:ext>
              </a:extLst>
            </p:cNvPr>
            <p:cNvSpPr txBox="1"/>
            <p:nvPr/>
          </p:nvSpPr>
          <p:spPr>
            <a:xfrm>
              <a:off x="8962781" y="4596795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D6B4802-0401-EE40-BB36-61297828FC51}"/>
                </a:ext>
              </a:extLst>
            </p:cNvPr>
            <p:cNvSpPr txBox="1"/>
            <p:nvPr/>
          </p:nvSpPr>
          <p:spPr>
            <a:xfrm>
              <a:off x="8237615" y="462975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258E0C1-E300-1943-9387-94D6354246E8}"/>
              </a:ext>
            </a:extLst>
          </p:cNvPr>
          <p:cNvGrpSpPr/>
          <p:nvPr/>
        </p:nvGrpSpPr>
        <p:grpSpPr>
          <a:xfrm>
            <a:off x="7631195" y="2832582"/>
            <a:ext cx="4476684" cy="1651795"/>
            <a:chOff x="7631195" y="2832582"/>
            <a:chExt cx="4476684" cy="165179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3B46DB7-D970-D747-9A92-AE3299316923}"/>
                </a:ext>
              </a:extLst>
            </p:cNvPr>
            <p:cNvSpPr txBox="1"/>
            <p:nvPr/>
          </p:nvSpPr>
          <p:spPr>
            <a:xfrm>
              <a:off x="8939780" y="2832582"/>
              <a:ext cx="316809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pitchFamily="2" charset="0"/>
                </a:rPr>
                <a:t>Sequence numbers </a:t>
              </a:r>
              <a:r>
                <a:rPr lang="en-US" sz="2400" dirty="0">
                  <a:solidFill>
                    <a:srgbClr val="C00000"/>
                  </a:solidFill>
                  <a:latin typeface="Helvetica" pitchFamily="2" charset="0"/>
                </a:rPr>
                <a:t>restart from 0 </a:t>
              </a:r>
              <a:r>
                <a:rPr lang="en-US" sz="2400" dirty="0">
                  <a:latin typeface="Helvetica" pitchFamily="2" charset="0"/>
                </a:rPr>
                <a:t>beyond a point (finite space on header)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9CD4FB1-04CB-4044-8D61-7D8E78158194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8385543" y="3789982"/>
              <a:ext cx="474804" cy="69058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6B6E75B-2C4B-9040-977F-FBAFD59408E2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 flipH="1">
              <a:off x="7631195" y="3761687"/>
              <a:ext cx="1229152" cy="72269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D720AAD-4534-0541-AA0D-67B1E929BB15}"/>
              </a:ext>
            </a:extLst>
          </p:cNvPr>
          <p:cNvCxnSpPr>
            <a:cxnSpLocks/>
          </p:cNvCxnSpPr>
          <p:nvPr/>
        </p:nvCxnSpPr>
        <p:spPr>
          <a:xfrm>
            <a:off x="6727815" y="6361953"/>
            <a:ext cx="3438316" cy="7515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6E28F8C-07E0-7644-B2C0-35F9C49C99E4}"/>
              </a:ext>
            </a:extLst>
          </p:cNvPr>
          <p:cNvSpPr txBox="1"/>
          <p:nvPr/>
        </p:nvSpPr>
        <p:spPr>
          <a:xfrm>
            <a:off x="6732660" y="6401487"/>
            <a:ext cx="3636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Transmissions later in time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CDAD195-19AE-E140-9244-0EB34F176E2D}"/>
              </a:ext>
            </a:extLst>
          </p:cNvPr>
          <p:cNvGrpSpPr/>
          <p:nvPr/>
        </p:nvGrpSpPr>
        <p:grpSpPr>
          <a:xfrm>
            <a:off x="10153648" y="4551105"/>
            <a:ext cx="1598159" cy="1533316"/>
            <a:chOff x="10153648" y="4551105"/>
            <a:chExt cx="1598159" cy="1533316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522D0AC-037C-AA4D-8C73-7839299F22D8}"/>
                </a:ext>
              </a:extLst>
            </p:cNvPr>
            <p:cNvSpPr/>
            <p:nvPr/>
          </p:nvSpPr>
          <p:spPr>
            <a:xfrm>
              <a:off x="10153648" y="4551105"/>
              <a:ext cx="1533500" cy="1524687"/>
            </a:xfrm>
            <a:prstGeom prst="ellipse">
              <a:avLst/>
            </a:prstGeom>
            <a:noFill/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AC72C39-A111-E549-9F6D-2CE950F6332F}"/>
                </a:ext>
              </a:extLst>
            </p:cNvPr>
            <p:cNvSpPr txBox="1"/>
            <p:nvPr/>
          </p:nvSpPr>
          <p:spPr>
            <a:xfrm>
              <a:off x="10780439" y="4551105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E0063FB-C6AF-9742-8CB0-601F654E6924}"/>
                </a:ext>
              </a:extLst>
            </p:cNvPr>
            <p:cNvSpPr txBox="1"/>
            <p:nvPr/>
          </p:nvSpPr>
          <p:spPr>
            <a:xfrm>
              <a:off x="10780439" y="5715089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4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BEDCFCB-8843-3E41-A740-6D65F09607A6}"/>
                </a:ext>
              </a:extLst>
            </p:cNvPr>
            <p:cNvSpPr txBox="1"/>
            <p:nvPr/>
          </p:nvSpPr>
          <p:spPr>
            <a:xfrm>
              <a:off x="11341499" y="5140203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2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1F5304-5983-F644-892F-069A94DC0F48}"/>
                </a:ext>
              </a:extLst>
            </p:cNvPr>
            <p:cNvSpPr txBox="1"/>
            <p:nvPr/>
          </p:nvSpPr>
          <p:spPr>
            <a:xfrm>
              <a:off x="10182580" y="5140203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6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FE289BE-2484-974D-B337-A5CAB6434329}"/>
                </a:ext>
              </a:extLst>
            </p:cNvPr>
            <p:cNvSpPr txBox="1"/>
            <p:nvPr/>
          </p:nvSpPr>
          <p:spPr>
            <a:xfrm>
              <a:off x="10365638" y="4760484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7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9D1AC06-02F3-2443-B6B4-E09650A2B3B5}"/>
                </a:ext>
              </a:extLst>
            </p:cNvPr>
            <p:cNvSpPr txBox="1"/>
            <p:nvPr/>
          </p:nvSpPr>
          <p:spPr>
            <a:xfrm>
              <a:off x="10365339" y="5558961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5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8C9E110-93AC-6D4B-AACA-ABC4149C0799}"/>
                </a:ext>
              </a:extLst>
            </p:cNvPr>
            <p:cNvSpPr txBox="1"/>
            <p:nvPr/>
          </p:nvSpPr>
          <p:spPr>
            <a:xfrm>
              <a:off x="11177254" y="4760484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7D4B125-139D-6341-971A-04E7CD707382}"/>
                </a:ext>
              </a:extLst>
            </p:cNvPr>
            <p:cNvSpPr txBox="1"/>
            <p:nvPr/>
          </p:nvSpPr>
          <p:spPr>
            <a:xfrm>
              <a:off x="11190747" y="5547942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3</a:t>
              </a:r>
            </a:p>
          </p:txBody>
        </p:sp>
      </p:grp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89EDD503-0890-324E-84BE-8A6E747F4504}"/>
              </a:ext>
            </a:extLst>
          </p:cNvPr>
          <p:cNvSpPr/>
          <p:nvPr/>
        </p:nvSpPr>
        <p:spPr>
          <a:xfrm rot="18782352">
            <a:off x="10648617" y="5431289"/>
            <a:ext cx="1310845" cy="471926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94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28" grpId="0"/>
      <p:bldP spid="29" grpId="0"/>
      <p:bldP spid="26" grpId="0" animBg="1"/>
      <p:bldP spid="40" grpId="0"/>
      <p:bldP spid="5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096C-9F85-BE4E-93B5-D0466CA00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(sender side)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45F2-3F68-F547-8C11-E35E36347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sequence number 2 is acknowledged by the receiver</a:t>
            </a:r>
          </a:p>
          <a:p>
            <a:pPr lvl="1"/>
            <a:r>
              <a:rPr lang="en-US" dirty="0"/>
              <a:t>Sender can transmit sequence # 5</a:t>
            </a:r>
          </a:p>
          <a:p>
            <a:pPr lvl="1"/>
            <a:r>
              <a:rPr lang="en-US" dirty="0"/>
              <a:t>The window “slides” forward</a:t>
            </a:r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70E5EBA3-3E62-5540-8027-968E8C65833F}"/>
              </a:ext>
            </a:extLst>
          </p:cNvPr>
          <p:cNvGrpSpPr>
            <a:grpSpLocks/>
          </p:cNvGrpSpPr>
          <p:nvPr/>
        </p:nvGrpSpPr>
        <p:grpSpPr bwMode="auto">
          <a:xfrm>
            <a:off x="2038352" y="4478252"/>
            <a:ext cx="7478713" cy="625456"/>
            <a:chOff x="514350" y="4882111"/>
            <a:chExt cx="7479030" cy="624840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97BD7B06-DEBD-764B-BF6C-184E35A86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8730" y="4883612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D3FF258-AB80-4844-80CB-9B7A555C6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8340" y="488742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9EEB3FC-F2FA-9D45-80F1-491A174BD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2720" y="4883612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0D636DF-F5F0-5A4A-A3DB-E5BDCC2B1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7100" y="4889731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22F6E26-FE8D-BF4D-9F55-312FAE3CE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480" y="4885921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7F4E376-0E38-6A4C-9C1F-CAB8B9D73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5860" y="4882111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630641C-10E1-DD40-A10C-790BA1039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0240" y="488823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FED8B9D-E868-0D4E-8F62-47D9CCE13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4620" y="488442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F2D031-EED7-4845-8BB5-0C719F0B6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887419"/>
              <a:ext cx="754380" cy="61041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B904A76-21E9-A748-A58E-F96653B86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350" y="488442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0923730-FA5D-4A4E-B5BA-3C4C7172C2B9}"/>
              </a:ext>
            </a:extLst>
          </p:cNvPr>
          <p:cNvSpPr txBox="1"/>
          <p:nvPr/>
        </p:nvSpPr>
        <p:spPr>
          <a:xfrm>
            <a:off x="2298868" y="4600866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BB90CD-E91E-004D-B4CF-E8A1347B92BA}"/>
              </a:ext>
            </a:extLst>
          </p:cNvPr>
          <p:cNvSpPr txBox="1"/>
          <p:nvPr/>
        </p:nvSpPr>
        <p:spPr>
          <a:xfrm>
            <a:off x="2981840" y="4608494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68ECBD-5158-4441-9392-2F8CEF98C307}"/>
              </a:ext>
            </a:extLst>
          </p:cNvPr>
          <p:cNvSpPr txBox="1"/>
          <p:nvPr/>
        </p:nvSpPr>
        <p:spPr>
          <a:xfrm>
            <a:off x="3725487" y="4617776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78335E-7CE1-514F-B1AF-87D489477117}"/>
              </a:ext>
            </a:extLst>
          </p:cNvPr>
          <p:cNvSpPr txBox="1"/>
          <p:nvPr/>
        </p:nvSpPr>
        <p:spPr>
          <a:xfrm>
            <a:off x="4428337" y="4605526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F5F69F-3F20-0E41-A080-6BB6A22D7ADC}"/>
              </a:ext>
            </a:extLst>
          </p:cNvPr>
          <p:cNvSpPr txBox="1"/>
          <p:nvPr/>
        </p:nvSpPr>
        <p:spPr>
          <a:xfrm>
            <a:off x="5244044" y="4610148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7DB748-704E-8A49-A996-3D7F5C1BEF9B}"/>
              </a:ext>
            </a:extLst>
          </p:cNvPr>
          <p:cNvSpPr txBox="1"/>
          <p:nvPr/>
        </p:nvSpPr>
        <p:spPr>
          <a:xfrm>
            <a:off x="5927016" y="4617776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1FBA47-3D5B-0746-A58A-D42E13B45FF5}"/>
              </a:ext>
            </a:extLst>
          </p:cNvPr>
          <p:cNvSpPr txBox="1"/>
          <p:nvPr/>
        </p:nvSpPr>
        <p:spPr>
          <a:xfrm>
            <a:off x="6687757" y="4627058"/>
            <a:ext cx="34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DB0A89-5AB0-E543-8623-258C37519A23}"/>
              </a:ext>
            </a:extLst>
          </p:cNvPr>
          <p:cNvSpPr txBox="1"/>
          <p:nvPr/>
        </p:nvSpPr>
        <p:spPr>
          <a:xfrm>
            <a:off x="7454085" y="4623724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14897D-D609-F14D-BF8A-04A09952FB06}"/>
              </a:ext>
            </a:extLst>
          </p:cNvPr>
          <p:cNvSpPr txBox="1"/>
          <p:nvPr/>
        </p:nvSpPr>
        <p:spPr>
          <a:xfrm>
            <a:off x="8962781" y="4596795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6469FA-E574-414C-843C-03CC7D9DD801}"/>
              </a:ext>
            </a:extLst>
          </p:cNvPr>
          <p:cNvSpPr txBox="1"/>
          <p:nvPr/>
        </p:nvSpPr>
        <p:spPr>
          <a:xfrm>
            <a:off x="8237615" y="4629750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0</a:t>
            </a: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A11267C9-0160-BB4C-A9AD-5981A29237B9}"/>
              </a:ext>
            </a:extLst>
          </p:cNvPr>
          <p:cNvSpPr/>
          <p:nvPr/>
        </p:nvSpPr>
        <p:spPr>
          <a:xfrm rot="16200000">
            <a:off x="4272320" y="2971652"/>
            <a:ext cx="682972" cy="2263044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45E0C0-1A8D-2045-87FF-E5E6FB93B182}"/>
              </a:ext>
            </a:extLst>
          </p:cNvPr>
          <p:cNvSpPr txBox="1"/>
          <p:nvPr/>
        </p:nvSpPr>
        <p:spPr>
          <a:xfrm>
            <a:off x="3357340" y="3328317"/>
            <a:ext cx="2512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Window size </a:t>
            </a:r>
            <a:r>
              <a:rPr lang="en-US" sz="2400" dirty="0">
                <a:latin typeface="Helvetica" pitchFamily="2" charset="0"/>
              </a:rPr>
              <a:t>=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F29DE4-14D4-ED43-B70D-65CCAEC06304}"/>
              </a:ext>
            </a:extLst>
          </p:cNvPr>
          <p:cNvSpPr txBox="1"/>
          <p:nvPr/>
        </p:nvSpPr>
        <p:spPr>
          <a:xfrm>
            <a:off x="1022888" y="5410004"/>
            <a:ext cx="3242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Last </a:t>
            </a:r>
            <a:r>
              <a:rPr lang="en-US" sz="2400" dirty="0" err="1">
                <a:latin typeface="Helvetica" pitchFamily="2" charset="0"/>
              </a:rPr>
              <a:t>seq</a:t>
            </a:r>
            <a:r>
              <a:rPr lang="en-US" sz="2400" dirty="0">
                <a:latin typeface="Helvetica" pitchFamily="2" charset="0"/>
              </a:rPr>
              <a:t> # known to be received at receiver (</a:t>
            </a:r>
            <a:r>
              <a:rPr lang="en-US" sz="2400" dirty="0" err="1">
                <a:latin typeface="Helvetica" pitchFamily="2" charset="0"/>
              </a:rPr>
              <a:t>ACK’ed</a:t>
            </a:r>
            <a:r>
              <a:rPr lang="en-US" sz="2400" dirty="0">
                <a:latin typeface="Helvetica" pitchFamily="2" charset="0"/>
              </a:rPr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F39065-8DB2-5E43-89CD-4373F7909D23}"/>
              </a:ext>
            </a:extLst>
          </p:cNvPr>
          <p:cNvSpPr txBox="1"/>
          <p:nvPr/>
        </p:nvSpPr>
        <p:spPr>
          <a:xfrm>
            <a:off x="4177693" y="5512795"/>
            <a:ext cx="2402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Last sequence  # sent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5D014B3-5FBE-F440-9843-A12E307A2E55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5376338" y="5114103"/>
            <a:ext cx="2526" cy="39869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5D8297C-75E9-E043-9AAE-689361A7E1E6}"/>
              </a:ext>
            </a:extLst>
          </p:cNvPr>
          <p:cNvCxnSpPr/>
          <p:nvPr/>
        </p:nvCxnSpPr>
        <p:spPr>
          <a:xfrm flipH="1" flipV="1">
            <a:off x="3094050" y="5075721"/>
            <a:ext cx="2526" cy="39869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3AC593B-A06F-E145-80BF-968E50343480}"/>
              </a:ext>
            </a:extLst>
          </p:cNvPr>
          <p:cNvSpPr txBox="1"/>
          <p:nvPr/>
        </p:nvSpPr>
        <p:spPr>
          <a:xfrm>
            <a:off x="-13778" y="4187001"/>
            <a:ext cx="1759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Sender’s point of view: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565B5FA-B904-8540-9F91-CC3F54B50F32}"/>
              </a:ext>
            </a:extLst>
          </p:cNvPr>
          <p:cNvGrpSpPr/>
          <p:nvPr/>
        </p:nvGrpSpPr>
        <p:grpSpPr>
          <a:xfrm>
            <a:off x="10153648" y="4551105"/>
            <a:ext cx="1598159" cy="1533316"/>
            <a:chOff x="10153648" y="4551105"/>
            <a:chExt cx="1598159" cy="1533316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AA1F7B9-7EFD-3D40-822A-2EE1B6D9F2D2}"/>
                </a:ext>
              </a:extLst>
            </p:cNvPr>
            <p:cNvSpPr/>
            <p:nvPr/>
          </p:nvSpPr>
          <p:spPr>
            <a:xfrm>
              <a:off x="10153648" y="4551105"/>
              <a:ext cx="1533500" cy="1524687"/>
            </a:xfrm>
            <a:prstGeom prst="ellipse">
              <a:avLst/>
            </a:prstGeom>
            <a:noFill/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2257B3C-CD90-8240-A1D8-5C3AD3F9F8FF}"/>
                </a:ext>
              </a:extLst>
            </p:cNvPr>
            <p:cNvSpPr txBox="1"/>
            <p:nvPr/>
          </p:nvSpPr>
          <p:spPr>
            <a:xfrm>
              <a:off x="10780439" y="4551105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46942CB-E68A-1146-B987-710AAE8E3DBA}"/>
                </a:ext>
              </a:extLst>
            </p:cNvPr>
            <p:cNvSpPr txBox="1"/>
            <p:nvPr/>
          </p:nvSpPr>
          <p:spPr>
            <a:xfrm>
              <a:off x="10780439" y="5715089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4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E2B4B96-1272-064F-BF33-BA50C57CDBB7}"/>
                </a:ext>
              </a:extLst>
            </p:cNvPr>
            <p:cNvSpPr txBox="1"/>
            <p:nvPr/>
          </p:nvSpPr>
          <p:spPr>
            <a:xfrm>
              <a:off x="11341499" y="5140203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2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7AB1D81-4F2D-9049-9260-01F57EFB9C24}"/>
                </a:ext>
              </a:extLst>
            </p:cNvPr>
            <p:cNvSpPr txBox="1"/>
            <p:nvPr/>
          </p:nvSpPr>
          <p:spPr>
            <a:xfrm>
              <a:off x="10182580" y="5140203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6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DB3A844-A260-BD48-8B72-332146F5529A}"/>
                </a:ext>
              </a:extLst>
            </p:cNvPr>
            <p:cNvSpPr txBox="1"/>
            <p:nvPr/>
          </p:nvSpPr>
          <p:spPr>
            <a:xfrm>
              <a:off x="10365638" y="4760484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7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25E541B-DFFD-214F-ACB7-08C5AC5CB761}"/>
                </a:ext>
              </a:extLst>
            </p:cNvPr>
            <p:cNvSpPr txBox="1"/>
            <p:nvPr/>
          </p:nvSpPr>
          <p:spPr>
            <a:xfrm>
              <a:off x="10365339" y="5558961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5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A01AADC-B8C2-FC49-8F66-293D63A0CC65}"/>
                </a:ext>
              </a:extLst>
            </p:cNvPr>
            <p:cNvSpPr txBox="1"/>
            <p:nvPr/>
          </p:nvSpPr>
          <p:spPr>
            <a:xfrm>
              <a:off x="11177254" y="4760484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1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4563DF3-8E0F-D248-869E-A3831406B6CD}"/>
                </a:ext>
              </a:extLst>
            </p:cNvPr>
            <p:cNvSpPr txBox="1"/>
            <p:nvPr/>
          </p:nvSpPr>
          <p:spPr>
            <a:xfrm>
              <a:off x="11190747" y="5547942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3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A3CD32CB-7B3A-3E4A-A3D1-B13FB943A787}"/>
                </a:ext>
              </a:extLst>
            </p:cNvPr>
            <p:cNvSpPr/>
            <p:nvPr/>
          </p:nvSpPr>
          <p:spPr>
            <a:xfrm rot="170258">
              <a:off x="10245631" y="5556062"/>
              <a:ext cx="1310845" cy="471926"/>
            </a:xfrm>
            <a:prstGeom prst="round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9064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433 0 " pathEditMode="relative" ptsTypes="AA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433 0 " pathEditMode="relative" ptsTypes="AA">
                                      <p:cBhvr>
                                        <p:cTn id="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433 0 " pathEditMode="relative" ptsTypes="AA">
                                      <p:cBhvr>
                                        <p:cTn id="1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1.11111E-6 L 0.06432 1.11111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6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433 0 " pathEditMode="relative" ptsTypes="AA">
                                      <p:cBhvr>
                                        <p:cTn id="1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433 0 " pathEditMode="relative" ptsTypes="AA">
                                      <p:cBhvr>
                                        <p:cTn id="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7" grpId="0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096C-9F85-BE4E-93B5-D0466CA00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(sender side)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45F2-3F68-F547-8C11-E35E36347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sequence number 2 is acknowledged by the receiver</a:t>
            </a:r>
          </a:p>
          <a:p>
            <a:pPr lvl="1"/>
            <a:r>
              <a:rPr lang="en-US" dirty="0"/>
              <a:t>Sender can transmit sequence # 5</a:t>
            </a:r>
          </a:p>
          <a:p>
            <a:pPr lvl="1"/>
            <a:r>
              <a:rPr lang="en-US" dirty="0"/>
              <a:t>The window “slides” forward</a:t>
            </a:r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70E5EBA3-3E62-5540-8027-968E8C65833F}"/>
              </a:ext>
            </a:extLst>
          </p:cNvPr>
          <p:cNvGrpSpPr>
            <a:grpSpLocks/>
          </p:cNvGrpSpPr>
          <p:nvPr/>
        </p:nvGrpSpPr>
        <p:grpSpPr bwMode="auto">
          <a:xfrm>
            <a:off x="2038352" y="4478252"/>
            <a:ext cx="7478713" cy="625456"/>
            <a:chOff x="514350" y="4882111"/>
            <a:chExt cx="7479030" cy="624840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97BD7B06-DEBD-764B-BF6C-184E35A86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8730" y="4883612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D3FF258-AB80-4844-80CB-9B7A555C6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8340" y="488742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9EEB3FC-F2FA-9D45-80F1-491A174BD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2720" y="4883612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0D636DF-F5F0-5A4A-A3DB-E5BDCC2B1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7100" y="4889731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22F6E26-FE8D-BF4D-9F55-312FAE3CE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480" y="4885921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7F4E376-0E38-6A4C-9C1F-CAB8B9D73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5860" y="4882111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630641C-10E1-DD40-A10C-790BA1039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0240" y="488823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FED8B9D-E868-0D4E-8F62-47D9CCE13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4620" y="488442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F2D031-EED7-4845-8BB5-0C719F0B6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887419"/>
              <a:ext cx="754380" cy="61041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B904A76-21E9-A748-A58E-F96653B86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350" y="488442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0923730-FA5D-4A4E-B5BA-3C4C7172C2B9}"/>
              </a:ext>
            </a:extLst>
          </p:cNvPr>
          <p:cNvSpPr txBox="1"/>
          <p:nvPr/>
        </p:nvSpPr>
        <p:spPr>
          <a:xfrm>
            <a:off x="2298868" y="4600866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BB90CD-E91E-004D-B4CF-E8A1347B92BA}"/>
              </a:ext>
            </a:extLst>
          </p:cNvPr>
          <p:cNvSpPr txBox="1"/>
          <p:nvPr/>
        </p:nvSpPr>
        <p:spPr>
          <a:xfrm>
            <a:off x="2981840" y="4608494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68ECBD-5158-4441-9392-2F8CEF98C307}"/>
              </a:ext>
            </a:extLst>
          </p:cNvPr>
          <p:cNvSpPr txBox="1"/>
          <p:nvPr/>
        </p:nvSpPr>
        <p:spPr>
          <a:xfrm>
            <a:off x="3725487" y="4617776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78335E-7CE1-514F-B1AF-87D489477117}"/>
              </a:ext>
            </a:extLst>
          </p:cNvPr>
          <p:cNvSpPr txBox="1"/>
          <p:nvPr/>
        </p:nvSpPr>
        <p:spPr>
          <a:xfrm>
            <a:off x="4428337" y="4605526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F5F69F-3F20-0E41-A080-6BB6A22D7ADC}"/>
              </a:ext>
            </a:extLst>
          </p:cNvPr>
          <p:cNvSpPr txBox="1"/>
          <p:nvPr/>
        </p:nvSpPr>
        <p:spPr>
          <a:xfrm>
            <a:off x="5244044" y="4610148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7DB748-704E-8A49-A996-3D7F5C1BEF9B}"/>
              </a:ext>
            </a:extLst>
          </p:cNvPr>
          <p:cNvSpPr txBox="1"/>
          <p:nvPr/>
        </p:nvSpPr>
        <p:spPr>
          <a:xfrm>
            <a:off x="5927016" y="4617776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1FBA47-3D5B-0746-A58A-D42E13B45FF5}"/>
              </a:ext>
            </a:extLst>
          </p:cNvPr>
          <p:cNvSpPr txBox="1"/>
          <p:nvPr/>
        </p:nvSpPr>
        <p:spPr>
          <a:xfrm>
            <a:off x="6687757" y="4627058"/>
            <a:ext cx="34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DB0A89-5AB0-E543-8623-258C37519A23}"/>
              </a:ext>
            </a:extLst>
          </p:cNvPr>
          <p:cNvSpPr txBox="1"/>
          <p:nvPr/>
        </p:nvSpPr>
        <p:spPr>
          <a:xfrm>
            <a:off x="7454085" y="4623724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14897D-D609-F14D-BF8A-04A09952FB06}"/>
              </a:ext>
            </a:extLst>
          </p:cNvPr>
          <p:cNvSpPr txBox="1"/>
          <p:nvPr/>
        </p:nvSpPr>
        <p:spPr>
          <a:xfrm>
            <a:off x="8962781" y="4596795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6469FA-E574-414C-843C-03CC7D9DD801}"/>
              </a:ext>
            </a:extLst>
          </p:cNvPr>
          <p:cNvSpPr txBox="1"/>
          <p:nvPr/>
        </p:nvSpPr>
        <p:spPr>
          <a:xfrm>
            <a:off x="8237615" y="4629750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0</a:t>
            </a: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A11267C9-0160-BB4C-A9AD-5981A29237B9}"/>
              </a:ext>
            </a:extLst>
          </p:cNvPr>
          <p:cNvSpPr/>
          <p:nvPr/>
        </p:nvSpPr>
        <p:spPr>
          <a:xfrm rot="16200000">
            <a:off x="5062735" y="2971652"/>
            <a:ext cx="682972" cy="2263044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45E0C0-1A8D-2045-87FF-E5E6FB93B182}"/>
              </a:ext>
            </a:extLst>
          </p:cNvPr>
          <p:cNvSpPr txBox="1"/>
          <p:nvPr/>
        </p:nvSpPr>
        <p:spPr>
          <a:xfrm>
            <a:off x="4147755" y="3328317"/>
            <a:ext cx="2512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Window size </a:t>
            </a:r>
            <a:r>
              <a:rPr lang="en-US" sz="2400" dirty="0">
                <a:latin typeface="Helvetica" pitchFamily="2" charset="0"/>
              </a:rPr>
              <a:t>=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F29DE4-14D4-ED43-B70D-65CCAEC06304}"/>
              </a:ext>
            </a:extLst>
          </p:cNvPr>
          <p:cNvSpPr txBox="1"/>
          <p:nvPr/>
        </p:nvSpPr>
        <p:spPr>
          <a:xfrm>
            <a:off x="2038351" y="5410004"/>
            <a:ext cx="3017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Last </a:t>
            </a:r>
            <a:r>
              <a:rPr lang="en-US" sz="2400" dirty="0" err="1">
                <a:latin typeface="Helvetica" pitchFamily="2" charset="0"/>
              </a:rPr>
              <a:t>seq</a:t>
            </a:r>
            <a:r>
              <a:rPr lang="en-US" sz="2400" dirty="0">
                <a:latin typeface="Helvetica" pitchFamily="2" charset="0"/>
              </a:rPr>
              <a:t> # known to be received at receiver (</a:t>
            </a:r>
            <a:r>
              <a:rPr lang="en-US" sz="2400" dirty="0" err="1">
                <a:latin typeface="Helvetica" pitchFamily="2" charset="0"/>
              </a:rPr>
              <a:t>ACK’ed</a:t>
            </a:r>
            <a:r>
              <a:rPr lang="en-US" sz="2400" dirty="0">
                <a:latin typeface="Helvetica" pitchFamily="2" charset="0"/>
              </a:rPr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F39065-8DB2-5E43-89CD-4373F7909D23}"/>
              </a:ext>
            </a:extLst>
          </p:cNvPr>
          <p:cNvSpPr txBox="1"/>
          <p:nvPr/>
        </p:nvSpPr>
        <p:spPr>
          <a:xfrm>
            <a:off x="4968108" y="5512795"/>
            <a:ext cx="2402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Last sequence  # sent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5D014B3-5FBE-F440-9843-A12E307A2E55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6166753" y="5114103"/>
            <a:ext cx="2526" cy="39869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5D8297C-75E9-E043-9AAE-689361A7E1E6}"/>
              </a:ext>
            </a:extLst>
          </p:cNvPr>
          <p:cNvCxnSpPr/>
          <p:nvPr/>
        </p:nvCxnSpPr>
        <p:spPr>
          <a:xfrm flipH="1" flipV="1">
            <a:off x="3884465" y="5075721"/>
            <a:ext cx="2526" cy="39869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3AC593B-A06F-E145-80BF-968E50343480}"/>
              </a:ext>
            </a:extLst>
          </p:cNvPr>
          <p:cNvSpPr txBox="1"/>
          <p:nvPr/>
        </p:nvSpPr>
        <p:spPr>
          <a:xfrm>
            <a:off x="-13778" y="4187001"/>
            <a:ext cx="1759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Sender’s point of view: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596F3B6-0711-7A47-AB8A-84045057B514}"/>
              </a:ext>
            </a:extLst>
          </p:cNvPr>
          <p:cNvGrpSpPr/>
          <p:nvPr/>
        </p:nvGrpSpPr>
        <p:grpSpPr>
          <a:xfrm>
            <a:off x="10153648" y="4551105"/>
            <a:ext cx="1598159" cy="1533316"/>
            <a:chOff x="10153648" y="4551105"/>
            <a:chExt cx="1598159" cy="1533316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AA1F7B9-7EFD-3D40-822A-2EE1B6D9F2D2}"/>
                </a:ext>
              </a:extLst>
            </p:cNvPr>
            <p:cNvSpPr/>
            <p:nvPr/>
          </p:nvSpPr>
          <p:spPr>
            <a:xfrm>
              <a:off x="10153648" y="4551105"/>
              <a:ext cx="1533500" cy="1524687"/>
            </a:xfrm>
            <a:prstGeom prst="ellipse">
              <a:avLst/>
            </a:prstGeom>
            <a:noFill/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2257B3C-CD90-8240-A1D8-5C3AD3F9F8FF}"/>
                </a:ext>
              </a:extLst>
            </p:cNvPr>
            <p:cNvSpPr txBox="1"/>
            <p:nvPr/>
          </p:nvSpPr>
          <p:spPr>
            <a:xfrm>
              <a:off x="10780439" y="4551105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46942CB-E68A-1146-B987-710AAE8E3DBA}"/>
                </a:ext>
              </a:extLst>
            </p:cNvPr>
            <p:cNvSpPr txBox="1"/>
            <p:nvPr/>
          </p:nvSpPr>
          <p:spPr>
            <a:xfrm>
              <a:off x="10780439" y="5715089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4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E2B4B96-1272-064F-BF33-BA50C57CDBB7}"/>
                </a:ext>
              </a:extLst>
            </p:cNvPr>
            <p:cNvSpPr txBox="1"/>
            <p:nvPr/>
          </p:nvSpPr>
          <p:spPr>
            <a:xfrm>
              <a:off x="11341499" y="5140203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2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7AB1D81-4F2D-9049-9260-01F57EFB9C24}"/>
                </a:ext>
              </a:extLst>
            </p:cNvPr>
            <p:cNvSpPr txBox="1"/>
            <p:nvPr/>
          </p:nvSpPr>
          <p:spPr>
            <a:xfrm>
              <a:off x="10182580" y="5140203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6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DB3A844-A260-BD48-8B72-332146F5529A}"/>
                </a:ext>
              </a:extLst>
            </p:cNvPr>
            <p:cNvSpPr txBox="1"/>
            <p:nvPr/>
          </p:nvSpPr>
          <p:spPr>
            <a:xfrm>
              <a:off x="10365638" y="4760484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7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25E541B-DFFD-214F-ACB7-08C5AC5CB761}"/>
                </a:ext>
              </a:extLst>
            </p:cNvPr>
            <p:cNvSpPr txBox="1"/>
            <p:nvPr/>
          </p:nvSpPr>
          <p:spPr>
            <a:xfrm>
              <a:off x="10365339" y="5558961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5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A01AADC-B8C2-FC49-8F66-293D63A0CC65}"/>
                </a:ext>
              </a:extLst>
            </p:cNvPr>
            <p:cNvSpPr txBox="1"/>
            <p:nvPr/>
          </p:nvSpPr>
          <p:spPr>
            <a:xfrm>
              <a:off x="11177254" y="4760484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1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4563DF3-8E0F-D248-869E-A3831406B6CD}"/>
                </a:ext>
              </a:extLst>
            </p:cNvPr>
            <p:cNvSpPr txBox="1"/>
            <p:nvPr/>
          </p:nvSpPr>
          <p:spPr>
            <a:xfrm>
              <a:off x="11190747" y="5547942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3</a:t>
              </a:r>
            </a:p>
          </p:txBody>
        </p:sp>
      </p:grp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A3CD32CB-7B3A-3E4A-A3D1-B13FB943A787}"/>
              </a:ext>
            </a:extLst>
          </p:cNvPr>
          <p:cNvSpPr/>
          <p:nvPr/>
        </p:nvSpPr>
        <p:spPr>
          <a:xfrm rot="2547657">
            <a:off x="9915071" y="5432662"/>
            <a:ext cx="1310845" cy="471926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CD466BE1-3916-6748-A866-480E7840D80F}"/>
              </a:ext>
            </a:extLst>
          </p:cNvPr>
          <p:cNvSpPr/>
          <p:nvPr/>
        </p:nvSpPr>
        <p:spPr>
          <a:xfrm rot="5400000">
            <a:off x="9802960" y="5088906"/>
            <a:ext cx="1310845" cy="471926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9D2F2A7E-5B56-DA44-9691-9BB5E06606E0}"/>
              </a:ext>
            </a:extLst>
          </p:cNvPr>
          <p:cNvSpPr/>
          <p:nvPr/>
        </p:nvSpPr>
        <p:spPr>
          <a:xfrm rot="7975104">
            <a:off x="9891255" y="4787871"/>
            <a:ext cx="1310845" cy="471926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2A5C3A52-F819-5C42-8343-C4C5FCA74ADF}"/>
              </a:ext>
            </a:extLst>
          </p:cNvPr>
          <p:cNvSpPr/>
          <p:nvPr/>
        </p:nvSpPr>
        <p:spPr>
          <a:xfrm rot="13485582">
            <a:off x="10573802" y="4751110"/>
            <a:ext cx="1310845" cy="471926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CDAC8B24-FD5D-CD46-8936-C05CC1A7FD06}"/>
              </a:ext>
            </a:extLst>
          </p:cNvPr>
          <p:cNvSpPr/>
          <p:nvPr/>
        </p:nvSpPr>
        <p:spPr>
          <a:xfrm rot="10800000">
            <a:off x="10248203" y="4591955"/>
            <a:ext cx="1310845" cy="471926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3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4" grpId="0" animBg="1"/>
      <p:bldP spid="44" grpId="1" animBg="1"/>
      <p:bldP spid="45" grpId="0" animBg="1"/>
      <p:bldP spid="45" grpId="1" animBg="1"/>
      <p:bldP spid="46" grpId="0" animBg="1"/>
      <p:bldP spid="47" grpId="0" animBg="1"/>
      <p:bldP spid="4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AC813-2FA6-8240-922D-6F042143C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(</a:t>
            </a:r>
            <a:r>
              <a:rPr lang="en-US" dirty="0">
                <a:solidFill>
                  <a:srgbClr val="C00000"/>
                </a:solidFill>
              </a:rPr>
              <a:t>receiver side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58BF3-631D-0C47-887B-FDEA76E83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Window of in-flight packets can look different between sender and the receiver: </a:t>
            </a:r>
            <a:r>
              <a:rPr lang="en-US" dirty="0"/>
              <a:t>receiver has more recent info of in-flight</a:t>
            </a:r>
          </a:p>
          <a:p>
            <a:r>
              <a:rPr lang="en-US" dirty="0"/>
              <a:t>Receiver only accepts sequence #s as allowed by the current receiver window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ABC27EF-CBF7-B341-A717-FC6D98663EC1}"/>
              </a:ext>
            </a:extLst>
          </p:cNvPr>
          <p:cNvGrpSpPr/>
          <p:nvPr/>
        </p:nvGrpSpPr>
        <p:grpSpPr>
          <a:xfrm>
            <a:off x="2038352" y="4478252"/>
            <a:ext cx="7478713" cy="625456"/>
            <a:chOff x="2038352" y="4478252"/>
            <a:chExt cx="7478713" cy="625456"/>
          </a:xfrm>
        </p:grpSpPr>
        <p:grpSp>
          <p:nvGrpSpPr>
            <p:cNvPr id="4" name="Group 2">
              <a:extLst>
                <a:ext uri="{FF2B5EF4-FFF2-40B4-BE49-F238E27FC236}">
                  <a16:creationId xmlns:a16="http://schemas.microsoft.com/office/drawing/2014/main" id="{D6624F9B-F0CD-6D4E-81F0-604E283E46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8352" y="4478252"/>
              <a:ext cx="7478713" cy="625456"/>
              <a:chOff x="514350" y="4882111"/>
              <a:chExt cx="7479030" cy="624840"/>
            </a:xfrm>
          </p:grpSpPr>
          <p:sp>
            <p:nvSpPr>
              <p:cNvPr id="5" name="Rectangle 1">
                <a:extLst>
                  <a:ext uri="{FF2B5EF4-FFF2-40B4-BE49-F238E27FC236}">
                    <a16:creationId xmlns:a16="http://schemas.microsoft.com/office/drawing/2014/main" id="{B828BA60-13EC-3349-B2CD-4F101F36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8730" y="4883612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9F0FD02-8F26-F34C-886A-4D108AF3E8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8340" y="4887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C2A0255-8ED7-E740-B768-27FB53806D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2720" y="4883612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BDA60F9-2EE1-994E-A839-CA4586CDFC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7100" y="488973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3DE48A5-6F0E-1B42-AB7D-FF0CCAFBFF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480" y="488592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D411B3F-BF1E-F048-AD0A-1EE102F6BC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5860" y="488211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AFDD025-4D4C-FF41-82E4-CDAE1E80C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0240" y="488823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798B821-187C-9B4A-A7AB-2E082EFF85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462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AE1F192-925E-E348-9DCC-AE947D2726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0" y="4887419"/>
                <a:ext cx="754380" cy="61041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28A92E7-75B2-4041-9905-93FB0559AE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35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9E6BD0C-BE55-3040-BC5E-7593EA15009C}"/>
                </a:ext>
              </a:extLst>
            </p:cNvPr>
            <p:cNvSpPr txBox="1"/>
            <p:nvPr/>
          </p:nvSpPr>
          <p:spPr>
            <a:xfrm>
              <a:off x="2298868" y="4600866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C70BBF3-EE75-1744-A332-09D91D64B7A1}"/>
                </a:ext>
              </a:extLst>
            </p:cNvPr>
            <p:cNvSpPr txBox="1"/>
            <p:nvPr/>
          </p:nvSpPr>
          <p:spPr>
            <a:xfrm>
              <a:off x="2981840" y="4608494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58E70F4-FEED-8D44-8A4D-CC98B34DFE0F}"/>
                </a:ext>
              </a:extLst>
            </p:cNvPr>
            <p:cNvSpPr txBox="1"/>
            <p:nvPr/>
          </p:nvSpPr>
          <p:spPr>
            <a:xfrm>
              <a:off x="3725487" y="4617776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A16F7C9-5749-E24C-B3FB-F9D862555462}"/>
                </a:ext>
              </a:extLst>
            </p:cNvPr>
            <p:cNvSpPr txBox="1"/>
            <p:nvPr/>
          </p:nvSpPr>
          <p:spPr>
            <a:xfrm>
              <a:off x="4428337" y="4605526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0C3340D-75CD-E346-B30B-C33193FFB0F5}"/>
                </a:ext>
              </a:extLst>
            </p:cNvPr>
            <p:cNvSpPr txBox="1"/>
            <p:nvPr/>
          </p:nvSpPr>
          <p:spPr>
            <a:xfrm>
              <a:off x="5244044" y="461014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C06E640-B4A3-EE4F-8513-EA34C7FB2F37}"/>
                </a:ext>
              </a:extLst>
            </p:cNvPr>
            <p:cNvSpPr txBox="1"/>
            <p:nvPr/>
          </p:nvSpPr>
          <p:spPr>
            <a:xfrm>
              <a:off x="5927016" y="4617776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1040F64-123F-CC47-A24A-F6E6C8883D4B}"/>
                </a:ext>
              </a:extLst>
            </p:cNvPr>
            <p:cNvSpPr txBox="1"/>
            <p:nvPr/>
          </p:nvSpPr>
          <p:spPr>
            <a:xfrm>
              <a:off x="6687757" y="4627058"/>
              <a:ext cx="3418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6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103A06F-CD15-AE4C-997E-6132FE2A3737}"/>
                </a:ext>
              </a:extLst>
            </p:cNvPr>
            <p:cNvSpPr txBox="1"/>
            <p:nvPr/>
          </p:nvSpPr>
          <p:spPr>
            <a:xfrm>
              <a:off x="7454085" y="4623724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7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BFC6859-6A9B-214D-9729-26E3BB66E872}"/>
                </a:ext>
              </a:extLst>
            </p:cNvPr>
            <p:cNvSpPr txBox="1"/>
            <p:nvPr/>
          </p:nvSpPr>
          <p:spPr>
            <a:xfrm>
              <a:off x="8962781" y="4596795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7315867-8CEF-4140-8A9F-869539501985}"/>
                </a:ext>
              </a:extLst>
            </p:cNvPr>
            <p:cNvSpPr txBox="1"/>
            <p:nvPr/>
          </p:nvSpPr>
          <p:spPr>
            <a:xfrm>
              <a:off x="8237615" y="462975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</p:grpSp>
      <p:sp>
        <p:nvSpPr>
          <p:cNvPr id="25" name="Right Brace 24">
            <a:extLst>
              <a:ext uri="{FF2B5EF4-FFF2-40B4-BE49-F238E27FC236}">
                <a16:creationId xmlns:a16="http://schemas.microsoft.com/office/drawing/2014/main" id="{296EC98A-374F-0B4E-97EA-5D0940A4D8B5}"/>
              </a:ext>
            </a:extLst>
          </p:cNvPr>
          <p:cNvSpPr/>
          <p:nvPr/>
        </p:nvSpPr>
        <p:spPr>
          <a:xfrm rot="16200000">
            <a:off x="5781013" y="3005244"/>
            <a:ext cx="682972" cy="2263044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81A688-E783-2941-A9BC-735FB7E41521}"/>
              </a:ext>
            </a:extLst>
          </p:cNvPr>
          <p:cNvSpPr txBox="1"/>
          <p:nvPr/>
        </p:nvSpPr>
        <p:spPr>
          <a:xfrm>
            <a:off x="4866033" y="3361909"/>
            <a:ext cx="2512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Window size </a:t>
            </a:r>
            <a:r>
              <a:rPr lang="en-US" sz="2400" dirty="0">
                <a:latin typeface="Helvetica" pitchFamily="2" charset="0"/>
              </a:rPr>
              <a:t>=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2DBA74-A5F8-0B43-B8DA-F30EF2186C7D}"/>
              </a:ext>
            </a:extLst>
          </p:cNvPr>
          <p:cNvSpPr txBox="1"/>
          <p:nvPr/>
        </p:nvSpPr>
        <p:spPr>
          <a:xfrm>
            <a:off x="2792701" y="5443596"/>
            <a:ext cx="29815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Last </a:t>
            </a:r>
            <a:r>
              <a:rPr lang="en-US" sz="2400" dirty="0" err="1">
                <a:latin typeface="Helvetica" pitchFamily="2" charset="0"/>
              </a:rPr>
              <a:t>seq</a:t>
            </a:r>
            <a:r>
              <a:rPr lang="en-US" sz="2400" dirty="0">
                <a:latin typeface="Helvetica" pitchFamily="2" charset="0"/>
              </a:rPr>
              <a:t> # received and </a:t>
            </a:r>
            <a:r>
              <a:rPr lang="en-US" sz="2400" dirty="0" err="1">
                <a:latin typeface="Helvetica" pitchFamily="2" charset="0"/>
              </a:rPr>
              <a:t>ACK’ed</a:t>
            </a:r>
            <a:r>
              <a:rPr lang="en-US" sz="2400" dirty="0">
                <a:latin typeface="Helvetica" pitchFamily="2" charset="0"/>
              </a:rPr>
              <a:t> by receiver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DF3A66-ECE5-E541-ADD3-403A1438ECD7}"/>
              </a:ext>
            </a:extLst>
          </p:cNvPr>
          <p:cNvSpPr txBox="1"/>
          <p:nvPr/>
        </p:nvSpPr>
        <p:spPr>
          <a:xfrm>
            <a:off x="5686386" y="5546387"/>
            <a:ext cx="24023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Highest sequence  # accepted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E04E83A-46FB-1C48-8403-0CDC6EB8045A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6885031" y="5147695"/>
            <a:ext cx="2526" cy="39869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12359B-3115-BB42-A44C-FEC36B06F1B7}"/>
              </a:ext>
            </a:extLst>
          </p:cNvPr>
          <p:cNvCxnSpPr/>
          <p:nvPr/>
        </p:nvCxnSpPr>
        <p:spPr>
          <a:xfrm flipH="1" flipV="1">
            <a:off x="4602743" y="5109313"/>
            <a:ext cx="2526" cy="39869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9A5E8F1-037A-0148-B746-54BA37FA6A30}"/>
              </a:ext>
            </a:extLst>
          </p:cNvPr>
          <p:cNvSpPr txBox="1"/>
          <p:nvPr/>
        </p:nvSpPr>
        <p:spPr>
          <a:xfrm>
            <a:off x="-13778" y="4187001"/>
            <a:ext cx="1759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Receiver’s point of view: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DEF073-984E-4A40-A309-D22006C8A1CA}"/>
              </a:ext>
            </a:extLst>
          </p:cNvPr>
          <p:cNvSpPr txBox="1"/>
          <p:nvPr/>
        </p:nvSpPr>
        <p:spPr>
          <a:xfrm>
            <a:off x="8774150" y="3277923"/>
            <a:ext cx="3124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 will not accept this </a:t>
            </a:r>
            <a:r>
              <a:rPr lang="en-US" sz="2400" dirty="0" err="1">
                <a:latin typeface="Helvetica" pitchFamily="2" charset="0"/>
              </a:rPr>
              <a:t>seq</a:t>
            </a:r>
            <a:r>
              <a:rPr lang="en-US" sz="2400" dirty="0">
                <a:latin typeface="Helvetica" pitchFamily="2" charset="0"/>
              </a:rPr>
              <a:t> #.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Packet dropped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0AFF391-60B7-884E-BFC0-39D381DAD529}"/>
              </a:ext>
            </a:extLst>
          </p:cNvPr>
          <p:cNvCxnSpPr>
            <a:cxnSpLocks/>
          </p:cNvCxnSpPr>
          <p:nvPr/>
        </p:nvCxnSpPr>
        <p:spPr>
          <a:xfrm flipH="1">
            <a:off x="7631195" y="4032567"/>
            <a:ext cx="1066755" cy="45181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5A467B19-9762-5B42-8AE5-049E3DB7C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8335" y="5553741"/>
            <a:ext cx="4258197" cy="119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78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7" grpId="0"/>
      <p:bldP spid="28" grpId="0"/>
      <p:bldP spid="31" grpId="0"/>
      <p:bldP spid="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68092-9180-7B4D-A084-4FDE66A6B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sliding 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C917E-31B5-DE45-BD77-A0C38B54A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13168" cy="48478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Sender and receiver can keep several packets of in-flight data</a:t>
            </a:r>
          </a:p>
          <a:p>
            <a:pPr lvl="1"/>
            <a:r>
              <a:rPr lang="en-US" dirty="0"/>
              <a:t>Book-keep the sequence numbers using the window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  <a:p>
            <a:r>
              <a:rPr lang="en-US" dirty="0"/>
              <a:t>Windows </a:t>
            </a:r>
            <a:r>
              <a:rPr lang="en-US" dirty="0">
                <a:solidFill>
                  <a:srgbClr val="C00000"/>
                </a:solidFill>
              </a:rPr>
              <a:t>slide forward</a:t>
            </a:r>
            <a:r>
              <a:rPr lang="en-US" dirty="0"/>
              <a:t> as packets are </a:t>
            </a:r>
            <a:r>
              <a:rPr lang="en-US" dirty="0" err="1"/>
              <a:t>ACKed</a:t>
            </a:r>
            <a:r>
              <a:rPr lang="en-US" dirty="0"/>
              <a:t> (at receiver) and ACKs are received (at sender)</a:t>
            </a:r>
          </a:p>
          <a:p>
            <a:endParaRPr lang="en-US" dirty="0"/>
          </a:p>
          <a:p>
            <a:r>
              <a:rPr lang="en-US" dirty="0"/>
              <a:t>Common case: Improve throughput by sending and </a:t>
            </a:r>
            <a:r>
              <a:rPr lang="en-US" dirty="0" err="1"/>
              <a:t>ACKing</a:t>
            </a:r>
            <a:r>
              <a:rPr lang="en-US" dirty="0"/>
              <a:t> more packets in the same duration</a:t>
            </a:r>
          </a:p>
          <a:p>
            <a:endParaRPr lang="en-US" dirty="0"/>
          </a:p>
          <a:p>
            <a:r>
              <a:rPr lang="en-US" dirty="0"/>
              <a:t>Key challenge: how should the sender and receiver collaboratively track the packets that must be retransmitted?</a:t>
            </a:r>
          </a:p>
        </p:txBody>
      </p:sp>
    </p:spTree>
    <p:extLst>
      <p:ext uri="{BB962C8B-B14F-4D97-AF65-F5344CB8AC3E}">
        <p14:creationId xmlns:p14="http://schemas.microsoft.com/office/powerpoint/2010/main" val="76262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A5B1F-5E04-9F49-89FB-DED40CB86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AA609-62E9-E84D-8D23-B9A4C78DA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85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32459" y="1533673"/>
            <a:ext cx="10527082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Making Retransmissions Efficient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10.2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677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EB9A9-6180-3C4E-A181-5A0CE2929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Pipelined Reliability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87A4B-7EF3-2A49-853C-811EFF9AD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137" y="1825624"/>
            <a:ext cx="7999044" cy="4968849"/>
          </a:xfrm>
        </p:spPr>
        <p:txBody>
          <a:bodyPr>
            <a:normAutofit/>
          </a:bodyPr>
          <a:lstStyle/>
          <a:p>
            <a:r>
              <a:rPr lang="en-US" dirty="0"/>
              <a:t>If there are N packets in flight, throughput improves by N times relative to stop-and-wait.</a:t>
            </a:r>
          </a:p>
          <a:p>
            <a:pPr lvl="1"/>
            <a:r>
              <a:rPr lang="en-US" dirty="0"/>
              <a:t>Stop and wait: send 1 packet per RTT</a:t>
            </a:r>
          </a:p>
          <a:p>
            <a:pPr lvl="1"/>
            <a:r>
              <a:rPr lang="en-US" dirty="0"/>
              <a:t>Pipelined: send N packets per RTT</a:t>
            </a:r>
          </a:p>
          <a:p>
            <a:endParaRPr lang="en-US" dirty="0"/>
          </a:p>
          <a:p>
            <a:r>
              <a:rPr lang="en-US" dirty="0"/>
              <a:t>Q1: how should sender efficiently identify which </a:t>
            </a:r>
            <a:r>
              <a:rPr lang="en-US" dirty="0" err="1"/>
              <a:t>pkts</a:t>
            </a:r>
            <a:r>
              <a:rPr lang="en-US" dirty="0"/>
              <a:t> were </a:t>
            </a:r>
            <a:r>
              <a:rPr lang="en-US"/>
              <a:t>dropped and (</a:t>
            </a:r>
            <a:r>
              <a:rPr lang="en-US" dirty="0"/>
              <a:t>hence) retransmitted?</a:t>
            </a:r>
          </a:p>
          <a:p>
            <a:endParaRPr lang="en-US" dirty="0"/>
          </a:p>
          <a:p>
            <a:r>
              <a:rPr lang="en-US" dirty="0"/>
              <a:t>Q2: how much data to keep in flight (i.e., what is N?) to reduce drops/retransmits?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C4EAAB7-DDE7-A243-BF6B-48346E357D2E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803B6A6-6C62-424E-BAB6-C2E04F03DD3E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A32C0F7-A172-B347-9698-CA979B4E0D1B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FB20427-17FC-A74A-A8FF-69043B8EF395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8AAA60-0783-0844-BDB4-13AFF8AB8F06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C644423-2999-2C4F-8C91-AA63548F8C3B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C90892-C525-EF47-89DE-13C9269E0BE3}"/>
              </a:ext>
            </a:extLst>
          </p:cNvPr>
          <p:cNvCxnSpPr/>
          <p:nvPr/>
        </p:nvCxnSpPr>
        <p:spPr>
          <a:xfrm>
            <a:off x="8780742" y="5609770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9034E9B-9AAF-0148-B49B-82CD700E017B}"/>
              </a:ext>
            </a:extLst>
          </p:cNvPr>
          <p:cNvCxnSpPr/>
          <p:nvPr/>
        </p:nvCxnSpPr>
        <p:spPr>
          <a:xfrm>
            <a:off x="8817668" y="2353569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5EF565-469E-304A-B51D-782D278ED1F2}"/>
              </a:ext>
            </a:extLst>
          </p:cNvPr>
          <p:cNvCxnSpPr>
            <a:cxnSpLocks/>
          </p:cNvCxnSpPr>
          <p:nvPr/>
        </p:nvCxnSpPr>
        <p:spPr>
          <a:xfrm>
            <a:off x="8842514" y="2501219"/>
            <a:ext cx="0" cy="1977250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4F0C46E-11B0-AB4F-AD35-B1F20712236C}"/>
              </a:ext>
            </a:extLst>
          </p:cNvPr>
          <p:cNvSpPr txBox="1"/>
          <p:nvPr/>
        </p:nvSpPr>
        <p:spPr>
          <a:xfrm rot="5400000">
            <a:off x="8613356" y="3588826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RTT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E3FDB37-ED29-3A41-B6B5-1B5E0D6C3299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76EBF24-B3D3-F34B-B072-2D722F4161D9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925A3C-B3FC-584C-8044-E2D704C68FEC}"/>
              </a:ext>
            </a:extLst>
          </p:cNvPr>
          <p:cNvCxnSpPr>
            <a:cxnSpLocks/>
          </p:cNvCxnSpPr>
          <p:nvPr/>
        </p:nvCxnSpPr>
        <p:spPr>
          <a:xfrm>
            <a:off x="8793164" y="2915101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B8FA421-0E72-C14A-B5F6-6C772BA20F77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8E9DFBB-AA37-C745-B469-ACC72CAD98AF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48F2C85-7064-9D45-9C82-90DB777A4488}"/>
              </a:ext>
            </a:extLst>
          </p:cNvPr>
          <p:cNvCxnSpPr>
            <a:cxnSpLocks/>
          </p:cNvCxnSpPr>
          <p:nvPr/>
        </p:nvCxnSpPr>
        <p:spPr>
          <a:xfrm flipH="1">
            <a:off x="8769377" y="3452324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2BA8E08-F5FE-744C-A22E-A3966B509398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 descr="A picture containing cup, coffee, next, bin&#10;&#10;Description automatically generated">
            <a:extLst>
              <a:ext uri="{FF2B5EF4-FFF2-40B4-BE49-F238E27FC236}">
                <a16:creationId xmlns:a16="http://schemas.microsoft.com/office/drawing/2014/main" id="{A7AF5D60-0F4E-A54B-AC5D-C26258F92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0915" y="5330109"/>
            <a:ext cx="1464365" cy="146436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BB0EE62-C21C-1E4C-B40D-C906FFF0F025}"/>
              </a:ext>
            </a:extLst>
          </p:cNvPr>
          <p:cNvSpPr txBox="1"/>
          <p:nvPr/>
        </p:nvSpPr>
        <p:spPr>
          <a:xfrm>
            <a:off x="8688687" y="5695089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RTO</a:t>
            </a:r>
          </a:p>
        </p:txBody>
      </p:sp>
    </p:spTree>
    <p:extLst>
      <p:ext uri="{BB962C8B-B14F-4D97-AF65-F5344CB8AC3E}">
        <p14:creationId xmlns:p14="http://schemas.microsoft.com/office/powerpoint/2010/main" val="5117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E6E07-1909-DF40-B7D6-01BD4265E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Q1. Identifying the Dropped Packets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D8416-89A6-B146-BCF4-218E2A980E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2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EB9A9-6180-3C4E-A181-5A0CE2929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Identifying dropped packets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87A4B-7EF3-2A49-853C-811EFF9AD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194318" cy="496884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Suppose 4 packets were sent, but one was dropped. How does sender know which one(s) were dropped?</a:t>
            </a:r>
          </a:p>
          <a:p>
            <a:endParaRPr lang="en-US" dirty="0"/>
          </a:p>
          <a:p>
            <a:r>
              <a:rPr lang="en-US" dirty="0"/>
              <a:t>Recall: Receiver writes </a:t>
            </a:r>
            <a:r>
              <a:rPr lang="en-US" dirty="0">
                <a:solidFill>
                  <a:srgbClr val="C00000"/>
                </a:solidFill>
              </a:rPr>
              <a:t>sequence numbers </a:t>
            </a:r>
            <a:r>
              <a:rPr lang="en-US" dirty="0"/>
              <a:t>on the ACK</a:t>
            </a:r>
          </a:p>
          <a:p>
            <a:pPr lvl="1"/>
            <a:r>
              <a:rPr lang="en-US" dirty="0"/>
              <a:t>Sender infers which bytes were received successfully using the ACK #s</a:t>
            </a:r>
          </a:p>
          <a:p>
            <a:pPr lvl="1"/>
            <a:endParaRPr lang="en-US" dirty="0"/>
          </a:p>
          <a:p>
            <a:r>
              <a:rPr lang="en-US" dirty="0"/>
              <a:t>Q1.1: Should receivers ACK subsequent packets upon detecting data loss?</a:t>
            </a:r>
          </a:p>
          <a:p>
            <a:r>
              <a:rPr lang="en-US" dirty="0"/>
              <a:t>Q1.2: If so, what sequence number should receiver put on the ACK?</a:t>
            </a:r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C4EAAB7-DDE7-A243-BF6B-48346E357D2E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803B6A6-6C62-424E-BAB6-C2E04F03DD3E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A32C0F7-A172-B347-9698-CA979B4E0D1B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FB20427-17FC-A74A-A8FF-69043B8EF395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8AAA60-0783-0844-BDB4-13AFF8AB8F06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C644423-2999-2C4F-8C91-AA63548F8C3B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C90892-C525-EF47-89DE-13C9269E0BE3}"/>
              </a:ext>
            </a:extLst>
          </p:cNvPr>
          <p:cNvCxnSpPr/>
          <p:nvPr/>
        </p:nvCxnSpPr>
        <p:spPr>
          <a:xfrm>
            <a:off x="8780742" y="5609770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9034E9B-9AAF-0148-B49B-82CD700E017B}"/>
              </a:ext>
            </a:extLst>
          </p:cNvPr>
          <p:cNvCxnSpPr/>
          <p:nvPr/>
        </p:nvCxnSpPr>
        <p:spPr>
          <a:xfrm>
            <a:off x="8817668" y="2353569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5EF565-469E-304A-B51D-782D278ED1F2}"/>
              </a:ext>
            </a:extLst>
          </p:cNvPr>
          <p:cNvCxnSpPr>
            <a:cxnSpLocks/>
          </p:cNvCxnSpPr>
          <p:nvPr/>
        </p:nvCxnSpPr>
        <p:spPr>
          <a:xfrm>
            <a:off x="8842514" y="2501219"/>
            <a:ext cx="0" cy="1977250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4F0C46E-11B0-AB4F-AD35-B1F20712236C}"/>
              </a:ext>
            </a:extLst>
          </p:cNvPr>
          <p:cNvSpPr txBox="1"/>
          <p:nvPr/>
        </p:nvSpPr>
        <p:spPr>
          <a:xfrm rot="5400000">
            <a:off x="8613356" y="3588826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RTT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E3FDB37-ED29-3A41-B6B5-1B5E0D6C3299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76EBF24-B3D3-F34B-B072-2D722F4161D9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925A3C-B3FC-584C-8044-E2D704C68FEC}"/>
              </a:ext>
            </a:extLst>
          </p:cNvPr>
          <p:cNvCxnSpPr>
            <a:cxnSpLocks/>
          </p:cNvCxnSpPr>
          <p:nvPr/>
        </p:nvCxnSpPr>
        <p:spPr>
          <a:xfrm>
            <a:off x="8793164" y="2915101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B8FA421-0E72-C14A-B5F6-6C772BA20F77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8E9DFBB-AA37-C745-B469-ACC72CAD98AF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48F2C85-7064-9D45-9C82-90DB777A4488}"/>
              </a:ext>
            </a:extLst>
          </p:cNvPr>
          <p:cNvCxnSpPr>
            <a:cxnSpLocks/>
          </p:cNvCxnSpPr>
          <p:nvPr/>
        </p:nvCxnSpPr>
        <p:spPr>
          <a:xfrm flipH="1">
            <a:off x="8769377" y="3452324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2BA8E08-F5FE-744C-A22E-A3966B509398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6A7CF9E-9C8B-DD49-BAC1-040196A87B28}"/>
              </a:ext>
            </a:extLst>
          </p:cNvPr>
          <p:cNvGrpSpPr/>
          <p:nvPr/>
        </p:nvGrpSpPr>
        <p:grpSpPr>
          <a:xfrm>
            <a:off x="10169873" y="3951511"/>
            <a:ext cx="453882" cy="281889"/>
            <a:chOff x="9342783" y="1192696"/>
            <a:chExt cx="2011017" cy="1019419"/>
          </a:xfrm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A3C29592-AED9-6E4A-A7D7-1890139C8F77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246E8BA-84A2-D847-AB2B-9DAB5D09B0B9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7AE4E51-035D-9244-824F-2DB8D62AA0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2" name="Picture 61" descr="A picture containing cup, coffee, next, bin&#10;&#10;Description automatically generated">
            <a:extLst>
              <a:ext uri="{FF2B5EF4-FFF2-40B4-BE49-F238E27FC236}">
                <a16:creationId xmlns:a16="http://schemas.microsoft.com/office/drawing/2014/main" id="{A7AF5D60-0F4E-A54B-AC5D-C26258F92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0915" y="5330109"/>
            <a:ext cx="1464365" cy="146436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BB0EE62-C21C-1E4C-B40D-C906FFF0F025}"/>
              </a:ext>
            </a:extLst>
          </p:cNvPr>
          <p:cNvSpPr txBox="1"/>
          <p:nvPr/>
        </p:nvSpPr>
        <p:spPr>
          <a:xfrm>
            <a:off x="8688687" y="5695089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RTO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9C69D9-8D1F-0449-AB12-9D48A8FA4577}"/>
              </a:ext>
            </a:extLst>
          </p:cNvPr>
          <p:cNvSpPr txBox="1"/>
          <p:nvPr/>
        </p:nvSpPr>
        <p:spPr>
          <a:xfrm>
            <a:off x="10254030" y="4310048"/>
            <a:ext cx="1402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Should this ACK exist ???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BA3E74D-ACE4-FB4A-B89C-837D5809172C}"/>
              </a:ext>
            </a:extLst>
          </p:cNvPr>
          <p:cNvGrpSpPr/>
          <p:nvPr/>
        </p:nvGrpSpPr>
        <p:grpSpPr>
          <a:xfrm>
            <a:off x="9661897" y="2525814"/>
            <a:ext cx="1128788" cy="940319"/>
            <a:chOff x="9661897" y="2525814"/>
            <a:chExt cx="1128788" cy="94031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53AE976-FD3A-D74B-8A86-96D3AE63A5E5}"/>
                </a:ext>
              </a:extLst>
            </p:cNvPr>
            <p:cNvSpPr txBox="1"/>
            <p:nvPr/>
          </p:nvSpPr>
          <p:spPr>
            <a:xfrm rot="716124">
              <a:off x="9833699" y="2525814"/>
              <a:ext cx="9569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dirty="0">
                  <a:latin typeface="Helvetica" pitchFamily="2" charset="0"/>
                </a:rPr>
                <a:t>SEQ 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AD01CF8-91D4-6D4F-9C89-E3D60108B4BF}"/>
                </a:ext>
              </a:extLst>
            </p:cNvPr>
            <p:cNvSpPr txBox="1"/>
            <p:nvPr/>
          </p:nvSpPr>
          <p:spPr>
            <a:xfrm rot="850066">
              <a:off x="9775537" y="2741721"/>
              <a:ext cx="9569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dirty="0">
                  <a:latin typeface="Helvetica" pitchFamily="2" charset="0"/>
                </a:rPr>
                <a:t>SEQ 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C2EB038-149F-0E4A-8CE6-AEA486CF4E32}"/>
                </a:ext>
              </a:extLst>
            </p:cNvPr>
            <p:cNvSpPr txBox="1"/>
            <p:nvPr/>
          </p:nvSpPr>
          <p:spPr>
            <a:xfrm rot="716124">
              <a:off x="9720059" y="2973227"/>
              <a:ext cx="9569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dirty="0">
                  <a:latin typeface="Helvetica" pitchFamily="2" charset="0"/>
                </a:rPr>
                <a:t>SEQ 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4AE3680-04DA-5847-87FB-82B7F33D52C7}"/>
                </a:ext>
              </a:extLst>
            </p:cNvPr>
            <p:cNvSpPr txBox="1"/>
            <p:nvPr/>
          </p:nvSpPr>
          <p:spPr>
            <a:xfrm rot="850066">
              <a:off x="9661897" y="3189134"/>
              <a:ext cx="9569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dirty="0">
                  <a:latin typeface="Helvetica" pitchFamily="2" charset="0"/>
                </a:rPr>
                <a:t>SEQ 4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20F111-8861-354A-9DBD-4AB943A859C6}"/>
              </a:ext>
            </a:extLst>
          </p:cNvPr>
          <p:cNvGrpSpPr/>
          <p:nvPr/>
        </p:nvGrpSpPr>
        <p:grpSpPr>
          <a:xfrm>
            <a:off x="9448714" y="3576073"/>
            <a:ext cx="1011347" cy="503212"/>
            <a:chOff x="9448714" y="3576073"/>
            <a:chExt cx="1011347" cy="50321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0FADF19-7384-C844-A17E-30366BE22747}"/>
                </a:ext>
              </a:extLst>
            </p:cNvPr>
            <p:cNvSpPr txBox="1"/>
            <p:nvPr/>
          </p:nvSpPr>
          <p:spPr>
            <a:xfrm rot="19978907">
              <a:off x="9448714" y="3576073"/>
              <a:ext cx="9569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dirty="0">
                  <a:latin typeface="Helvetica" pitchFamily="2" charset="0"/>
                </a:rPr>
                <a:t>ACK 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CD7EAEF-E960-6E47-A979-1EEE88D5B36A}"/>
                </a:ext>
              </a:extLst>
            </p:cNvPr>
            <p:cNvSpPr txBox="1"/>
            <p:nvPr/>
          </p:nvSpPr>
          <p:spPr>
            <a:xfrm rot="20112849">
              <a:off x="9503075" y="3802286"/>
              <a:ext cx="9569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dirty="0">
                  <a:latin typeface="Helvetica" pitchFamily="2" charset="0"/>
                </a:rPr>
                <a:t>ACK 3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9B7DCD01-4249-2541-A76F-C91C8333CF4C}"/>
              </a:ext>
            </a:extLst>
          </p:cNvPr>
          <p:cNvSpPr txBox="1"/>
          <p:nvPr/>
        </p:nvSpPr>
        <p:spPr>
          <a:xfrm rot="20112849">
            <a:off x="9691380" y="4525789"/>
            <a:ext cx="956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rgbClr val="C00000"/>
                </a:solidFill>
                <a:latin typeface="Helvetica" pitchFamily="2" charset="0"/>
              </a:rPr>
              <a:t>ACK ??</a:t>
            </a:r>
          </a:p>
        </p:txBody>
      </p:sp>
    </p:spTree>
    <p:extLst>
      <p:ext uri="{BB962C8B-B14F-4D97-AF65-F5344CB8AC3E}">
        <p14:creationId xmlns:p14="http://schemas.microsoft.com/office/powerpoint/2010/main" val="296662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94 0.00602 C -0.02213 0.00463 -0.03932 0.00347 -0.04622 0.03495 C -0.05312 0.06643 -0.0496 0.13102 -0.04622 0.1956 " pathEditMode="relative" ptsTypes="AAA">
                                      <p:cBhvr>
                                        <p:cTn id="11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90000"/>
                                      </p:to>
                                    </p:animClr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CA860-6EC4-C243-AD9F-283262039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Transport</a:t>
            </a: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7A6BCC61-2C8E-E347-99BF-C4E715401C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3675" y="2834888"/>
            <a:ext cx="0" cy="2062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D26F961-158E-3E48-BDD7-8E5671B51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364987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Application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AE2840-4271-F149-9102-2492F8558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177787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b="1" dirty="0">
                <a:solidFill>
                  <a:srgbClr val="C00000"/>
                </a:solidFill>
                <a:latin typeface="Arial" pitchFamily="34" charset="0"/>
              </a:rPr>
              <a:t>Transport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8DD137B-DE60-0F48-BBD8-BFCAD61D2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990587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Network</a:t>
            </a:r>
            <a:endParaRPr lang="en-US" altLang="en-US" sz="2800" dirty="0">
              <a:latin typeface="Arial" pitchFamily="34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FE0B8930-93C7-DE4F-85D7-4AD7B77E0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803387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latin typeface="Arial" pitchFamily="34" charset="0"/>
              </a:rPr>
              <a:t>Host-to-Net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5C7AD7A0-648E-AC45-AA0B-CE416DACEDF6}"/>
              </a:ext>
            </a:extLst>
          </p:cNvPr>
          <p:cNvGrpSpPr>
            <a:grpSpLocks/>
          </p:cNvGrpSpPr>
          <p:nvPr/>
        </p:nvGrpSpPr>
        <p:grpSpPr bwMode="auto">
          <a:xfrm>
            <a:off x="4370945" y="2456669"/>
            <a:ext cx="3876675" cy="2876551"/>
            <a:chOff x="1695" y="1256"/>
            <a:chExt cx="2442" cy="1812"/>
          </a:xfrm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F9F439AE-CFC1-AD49-80B7-9C4F5D6FF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5" y="2681"/>
              <a:ext cx="184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300">
                  <a:latin typeface="Arial" panose="020B0604020202020204" pitchFamily="34" charset="0"/>
                </a:rPr>
                <a:t>…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E442ED24-2045-2C43-B296-305C8CB06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2681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F1984004-451B-1448-AAA2-F3DC87D16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" y="1294"/>
              <a:ext cx="24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FTP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DAF1F1B6-1E27-5C4E-BCEE-412B1D91B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4" y="1295"/>
              <a:ext cx="38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Arial" panose="020B0604020202020204" pitchFamily="34" charset="0"/>
                </a:rPr>
                <a:t>HTTP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19" name="Rectangle 9">
              <a:extLst>
                <a:ext uri="{FF2B5EF4-FFF2-40B4-BE49-F238E27FC236}">
                  <a16:creationId xmlns:a16="http://schemas.microsoft.com/office/drawing/2014/main" id="{EDD7FD37-B947-214E-BDA5-59CB4C002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309"/>
              <a:ext cx="35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SMTP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22639E96-CC83-834B-AB02-C70F3BC42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" y="1313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DNS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11">
              <a:extLst>
                <a:ext uri="{FF2B5EF4-FFF2-40B4-BE49-F238E27FC236}">
                  <a16:creationId xmlns:a16="http://schemas.microsoft.com/office/drawing/2014/main" id="{BAEF2F6E-EAF8-FD43-A365-5EE855050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2" y="1785"/>
              <a:ext cx="2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solidFill>
                    <a:srgbClr val="C00000"/>
                  </a:solidFill>
                  <a:latin typeface="Arial" panose="020B0604020202020204" pitchFamily="34" charset="0"/>
                </a:rPr>
                <a:t>TCP</a:t>
              </a:r>
              <a:endPara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" name="Rectangle 12">
              <a:extLst>
                <a:ext uri="{FF2B5EF4-FFF2-40B4-BE49-F238E27FC236}">
                  <a16:creationId xmlns:a16="http://schemas.microsoft.com/office/drawing/2014/main" id="{EA4E49F1-482D-814D-9323-19469AAB7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8" y="1781"/>
              <a:ext cx="26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UDP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13">
              <a:extLst>
                <a:ext uri="{FF2B5EF4-FFF2-40B4-BE49-F238E27FC236}">
                  <a16:creationId xmlns:a16="http://schemas.microsoft.com/office/drawing/2014/main" id="{70859255-8C6D-F046-9B09-A957DE9EF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2264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IP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14">
              <a:extLst>
                <a:ext uri="{FF2B5EF4-FFF2-40B4-BE49-F238E27FC236}">
                  <a16:creationId xmlns:a16="http://schemas.microsoft.com/office/drawing/2014/main" id="{D9565A51-FB51-844E-8B8B-116A6C56B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" y="2770"/>
              <a:ext cx="38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802.11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5" name="Rectangle 15">
              <a:extLst>
                <a:ext uri="{FF2B5EF4-FFF2-40B4-BE49-F238E27FC236}">
                  <a16:creationId xmlns:a16="http://schemas.microsoft.com/office/drawing/2014/main" id="{CC657FD6-3948-A942-9F42-752C64D0C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9" y="2835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F7C605CB-D537-774E-9EC6-B7B0FA487E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" y="2716"/>
              <a:ext cx="514" cy="249"/>
            </a:xfrm>
            <a:custGeom>
              <a:avLst/>
              <a:gdLst>
                <a:gd name="T0" fmla="*/ 510 w 514"/>
                <a:gd name="T1" fmla="*/ 246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6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17">
              <a:extLst>
                <a:ext uri="{FF2B5EF4-FFF2-40B4-BE49-F238E27FC236}">
                  <a16:creationId xmlns:a16="http://schemas.microsoft.com/office/drawing/2014/main" id="{772F81B6-AB33-334D-9EFD-B9048DB90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5" y="2766"/>
              <a:ext cx="2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X.25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8" name="Rectangle 19">
              <a:extLst>
                <a:ext uri="{FF2B5EF4-FFF2-40B4-BE49-F238E27FC236}">
                  <a16:creationId xmlns:a16="http://schemas.microsoft.com/office/drawing/2014/main" id="{00575451-3E1E-114A-938F-6DDB3DB6D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2774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ATM</a:t>
              </a:r>
            </a:p>
          </p:txBody>
        </p:sp>
        <p:sp>
          <p:nvSpPr>
            <p:cNvPr id="29" name="Line 21">
              <a:extLst>
                <a:ext uri="{FF2B5EF4-FFF2-40B4-BE49-F238E27FC236}">
                  <a16:creationId xmlns:a16="http://schemas.microsoft.com/office/drawing/2014/main" id="{32673D35-C248-8F4A-B0CB-8975462A8E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2" y="1505"/>
              <a:ext cx="272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2">
              <a:extLst>
                <a:ext uri="{FF2B5EF4-FFF2-40B4-BE49-F238E27FC236}">
                  <a16:creationId xmlns:a16="http://schemas.microsoft.com/office/drawing/2014/main" id="{DE5DB7D8-E892-8646-8EE1-CB58BC808A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1" y="1505"/>
              <a:ext cx="211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3">
              <a:extLst>
                <a:ext uri="{FF2B5EF4-FFF2-40B4-BE49-F238E27FC236}">
                  <a16:creationId xmlns:a16="http://schemas.microsoft.com/office/drawing/2014/main" id="{F71A5E4B-86E4-574A-8456-8343739CDC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86" y="1505"/>
              <a:ext cx="65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4">
              <a:extLst>
                <a:ext uri="{FF2B5EF4-FFF2-40B4-BE49-F238E27FC236}">
                  <a16:creationId xmlns:a16="http://schemas.microsoft.com/office/drawing/2014/main" id="{38BC7C19-3B3B-6E45-ACE6-82B2808EE2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7" y="1505"/>
              <a:ext cx="303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5">
              <a:extLst>
                <a:ext uri="{FF2B5EF4-FFF2-40B4-BE49-F238E27FC236}">
                  <a16:creationId xmlns:a16="http://schemas.microsoft.com/office/drawing/2014/main" id="{553E9431-E0D3-A747-9313-81D231EE9A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9" y="1980"/>
              <a:ext cx="43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6">
              <a:extLst>
                <a:ext uri="{FF2B5EF4-FFF2-40B4-BE49-F238E27FC236}">
                  <a16:creationId xmlns:a16="http://schemas.microsoft.com/office/drawing/2014/main" id="{223108FC-9D77-FC48-8FD8-35589E472F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5" y="1980"/>
              <a:ext cx="441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27">
              <a:extLst>
                <a:ext uri="{FF2B5EF4-FFF2-40B4-BE49-F238E27FC236}">
                  <a16:creationId xmlns:a16="http://schemas.microsoft.com/office/drawing/2014/main" id="{415956D1-8718-4A41-B4FC-EA5AD82565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5" y="2459"/>
              <a:ext cx="686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28">
              <a:extLst>
                <a:ext uri="{FF2B5EF4-FFF2-40B4-BE49-F238E27FC236}">
                  <a16:creationId xmlns:a16="http://schemas.microsoft.com/office/drawing/2014/main" id="{B3BA5B5F-DD3F-CD43-BCDD-5F65D47A9E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22" y="2459"/>
              <a:ext cx="81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29">
              <a:extLst>
                <a:ext uri="{FF2B5EF4-FFF2-40B4-BE49-F238E27FC236}">
                  <a16:creationId xmlns:a16="http://schemas.microsoft.com/office/drawing/2014/main" id="{33DDCCD1-FBA6-C744-8EAC-92EE370186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4" y="2459"/>
              <a:ext cx="802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6901B0E2-1CC6-C84C-A006-C8ECD9E68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5" y="2712"/>
              <a:ext cx="514" cy="253"/>
            </a:xfrm>
            <a:custGeom>
              <a:avLst/>
              <a:gdLst>
                <a:gd name="T0" fmla="*/ 514 w 514"/>
                <a:gd name="T1" fmla="*/ 250 h 253"/>
                <a:gd name="T2" fmla="*/ 514 w 514"/>
                <a:gd name="T3" fmla="*/ 0 h 253"/>
                <a:gd name="T4" fmla="*/ 0 w 514"/>
                <a:gd name="T5" fmla="*/ 0 h 253"/>
                <a:gd name="T6" fmla="*/ 0 w 514"/>
                <a:gd name="T7" fmla="*/ 253 h 253"/>
                <a:gd name="T8" fmla="*/ 514 w 514"/>
                <a:gd name="T9" fmla="*/ 253 h 253"/>
                <a:gd name="T10" fmla="*/ 514 w 514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53">
                  <a:moveTo>
                    <a:pt x="514" y="250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4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1E94C1D3-5E3D-C14B-BF77-34BFD6330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3" y="2716"/>
              <a:ext cx="513" cy="249"/>
            </a:xfrm>
            <a:custGeom>
              <a:avLst/>
              <a:gdLst>
                <a:gd name="T0" fmla="*/ 509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09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F51049BC-78DE-F54E-A08E-B3CE21568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6" y="2210"/>
              <a:ext cx="513" cy="249"/>
            </a:xfrm>
            <a:custGeom>
              <a:avLst/>
              <a:gdLst>
                <a:gd name="T0" fmla="*/ 510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10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18278FC8-CAB4-254A-B797-96AA9750E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731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8BA17029-A942-9644-96D6-DB79B7059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9" y="1727"/>
              <a:ext cx="518" cy="253"/>
            </a:xfrm>
            <a:custGeom>
              <a:avLst/>
              <a:gdLst>
                <a:gd name="T0" fmla="*/ 514 w 518"/>
                <a:gd name="T1" fmla="*/ 253 h 253"/>
                <a:gd name="T2" fmla="*/ 518 w 518"/>
                <a:gd name="T3" fmla="*/ 0 h 253"/>
                <a:gd name="T4" fmla="*/ 0 w 518"/>
                <a:gd name="T5" fmla="*/ 0 h 253"/>
                <a:gd name="T6" fmla="*/ 0 w 518"/>
                <a:gd name="T7" fmla="*/ 253 h 253"/>
                <a:gd name="T8" fmla="*/ 518 w 518"/>
                <a:gd name="T9" fmla="*/ 253 h 253"/>
                <a:gd name="T10" fmla="*/ 518 w 518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8" h="253">
                  <a:moveTo>
                    <a:pt x="514" y="253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8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FE225476-A171-3842-B79C-DB63C244C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3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5724BDE2-327A-E14F-82C8-B76C2587A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9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648ACEE0-4BDD-434D-A266-29E893D29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" y="1256"/>
              <a:ext cx="514" cy="249"/>
            </a:xfrm>
            <a:custGeom>
              <a:avLst/>
              <a:gdLst>
                <a:gd name="T0" fmla="*/ 510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46A18ED-5F2C-4A4D-B967-24EEF4AE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Rectangle 1">
            <a:extLst>
              <a:ext uri="{FF2B5EF4-FFF2-40B4-BE49-F238E27FC236}">
                <a16:creationId xmlns:a16="http://schemas.microsoft.com/office/drawing/2014/main" id="{2431DD7F-4D47-2243-9A85-E8747D42B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9056" y="2456669"/>
            <a:ext cx="914401" cy="3952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72C27ECF-D574-DD40-B0AF-4F136BCFD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9057" y="2483276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HTTPS</a:t>
            </a:r>
          </a:p>
        </p:txBody>
      </p:sp>
      <p:cxnSp>
        <p:nvCxnSpPr>
          <p:cNvPr id="13" name="Straight Connector 5">
            <a:extLst>
              <a:ext uri="{FF2B5EF4-FFF2-40B4-BE49-F238E27FC236}">
                <a16:creationId xmlns:a16="http://schemas.microsoft.com/office/drawing/2014/main" id="{F8717047-DCF3-7549-B73F-AFB852E6831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61344" y="2851957"/>
            <a:ext cx="121285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pic>
        <p:nvPicPr>
          <p:cNvPr id="47" name="Picture 46" descr="A piece of cake on a plate&#10;&#10;Description automatically generated">
            <a:extLst>
              <a:ext uri="{FF2B5EF4-FFF2-40B4-BE49-F238E27FC236}">
                <a16:creationId xmlns:a16="http://schemas.microsoft.com/office/drawing/2014/main" id="{4B06EA11-850D-A44D-97D1-ACD51B0DD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4670" y="3019367"/>
            <a:ext cx="2265987" cy="1699490"/>
          </a:xfrm>
          <a:prstGeom prst="rect">
            <a:avLst/>
          </a:prstGeom>
        </p:spPr>
      </p:pic>
      <p:pic>
        <p:nvPicPr>
          <p:cNvPr id="48" name="Picture 47" descr="A picture containing tableware, spoon, black, knife&#10;&#10;Description automatically generated">
            <a:extLst>
              <a:ext uri="{FF2B5EF4-FFF2-40B4-BE49-F238E27FC236}">
                <a16:creationId xmlns:a16="http://schemas.microsoft.com/office/drawing/2014/main" id="{132CDA1B-C12E-964C-8DC6-CD95D9A61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9652" y="2694000"/>
            <a:ext cx="1764011" cy="127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803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CD5A0-4592-C448-9242-D4C3CD078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 strategies upon packet loss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E53AD5-D9AF-5A4D-9DF4-5AE12AF77C39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4EB4E6-7F69-454D-A2CA-1038857F3CF9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5B5FCCA-2E99-5648-B7FD-0E3C1DC6AAC4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7EBC31-CDC2-F241-9E7F-413A9B9A43A2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D74FE7-038A-CF41-9ED1-C140EE84A288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D53A4F5-78D9-2941-A0A6-0A0FF4A8AD76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4F59EE-A194-7542-BC31-93AC4CB4573D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D33A55-9C42-784B-9870-E3A94B01BCF3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E6DDAD-1D4B-3940-8783-25C4B81818E3}"/>
              </a:ext>
            </a:extLst>
          </p:cNvPr>
          <p:cNvCxnSpPr>
            <a:cxnSpLocks/>
          </p:cNvCxnSpPr>
          <p:nvPr/>
        </p:nvCxnSpPr>
        <p:spPr>
          <a:xfrm>
            <a:off x="8793164" y="291510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D9B8F2B-A10F-964C-BEA2-C5AE25E06E2C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D00281-BF56-3444-8CB6-746F9F554D08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B55EE02-366F-7940-A1FD-D81D10072D0D}"/>
              </a:ext>
            </a:extLst>
          </p:cNvPr>
          <p:cNvCxnSpPr>
            <a:cxnSpLocks/>
          </p:cNvCxnSpPr>
          <p:nvPr/>
        </p:nvCxnSpPr>
        <p:spPr>
          <a:xfrm flipH="1">
            <a:off x="8769377" y="3452324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26B74F1-4D85-4844-A91A-AFBC29DE8A11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44B28B8-B10A-304F-B513-ED77F0E12C7F}"/>
              </a:ext>
            </a:extLst>
          </p:cNvPr>
          <p:cNvSpPr txBox="1"/>
          <p:nvPr/>
        </p:nvSpPr>
        <p:spPr>
          <a:xfrm>
            <a:off x="94955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72D54D-3470-6E40-9705-66E82A6CC996}"/>
              </a:ext>
            </a:extLst>
          </p:cNvPr>
          <p:cNvSpPr txBox="1"/>
          <p:nvPr/>
        </p:nvSpPr>
        <p:spPr>
          <a:xfrm>
            <a:off x="97005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7BA71D-269B-3A40-A3A3-CB24E9BDE080}"/>
              </a:ext>
            </a:extLst>
          </p:cNvPr>
          <p:cNvSpPr txBox="1"/>
          <p:nvPr/>
        </p:nvSpPr>
        <p:spPr>
          <a:xfrm>
            <a:off x="99150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DDD64A-CCBA-4645-AF17-8C928AC1E4FC}"/>
              </a:ext>
            </a:extLst>
          </p:cNvPr>
          <p:cNvSpPr txBox="1"/>
          <p:nvPr/>
        </p:nvSpPr>
        <p:spPr>
          <a:xfrm>
            <a:off x="101416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A807FC-C0E5-704E-91BA-38052C079035}"/>
              </a:ext>
            </a:extLst>
          </p:cNvPr>
          <p:cNvSpPr txBox="1"/>
          <p:nvPr/>
        </p:nvSpPr>
        <p:spPr>
          <a:xfrm>
            <a:off x="102421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5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2CE639D-B2DD-9148-9E23-E58E13E3FB4B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8E2E387-00E2-DE42-A9BE-9FD9F10370FD}"/>
              </a:ext>
            </a:extLst>
          </p:cNvPr>
          <p:cNvGrpSpPr/>
          <p:nvPr/>
        </p:nvGrpSpPr>
        <p:grpSpPr>
          <a:xfrm>
            <a:off x="10169873" y="3951511"/>
            <a:ext cx="453882" cy="281889"/>
            <a:chOff x="9342783" y="1192696"/>
            <a:chExt cx="2011017" cy="1019419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CC14079A-35CB-464B-A3CF-1CE2E79181FB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D270E74-2011-A140-B570-A1AA06D24741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6B986E2-5AD9-9049-8D52-0A3EDC3CAC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" name="Picture 39" descr="A picture containing cup, coffee, next, bin&#10;&#10;Description automatically generated">
            <a:extLst>
              <a:ext uri="{FF2B5EF4-FFF2-40B4-BE49-F238E27FC236}">
                <a16:creationId xmlns:a16="http://schemas.microsoft.com/office/drawing/2014/main" id="{70BFB9E5-8731-D049-9058-8685BDE22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0915" y="5330109"/>
            <a:ext cx="1464365" cy="14643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BAAC499-4B0A-524E-9E79-0D24D83C277F}"/>
              </a:ext>
            </a:extLst>
          </p:cNvPr>
          <p:cNvSpPr txBox="1"/>
          <p:nvPr/>
        </p:nvSpPr>
        <p:spPr>
          <a:xfrm>
            <a:off x="2638058" y="1981761"/>
            <a:ext cx="4240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ACK subsequent pkts?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3B31DB7-15CE-1C48-86EC-255DD7706764}"/>
              </a:ext>
            </a:extLst>
          </p:cNvPr>
          <p:cNvSpPr txBox="1"/>
          <p:nvPr/>
        </p:nvSpPr>
        <p:spPr>
          <a:xfrm>
            <a:off x="892350" y="3265431"/>
            <a:ext cx="2124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Go-back-N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3131094-510D-B347-80DE-8A358DDE01C7}"/>
              </a:ext>
            </a:extLst>
          </p:cNvPr>
          <p:cNvSpPr txBox="1"/>
          <p:nvPr/>
        </p:nvSpPr>
        <p:spPr>
          <a:xfrm>
            <a:off x="4317193" y="3265431"/>
            <a:ext cx="37825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Selective Repeat</a:t>
            </a:r>
          </a:p>
          <a:p>
            <a:pPr algn="l"/>
            <a:r>
              <a:rPr lang="en-US" sz="2800" dirty="0">
                <a:latin typeface="Helvetica" pitchFamily="2" charset="0"/>
              </a:rPr>
              <a:t>What seq # on ACK?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0B423AF-531A-5B4B-A863-D385364AB0D4}"/>
              </a:ext>
            </a:extLst>
          </p:cNvPr>
          <p:cNvSpPr txBox="1"/>
          <p:nvPr/>
        </p:nvSpPr>
        <p:spPr>
          <a:xfrm>
            <a:off x="1301269" y="5284869"/>
            <a:ext cx="3431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Last pkt in order</a:t>
            </a:r>
          </a:p>
          <a:p>
            <a:pPr algn="ctr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Cumulative ACK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4B96D88-631A-A84A-9284-CF6F795AC053}"/>
              </a:ext>
            </a:extLst>
          </p:cNvPr>
          <p:cNvSpPr txBox="1"/>
          <p:nvPr/>
        </p:nvSpPr>
        <p:spPr>
          <a:xfrm>
            <a:off x="5442474" y="5176196"/>
            <a:ext cx="27717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Seq # ranges received so far</a:t>
            </a:r>
          </a:p>
          <a:p>
            <a:pPr algn="ctr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Selective ACK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A3036E7-27F5-AE49-806A-6F485043B845}"/>
              </a:ext>
            </a:extLst>
          </p:cNvPr>
          <p:cNvCxnSpPr>
            <a:cxnSpLocks/>
          </p:cNvCxnSpPr>
          <p:nvPr/>
        </p:nvCxnSpPr>
        <p:spPr>
          <a:xfrm flipH="1">
            <a:off x="2228850" y="2548542"/>
            <a:ext cx="671288" cy="71688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6528BAD-F93E-E24D-B065-C57110C312A3}"/>
              </a:ext>
            </a:extLst>
          </p:cNvPr>
          <p:cNvCxnSpPr>
            <a:cxnSpLocks/>
          </p:cNvCxnSpPr>
          <p:nvPr/>
        </p:nvCxnSpPr>
        <p:spPr>
          <a:xfrm>
            <a:off x="5796383" y="2588402"/>
            <a:ext cx="649873" cy="72154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1421ACF-4B83-7544-845D-D63C77C0061D}"/>
              </a:ext>
            </a:extLst>
          </p:cNvPr>
          <p:cNvCxnSpPr/>
          <p:nvPr/>
        </p:nvCxnSpPr>
        <p:spPr>
          <a:xfrm flipH="1">
            <a:off x="3677958" y="4274767"/>
            <a:ext cx="806923" cy="88116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4E4E6E0-DCB4-7140-943B-43EDA4192CCD}"/>
              </a:ext>
            </a:extLst>
          </p:cNvPr>
          <p:cNvCxnSpPr>
            <a:cxnSpLocks/>
          </p:cNvCxnSpPr>
          <p:nvPr/>
        </p:nvCxnSpPr>
        <p:spPr>
          <a:xfrm>
            <a:off x="6208452" y="4286514"/>
            <a:ext cx="649873" cy="72154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3621363-5074-8C4C-A1D9-8F1E0065F8C4}"/>
              </a:ext>
            </a:extLst>
          </p:cNvPr>
          <p:cNvSpPr txBox="1"/>
          <p:nvPr/>
        </p:nvSpPr>
        <p:spPr>
          <a:xfrm>
            <a:off x="1713978" y="2624446"/>
            <a:ext cx="914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No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2B22EE0-0870-E24A-A49B-79010985D8E9}"/>
              </a:ext>
            </a:extLst>
          </p:cNvPr>
          <p:cNvSpPr txBox="1"/>
          <p:nvPr/>
        </p:nvSpPr>
        <p:spPr>
          <a:xfrm>
            <a:off x="6139311" y="2624446"/>
            <a:ext cx="914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Yes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8172BE-7D4E-BC4A-8D08-64AC5BE3D103}"/>
              </a:ext>
            </a:extLst>
          </p:cNvPr>
          <p:cNvSpPr txBox="1"/>
          <p:nvPr/>
        </p:nvSpPr>
        <p:spPr>
          <a:xfrm>
            <a:off x="4999554" y="6488668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TCP’s default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E8A86A7-6F15-5D4D-BFCA-3DFE99919904}"/>
              </a:ext>
            </a:extLst>
          </p:cNvPr>
          <p:cNvSpPr/>
          <p:nvPr/>
        </p:nvSpPr>
        <p:spPr>
          <a:xfrm>
            <a:off x="5211476" y="4979988"/>
            <a:ext cx="3274083" cy="187801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649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/>
      <p:bldP spid="44" grpId="0"/>
      <p:bldP spid="23" grpId="0"/>
      <p:bldP spid="48" grpId="0"/>
      <p:bldP spid="24" grpId="0"/>
      <p:bldP spid="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38159-9F02-8C41-BDC9-7F04821A2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Sliding Window with Go Back 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CFB33-25B3-6F4C-BBF0-DC34F03A9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When the receiver notices a missing or erroneous frame:</a:t>
            </a:r>
          </a:p>
          <a:p>
            <a:endParaRPr lang="en-US" altLang="en-US" dirty="0"/>
          </a:p>
          <a:p>
            <a:r>
              <a:rPr lang="en-US" altLang="en-US" dirty="0"/>
              <a:t>It simply discards all frames with greater sequence numbers</a:t>
            </a:r>
          </a:p>
          <a:p>
            <a:pPr lvl="1"/>
            <a:r>
              <a:rPr lang="en-US" altLang="en-US" dirty="0"/>
              <a:t>The receiver will send no ACK</a:t>
            </a:r>
          </a:p>
          <a:p>
            <a:endParaRPr lang="en-US" altLang="en-US" dirty="0"/>
          </a:p>
          <a:p>
            <a:r>
              <a:rPr lang="en-US" altLang="en-US" dirty="0"/>
              <a:t>The sender will eventually time out and retransmit all the frames in its sending window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179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2686D-A806-694B-8059-DD4159DB0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Go back N</a:t>
            </a:r>
          </a:p>
        </p:txBody>
      </p:sp>
      <p:sp>
        <p:nvSpPr>
          <p:cNvPr id="4" name="Line 3">
            <a:extLst>
              <a:ext uri="{FF2B5EF4-FFF2-40B4-BE49-F238E27FC236}">
                <a16:creationId xmlns:a16="http://schemas.microsoft.com/office/drawing/2014/main" id="{34EA20A9-34F7-DB4B-B389-83C26536A3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0FC7A19C-6DB8-354D-A622-E7A33938897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3200" y="2820988"/>
            <a:ext cx="330200" cy="144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7A8E500E-BCCB-5B44-B4FD-B0F085C2E9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C6445A40-540F-F64E-B618-96AF470FCB2D}"/>
              </a:ext>
            </a:extLst>
          </p:cNvPr>
          <p:cNvSpPr>
            <a:spLocks/>
          </p:cNvSpPr>
          <p:nvPr/>
        </p:nvSpPr>
        <p:spPr bwMode="auto">
          <a:xfrm>
            <a:off x="5943600" y="4524377"/>
            <a:ext cx="1123950" cy="227013"/>
          </a:xfrm>
          <a:custGeom>
            <a:avLst/>
            <a:gdLst>
              <a:gd name="T0" fmla="*/ 0 w 1307"/>
              <a:gd name="T1" fmla="*/ 0 h 143"/>
              <a:gd name="T2" fmla="*/ 2147483646 w 1307"/>
              <a:gd name="T3" fmla="*/ 2147483646 h 143"/>
              <a:gd name="T4" fmla="*/ 2147483646 w 1307"/>
              <a:gd name="T5" fmla="*/ 2147483646 h 143"/>
              <a:gd name="T6" fmla="*/ 2147483646 w 1307"/>
              <a:gd name="T7" fmla="*/ 2147483646 h 143"/>
              <a:gd name="T8" fmla="*/ 2147483646 w 1307"/>
              <a:gd name="T9" fmla="*/ 2147483646 h 143"/>
              <a:gd name="T10" fmla="*/ 2147483646 w 1307"/>
              <a:gd name="T11" fmla="*/ 2147483646 h 143"/>
              <a:gd name="T12" fmla="*/ 2147483646 w 1307"/>
              <a:gd name="T13" fmla="*/ 0 h 14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07" h="143">
                <a:moveTo>
                  <a:pt x="0" y="0"/>
                </a:moveTo>
                <a:lnTo>
                  <a:pt x="113" y="79"/>
                </a:lnTo>
                <a:lnTo>
                  <a:pt x="540" y="79"/>
                </a:lnTo>
                <a:lnTo>
                  <a:pt x="630" y="142"/>
                </a:lnTo>
                <a:lnTo>
                  <a:pt x="720" y="79"/>
                </a:lnTo>
                <a:lnTo>
                  <a:pt x="1193" y="79"/>
                </a:lnTo>
                <a:lnTo>
                  <a:pt x="1306" y="0"/>
                </a:lnTo>
              </a:path>
            </a:pathLst>
          </a:custGeom>
          <a:noFill/>
          <a:ln w="12700" cap="rnd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3190AF-4B5D-B145-88F4-E8B3A3AD4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5364" y="4770438"/>
            <a:ext cx="147316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Discarded by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receiver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049B83D6-E2E2-FC40-BD5F-923EDDA0B186}"/>
              </a:ext>
            </a:extLst>
          </p:cNvPr>
          <p:cNvSpPr>
            <a:spLocks/>
          </p:cNvSpPr>
          <p:nvPr/>
        </p:nvSpPr>
        <p:spPr bwMode="auto">
          <a:xfrm>
            <a:off x="4267200" y="4572000"/>
            <a:ext cx="431800" cy="990600"/>
          </a:xfrm>
          <a:custGeom>
            <a:avLst/>
            <a:gdLst>
              <a:gd name="T0" fmla="*/ 0 w 272"/>
              <a:gd name="T1" fmla="*/ 2147483646 h 624"/>
              <a:gd name="T2" fmla="*/ 2147483646 w 272"/>
              <a:gd name="T3" fmla="*/ 2147483646 h 624"/>
              <a:gd name="T4" fmla="*/ 2147483646 w 272"/>
              <a:gd name="T5" fmla="*/ 2147483646 h 624"/>
              <a:gd name="T6" fmla="*/ 2147483646 w 272"/>
              <a:gd name="T7" fmla="*/ 0 h 6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2" h="624">
                <a:moveTo>
                  <a:pt x="0" y="623"/>
                </a:moveTo>
                <a:lnTo>
                  <a:pt x="137" y="199"/>
                </a:lnTo>
                <a:lnTo>
                  <a:pt x="171" y="305"/>
                </a:lnTo>
                <a:lnTo>
                  <a:pt x="271" y="0"/>
                </a:lnTo>
              </a:path>
            </a:pathLst>
          </a:custGeom>
          <a:noFill/>
          <a:ln w="12700" cap="rnd" cmpd="sng">
            <a:solidFill>
              <a:srgbClr val="C00000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5E4975-A294-9F4B-AD57-080B5B1F0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4575" y="5618165"/>
            <a:ext cx="125888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Frame with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error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A127D9-80D3-924D-8B98-087F515A3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0808" y="1905000"/>
            <a:ext cx="615040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Helvetica" pitchFamily="2" charset="0"/>
              </a:rPr>
              <a:t>RTO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529658-4A54-1F4F-AD68-16ED812AE90F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3715246" y="3411139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1</a:t>
            </a:r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1D912FBF-3C87-B34E-A6CA-7A8B297838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2288" y="5989638"/>
            <a:ext cx="2132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5E0A7F-0C05-D945-981C-FEE62958C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5077" y="5699125"/>
            <a:ext cx="6588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Helvetica" pitchFamily="2" charset="0"/>
              </a:rPr>
              <a:t>Time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941AD3-5D2A-C341-ACAF-E8F3D3641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471738"/>
            <a:ext cx="871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Helvetica" pitchFamily="2" charset="0"/>
              </a:rPr>
              <a:t>Sender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11A48-0039-2846-8902-A4688735D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175125"/>
            <a:ext cx="1030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Helvetica" pitchFamily="2" charset="0"/>
              </a:rPr>
              <a:t>Receiver</a:t>
            </a: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CE437175-3DF9-804B-BA14-2ED6C5551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743202"/>
            <a:ext cx="1081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Maximum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window size = 8</a:t>
            </a: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18E92D52-EDF5-424B-BD70-8728C1249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419602"/>
            <a:ext cx="1081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Helvetica" pitchFamily="2" charset="0"/>
              </a:rPr>
              <a:t>Maximum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Helvetica" pitchFamily="2" charset="0"/>
              </a:rPr>
              <a:t>window size = 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E6F049-CBA2-7341-890D-DB48CE3F9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668C2F-55A9-F645-B308-8074EBF32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1F7EBA4-D0A5-0E4E-B4E2-FDCEB2C0F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6EE8FB-F6E3-AC4B-B5AC-A0E442DFD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</a:t>
            </a:r>
          </a:p>
        </p:txBody>
      </p:sp>
      <p:sp>
        <p:nvSpPr>
          <p:cNvPr id="23" name="Line 22">
            <a:extLst>
              <a:ext uri="{FF2B5EF4-FFF2-40B4-BE49-F238E27FC236}">
                <a16:creationId xmlns:a16="http://schemas.microsoft.com/office/drawing/2014/main" id="{A7B97398-2748-DA48-ABF3-8A8F95DFCF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356C96E-4F48-2441-B97F-E23F0AAA99ED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4096245" y="3410346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E68ADAE-E873-134C-BA0F-1A8E6162C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2</a:t>
            </a:r>
          </a:p>
        </p:txBody>
      </p:sp>
      <p:sp>
        <p:nvSpPr>
          <p:cNvPr id="26" name="Line 25">
            <a:extLst>
              <a:ext uri="{FF2B5EF4-FFF2-40B4-BE49-F238E27FC236}">
                <a16:creationId xmlns:a16="http://schemas.microsoft.com/office/drawing/2014/main" id="{0A78BD88-7520-C04A-8814-8BF498AB2FB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7" name="Text Box 26">
            <a:extLst>
              <a:ext uri="{FF2B5EF4-FFF2-40B4-BE49-F238E27FC236}">
                <a16:creationId xmlns:a16="http://schemas.microsoft.com/office/drawing/2014/main" id="{F38D0769-CD61-9D48-9C57-FF2100FB8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267200"/>
            <a:ext cx="319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00000"/>
                </a:solidFill>
                <a:latin typeface="Helvetica" pitchFamily="2" charset="0"/>
              </a:rPr>
              <a:t>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B13370A-8930-784C-8CD7-F37932C9D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3</a:t>
            </a:r>
          </a:p>
        </p:txBody>
      </p:sp>
      <p:sp>
        <p:nvSpPr>
          <p:cNvPr id="29" name="Line 28">
            <a:extLst>
              <a:ext uri="{FF2B5EF4-FFF2-40B4-BE49-F238E27FC236}">
                <a16:creationId xmlns:a16="http://schemas.microsoft.com/office/drawing/2014/main" id="{B0ACE27E-AD5E-DB43-A8C9-82396475AB9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0" name="Text Box 29">
            <a:extLst>
              <a:ext uri="{FF2B5EF4-FFF2-40B4-BE49-F238E27FC236}">
                <a16:creationId xmlns:a16="http://schemas.microsoft.com/office/drawing/2014/main" id="{4B5AED11-2AEF-1A46-9599-6A7CD40AC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26720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00000"/>
                </a:solidFill>
                <a:latin typeface="Helvetica" pitchFamily="2" charset="0"/>
              </a:rPr>
              <a:t>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9425BF5-E384-B942-9401-086D47824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4</a:t>
            </a:r>
          </a:p>
        </p:txBody>
      </p:sp>
      <p:sp>
        <p:nvSpPr>
          <p:cNvPr id="32" name="Line 31">
            <a:extLst>
              <a:ext uri="{FF2B5EF4-FFF2-40B4-BE49-F238E27FC236}">
                <a16:creationId xmlns:a16="http://schemas.microsoft.com/office/drawing/2014/main" id="{2287420C-3C4B-5641-9FEC-16B2C02AA6FB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3" name="Text Box 32">
            <a:extLst>
              <a:ext uri="{FF2B5EF4-FFF2-40B4-BE49-F238E27FC236}">
                <a16:creationId xmlns:a16="http://schemas.microsoft.com/office/drawing/2014/main" id="{93784AA3-6FEE-FC43-BD91-9B7AA36CE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26720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00000"/>
                </a:solidFill>
                <a:latin typeface="Helvetica" pitchFamily="2" charset="0"/>
              </a:rPr>
              <a:t>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EA46D36-B68D-7449-9885-0CECE86F5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E94BE6-D038-6C48-8F48-D1F7681EB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3</a:t>
            </a:r>
          </a:p>
        </p:txBody>
      </p:sp>
      <p:sp>
        <p:nvSpPr>
          <p:cNvPr id="36" name="Line 35">
            <a:extLst>
              <a:ext uri="{FF2B5EF4-FFF2-40B4-BE49-F238E27FC236}">
                <a16:creationId xmlns:a16="http://schemas.microsoft.com/office/drawing/2014/main" id="{2A1DF88A-9657-5740-A5AB-C7C80FD871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3EDCB3E-7C37-ED4B-8670-1C55B3686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2</a:t>
            </a:r>
          </a:p>
        </p:txBody>
      </p:sp>
      <p:sp>
        <p:nvSpPr>
          <p:cNvPr id="38" name="Line 37">
            <a:extLst>
              <a:ext uri="{FF2B5EF4-FFF2-40B4-BE49-F238E27FC236}">
                <a16:creationId xmlns:a16="http://schemas.microsoft.com/office/drawing/2014/main" id="{4E519DEC-6CE2-0042-AF62-F48B0CC580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A7CB1A1-4967-A543-BADF-763CA1D9F984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7068045" y="3410346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27CF14C-EAE6-F24F-A2B2-A4BDE77D5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ADFADAB-68D7-B041-937A-32129C784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5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5D5CBB5-4B82-1B40-8515-432EFCB2F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8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6</a:t>
            </a:r>
          </a:p>
        </p:txBody>
      </p:sp>
      <p:sp>
        <p:nvSpPr>
          <p:cNvPr id="43" name="Line 42">
            <a:extLst>
              <a:ext uri="{FF2B5EF4-FFF2-40B4-BE49-F238E27FC236}">
                <a16:creationId xmlns:a16="http://schemas.microsoft.com/office/drawing/2014/main" id="{9E235E62-CB76-AC4C-ACD1-09AA17DD672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572A8DB-EB17-8C4A-AFCE-968255F2F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3</a:t>
            </a:r>
          </a:p>
        </p:txBody>
      </p:sp>
      <p:sp>
        <p:nvSpPr>
          <p:cNvPr id="45" name="Line 44">
            <a:extLst>
              <a:ext uri="{FF2B5EF4-FFF2-40B4-BE49-F238E27FC236}">
                <a16:creationId xmlns:a16="http://schemas.microsoft.com/office/drawing/2014/main" id="{228E1E02-69E8-EE4A-81E9-22DC631404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962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6" name="Line 45">
            <a:extLst>
              <a:ext uri="{FF2B5EF4-FFF2-40B4-BE49-F238E27FC236}">
                <a16:creationId xmlns:a16="http://schemas.microsoft.com/office/drawing/2014/main" id="{38A7E62F-21E3-C441-A997-A42C7C767877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7" name="Line 46">
            <a:extLst>
              <a:ext uri="{FF2B5EF4-FFF2-40B4-BE49-F238E27FC236}">
                <a16:creationId xmlns:a16="http://schemas.microsoft.com/office/drawing/2014/main" id="{06C17A85-151B-224E-8C5F-00249521A80F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E0616DF-5AEB-FD4F-BE8C-B3A06DC1C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4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1432C2F-B6B0-E347-8400-DF634D506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5</a:t>
            </a:r>
          </a:p>
        </p:txBody>
      </p:sp>
      <p:sp>
        <p:nvSpPr>
          <p:cNvPr id="50" name="Line 49">
            <a:extLst>
              <a:ext uri="{FF2B5EF4-FFF2-40B4-BE49-F238E27FC236}">
                <a16:creationId xmlns:a16="http://schemas.microsoft.com/office/drawing/2014/main" id="{6E4993FB-F32F-B041-A09A-2D89D3973C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772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1DCCB33-5B6A-A146-AD42-AADB6FEF4BFC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7449045" y="3408758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4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BE3FE02-02E3-DD46-968C-17E9E51647A3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7830045" y="3426221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5</a:t>
            </a:r>
          </a:p>
        </p:txBody>
      </p:sp>
      <p:sp>
        <p:nvSpPr>
          <p:cNvPr id="53" name="Line 52">
            <a:extLst>
              <a:ext uri="{FF2B5EF4-FFF2-40B4-BE49-F238E27FC236}">
                <a16:creationId xmlns:a16="http://schemas.microsoft.com/office/drawing/2014/main" id="{CAE68AD7-FA88-424B-AA0D-8AED524207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582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0175E78-7ACA-814C-B36C-C0EA83456CFE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8209458" y="3424633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6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07CA0AC-8969-5D44-871B-B8ADEC0F5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6</a:t>
            </a:r>
          </a:p>
        </p:txBody>
      </p:sp>
      <p:sp>
        <p:nvSpPr>
          <p:cNvPr id="56" name="Line 55">
            <a:extLst>
              <a:ext uri="{FF2B5EF4-FFF2-40B4-BE49-F238E27FC236}">
                <a16:creationId xmlns:a16="http://schemas.microsoft.com/office/drawing/2014/main" id="{9488A01F-D9C1-7242-B3E0-7490E587B5D3}"/>
              </a:ext>
            </a:extLst>
          </p:cNvPr>
          <p:cNvSpPr>
            <a:spLocks noChangeShapeType="1"/>
          </p:cNvSpPr>
          <p:nvPr/>
        </p:nvSpPr>
        <p:spPr bwMode="auto">
          <a:xfrm>
            <a:off x="92202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7" name="Line 56">
            <a:extLst>
              <a:ext uri="{FF2B5EF4-FFF2-40B4-BE49-F238E27FC236}">
                <a16:creationId xmlns:a16="http://schemas.microsoft.com/office/drawing/2014/main" id="{1F30B89D-0DFF-504C-89A1-C86DABB7DE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250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F3D864C-D015-FC47-A293-5C0C8D373B4D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9286862" y="3423046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7</a:t>
            </a:r>
          </a:p>
        </p:txBody>
      </p:sp>
      <p:sp>
        <p:nvSpPr>
          <p:cNvPr id="59" name="Line 58">
            <a:extLst>
              <a:ext uri="{FF2B5EF4-FFF2-40B4-BE49-F238E27FC236}">
                <a16:creationId xmlns:a16="http://schemas.microsoft.com/office/drawing/2014/main" id="{CD3E873C-DA4D-8B45-8C14-EF89CBDD35A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286000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" name="Line 59">
            <a:extLst>
              <a:ext uri="{FF2B5EF4-FFF2-40B4-BE49-F238E27FC236}">
                <a16:creationId xmlns:a16="http://schemas.microsoft.com/office/drawing/2014/main" id="{A0690FAB-547D-0542-9512-C76C12E7E1E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133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" name="Line 60">
            <a:extLst>
              <a:ext uri="{FF2B5EF4-FFF2-40B4-BE49-F238E27FC236}">
                <a16:creationId xmlns:a16="http://schemas.microsoft.com/office/drawing/2014/main" id="{9D1A3552-9A47-7F41-B1A6-8E66F39B197C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2133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00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/>
      <p:bldP spid="28" grpId="0" animBg="1"/>
      <p:bldP spid="29" grpId="0" animBg="1"/>
      <p:bldP spid="30" grpId="0"/>
      <p:bldP spid="31" grpId="0" animBg="1"/>
      <p:bldP spid="32" grpId="0" animBg="1"/>
      <p:bldP spid="32" grpId="1" animBg="1"/>
      <p:bldP spid="33" grpId="0"/>
      <p:bldP spid="33" grpId="1"/>
      <p:bldP spid="34" grpId="0" animBg="1"/>
      <p:bldP spid="35" grpId="0" animBg="1"/>
      <p:bldP spid="36" grpId="0" animBg="1"/>
      <p:bldP spid="37" grpId="0" animBg="1"/>
      <p:bldP spid="38" grpId="0" animBg="1"/>
      <p:bldP spid="39" grpId="0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/>
      <p:bldP spid="52" grpId="0"/>
      <p:bldP spid="53" grpId="0" animBg="1"/>
      <p:bldP spid="54" grpId="0"/>
      <p:bldP spid="55" grpId="0" animBg="1"/>
      <p:bldP spid="56" grpId="0" animBg="1"/>
      <p:bldP spid="57" grpId="0" animBg="1"/>
      <p:bldP spid="58" grpId="0"/>
      <p:bldP spid="59" grpId="0" animBg="1"/>
      <p:bldP spid="60" grpId="0" animBg="1"/>
      <p:bldP spid="61" grpId="0" animBg="1"/>
      <p:bldP spid="61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97198-DA46-2B4F-A703-3FB106F24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back 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38AA8-1267-864C-AA43-831DAFE76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Go Back N can recover from erroneous or missing frames.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But it is wasteful.</a:t>
            </a:r>
          </a:p>
          <a:p>
            <a:endParaRPr lang="en-US" altLang="en-US" dirty="0"/>
          </a:p>
          <a:p>
            <a:r>
              <a:rPr lang="en-US" altLang="en-US" dirty="0"/>
              <a:t>If there are errors, the sender will spend time and network bandwidth retransmitting </a:t>
            </a:r>
            <a:r>
              <a:rPr lang="en-US" altLang="en-US" dirty="0">
                <a:solidFill>
                  <a:srgbClr val="C00000"/>
                </a:solidFill>
              </a:rPr>
              <a:t>data the receiver has already seen.</a:t>
            </a:r>
          </a:p>
          <a:p>
            <a:endParaRPr lang="en-US" altLang="en-US" dirty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9914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88048-5184-EC47-A8B9-63992D081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Selective repeat with cumulative 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2E2A6-FE45-F04C-BA83-3306BE87C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/>
          <a:lstStyle/>
          <a:p>
            <a:pPr>
              <a:buNone/>
            </a:pPr>
            <a:r>
              <a:rPr lang="en-US" altLang="en-US" dirty="0"/>
              <a:t>Idea: sender should only retransmit dropped/corrupted segments.</a:t>
            </a:r>
          </a:p>
          <a:p>
            <a:r>
              <a:rPr lang="en-US" altLang="en-US" dirty="0"/>
              <a:t>The receiver </a:t>
            </a:r>
            <a:r>
              <a:rPr lang="en-US" altLang="en-US" dirty="0">
                <a:solidFill>
                  <a:srgbClr val="C00000"/>
                </a:solidFill>
              </a:rPr>
              <a:t>stores </a:t>
            </a:r>
            <a:r>
              <a:rPr lang="en-US" altLang="en-US" dirty="0"/>
              <a:t>all the correct frames that arrive following the bad one.  (Note that the receiver requires a </a:t>
            </a:r>
            <a:r>
              <a:rPr lang="en-US" altLang="en-US" dirty="0">
                <a:solidFill>
                  <a:srgbClr val="C00000"/>
                </a:solidFill>
              </a:rPr>
              <a:t>memory buffer </a:t>
            </a:r>
            <a:r>
              <a:rPr lang="en-US" altLang="en-US" dirty="0"/>
              <a:t>for each sequence number in its receiver window.)</a:t>
            </a:r>
          </a:p>
          <a:p>
            <a:r>
              <a:rPr lang="en-US" altLang="en-US" dirty="0"/>
              <a:t>When the receiver notices a skipped sequence number, it keeps acknowledging the </a:t>
            </a:r>
            <a:r>
              <a:rPr lang="en-US" altLang="en-US" dirty="0">
                <a:solidFill>
                  <a:srgbClr val="C00000"/>
                </a:solidFill>
              </a:rPr>
              <a:t>first in-order sequence number it wants to receive. </a:t>
            </a:r>
            <a:r>
              <a:rPr lang="en-US" altLang="en-US" dirty="0"/>
              <a:t>This is what we mean by </a:t>
            </a:r>
            <a:r>
              <a:rPr lang="en-US" altLang="en-US" dirty="0">
                <a:solidFill>
                  <a:srgbClr val="C00000"/>
                </a:solidFill>
              </a:rPr>
              <a:t>cumulative ACK.</a:t>
            </a:r>
          </a:p>
          <a:p>
            <a:r>
              <a:rPr lang="en-US" altLang="en-US" dirty="0"/>
              <a:t>When the sender times out waiting for an acknowledgement, it </a:t>
            </a:r>
            <a:r>
              <a:rPr lang="en-US" altLang="en-US" dirty="0">
                <a:solidFill>
                  <a:srgbClr val="C00000"/>
                </a:solidFill>
              </a:rPr>
              <a:t>just retransmits the first unacknowledged packet</a:t>
            </a:r>
            <a:r>
              <a:rPr lang="en-US" altLang="en-US" dirty="0"/>
              <a:t>, not all its successors.</a:t>
            </a:r>
          </a:p>
          <a:p>
            <a:r>
              <a:rPr lang="en-US" altLang="en-US" dirty="0"/>
              <a:t>Note that the </a:t>
            </a:r>
            <a:r>
              <a:rPr lang="en-US" altLang="en-US" dirty="0">
                <a:solidFill>
                  <a:srgbClr val="C00000"/>
                </a:solidFill>
              </a:rPr>
              <a:t>RTO applies independently to each sequence #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73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8D69E-B0D0-9247-8689-6C2D64D7E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Selective repeat with cumulative 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D54E5F-11CF-A947-8266-53A0A29EB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0" y="2427290"/>
            <a:ext cx="820738" cy="25733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FB5390E7-4B0D-1C47-B1A4-4320FB99DA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DA5AABFB-17DA-1C44-90B7-B11D09864B5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3200" y="2820988"/>
            <a:ext cx="330200" cy="144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7A74D1A7-E452-D346-8A6C-18BC4CEEBE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00B221B2-5F27-5C47-B6CB-5449CB69774B}"/>
              </a:ext>
            </a:extLst>
          </p:cNvPr>
          <p:cNvSpPr>
            <a:spLocks/>
          </p:cNvSpPr>
          <p:nvPr/>
        </p:nvSpPr>
        <p:spPr bwMode="auto">
          <a:xfrm>
            <a:off x="5867400" y="4649788"/>
            <a:ext cx="1295400" cy="227012"/>
          </a:xfrm>
          <a:custGeom>
            <a:avLst/>
            <a:gdLst>
              <a:gd name="T0" fmla="*/ 0 w 1307"/>
              <a:gd name="T1" fmla="*/ 0 h 143"/>
              <a:gd name="T2" fmla="*/ 2147483646 w 1307"/>
              <a:gd name="T3" fmla="*/ 2147483646 h 143"/>
              <a:gd name="T4" fmla="*/ 2147483646 w 1307"/>
              <a:gd name="T5" fmla="*/ 2147483646 h 143"/>
              <a:gd name="T6" fmla="*/ 2147483646 w 1307"/>
              <a:gd name="T7" fmla="*/ 2147483646 h 143"/>
              <a:gd name="T8" fmla="*/ 2147483646 w 1307"/>
              <a:gd name="T9" fmla="*/ 2147483646 h 143"/>
              <a:gd name="T10" fmla="*/ 2147483646 w 1307"/>
              <a:gd name="T11" fmla="*/ 2147483646 h 143"/>
              <a:gd name="T12" fmla="*/ 2147483646 w 1307"/>
              <a:gd name="T13" fmla="*/ 0 h 14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07" h="143">
                <a:moveTo>
                  <a:pt x="0" y="0"/>
                </a:moveTo>
                <a:lnTo>
                  <a:pt x="113" y="79"/>
                </a:lnTo>
                <a:lnTo>
                  <a:pt x="540" y="79"/>
                </a:lnTo>
                <a:lnTo>
                  <a:pt x="630" y="142"/>
                </a:lnTo>
                <a:lnTo>
                  <a:pt x="720" y="79"/>
                </a:lnTo>
                <a:lnTo>
                  <a:pt x="1193" y="79"/>
                </a:lnTo>
                <a:lnTo>
                  <a:pt x="1306" y="0"/>
                </a:lnTo>
              </a:path>
            </a:pathLst>
          </a:custGeom>
          <a:noFill/>
          <a:ln w="12700" cap="rnd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DA8243-D8AB-B74C-B94F-44E53EF51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2" y="4876802"/>
            <a:ext cx="13128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Buffered by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receiver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79B41E9-0A8E-1C4D-BBEA-52231F242D17}"/>
              </a:ext>
            </a:extLst>
          </p:cNvPr>
          <p:cNvSpPr>
            <a:spLocks/>
          </p:cNvSpPr>
          <p:nvPr/>
        </p:nvSpPr>
        <p:spPr bwMode="auto">
          <a:xfrm>
            <a:off x="4267200" y="4572000"/>
            <a:ext cx="431800" cy="990600"/>
          </a:xfrm>
          <a:custGeom>
            <a:avLst/>
            <a:gdLst>
              <a:gd name="T0" fmla="*/ 0 w 272"/>
              <a:gd name="T1" fmla="*/ 2147483646 h 624"/>
              <a:gd name="T2" fmla="*/ 2147483646 w 272"/>
              <a:gd name="T3" fmla="*/ 2147483646 h 624"/>
              <a:gd name="T4" fmla="*/ 2147483646 w 272"/>
              <a:gd name="T5" fmla="*/ 2147483646 h 624"/>
              <a:gd name="T6" fmla="*/ 2147483646 w 272"/>
              <a:gd name="T7" fmla="*/ 0 h 6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2" h="624">
                <a:moveTo>
                  <a:pt x="0" y="623"/>
                </a:moveTo>
                <a:lnTo>
                  <a:pt x="137" y="199"/>
                </a:lnTo>
                <a:lnTo>
                  <a:pt x="171" y="305"/>
                </a:lnTo>
                <a:lnTo>
                  <a:pt x="271" y="0"/>
                </a:lnTo>
              </a:path>
            </a:pathLst>
          </a:custGeom>
          <a:noFill/>
          <a:ln w="12700" cap="rnd" cmpd="sng">
            <a:solidFill>
              <a:srgbClr val="C00000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109B18-34E2-7A46-96C8-AF6CCAA9C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4575" y="5618165"/>
            <a:ext cx="125888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C00000"/>
                </a:solidFill>
                <a:latin typeface="Helvetica" pitchFamily="2" charset="0"/>
              </a:rPr>
              <a:t>Frame with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C00000"/>
                </a:solidFill>
                <a:latin typeface="Helvetica" pitchFamily="2" charset="0"/>
              </a:rPr>
              <a:t>error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B6122D-8F0D-4840-846A-F59E61530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0743" y="1905000"/>
            <a:ext cx="615168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Helvetica" pitchFamily="2" charset="0"/>
              </a:rPr>
              <a:t>RTO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19DAEC-2FE4-EF45-91E7-78C33E67EA78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3715246" y="3411139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1</a:t>
            </a:r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0F86DE90-9FE9-224C-9476-E4007B69D8F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2288" y="5989638"/>
            <a:ext cx="2132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CF6642-50B4-4B43-B16C-539A653DB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5077" y="5699125"/>
            <a:ext cx="6588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Helvetica" pitchFamily="2" charset="0"/>
              </a:rPr>
              <a:t>Time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D5A31C-894E-3B49-820F-A6E7A1DFD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471738"/>
            <a:ext cx="871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Helvetica" pitchFamily="2" charset="0"/>
              </a:rPr>
              <a:t>Sender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80E480-57FF-0A4F-8970-BD386D115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175125"/>
            <a:ext cx="1030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Helvetica" pitchFamily="2" charset="0"/>
              </a:rPr>
              <a:t>Receiver</a:t>
            </a: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AAC285E1-3AFB-704E-BC5F-1DFDBDB27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743202"/>
            <a:ext cx="1081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Helvetica" pitchFamily="2" charset="0"/>
              </a:rPr>
              <a:t>Maximum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Helvetica" pitchFamily="2" charset="0"/>
              </a:rPr>
              <a:t>window size = 8</a:t>
            </a:r>
          </a:p>
        </p:txBody>
      </p:sp>
      <p:sp>
        <p:nvSpPr>
          <p:cNvPr id="19" name="Text Box 18">
            <a:extLst>
              <a:ext uri="{FF2B5EF4-FFF2-40B4-BE49-F238E27FC236}">
                <a16:creationId xmlns:a16="http://schemas.microsoft.com/office/drawing/2014/main" id="{AA4153FA-EFCD-A74F-A978-36D1386AC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419602"/>
            <a:ext cx="1081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Helvetica" pitchFamily="2" charset="0"/>
              </a:rPr>
              <a:t>Maximum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Helvetica" pitchFamily="2" charset="0"/>
              </a:rPr>
              <a:t>window size = 8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07A318F-9367-2340-9FEA-FD80404C7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3DDC99-F586-A746-ADF7-AF55F8E29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99833E-40DD-5D49-A7AF-03B7E4A72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02DA04-5064-2B4B-B672-DF5E6C1FB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</a:t>
            </a:r>
          </a:p>
        </p:txBody>
      </p:sp>
      <p:sp>
        <p:nvSpPr>
          <p:cNvPr id="24" name="Line 23">
            <a:extLst>
              <a:ext uri="{FF2B5EF4-FFF2-40B4-BE49-F238E27FC236}">
                <a16:creationId xmlns:a16="http://schemas.microsoft.com/office/drawing/2014/main" id="{11C9E676-4922-134D-8909-62F9850720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2234A4B-FECA-F048-A0F9-E5AB8DEB1305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4096245" y="3410346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BB5B3D2-C030-B544-93A9-96DB3A068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2</a:t>
            </a:r>
          </a:p>
        </p:txBody>
      </p:sp>
      <p:sp>
        <p:nvSpPr>
          <p:cNvPr id="27" name="Line 26">
            <a:extLst>
              <a:ext uri="{FF2B5EF4-FFF2-40B4-BE49-F238E27FC236}">
                <a16:creationId xmlns:a16="http://schemas.microsoft.com/office/drawing/2014/main" id="{4FBC331D-31B3-324B-BFE5-23F4156A381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8" name="Text Box 27">
            <a:extLst>
              <a:ext uri="{FF2B5EF4-FFF2-40B4-BE49-F238E27FC236}">
                <a16:creationId xmlns:a16="http://schemas.microsoft.com/office/drawing/2014/main" id="{87A9F49B-0F2A-5A48-9FAB-EE53D2EAE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267200"/>
            <a:ext cx="319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C00000"/>
                </a:solidFill>
                <a:latin typeface="Helvetica" pitchFamily="2" charset="0"/>
              </a:rPr>
              <a:t>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8FF5A38-9522-8943-B2B5-965E6C215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3</a:t>
            </a:r>
          </a:p>
        </p:txBody>
      </p:sp>
      <p:sp>
        <p:nvSpPr>
          <p:cNvPr id="30" name="Line 29">
            <a:extLst>
              <a:ext uri="{FF2B5EF4-FFF2-40B4-BE49-F238E27FC236}">
                <a16:creationId xmlns:a16="http://schemas.microsoft.com/office/drawing/2014/main" id="{3C2FB125-99DD-BF4A-87A4-44BEF8EA641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71BA239-FE3D-A348-A89A-FDBE7052E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4</a:t>
            </a:r>
          </a:p>
        </p:txBody>
      </p:sp>
      <p:sp>
        <p:nvSpPr>
          <p:cNvPr id="32" name="Line 31">
            <a:extLst>
              <a:ext uri="{FF2B5EF4-FFF2-40B4-BE49-F238E27FC236}">
                <a16:creationId xmlns:a16="http://schemas.microsoft.com/office/drawing/2014/main" id="{1C10B900-8D2B-D74C-AE08-7486CA1DB25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8DE9840-7D3B-CF4C-A85B-D316877B8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805775-FA0B-0346-884B-BA15B297C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5</a:t>
            </a:r>
          </a:p>
        </p:txBody>
      </p:sp>
      <p:sp>
        <p:nvSpPr>
          <p:cNvPr id="35" name="Line 34">
            <a:extLst>
              <a:ext uri="{FF2B5EF4-FFF2-40B4-BE49-F238E27FC236}">
                <a16:creationId xmlns:a16="http://schemas.microsoft.com/office/drawing/2014/main" id="{5868CC83-67D6-7E46-9392-DF94801E85B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D9E157C-794D-2D49-95FE-CB9A831B4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2</a:t>
            </a:r>
          </a:p>
        </p:txBody>
      </p:sp>
      <p:sp>
        <p:nvSpPr>
          <p:cNvPr id="37" name="Line 36">
            <a:extLst>
              <a:ext uri="{FF2B5EF4-FFF2-40B4-BE49-F238E27FC236}">
                <a16:creationId xmlns:a16="http://schemas.microsoft.com/office/drawing/2014/main" id="{3A12CDD0-7BDE-5C47-A6A8-F2E3D7C28E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A622873-AD6A-3C40-AA0A-97A7EDBE8628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7066458" y="3408758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5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EEFEAB2-CFF6-D740-AA28-BBEB4EA6B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8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6</a:t>
            </a:r>
          </a:p>
        </p:txBody>
      </p:sp>
      <p:sp>
        <p:nvSpPr>
          <p:cNvPr id="40" name="Line 39">
            <a:extLst>
              <a:ext uri="{FF2B5EF4-FFF2-40B4-BE49-F238E27FC236}">
                <a16:creationId xmlns:a16="http://schemas.microsoft.com/office/drawing/2014/main" id="{5DAA1C6F-C7E3-854E-89FE-DF5C5F7DD839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C427AA4-08F1-CD4F-91AD-860AA7662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5</a:t>
            </a:r>
          </a:p>
        </p:txBody>
      </p:sp>
      <p:sp>
        <p:nvSpPr>
          <p:cNvPr id="42" name="Line 41">
            <a:extLst>
              <a:ext uri="{FF2B5EF4-FFF2-40B4-BE49-F238E27FC236}">
                <a16:creationId xmlns:a16="http://schemas.microsoft.com/office/drawing/2014/main" id="{32E17995-2118-B142-ABAE-46C0C37674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962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05CAB77-BF66-2C49-A8D2-522B31FB40B6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7447458" y="3407171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6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40050CE-916E-0A45-8AE1-909E1DE80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6</a:t>
            </a:r>
          </a:p>
        </p:txBody>
      </p:sp>
      <p:sp>
        <p:nvSpPr>
          <p:cNvPr id="45" name="Line 44">
            <a:extLst>
              <a:ext uri="{FF2B5EF4-FFF2-40B4-BE49-F238E27FC236}">
                <a16:creationId xmlns:a16="http://schemas.microsoft.com/office/drawing/2014/main" id="{9D106AEE-6DC4-5C43-A0C0-FC670AE4440C}"/>
              </a:ext>
            </a:extLst>
          </p:cNvPr>
          <p:cNvSpPr>
            <a:spLocks noChangeShapeType="1"/>
          </p:cNvSpPr>
          <p:nvPr/>
        </p:nvSpPr>
        <p:spPr bwMode="auto">
          <a:xfrm>
            <a:off x="92202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6" name="Line 45">
            <a:extLst>
              <a:ext uri="{FF2B5EF4-FFF2-40B4-BE49-F238E27FC236}">
                <a16:creationId xmlns:a16="http://schemas.microsoft.com/office/drawing/2014/main" id="{E7A4F1CE-5F3B-8B43-9082-01A460ADB5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250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7B475E-84E3-384D-920B-1314B3F64897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9274670" y="3423046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7</a:t>
            </a:r>
          </a:p>
        </p:txBody>
      </p:sp>
      <p:sp>
        <p:nvSpPr>
          <p:cNvPr id="48" name="Line 47">
            <a:extLst>
              <a:ext uri="{FF2B5EF4-FFF2-40B4-BE49-F238E27FC236}">
                <a16:creationId xmlns:a16="http://schemas.microsoft.com/office/drawing/2014/main" id="{660D4187-AB66-DD4E-93AC-A2FAF173C91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286000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9" name="Line 48">
            <a:extLst>
              <a:ext uri="{FF2B5EF4-FFF2-40B4-BE49-F238E27FC236}">
                <a16:creationId xmlns:a16="http://schemas.microsoft.com/office/drawing/2014/main" id="{4C881F3D-D549-AF40-AA37-E6EE894AD5C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133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0" name="Line 49">
            <a:extLst>
              <a:ext uri="{FF2B5EF4-FFF2-40B4-BE49-F238E27FC236}">
                <a16:creationId xmlns:a16="http://schemas.microsoft.com/office/drawing/2014/main" id="{3E1E9F6C-AA4B-0646-B38D-C41F70AE457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2133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8D6DDF-F425-A24E-BB4A-A0A2DBC51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3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C028C66-659D-A24E-8295-1E675DFDA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4</a:t>
            </a:r>
          </a:p>
        </p:txBody>
      </p:sp>
      <p:sp>
        <p:nvSpPr>
          <p:cNvPr id="53" name="Line 52">
            <a:extLst>
              <a:ext uri="{FF2B5EF4-FFF2-40B4-BE49-F238E27FC236}">
                <a16:creationId xmlns:a16="http://schemas.microsoft.com/office/drawing/2014/main" id="{35E79FC2-04CB-D042-85A1-9EAFEB8496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6F1C100-35E1-B747-94F4-641D389EE390}"/>
              </a:ext>
            </a:extLst>
          </p:cNvPr>
          <p:cNvSpPr>
            <a:spLocks noChangeArrowheads="1"/>
          </p:cNvSpPr>
          <p:nvPr/>
        </p:nvSpPr>
        <p:spPr bwMode="auto">
          <a:xfrm rot="16924536">
            <a:off x="5851147" y="3016645"/>
            <a:ext cx="57066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1" dirty="0">
                <a:solidFill>
                  <a:srgbClr val="C00000"/>
                </a:solidFill>
                <a:latin typeface="Helvetica" pitchFamily="2" charset="0"/>
              </a:rPr>
              <a:t>ACK 2</a:t>
            </a:r>
          </a:p>
        </p:txBody>
      </p:sp>
      <p:sp>
        <p:nvSpPr>
          <p:cNvPr id="55" name="Line 54">
            <a:extLst>
              <a:ext uri="{FF2B5EF4-FFF2-40B4-BE49-F238E27FC236}">
                <a16:creationId xmlns:a16="http://schemas.microsoft.com/office/drawing/2014/main" id="{7333D0F5-5336-7540-891E-C0C1207D47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6" name="Rectangle 53">
            <a:extLst>
              <a:ext uri="{FF2B5EF4-FFF2-40B4-BE49-F238E27FC236}">
                <a16:creationId xmlns:a16="http://schemas.microsoft.com/office/drawing/2014/main" id="{0B5004C9-F9BE-9441-BB7A-7B15DB8BF3A9}"/>
              </a:ext>
            </a:extLst>
          </p:cNvPr>
          <p:cNvSpPr>
            <a:spLocks noChangeArrowheads="1"/>
          </p:cNvSpPr>
          <p:nvPr/>
        </p:nvSpPr>
        <p:spPr bwMode="auto">
          <a:xfrm rot="16924536">
            <a:off x="6648865" y="3202381"/>
            <a:ext cx="57066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1" dirty="0">
                <a:solidFill>
                  <a:srgbClr val="C00000"/>
                </a:solidFill>
                <a:latin typeface="Helvetica" pitchFamily="2" charset="0"/>
              </a:rPr>
              <a:t>ACK 2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DE7A499-2E67-0442-8BF9-9984420920B8}"/>
              </a:ext>
            </a:extLst>
          </p:cNvPr>
          <p:cNvSpPr/>
          <p:nvPr/>
        </p:nvSpPr>
        <p:spPr>
          <a:xfrm>
            <a:off x="7180265" y="3140077"/>
            <a:ext cx="335855" cy="874711"/>
          </a:xfrm>
          <a:prstGeom prst="ellipse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61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2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/>
      <p:bldP spid="38" grpId="1" build="allAtOnce"/>
      <p:bldP spid="39" grpId="0" animBg="1"/>
      <p:bldP spid="40" grpId="0" animBg="1"/>
      <p:bldP spid="41" grpId="0" animBg="1"/>
      <p:bldP spid="42" grpId="0" animBg="1"/>
      <p:bldP spid="43" grpId="0"/>
      <p:bldP spid="44" grpId="0" animBg="1"/>
      <p:bldP spid="45" grpId="0" animBg="1"/>
      <p:bldP spid="46" grpId="0" animBg="1"/>
      <p:bldP spid="47" grpId="0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/>
      <p:bldP spid="55" grpId="0" animBg="1"/>
      <p:bldP spid="56" grpId="0"/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8D69E-B0D0-9247-8689-6C2D64D7E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Selective repeat with selective 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D54E5F-11CF-A947-8266-53A0A29EB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0" y="2427290"/>
            <a:ext cx="820738" cy="25733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FB5390E7-4B0D-1C47-B1A4-4320FB99DA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DA5AABFB-17DA-1C44-90B7-B11D09864B5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3200" y="2820988"/>
            <a:ext cx="330200" cy="144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7A74D1A7-E452-D346-8A6C-18BC4CEEBE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00B221B2-5F27-5C47-B6CB-5449CB69774B}"/>
              </a:ext>
            </a:extLst>
          </p:cNvPr>
          <p:cNvSpPr>
            <a:spLocks/>
          </p:cNvSpPr>
          <p:nvPr/>
        </p:nvSpPr>
        <p:spPr bwMode="auto">
          <a:xfrm>
            <a:off x="5867400" y="4649788"/>
            <a:ext cx="1295400" cy="227012"/>
          </a:xfrm>
          <a:custGeom>
            <a:avLst/>
            <a:gdLst>
              <a:gd name="T0" fmla="*/ 0 w 1307"/>
              <a:gd name="T1" fmla="*/ 0 h 143"/>
              <a:gd name="T2" fmla="*/ 2147483646 w 1307"/>
              <a:gd name="T3" fmla="*/ 2147483646 h 143"/>
              <a:gd name="T4" fmla="*/ 2147483646 w 1307"/>
              <a:gd name="T5" fmla="*/ 2147483646 h 143"/>
              <a:gd name="T6" fmla="*/ 2147483646 w 1307"/>
              <a:gd name="T7" fmla="*/ 2147483646 h 143"/>
              <a:gd name="T8" fmla="*/ 2147483646 w 1307"/>
              <a:gd name="T9" fmla="*/ 2147483646 h 143"/>
              <a:gd name="T10" fmla="*/ 2147483646 w 1307"/>
              <a:gd name="T11" fmla="*/ 2147483646 h 143"/>
              <a:gd name="T12" fmla="*/ 2147483646 w 1307"/>
              <a:gd name="T13" fmla="*/ 0 h 14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07" h="143">
                <a:moveTo>
                  <a:pt x="0" y="0"/>
                </a:moveTo>
                <a:lnTo>
                  <a:pt x="113" y="79"/>
                </a:lnTo>
                <a:lnTo>
                  <a:pt x="540" y="79"/>
                </a:lnTo>
                <a:lnTo>
                  <a:pt x="630" y="142"/>
                </a:lnTo>
                <a:lnTo>
                  <a:pt x="720" y="79"/>
                </a:lnTo>
                <a:lnTo>
                  <a:pt x="1193" y="79"/>
                </a:lnTo>
                <a:lnTo>
                  <a:pt x="1306" y="0"/>
                </a:lnTo>
              </a:path>
            </a:pathLst>
          </a:custGeom>
          <a:noFill/>
          <a:ln w="12700" cap="rnd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DA8243-D8AB-B74C-B94F-44E53EF51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2" y="4876802"/>
            <a:ext cx="13128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Buffered by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receiver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79B41E9-0A8E-1C4D-BBEA-52231F242D17}"/>
              </a:ext>
            </a:extLst>
          </p:cNvPr>
          <p:cNvSpPr>
            <a:spLocks/>
          </p:cNvSpPr>
          <p:nvPr/>
        </p:nvSpPr>
        <p:spPr bwMode="auto">
          <a:xfrm>
            <a:off x="4267200" y="4572000"/>
            <a:ext cx="431800" cy="990600"/>
          </a:xfrm>
          <a:custGeom>
            <a:avLst/>
            <a:gdLst>
              <a:gd name="T0" fmla="*/ 0 w 272"/>
              <a:gd name="T1" fmla="*/ 2147483646 h 624"/>
              <a:gd name="T2" fmla="*/ 2147483646 w 272"/>
              <a:gd name="T3" fmla="*/ 2147483646 h 624"/>
              <a:gd name="T4" fmla="*/ 2147483646 w 272"/>
              <a:gd name="T5" fmla="*/ 2147483646 h 624"/>
              <a:gd name="T6" fmla="*/ 2147483646 w 272"/>
              <a:gd name="T7" fmla="*/ 0 h 6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2" h="624">
                <a:moveTo>
                  <a:pt x="0" y="623"/>
                </a:moveTo>
                <a:lnTo>
                  <a:pt x="137" y="199"/>
                </a:lnTo>
                <a:lnTo>
                  <a:pt x="171" y="305"/>
                </a:lnTo>
                <a:lnTo>
                  <a:pt x="271" y="0"/>
                </a:lnTo>
              </a:path>
            </a:pathLst>
          </a:custGeom>
          <a:noFill/>
          <a:ln w="12700" cap="rnd" cmpd="sng">
            <a:solidFill>
              <a:srgbClr val="C00000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109B18-34E2-7A46-96C8-AF6CCAA9C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4575" y="5618165"/>
            <a:ext cx="125888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C00000"/>
                </a:solidFill>
                <a:latin typeface="Helvetica" pitchFamily="2" charset="0"/>
              </a:rPr>
              <a:t>Frame with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C00000"/>
                </a:solidFill>
                <a:latin typeface="Helvetica" pitchFamily="2" charset="0"/>
              </a:rPr>
              <a:t>error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B6122D-8F0D-4840-846A-F59E61530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0743" y="1905000"/>
            <a:ext cx="615168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Helvetica" pitchFamily="2" charset="0"/>
              </a:rPr>
              <a:t>RTO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19DAEC-2FE4-EF45-91E7-78C33E67EA78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3715246" y="3411139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1</a:t>
            </a:r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0F86DE90-9FE9-224C-9476-E4007B69D8F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2288" y="5989638"/>
            <a:ext cx="2132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CF6642-50B4-4B43-B16C-539A653DB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5077" y="5699125"/>
            <a:ext cx="6588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Helvetica" pitchFamily="2" charset="0"/>
              </a:rPr>
              <a:t>Time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D5A31C-894E-3B49-820F-A6E7A1DFD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471738"/>
            <a:ext cx="871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Helvetica" pitchFamily="2" charset="0"/>
              </a:rPr>
              <a:t>Sender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80E480-57FF-0A4F-8970-BD386D115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175125"/>
            <a:ext cx="1030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Helvetica" pitchFamily="2" charset="0"/>
              </a:rPr>
              <a:t>Receiver</a:t>
            </a: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AAC285E1-3AFB-704E-BC5F-1DFDBDB27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743202"/>
            <a:ext cx="1081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Helvetica" pitchFamily="2" charset="0"/>
              </a:rPr>
              <a:t>Maximum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Helvetica" pitchFamily="2" charset="0"/>
              </a:rPr>
              <a:t>window size = 8</a:t>
            </a:r>
          </a:p>
        </p:txBody>
      </p:sp>
      <p:sp>
        <p:nvSpPr>
          <p:cNvPr id="19" name="Text Box 18">
            <a:extLst>
              <a:ext uri="{FF2B5EF4-FFF2-40B4-BE49-F238E27FC236}">
                <a16:creationId xmlns:a16="http://schemas.microsoft.com/office/drawing/2014/main" id="{AA4153FA-EFCD-A74F-A978-36D1386AC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419602"/>
            <a:ext cx="1081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Helvetica" pitchFamily="2" charset="0"/>
              </a:rPr>
              <a:t>Maximum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Helvetica" pitchFamily="2" charset="0"/>
              </a:rPr>
              <a:t>window size = 8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07A318F-9367-2340-9FEA-FD80404C7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3DDC99-F586-A746-ADF7-AF55F8E29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99833E-40DD-5D49-A7AF-03B7E4A72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02DA04-5064-2B4B-B672-DF5E6C1FB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</a:t>
            </a:r>
          </a:p>
        </p:txBody>
      </p:sp>
      <p:sp>
        <p:nvSpPr>
          <p:cNvPr id="24" name="Line 23">
            <a:extLst>
              <a:ext uri="{FF2B5EF4-FFF2-40B4-BE49-F238E27FC236}">
                <a16:creationId xmlns:a16="http://schemas.microsoft.com/office/drawing/2014/main" id="{11C9E676-4922-134D-8909-62F9850720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2234A4B-FECA-F048-A0F9-E5AB8DEB1305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4096245" y="3410346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BB5B3D2-C030-B544-93A9-96DB3A068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2</a:t>
            </a:r>
          </a:p>
        </p:txBody>
      </p:sp>
      <p:sp>
        <p:nvSpPr>
          <p:cNvPr id="27" name="Line 26">
            <a:extLst>
              <a:ext uri="{FF2B5EF4-FFF2-40B4-BE49-F238E27FC236}">
                <a16:creationId xmlns:a16="http://schemas.microsoft.com/office/drawing/2014/main" id="{4FBC331D-31B3-324B-BFE5-23F4156A381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8" name="Text Box 27">
            <a:extLst>
              <a:ext uri="{FF2B5EF4-FFF2-40B4-BE49-F238E27FC236}">
                <a16:creationId xmlns:a16="http://schemas.microsoft.com/office/drawing/2014/main" id="{87A9F49B-0F2A-5A48-9FAB-EE53D2EAE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267200"/>
            <a:ext cx="319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C00000"/>
                </a:solidFill>
                <a:latin typeface="Helvetica" pitchFamily="2" charset="0"/>
              </a:rPr>
              <a:t>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8FF5A38-9522-8943-B2B5-965E6C215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3</a:t>
            </a:r>
          </a:p>
        </p:txBody>
      </p:sp>
      <p:sp>
        <p:nvSpPr>
          <p:cNvPr id="30" name="Line 29">
            <a:extLst>
              <a:ext uri="{FF2B5EF4-FFF2-40B4-BE49-F238E27FC236}">
                <a16:creationId xmlns:a16="http://schemas.microsoft.com/office/drawing/2014/main" id="{3C2FB125-99DD-BF4A-87A4-44BEF8EA641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71BA239-FE3D-A348-A89A-FDBE7052E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4</a:t>
            </a:r>
          </a:p>
        </p:txBody>
      </p:sp>
      <p:sp>
        <p:nvSpPr>
          <p:cNvPr id="32" name="Line 31">
            <a:extLst>
              <a:ext uri="{FF2B5EF4-FFF2-40B4-BE49-F238E27FC236}">
                <a16:creationId xmlns:a16="http://schemas.microsoft.com/office/drawing/2014/main" id="{1C10B900-8D2B-D74C-AE08-7486CA1DB25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2819400"/>
            <a:ext cx="304800" cy="144780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8DE9840-7D3B-CF4C-A85B-D316877B8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805775-FA0B-0346-884B-BA15B297C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5</a:t>
            </a:r>
          </a:p>
        </p:txBody>
      </p:sp>
      <p:sp>
        <p:nvSpPr>
          <p:cNvPr id="35" name="Line 34">
            <a:extLst>
              <a:ext uri="{FF2B5EF4-FFF2-40B4-BE49-F238E27FC236}">
                <a16:creationId xmlns:a16="http://schemas.microsoft.com/office/drawing/2014/main" id="{5868CC83-67D6-7E46-9392-DF94801E85B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D9E157C-794D-2D49-95FE-CB9A831B4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2</a:t>
            </a:r>
          </a:p>
        </p:txBody>
      </p:sp>
      <p:sp>
        <p:nvSpPr>
          <p:cNvPr id="37" name="Line 36">
            <a:extLst>
              <a:ext uri="{FF2B5EF4-FFF2-40B4-BE49-F238E27FC236}">
                <a16:creationId xmlns:a16="http://schemas.microsoft.com/office/drawing/2014/main" id="{3A12CDD0-7BDE-5C47-A6A8-F2E3D7C28E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A622873-AD6A-3C40-AA0A-97A7EDBE8628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7066458" y="3408758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5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EEFEAB2-CFF6-D740-AA28-BBEB4EA6B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8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6</a:t>
            </a:r>
          </a:p>
        </p:txBody>
      </p:sp>
      <p:sp>
        <p:nvSpPr>
          <p:cNvPr id="40" name="Line 39">
            <a:extLst>
              <a:ext uri="{FF2B5EF4-FFF2-40B4-BE49-F238E27FC236}">
                <a16:creationId xmlns:a16="http://schemas.microsoft.com/office/drawing/2014/main" id="{5DAA1C6F-C7E3-854E-89FE-DF5C5F7DD839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C427AA4-08F1-CD4F-91AD-860AA7662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5</a:t>
            </a:r>
          </a:p>
        </p:txBody>
      </p:sp>
      <p:sp>
        <p:nvSpPr>
          <p:cNvPr id="42" name="Line 41">
            <a:extLst>
              <a:ext uri="{FF2B5EF4-FFF2-40B4-BE49-F238E27FC236}">
                <a16:creationId xmlns:a16="http://schemas.microsoft.com/office/drawing/2014/main" id="{32E17995-2118-B142-ABAE-46C0C37674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962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05CAB77-BF66-2C49-A8D2-522B31FB40B6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7447458" y="3407171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6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40050CE-916E-0A45-8AE1-909E1DE80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6</a:t>
            </a:r>
          </a:p>
        </p:txBody>
      </p:sp>
      <p:sp>
        <p:nvSpPr>
          <p:cNvPr id="45" name="Line 44">
            <a:extLst>
              <a:ext uri="{FF2B5EF4-FFF2-40B4-BE49-F238E27FC236}">
                <a16:creationId xmlns:a16="http://schemas.microsoft.com/office/drawing/2014/main" id="{9D106AEE-6DC4-5C43-A0C0-FC670AE4440C}"/>
              </a:ext>
            </a:extLst>
          </p:cNvPr>
          <p:cNvSpPr>
            <a:spLocks noChangeShapeType="1"/>
          </p:cNvSpPr>
          <p:nvPr/>
        </p:nvSpPr>
        <p:spPr bwMode="auto">
          <a:xfrm>
            <a:off x="92202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6" name="Line 45">
            <a:extLst>
              <a:ext uri="{FF2B5EF4-FFF2-40B4-BE49-F238E27FC236}">
                <a16:creationId xmlns:a16="http://schemas.microsoft.com/office/drawing/2014/main" id="{E7A4F1CE-5F3B-8B43-9082-01A460ADB5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250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7B475E-84E3-384D-920B-1314B3F64897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9274670" y="3423046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7</a:t>
            </a:r>
          </a:p>
        </p:txBody>
      </p:sp>
      <p:sp>
        <p:nvSpPr>
          <p:cNvPr id="48" name="Line 47">
            <a:extLst>
              <a:ext uri="{FF2B5EF4-FFF2-40B4-BE49-F238E27FC236}">
                <a16:creationId xmlns:a16="http://schemas.microsoft.com/office/drawing/2014/main" id="{660D4187-AB66-DD4E-93AC-A2FAF173C91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286000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9" name="Line 48">
            <a:extLst>
              <a:ext uri="{FF2B5EF4-FFF2-40B4-BE49-F238E27FC236}">
                <a16:creationId xmlns:a16="http://schemas.microsoft.com/office/drawing/2014/main" id="{4C881F3D-D549-AF40-AA37-E6EE894AD5C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133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0" name="Line 49">
            <a:extLst>
              <a:ext uri="{FF2B5EF4-FFF2-40B4-BE49-F238E27FC236}">
                <a16:creationId xmlns:a16="http://schemas.microsoft.com/office/drawing/2014/main" id="{3E1E9F6C-AA4B-0646-B38D-C41F70AE457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2133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8D6DDF-F425-A24E-BB4A-A0A2DBC51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3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C028C66-659D-A24E-8295-1E675DFDA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4</a:t>
            </a:r>
          </a:p>
        </p:txBody>
      </p:sp>
      <p:sp>
        <p:nvSpPr>
          <p:cNvPr id="53" name="Line 52">
            <a:extLst>
              <a:ext uri="{FF2B5EF4-FFF2-40B4-BE49-F238E27FC236}">
                <a16:creationId xmlns:a16="http://schemas.microsoft.com/office/drawing/2014/main" id="{35E79FC2-04CB-D042-85A1-9EAFEB8496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6F1C100-35E1-B747-94F4-641D389EE390}"/>
              </a:ext>
            </a:extLst>
          </p:cNvPr>
          <p:cNvSpPr>
            <a:spLocks noChangeArrowheads="1"/>
          </p:cNvSpPr>
          <p:nvPr/>
        </p:nvSpPr>
        <p:spPr bwMode="auto">
          <a:xfrm rot="16746493">
            <a:off x="5448245" y="2583433"/>
            <a:ext cx="1395774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dirty="0">
                <a:latin typeface="Helvetica" pitchFamily="2" charset="0"/>
              </a:rPr>
              <a:t>ACK 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dirty="0">
                <a:solidFill>
                  <a:srgbClr val="C00000"/>
                </a:solidFill>
                <a:latin typeface="Helvetica" pitchFamily="2" charset="0"/>
              </a:rPr>
              <a:t>SACK 0--1, 3</a:t>
            </a:r>
          </a:p>
        </p:txBody>
      </p:sp>
      <p:sp>
        <p:nvSpPr>
          <p:cNvPr id="55" name="Line 54">
            <a:extLst>
              <a:ext uri="{FF2B5EF4-FFF2-40B4-BE49-F238E27FC236}">
                <a16:creationId xmlns:a16="http://schemas.microsoft.com/office/drawing/2014/main" id="{7333D0F5-5336-7540-891E-C0C1207D47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6" name="Rectangle 53">
            <a:extLst>
              <a:ext uri="{FF2B5EF4-FFF2-40B4-BE49-F238E27FC236}">
                <a16:creationId xmlns:a16="http://schemas.microsoft.com/office/drawing/2014/main" id="{0B5004C9-F9BE-9441-BB7A-7B15DB8BF3A9}"/>
              </a:ext>
            </a:extLst>
          </p:cNvPr>
          <p:cNvSpPr>
            <a:spLocks noChangeArrowheads="1"/>
          </p:cNvSpPr>
          <p:nvPr/>
        </p:nvSpPr>
        <p:spPr bwMode="auto">
          <a:xfrm rot="16924536">
            <a:off x="6013983" y="3159960"/>
            <a:ext cx="1772089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dirty="0">
                <a:latin typeface="Helvetica" pitchFamily="2" charset="0"/>
              </a:rPr>
              <a:t>ACK 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dirty="0">
                <a:solidFill>
                  <a:srgbClr val="C00000"/>
                </a:solidFill>
                <a:latin typeface="Helvetica" pitchFamily="2" charset="0"/>
              </a:rPr>
              <a:t>SACK 0,--1, 3--4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DE7A499-2E67-0442-8BF9-9984420920B8}"/>
              </a:ext>
            </a:extLst>
          </p:cNvPr>
          <p:cNvSpPr/>
          <p:nvPr/>
        </p:nvSpPr>
        <p:spPr>
          <a:xfrm>
            <a:off x="7180265" y="3140077"/>
            <a:ext cx="335855" cy="874711"/>
          </a:xfrm>
          <a:prstGeom prst="ellipse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0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2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/>
      <p:bldP spid="38" grpId="1" build="allAtOnce"/>
      <p:bldP spid="39" grpId="0" animBg="1"/>
      <p:bldP spid="40" grpId="0" animBg="1"/>
      <p:bldP spid="41" grpId="0" animBg="1"/>
      <p:bldP spid="42" grpId="0" animBg="1"/>
      <p:bldP spid="43" grpId="0"/>
      <p:bldP spid="44" grpId="0" animBg="1"/>
      <p:bldP spid="45" grpId="0" animBg="1"/>
      <p:bldP spid="46" grpId="0" animBg="1"/>
      <p:bldP spid="47" grpId="0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/>
      <p:bldP spid="55" grpId="0" animBg="1"/>
      <p:bldP spid="56" grpId="0"/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CD5A0-4592-C448-9242-D4C3CD078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TCP: Cumulative &amp; Selective 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42E6F-4432-7E4E-9311-65C64205E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93981" cy="4879976"/>
          </a:xfrm>
        </p:spPr>
        <p:txBody>
          <a:bodyPr>
            <a:normAutofit/>
          </a:bodyPr>
          <a:lstStyle/>
          <a:p>
            <a:r>
              <a:rPr lang="en-US" dirty="0"/>
              <a:t>Sender retransmits the seq #s it thinks aren’t received successfully yet</a:t>
            </a:r>
          </a:p>
          <a:p>
            <a:r>
              <a:rPr lang="en-US" dirty="0"/>
              <a:t>Pros &amp; cons: selective vs. cumulative ACKs</a:t>
            </a:r>
          </a:p>
          <a:p>
            <a:pPr lvl="1"/>
            <a:r>
              <a:rPr lang="en-US" dirty="0"/>
              <a:t>Precision of info available to sender</a:t>
            </a:r>
          </a:p>
          <a:p>
            <a:pPr lvl="1"/>
            <a:r>
              <a:rPr lang="en-US" dirty="0"/>
              <a:t>Redundancy of retransmissions</a:t>
            </a:r>
          </a:p>
          <a:p>
            <a:pPr lvl="1"/>
            <a:r>
              <a:rPr lang="en-US" dirty="0"/>
              <a:t>Packet header space</a:t>
            </a:r>
          </a:p>
          <a:p>
            <a:pPr lvl="1"/>
            <a:r>
              <a:rPr lang="en-US" dirty="0"/>
              <a:t>Complexity (and bugs) in transport software</a:t>
            </a:r>
          </a:p>
          <a:p>
            <a:r>
              <a:rPr lang="en-US" dirty="0"/>
              <a:t>On modern OSes, TCP uses selective ACKs by default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E53AD5-D9AF-5A4D-9DF4-5AE12AF77C39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4EB4E6-7F69-454D-A2CA-1038857F3CF9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5B5FCCA-2E99-5648-B7FD-0E3C1DC6AAC4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7EBC31-CDC2-F241-9E7F-413A9B9A43A2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D74FE7-038A-CF41-9ED1-C140EE84A288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D53A4F5-78D9-2941-A0A6-0A0FF4A8AD76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4F59EE-A194-7542-BC31-93AC4CB4573D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D33A55-9C42-784B-9870-E3A94B01BCF3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E6DDAD-1D4B-3940-8783-25C4B81818E3}"/>
              </a:ext>
            </a:extLst>
          </p:cNvPr>
          <p:cNvCxnSpPr>
            <a:cxnSpLocks/>
          </p:cNvCxnSpPr>
          <p:nvPr/>
        </p:nvCxnSpPr>
        <p:spPr>
          <a:xfrm>
            <a:off x="8793164" y="291510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D9B8F2B-A10F-964C-BEA2-C5AE25E06E2C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D00281-BF56-3444-8CB6-746F9F554D08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B55EE02-366F-7940-A1FD-D81D10072D0D}"/>
              </a:ext>
            </a:extLst>
          </p:cNvPr>
          <p:cNvCxnSpPr>
            <a:cxnSpLocks/>
          </p:cNvCxnSpPr>
          <p:nvPr/>
        </p:nvCxnSpPr>
        <p:spPr>
          <a:xfrm flipH="1">
            <a:off x="8769377" y="3452324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26B74F1-4D85-4844-A91A-AFBC29DE8A11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44B28B8-B10A-304F-B513-ED77F0E12C7F}"/>
              </a:ext>
            </a:extLst>
          </p:cNvPr>
          <p:cNvSpPr txBox="1"/>
          <p:nvPr/>
        </p:nvSpPr>
        <p:spPr>
          <a:xfrm>
            <a:off x="94955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72D54D-3470-6E40-9705-66E82A6CC996}"/>
              </a:ext>
            </a:extLst>
          </p:cNvPr>
          <p:cNvSpPr txBox="1"/>
          <p:nvPr/>
        </p:nvSpPr>
        <p:spPr>
          <a:xfrm>
            <a:off x="97005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7BA71D-269B-3A40-A3A3-CB24E9BDE080}"/>
              </a:ext>
            </a:extLst>
          </p:cNvPr>
          <p:cNvSpPr txBox="1"/>
          <p:nvPr/>
        </p:nvSpPr>
        <p:spPr>
          <a:xfrm>
            <a:off x="99150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DDD64A-CCBA-4645-AF17-8C928AC1E4FC}"/>
              </a:ext>
            </a:extLst>
          </p:cNvPr>
          <p:cNvSpPr txBox="1"/>
          <p:nvPr/>
        </p:nvSpPr>
        <p:spPr>
          <a:xfrm>
            <a:off x="101416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B5F2A9-5501-E340-A26A-B43655D435DB}"/>
              </a:ext>
            </a:extLst>
          </p:cNvPr>
          <p:cNvSpPr txBox="1"/>
          <p:nvPr/>
        </p:nvSpPr>
        <p:spPr>
          <a:xfrm>
            <a:off x="9910512" y="333199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47A0B2-7CA0-B44E-803B-D58E486DEB90}"/>
              </a:ext>
            </a:extLst>
          </p:cNvPr>
          <p:cNvSpPr txBox="1"/>
          <p:nvPr/>
        </p:nvSpPr>
        <p:spPr>
          <a:xfrm>
            <a:off x="9740002" y="3630157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0F72158-9419-AA44-B1C7-724E24E7354F}"/>
              </a:ext>
            </a:extLst>
          </p:cNvPr>
          <p:cNvSpPr txBox="1"/>
          <p:nvPr/>
        </p:nvSpPr>
        <p:spPr>
          <a:xfrm>
            <a:off x="9548676" y="4007463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96AF0B-EDB1-3E40-81C2-A61220FEE38D}"/>
              </a:ext>
            </a:extLst>
          </p:cNvPr>
          <p:cNvSpPr txBox="1"/>
          <p:nvPr/>
        </p:nvSpPr>
        <p:spPr>
          <a:xfrm>
            <a:off x="9370604" y="442513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A807FC-C0E5-704E-91BA-38052C079035}"/>
              </a:ext>
            </a:extLst>
          </p:cNvPr>
          <p:cNvSpPr txBox="1"/>
          <p:nvPr/>
        </p:nvSpPr>
        <p:spPr>
          <a:xfrm>
            <a:off x="102421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6319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A61C6-CA85-7A49-8902-8ABCE2AAA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Buffers in the Transport Layer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23F0B-602F-DE4F-A986-5B7FDF7413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959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71041-EC4D-5A47-B739-7EB0A7F4C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93379" cy="1325563"/>
          </a:xfrm>
        </p:spPr>
        <p:txBody>
          <a:bodyPr/>
          <a:lstStyle/>
          <a:p>
            <a:r>
              <a:rPr lang="en-US" dirty="0"/>
              <a:t>Receiver-side sockets need memory buffers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BC438-AD85-114C-A0C1-6DF95B276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93378" cy="5032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Since TCP uses selective repeat, the receiver must </a:t>
            </a:r>
            <a:r>
              <a:rPr lang="en-US" dirty="0">
                <a:solidFill>
                  <a:srgbClr val="C00000"/>
                </a:solidFill>
              </a:rPr>
              <a:t>buffer</a:t>
            </a:r>
            <a:r>
              <a:rPr lang="en-US" dirty="0"/>
              <a:t> data that is received out of order:</a:t>
            </a:r>
          </a:p>
          <a:p>
            <a:pPr lvl="1"/>
            <a:r>
              <a:rPr lang="en-US" dirty="0"/>
              <a:t>e.g., hold packets so that only the “holes” (due to drops) need to be filled in later, without having to retransmit packets that were received successfully</a:t>
            </a:r>
          </a:p>
          <a:p>
            <a:pPr lvl="1"/>
            <a:endParaRPr lang="en-US" dirty="0"/>
          </a:p>
          <a:p>
            <a:r>
              <a:rPr lang="en-US" dirty="0"/>
              <a:t>Apps read from the receive-side socket buffer when you do a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/>
              <a:t>call.</a:t>
            </a:r>
          </a:p>
          <a:p>
            <a:endParaRPr lang="en-US" dirty="0"/>
          </a:p>
          <a:p>
            <a:r>
              <a:rPr lang="en-US" dirty="0"/>
              <a:t>Even if data reliably received in order, applications may not always read the data immediately</a:t>
            </a:r>
          </a:p>
          <a:p>
            <a:pPr lvl="1"/>
            <a:r>
              <a:rPr lang="en-US" dirty="0"/>
              <a:t>What if you invoked </a:t>
            </a:r>
            <a:r>
              <a:rPr lang="en-US" dirty="0" err="1"/>
              <a:t>recv</a:t>
            </a:r>
            <a:r>
              <a:rPr lang="en-US" dirty="0"/>
              <a:t>() in your socket program infrequently (or never)?</a:t>
            </a:r>
          </a:p>
          <a:p>
            <a:pPr lvl="1"/>
            <a:r>
              <a:rPr lang="en-US" dirty="0"/>
              <a:t>For the same reason, </a:t>
            </a:r>
            <a:r>
              <a:rPr lang="en-US" dirty="0">
                <a:solidFill>
                  <a:srgbClr val="C00000"/>
                </a:solidFill>
              </a:rPr>
              <a:t>UDP sockets also have buffers</a:t>
            </a:r>
          </a:p>
        </p:txBody>
      </p:sp>
    </p:spTree>
    <p:extLst>
      <p:ext uri="{BB962C8B-B14F-4D97-AF65-F5344CB8AC3E}">
        <p14:creationId xmlns:p14="http://schemas.microsoft.com/office/powerpoint/2010/main" val="11241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8199" y="5189109"/>
            <a:ext cx="6561406" cy="1129154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Link: best-effort local </a:t>
            </a:r>
            <a:r>
              <a:rPr lang="en-US" altLang="en-US" sz="2400" dirty="0" err="1">
                <a:solidFill>
                  <a:schemeClr val="bg1"/>
                </a:solidFill>
              </a:rPr>
              <a:t>pkt</a:t>
            </a:r>
            <a:r>
              <a:rPr lang="en-US" altLang="en-US" sz="2400" dirty="0">
                <a:solidFill>
                  <a:schemeClr val="bg1"/>
                </a:solidFill>
              </a:rPr>
              <a:t> delivery</a:t>
            </a:r>
            <a:endParaRPr lang="en-US" altLang="en-US" sz="2400" b="0" dirty="0">
              <a:solidFill>
                <a:schemeClr val="bg1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38199" y="4062896"/>
            <a:ext cx="6561406" cy="1126213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Network: best-effort global </a:t>
            </a:r>
            <a:r>
              <a:rPr lang="en-US" altLang="en-US" sz="2400" b="0" dirty="0" err="1">
                <a:solidFill>
                  <a:srgbClr val="FFFFFF"/>
                </a:solidFill>
              </a:rPr>
              <a:t>pkt</a:t>
            </a:r>
            <a:r>
              <a:rPr lang="en-US" altLang="en-US" sz="2400" b="0" dirty="0">
                <a:solidFill>
                  <a:srgbClr val="FFFFFF"/>
                </a:solidFill>
              </a:rPr>
              <a:t> delivery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38198" y="2933742"/>
            <a:ext cx="6561407" cy="1129154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Transport: provide guarantees to apps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38199" y="1801647"/>
            <a:ext cx="6561406" cy="1132095"/>
          </a:xfrm>
          <a:prstGeom prst="rect">
            <a:avLst/>
          </a:prstGeom>
          <a:solidFill>
            <a:srgbClr val="00D16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Apps: useful user-level functions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37327" cy="1325563"/>
          </a:xfrm>
        </p:spPr>
        <p:txBody>
          <a:bodyPr/>
          <a:lstStyle/>
          <a:p>
            <a:r>
              <a:rPr lang="en-US" dirty="0"/>
              <a:t>Modularity through layering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7742505" y="2094351"/>
            <a:ext cx="4033022" cy="3378730"/>
            <a:chOff x="7742505" y="2343737"/>
            <a:chExt cx="4033022" cy="3378730"/>
          </a:xfrm>
        </p:grpSpPr>
        <p:sp>
          <p:nvSpPr>
            <p:cNvPr id="62" name="Arc 8"/>
            <p:cNvSpPr>
              <a:spLocks/>
            </p:cNvSpPr>
            <p:nvPr/>
          </p:nvSpPr>
          <p:spPr bwMode="auto">
            <a:xfrm rot="10800000">
              <a:off x="9813311" y="2358180"/>
              <a:ext cx="1962216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Arc 8"/>
            <p:cNvSpPr>
              <a:spLocks/>
            </p:cNvSpPr>
            <p:nvPr/>
          </p:nvSpPr>
          <p:spPr bwMode="auto">
            <a:xfrm rot="10800000">
              <a:off x="7746353" y="2343737"/>
              <a:ext cx="1962216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Arc 8"/>
            <p:cNvSpPr>
              <a:spLocks/>
            </p:cNvSpPr>
            <p:nvPr/>
          </p:nvSpPr>
          <p:spPr bwMode="auto">
            <a:xfrm rot="10800000">
              <a:off x="10140624" y="4044874"/>
              <a:ext cx="1634903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Arc 8"/>
            <p:cNvSpPr>
              <a:spLocks/>
            </p:cNvSpPr>
            <p:nvPr/>
          </p:nvSpPr>
          <p:spPr bwMode="auto">
            <a:xfrm rot="10800000">
              <a:off x="7742505" y="4033476"/>
              <a:ext cx="1718414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  <a:scene3d>
              <a:camera prst="orthographicFront">
                <a:rot lat="1080000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1"/>
            <p:cNvSpPr>
              <a:spLocks noChangeArrowheads="1"/>
            </p:cNvSpPr>
            <p:nvPr/>
          </p:nvSpPr>
          <p:spPr bwMode="auto">
            <a:xfrm>
              <a:off x="8146469" y="2511177"/>
              <a:ext cx="685800" cy="3810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solidFill>
                    <a:schemeClr val="bg1"/>
                  </a:solidFill>
                </a:rPr>
                <a:t>HT</a:t>
              </a:r>
              <a:r>
                <a:rPr lang="en-US" altLang="en-US" sz="2000" b="0" dirty="0">
                  <a:solidFill>
                    <a:schemeClr val="bg1"/>
                  </a:solidFill>
                </a:rPr>
                <a:t>TP</a:t>
              </a:r>
            </a:p>
          </p:txBody>
        </p:sp>
        <p:sp>
          <p:nvSpPr>
            <p:cNvPr id="32" name="Rectangle 22"/>
            <p:cNvSpPr>
              <a:spLocks noChangeArrowheads="1"/>
            </p:cNvSpPr>
            <p:nvPr/>
          </p:nvSpPr>
          <p:spPr bwMode="auto">
            <a:xfrm>
              <a:off x="8984669" y="25111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solidFill>
                    <a:srgbClr val="000000"/>
                  </a:solidFill>
                </a:rPr>
                <a:t>F</a:t>
              </a:r>
              <a:r>
                <a:rPr lang="en-US" altLang="en-US" sz="2000" b="0" dirty="0">
                  <a:solidFill>
                    <a:srgbClr val="000000"/>
                  </a:solidFill>
                </a:rPr>
                <a:t>TP</a:t>
              </a:r>
            </a:p>
          </p:txBody>
        </p:sp>
        <p:sp>
          <p:nvSpPr>
            <p:cNvPr id="33" name="Rectangle 23"/>
            <p:cNvSpPr>
              <a:spLocks noChangeArrowheads="1"/>
            </p:cNvSpPr>
            <p:nvPr/>
          </p:nvSpPr>
          <p:spPr bwMode="auto">
            <a:xfrm>
              <a:off x="10661069" y="25111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TFTP</a:t>
              </a:r>
            </a:p>
          </p:txBody>
        </p:sp>
        <p:sp>
          <p:nvSpPr>
            <p:cNvPr id="34" name="Rectangle 24"/>
            <p:cNvSpPr>
              <a:spLocks noChangeArrowheads="1"/>
            </p:cNvSpPr>
            <p:nvPr/>
          </p:nvSpPr>
          <p:spPr bwMode="auto">
            <a:xfrm>
              <a:off x="9822869" y="25111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NV</a:t>
              </a:r>
            </a:p>
          </p:txBody>
        </p:sp>
        <p:sp>
          <p:nvSpPr>
            <p:cNvPr id="35" name="Rectangle 25"/>
            <p:cNvSpPr>
              <a:spLocks noChangeArrowheads="1"/>
            </p:cNvSpPr>
            <p:nvPr/>
          </p:nvSpPr>
          <p:spPr bwMode="auto">
            <a:xfrm>
              <a:off x="8527469" y="3196977"/>
              <a:ext cx="685800" cy="3810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bg1"/>
                  </a:solidFill>
                </a:rPr>
                <a:t>TCP</a:t>
              </a:r>
            </a:p>
          </p:txBody>
        </p:sp>
        <p:sp>
          <p:nvSpPr>
            <p:cNvPr id="36" name="Rectangle 26"/>
            <p:cNvSpPr>
              <a:spLocks noChangeArrowheads="1"/>
            </p:cNvSpPr>
            <p:nvPr/>
          </p:nvSpPr>
          <p:spPr bwMode="auto">
            <a:xfrm>
              <a:off x="10280069" y="31969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UDP</a:t>
              </a:r>
            </a:p>
          </p:txBody>
        </p:sp>
        <p:sp>
          <p:nvSpPr>
            <p:cNvPr id="37" name="Rectangle 27"/>
            <p:cNvSpPr>
              <a:spLocks noChangeArrowheads="1"/>
            </p:cNvSpPr>
            <p:nvPr/>
          </p:nvSpPr>
          <p:spPr bwMode="auto">
            <a:xfrm>
              <a:off x="9441869" y="3958977"/>
              <a:ext cx="6858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bg1"/>
                  </a:solidFill>
                </a:rPr>
                <a:t>IP</a:t>
              </a:r>
            </a:p>
          </p:txBody>
        </p:sp>
        <p:sp>
          <p:nvSpPr>
            <p:cNvPr id="38" name="Rectangle 28"/>
            <p:cNvSpPr>
              <a:spLocks noChangeArrowheads="1"/>
            </p:cNvSpPr>
            <p:nvPr/>
          </p:nvSpPr>
          <p:spPr bwMode="auto">
            <a:xfrm>
              <a:off x="8070269" y="4720977"/>
              <a:ext cx="685800" cy="3810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 dirty="0">
                  <a:solidFill>
                    <a:schemeClr val="bg1"/>
                  </a:solidFill>
                </a:rPr>
                <a:t>Ether</a:t>
              </a:r>
              <a:endParaRPr lang="en-US" altLang="en-US" sz="2000" b="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39" name="Rectangle 29"/>
            <p:cNvSpPr>
              <a:spLocks noChangeArrowheads="1"/>
            </p:cNvSpPr>
            <p:nvPr/>
          </p:nvSpPr>
          <p:spPr bwMode="auto">
            <a:xfrm>
              <a:off x="9213269" y="47209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 dirty="0">
                  <a:solidFill>
                    <a:srgbClr val="000000"/>
                  </a:solidFill>
                </a:rPr>
                <a:t>ATM</a:t>
              </a:r>
              <a:endParaRPr lang="en-US" altLang="en-US" sz="2000" b="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40" name="Rectangle 30"/>
            <p:cNvSpPr>
              <a:spLocks noChangeArrowheads="1"/>
            </p:cNvSpPr>
            <p:nvPr/>
          </p:nvSpPr>
          <p:spPr bwMode="auto">
            <a:xfrm>
              <a:off x="10813469" y="47209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 err="1">
                  <a:solidFill>
                    <a:srgbClr val="000000"/>
                  </a:solidFill>
                </a:rPr>
                <a:t>WiFi</a:t>
              </a:r>
              <a:endParaRPr lang="en-US" altLang="en-US" sz="2000" b="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41" name="Rectangle 31"/>
            <p:cNvSpPr>
              <a:spLocks noChangeArrowheads="1"/>
            </p:cNvSpPr>
            <p:nvPr/>
          </p:nvSpPr>
          <p:spPr bwMode="auto">
            <a:xfrm>
              <a:off x="9975269" y="4720977"/>
              <a:ext cx="685800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…</a:t>
              </a:r>
              <a:endParaRPr lang="en-US" altLang="en-US" sz="2000" b="0" baseline="-25000">
                <a:solidFill>
                  <a:srgbClr val="000000"/>
                </a:solidFill>
              </a:endParaRPr>
            </a:p>
          </p:txBody>
        </p:sp>
        <p:cxnSp>
          <p:nvCxnSpPr>
            <p:cNvPr id="42" name="AutoShape 32"/>
            <p:cNvCxnSpPr>
              <a:cxnSpLocks noChangeShapeType="1"/>
            </p:cNvCxnSpPr>
            <p:nvPr/>
          </p:nvCxnSpPr>
          <p:spPr bwMode="auto">
            <a:xfrm>
              <a:off x="8489369" y="2892177"/>
              <a:ext cx="3810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AutoShape 33"/>
            <p:cNvCxnSpPr>
              <a:cxnSpLocks noChangeShapeType="1"/>
            </p:cNvCxnSpPr>
            <p:nvPr/>
          </p:nvCxnSpPr>
          <p:spPr bwMode="auto">
            <a:xfrm flipH="1">
              <a:off x="8870369" y="2892177"/>
              <a:ext cx="4191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AutoShape 34"/>
            <p:cNvCxnSpPr>
              <a:cxnSpLocks noChangeShapeType="1"/>
            </p:cNvCxnSpPr>
            <p:nvPr/>
          </p:nvCxnSpPr>
          <p:spPr bwMode="auto">
            <a:xfrm>
              <a:off x="10165769" y="2892177"/>
              <a:ext cx="4191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35"/>
            <p:cNvCxnSpPr>
              <a:cxnSpLocks noChangeShapeType="1"/>
            </p:cNvCxnSpPr>
            <p:nvPr/>
          </p:nvCxnSpPr>
          <p:spPr bwMode="auto">
            <a:xfrm flipH="1">
              <a:off x="10584869" y="2892177"/>
              <a:ext cx="4191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AutoShape 36"/>
            <p:cNvCxnSpPr>
              <a:cxnSpLocks noChangeShapeType="1"/>
            </p:cNvCxnSpPr>
            <p:nvPr/>
          </p:nvCxnSpPr>
          <p:spPr bwMode="auto">
            <a:xfrm>
              <a:off x="8870369" y="3577977"/>
              <a:ext cx="9144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AutoShape 37"/>
            <p:cNvCxnSpPr>
              <a:cxnSpLocks noChangeShapeType="1"/>
            </p:cNvCxnSpPr>
            <p:nvPr/>
          </p:nvCxnSpPr>
          <p:spPr bwMode="auto">
            <a:xfrm flipH="1">
              <a:off x="9784769" y="3577977"/>
              <a:ext cx="8382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AutoShape 38"/>
            <p:cNvCxnSpPr>
              <a:cxnSpLocks noChangeShapeType="1"/>
            </p:cNvCxnSpPr>
            <p:nvPr/>
          </p:nvCxnSpPr>
          <p:spPr bwMode="auto">
            <a:xfrm>
              <a:off x="9784769" y="4339977"/>
              <a:ext cx="13716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AutoShape 39"/>
            <p:cNvCxnSpPr>
              <a:cxnSpLocks noChangeShapeType="1"/>
            </p:cNvCxnSpPr>
            <p:nvPr/>
          </p:nvCxnSpPr>
          <p:spPr bwMode="auto">
            <a:xfrm flipH="1">
              <a:off x="8413169" y="4339977"/>
              <a:ext cx="13716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AutoShape 40"/>
            <p:cNvCxnSpPr>
              <a:cxnSpLocks noChangeShapeType="1"/>
            </p:cNvCxnSpPr>
            <p:nvPr/>
          </p:nvCxnSpPr>
          <p:spPr bwMode="auto">
            <a:xfrm flipH="1">
              <a:off x="9556169" y="4339977"/>
              <a:ext cx="2286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6D78BBAF-A9B4-D446-BC4F-247505DEED5C}"/>
              </a:ext>
            </a:extLst>
          </p:cNvPr>
          <p:cNvSpPr/>
          <p:nvPr/>
        </p:nvSpPr>
        <p:spPr>
          <a:xfrm>
            <a:off x="1077238" y="3181611"/>
            <a:ext cx="6112702" cy="75156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45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9CF79-8918-B845-84F6-75FF3FC1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04621" cy="1325563"/>
          </a:xfrm>
        </p:spPr>
        <p:txBody>
          <a:bodyPr/>
          <a:lstStyle/>
          <a:p>
            <a:r>
              <a:rPr lang="en-US" dirty="0"/>
              <a:t>Sender-side sockets need memory buffers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5F13A-C56A-3143-878F-BBC81DE07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possibility of </a:t>
            </a:r>
            <a:r>
              <a:rPr lang="en-US" dirty="0">
                <a:solidFill>
                  <a:srgbClr val="C00000"/>
                </a:solidFill>
              </a:rPr>
              <a:t>packet retransmission </a:t>
            </a:r>
            <a:r>
              <a:rPr lang="en-US" dirty="0"/>
              <a:t>in the future means that data can’t be immediately discarded from the sender once transmitted.</a:t>
            </a:r>
          </a:p>
          <a:p>
            <a:endParaRPr lang="en-US" dirty="0"/>
          </a:p>
          <a:p>
            <a:r>
              <a:rPr lang="en-US" dirty="0"/>
              <a:t>Transport layer must wait for ACK of a piece of data before reclaiming the memory for that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52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2F23C-1034-0C4B-82AF-5A2C8A935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Q2. How much data to keep in flight?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A7258D-721E-2F4D-8B1D-89F1A49E45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134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F7A61-0EC7-244D-8DF3-F3562CE47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How much data to keep in flight?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CDC9F-4B9E-5C40-ABD5-44C4A027D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032375"/>
          </a:xfrm>
        </p:spPr>
        <p:txBody>
          <a:bodyPr>
            <a:normAutofit/>
          </a:bodyPr>
          <a:lstStyle/>
          <a:p>
            <a:r>
              <a:rPr lang="en-US" dirty="0"/>
              <a:t>Challenging question! We want to increase throughput. But: </a:t>
            </a:r>
          </a:p>
          <a:p>
            <a:r>
              <a:rPr lang="en-US" dirty="0"/>
              <a:t>The receiving app must keep up: otherwise, </a:t>
            </a:r>
            <a:r>
              <a:rPr lang="en-US" dirty="0">
                <a:solidFill>
                  <a:srgbClr val="C00000"/>
                </a:solidFill>
              </a:rPr>
              <a:t>receiver socket buffer will fill up</a:t>
            </a:r>
            <a:r>
              <a:rPr lang="en-US" dirty="0"/>
              <a:t>. Once full, subsequent packets are dropped.</a:t>
            </a:r>
          </a:p>
          <a:p>
            <a:r>
              <a:rPr lang="en-US" dirty="0"/>
              <a:t>Even if receiving app is fast, there must be sufficient </a:t>
            </a:r>
            <a:r>
              <a:rPr lang="en-US" dirty="0">
                <a:solidFill>
                  <a:srgbClr val="C00000"/>
                </a:solidFill>
              </a:rPr>
              <a:t>buffering for selective repeat</a:t>
            </a:r>
            <a:r>
              <a:rPr lang="en-US" dirty="0"/>
              <a:t>, if some data is dropped/corrupted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network path </a:t>
            </a:r>
            <a:r>
              <a:rPr lang="en-US" dirty="0"/>
              <a:t>must be able to keep up.</a:t>
            </a:r>
          </a:p>
          <a:p>
            <a:r>
              <a:rPr lang="en-US" dirty="0"/>
              <a:t>We don’t want window to be so large that </a:t>
            </a:r>
            <a:r>
              <a:rPr lang="en-US" dirty="0" err="1"/>
              <a:t>pkts</a:t>
            </a:r>
            <a:r>
              <a:rPr lang="en-US" dirty="0"/>
              <a:t> dropped anyway</a:t>
            </a:r>
          </a:p>
          <a:p>
            <a:r>
              <a:rPr lang="en-US" dirty="0">
                <a:solidFill>
                  <a:srgbClr val="C00000"/>
                </a:solidFill>
              </a:rPr>
              <a:t>Challenge: The sender must figure out where the bottleneck is: receiving app? Socket buffer? A link along the network path?</a:t>
            </a:r>
          </a:p>
          <a:p>
            <a:r>
              <a:rPr lang="en-US" dirty="0"/>
              <a:t>Flow control and congestion control</a:t>
            </a:r>
          </a:p>
        </p:txBody>
      </p:sp>
    </p:spTree>
    <p:extLst>
      <p:ext uri="{BB962C8B-B14F-4D97-AF65-F5344CB8AC3E}">
        <p14:creationId xmlns:p14="http://schemas.microsoft.com/office/powerpoint/2010/main" val="421712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0E8FC-75E3-AB4A-98B6-6097EF11C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Inspecting TCP stack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8C657-621C-1143-AB09-DE3A906EF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small demo</a:t>
            </a:r>
          </a:p>
        </p:txBody>
      </p:sp>
    </p:spTree>
    <p:extLst>
      <p:ext uri="{BB962C8B-B14F-4D97-AF65-F5344CB8AC3E}">
        <p14:creationId xmlns:p14="http://schemas.microsoft.com/office/powerpoint/2010/main" val="23157039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82854-F98C-1C49-88C2-37A717A7A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 on (tuning) TCP stack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3685E-C9A6-0844-8D41-3673F7A73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https://www.ibm.com/support/knowledgecenter/linuxonibm/liaag/wkvm/wkvm_c_tune_tcpip.htm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https://cloud.google.com/solutions/tcp-optimization-for-network-performance-in-gcp-and-hybrid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3590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D6E7C-24E2-594A-80E1-BE7CDD7D3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29A60-C0E5-B846-9C3A-F78067ECC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23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1B220-1EC0-5F4D-BA6A-C5A23A673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apps get perf guarantees?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009DE-039C-8C43-88C9-5B2DE7E15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71059"/>
          </a:xfrm>
        </p:spPr>
        <p:txBody>
          <a:bodyPr>
            <a:normAutofit/>
          </a:bodyPr>
          <a:lstStyle/>
          <a:p>
            <a:r>
              <a:rPr lang="en-US" dirty="0"/>
              <a:t>The network core provides no guarantees on packet delivery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Transport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software on the endpoint oversees implementing guarantees on top of a best-effort network</a:t>
            </a:r>
          </a:p>
          <a:p>
            <a:r>
              <a:rPr lang="en-US" dirty="0"/>
              <a:t>Three important kinds of guarantees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Reliability</a:t>
            </a:r>
          </a:p>
          <a:p>
            <a:pPr lvl="1"/>
            <a:r>
              <a:rPr lang="en-US" dirty="0"/>
              <a:t>Ordered delivery</a:t>
            </a:r>
          </a:p>
          <a:p>
            <a:pPr lvl="1"/>
            <a:r>
              <a:rPr lang="en-US" dirty="0"/>
              <a:t>Resource sharing in the network core</a:t>
            </a:r>
          </a:p>
        </p:txBody>
      </p:sp>
      <p:pic>
        <p:nvPicPr>
          <p:cNvPr id="4" name="Picture 5" descr="ANd9GcTXHm9XcH9T0I0EOJrLBOGANosV-xO3mlldiVZue4LYNHmLIOt0">
            <a:extLst>
              <a:ext uri="{FF2B5EF4-FFF2-40B4-BE49-F238E27FC236}">
                <a16:creationId xmlns:a16="http://schemas.microsoft.com/office/drawing/2014/main" id="{418CED7C-9572-2146-9D90-8704D07A8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887" y="2288713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52970F8-793A-5942-8C7D-3AE63F91289F}"/>
              </a:ext>
            </a:extLst>
          </p:cNvPr>
          <p:cNvCxnSpPr>
            <a:cxnSpLocks/>
          </p:cNvCxnSpPr>
          <p:nvPr/>
        </p:nvCxnSpPr>
        <p:spPr>
          <a:xfrm>
            <a:off x="2860711" y="2884901"/>
            <a:ext cx="22888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9" descr="Router Clip Art">
            <a:extLst>
              <a:ext uri="{FF2B5EF4-FFF2-40B4-BE49-F238E27FC236}">
                <a16:creationId xmlns:a16="http://schemas.microsoft.com/office/drawing/2014/main" id="{4B82334A-52F0-C940-8D87-40A228B7D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370" y="2415294"/>
            <a:ext cx="1648691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CF3DA9-A53C-0A44-BC7A-42C2EC797B42}"/>
              </a:ext>
            </a:extLst>
          </p:cNvPr>
          <p:cNvCxnSpPr>
            <a:cxnSpLocks/>
          </p:cNvCxnSpPr>
          <p:nvPr/>
        </p:nvCxnSpPr>
        <p:spPr>
          <a:xfrm>
            <a:off x="7145778" y="2884901"/>
            <a:ext cx="1950091" cy="1103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5" descr="ANd9GcTXHm9XcH9T0I0EOJrLBOGANosV-xO3mlldiVZue4LYNHmLIOt0">
            <a:extLst>
              <a:ext uri="{FF2B5EF4-FFF2-40B4-BE49-F238E27FC236}">
                <a16:creationId xmlns:a16="http://schemas.microsoft.com/office/drawing/2014/main" id="{7600EC0C-D14C-FB4E-9E0B-3517CEAFA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4504" y="2415294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AF9040BE-654C-A64C-9E13-6895FA3A4F24}"/>
              </a:ext>
            </a:extLst>
          </p:cNvPr>
          <p:cNvSpPr/>
          <p:nvPr/>
        </p:nvSpPr>
        <p:spPr>
          <a:xfrm>
            <a:off x="7658543" y="5122544"/>
            <a:ext cx="924560" cy="1270000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6C0111-2863-9245-9C68-6FE6A798D204}"/>
              </a:ext>
            </a:extLst>
          </p:cNvPr>
          <p:cNvSpPr txBox="1"/>
          <p:nvPr/>
        </p:nvSpPr>
        <p:spPr>
          <a:xfrm>
            <a:off x="8686800" y="5198426"/>
            <a:ext cx="238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Transmission Control Protocol (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TCP</a:t>
            </a:r>
            <a:r>
              <a:rPr lang="en-US" sz="2400" dirty="0">
                <a:latin typeface="Helvetica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8194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AD7AE-BE90-8643-8048-BF9300C9B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Stop-and-Wait Reliability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E6B44-7BF5-834F-BD2F-A3D7B3A2E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504" y="1647310"/>
            <a:ext cx="6332056" cy="5032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Stop and wait: sender waits for an ACK/RTO before sending another packet</a:t>
            </a:r>
          </a:p>
          <a:p>
            <a:endParaRPr lang="en-US" dirty="0"/>
          </a:p>
          <a:p>
            <a:r>
              <a:rPr lang="en-US" dirty="0"/>
              <a:t>Suppose no packets are dropped </a:t>
            </a:r>
          </a:p>
          <a:p>
            <a:pPr lvl="1"/>
            <a:r>
              <a:rPr lang="en-US" dirty="0"/>
              <a:t>RTT = RTO = 100 milliseconds</a:t>
            </a:r>
          </a:p>
          <a:p>
            <a:pPr lvl="1"/>
            <a:r>
              <a:rPr lang="en-US" dirty="0"/>
              <a:t>Packet size: 12 Kbit (1 K = 10</a:t>
            </a:r>
            <a:r>
              <a:rPr lang="en-US" baseline="30000" dirty="0"/>
              <a:t>3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Link rate: 12 Mbit/s (1 M = 10</a:t>
            </a:r>
            <a:r>
              <a:rPr lang="en-US" baseline="30000" dirty="0"/>
              <a:t>6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Rate of data transmission?</a:t>
            </a:r>
          </a:p>
          <a:p>
            <a:pPr lvl="1"/>
            <a:r>
              <a:rPr lang="en-US" dirty="0"/>
              <a:t>one packet per RTT = 12Kbits / 100ms = 120 Kbit/s</a:t>
            </a:r>
          </a:p>
          <a:p>
            <a:pPr lvl="1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ED50B6-800D-7E46-8405-B1B7F35EC0F2}"/>
              </a:ext>
            </a:extLst>
          </p:cNvPr>
          <p:cNvCxnSpPr/>
          <p:nvPr/>
        </p:nvCxnSpPr>
        <p:spPr>
          <a:xfrm>
            <a:off x="7407966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22EB30D-A8A6-9840-9EFA-439E1EB82C32}"/>
              </a:ext>
            </a:extLst>
          </p:cNvPr>
          <p:cNvCxnSpPr/>
          <p:nvPr/>
        </p:nvCxnSpPr>
        <p:spPr>
          <a:xfrm>
            <a:off x="10316818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FA8AC84-4B7B-6248-947C-9B8E910156FB}"/>
              </a:ext>
            </a:extLst>
          </p:cNvPr>
          <p:cNvCxnSpPr>
            <a:cxnSpLocks/>
          </p:cNvCxnSpPr>
          <p:nvPr/>
        </p:nvCxnSpPr>
        <p:spPr>
          <a:xfrm>
            <a:off x="7580245" y="245065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57BAFE5-84A2-AB45-A4E8-A60AAD356AE1}"/>
              </a:ext>
            </a:extLst>
          </p:cNvPr>
          <p:cNvSpPr txBox="1"/>
          <p:nvPr/>
        </p:nvSpPr>
        <p:spPr>
          <a:xfrm>
            <a:off x="7292840" y="1712561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EA0672-6BED-1149-8DEB-3EB16BBCBC59}"/>
              </a:ext>
            </a:extLst>
          </p:cNvPr>
          <p:cNvSpPr txBox="1"/>
          <p:nvPr/>
        </p:nvSpPr>
        <p:spPr>
          <a:xfrm>
            <a:off x="971881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8DC3F8D-E3E6-D44D-8587-AB5872F00866}"/>
              </a:ext>
            </a:extLst>
          </p:cNvPr>
          <p:cNvGrpSpPr/>
          <p:nvPr/>
        </p:nvGrpSpPr>
        <p:grpSpPr>
          <a:xfrm>
            <a:off x="8879831" y="2553722"/>
            <a:ext cx="914398" cy="461665"/>
            <a:chOff x="9342783" y="1192696"/>
            <a:chExt cx="2011017" cy="1019419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04FFF5C-C9C1-7744-B65B-5EE4FC163A15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F96447-B603-954A-823E-07BDA54C5B7E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8153CE2-9FDC-2046-B482-3658441C8B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ECFF101-3EEC-4340-BEDB-5EC9AC00E5F0}"/>
              </a:ext>
            </a:extLst>
          </p:cNvPr>
          <p:cNvCxnSpPr>
            <a:cxnSpLocks/>
          </p:cNvCxnSpPr>
          <p:nvPr/>
        </p:nvCxnSpPr>
        <p:spPr>
          <a:xfrm flipH="1">
            <a:off x="7531611" y="3172752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9EA792B-D465-074B-8203-D689DCA0FAE6}"/>
              </a:ext>
            </a:extLst>
          </p:cNvPr>
          <p:cNvGrpSpPr/>
          <p:nvPr/>
        </p:nvGrpSpPr>
        <p:grpSpPr>
          <a:xfrm>
            <a:off x="8404369" y="3632239"/>
            <a:ext cx="453882" cy="281889"/>
            <a:chOff x="9342783" y="1192696"/>
            <a:chExt cx="2011017" cy="1019419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5F58D13F-1136-6047-B08A-6FDCA05EEFB4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F3E3931-F36C-4D4E-A5C1-23C755426E46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51F0E19-3C59-8F43-9FBA-470232294F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95DCF74-25B0-E343-8CBD-153F03372E57}"/>
              </a:ext>
            </a:extLst>
          </p:cNvPr>
          <p:cNvCxnSpPr/>
          <p:nvPr/>
        </p:nvCxnSpPr>
        <p:spPr>
          <a:xfrm>
            <a:off x="7518473" y="5596013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6C424E-2D75-0245-9089-0CA66C99C259}"/>
              </a:ext>
            </a:extLst>
          </p:cNvPr>
          <p:cNvCxnSpPr/>
          <p:nvPr/>
        </p:nvCxnSpPr>
        <p:spPr>
          <a:xfrm>
            <a:off x="7555399" y="2339812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86F24F5-21F9-C544-90C8-F098434896B9}"/>
              </a:ext>
            </a:extLst>
          </p:cNvPr>
          <p:cNvCxnSpPr>
            <a:cxnSpLocks/>
          </p:cNvCxnSpPr>
          <p:nvPr/>
        </p:nvCxnSpPr>
        <p:spPr>
          <a:xfrm>
            <a:off x="7580245" y="2487462"/>
            <a:ext cx="0" cy="2158394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7DC5618-EBA4-6A4C-A18A-E54B6F600207}"/>
              </a:ext>
            </a:extLst>
          </p:cNvPr>
          <p:cNvSpPr txBox="1"/>
          <p:nvPr/>
        </p:nvSpPr>
        <p:spPr>
          <a:xfrm rot="5400000">
            <a:off x="7351210" y="3431452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RTT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FEEC8A7-C6D7-5E49-B732-7FC18A83207F}"/>
              </a:ext>
            </a:extLst>
          </p:cNvPr>
          <p:cNvCxnSpPr>
            <a:cxnSpLocks/>
          </p:cNvCxnSpPr>
          <p:nvPr/>
        </p:nvCxnSpPr>
        <p:spPr>
          <a:xfrm>
            <a:off x="7645677" y="4786275"/>
            <a:ext cx="2602145" cy="116178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44AA0D6-0A25-DF41-980E-30E07A13E83F}"/>
              </a:ext>
            </a:extLst>
          </p:cNvPr>
          <p:cNvGrpSpPr/>
          <p:nvPr/>
        </p:nvGrpSpPr>
        <p:grpSpPr>
          <a:xfrm>
            <a:off x="8821325" y="5134348"/>
            <a:ext cx="914398" cy="461665"/>
            <a:chOff x="9342783" y="1192696"/>
            <a:chExt cx="2011017" cy="1019419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B56B6009-A818-1F40-B58A-164CB373DA55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C8702E9-427D-5840-9784-B02FAC22FE3C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5844226-9A0A-3F4F-AAE2-5475DDA653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CFC313DB-74F7-8644-9608-FFC1242D670D}"/>
              </a:ext>
            </a:extLst>
          </p:cNvPr>
          <p:cNvSpPr txBox="1"/>
          <p:nvPr/>
        </p:nvSpPr>
        <p:spPr>
          <a:xfrm>
            <a:off x="6970642" y="6228522"/>
            <a:ext cx="4585243" cy="463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120 Kilobit/s == 1% of link rate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509A54F-16E7-4B40-8F92-A5CF29C3500A}"/>
              </a:ext>
            </a:extLst>
          </p:cNvPr>
          <p:cNvSpPr txBox="1"/>
          <p:nvPr/>
        </p:nvSpPr>
        <p:spPr>
          <a:xfrm>
            <a:off x="7444893" y="5626626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RTO</a:t>
            </a:r>
          </a:p>
        </p:txBody>
      </p:sp>
    </p:spTree>
    <p:extLst>
      <p:ext uri="{BB962C8B-B14F-4D97-AF65-F5344CB8AC3E}">
        <p14:creationId xmlns:p14="http://schemas.microsoft.com/office/powerpoint/2010/main" val="240285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D3C4F-74F4-AB47-B20E-C174A3357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reliable transmissions efficient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4BC02-F441-674C-86B7-76678E950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Terminology: </a:t>
            </a:r>
            <a:r>
              <a:rPr lang="en-US" dirty="0" err="1"/>
              <a:t>unACKed</a:t>
            </a:r>
            <a:r>
              <a:rPr lang="en-US" dirty="0"/>
              <a:t> data / packets in flight</a:t>
            </a:r>
          </a:p>
          <a:p>
            <a:pPr lvl="1"/>
            <a:r>
              <a:rPr lang="en-US" dirty="0"/>
              <a:t>Data that has been sent, but not known (by the sender) to be received</a:t>
            </a:r>
          </a:p>
          <a:p>
            <a:pPr lvl="1"/>
            <a:endParaRPr lang="en-US" dirty="0"/>
          </a:p>
          <a:p>
            <a:r>
              <a:rPr lang="en-US" dirty="0"/>
              <a:t>With just one packet in flight, the data rate is limited by the packet delay (RTT) rather than available bandwidth (link rate)</a:t>
            </a:r>
          </a:p>
          <a:p>
            <a:pPr lvl="1"/>
            <a:r>
              <a:rPr lang="en-US" dirty="0"/>
              <a:t>Larger the delay, slower the data rate, regardless of link rate</a:t>
            </a:r>
          </a:p>
          <a:p>
            <a:pPr lvl="1"/>
            <a:endParaRPr lang="en-US" dirty="0"/>
          </a:p>
          <a:p>
            <a:r>
              <a:rPr lang="en-US" dirty="0"/>
              <a:t>Idea: </a:t>
            </a:r>
            <a:r>
              <a:rPr lang="en-US" dirty="0">
                <a:solidFill>
                  <a:srgbClr val="C00000"/>
                </a:solidFill>
              </a:rPr>
              <a:t>Keep many packets in flight!</a:t>
            </a:r>
          </a:p>
          <a:p>
            <a:pPr lvl="1"/>
            <a:r>
              <a:rPr lang="en-US" dirty="0"/>
              <a:t>More packets in flight improves </a:t>
            </a:r>
            <a:r>
              <a:rPr lang="en-US" dirty="0">
                <a:solidFill>
                  <a:schemeClr val="tx1"/>
                </a:solidFill>
              </a:rPr>
              <a:t>throughput</a:t>
            </a:r>
          </a:p>
          <a:p>
            <a:r>
              <a:rPr lang="en-US" dirty="0"/>
              <a:t>We say such protocols implement </a:t>
            </a:r>
            <a:r>
              <a:rPr lang="en-US" dirty="0">
                <a:solidFill>
                  <a:srgbClr val="C00000"/>
                </a:solidFill>
              </a:rPr>
              <a:t>pipelined reliability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610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>
            <a:extLst>
              <a:ext uri="{FF2B5EF4-FFF2-40B4-BE49-F238E27FC236}">
                <a16:creationId xmlns:a16="http://schemas.microsoft.com/office/drawing/2014/main" id="{DC44D6D2-9F92-4468-A787-1AA26EFBC5DA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934200" y="64008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8E433D02-72D4-4E4D-B3B7-F8224804C3D3}" type="slidenum">
              <a:rPr lang="en-US" altLang="en-US" sz="1400">
                <a:latin typeface="Times New Roman" panose="02020603050405020304" pitchFamily="18" charset="0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0935363A-CCB9-421D-946A-02D222191B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Why does pipelined reliability help?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078F0507-907B-4043-B19C-BBDAAC723EE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90688"/>
            <a:ext cx="10413273" cy="4648200"/>
          </a:xfrm>
        </p:spPr>
        <p:txBody>
          <a:bodyPr/>
          <a:lstStyle/>
          <a:p>
            <a:pPr>
              <a:buFont typeface="ZapfDingbats"/>
              <a:buNone/>
            </a:pPr>
            <a:r>
              <a:rPr lang="en-US" altLang="en-US" sz="2400" dirty="0"/>
              <a:t>Suppose sender has multiple, in-flight (yet-to-be-acknowledged) packets</a:t>
            </a:r>
          </a:p>
          <a:p>
            <a:pPr>
              <a:buFont typeface="ZapfDingbats"/>
              <a:buNone/>
            </a:pPr>
            <a:r>
              <a:rPr lang="en-US" altLang="en-US" sz="2400" dirty="0"/>
              <a:t>New packets transmitted </a:t>
            </a:r>
            <a:r>
              <a:rPr lang="en-US" altLang="en-US" sz="2400" i="1" dirty="0"/>
              <a:t>concurrently </a:t>
            </a:r>
            <a:r>
              <a:rPr lang="en-US" altLang="en-US" sz="2400" dirty="0"/>
              <a:t>with in-flight packets</a:t>
            </a:r>
          </a:p>
          <a:p>
            <a:pPr>
              <a:buFont typeface="ZapfDingbats"/>
              <a:buNone/>
            </a:pPr>
            <a:r>
              <a:rPr lang="en-US" altLang="en-US" sz="2400" dirty="0"/>
              <a:t>Packets and ACKs (of prior packets) are concurrently transmitted</a:t>
            </a:r>
          </a:p>
          <a:p>
            <a:pPr>
              <a:buFont typeface="ZapfDingbats"/>
              <a:buNone/>
            </a:pPr>
            <a:r>
              <a:rPr lang="en-US" altLang="en-US" sz="2400" dirty="0">
                <a:solidFill>
                  <a:srgbClr val="C00000"/>
                </a:solidFill>
                <a:sym typeface="Wingdings" pitchFamily="2" charset="2"/>
              </a:rPr>
              <a:t> </a:t>
            </a:r>
            <a:r>
              <a:rPr lang="en-US" altLang="en-US" sz="2400" dirty="0">
                <a:solidFill>
                  <a:srgbClr val="C00000"/>
                </a:solidFill>
              </a:rPr>
              <a:t>More data and ACKs transmitted within the same duration</a:t>
            </a:r>
          </a:p>
          <a:p>
            <a:pPr>
              <a:buFont typeface="ZapfDingbats"/>
              <a:buNone/>
            </a:pPr>
            <a:endParaRPr lang="en-US" altLang="en-US" sz="2400" dirty="0"/>
          </a:p>
        </p:txBody>
      </p:sp>
      <p:pic>
        <p:nvPicPr>
          <p:cNvPr id="40965" name="Picture 4" descr="rdt_pipelined1">
            <a:extLst>
              <a:ext uri="{FF2B5EF4-FFF2-40B4-BE49-F238E27FC236}">
                <a16:creationId xmlns:a16="http://schemas.microsoft.com/office/drawing/2014/main" id="{5AA15444-2DED-47AB-8969-3FDABC0BE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3534402"/>
            <a:ext cx="69342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753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EB9A9-6180-3C4E-A181-5A0CE2929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packets in flight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87A4B-7EF3-2A49-853C-811EFF9AD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593981" cy="4968849"/>
          </a:xfrm>
        </p:spPr>
        <p:txBody>
          <a:bodyPr>
            <a:normAutofit/>
          </a:bodyPr>
          <a:lstStyle/>
          <a:p>
            <a:r>
              <a:rPr lang="en-US" dirty="0"/>
              <a:t>If there are N packets in flight, throughput improves by N times relative to stop-and-wait.</a:t>
            </a:r>
          </a:p>
          <a:p>
            <a:pPr lvl="1"/>
            <a:r>
              <a:rPr lang="en-US" dirty="0"/>
              <a:t>Stop and wait: send 1 packet per RTT</a:t>
            </a:r>
          </a:p>
          <a:p>
            <a:pPr lvl="1"/>
            <a:r>
              <a:rPr lang="en-US" dirty="0"/>
              <a:t>Pipelined: send N packets per RTT</a:t>
            </a:r>
          </a:p>
          <a:p>
            <a:pPr lvl="1"/>
            <a:endParaRPr lang="en-US" dirty="0"/>
          </a:p>
          <a:p>
            <a:r>
              <a:rPr lang="en-US" dirty="0"/>
              <a:t>We term the in-flight data the </a:t>
            </a:r>
            <a:r>
              <a:rPr lang="en-US" dirty="0">
                <a:solidFill>
                  <a:srgbClr val="C00000"/>
                </a:solidFill>
              </a:rPr>
              <a:t>window</a:t>
            </a:r>
          </a:p>
          <a:p>
            <a:endParaRPr lang="en-US" dirty="0"/>
          </a:p>
          <a:p>
            <a:r>
              <a:rPr lang="en-US" dirty="0"/>
              <a:t>We term the amount of in-flight data the </a:t>
            </a:r>
            <a:r>
              <a:rPr lang="en-US" dirty="0">
                <a:solidFill>
                  <a:srgbClr val="C00000"/>
                </a:solidFill>
              </a:rPr>
              <a:t>window size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C4EAAB7-DDE7-A243-BF6B-48346E357D2E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803B6A6-6C62-424E-BAB6-C2E04F03DD3E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A32C0F7-A172-B347-9698-CA979B4E0D1B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FB20427-17FC-A74A-A8FF-69043B8EF395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8AAA60-0783-0844-BDB4-13AFF8AB8F06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C644423-2999-2C4F-8C91-AA63548F8C3B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C90892-C525-EF47-89DE-13C9269E0BE3}"/>
              </a:ext>
            </a:extLst>
          </p:cNvPr>
          <p:cNvCxnSpPr/>
          <p:nvPr/>
        </p:nvCxnSpPr>
        <p:spPr>
          <a:xfrm>
            <a:off x="8780742" y="5609770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9034E9B-9AAF-0148-B49B-82CD700E017B}"/>
              </a:ext>
            </a:extLst>
          </p:cNvPr>
          <p:cNvCxnSpPr/>
          <p:nvPr/>
        </p:nvCxnSpPr>
        <p:spPr>
          <a:xfrm>
            <a:off x="8817668" y="2353569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5EF565-469E-304A-B51D-782D278ED1F2}"/>
              </a:ext>
            </a:extLst>
          </p:cNvPr>
          <p:cNvCxnSpPr>
            <a:cxnSpLocks/>
          </p:cNvCxnSpPr>
          <p:nvPr/>
        </p:nvCxnSpPr>
        <p:spPr>
          <a:xfrm>
            <a:off x="8842514" y="2501219"/>
            <a:ext cx="0" cy="1977250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4F0C46E-11B0-AB4F-AD35-B1F20712236C}"/>
              </a:ext>
            </a:extLst>
          </p:cNvPr>
          <p:cNvSpPr txBox="1"/>
          <p:nvPr/>
        </p:nvSpPr>
        <p:spPr>
          <a:xfrm rot="5400000">
            <a:off x="8613356" y="3588826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RTT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E3FDB37-ED29-3A41-B6B5-1B5E0D6C3299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76EBF24-B3D3-F34B-B072-2D722F4161D9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925A3C-B3FC-584C-8044-E2D704C68FEC}"/>
              </a:ext>
            </a:extLst>
          </p:cNvPr>
          <p:cNvCxnSpPr>
            <a:cxnSpLocks/>
          </p:cNvCxnSpPr>
          <p:nvPr/>
        </p:nvCxnSpPr>
        <p:spPr>
          <a:xfrm>
            <a:off x="8793164" y="2915101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B8FA421-0E72-C14A-B5F6-6C772BA20F77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8E9DFBB-AA37-C745-B469-ACC72CAD98AF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48F2C85-7064-9D45-9C82-90DB777A4488}"/>
              </a:ext>
            </a:extLst>
          </p:cNvPr>
          <p:cNvCxnSpPr>
            <a:cxnSpLocks/>
          </p:cNvCxnSpPr>
          <p:nvPr/>
        </p:nvCxnSpPr>
        <p:spPr>
          <a:xfrm flipH="1">
            <a:off x="8769377" y="3452324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2BA8E08-F5FE-744C-A22E-A3966B509398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 descr="A picture containing cup, coffee, next, bin&#10;&#10;Description automatically generated">
            <a:extLst>
              <a:ext uri="{FF2B5EF4-FFF2-40B4-BE49-F238E27FC236}">
                <a16:creationId xmlns:a16="http://schemas.microsoft.com/office/drawing/2014/main" id="{A7AF5D60-0F4E-A54B-AC5D-C26258F92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0915" y="5330109"/>
            <a:ext cx="1464365" cy="146436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BB0EE62-C21C-1E4C-B40D-C906FFF0F025}"/>
              </a:ext>
            </a:extLst>
          </p:cNvPr>
          <p:cNvSpPr txBox="1"/>
          <p:nvPr/>
        </p:nvSpPr>
        <p:spPr>
          <a:xfrm>
            <a:off x="8688687" y="5695089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RTO</a:t>
            </a:r>
          </a:p>
        </p:txBody>
      </p:sp>
    </p:spTree>
    <p:extLst>
      <p:ext uri="{BB962C8B-B14F-4D97-AF65-F5344CB8AC3E}">
        <p14:creationId xmlns:p14="http://schemas.microsoft.com/office/powerpoint/2010/main" val="2556599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6BDCD-34BE-C045-B9DD-84D067F90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9F1DA-6415-EC47-B797-F7E497DE9F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5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4079</TotalTime>
  <Words>1833</Words>
  <Application>Microsoft Macintosh PowerPoint</Application>
  <PresentationFormat>Widescreen</PresentationFormat>
  <Paragraphs>440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ＭＳ Ｐゴシック</vt:lpstr>
      <vt:lpstr>ＭＳ Ｐゴシック</vt:lpstr>
      <vt:lpstr>Arial</vt:lpstr>
      <vt:lpstr>Calibri</vt:lpstr>
      <vt:lpstr>Consolas</vt:lpstr>
      <vt:lpstr>Helvetica</vt:lpstr>
      <vt:lpstr>Times New Roman</vt:lpstr>
      <vt:lpstr>Wingdings</vt:lpstr>
      <vt:lpstr>ZapfDingbats</vt:lpstr>
      <vt:lpstr>Office Theme</vt:lpstr>
      <vt:lpstr>CS 352 Reliability: Sliding Windows</vt:lpstr>
      <vt:lpstr>Transport</vt:lpstr>
      <vt:lpstr>Modularity through layering</vt:lpstr>
      <vt:lpstr>How do apps get perf guarantees?</vt:lpstr>
      <vt:lpstr>Review: Stop-and-Wait Reliability</vt:lpstr>
      <vt:lpstr>Making reliable transmissions efficient</vt:lpstr>
      <vt:lpstr>Why does pipelined reliability help?</vt:lpstr>
      <vt:lpstr>Tracking packets in flight</vt:lpstr>
      <vt:lpstr>Sliding Windows</vt:lpstr>
      <vt:lpstr>Window</vt:lpstr>
      <vt:lpstr>Sliding window (sender side)</vt:lpstr>
      <vt:lpstr>Sliding window (sender side)</vt:lpstr>
      <vt:lpstr>Sliding window (receiver side)</vt:lpstr>
      <vt:lpstr>Summary of sliding windows</vt:lpstr>
      <vt:lpstr>PowerPoint Presentation</vt:lpstr>
      <vt:lpstr>CS 352 Making Retransmissions Efficient</vt:lpstr>
      <vt:lpstr>Pipelined Reliability</vt:lpstr>
      <vt:lpstr>Q1. Identifying the Dropped Packets</vt:lpstr>
      <vt:lpstr>Q1: Identifying dropped packets</vt:lpstr>
      <vt:lpstr>Receiver strategies upon packet loss</vt:lpstr>
      <vt:lpstr>Sliding Window with Go Back N</vt:lpstr>
      <vt:lpstr>Go back N</vt:lpstr>
      <vt:lpstr>Go back N</vt:lpstr>
      <vt:lpstr>Selective repeat with cumulative ACK</vt:lpstr>
      <vt:lpstr>Selective repeat with cumulative ACK</vt:lpstr>
      <vt:lpstr>Selective repeat with selective ACK</vt:lpstr>
      <vt:lpstr>TCP: Cumulative &amp; Selective ACKs</vt:lpstr>
      <vt:lpstr>Memory Buffers in the Transport Layer</vt:lpstr>
      <vt:lpstr>Receiver-side sockets need memory buffers</vt:lpstr>
      <vt:lpstr>Sender-side sockets need memory buffers</vt:lpstr>
      <vt:lpstr>Q2. How much data to keep in flight?</vt:lpstr>
      <vt:lpstr>Q2: How much data to keep in flight?</vt:lpstr>
      <vt:lpstr>Inspecting TCP stack parameters</vt:lpstr>
      <vt:lpstr>Info on (tuning) TCP stack parameters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Microsoft Office User</cp:lastModifiedBy>
  <cp:revision>2539</cp:revision>
  <dcterms:created xsi:type="dcterms:W3CDTF">2019-01-23T03:40:12Z</dcterms:created>
  <dcterms:modified xsi:type="dcterms:W3CDTF">2021-02-20T13:20:07Z</dcterms:modified>
</cp:coreProperties>
</file>