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21" r:id="rId2"/>
    <p:sldId id="684" r:id="rId3"/>
    <p:sldId id="392" r:id="rId4"/>
    <p:sldId id="275" r:id="rId5"/>
    <p:sldId id="276" r:id="rId6"/>
    <p:sldId id="277" r:id="rId7"/>
    <p:sldId id="666" r:id="rId8"/>
    <p:sldId id="279" r:id="rId9"/>
    <p:sldId id="393" r:id="rId10"/>
    <p:sldId id="281" r:id="rId11"/>
    <p:sldId id="282" r:id="rId12"/>
    <p:sldId id="394" r:id="rId13"/>
    <p:sldId id="284" r:id="rId14"/>
    <p:sldId id="285" r:id="rId15"/>
    <p:sldId id="286" r:id="rId16"/>
    <p:sldId id="395" r:id="rId17"/>
    <p:sldId id="288" r:id="rId18"/>
    <p:sldId id="289" r:id="rId19"/>
    <p:sldId id="667" r:id="rId20"/>
    <p:sldId id="291" r:id="rId21"/>
    <p:sldId id="292" r:id="rId22"/>
    <p:sldId id="293" r:id="rId23"/>
    <p:sldId id="294" r:id="rId24"/>
    <p:sldId id="6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90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4801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3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3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4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039286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944216" y="1658986"/>
            <a:ext cx="10111316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77" lvl="0" indent="-342882" algn="l">
              <a:spcBef>
                <a:spcPts val="15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914353" lvl="1" indent="-333358" algn="l">
              <a:spcBef>
                <a:spcPts val="45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371530" lvl="2" indent="-32383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706" lvl="3" indent="-342882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5883" lvl="4" indent="-342882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060" lvl="5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236" lvl="6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413" lvl="7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590" lvl="8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3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2865671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Virtual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Page </a:t>
            </a:r>
            <a:r>
              <a:rPr lang="en-US" dirty="0">
                <a:solidFill>
                  <a:srgbClr val="C00000"/>
                </a:solidFill>
              </a:rPr>
              <a:t>Replacement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491" name="Google Shape;491;p26"/>
          <p:cNvSpPr txBox="1">
            <a:spLocks noGrp="1"/>
          </p:cNvSpPr>
          <p:nvPr>
            <p:ph type="body" idx="1"/>
          </p:nvPr>
        </p:nvSpPr>
        <p:spPr>
          <a:xfrm>
            <a:off x="817418" y="1447800"/>
            <a:ext cx="10723417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Which page in main memory should selected as victim?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Write out victim page to disk if modified (“dirty” bit set)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If victim page is not modified (clean), just discard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600" dirty="0"/>
              <a:t>OPT: Replace page not used for longest time in future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Advantages: Guaranteed to minimize number of page faults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Disadvantages: Requires that OS predict the future; </a:t>
            </a:r>
            <a:r>
              <a:rPr lang="en-US" sz="3600" dirty="0">
                <a:solidFill>
                  <a:srgbClr val="C00000"/>
                </a:solidFill>
              </a:rPr>
              <a:t>Not practical, but good for comparison</a:t>
            </a:r>
            <a:endParaRPr sz="4400" dirty="0">
              <a:solidFill>
                <a:srgbClr val="C00000"/>
              </a:solidFill>
            </a:endParaRPr>
          </a:p>
          <a:p>
            <a:pPr marL="211908" indent="-211908">
              <a:buClr>
                <a:schemeClr val="dk2"/>
              </a:buClr>
              <a:buSzPts val="1800"/>
              <a:buNone/>
            </a:pP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498" name="Google Shape;498;p27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 2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00" name="Google Shape;500;p27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4" name="Google Shape;504;p27"/>
          <p:cNvSpPr txBox="1"/>
          <p:nvPr/>
        </p:nvSpPr>
        <p:spPr>
          <a:xfrm>
            <a:off x="6261170" y="2356120"/>
            <a:ext cx="1142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8991600" y="1441380"/>
            <a:ext cx="2978727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</a:t>
            </a:r>
            <a:r>
              <a:rPr lang="en-US" b="1">
                <a:solidFill>
                  <a:srgbClr val="00B050"/>
                </a:solidFill>
              </a:rPr>
              <a:t>1,2,3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1,2</a:t>
            </a:r>
            <a:r>
              <a:rPr lang="en-US" b="1"/>
              <a:t>,</a:t>
            </a:r>
            <a:r>
              <a:rPr lang="en-US"/>
              <a:t>4,1,4,2,3, 2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14" name="Google Shape;514;p28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17" name="Google Shape;517;p28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1" name="Google Shape;521;p28"/>
          <p:cNvSpPr txBox="1"/>
          <p:nvPr/>
        </p:nvSpPr>
        <p:spPr>
          <a:xfrm>
            <a:off x="6261170" y="2356120"/>
            <a:ext cx="28828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" name="Google Shape;522;p28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dirty="0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29" name="Google Shape;529;p29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</a:t>
            </a:r>
            <a:r>
              <a:rPr lang="en-US" b="1">
                <a:solidFill>
                  <a:srgbClr val="00B050"/>
                </a:solidFill>
              </a:rPr>
              <a:t>1,2</a:t>
            </a:r>
            <a:r>
              <a:rPr lang="en-US" b="1"/>
              <a:t>,</a:t>
            </a:r>
            <a:r>
              <a:rPr lang="en-US"/>
              <a:t>4,1,4,2,3, 2</a:t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33" name="Google Shape;533;p29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34" name="Google Shape;534;p29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8" name="Google Shape;538;p29"/>
          <p:cNvSpPr txBox="1"/>
          <p:nvPr/>
        </p:nvSpPr>
        <p:spPr>
          <a:xfrm>
            <a:off x="6261168" y="2356120"/>
            <a:ext cx="16636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9" name="Google Shape;539;p29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DB4FF-2F40-3B5D-0660-1EDD76D4E840}"/>
              </a:ext>
            </a:extLst>
          </p:cNvPr>
          <p:cNvSpPr txBox="1"/>
          <p:nvPr/>
        </p:nvSpPr>
        <p:spPr>
          <a:xfrm>
            <a:off x="8562109" y="2514600"/>
            <a:ext cx="254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Compulsory </a:t>
            </a:r>
            <a:r>
              <a:rPr lang="en-US" sz="3200" dirty="0">
                <a:latin typeface="Helvetica" pitchFamily="2" charset="0"/>
              </a:rPr>
              <a:t>misses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54" name="Google Shape;554;p30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</a:t>
            </a:r>
            <a:r>
              <a:rPr lang="en-US" b="1">
                <a:solidFill>
                  <a:srgbClr val="00B050"/>
                </a:solidFill>
              </a:rPr>
              <a:t>4,1</a:t>
            </a:r>
            <a:r>
              <a:rPr lang="en-US"/>
              <a:t>,4,2,3, 2</a:t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56" name="Google Shape;556;p30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57" name="Google Shape;557;p30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58" name="Google Shape;558;p30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59" name="Google Shape;559;p30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" name="Google Shape;563;p30"/>
          <p:cNvSpPr txBox="1"/>
          <p:nvPr/>
        </p:nvSpPr>
        <p:spPr>
          <a:xfrm>
            <a:off x="6261170" y="2356120"/>
            <a:ext cx="27304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6" name="Google Shape;566;p30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7" name="Google Shape;567;p30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8" name="Google Shape;568;p30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69" name="Google Shape;569;p30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1" name="Google Shape;571;p30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2" name="Google Shape;572;p30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5" name="Google Shape;575;p30"/>
          <p:cNvSpPr txBox="1"/>
          <p:nvPr/>
        </p:nvSpPr>
        <p:spPr>
          <a:xfrm>
            <a:off x="1829557" y="404726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6" name="Google Shape;576;p30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7" name="Google Shape;577;p30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8" name="Google Shape;578;p30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79" name="Google Shape;579;p30"/>
          <p:cNvSpPr txBox="1"/>
          <p:nvPr/>
        </p:nvSpPr>
        <p:spPr>
          <a:xfrm>
            <a:off x="3210343" y="4492621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0" name="Google Shape;580;p30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7FFAF-669E-C999-8221-03F964D21DCB}"/>
              </a:ext>
            </a:extLst>
          </p:cNvPr>
          <p:cNvSpPr txBox="1"/>
          <p:nvPr/>
        </p:nvSpPr>
        <p:spPr>
          <a:xfrm>
            <a:off x="8562109" y="2514600"/>
            <a:ext cx="2549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capacity </a:t>
            </a:r>
            <a:r>
              <a:rPr lang="en-US" sz="3200" dirty="0">
                <a:latin typeface="Helvetica" pitchFamily="2" charset="0"/>
              </a:rPr>
              <a:t>miss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87" name="Google Shape;587;p31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</a:t>
            </a:r>
            <a:r>
              <a:rPr lang="en-US" b="1">
                <a:solidFill>
                  <a:srgbClr val="00B050"/>
                </a:solidFill>
              </a:rPr>
              <a:t>4,2,</a:t>
            </a:r>
            <a:r>
              <a:rPr lang="en-US"/>
              <a:t>3, 2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90" name="Google Shape;590;p31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91" name="Google Shape;591;p31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92" name="Google Shape;592;p31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Google Shape;596;p31"/>
          <p:cNvSpPr txBox="1"/>
          <p:nvPr/>
        </p:nvSpPr>
        <p:spPr>
          <a:xfrm>
            <a:off x="6261168" y="2356120"/>
            <a:ext cx="1622067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4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Google Shape;597;p31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Google Shape;598;p31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599" name="Google Shape;599;p31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0" name="Google Shape;600;p31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1" name="Google Shape;601;p31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2" name="Google Shape;602;p31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3" name="Google Shape;603;p31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3198811" y="4933890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6" name="Google Shape;606;p31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7" name="Google Shape;607;p31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8" name="Google Shape;608;p31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09" name="Google Shape;609;p31"/>
          <p:cNvSpPr txBox="1"/>
          <p:nvPr/>
        </p:nvSpPr>
        <p:spPr>
          <a:xfrm>
            <a:off x="1829557" y="404726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0" name="Google Shape;610;p31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1" name="Google Shape;611;p31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2" name="Google Shape;612;p31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3" name="Google Shape;613;p31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4" name="Google Shape;614;p31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5" name="Google Shape;615;p31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6" name="Google Shape;616;p31"/>
          <p:cNvSpPr txBox="1"/>
          <p:nvPr/>
        </p:nvSpPr>
        <p:spPr>
          <a:xfrm>
            <a:off x="3198811" y="5379229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Google Shape;617;p31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8" name="Google Shape;618;p31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19" name="Google Shape;619;p31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20" name="Google Shape;620;p31"/>
          <p:cNvSpPr txBox="1"/>
          <p:nvPr/>
        </p:nvSpPr>
        <p:spPr>
          <a:xfrm>
            <a:off x="3210343" y="4492621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Google Shape;621;p31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,4,2,</a:t>
            </a:r>
            <a:r>
              <a:rPr lang="en-US" b="1">
                <a:solidFill>
                  <a:srgbClr val="00B050"/>
                </a:solidFill>
              </a:rPr>
              <a:t>3, 2</a:t>
            </a: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30" name="Google Shape;630;p32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31" name="Google Shape;631;p32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32" name="Google Shape;632;p32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633" name="Google Shape;633;p32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32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7" name="Google Shape;637;p32"/>
          <p:cNvSpPr txBox="1"/>
          <p:nvPr/>
        </p:nvSpPr>
        <p:spPr>
          <a:xfrm>
            <a:off x="6261170" y="2356120"/>
            <a:ext cx="169277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  AMAT? </a:t>
            </a:r>
            <a:b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 5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8" name="Google Shape;638;p32"/>
          <p:cNvSpPr txBox="1"/>
          <p:nvPr/>
        </p:nvSpPr>
        <p:spPr>
          <a:xfrm>
            <a:off x="6298772" y="3337060"/>
            <a:ext cx="353276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5 misses, 4 compulsory misses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9" name="Google Shape;639;p32"/>
          <p:cNvSpPr txBox="1"/>
          <p:nvPr/>
        </p:nvSpPr>
        <p:spPr>
          <a:xfrm>
            <a:off x="3214324" y="3034609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0" name="Google Shape;640;p32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1" name="Google Shape;641;p32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2" name="Google Shape;642;p32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3" name="Google Shape;643;p32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4" name="Google Shape;644;p32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5" name="Google Shape;645;p32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6" name="Google Shape;646;p32"/>
          <p:cNvSpPr txBox="1"/>
          <p:nvPr/>
        </p:nvSpPr>
        <p:spPr>
          <a:xfrm>
            <a:off x="3198811" y="4933890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7" name="Google Shape;647;p32"/>
          <p:cNvSpPr txBox="1"/>
          <p:nvPr/>
        </p:nvSpPr>
        <p:spPr>
          <a:xfrm>
            <a:off x="3165838" y="3589688"/>
            <a:ext cx="88106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8" name="Google Shape;648;p32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0" name="Google Shape;650;p32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1" name="Google Shape;651;p32"/>
          <p:cNvSpPr txBox="1"/>
          <p:nvPr/>
        </p:nvSpPr>
        <p:spPr>
          <a:xfrm>
            <a:off x="1829557" y="404726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2" name="Google Shape;652;p32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3" name="Google Shape;653;p32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4" name="Google Shape;654;p32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5" name="Google Shape;655;p32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6" name="Google Shape;656;p32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7" name="Google Shape;657;p32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58" name="Google Shape;658;p32"/>
          <p:cNvSpPr txBox="1"/>
          <p:nvPr/>
        </p:nvSpPr>
        <p:spPr>
          <a:xfrm>
            <a:off x="3198811" y="5379229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9" name="Google Shape;659;p32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0" name="Google Shape;660;p32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1" name="Google Shape;661;p32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2" name="Google Shape;662;p32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3" name="Google Shape;663;p32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4" name="Google Shape;664;p32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5" name="Google Shape;665;p32"/>
          <p:cNvSpPr txBox="1"/>
          <p:nvPr/>
        </p:nvSpPr>
        <p:spPr>
          <a:xfrm>
            <a:off x="3210343" y="4492621"/>
            <a:ext cx="70070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6" name="Google Shape;666;p32"/>
          <p:cNvSpPr txBox="1"/>
          <p:nvPr/>
        </p:nvSpPr>
        <p:spPr>
          <a:xfrm>
            <a:off x="1816307" y="593404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7" name="Google Shape;667;p32"/>
          <p:cNvSpPr/>
          <p:nvPr/>
        </p:nvSpPr>
        <p:spPr>
          <a:xfrm>
            <a:off x="4203701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4584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4965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70" name="Google Shape;670;p32"/>
          <p:cNvSpPr txBox="1"/>
          <p:nvPr/>
        </p:nvSpPr>
        <p:spPr>
          <a:xfrm>
            <a:off x="3120164" y="6381690"/>
            <a:ext cx="88106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5746971" y="4262478"/>
            <a:ext cx="638420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(Tm) + (Miss% * Td)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Tm = 100ns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Td =  1000000 ns (1millisec)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>
            <a:spLocks noGrp="1"/>
          </p:cNvSpPr>
          <p:nvPr>
            <p:ph type="title"/>
          </p:nvPr>
        </p:nvSpPr>
        <p:spPr>
          <a:xfrm>
            <a:off x="2304256" y="1524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FIFO</a:t>
            </a:r>
            <a:endParaRPr dirty="0"/>
          </a:p>
        </p:txBody>
      </p:sp>
      <p:sp>
        <p:nvSpPr>
          <p:cNvPr id="678" name="Google Shape;678;p33"/>
          <p:cNvSpPr txBox="1">
            <a:spLocks noGrp="1"/>
          </p:cNvSpPr>
          <p:nvPr>
            <p:ph type="body" idx="1"/>
          </p:nvPr>
        </p:nvSpPr>
        <p:spPr>
          <a:xfrm>
            <a:off x="1080655" y="1447800"/>
            <a:ext cx="10002981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4000" dirty="0"/>
              <a:t>FIFO: Replace page that has been in memory the longest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Intuition: First referenced long time ago, done with it now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Advantages: Fair: All pages receive equal residency; Easy to implement (circular buffer)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3200" dirty="0"/>
              <a:t>Disadvantage: Some pages may always be needed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685" name="Google Shape;685;p34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</a:t>
            </a:r>
            <a:r>
              <a:rPr lang="en-US" b="1">
                <a:solidFill>
                  <a:srgbClr val="00B050"/>
                </a:solidFill>
              </a:rPr>
              <a:t>1,2,3</a:t>
            </a:r>
            <a:r>
              <a:rPr lang="en-US"/>
              <a:t>,1,2,4,1,4,2,3,2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87" name="Google Shape;687;p34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88" name="Google Shape;688;p34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689" name="Google Shape;689;p34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690" name="Google Shape;690;p34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3" name="Google Shape;693;p34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4" name="Google Shape;694;p34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5" name="Google Shape;695;p34"/>
          <p:cNvSpPr txBox="1"/>
          <p:nvPr/>
        </p:nvSpPr>
        <p:spPr>
          <a:xfrm>
            <a:off x="6261170" y="2356120"/>
            <a:ext cx="21970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02" name="Google Shape;702;p35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</a:t>
            </a:r>
            <a:r>
              <a:rPr lang="en-US" b="1">
                <a:solidFill>
                  <a:srgbClr val="00B050"/>
                </a:solidFill>
              </a:rPr>
              <a:t>1,2,4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1,4,2,3,2</a:t>
            </a: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04" name="Google Shape;704;p35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05" name="Google Shape;705;p35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06" name="Google Shape;706;p35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07" name="Google Shape;707;p35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8" name="Google Shape;708;p35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Google Shape;711;p35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2" name="Google Shape;712;p35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3" name="Google Shape;713;p35"/>
          <p:cNvSpPr txBox="1"/>
          <p:nvPr/>
        </p:nvSpPr>
        <p:spPr>
          <a:xfrm>
            <a:off x="6261168" y="2356120"/>
            <a:ext cx="15666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4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5" name="Google Shape;715;p35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6" name="Google Shape;716;p35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8" name="Google Shape;718;p35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19" name="Google Shape;719;p35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0" name="Google Shape;720;p35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" name="Google Shape;721;p35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2" name="Google Shape;722;p35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24" name="Google Shape;724;p35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2801416" y="1077780"/>
            <a:ext cx="1274794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Google Shape;253;p9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9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8070926" y="903220"/>
            <a:ext cx="1613730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data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1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LibA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LibB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Virtual Memory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297406" y="471908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 Memory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8" name="Google Shape;268;p9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Prog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9" name="Google Shape;269;p9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LibC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0" name="Google Shape;270;p9"/>
          <p:cNvCxnSpPr>
            <a:stCxn id="255" idx="0"/>
            <a:endCxn id="261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71" name="Google Shape;271;p9"/>
          <p:cNvSpPr/>
          <p:nvPr/>
        </p:nvSpPr>
        <p:spPr>
          <a:xfrm>
            <a:off x="3978540" y="931322"/>
            <a:ext cx="4730020" cy="304263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272" name="Google Shape;272;p9"/>
          <p:cNvCxnSpPr>
            <a:stCxn id="269" idx="0"/>
            <a:endCxn id="264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273" name="Google Shape;273;p9"/>
          <p:cNvCxnSpPr>
            <a:stCxn id="268" idx="0"/>
            <a:endCxn id="263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11264E-1D46-88EC-8D72-0CCA2E43DC4D}"/>
              </a:ext>
            </a:extLst>
          </p:cNvPr>
          <p:cNvSpPr txBox="1"/>
          <p:nvPr/>
        </p:nvSpPr>
        <p:spPr>
          <a:xfrm>
            <a:off x="1086573" y="1225158"/>
            <a:ext cx="1136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Disk</a:t>
            </a: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123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31" name="Google Shape;731;p36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>
                <a:solidFill>
                  <a:srgbClr val="00B050"/>
                </a:solidFill>
              </a:rPr>
              <a:t>1,4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2,3,2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33" name="Google Shape;733;p36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34" name="Google Shape;734;p36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35" name="Google Shape;735;p36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36" name="Google Shape;736;p36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9" name="Google Shape;739;p36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Google Shape;740;p36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1" name="Google Shape;741;p36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2" name="Google Shape;742;p36"/>
          <p:cNvSpPr txBox="1"/>
          <p:nvPr/>
        </p:nvSpPr>
        <p:spPr>
          <a:xfrm>
            <a:off x="6261169" y="2356120"/>
            <a:ext cx="153894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count: 5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3" name="Google Shape;743;p36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4" name="Google Shape;744;p36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5" name="Google Shape;745;p36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6" name="Google Shape;746;p36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7" name="Google Shape;747;p36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8" name="Google Shape;748;p36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49" name="Google Shape;749;p36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0" name="Google Shape;750;p36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1" name="Google Shape;751;p36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2" name="Google Shape;752;p36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3" name="Google Shape;753;p36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Google Shape;754;p36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5" name="Google Shape;755;p36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6" name="Google Shape;756;p36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7" name="Google Shape;757;p36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8" name="Google Shape;758;p36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59" name="Google Shape;759;p36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60" name="Google Shape;760;p36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1" name="Google Shape;761;p36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</a:t>
            </a:r>
            <a:r>
              <a:rPr lang="en-US" b="1">
                <a:solidFill>
                  <a:srgbClr val="00B050"/>
                </a:solidFill>
              </a:rPr>
              <a:t>2,3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70" name="Google Shape;770;p37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71" name="Google Shape;771;p37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72" name="Google Shape;772;p37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73" name="Google Shape;773;p37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4" name="Google Shape;774;p37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6" name="Google Shape;776;p37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7" name="Google Shape;777;p37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" name="Google Shape;778;p37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9" name="Google Shape;779;p37"/>
          <p:cNvSpPr txBox="1"/>
          <p:nvPr/>
        </p:nvSpPr>
        <p:spPr>
          <a:xfrm>
            <a:off x="6261169" y="2356120"/>
            <a:ext cx="171995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7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0" name="Google Shape;780;p37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1" name="Google Shape;781;p37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2" name="Google Shape;782;p37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3" name="Google Shape;783;p37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4" name="Google Shape;784;p37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5" name="Google Shape;785;p37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6" name="Google Shape;786;p37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7" name="Google Shape;787;p37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8" name="Google Shape;788;p37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89" name="Google Shape;789;p37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0" name="Google Shape;790;p37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1" name="Google Shape;791;p37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2" name="Google Shape;792;p37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3" name="Google Shape;793;p37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4" name="Google Shape;794;p37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5" name="Google Shape;795;p37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6" name="Google Shape;796;p37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7" name="Google Shape;797;p37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8" name="Google Shape;798;p37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799" name="Google Shape;799;p37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0" name="Google Shape;800;p37"/>
          <p:cNvSpPr txBox="1"/>
          <p:nvPr/>
        </p:nvSpPr>
        <p:spPr>
          <a:xfrm>
            <a:off x="2014939" y="5920705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1" name="Google Shape;801;p37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2" name="Google Shape;802;p37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3" name="Google Shape;803;p37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04" name="Google Shape;804;p37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5" name="Google Shape;805;p37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2030623" y="5428030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Miss:2,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813" name="Google Shape;813;p38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15" name="Google Shape;815;p38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16" name="Google Shape;816;p38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17" name="Google Shape;817;p38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818" name="Google Shape;818;p38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2" name="Google Shape;822;p38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3" name="Google Shape;823;p38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4" name="Google Shape;824;p38"/>
          <p:cNvSpPr txBox="1"/>
          <p:nvPr/>
        </p:nvSpPr>
        <p:spPr>
          <a:xfrm>
            <a:off x="6261169" y="2356120"/>
            <a:ext cx="18747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 : 7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5" name="Google Shape;825;p38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6" name="Google Shape;826;p38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7" name="Google Shape;827;p38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8" name="Google Shape;828;p38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29" name="Google Shape;829;p38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0" name="Google Shape;830;p38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1" name="Google Shape;831;p38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2" name="Google Shape;832;p38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3" name="Google Shape;833;p38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4" name="Google Shape;834;p38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5" name="Google Shape;835;p38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6" name="Google Shape;836;p38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7" name="Google Shape;837;p38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8" name="Google Shape;838;p38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39" name="Google Shape;839;p38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0" name="Google Shape;840;p38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1" name="Google Shape;841;p38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2" name="Google Shape;842;p38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3" name="Google Shape;843;p38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4" name="Google Shape;844;p38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5" name="Google Shape;845;p38"/>
          <p:cNvSpPr txBox="1"/>
          <p:nvPr/>
        </p:nvSpPr>
        <p:spPr>
          <a:xfrm>
            <a:off x="2014939" y="5920705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Google Shape;846;p38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7" name="Google Shape;847;p38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8" name="Google Shape;848;p38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49" name="Google Shape;849;p38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" name="Google Shape;850;p38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1" name="Google Shape;851;p38"/>
          <p:cNvSpPr txBox="1"/>
          <p:nvPr/>
        </p:nvSpPr>
        <p:spPr>
          <a:xfrm>
            <a:off x="2030623" y="5428030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Miss:2,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2" name="Google Shape;852;p38"/>
          <p:cNvSpPr/>
          <p:nvPr/>
        </p:nvSpPr>
        <p:spPr>
          <a:xfrm>
            <a:off x="4203701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53" name="Google Shape;853;p38"/>
          <p:cNvSpPr/>
          <p:nvPr/>
        </p:nvSpPr>
        <p:spPr>
          <a:xfrm>
            <a:off x="4584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54" name="Google Shape;854;p38"/>
          <p:cNvSpPr/>
          <p:nvPr/>
        </p:nvSpPr>
        <p:spPr>
          <a:xfrm>
            <a:off x="4965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55" name="Google Shape;855;p38"/>
          <p:cNvSpPr txBox="1"/>
          <p:nvPr/>
        </p:nvSpPr>
        <p:spPr>
          <a:xfrm>
            <a:off x="2078382" y="6436276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862" name="Google Shape;862;p39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,4,2,3,2</a:t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64" name="Google Shape;864;p39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65" name="Google Shape;865;p39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66" name="Google Shape;866;p39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867" name="Google Shape;867;p39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1" name="Google Shape;871;p39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2" name="Google Shape;872;p39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3" name="Google Shape;873;p39"/>
          <p:cNvSpPr txBox="1"/>
          <p:nvPr/>
        </p:nvSpPr>
        <p:spPr>
          <a:xfrm>
            <a:off x="6261168" y="3001417"/>
            <a:ext cx="4254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7 total misses, 4 compulsory misses 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4" name="Google Shape;874;p39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5" name="Google Shape;875;p39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6" name="Google Shape;876;p39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7" name="Google Shape;877;p39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8" name="Google Shape;878;p39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79" name="Google Shape;879;p39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0" name="Google Shape;880;p39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1" name="Google Shape;881;p39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2" name="Google Shape;882;p39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3" name="Google Shape;883;p39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4" name="Google Shape;884;p39"/>
          <p:cNvSpPr txBox="1"/>
          <p:nvPr/>
        </p:nvSpPr>
        <p:spPr>
          <a:xfrm>
            <a:off x="1903814" y="4518183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Miss:1, Replace:2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5" name="Google Shape;885;p39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6" name="Google Shape;886;p39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7" name="Google Shape;887;p39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8" name="Google Shape;888;p39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89" name="Google Shape;889;p39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0" name="Google Shape;890;p39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1" name="Google Shape;891;p39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2" name="Google Shape;892;p39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3" name="Google Shape;893;p39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4" name="Google Shape;894;p39"/>
          <p:cNvSpPr txBox="1"/>
          <p:nvPr/>
        </p:nvSpPr>
        <p:spPr>
          <a:xfrm>
            <a:off x="2014939" y="5920705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5" name="Google Shape;895;p39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6" name="Google Shape;896;p39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7" name="Google Shape;897;p39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898" name="Google Shape;898;p39"/>
          <p:cNvSpPr txBox="1"/>
          <p:nvPr/>
        </p:nvSpPr>
        <p:spPr>
          <a:xfrm>
            <a:off x="1887882" y="495326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Google Shape;899;p39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0" name="Google Shape;900;p39"/>
          <p:cNvSpPr txBox="1"/>
          <p:nvPr/>
        </p:nvSpPr>
        <p:spPr>
          <a:xfrm>
            <a:off x="2030623" y="5428030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Miss:2,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1" name="Google Shape;901;p39"/>
          <p:cNvSpPr/>
          <p:nvPr/>
        </p:nvSpPr>
        <p:spPr>
          <a:xfrm>
            <a:off x="4203701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02" name="Google Shape;902;p39"/>
          <p:cNvSpPr/>
          <p:nvPr/>
        </p:nvSpPr>
        <p:spPr>
          <a:xfrm>
            <a:off x="4584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03" name="Google Shape;903;p39"/>
          <p:cNvSpPr/>
          <p:nvPr/>
        </p:nvSpPr>
        <p:spPr>
          <a:xfrm>
            <a:off x="4965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04" name="Google Shape;904;p39"/>
          <p:cNvSpPr txBox="1"/>
          <p:nvPr/>
        </p:nvSpPr>
        <p:spPr>
          <a:xfrm>
            <a:off x="2078382" y="6436276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5" name="Google Shape;905;p39"/>
          <p:cNvSpPr/>
          <p:nvPr/>
        </p:nvSpPr>
        <p:spPr>
          <a:xfrm>
            <a:off x="5824379" y="4041128"/>
            <a:ext cx="5674894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(Tm) + (Miss% * Td)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Tm = 100ns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Assume Td =  1000000 ns (1millisec)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buClr>
                <a:schemeClr val="lt2"/>
              </a:buClr>
              <a:buSzPts val="2000"/>
            </a:pPr>
            <a:endParaRPr sz="2400" dirty="0">
              <a:solidFill>
                <a:schemeClr val="dk1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AMAT = ?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LRU Example – Replace </a:t>
            </a:r>
            <a:r>
              <a:rPr lang="en-US" dirty="0">
                <a:solidFill>
                  <a:srgbClr val="C00000"/>
                </a:solidFill>
              </a:rPr>
              <a:t>Least Recently Used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912" name="Google Shape;912;p40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1,2,3,1,2,4,1,4,2,3,2</a:t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14" name="Google Shape;914;p40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15" name="Google Shape;915;p40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16" name="Google Shape;916;p40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917" name="Google Shape;917;p40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9" name="Google Shape;919;p40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2706619" y="2149574"/>
            <a:ext cx="13495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 1,2,3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" name="Google Shape;921;p40"/>
          <p:cNvSpPr txBox="1"/>
          <p:nvPr/>
        </p:nvSpPr>
        <p:spPr>
          <a:xfrm>
            <a:off x="1895059" y="302767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" name="Google Shape;922;p40"/>
          <p:cNvSpPr/>
          <p:nvPr/>
        </p:nvSpPr>
        <p:spPr>
          <a:xfrm>
            <a:off x="8991600" y="1441380"/>
            <a:ext cx="5385672" cy="59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Three pages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of physical memory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3" name="Google Shape;923;p40"/>
          <p:cNvSpPr txBox="1"/>
          <p:nvPr/>
        </p:nvSpPr>
        <p:spPr>
          <a:xfrm>
            <a:off x="6296512" y="2274515"/>
            <a:ext cx="114286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Metric:</a:t>
            </a:r>
            <a:b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Miss count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4" name="Google Shape;924;p40"/>
          <p:cNvSpPr txBox="1"/>
          <p:nvPr/>
        </p:nvSpPr>
        <p:spPr>
          <a:xfrm>
            <a:off x="7515329" y="2274515"/>
            <a:ext cx="2503314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5 total misses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4 compulsory misses </a:t>
            </a:r>
          </a:p>
          <a:p>
            <a:pPr algn="l" rtl="0"/>
            <a:endParaRPr lang="en-US" dirty="0">
              <a:solidFill>
                <a:schemeClr val="dk2"/>
              </a:solidFill>
              <a:latin typeface="Arial" panose="020B0604020202020204" pitchFamily="34" charset="0"/>
              <a:cs typeface="Arial" panose="020B0604020202020204" pitchFamily="34" charset="0"/>
              <a:sym typeface="Lustria"/>
            </a:endParaRPr>
          </a:p>
          <a:p>
            <a:pPr algn="l" rtl="0"/>
            <a:r>
              <a:rPr lang="en-US" dirty="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  <a:sym typeface="Lustria"/>
              </a:rPr>
              <a:t>In this example, same as OPT!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5" name="Google Shape;925;p40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6" name="Google Shape;926;p40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7" name="Google Shape;927;p40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8" name="Google Shape;928;p40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29" name="Google Shape;929;p40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0" name="Google Shape;930;p40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1" name="Google Shape;931;p40"/>
          <p:cNvSpPr txBox="1"/>
          <p:nvPr/>
        </p:nvSpPr>
        <p:spPr>
          <a:xfrm>
            <a:off x="1891470" y="4033464"/>
            <a:ext cx="21919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Miss:4, Replace:3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" name="Google Shape;932;p40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3" name="Google Shape;933;p40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4" name="Google Shape;934;p40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5" name="Google Shape;935;p40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6" name="Google Shape;936;p40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7" name="Google Shape;937;p40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8" name="Google Shape;938;p40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39" name="Google Shape;939;p40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0" name="Google Shape;940;p40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1" name="Google Shape;941;p40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2" name="Google Shape;942;p40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3" name="Google Shape;943;p40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4" name="Google Shape;944;p40"/>
          <p:cNvSpPr txBox="1"/>
          <p:nvPr/>
        </p:nvSpPr>
        <p:spPr>
          <a:xfrm>
            <a:off x="2014939" y="5867399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Miss:3, Replace:1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5" name="Google Shape;945;p40"/>
          <p:cNvSpPr/>
          <p:nvPr/>
        </p:nvSpPr>
        <p:spPr>
          <a:xfrm>
            <a:off x="4203701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6" name="Google Shape;946;p40"/>
          <p:cNvSpPr/>
          <p:nvPr/>
        </p:nvSpPr>
        <p:spPr>
          <a:xfrm>
            <a:off x="4584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7" name="Google Shape;947;p40"/>
          <p:cNvSpPr/>
          <p:nvPr/>
        </p:nvSpPr>
        <p:spPr>
          <a:xfrm>
            <a:off x="4965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48" name="Google Shape;948;p40"/>
          <p:cNvSpPr txBox="1"/>
          <p:nvPr/>
        </p:nvSpPr>
        <p:spPr>
          <a:xfrm>
            <a:off x="1767644" y="4949654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4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9" name="Google Shape;949;p40"/>
          <p:cNvSpPr txBox="1"/>
          <p:nvPr/>
        </p:nvSpPr>
        <p:spPr>
          <a:xfrm>
            <a:off x="1876996" y="3509247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0" name="Google Shape;950;p40"/>
          <p:cNvSpPr txBox="1"/>
          <p:nvPr/>
        </p:nvSpPr>
        <p:spPr>
          <a:xfrm>
            <a:off x="1876996" y="4514018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Hit: 1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1767644" y="5436211"/>
            <a:ext cx="23158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          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2" name="Google Shape;952;p40"/>
          <p:cNvSpPr txBox="1"/>
          <p:nvPr/>
        </p:nvSpPr>
        <p:spPr>
          <a:xfrm>
            <a:off x="2034817" y="6371929"/>
            <a:ext cx="21760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	   Hit: 2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3" name="Google Shape;953;p40"/>
          <p:cNvSpPr/>
          <p:nvPr/>
        </p:nvSpPr>
        <p:spPr>
          <a:xfrm>
            <a:off x="4223577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54" name="Google Shape;954;p40"/>
          <p:cNvSpPr/>
          <p:nvPr/>
        </p:nvSpPr>
        <p:spPr>
          <a:xfrm>
            <a:off x="4604577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55" name="Google Shape;955;p40"/>
          <p:cNvSpPr/>
          <p:nvPr/>
        </p:nvSpPr>
        <p:spPr>
          <a:xfrm>
            <a:off x="4985578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" grpId="0"/>
      <p:bldP spid="932" grpId="0" animBg="1"/>
      <p:bldP spid="933" grpId="0" animBg="1"/>
      <p:bldP spid="9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body" idx="1"/>
          </p:nvPr>
        </p:nvSpPr>
        <p:spPr>
          <a:xfrm>
            <a:off x="1302327" y="1524001"/>
            <a:ext cx="9670473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3200" dirty="0"/>
              <a:t>If </a:t>
            </a:r>
            <a:r>
              <a:rPr lang="en-US" sz="3200" dirty="0">
                <a:solidFill>
                  <a:schemeClr val="dk1"/>
                </a:solidFill>
              </a:rPr>
              <a:t>page fault </a:t>
            </a:r>
            <a:r>
              <a:rPr lang="en-US" sz="3200" dirty="0"/>
              <a:t>(i.e., </a:t>
            </a:r>
            <a:r>
              <a:rPr lang="en-US" sz="32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3200" dirty="0"/>
              <a:t> bit is cleared)</a:t>
            </a:r>
            <a:endParaRPr sz="3600" dirty="0"/>
          </a:p>
          <a:p>
            <a:pPr marL="433341" lvl="1" indent="-221433">
              <a:buSzPct val="100000"/>
            </a:pPr>
            <a:r>
              <a:rPr lang="en-US" sz="2800" dirty="0"/>
              <a:t>Trap into OS (not handled by hardware. Why?)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OS selects victim page in memory to replace</a:t>
            </a:r>
            <a:endParaRPr sz="3200" dirty="0"/>
          </a:p>
          <a:p>
            <a:pPr marL="188050" lvl="1" indent="-211908">
              <a:buClr>
                <a:schemeClr val="dk2"/>
              </a:buClr>
              <a:buSzPct val="100000"/>
            </a:pPr>
            <a:r>
              <a:rPr lang="en-US" sz="2800" dirty="0"/>
              <a:t>Write victim page out to disk if modified. Add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modified (“dirty”)</a:t>
            </a:r>
            <a:r>
              <a:rPr lang="en-US" sz="2800" dirty="0"/>
              <a:t> bit to PTE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OS reads referenced page from disk into memory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Page table is updated,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800" dirty="0"/>
              <a:t> bit is set</a:t>
            </a:r>
            <a:endParaRPr sz="3200" dirty="0"/>
          </a:p>
          <a:p>
            <a:pPr marL="433341" lvl="1" indent="-221433">
              <a:buSzPct val="100000"/>
            </a:pPr>
            <a:r>
              <a:rPr lang="en-US" sz="2800" dirty="0"/>
              <a:t>Process continues execution</a:t>
            </a:r>
            <a:endParaRPr sz="3200" dirty="0"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3600" dirty="0"/>
              <a:t>What should scheduler do?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1136073" y="290945"/>
            <a:ext cx="9379528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Mechanism for Continuing a Process</a:t>
            </a:r>
            <a:endParaRPr dirty="0"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1"/>
          </p:nvPr>
        </p:nvSpPr>
        <p:spPr>
          <a:xfrm>
            <a:off x="1274618" y="1440872"/>
            <a:ext cx="10196945" cy="53062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Continuing a process after a page fault is tricky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Want page fault to be transparent to user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Page fault may have occurred in middle of instruction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When instruction is being fetched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When data is being loaded or stored</a:t>
            </a:r>
            <a:endParaRPr sz="2800" dirty="0"/>
          </a:p>
          <a:p>
            <a:pPr marL="433341" lvl="1" indent="-221433">
              <a:buSzPts val="2000"/>
            </a:pPr>
            <a:r>
              <a:rPr lang="en-US" sz="2800" dirty="0"/>
              <a:t>Requires hardware support</a:t>
            </a:r>
            <a:endParaRPr sz="3200" dirty="0"/>
          </a:p>
          <a:p>
            <a:pPr marL="645250" lvl="2" indent="-211908">
              <a:buClr>
                <a:schemeClr val="folHlink"/>
              </a:buClr>
              <a:buSzPts val="1800"/>
            </a:pPr>
            <a:r>
              <a:rPr lang="en-US" sz="2400" dirty="0">
                <a:solidFill>
                  <a:schemeClr val="folHlink"/>
                </a:solidFill>
              </a:rPr>
              <a:t>precise interrupts</a:t>
            </a:r>
            <a:r>
              <a:rPr lang="en-US" sz="2400" dirty="0"/>
              <a:t>: stop CPU pipeline such that instructions before faulting instruction have completed, and those after can be restarted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Complexity depends upon instruction set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Can faulting instruction be restarted from beginning?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Example: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move +(SP), R2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Must track side effects so hardware can roll them back if needed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>
            <a:spLocks noGrp="1"/>
          </p:cNvSpPr>
          <p:nvPr>
            <p:ph type="title"/>
          </p:nvPr>
        </p:nvSpPr>
        <p:spPr>
          <a:xfrm>
            <a:off x="2304256" y="3048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 </a:t>
            </a:r>
            <a:r>
              <a:rPr lang="en-US" dirty="0">
                <a:solidFill>
                  <a:srgbClr val="C00000"/>
                </a:solidFill>
              </a:rPr>
              <a:t>Policies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461" name="Google Shape;461;p21"/>
          <p:cNvSpPr txBox="1">
            <a:spLocks noGrp="1"/>
          </p:cNvSpPr>
          <p:nvPr>
            <p:ph type="body" idx="1"/>
          </p:nvPr>
        </p:nvSpPr>
        <p:spPr>
          <a:xfrm>
            <a:off x="969818" y="1523999"/>
            <a:ext cx="10460182" cy="516774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lnSpc>
                <a:spcPct val="180000"/>
              </a:lnSpc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 sz="3200" dirty="0"/>
              <a:t>Goal: Minimize number of page faults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Page faults require milliseconds to handle (reading from disk)</a:t>
            </a:r>
            <a:endParaRPr sz="2800" dirty="0"/>
          </a:p>
          <a:p>
            <a:pPr marL="433341" lvl="1" indent="-221433">
              <a:buSzPts val="2400"/>
            </a:pPr>
            <a:r>
              <a:rPr lang="en-US" sz="2800" dirty="0"/>
              <a:t>Implication: Plenty of time for OS to make good decision</a:t>
            </a:r>
            <a:endParaRPr sz="2800" dirty="0"/>
          </a:p>
          <a:p>
            <a:pPr marL="211908" indent="-211908">
              <a:buClr>
                <a:schemeClr val="dk2"/>
              </a:buClr>
              <a:buSzPts val="2800"/>
              <a:buNone/>
            </a:pPr>
            <a:r>
              <a:rPr lang="en-US" sz="3200" dirty="0"/>
              <a:t>OS has two decisions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Page selection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500"/>
            </a:pPr>
            <a:r>
              <a:rPr lang="en-US" sz="2400" b="1" dirty="0"/>
              <a:t>When </a:t>
            </a:r>
            <a:r>
              <a:rPr lang="en-US" sz="2400" dirty="0"/>
              <a:t>should a page (or pages) on disk be </a:t>
            </a:r>
            <a:r>
              <a:rPr lang="en-US" sz="2400" b="1" dirty="0"/>
              <a:t>brought into </a:t>
            </a:r>
            <a:r>
              <a:rPr lang="en-US" sz="2400" dirty="0"/>
              <a:t>memory?</a:t>
            </a:r>
            <a:endParaRPr sz="2400" dirty="0"/>
          </a:p>
          <a:p>
            <a:pPr marL="433341" lvl="1" indent="-221433">
              <a:buSzPts val="2400"/>
            </a:pPr>
            <a:r>
              <a:rPr lang="en-US" sz="2800" dirty="0"/>
              <a:t>Page replacement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500"/>
            </a:pPr>
            <a:r>
              <a:rPr lang="en-US" sz="2400" b="1" dirty="0"/>
              <a:t>Which r</a:t>
            </a:r>
            <a:r>
              <a:rPr lang="en-US" sz="2400" dirty="0"/>
              <a:t>esident page (or pages) in memory should be </a:t>
            </a:r>
            <a:r>
              <a:rPr lang="en-US" sz="2400" b="1" dirty="0"/>
              <a:t>thrown out </a:t>
            </a:r>
            <a:r>
              <a:rPr lang="en-US" sz="2400" dirty="0"/>
              <a:t>to disk?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969818" y="91210"/>
            <a:ext cx="10238509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Average Memory Access Time (AMAT)</a:t>
            </a:r>
            <a:endParaRPr dirty="0"/>
          </a:p>
        </p:txBody>
      </p:sp>
      <p:sp>
        <p:nvSpPr>
          <p:cNvPr id="467" name="Google Shape;467;p22"/>
          <p:cNvSpPr txBox="1">
            <a:spLocks noGrp="1"/>
          </p:cNvSpPr>
          <p:nvPr>
            <p:ph type="body" idx="1"/>
          </p:nvPr>
        </p:nvSpPr>
        <p:spPr>
          <a:xfrm>
            <a:off x="1752600" y="15240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Hit% = portion of accesses that go straight to RAM 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Miss% = portion of accesses that go to disk first 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Tm = time for memory access 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Td = time for disk access</a:t>
            </a:r>
            <a:endParaRPr sz="36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AMAT = (Tm) + (Miss% * Td)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body" idx="1"/>
          </p:nvPr>
        </p:nvSpPr>
        <p:spPr>
          <a:xfrm>
            <a:off x="1094509" y="1524001"/>
            <a:ext cx="10474036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When should a page be brought from disk into memory?</a:t>
            </a:r>
            <a:endParaRPr sz="4000" dirty="0"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3600" dirty="0">
                <a:solidFill>
                  <a:srgbClr val="C00000"/>
                </a:solidFill>
              </a:rPr>
              <a:t>Demand paging:</a:t>
            </a:r>
            <a:r>
              <a:rPr lang="en-US" sz="3600" dirty="0">
                <a:solidFill>
                  <a:schemeClr val="dk1"/>
                </a:solidFill>
              </a:rPr>
              <a:t> Load page only when page fault occurs</a:t>
            </a:r>
            <a:endParaRPr sz="4000" dirty="0"/>
          </a:p>
          <a:p>
            <a:pPr marL="433341" lvl="1" indent="-221433">
              <a:buSzPts val="1600"/>
            </a:pPr>
            <a:r>
              <a:rPr lang="en-US" sz="3600" dirty="0"/>
              <a:t>Intuition: </a:t>
            </a:r>
            <a:r>
              <a:rPr lang="en-US" sz="3200" dirty="0"/>
              <a:t>Wait until page must absolutely be in memory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When process starts: No pages are loaded in memory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Problems: Pay the cost of a page fault for every newly accessed page</a:t>
            </a:r>
            <a:endParaRPr sz="3600" dirty="0"/>
          </a:p>
          <a:p>
            <a:pPr marL="433341" lvl="1" indent="-94438">
              <a:buSzPts val="2000"/>
              <a:buNone/>
            </a:pPr>
            <a:endParaRPr sz="3200"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body" idx="1"/>
          </p:nvPr>
        </p:nvSpPr>
        <p:spPr>
          <a:xfrm>
            <a:off x="1177635" y="1524001"/>
            <a:ext cx="10266219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When should a page be brought from disk into memory?</a:t>
            </a:r>
            <a:endParaRPr sz="4000" dirty="0"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3600" dirty="0">
                <a:solidFill>
                  <a:schemeClr val="dk1"/>
                </a:solidFill>
              </a:rPr>
              <a:t>Pre-paging (anticipatory, prefetching): Load page before referenced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OS predicts future accesses (</a:t>
            </a:r>
            <a:r>
              <a:rPr lang="en-US" sz="3200" dirty="0">
                <a:solidFill>
                  <a:schemeClr val="folHlink"/>
                </a:solidFill>
              </a:rPr>
              <a:t>oracle</a:t>
            </a:r>
            <a:r>
              <a:rPr lang="en-US" sz="3200" dirty="0"/>
              <a:t>) and brings pages into memory early</a:t>
            </a:r>
            <a:endParaRPr sz="2800" dirty="0"/>
          </a:p>
          <a:p>
            <a:pPr marL="433341" lvl="1" indent="-221433">
              <a:buSzPts val="1600"/>
            </a:pPr>
            <a:r>
              <a:rPr lang="en-US" sz="3600" dirty="0"/>
              <a:t>Works well for some access patterns (e.g., sequential)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>
                <a:solidFill>
                  <a:srgbClr val="921F07"/>
                </a:solidFill>
              </a:rPr>
              <a:t>Problems?</a:t>
            </a:r>
            <a:endParaRPr sz="3600"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body" idx="1"/>
          </p:nvPr>
        </p:nvSpPr>
        <p:spPr>
          <a:xfrm>
            <a:off x="1828800" y="1524001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600" dirty="0"/>
              <a:t>When should a page be brought from disk into memory?</a:t>
            </a:r>
            <a:endParaRPr sz="4000" dirty="0"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3600" dirty="0">
                <a:solidFill>
                  <a:srgbClr val="C00000"/>
                </a:solidFill>
              </a:rPr>
              <a:t>Hints</a:t>
            </a:r>
            <a:r>
              <a:rPr lang="en-US" sz="3600" dirty="0">
                <a:solidFill>
                  <a:schemeClr val="dk1"/>
                </a:solidFill>
              </a:rPr>
              <a:t>: Combine above with user-supplied hints about page references</a:t>
            </a:r>
            <a:endParaRPr sz="4000" dirty="0"/>
          </a:p>
          <a:p>
            <a:pPr marL="433341" lvl="1" indent="-221433">
              <a:buSzPts val="2000"/>
            </a:pPr>
            <a:r>
              <a:rPr lang="en-US" sz="3200" dirty="0"/>
              <a:t>User specifies: may need page in future, don’t need this page anymore, or sequential access pattern, ...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3200" dirty="0"/>
              <a:t>Example: </a:t>
            </a:r>
            <a:r>
              <a:rPr lang="en-US" sz="3200" dirty="0" err="1">
                <a:latin typeface="Courier"/>
                <a:ea typeface="Courier"/>
                <a:cs typeface="Courier"/>
                <a:sym typeface="Courier"/>
              </a:rPr>
              <a:t>madvise</a:t>
            </a:r>
            <a:r>
              <a:rPr lang="en-US" sz="3200" dirty="0">
                <a:latin typeface="Courier"/>
                <a:ea typeface="Courier"/>
                <a:cs typeface="Courier"/>
                <a:sym typeface="Courier"/>
              </a:rPr>
              <a:t>()</a:t>
            </a:r>
            <a:r>
              <a:rPr lang="en-US" sz="3200" dirty="0"/>
              <a:t> in Unix</a:t>
            </a:r>
            <a:endParaRPr sz="3600" dirty="0"/>
          </a:p>
          <a:p>
            <a:pPr marL="433341" lvl="1" indent="-94438">
              <a:buSzPts val="2000"/>
              <a:buNone/>
            </a:pPr>
            <a:endParaRPr sz="3200" dirty="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3352</TotalTime>
  <Words>1515</Words>
  <Application>Microsoft Macintosh PowerPoint</Application>
  <PresentationFormat>Widescreen</PresentationFormat>
  <Paragraphs>481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</vt:lpstr>
      <vt:lpstr>Gill Sans</vt:lpstr>
      <vt:lpstr>Helvetica</vt:lpstr>
      <vt:lpstr>Short Stack</vt:lpstr>
      <vt:lpstr>Office Theme</vt:lpstr>
      <vt:lpstr>PowerPoint Presentation</vt:lpstr>
      <vt:lpstr>PowerPoint Presentation</vt:lpstr>
      <vt:lpstr>Virtual Memory Mechanisms</vt:lpstr>
      <vt:lpstr>Mechanism for Continuing a Process</vt:lpstr>
      <vt:lpstr>Virtual Memory Policies</vt:lpstr>
      <vt:lpstr>Average Memory Access Time (AMAT)</vt:lpstr>
      <vt:lpstr>Page Selection</vt:lpstr>
      <vt:lpstr>Page Selection</vt:lpstr>
      <vt:lpstr>Page Selection</vt:lpstr>
      <vt:lpstr>Page Replacement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FIFO</vt:lpstr>
      <vt:lpstr>FIFO Example</vt:lpstr>
      <vt:lpstr>FIFO Example</vt:lpstr>
      <vt:lpstr>FIFO Example</vt:lpstr>
      <vt:lpstr>FIFO Example</vt:lpstr>
      <vt:lpstr>FIFO Example</vt:lpstr>
      <vt:lpstr>FIFO Example</vt:lpstr>
      <vt:lpstr>LRU Example – Replace Least Recently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3248</cp:revision>
  <dcterms:created xsi:type="dcterms:W3CDTF">2019-01-23T03:40:12Z</dcterms:created>
  <dcterms:modified xsi:type="dcterms:W3CDTF">2023-11-08T11:45:27Z</dcterms:modified>
</cp:coreProperties>
</file>