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4"/>
  </p:notesMasterIdLst>
  <p:sldIdLst>
    <p:sldId id="421" r:id="rId2"/>
    <p:sldId id="685" r:id="rId3"/>
    <p:sldId id="296" r:id="rId4"/>
    <p:sldId id="396" r:id="rId5"/>
    <p:sldId id="298" r:id="rId6"/>
    <p:sldId id="669" r:id="rId7"/>
    <p:sldId id="300" r:id="rId8"/>
    <p:sldId id="397" r:id="rId9"/>
    <p:sldId id="302" r:id="rId10"/>
    <p:sldId id="303" r:id="rId11"/>
    <p:sldId id="304" r:id="rId12"/>
    <p:sldId id="305" r:id="rId13"/>
    <p:sldId id="306" r:id="rId14"/>
    <p:sldId id="398" r:id="rId15"/>
    <p:sldId id="399" r:id="rId16"/>
    <p:sldId id="309" r:id="rId17"/>
    <p:sldId id="310" r:id="rId18"/>
    <p:sldId id="400" r:id="rId19"/>
    <p:sldId id="401" r:id="rId20"/>
    <p:sldId id="402" r:id="rId21"/>
    <p:sldId id="403" r:id="rId22"/>
    <p:sldId id="686" r:id="rId23"/>
    <p:sldId id="687" r:id="rId24"/>
    <p:sldId id="696" r:id="rId25"/>
    <p:sldId id="265" r:id="rId26"/>
    <p:sldId id="395" r:id="rId27"/>
    <p:sldId id="266" r:id="rId28"/>
    <p:sldId id="270" r:id="rId29"/>
    <p:sldId id="332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323" r:id="rId42"/>
    <p:sldId id="324" r:id="rId43"/>
    <p:sldId id="325" r:id="rId44"/>
    <p:sldId id="326" r:id="rId45"/>
    <p:sldId id="283" r:id="rId46"/>
    <p:sldId id="284" r:id="rId47"/>
    <p:sldId id="285" r:id="rId48"/>
    <p:sldId id="286" r:id="rId49"/>
    <p:sldId id="287" r:id="rId50"/>
    <p:sldId id="288" r:id="rId51"/>
    <p:sldId id="290" r:id="rId52"/>
    <p:sldId id="291" r:id="rId53"/>
    <p:sldId id="292" r:id="rId54"/>
    <p:sldId id="293" r:id="rId55"/>
    <p:sldId id="294" r:id="rId56"/>
    <p:sldId id="295" r:id="rId57"/>
    <p:sldId id="688" r:id="rId58"/>
    <p:sldId id="689" r:id="rId59"/>
    <p:sldId id="299" r:id="rId60"/>
    <p:sldId id="301" r:id="rId61"/>
    <p:sldId id="690" r:id="rId62"/>
    <p:sldId id="691" r:id="rId63"/>
    <p:sldId id="692" r:id="rId64"/>
    <p:sldId id="693" r:id="rId65"/>
    <p:sldId id="307" r:id="rId66"/>
    <p:sldId id="327" r:id="rId67"/>
    <p:sldId id="694" r:id="rId68"/>
    <p:sldId id="695" r:id="rId69"/>
    <p:sldId id="311" r:id="rId70"/>
    <p:sldId id="312" r:id="rId71"/>
    <p:sldId id="313" r:id="rId72"/>
    <p:sldId id="314" r:id="rId73"/>
    <p:sldId id="317" r:id="rId74"/>
    <p:sldId id="328" r:id="rId75"/>
    <p:sldId id="329" r:id="rId76"/>
    <p:sldId id="375" r:id="rId77"/>
    <p:sldId id="389" r:id="rId78"/>
    <p:sldId id="390" r:id="rId79"/>
    <p:sldId id="338" r:id="rId80"/>
    <p:sldId id="391" r:id="rId81"/>
    <p:sldId id="392" r:id="rId82"/>
    <p:sldId id="393" r:id="rId83"/>
    <p:sldId id="394" r:id="rId84"/>
    <p:sldId id="341" r:id="rId85"/>
    <p:sldId id="377" r:id="rId86"/>
    <p:sldId id="378" r:id="rId87"/>
    <p:sldId id="379" r:id="rId88"/>
    <p:sldId id="697" r:id="rId89"/>
    <p:sldId id="698" r:id="rId90"/>
    <p:sldId id="699" r:id="rId91"/>
    <p:sldId id="385" r:id="rId92"/>
    <p:sldId id="349" r:id="rId93"/>
    <p:sldId id="700" r:id="rId94"/>
    <p:sldId id="386" r:id="rId95"/>
    <p:sldId id="387" r:id="rId96"/>
    <p:sldId id="388" r:id="rId97"/>
    <p:sldId id="350" r:id="rId98"/>
    <p:sldId id="353" r:id="rId99"/>
    <p:sldId id="355" r:id="rId100"/>
    <p:sldId id="356" r:id="rId101"/>
    <p:sldId id="357" r:id="rId102"/>
    <p:sldId id="358" r:id="rId103"/>
    <p:sldId id="359" r:id="rId104"/>
    <p:sldId id="361" r:id="rId105"/>
    <p:sldId id="360" r:id="rId106"/>
    <p:sldId id="373" r:id="rId107"/>
    <p:sldId id="362" r:id="rId108"/>
    <p:sldId id="363" r:id="rId109"/>
    <p:sldId id="364" r:id="rId110"/>
    <p:sldId id="366" r:id="rId111"/>
    <p:sldId id="365" r:id="rId112"/>
    <p:sldId id="367" r:id="rId113"/>
    <p:sldId id="439" r:id="rId114"/>
    <p:sldId id="440" r:id="rId115"/>
    <p:sldId id="441" r:id="rId116"/>
    <p:sldId id="442" r:id="rId117"/>
    <p:sldId id="432" r:id="rId118"/>
    <p:sldId id="437" r:id="rId119"/>
    <p:sldId id="427" r:id="rId120"/>
    <p:sldId id="438" r:id="rId121"/>
    <p:sldId id="430" r:id="rId122"/>
    <p:sldId id="335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7"/>
    <p:restoredTop sz="94664"/>
  </p:normalViewPr>
  <p:slideViewPr>
    <p:cSldViewPr snapToGrid="0" snapToObjects="1">
      <p:cViewPr varScale="1">
        <p:scale>
          <a:sx n="101" d="100"/>
          <a:sy n="101" d="100"/>
        </p:scale>
        <p:origin x="23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039286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944216" y="1658986"/>
            <a:ext cx="10111316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77" lvl="0" indent="-342882" algn="l">
              <a:spcBef>
                <a:spcPts val="15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914353" lvl="1" indent="-333358" algn="l">
              <a:spcBef>
                <a:spcPts val="45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371530" lvl="2" indent="-32383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706" lvl="3" indent="-342882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5883" lvl="4" indent="-342882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060" lvl="5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236" lvl="6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413" lvl="7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590" lvl="8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320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/>
          <a:lstStyle>
            <a:lvl1pPr algn="ctr">
              <a:defRPr sz="2250"/>
            </a:lvl1pPr>
            <a:lvl2pPr algn="ctr">
              <a:defRPr sz="2250"/>
            </a:lvl2pPr>
            <a:lvl3pPr algn="ctr">
              <a:defRPr sz="2250"/>
            </a:lvl3pPr>
            <a:lvl4pPr algn="ctr">
              <a:defRPr sz="2250"/>
            </a:lvl4pPr>
            <a:lvl5pPr algn="ctr"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9744250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9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magazines/2012/4/147359-cpu-db-recording-microprocessor-history/fulltex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2865671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Virtual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Google Shape;1026;p48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7" name="Google Shape;1027;p48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8" name="Google Shape;1028;p48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9" name="Google Shape;1029;p48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30" name="Google Shape;1030;p48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31" name="Google Shape;1031;p48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Google Shape;1032;p48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Google Shape;1033;p48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Google Shape;1034;p48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Google Shape;1035;p48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Google Shape;1036;p48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7" name="Google Shape;1037;p48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XCHG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667" y="1345921"/>
            <a:ext cx="86310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225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</a:t>
            </a: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25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while(</a:t>
            </a:r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xchg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(&amp;lock-&gt;flag, 1) == 1) ; </a:t>
            </a: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25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225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</a:t>
            </a:r>
          </a:p>
          <a:p>
            <a:pPr algn="l"/>
            <a:r>
              <a:rPr lang="en-US" sz="225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877880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1749773" y="1533763"/>
            <a:ext cx="8723917" cy="30568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1828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1828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2611" y="3966896"/>
            <a:ext cx="8631079" cy="1066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sz="1266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sz="1266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sz="1266" dirty="0">
              <a:solidFill>
                <a:schemeClr val="bg2"/>
              </a:solidFill>
            </a:endParaRPr>
          </a:p>
          <a:p>
            <a:pPr algn="l"/>
            <a:r>
              <a:rPr lang="en-US" sz="1266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sz="1266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sz="1266" dirty="0">
                <a:solidFill>
                  <a:schemeClr val="bg2"/>
                </a:solidFill>
                <a:latin typeface="Menlo" charset="0"/>
              </a:rPr>
              <a:t>(&amp;lock-&gt;flag, ?, ?)</a:t>
            </a:r>
            <a:br>
              <a:rPr lang="en-US" sz="1266" dirty="0">
                <a:solidFill>
                  <a:schemeClr val="bg2"/>
                </a:solidFill>
                <a:latin typeface="Menlo" charset="0"/>
              </a:rPr>
            </a:br>
            <a:r>
              <a:rPr lang="en-US" sz="1266" dirty="0">
                <a:solidFill>
                  <a:schemeClr val="bg2"/>
                </a:solidFill>
                <a:latin typeface="Menlo" charset="0"/>
              </a:rPr>
              <a:t>				 == ?) ; </a:t>
            </a:r>
          </a:p>
          <a:p>
            <a:pPr algn="l"/>
            <a:r>
              <a:rPr lang="en-US" sz="1266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sz="1266" dirty="0">
                <a:solidFill>
                  <a:schemeClr val="bg2"/>
                </a:solidFill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3594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1749773" y="1533763"/>
            <a:ext cx="8723917" cy="30568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ptr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1828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1828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2611" y="3966896"/>
            <a:ext cx="8631079" cy="1066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sz="1266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sz="1266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sz="1266" dirty="0">
              <a:solidFill>
                <a:schemeClr val="bg2"/>
              </a:solidFill>
            </a:endParaRPr>
          </a:p>
          <a:p>
            <a:pPr algn="l"/>
            <a:r>
              <a:rPr lang="en-US" sz="1266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sz="1266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sz="1266" dirty="0">
                <a:solidFill>
                  <a:schemeClr val="bg2"/>
                </a:solidFill>
                <a:latin typeface="Menlo" charset="0"/>
              </a:rPr>
              <a:t>(&amp;lock-&gt;flag, 0, 1)</a:t>
            </a:r>
            <a:br>
              <a:rPr lang="en-US" sz="1266" dirty="0">
                <a:solidFill>
                  <a:schemeClr val="bg2"/>
                </a:solidFill>
                <a:latin typeface="Menlo" charset="0"/>
              </a:rPr>
            </a:br>
            <a:r>
              <a:rPr lang="en-US" sz="1266" dirty="0">
                <a:solidFill>
                  <a:schemeClr val="bg2"/>
                </a:solidFill>
                <a:latin typeface="Menlo" charset="0"/>
              </a:rPr>
              <a:t>				 == 1) ; </a:t>
            </a:r>
          </a:p>
          <a:p>
            <a:pPr algn="l"/>
            <a:r>
              <a:rPr lang="en-US" sz="1266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sz="1266" dirty="0">
                <a:solidFill>
                  <a:schemeClr val="bg2"/>
                </a:solidFill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992767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3270278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1" name="Shape 401"/>
          <p:cNvSpPr/>
          <p:nvPr/>
        </p:nvSpPr>
        <p:spPr>
          <a:xfrm>
            <a:off x="3411234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/>
              <a:t>spin</a:t>
            </a:r>
          </a:p>
        </p:txBody>
      </p:sp>
      <p:sp>
        <p:nvSpPr>
          <p:cNvPr id="402" name="Shape 402"/>
          <p:cNvSpPr/>
          <p:nvPr/>
        </p:nvSpPr>
        <p:spPr>
          <a:xfrm>
            <a:off x="5056216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3" name="Shape 403"/>
          <p:cNvSpPr/>
          <p:nvPr/>
        </p:nvSpPr>
        <p:spPr>
          <a:xfrm>
            <a:off x="5197171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/>
              <a:t>spin</a:t>
            </a:r>
          </a:p>
        </p:txBody>
      </p:sp>
      <p:sp>
        <p:nvSpPr>
          <p:cNvPr id="404" name="Shape 404"/>
          <p:cNvSpPr/>
          <p:nvPr/>
        </p:nvSpPr>
        <p:spPr>
          <a:xfrm>
            <a:off x="6842154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5" name="Shape 405"/>
          <p:cNvSpPr/>
          <p:nvPr/>
        </p:nvSpPr>
        <p:spPr>
          <a:xfrm>
            <a:off x="6983109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/>
              <a:t>spin</a:t>
            </a:r>
          </a:p>
        </p:txBody>
      </p:sp>
      <p:sp>
        <p:nvSpPr>
          <p:cNvPr id="406" name="Shape 406"/>
          <p:cNvSpPr/>
          <p:nvPr/>
        </p:nvSpPr>
        <p:spPr>
          <a:xfrm>
            <a:off x="8628092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7" name="Shape 407"/>
          <p:cNvSpPr/>
          <p:nvPr/>
        </p:nvSpPr>
        <p:spPr>
          <a:xfrm>
            <a:off x="8769046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/>
              <a:t>spin</a:t>
            </a:r>
          </a:p>
        </p:txBody>
      </p:sp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rgbClr val="FFFFFF"/>
                </a:solidFill>
              </a:rPr>
              <a:t>Basic Spinlocks are Unfair</a:t>
            </a:r>
          </a:p>
        </p:txBody>
      </p:sp>
      <p:sp>
        <p:nvSpPr>
          <p:cNvPr id="409" name="Shape 409"/>
          <p:cNvSpPr/>
          <p:nvPr/>
        </p:nvSpPr>
        <p:spPr>
          <a:xfrm>
            <a:off x="2325306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10" name="Shape 410"/>
          <p:cNvSpPr/>
          <p:nvPr/>
        </p:nvSpPr>
        <p:spPr>
          <a:xfrm>
            <a:off x="3218275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/>
              <a:t>B</a:t>
            </a:r>
          </a:p>
        </p:txBody>
      </p:sp>
      <p:sp>
        <p:nvSpPr>
          <p:cNvPr id="411" name="Shape 411"/>
          <p:cNvSpPr/>
          <p:nvPr/>
        </p:nvSpPr>
        <p:spPr>
          <a:xfrm>
            <a:off x="2334070" y="4371340"/>
            <a:ext cx="7125891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2334070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2203419" y="4409781"/>
            <a:ext cx="237245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4" name="Shape 414"/>
          <p:cNvSpPr/>
          <p:nvPr/>
        </p:nvSpPr>
        <p:spPr>
          <a:xfrm>
            <a:off x="3227039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013545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16" name="Shape 416"/>
          <p:cNvSpPr/>
          <p:nvPr/>
        </p:nvSpPr>
        <p:spPr>
          <a:xfrm>
            <a:off x="4120007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906514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18" name="Shape 418"/>
          <p:cNvSpPr/>
          <p:nvPr/>
        </p:nvSpPr>
        <p:spPr>
          <a:xfrm>
            <a:off x="4120007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5012976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799483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421" name="Shape 421"/>
          <p:cNvSpPr/>
          <p:nvPr/>
        </p:nvSpPr>
        <p:spPr>
          <a:xfrm>
            <a:off x="5905945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5692452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23" name="Shape 423"/>
          <p:cNvSpPr/>
          <p:nvPr/>
        </p:nvSpPr>
        <p:spPr>
          <a:xfrm>
            <a:off x="5905945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6798914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502578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26" name="Shape 426"/>
          <p:cNvSpPr/>
          <p:nvPr/>
        </p:nvSpPr>
        <p:spPr>
          <a:xfrm>
            <a:off x="7691882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7395547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428" name="Shape 428"/>
          <p:cNvSpPr/>
          <p:nvPr/>
        </p:nvSpPr>
        <p:spPr>
          <a:xfrm>
            <a:off x="7691882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8584851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8288516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431" name="Shape 431"/>
          <p:cNvSpPr/>
          <p:nvPr/>
        </p:nvSpPr>
        <p:spPr>
          <a:xfrm>
            <a:off x="9477820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9181485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433" name="Shape 433"/>
          <p:cNvSpPr/>
          <p:nvPr/>
        </p:nvSpPr>
        <p:spPr>
          <a:xfrm>
            <a:off x="4111244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4" name="Shape 434"/>
          <p:cNvSpPr/>
          <p:nvPr/>
        </p:nvSpPr>
        <p:spPr>
          <a:xfrm>
            <a:off x="5004213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/>
              <a:t>B</a:t>
            </a:r>
          </a:p>
        </p:txBody>
      </p:sp>
      <p:sp>
        <p:nvSpPr>
          <p:cNvPr id="435" name="Shape 435"/>
          <p:cNvSpPr/>
          <p:nvPr/>
        </p:nvSpPr>
        <p:spPr>
          <a:xfrm>
            <a:off x="5897181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6" name="Shape 436"/>
          <p:cNvSpPr/>
          <p:nvPr/>
        </p:nvSpPr>
        <p:spPr>
          <a:xfrm>
            <a:off x="6790150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/>
              <a:t>B</a:t>
            </a:r>
          </a:p>
        </p:txBody>
      </p:sp>
      <p:sp>
        <p:nvSpPr>
          <p:cNvPr id="437" name="Shape 437"/>
          <p:cNvSpPr/>
          <p:nvPr/>
        </p:nvSpPr>
        <p:spPr>
          <a:xfrm>
            <a:off x="7683119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8" name="Shape 438"/>
          <p:cNvSpPr/>
          <p:nvPr/>
        </p:nvSpPr>
        <p:spPr>
          <a:xfrm>
            <a:off x="8576088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/>
              <a:t>B</a:t>
            </a:r>
          </a:p>
        </p:txBody>
      </p:sp>
      <p:sp>
        <p:nvSpPr>
          <p:cNvPr id="439" name="Shape 439"/>
          <p:cNvSpPr/>
          <p:nvPr/>
        </p:nvSpPr>
        <p:spPr>
          <a:xfrm>
            <a:off x="2099543" y="2864437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40" name="Shape 440"/>
          <p:cNvSpPr/>
          <p:nvPr/>
        </p:nvSpPr>
        <p:spPr>
          <a:xfrm>
            <a:off x="2346157" y="3188212"/>
            <a:ext cx="1" cy="222323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3191606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42" name="Shape 442"/>
          <p:cNvSpPr/>
          <p:nvPr/>
        </p:nvSpPr>
        <p:spPr>
          <a:xfrm>
            <a:off x="2738478" y="2777179"/>
            <a:ext cx="232757" cy="633355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2312563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44" name="Shape 444"/>
          <p:cNvSpPr/>
          <p:nvPr/>
        </p:nvSpPr>
        <p:spPr>
          <a:xfrm flipH="1">
            <a:off x="3060531" y="2778222"/>
            <a:ext cx="319537" cy="632313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798950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46" name="Shape 446"/>
          <p:cNvSpPr/>
          <p:nvPr/>
        </p:nvSpPr>
        <p:spPr>
          <a:xfrm>
            <a:off x="4345821" y="2777179"/>
            <a:ext cx="232757" cy="633355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3919907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48" name="Shape 448"/>
          <p:cNvSpPr/>
          <p:nvPr/>
        </p:nvSpPr>
        <p:spPr>
          <a:xfrm flipH="1">
            <a:off x="4667875" y="2778222"/>
            <a:ext cx="319537" cy="632313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763481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50" name="Shape 450"/>
          <p:cNvSpPr/>
          <p:nvPr/>
        </p:nvSpPr>
        <p:spPr>
          <a:xfrm>
            <a:off x="6310353" y="2777179"/>
            <a:ext cx="232757" cy="633355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5884438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52" name="Shape 452"/>
          <p:cNvSpPr/>
          <p:nvPr/>
        </p:nvSpPr>
        <p:spPr>
          <a:xfrm flipH="1">
            <a:off x="6632406" y="2778222"/>
            <a:ext cx="319537" cy="632313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8192231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54" name="Shape 454"/>
          <p:cNvSpPr/>
          <p:nvPr/>
        </p:nvSpPr>
        <p:spPr>
          <a:xfrm>
            <a:off x="7739103" y="2777179"/>
            <a:ext cx="232757" cy="633355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313188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56" name="Shape 456"/>
          <p:cNvSpPr/>
          <p:nvPr/>
        </p:nvSpPr>
        <p:spPr>
          <a:xfrm flipH="1">
            <a:off x="8061156" y="2778222"/>
            <a:ext cx="319537" cy="632313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8281" y="5477813"/>
            <a:ext cx="2947025" cy="2871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Scheduler is independent of locks/unlocks</a:t>
            </a:r>
          </a:p>
        </p:txBody>
      </p:sp>
    </p:spTree>
    <p:extLst>
      <p:ext uri="{BB962C8B-B14F-4D97-AF65-F5344CB8AC3E}">
        <p14:creationId xmlns:p14="http://schemas.microsoft.com/office/powerpoint/2010/main" val="19268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10" grpId="0" animBg="1"/>
      <p:bldP spid="414" grpId="0" animBg="1"/>
      <p:bldP spid="416" grpId="0" animBg="1"/>
      <p:bldP spid="418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rgbClr val="FFFFFF"/>
                </a:solidFill>
              </a:rPr>
              <a:t>Fair</a:t>
            </a:r>
            <a:r>
              <a:rPr lang="en-US" sz="4556" dirty="0">
                <a:solidFill>
                  <a:srgbClr val="FFFFFF"/>
                </a:solidFill>
              </a:rPr>
              <a:t>ness</a:t>
            </a:r>
            <a:r>
              <a:rPr sz="4556" dirty="0">
                <a:solidFill>
                  <a:srgbClr val="FFFFFF"/>
                </a:solidFill>
              </a:rPr>
              <a:t>: Ticket Locks</a:t>
            </a:r>
          </a:p>
        </p:txBody>
      </p:sp>
      <p:sp>
        <p:nvSpPr>
          <p:cNvPr id="459" name="Shape 459"/>
          <p:cNvSpPr>
            <a:spLocks noGrp="1"/>
          </p:cNvSpPr>
          <p:nvPr>
            <p:ph type="body" idx="4294967295"/>
          </p:nvPr>
        </p:nvSpPr>
        <p:spPr>
          <a:xfrm>
            <a:off x="1524000" y="1586137"/>
            <a:ext cx="8872761" cy="50876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/>
              <a:t>Idea: reserve </a:t>
            </a:r>
            <a:r>
              <a:rPr lang="en-US" sz="2137" dirty="0"/>
              <a:t>each thread’s</a:t>
            </a:r>
            <a:r>
              <a:rPr sz="2137" dirty="0"/>
              <a:t> turn to use a lock.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lang="en-US" sz="2137" dirty="0"/>
              <a:t>Each thread s</a:t>
            </a:r>
            <a:r>
              <a:rPr sz="2137" dirty="0"/>
              <a:t>pin</a:t>
            </a:r>
            <a:r>
              <a:rPr lang="en-US" sz="2137" dirty="0"/>
              <a:t>s</a:t>
            </a:r>
            <a:r>
              <a:rPr sz="2137" dirty="0"/>
              <a:t> until </a:t>
            </a:r>
            <a:r>
              <a:rPr lang="en-US" sz="2137" dirty="0"/>
              <a:t>their </a:t>
            </a:r>
            <a:r>
              <a:rPr sz="2137" dirty="0"/>
              <a:t>turn.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/>
              <a:t>Use new </a:t>
            </a:r>
            <a:r>
              <a:rPr lang="en-US" sz="2137" dirty="0"/>
              <a:t>atomic </a:t>
            </a:r>
            <a:r>
              <a:rPr sz="2137" dirty="0"/>
              <a:t>primitive, fetch-and-add:</a:t>
            </a:r>
            <a:endParaRPr sz="2137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sz="2137" b="1" dirty="0">
                <a:latin typeface="Menlo"/>
                <a:ea typeface="Menlo"/>
                <a:cs typeface="Menlo"/>
                <a:sym typeface="Menlo"/>
              </a:rPr>
              <a:t>FetchAndAdd</a:t>
            </a:r>
            <a:r>
              <a:rPr sz="2137" dirty="0">
                <a:latin typeface="Menlo"/>
                <a:ea typeface="Menlo"/>
                <a:cs typeface="Menlo"/>
                <a:sym typeface="Menlo"/>
              </a:rPr>
              <a:t>(int *ptr) {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	int old = *ptr;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	*ptr = old + 1;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	return old;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}</a:t>
            </a:r>
            <a:endParaRPr lang="en-US" sz="2137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lang="en-US" sz="2137" dirty="0">
                <a:latin typeface="Menlo"/>
                <a:ea typeface="Menlo"/>
                <a:cs typeface="Menlo"/>
                <a:sym typeface="Menlo"/>
              </a:rPr>
              <a:t>Acquire: Grab ticket; </a:t>
            </a:r>
            <a:br>
              <a:rPr lang="en-US" sz="2137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137" dirty="0">
                <a:latin typeface="Menlo"/>
                <a:ea typeface="Menlo"/>
                <a:cs typeface="Menlo"/>
                <a:sym typeface="Menlo"/>
              </a:rPr>
              <a:t>Spin while not thread’s ticket != turn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lang="en-US" sz="2137" dirty="0">
                <a:latin typeface="Menlo"/>
                <a:ea typeface="Menlo"/>
                <a:cs typeface="Menlo"/>
                <a:sym typeface="Menlo"/>
              </a:rPr>
              <a:t>Release: Advance to next turn</a:t>
            </a:r>
            <a:endParaRPr sz="2137" dirty="0"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069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7881223" y="234283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7881223" y="2726812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7881223" y="314650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7881223" y="3530484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7881223" y="3950180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7881223" y="433415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7881223" y="4753851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7881223" y="513782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2063854" y="1840285"/>
            <a:ext cx="1327286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A lock(): </a:t>
            </a:r>
            <a:endParaRPr lang="en-US" sz="225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B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C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A unlock(): </a:t>
            </a:r>
            <a:endParaRPr lang="en-US" sz="225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A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B unlock(): </a:t>
            </a:r>
            <a:endParaRPr lang="en-US" sz="225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C unlock(): </a:t>
            </a:r>
            <a:endParaRPr lang="en-US" sz="225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A unlock(): </a:t>
            </a:r>
            <a:endParaRPr lang="en-US" sz="225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C lock():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51771" y="2342836"/>
            <a:ext cx="1144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959216" y="2336807"/>
            <a:ext cx="861299" cy="6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79495" y="2044541"/>
            <a:ext cx="608115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Ticket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9080" y="2020307"/>
            <a:ext cx="479170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>
                <a:solidFill>
                  <a:schemeClr val="bg1"/>
                </a:solidFill>
              </a:rPr>
              <a:t>Turn</a:t>
            </a:r>
          </a:p>
        </p:txBody>
      </p:sp>
    </p:spTree>
    <p:extLst>
      <p:ext uri="{BB962C8B-B14F-4D97-AF65-F5344CB8AC3E}">
        <p14:creationId xmlns:p14="http://schemas.microsoft.com/office/powerpoint/2010/main" val="404436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7881223" y="234283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7881223" y="2726812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7881223" y="314650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7881223" y="3530484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7881223" y="3950180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7881223" y="433415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7881223" y="4753851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7881223" y="513782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2063854" y="1840285"/>
            <a:ext cx="5612306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A lock(): gets ticket 0, </a:t>
            </a:r>
            <a:r>
              <a:rPr lang="en-US" sz="2250" dirty="0">
                <a:solidFill>
                  <a:schemeClr val="bg2"/>
                </a:solidFill>
              </a:rPr>
              <a:t>spins until turn = 0 </a:t>
            </a:r>
            <a:r>
              <a:rPr lang="en-US" sz="2250" dirty="0">
                <a:solidFill>
                  <a:schemeClr val="bg2"/>
                </a:solidFill>
                <a:sym typeface="Wingdings"/>
              </a:rPr>
              <a:t></a:t>
            </a:r>
            <a:r>
              <a:rPr sz="2250" dirty="0">
                <a:solidFill>
                  <a:schemeClr val="bg2"/>
                </a:solidFill>
              </a:rPr>
              <a:t>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B lock(): gets ticket 1, spins until turn=1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C lock(): gets ticket 2, spins until turn=2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A unlock(): turn++</a:t>
            </a:r>
            <a:r>
              <a:rPr lang="en-US" sz="2250" dirty="0">
                <a:solidFill>
                  <a:schemeClr val="bg2"/>
                </a:solidFill>
              </a:rPr>
              <a:t> (turn = 1)</a:t>
            </a:r>
            <a:endParaRPr sz="225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A lock(): gets ticket 3, spins until turn=3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B unlock(): turn++</a:t>
            </a:r>
            <a:r>
              <a:rPr lang="en-US" sz="2250" dirty="0">
                <a:solidFill>
                  <a:schemeClr val="bg2"/>
                </a:solidFill>
              </a:rPr>
              <a:t> (turn = 2)</a:t>
            </a:r>
            <a:endParaRPr sz="225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C unlock(): turn++</a:t>
            </a:r>
            <a:r>
              <a:rPr lang="en-US" sz="2250" dirty="0">
                <a:solidFill>
                  <a:schemeClr val="bg2"/>
                </a:solidFill>
              </a:rPr>
              <a:t> (turn = 3)</a:t>
            </a:r>
            <a:endParaRPr sz="225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A unlock(): turn++</a:t>
            </a:r>
            <a:r>
              <a:rPr lang="en-US" sz="2250" dirty="0">
                <a:solidFill>
                  <a:schemeClr val="bg2"/>
                </a:solidFill>
              </a:rPr>
              <a:t> (turn = 4)</a:t>
            </a:r>
            <a:endParaRPr sz="225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C lock(): gets ticket 4, runs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</a:t>
            </a:r>
            <a:r>
              <a:rPr lang="en-US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777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rgbClr val="FFFFFF"/>
                </a:solidFill>
              </a:rPr>
              <a:t>Ticket Lock</a:t>
            </a:r>
            <a:r>
              <a:rPr lang="en-US" sz="4556" dirty="0">
                <a:solidFill>
                  <a:srgbClr val="FFFFFF"/>
                </a:solidFill>
              </a:rPr>
              <a:t> Implementation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1524000" y="1504652"/>
            <a:ext cx="4052962" cy="4899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typedef struct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1969" dirty="0"/>
              <a:t>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ticket;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turn;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1969" dirty="0"/>
              <a:t>(lock_t *lock)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lock-&gt;ticket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lock-&gt;turn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5576963" y="1479114"/>
            <a:ext cx="4630020" cy="5199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void </a:t>
            </a:r>
            <a:r>
              <a:rPr sz="1969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acquire</a:t>
            </a:r>
            <a:r>
              <a:rPr sz="1969" dirty="0">
                <a:solidFill>
                  <a:schemeClr val="bg2"/>
                </a:solidFill>
              </a:rPr>
              <a:t>(lock_t *lock) {</a:t>
            </a:r>
            <a:endParaRPr lang="en-US" sz="1969" dirty="0">
              <a:solidFill>
                <a:schemeClr val="bg2"/>
              </a:solidFill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bg2"/>
                </a:solidFill>
              </a:rPr>
              <a:t>	</a:t>
            </a:r>
            <a:r>
              <a:rPr sz="1969" dirty="0" err="1">
                <a:solidFill>
                  <a:schemeClr val="bg2"/>
                </a:solidFill>
              </a:rPr>
              <a:t>int</a:t>
            </a:r>
            <a:r>
              <a:rPr sz="1969" dirty="0">
                <a:solidFill>
                  <a:schemeClr val="bg2"/>
                </a:solidFill>
              </a:rPr>
              <a:t> myturn = 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	while</a:t>
            </a:r>
            <a:r>
              <a:rPr lang="en-US" sz="1969" dirty="0">
                <a:solidFill>
                  <a:schemeClr val="bg2"/>
                </a:solidFill>
              </a:rPr>
              <a:t> </a:t>
            </a:r>
            <a:r>
              <a:rPr sz="1969" dirty="0">
                <a:solidFill>
                  <a:schemeClr val="bg2"/>
                </a:solidFill>
              </a:rPr>
              <a:t>(lock-&gt;turn != myturn); // spin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void </a:t>
            </a:r>
            <a:r>
              <a:rPr sz="1969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release</a:t>
            </a:r>
            <a:r>
              <a:rPr sz="1969" dirty="0">
                <a:solidFill>
                  <a:schemeClr val="bg2"/>
                </a:solidFill>
              </a:rPr>
              <a:t> 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	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9028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Spinlock Performance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idx="4294967295"/>
          </p:nvPr>
        </p:nvSpPr>
        <p:spPr>
          <a:xfrm>
            <a:off x="1524000" y="1688828"/>
            <a:ext cx="7804547" cy="48689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Fast when…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many CPUs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locks held a short time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advantage: avoid context switch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endParaRPr sz="2592" dirty="0"/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Slow when…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one CPU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locks held a long time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disadvantage: spinning is wasteful</a:t>
            </a:r>
          </a:p>
        </p:txBody>
      </p:sp>
    </p:spTree>
    <p:extLst>
      <p:ext uri="{BB962C8B-B14F-4D97-AF65-F5344CB8AC3E}">
        <p14:creationId xmlns:p14="http://schemas.microsoft.com/office/powerpoint/2010/main" val="6604568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4123942" y="247181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4319796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1" name="Shape 611"/>
          <p:cNvSpPr/>
          <p:nvPr/>
        </p:nvSpPr>
        <p:spPr>
          <a:xfrm>
            <a:off x="3230972" y="2471813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426827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3" name="Shape 613"/>
          <p:cNvSpPr/>
          <p:nvPr/>
        </p:nvSpPr>
        <p:spPr>
          <a:xfrm>
            <a:off x="5016910" y="247181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5212764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5" name="Shape 615"/>
          <p:cNvSpPr/>
          <p:nvPr/>
        </p:nvSpPr>
        <p:spPr>
          <a:xfrm>
            <a:off x="7695817" y="247181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7891671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7" name="Shape 617"/>
          <p:cNvSpPr/>
          <p:nvPr/>
        </p:nvSpPr>
        <p:spPr>
          <a:xfrm>
            <a:off x="8588786" y="247181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8784639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9" name="Shape 6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CPU Scheduler is Ignorant</a:t>
            </a:r>
          </a:p>
        </p:txBody>
      </p:sp>
      <p:sp>
        <p:nvSpPr>
          <p:cNvPr id="620" name="Shape 620"/>
          <p:cNvSpPr/>
          <p:nvPr/>
        </p:nvSpPr>
        <p:spPr>
          <a:xfrm>
            <a:off x="2286000" y="258238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1" name="Shape 621"/>
          <p:cNvSpPr/>
          <p:nvPr/>
        </p:nvSpPr>
        <p:spPr>
          <a:xfrm>
            <a:off x="3178969" y="258238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2" name="Shape 622"/>
          <p:cNvSpPr/>
          <p:nvPr/>
        </p:nvSpPr>
        <p:spPr>
          <a:xfrm>
            <a:off x="2294764" y="3540522"/>
            <a:ext cx="71258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2294764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2164113" y="357896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5" name="Shape 625"/>
          <p:cNvSpPr/>
          <p:nvPr/>
        </p:nvSpPr>
        <p:spPr>
          <a:xfrm>
            <a:off x="3187732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974239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27" name="Shape 627"/>
          <p:cNvSpPr/>
          <p:nvPr/>
        </p:nvSpPr>
        <p:spPr>
          <a:xfrm>
            <a:off x="4080701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3867208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629" name="Shape 629"/>
          <p:cNvSpPr/>
          <p:nvPr/>
        </p:nvSpPr>
        <p:spPr>
          <a:xfrm>
            <a:off x="4080701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4973670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4760177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632" name="Shape 632"/>
          <p:cNvSpPr/>
          <p:nvPr/>
        </p:nvSpPr>
        <p:spPr>
          <a:xfrm>
            <a:off x="5866639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5653146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634" name="Shape 634"/>
          <p:cNvSpPr/>
          <p:nvPr/>
        </p:nvSpPr>
        <p:spPr>
          <a:xfrm>
            <a:off x="5866639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6759607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6463272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637" name="Shape 637"/>
          <p:cNvSpPr/>
          <p:nvPr/>
        </p:nvSpPr>
        <p:spPr>
          <a:xfrm>
            <a:off x="7652576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7356241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639" name="Shape 639"/>
          <p:cNvSpPr/>
          <p:nvPr/>
        </p:nvSpPr>
        <p:spPr>
          <a:xfrm>
            <a:off x="7652576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8545545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8249210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642" name="Shape 642"/>
          <p:cNvSpPr/>
          <p:nvPr/>
        </p:nvSpPr>
        <p:spPr>
          <a:xfrm>
            <a:off x="9438514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9142178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644" name="Shape 644"/>
          <p:cNvSpPr/>
          <p:nvPr/>
        </p:nvSpPr>
        <p:spPr>
          <a:xfrm>
            <a:off x="4080867" y="258238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4964907" y="258238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46" name="Shape 646"/>
          <p:cNvSpPr/>
          <p:nvPr/>
        </p:nvSpPr>
        <p:spPr>
          <a:xfrm>
            <a:off x="5857875" y="258238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6750844" y="258238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7652742" y="258238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8536782" y="258238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50" name="Shape 650"/>
          <p:cNvSpPr/>
          <p:nvPr/>
        </p:nvSpPr>
        <p:spPr>
          <a:xfrm>
            <a:off x="2685315" y="203361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651" name="Shape 651"/>
          <p:cNvSpPr/>
          <p:nvPr/>
        </p:nvSpPr>
        <p:spPr>
          <a:xfrm>
            <a:off x="2931929" y="2357394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5681089" y="203361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unlock</a:t>
            </a:r>
          </a:p>
        </p:txBody>
      </p:sp>
      <p:sp>
        <p:nvSpPr>
          <p:cNvPr id="653" name="Shape 653"/>
          <p:cNvSpPr/>
          <p:nvPr/>
        </p:nvSpPr>
        <p:spPr>
          <a:xfrm>
            <a:off x="6057318" y="2357394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6598661" y="203361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655" name="Shape 655"/>
          <p:cNvSpPr/>
          <p:nvPr/>
        </p:nvSpPr>
        <p:spPr>
          <a:xfrm>
            <a:off x="6845274" y="2357394"/>
            <a:ext cx="1" cy="222323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3371502" y="4491510"/>
            <a:ext cx="5132495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CPU scheduler may run </a:t>
            </a:r>
            <a:r>
              <a:rPr sz="2531" b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531">
                <a:solidFill>
                  <a:schemeClr val="bg1"/>
                </a:solidFill>
              </a:rPr>
              <a:t> instead of </a:t>
            </a:r>
            <a:r>
              <a:rPr sz="2531" b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endParaRPr sz="2531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even though </a:t>
            </a:r>
            <a:r>
              <a:rPr sz="2531" b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531">
                <a:solidFill>
                  <a:schemeClr val="bg1"/>
                </a:solidFill>
              </a:rPr>
              <a:t> is waiting for </a:t>
            </a:r>
            <a:r>
              <a:rPr sz="2531" b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0332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Google Shape;1043;p49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4" name="Google Shape;1044;p49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5" name="Google Shape;1045;p49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 dirty="0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600" dirty="0"/>
          </a:p>
        </p:txBody>
      </p:sp>
      <p:sp>
        <p:nvSpPr>
          <p:cNvPr id="1046" name="Google Shape;1046;p49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7" name="Google Shape;1047;p49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8" name="Google Shape;1048;p49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Google Shape;1049;p49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0" name="Google Shape;1050;p49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1" name="Google Shape;1051;p49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2" name="Google Shape;1052;p49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Google Shape;1053;p49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4" name="Google Shape;1054;p49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55" name="Google Shape;1055;p49"/>
          <p:cNvSpPr/>
          <p:nvPr/>
        </p:nvSpPr>
        <p:spPr>
          <a:xfrm>
            <a:off x="2362200" y="43434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evict </a:t>
            </a:r>
            <a:r>
              <a:rPr lang="en-US" sz="2500" b="1" dirty="0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2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because it has not been recently used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rgbClr val="FFFFFF"/>
                </a:solidFill>
              </a:rPr>
              <a:t>Ticket Lock</a:t>
            </a:r>
            <a:r>
              <a:rPr lang="en-US" sz="4556" dirty="0">
                <a:solidFill>
                  <a:srgbClr val="FFFFFF"/>
                </a:solidFill>
              </a:rPr>
              <a:t> with Yield()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1524000" y="1504652"/>
            <a:ext cx="4052962" cy="4899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typedef struct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1969" dirty="0"/>
              <a:t>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ticket;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turn;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1969" dirty="0"/>
              <a:t>(lock_t *lock)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lock-&gt;ticket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lock-&gt;turn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6333173" y="1513084"/>
            <a:ext cx="4630020" cy="5199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void </a:t>
            </a:r>
            <a:r>
              <a:rPr sz="1969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acquire</a:t>
            </a:r>
            <a:r>
              <a:rPr sz="1969" dirty="0">
                <a:solidFill>
                  <a:schemeClr val="bg2"/>
                </a:solidFill>
              </a:rPr>
              <a:t>(lock_t *lock) {</a:t>
            </a:r>
            <a:endParaRPr lang="en-US" sz="1969" dirty="0">
              <a:solidFill>
                <a:schemeClr val="bg2"/>
              </a:solidFill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bg2"/>
                </a:solidFill>
              </a:rPr>
              <a:t>	</a:t>
            </a:r>
            <a:r>
              <a:rPr sz="1969" dirty="0" err="1">
                <a:solidFill>
                  <a:schemeClr val="bg2"/>
                </a:solidFill>
              </a:rPr>
              <a:t>int</a:t>
            </a:r>
            <a:r>
              <a:rPr sz="1969" dirty="0">
                <a:solidFill>
                  <a:schemeClr val="bg2"/>
                </a:solidFill>
              </a:rPr>
              <a:t> myturn = 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	while(lock-&gt;turn != myturn)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		</a:t>
            </a:r>
            <a:r>
              <a:rPr lang="en-US" sz="1969" dirty="0">
                <a:solidFill>
                  <a:schemeClr val="bg1"/>
                </a:solidFill>
              </a:rPr>
              <a:t>yield()</a:t>
            </a:r>
            <a:r>
              <a:rPr sz="1969" dirty="0">
                <a:solidFill>
                  <a:schemeClr val="bg1"/>
                </a:solidFill>
              </a:rPr>
              <a:t>;</a:t>
            </a:r>
            <a:endParaRPr lang="en-US" sz="1969" dirty="0">
              <a:solidFill>
                <a:schemeClr val="bg1"/>
              </a:solidFill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void </a:t>
            </a:r>
            <a:r>
              <a:rPr sz="1969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release</a:t>
            </a:r>
            <a:r>
              <a:rPr sz="1969" dirty="0">
                <a:solidFill>
                  <a:schemeClr val="bg2"/>
                </a:solidFill>
              </a:rPr>
              <a:t> 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	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4117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4816311" y="247619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012165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4" name="Shape 334"/>
          <p:cNvSpPr/>
          <p:nvPr/>
        </p:nvSpPr>
        <p:spPr>
          <a:xfrm>
            <a:off x="3923342" y="2476193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119196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6" name="Shape 336"/>
          <p:cNvSpPr/>
          <p:nvPr/>
        </p:nvSpPr>
        <p:spPr>
          <a:xfrm>
            <a:off x="5709280" y="247619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905134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8" name="Shape 338"/>
          <p:cNvSpPr/>
          <p:nvPr/>
        </p:nvSpPr>
        <p:spPr>
          <a:xfrm>
            <a:off x="8388186" y="247619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584040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40" name="Shape 340"/>
          <p:cNvSpPr/>
          <p:nvPr/>
        </p:nvSpPr>
        <p:spPr>
          <a:xfrm>
            <a:off x="9281155" y="247619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9477009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42" name="Shape 342"/>
          <p:cNvSpPr/>
          <p:nvPr/>
        </p:nvSpPr>
        <p:spPr>
          <a:xfrm>
            <a:off x="2978370" y="258676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43" name="Shape 343"/>
          <p:cNvSpPr/>
          <p:nvPr/>
        </p:nvSpPr>
        <p:spPr>
          <a:xfrm>
            <a:off x="3871338" y="258676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4" name="Shape 344"/>
          <p:cNvSpPr/>
          <p:nvPr/>
        </p:nvSpPr>
        <p:spPr>
          <a:xfrm>
            <a:off x="2987133" y="3544902"/>
            <a:ext cx="71258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987133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856482" y="358334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7" name="Shape 347"/>
          <p:cNvSpPr/>
          <p:nvPr/>
        </p:nvSpPr>
        <p:spPr>
          <a:xfrm>
            <a:off x="3880102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3666609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49" name="Shape 349"/>
          <p:cNvSpPr/>
          <p:nvPr/>
        </p:nvSpPr>
        <p:spPr>
          <a:xfrm>
            <a:off x="4773071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559578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51" name="Shape 351"/>
          <p:cNvSpPr/>
          <p:nvPr/>
        </p:nvSpPr>
        <p:spPr>
          <a:xfrm>
            <a:off x="4773071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5666039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5452547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54" name="Shape 354"/>
          <p:cNvSpPr/>
          <p:nvPr/>
        </p:nvSpPr>
        <p:spPr>
          <a:xfrm>
            <a:off x="6559008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45516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56" name="Shape 356"/>
          <p:cNvSpPr/>
          <p:nvPr/>
        </p:nvSpPr>
        <p:spPr>
          <a:xfrm>
            <a:off x="6559008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7451977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7155641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59" name="Shape 359"/>
          <p:cNvSpPr/>
          <p:nvPr/>
        </p:nvSpPr>
        <p:spPr>
          <a:xfrm>
            <a:off x="8344946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8048610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361" name="Shape 361"/>
          <p:cNvSpPr/>
          <p:nvPr/>
        </p:nvSpPr>
        <p:spPr>
          <a:xfrm>
            <a:off x="8344946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9237914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8941579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64" name="Shape 364"/>
          <p:cNvSpPr/>
          <p:nvPr/>
        </p:nvSpPr>
        <p:spPr>
          <a:xfrm>
            <a:off x="10130883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9834548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366" name="Shape 366"/>
          <p:cNvSpPr/>
          <p:nvPr/>
        </p:nvSpPr>
        <p:spPr>
          <a:xfrm>
            <a:off x="4773237" y="258676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7" name="Shape 367"/>
          <p:cNvSpPr/>
          <p:nvPr/>
        </p:nvSpPr>
        <p:spPr>
          <a:xfrm>
            <a:off x="5657276" y="258676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8" name="Shape 368"/>
          <p:cNvSpPr/>
          <p:nvPr/>
        </p:nvSpPr>
        <p:spPr>
          <a:xfrm>
            <a:off x="6550245" y="258676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9" name="Shape 369"/>
          <p:cNvSpPr/>
          <p:nvPr/>
        </p:nvSpPr>
        <p:spPr>
          <a:xfrm>
            <a:off x="7443214" y="258676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0" name="Shape 370"/>
          <p:cNvSpPr/>
          <p:nvPr/>
        </p:nvSpPr>
        <p:spPr>
          <a:xfrm>
            <a:off x="8345112" y="258676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9229152" y="258676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2" name="Shape 372"/>
          <p:cNvSpPr/>
          <p:nvPr/>
        </p:nvSpPr>
        <p:spPr>
          <a:xfrm>
            <a:off x="3377684" y="203799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373" name="Shape 373"/>
          <p:cNvSpPr/>
          <p:nvPr/>
        </p:nvSpPr>
        <p:spPr>
          <a:xfrm>
            <a:off x="3624298" y="236177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373459" y="203799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unlock</a:t>
            </a:r>
          </a:p>
        </p:txBody>
      </p:sp>
      <p:sp>
        <p:nvSpPr>
          <p:cNvPr id="375" name="Shape 375"/>
          <p:cNvSpPr/>
          <p:nvPr/>
        </p:nvSpPr>
        <p:spPr>
          <a:xfrm>
            <a:off x="6749688" y="236177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7367194" y="203799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377" name="Shape 377"/>
          <p:cNvSpPr/>
          <p:nvPr/>
        </p:nvSpPr>
        <p:spPr>
          <a:xfrm>
            <a:off x="7524785" y="2361773"/>
            <a:ext cx="1" cy="222323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891812" y="4853620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9" name="Shape 379"/>
          <p:cNvSpPr/>
          <p:nvPr/>
        </p:nvSpPr>
        <p:spPr>
          <a:xfrm>
            <a:off x="3784780" y="4853620"/>
            <a:ext cx="17889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00575" y="5811761"/>
            <a:ext cx="71258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2900575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2769925" y="585020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Shape 383"/>
          <p:cNvSpPr/>
          <p:nvPr/>
        </p:nvSpPr>
        <p:spPr>
          <a:xfrm>
            <a:off x="3793544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580051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85" name="Shape 385"/>
          <p:cNvSpPr/>
          <p:nvPr/>
        </p:nvSpPr>
        <p:spPr>
          <a:xfrm>
            <a:off x="4686512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473020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87" name="Shape 387"/>
          <p:cNvSpPr/>
          <p:nvPr/>
        </p:nvSpPr>
        <p:spPr>
          <a:xfrm>
            <a:off x="4686512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579481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5365989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90" name="Shape 390"/>
          <p:cNvSpPr/>
          <p:nvPr/>
        </p:nvSpPr>
        <p:spPr>
          <a:xfrm>
            <a:off x="6472451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258958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92" name="Shape 392"/>
          <p:cNvSpPr/>
          <p:nvPr/>
        </p:nvSpPr>
        <p:spPr>
          <a:xfrm>
            <a:off x="6472451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7365419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7069084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95" name="Shape 395"/>
          <p:cNvSpPr/>
          <p:nvPr/>
        </p:nvSpPr>
        <p:spPr>
          <a:xfrm>
            <a:off x="8258388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7962053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397" name="Shape 397"/>
          <p:cNvSpPr/>
          <p:nvPr/>
        </p:nvSpPr>
        <p:spPr>
          <a:xfrm>
            <a:off x="8258388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9151357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8855021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400" name="Shape 400"/>
          <p:cNvSpPr/>
          <p:nvPr/>
        </p:nvSpPr>
        <p:spPr>
          <a:xfrm>
            <a:off x="10044326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9747990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402" name="Shape 402"/>
          <p:cNvSpPr/>
          <p:nvPr/>
        </p:nvSpPr>
        <p:spPr>
          <a:xfrm>
            <a:off x="3972304" y="4853620"/>
            <a:ext cx="178892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159827" y="4853620"/>
            <a:ext cx="181555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4329492" y="4853620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5" name="Shape 405"/>
          <p:cNvSpPr/>
          <p:nvPr/>
        </p:nvSpPr>
        <p:spPr>
          <a:xfrm>
            <a:off x="5222461" y="4853620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6" name="Shape 406"/>
          <p:cNvSpPr/>
          <p:nvPr/>
        </p:nvSpPr>
        <p:spPr>
          <a:xfrm>
            <a:off x="6124358" y="4853620"/>
            <a:ext cx="178892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294023" y="4853620"/>
            <a:ext cx="17889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3291127" y="430485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409" name="Shape 409"/>
          <p:cNvSpPr/>
          <p:nvPr/>
        </p:nvSpPr>
        <p:spPr>
          <a:xfrm>
            <a:off x="3537740" y="462863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4152705" y="430485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unlock</a:t>
            </a:r>
          </a:p>
        </p:txBody>
      </p:sp>
      <p:sp>
        <p:nvSpPr>
          <p:cNvPr id="411" name="Shape 411"/>
          <p:cNvSpPr/>
          <p:nvPr/>
        </p:nvSpPr>
        <p:spPr>
          <a:xfrm>
            <a:off x="4528935" y="462863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5108854" y="430485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413" name="Shape 413"/>
          <p:cNvSpPr/>
          <p:nvPr/>
        </p:nvSpPr>
        <p:spPr>
          <a:xfrm>
            <a:off x="5355467" y="4628633"/>
            <a:ext cx="1" cy="222323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1706263" y="2845662"/>
            <a:ext cx="95058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no yield:</a:t>
            </a:r>
          </a:p>
        </p:txBody>
      </p:sp>
      <p:sp>
        <p:nvSpPr>
          <p:cNvPr id="415" name="Shape 415"/>
          <p:cNvSpPr/>
          <p:nvPr/>
        </p:nvSpPr>
        <p:spPr>
          <a:xfrm>
            <a:off x="1908147" y="5112521"/>
            <a:ext cx="62677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yield: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Instead of Spin</a:t>
            </a:r>
          </a:p>
        </p:txBody>
      </p:sp>
    </p:spTree>
    <p:extLst>
      <p:ext uri="{BB962C8B-B14F-4D97-AF65-F5344CB8AC3E}">
        <p14:creationId xmlns:p14="http://schemas.microsoft.com/office/powerpoint/2010/main" val="6976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Spinlock Performance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idx="4294967295"/>
          </p:nvPr>
        </p:nvSpPr>
        <p:spPr>
          <a:xfrm>
            <a:off x="1524000" y="1611809"/>
            <a:ext cx="7804547" cy="50620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Waste…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Without yield: O(threads * </a:t>
            </a:r>
            <a:r>
              <a:rPr sz="2461" b="1" dirty="0"/>
              <a:t>time_slice</a:t>
            </a:r>
            <a:r>
              <a:rPr sz="2461" dirty="0"/>
              <a:t>)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With yield: O(threads * </a:t>
            </a:r>
            <a:r>
              <a:rPr sz="2461" b="1" dirty="0"/>
              <a:t>context_switch</a:t>
            </a:r>
            <a:r>
              <a:rPr sz="2461" dirty="0"/>
              <a:t>)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So even with yield, </a:t>
            </a:r>
            <a:r>
              <a:rPr lang="en-US" sz="2672" dirty="0"/>
              <a:t>spinning is </a:t>
            </a:r>
            <a:r>
              <a:rPr sz="2672" dirty="0"/>
              <a:t>slow with high </a:t>
            </a:r>
            <a:r>
              <a:rPr lang="en-US" sz="2672" dirty="0"/>
              <a:t>thread </a:t>
            </a:r>
            <a:r>
              <a:rPr sz="2672" dirty="0"/>
              <a:t>contentio</a:t>
            </a:r>
            <a:r>
              <a:rPr lang="en-US" sz="2672" dirty="0"/>
              <a:t>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Next improvement: Block and put thread on waiting queue instead of spinning </a:t>
            </a:r>
            <a:endParaRPr sz="2672" dirty="0"/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B7270D04-B83C-FD42-A379-E627DB31589B}"/>
              </a:ext>
            </a:extLst>
          </p:cNvPr>
          <p:cNvSpPr txBox="1">
            <a:spLocks/>
          </p:cNvSpPr>
          <p:nvPr/>
        </p:nvSpPr>
        <p:spPr>
          <a:xfrm>
            <a:off x="1633211" y="6608508"/>
            <a:ext cx="8572499" cy="66185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97">
              <a:buNone/>
              <a:defRPr sz="1800">
                <a:solidFill>
                  <a:srgbClr val="000000"/>
                </a:solidFill>
              </a:defRPr>
            </a:pPr>
            <a:r>
              <a:rPr lang="en-US" sz="844" dirty="0"/>
              <a:t>Disclaimer: Materials derived, reused, and modified from OSTEP book and lectures of Prof. Andrea and </a:t>
            </a:r>
            <a:r>
              <a:rPr lang="en-US" sz="844" dirty="0" err="1"/>
              <a:t>Remzi</a:t>
            </a:r>
            <a:r>
              <a:rPr lang="en-US" sz="844" dirty="0"/>
              <a:t> </a:t>
            </a:r>
            <a:r>
              <a:rPr lang="en-US" sz="844" dirty="0" err="1"/>
              <a:t>Arpaci-Dusseau</a:t>
            </a:r>
            <a:r>
              <a:rPr lang="en-US" sz="844" dirty="0"/>
              <a:t> and Prof. </a:t>
            </a:r>
            <a:r>
              <a:rPr lang="en-US" sz="844" dirty="0" err="1"/>
              <a:t>Yojip</a:t>
            </a:r>
            <a:r>
              <a:rPr lang="en-US" sz="844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3485279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Concurrency Objectives</a:t>
            </a:r>
          </a:p>
        </p:txBody>
      </p:sp>
      <p:sp>
        <p:nvSpPr>
          <p:cNvPr id="963" name="Shape 963"/>
          <p:cNvSpPr>
            <a:spLocks noGrp="1"/>
          </p:cNvSpPr>
          <p:nvPr>
            <p:ph type="body" idx="4294967295"/>
          </p:nvPr>
        </p:nvSpPr>
        <p:spPr>
          <a:xfrm>
            <a:off x="1524000" y="1855142"/>
            <a:ext cx="8148340" cy="3653359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Mutual exclusion</a:t>
            </a:r>
            <a:r>
              <a:rPr sz="2461" dirty="0">
                <a:solidFill>
                  <a:srgbClr val="333333"/>
                </a:solidFill>
              </a:rPr>
              <a:t> (e.g., A and B don’t run at same time)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 - solved with </a:t>
            </a:r>
            <a:r>
              <a:rPr sz="2461" i="1" dirty="0">
                <a:solidFill>
                  <a:srgbClr val="333333"/>
                </a:solidFill>
              </a:rPr>
              <a:t>locks</a:t>
            </a:r>
            <a:endParaRPr sz="246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Ordering</a:t>
            </a:r>
            <a:r>
              <a:rPr sz="2461" dirty="0">
                <a:solidFill>
                  <a:srgbClr val="333333"/>
                </a:solidFill>
              </a:rPr>
              <a:t> (e.g., B runs after A</a:t>
            </a:r>
            <a:r>
              <a:rPr lang="en-US" sz="2461" dirty="0">
                <a:solidFill>
                  <a:srgbClr val="333333"/>
                </a:solidFill>
              </a:rPr>
              <a:t> does something</a:t>
            </a:r>
            <a:r>
              <a:rPr sz="2461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 - solved with </a:t>
            </a:r>
            <a:r>
              <a:rPr sz="2461" i="1" dirty="0">
                <a:solidFill>
                  <a:srgbClr val="333333"/>
                </a:solidFill>
              </a:rPr>
              <a:t>condition variables</a:t>
            </a:r>
            <a:r>
              <a:rPr lang="en-US" sz="2461" i="1" dirty="0">
                <a:solidFill>
                  <a:srgbClr val="333333"/>
                </a:solidFill>
              </a:rPr>
              <a:t> </a:t>
            </a:r>
            <a:r>
              <a:rPr lang="en-US" sz="2461" dirty="0">
                <a:solidFill>
                  <a:srgbClr val="333333"/>
                </a:solidFill>
              </a:rPr>
              <a:t>and</a:t>
            </a:r>
            <a:r>
              <a:rPr lang="en-US" sz="2461" i="1" dirty="0">
                <a:solidFill>
                  <a:srgbClr val="333333"/>
                </a:solidFill>
              </a:rPr>
              <a:t> semaphores</a:t>
            </a:r>
            <a:endParaRPr sz="2461" i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99134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Condition Variables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1524000" y="1543720"/>
            <a:ext cx="8589244" cy="49894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wait</a:t>
            </a:r>
            <a:r>
              <a:rPr sz="2250" dirty="0">
                <a:solidFill>
                  <a:srgbClr val="333333"/>
                </a:solidFill>
              </a:rPr>
              <a:t>(cond_t *cv, mutex_t *lock)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assumes the lock is held when wait() is called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puts caller to sleep + releases the lock (atomically)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when awoken, reacquires lock before returning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84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signal</a:t>
            </a:r>
            <a:r>
              <a:rPr sz="2250" dirty="0">
                <a:solidFill>
                  <a:srgbClr val="333333"/>
                </a:solidFill>
              </a:rPr>
              <a:t>(cond_t *cv)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wake a single waiting thread (if &gt;= 1 thread is waiting)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if there is no waiting thread, just return, doing nothing</a:t>
            </a:r>
            <a:endParaRPr sz="844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98187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solidFill>
                  <a:srgbClr val="FFFFFF"/>
                </a:solidFill>
              </a:rPr>
              <a:t>Join Implementation:</a:t>
            </a:r>
            <a:br>
              <a:rPr lang="en-US" sz="4556" dirty="0">
                <a:solidFill>
                  <a:srgbClr val="FFFFFF"/>
                </a:solidFill>
              </a:rPr>
            </a:br>
            <a:r>
              <a:rPr lang="en-US" sz="4556" dirty="0">
                <a:solidFill>
                  <a:srgbClr val="FFFFFF"/>
                </a:solidFill>
              </a:rPr>
              <a:t>Correct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355621" y="2226059"/>
            <a:ext cx="4312379" cy="281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2"/>
                </a:solidFill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333333"/>
                </a:solidFill>
              </a:rPr>
              <a:t>		</a:t>
            </a:r>
            <a:r>
              <a:rPr lang="en-US" sz="1828" dirty="0">
                <a:solidFill>
                  <a:srgbClr val="333333"/>
                </a:solidFill>
              </a:rPr>
              <a:t>Mutex_lock(&amp;m);	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solidFill>
                  <a:schemeClr val="bg1"/>
                </a:solidFill>
              </a:rPr>
              <a:t>		</a:t>
            </a:r>
            <a:r>
              <a:rPr sz="1828" dirty="0">
                <a:solidFill>
                  <a:schemeClr val="bg2"/>
                </a:solidFill>
              </a:rPr>
              <a:t>done = 1;			</a:t>
            </a:r>
            <a:r>
              <a:rPr lang="en-US" sz="1828" dirty="0">
                <a:solidFill>
                  <a:schemeClr val="bg2"/>
                </a:solidFill>
              </a:rPr>
              <a:t>	</a:t>
            </a:r>
            <a:r>
              <a:rPr sz="1828" dirty="0">
                <a:solidFill>
                  <a:schemeClr val="bg2"/>
                </a:solidFill>
              </a:rPr>
              <a:t>// </a:t>
            </a:r>
            <a:r>
              <a:rPr lang="en-US" sz="1828" dirty="0" err="1">
                <a:solidFill>
                  <a:schemeClr val="bg2"/>
                </a:solidFill>
              </a:rPr>
              <a:t>b</a:t>
            </a:r>
            <a:endParaRPr sz="1828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2"/>
                </a:solidFill>
              </a:rPr>
              <a:t>		Cond_signal(&amp;c);	</a:t>
            </a:r>
            <a:r>
              <a:rPr lang="en-US" sz="1828" dirty="0">
                <a:solidFill>
                  <a:schemeClr val="bg2"/>
                </a:solidFill>
              </a:rPr>
              <a:t>	</a:t>
            </a:r>
            <a:r>
              <a:rPr sz="1828" dirty="0">
                <a:solidFill>
                  <a:schemeClr val="bg2"/>
                </a:solidFill>
              </a:rPr>
              <a:t>// </a:t>
            </a:r>
            <a:r>
              <a:rPr lang="en-US" sz="1828" dirty="0">
                <a:solidFill>
                  <a:schemeClr val="bg2"/>
                </a:solidFill>
              </a:rPr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solidFill>
                  <a:srgbClr val="333333"/>
                </a:solidFill>
              </a:rPr>
              <a:t>		</a:t>
            </a:r>
            <a:r>
              <a:rPr lang="en-US" sz="1828" dirty="0" err="1">
                <a:solidFill>
                  <a:srgbClr val="333333"/>
                </a:solidFill>
              </a:rPr>
              <a:t>Mutex_unlock(&amp;m</a:t>
            </a:r>
            <a:r>
              <a:rPr lang="en-US" sz="1828" dirty="0">
                <a:solidFill>
                  <a:srgbClr val="333333"/>
                </a:solidFill>
              </a:rPr>
              <a:t>);	      // </a:t>
            </a:r>
            <a:r>
              <a:rPr lang="en-US" sz="1828" dirty="0" err="1">
                <a:solidFill>
                  <a:srgbClr val="333333"/>
                </a:solidFill>
              </a:rPr>
              <a:t>d</a:t>
            </a:r>
            <a:endParaRPr sz="1828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5" name="Shape 85"/>
          <p:cNvSpPr/>
          <p:nvPr/>
        </p:nvSpPr>
        <p:spPr>
          <a:xfrm>
            <a:off x="1677606" y="2096250"/>
            <a:ext cx="6022483" cy="201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		Mutex_lock(&amp;m);		 // </a:t>
            </a:r>
            <a:r>
              <a:rPr sz="225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		if (done == 0)		 	 // </a:t>
            </a:r>
            <a:r>
              <a:rPr sz="225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			Cond_wait(&amp;c, &amp;m); // </a:t>
            </a:r>
            <a:r>
              <a:rPr sz="225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		Mutex_unlock(&amp;m);		 // </a:t>
            </a:r>
            <a:r>
              <a:rPr sz="225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710" y="1733022"/>
            <a:ext cx="658514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rgbClr val="921F07"/>
                </a:solidFill>
              </a:rPr>
              <a:t>Parent: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7993" y="1733022"/>
            <a:ext cx="55816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2"/>
                </a:solidFill>
              </a:rPr>
              <a:t>Child:</a:t>
            </a: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1953710" y="4494345"/>
            <a:ext cx="7804547" cy="16464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marL="282560" indent="-282560" defTabSz="91435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Parent:	  w	x	y				    z</a:t>
            </a:r>
          </a:p>
          <a:p>
            <a:pPr marL="282560" indent="-282560" defTabSz="91435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Child:				a	b      c      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5708" y="5718765"/>
            <a:ext cx="4118628" cy="481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Use </a:t>
            </a:r>
            <a:r>
              <a:rPr lang="en-US" sz="1266" dirty="0" err="1">
                <a:solidFill>
                  <a:schemeClr val="bg1"/>
                </a:solidFill>
              </a:rPr>
              <a:t>mutex</a:t>
            </a:r>
            <a:r>
              <a:rPr lang="en-US" sz="1266" dirty="0">
                <a:solidFill>
                  <a:schemeClr val="bg1"/>
                </a:solidFill>
              </a:rPr>
              <a:t> to ensure no race between interacting with state</a:t>
            </a:r>
            <a:br>
              <a:rPr lang="en-US" sz="1266" dirty="0">
                <a:solidFill>
                  <a:schemeClr val="bg1"/>
                </a:solidFill>
              </a:rPr>
            </a:br>
            <a:r>
              <a:rPr lang="en-US" sz="1266" dirty="0">
                <a:solidFill>
                  <a:schemeClr val="bg1"/>
                </a:solidFill>
              </a:rPr>
              <a:t>and wait/signal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29311-9AE8-2442-AF38-2E17E3D50979}"/>
              </a:ext>
            </a:extLst>
          </p:cNvPr>
          <p:cNvSpPr/>
          <p:nvPr/>
        </p:nvSpPr>
        <p:spPr>
          <a:xfrm>
            <a:off x="5331199" y="4028143"/>
            <a:ext cx="5685171" cy="52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6" dirty="0">
                <a:solidFill>
                  <a:srgbClr val="0070C0"/>
                </a:solidFill>
              </a:rPr>
              <a:t>Note: </a:t>
            </a:r>
            <a:r>
              <a:rPr lang="en-US" sz="1406" dirty="0" err="1">
                <a:solidFill>
                  <a:srgbClr val="0070C0"/>
                </a:solidFill>
              </a:rPr>
              <a:t>Cond_wait</a:t>
            </a:r>
            <a:r>
              <a:rPr lang="en-US" sz="1406" dirty="0">
                <a:solidFill>
                  <a:srgbClr val="0070C0"/>
                </a:solidFill>
              </a:rPr>
              <a:t> also releases mutex before waiting provided </a:t>
            </a:r>
          </a:p>
          <a:p>
            <a:pPr algn="l"/>
            <a:r>
              <a:rPr lang="en-US" sz="1406" dirty="0">
                <a:solidFill>
                  <a:srgbClr val="0070C0"/>
                </a:solidFill>
              </a:rPr>
              <a:t>condition is not met yet</a:t>
            </a: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Producer/Consumer Problem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4294967295"/>
          </p:nvPr>
        </p:nvSpPr>
        <p:spPr>
          <a:xfrm>
            <a:off x="2139033" y="1835051"/>
            <a:ext cx="8528967" cy="36176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Producers</a:t>
            </a:r>
            <a:r>
              <a:rPr sz="2601" dirty="0">
                <a:solidFill>
                  <a:srgbClr val="333333"/>
                </a:solidFill>
              </a:rPr>
              <a:t> generate data (like pipe writers)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Consumers</a:t>
            </a:r>
            <a:r>
              <a:rPr sz="2601" dirty="0">
                <a:solidFill>
                  <a:srgbClr val="333333"/>
                </a:solidFill>
              </a:rPr>
              <a:t> grab data and process it (like pipe readers)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1972" y="4379546"/>
            <a:ext cx="8186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Use </a:t>
            </a:r>
            <a:r>
              <a:rPr lang="en-US" sz="2250" dirty="0">
                <a:solidFill>
                  <a:schemeClr val="bg2"/>
                </a:solidFill>
              </a:rPr>
              <a:t>condition variables to: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bg2"/>
                </a:solidFill>
              </a:rPr>
              <a:t>make producers wait when buffers are full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bg2"/>
                </a:solidFill>
              </a:rPr>
              <a:t>make consumers wait when there </a:t>
            </a:r>
            <a:r>
              <a:rPr lang="en-US" sz="2250" dirty="0"/>
              <a:t>is nothing to consume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250" dirty="0"/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5893795" y="1285875"/>
            <a:ext cx="4664520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void *consumer(void *arg)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	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		Mutex_lock(&amp;</a:t>
            </a:r>
            <a:r>
              <a:rPr sz="1969" dirty="0">
                <a:solidFill>
                  <a:srgbClr val="7BDB45"/>
                </a:solidFill>
              </a:rPr>
              <a:t>m</a:t>
            </a:r>
            <a:r>
              <a:rPr sz="1969" dirty="0">
                <a:solidFill>
                  <a:srgbClr val="FFFFFF"/>
                </a:solidFill>
              </a:rPr>
              <a:t>);</a:t>
            </a:r>
            <a:r>
              <a:rPr lang="en-US" sz="1969" dirty="0">
                <a:solidFill>
                  <a:srgbClr val="FFFFFF"/>
                </a:solidFill>
              </a:rPr>
              <a:t>  // c1</a:t>
            </a:r>
            <a:endParaRPr sz="1969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		while(numfull == 0)</a:t>
            </a:r>
            <a:r>
              <a:rPr lang="en-US" sz="1969" dirty="0">
                <a:solidFill>
                  <a:srgbClr val="FFFFFF"/>
                </a:solidFill>
              </a:rPr>
              <a:t> // c2</a:t>
            </a:r>
            <a:endParaRPr sz="1969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			</a:t>
            </a:r>
            <a:r>
              <a:rPr sz="1969" dirty="0"/>
              <a:t>Cond_wait</a:t>
            </a:r>
            <a:r>
              <a:rPr sz="1969" dirty="0">
                <a:solidFill>
                  <a:srgbClr val="0070C0"/>
                </a:solidFill>
              </a:rPr>
              <a:t>(&amp;cond</a:t>
            </a:r>
            <a:r>
              <a:rPr sz="1969" dirty="0">
                <a:solidFill>
                  <a:srgbClr val="FFFFFF"/>
                </a:solidFill>
              </a:rPr>
              <a:t>, &amp;</a:t>
            </a:r>
            <a:r>
              <a:rPr sz="1969" dirty="0">
                <a:solidFill>
                  <a:srgbClr val="7BDB45"/>
                </a:solidFill>
              </a:rPr>
              <a:t>m</a:t>
            </a:r>
            <a:r>
              <a:rPr sz="1969" dirty="0">
                <a:solidFill>
                  <a:srgbClr val="FFFFFF"/>
                </a:solidFill>
              </a:rPr>
              <a:t>);</a:t>
            </a:r>
            <a:r>
              <a:rPr lang="en-US" sz="1969" dirty="0">
                <a:solidFill>
                  <a:srgbClr val="FFFFFF"/>
                </a:solidFill>
              </a:rPr>
              <a:t> // c3</a:t>
            </a:r>
            <a:endParaRPr sz="1969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		int tmp = do_get();</a:t>
            </a:r>
            <a:r>
              <a:rPr lang="en-US" sz="1969" dirty="0">
                <a:solidFill>
                  <a:srgbClr val="FFFFFF"/>
                </a:solidFill>
              </a:rPr>
              <a:t> // c4</a:t>
            </a:r>
            <a:endParaRPr sz="1969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		Cond_signal(&amp;</a:t>
            </a:r>
            <a:r>
              <a:rPr sz="1969" dirty="0"/>
              <a:t>cond</a:t>
            </a:r>
            <a:r>
              <a:rPr sz="1969" dirty="0">
                <a:solidFill>
                  <a:srgbClr val="FFFFFF"/>
                </a:solidFill>
              </a:rPr>
              <a:t>);</a:t>
            </a:r>
            <a:r>
              <a:rPr lang="en-US" sz="1969" dirty="0">
                <a:solidFill>
                  <a:srgbClr val="FFFFFF"/>
                </a:solidFill>
              </a:rPr>
              <a:t> // c5</a:t>
            </a:r>
            <a:endParaRPr sz="1969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		Mutex_unlock(&amp;</a:t>
            </a:r>
            <a:r>
              <a:rPr sz="1969" dirty="0">
                <a:solidFill>
                  <a:srgbClr val="7BDB45"/>
                </a:solidFill>
              </a:rPr>
              <a:t>m</a:t>
            </a:r>
            <a:r>
              <a:rPr sz="1969" dirty="0">
                <a:solidFill>
                  <a:srgbClr val="FFFFFF"/>
                </a:solidFill>
              </a:rPr>
              <a:t>);</a:t>
            </a:r>
            <a:r>
              <a:rPr lang="en-US" sz="1969" dirty="0">
                <a:solidFill>
                  <a:srgbClr val="FFFFFF"/>
                </a:solidFill>
              </a:rPr>
              <a:t> // c6</a:t>
            </a:r>
            <a:endParaRPr sz="1969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		printf(“%d\n”, tmp);</a:t>
            </a:r>
            <a:r>
              <a:rPr lang="en-US" sz="1969" dirty="0">
                <a:solidFill>
                  <a:srgbClr val="FFFFFF"/>
                </a:solidFill>
              </a:rPr>
              <a:t> // c7</a:t>
            </a:r>
            <a:endParaRPr sz="1969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	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999" y="1285875"/>
            <a:ext cx="4696713" cy="372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void *</a:t>
            </a:r>
            <a:r>
              <a:rPr lang="en-US" sz="1969" dirty="0" err="1"/>
              <a:t>producer(void</a:t>
            </a:r>
            <a:r>
              <a:rPr lang="en-US" sz="1969" dirty="0"/>
              <a:t> *</a:t>
            </a:r>
            <a:r>
              <a:rPr lang="en-US" sz="1969" dirty="0" err="1"/>
              <a:t>arg</a:t>
            </a:r>
            <a:r>
              <a:rPr lang="en-US" sz="1969" dirty="0"/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for (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i</a:t>
            </a:r>
            <a:r>
              <a:rPr lang="en-US" sz="1969" dirty="0"/>
              <a:t>=0; </a:t>
            </a:r>
            <a:r>
              <a:rPr lang="en-US" sz="1969" dirty="0" err="1"/>
              <a:t>i</a:t>
            </a:r>
            <a:r>
              <a:rPr lang="en-US" sz="1969" dirty="0"/>
              <a:t>&lt;loops; </a:t>
            </a:r>
            <a:r>
              <a:rPr lang="en-US" sz="1969" dirty="0" err="1"/>
              <a:t>i</a:t>
            </a:r>
            <a:r>
              <a:rPr lang="en-US" sz="1969" dirty="0"/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Mutex_lock(&amp;m</a:t>
            </a:r>
            <a:r>
              <a:rPr lang="en-US" sz="1969" dirty="0"/>
              <a:t>); // p1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while(numfull</a:t>
            </a:r>
            <a:r>
              <a:rPr lang="en-US" sz="1969" dirty="0"/>
              <a:t> == max) //p2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	</a:t>
            </a:r>
            <a:r>
              <a:rPr lang="en-US" sz="1969" dirty="0" err="1"/>
              <a:t>Cond_wait(</a:t>
            </a:r>
            <a:r>
              <a:rPr lang="en-US" sz="1969" dirty="0" err="1">
                <a:solidFill>
                  <a:srgbClr val="0070C0"/>
                </a:solidFill>
              </a:rPr>
              <a:t>&amp;cond</a:t>
            </a:r>
            <a:r>
              <a:rPr lang="en-US" sz="1969" dirty="0"/>
              <a:t>, &amp;</a:t>
            </a:r>
            <a:r>
              <a:rPr lang="en-US" sz="1969" dirty="0" err="1"/>
              <a:t>m</a:t>
            </a:r>
            <a:r>
              <a:rPr lang="en-US" sz="1969" dirty="0"/>
              <a:t>); //p3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do_fill(i</a:t>
            </a:r>
            <a:r>
              <a:rPr lang="en-US" sz="1969" dirty="0"/>
              <a:t>); // p4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Cond_signal(&amp;cond</a:t>
            </a:r>
            <a:r>
              <a:rPr lang="en-US" sz="1969" dirty="0"/>
              <a:t>); //p5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Mutex_unlock(&amp;m</a:t>
            </a:r>
            <a:r>
              <a:rPr lang="en-US" sz="1969" dirty="0"/>
              <a:t>); //p6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11267" y="4520710"/>
            <a:ext cx="8739424" cy="2193510"/>
            <a:chOff x="266336" y="6429453"/>
            <a:chExt cx="12429402" cy="3119659"/>
          </a:xfrm>
        </p:grpSpPr>
        <p:sp>
          <p:nvSpPr>
            <p:cNvPr id="9" name="Shape 667"/>
            <p:cNvSpPr/>
            <p:nvPr/>
          </p:nvSpPr>
          <p:spPr>
            <a:xfrm>
              <a:off x="266336" y="7454646"/>
              <a:ext cx="12337002" cy="14423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normAutofit fontScale="77500" lnSpcReduction="20000"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1687" b="1" dirty="0">
                  <a:solidFill>
                    <a:srgbClr val="1497FC"/>
                  </a:solidFill>
                  <a:latin typeface="Helvetica"/>
                  <a:ea typeface="Helvetica"/>
                  <a:cs typeface="Helvetica"/>
                  <a:sym typeface="Helvetica"/>
                </a:rPr>
                <a:t>Producer</a:t>
              </a:r>
              <a:r>
                <a:rPr sz="1687" dirty="0">
                  <a:solidFill>
                    <a:srgbClr val="1497FC"/>
                  </a:solidFill>
                </a:rPr>
                <a:t>:								p1	p2	p4	p5	p6	p1	p2	p3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1687" b="1" dirty="0">
                  <a:solidFill>
                    <a:srgbClr val="E8A433"/>
                  </a:solidFill>
                  <a:latin typeface="Helvetica"/>
                  <a:ea typeface="Helvetica"/>
                  <a:cs typeface="Helvetica"/>
                  <a:sym typeface="Helvetica"/>
                </a:rPr>
                <a:t>Consumer1</a:t>
              </a:r>
              <a:r>
                <a:rPr sz="1687" dirty="0">
                  <a:solidFill>
                    <a:srgbClr val="E8A433"/>
                  </a:solidFill>
                </a:rPr>
                <a:t>:	c1	c2	c3												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1687" b="1" dirty="0">
                  <a:solidFill>
                    <a:srgbClr val="7BDB45"/>
                  </a:solidFill>
                  <a:latin typeface="Helvetica"/>
                  <a:ea typeface="Helvetica"/>
                  <a:cs typeface="Helvetica"/>
                  <a:sym typeface="Helvetica"/>
                </a:rPr>
                <a:t>Consumer2</a:t>
              </a:r>
              <a:r>
                <a:rPr sz="1687" dirty="0">
                  <a:solidFill>
                    <a:srgbClr val="7BDB45"/>
                  </a:solidFill>
                </a:rPr>
                <a:t>:				c1	c2	c3									c2	c4	c5</a:t>
              </a:r>
            </a:p>
          </p:txBody>
        </p:sp>
        <p:sp>
          <p:nvSpPr>
            <p:cNvPr id="11" name="Shape 668"/>
            <p:cNvSpPr/>
            <p:nvPr/>
          </p:nvSpPr>
          <p:spPr>
            <a:xfrm>
              <a:off x="9875928" y="6429453"/>
              <a:ext cx="1010239" cy="564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109" dirty="0">
                  <a:solidFill>
                    <a:schemeClr val="tx1"/>
                  </a:solidFill>
                </a:rPr>
                <a:t>wait()</a:t>
              </a:r>
            </a:p>
          </p:txBody>
        </p:sp>
        <p:sp>
          <p:nvSpPr>
            <p:cNvPr id="12" name="Shape 669"/>
            <p:cNvSpPr/>
            <p:nvPr/>
          </p:nvSpPr>
          <p:spPr>
            <a:xfrm>
              <a:off x="10423059" y="7011852"/>
              <a:ext cx="1" cy="48299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/>
            </a:p>
          </p:txBody>
        </p:sp>
        <p:sp>
          <p:nvSpPr>
            <p:cNvPr id="13" name="Shape 670"/>
            <p:cNvSpPr/>
            <p:nvPr/>
          </p:nvSpPr>
          <p:spPr>
            <a:xfrm>
              <a:off x="3513228" y="6429453"/>
              <a:ext cx="1010239" cy="564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109" dirty="0">
                  <a:solidFill>
                    <a:schemeClr val="tx1"/>
                  </a:solidFill>
                </a:rPr>
                <a:t>wait()</a:t>
              </a:r>
            </a:p>
          </p:txBody>
        </p:sp>
        <p:sp>
          <p:nvSpPr>
            <p:cNvPr id="14" name="Shape 671"/>
            <p:cNvSpPr/>
            <p:nvPr/>
          </p:nvSpPr>
          <p:spPr>
            <a:xfrm>
              <a:off x="4060359" y="7011852"/>
              <a:ext cx="1" cy="799900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/>
            </a:p>
          </p:txBody>
        </p:sp>
        <p:sp>
          <p:nvSpPr>
            <p:cNvPr id="15" name="Shape 672"/>
            <p:cNvSpPr/>
            <p:nvPr/>
          </p:nvSpPr>
          <p:spPr>
            <a:xfrm>
              <a:off x="5283986" y="6429453"/>
              <a:ext cx="1010239" cy="564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rgbClr val="FFFFFF"/>
                  </a:solidFill>
                </a:rPr>
                <a:t>wait()</a:t>
              </a:r>
            </a:p>
          </p:txBody>
        </p:sp>
        <p:sp>
          <p:nvSpPr>
            <p:cNvPr id="16" name="Shape 673"/>
            <p:cNvSpPr/>
            <p:nvPr/>
          </p:nvSpPr>
          <p:spPr>
            <a:xfrm>
              <a:off x="5825659" y="7011853"/>
              <a:ext cx="1" cy="116134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/>
            </a:p>
          </p:txBody>
        </p:sp>
        <p:sp>
          <p:nvSpPr>
            <p:cNvPr id="17" name="Shape 674"/>
            <p:cNvSpPr/>
            <p:nvPr/>
          </p:nvSpPr>
          <p:spPr>
            <a:xfrm>
              <a:off x="7400630" y="6429453"/>
              <a:ext cx="1231108" cy="564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rgbClr val="FFFFFF"/>
                  </a:solidFill>
                </a:rPr>
                <a:t>signal()</a:t>
              </a:r>
            </a:p>
          </p:txBody>
        </p:sp>
        <p:sp>
          <p:nvSpPr>
            <p:cNvPr id="18" name="Shape 675"/>
            <p:cNvSpPr/>
            <p:nvPr/>
          </p:nvSpPr>
          <p:spPr>
            <a:xfrm>
              <a:off x="8111659" y="7011852"/>
              <a:ext cx="1" cy="48299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/>
            </a:p>
          </p:txBody>
        </p:sp>
        <p:sp>
          <p:nvSpPr>
            <p:cNvPr id="19" name="Shape 676"/>
            <p:cNvSpPr/>
            <p:nvPr/>
          </p:nvSpPr>
          <p:spPr>
            <a:xfrm>
              <a:off x="11464630" y="6429453"/>
              <a:ext cx="1231108" cy="564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rgbClr val="FFFFFF"/>
                  </a:solidFill>
                </a:rPr>
                <a:t>signal()</a:t>
              </a:r>
            </a:p>
          </p:txBody>
        </p:sp>
        <p:sp>
          <p:nvSpPr>
            <p:cNvPr id="20" name="Shape 677"/>
            <p:cNvSpPr/>
            <p:nvPr/>
          </p:nvSpPr>
          <p:spPr>
            <a:xfrm>
              <a:off x="12175659" y="7011853"/>
              <a:ext cx="1" cy="116134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/>
            </a:p>
          </p:txBody>
        </p:sp>
        <p:sp>
          <p:nvSpPr>
            <p:cNvPr id="21" name="Shape 678"/>
            <p:cNvSpPr/>
            <p:nvPr/>
          </p:nvSpPr>
          <p:spPr>
            <a:xfrm>
              <a:off x="2171208" y="8892613"/>
              <a:ext cx="875216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FFFF"/>
                  </a:solidFill>
                </a:rPr>
                <a:t>does </a:t>
              </a:r>
              <a:r>
                <a:rPr lang="en-US" sz="2531" dirty="0">
                  <a:solidFill>
                    <a:srgbClr val="FFFFFF"/>
                  </a:solidFill>
                </a:rPr>
                <a:t>last signal</a:t>
              </a:r>
              <a:r>
                <a:rPr sz="2531" dirty="0">
                  <a:solidFill>
                    <a:srgbClr val="FFFFFF"/>
                  </a:solidFill>
                </a:rPr>
                <a:t> wake </a:t>
              </a:r>
              <a:r>
                <a:rPr sz="2531" dirty="0">
                  <a:solidFill>
                    <a:srgbClr val="1497FC"/>
                  </a:solidFill>
                </a:rPr>
                <a:t>producer</a:t>
              </a:r>
              <a:r>
                <a:rPr sz="2531" dirty="0">
                  <a:solidFill>
                    <a:srgbClr val="FFFFFF"/>
                  </a:solidFill>
                </a:rPr>
                <a:t> or </a:t>
              </a:r>
              <a:r>
                <a:rPr sz="2531" dirty="0">
                  <a:solidFill>
                    <a:srgbClr val="E8A433"/>
                  </a:solidFill>
                </a:rPr>
                <a:t>consumer2</a:t>
              </a:r>
              <a:r>
                <a:rPr sz="2531" dirty="0">
                  <a:solidFill>
                    <a:srgbClr val="FFFFFF"/>
                  </a:solidFill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20032" y="126630"/>
            <a:ext cx="7547527" cy="104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94" dirty="0">
                <a:latin typeface="+mj-lt"/>
              </a:rPr>
              <a:t>Broken Implementation of </a:t>
            </a:r>
            <a:br>
              <a:rPr lang="en-US" sz="3094" dirty="0">
                <a:latin typeface="+mj-lt"/>
              </a:rPr>
            </a:br>
            <a:r>
              <a:rPr lang="en-US" sz="3094" dirty="0">
                <a:latin typeface="+mj-lt"/>
              </a:rPr>
              <a:t>Producer Consumer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540828"/>
            <a:ext cx="4942704" cy="3425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solidFill>
                  <a:schemeClr val="bg1"/>
                </a:solidFill>
              </a:rPr>
              <a:t>void *producer(void *</a:t>
            </a:r>
            <a:r>
              <a:rPr lang="en-US" sz="1969" dirty="0" err="1">
                <a:solidFill>
                  <a:schemeClr val="bg1"/>
                </a:solidFill>
              </a:rPr>
              <a:t>arg</a:t>
            </a:r>
            <a:r>
              <a:rPr lang="en-US" sz="1969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for (</a:t>
            </a:r>
            <a:r>
              <a:rPr lang="en-US" sz="1969" dirty="0" err="1">
                <a:solidFill>
                  <a:schemeClr val="bg1"/>
                </a:solidFill>
              </a:rPr>
              <a:t>int</a:t>
            </a:r>
            <a:r>
              <a:rPr lang="en-US" sz="1969" dirty="0">
                <a:solidFill>
                  <a:schemeClr val="bg1"/>
                </a:solidFill>
              </a:rPr>
              <a:t> </a:t>
            </a:r>
            <a:r>
              <a:rPr lang="en-US" sz="1969" dirty="0" err="1">
                <a:solidFill>
                  <a:schemeClr val="bg1"/>
                </a:solidFill>
              </a:rPr>
              <a:t>i</a:t>
            </a:r>
            <a:r>
              <a:rPr lang="en-US" sz="1969" dirty="0">
                <a:solidFill>
                  <a:schemeClr val="bg1"/>
                </a:solidFill>
              </a:rPr>
              <a:t> = 0; </a:t>
            </a:r>
            <a:r>
              <a:rPr lang="en-US" sz="1969" dirty="0" err="1">
                <a:solidFill>
                  <a:schemeClr val="bg1"/>
                </a:solidFill>
              </a:rPr>
              <a:t>i</a:t>
            </a:r>
            <a:r>
              <a:rPr lang="en-US" sz="1969" dirty="0">
                <a:solidFill>
                  <a:schemeClr val="bg1"/>
                </a:solidFill>
              </a:rPr>
              <a:t> &lt; loops; </a:t>
            </a:r>
            <a:r>
              <a:rPr lang="en-US" sz="1969" dirty="0" err="1">
                <a:solidFill>
                  <a:schemeClr val="bg1"/>
                </a:solidFill>
              </a:rPr>
              <a:t>i</a:t>
            </a:r>
            <a:r>
              <a:rPr lang="en-US" sz="1969" dirty="0">
                <a:solidFill>
                  <a:schemeClr val="bg1"/>
                </a:solidFill>
              </a:rPr>
              <a:t>++) {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Mutex_lock</a:t>
            </a:r>
            <a:r>
              <a:rPr lang="en-US" sz="1969" dirty="0">
                <a:solidFill>
                  <a:schemeClr val="bg1"/>
                </a:solidFill>
              </a:rPr>
              <a:t>(&amp;m); // p1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if (</a:t>
            </a:r>
            <a:r>
              <a:rPr lang="en-US" sz="1969" dirty="0" err="1">
                <a:solidFill>
                  <a:schemeClr val="bg1"/>
                </a:solidFill>
              </a:rPr>
              <a:t>numfull</a:t>
            </a:r>
            <a:r>
              <a:rPr lang="en-US" sz="1969" dirty="0">
                <a:solidFill>
                  <a:schemeClr val="bg1"/>
                </a:solidFill>
              </a:rPr>
              <a:t> == max) // p2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	</a:t>
            </a:r>
            <a:r>
              <a:rPr lang="en-US" sz="1969" dirty="0" err="1">
                <a:solidFill>
                  <a:schemeClr val="bg1"/>
                </a:solidFill>
              </a:rPr>
              <a:t>Cond_wait</a:t>
            </a:r>
            <a:r>
              <a:rPr lang="en-US" sz="1969" dirty="0">
                <a:solidFill>
                  <a:schemeClr val="bg1"/>
                </a:solidFill>
              </a:rPr>
              <a:t>(&amp;empty, &amp;m); // p3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do_fill</a:t>
            </a:r>
            <a:r>
              <a:rPr lang="en-US" sz="1969" dirty="0">
                <a:solidFill>
                  <a:schemeClr val="bg1"/>
                </a:solidFill>
              </a:rPr>
              <a:t>(</a:t>
            </a:r>
            <a:r>
              <a:rPr lang="en-US" sz="1969" dirty="0" err="1">
                <a:solidFill>
                  <a:schemeClr val="bg1"/>
                </a:solidFill>
              </a:rPr>
              <a:t>i</a:t>
            </a:r>
            <a:r>
              <a:rPr lang="en-US" sz="1969" dirty="0">
                <a:solidFill>
                  <a:schemeClr val="bg1"/>
                </a:solidFill>
              </a:rPr>
              <a:t>);  // p4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Cond_signal</a:t>
            </a:r>
            <a:r>
              <a:rPr lang="en-US" sz="1969" dirty="0">
                <a:solidFill>
                  <a:schemeClr val="bg1"/>
                </a:solidFill>
              </a:rPr>
              <a:t>(&amp;fill); // p5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Mutex_unlock</a:t>
            </a:r>
            <a:r>
              <a:rPr lang="en-US" sz="1969" dirty="0">
                <a:solidFill>
                  <a:schemeClr val="bg1"/>
                </a:solidFill>
              </a:rPr>
              <a:t>(&amp;m); //p6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540828"/>
            <a:ext cx="4572000" cy="40317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969" dirty="0">
                <a:solidFill>
                  <a:schemeClr val="bg1"/>
                </a:solidFill>
              </a:rPr>
              <a:t>void *consumer(void *</a:t>
            </a:r>
            <a:r>
              <a:rPr lang="en-US" sz="1969" dirty="0" err="1">
                <a:solidFill>
                  <a:schemeClr val="bg1"/>
                </a:solidFill>
              </a:rPr>
              <a:t>arg</a:t>
            </a:r>
            <a:r>
              <a:rPr lang="en-US" sz="1969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while (1) {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Mutex_lock</a:t>
            </a:r>
            <a:r>
              <a:rPr lang="en-US" sz="1969" dirty="0">
                <a:solidFill>
                  <a:schemeClr val="bg1"/>
                </a:solidFill>
              </a:rPr>
              <a:t>(&amp;m);  // c1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if (</a:t>
            </a:r>
            <a:r>
              <a:rPr lang="en-US" sz="1969" dirty="0" err="1">
                <a:solidFill>
                  <a:schemeClr val="bg1"/>
                </a:solidFill>
              </a:rPr>
              <a:t>numfull</a:t>
            </a:r>
            <a:r>
              <a:rPr lang="en-US" sz="1969" dirty="0">
                <a:solidFill>
                  <a:schemeClr val="bg1"/>
                </a:solidFill>
              </a:rPr>
              <a:t> == 0) // c2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	</a:t>
            </a:r>
            <a:r>
              <a:rPr lang="en-US" sz="1969" dirty="0" err="1">
                <a:solidFill>
                  <a:schemeClr val="bg1"/>
                </a:solidFill>
              </a:rPr>
              <a:t>Cond_wait</a:t>
            </a:r>
            <a:r>
              <a:rPr lang="en-US" sz="1969" dirty="0">
                <a:solidFill>
                  <a:schemeClr val="bg1"/>
                </a:solidFill>
              </a:rPr>
              <a:t>(&amp;fill, &amp;m); // c3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int</a:t>
            </a:r>
            <a:r>
              <a:rPr lang="en-US" sz="1969" dirty="0">
                <a:solidFill>
                  <a:schemeClr val="bg1"/>
                </a:solidFill>
              </a:rPr>
              <a:t> </a:t>
            </a:r>
            <a:r>
              <a:rPr lang="en-US" sz="1969" dirty="0" err="1">
                <a:solidFill>
                  <a:schemeClr val="bg1"/>
                </a:solidFill>
              </a:rPr>
              <a:t>tmp</a:t>
            </a:r>
            <a:r>
              <a:rPr lang="en-US" sz="1969" dirty="0">
                <a:solidFill>
                  <a:schemeClr val="bg1"/>
                </a:solidFill>
              </a:rPr>
              <a:t> = </a:t>
            </a:r>
            <a:r>
              <a:rPr lang="en-US" sz="1969" dirty="0" err="1">
                <a:solidFill>
                  <a:schemeClr val="bg1"/>
                </a:solidFill>
              </a:rPr>
              <a:t>do_get</a:t>
            </a:r>
            <a:r>
              <a:rPr lang="en-US" sz="1969" dirty="0">
                <a:solidFill>
                  <a:schemeClr val="bg1"/>
                </a:solidFill>
              </a:rPr>
              <a:t>(); // c4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Cond_signal</a:t>
            </a:r>
            <a:r>
              <a:rPr lang="en-US" sz="1969" dirty="0">
                <a:solidFill>
                  <a:schemeClr val="bg1"/>
                </a:solidFill>
              </a:rPr>
              <a:t>(&amp;empty); // c5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Mutex_unlock</a:t>
            </a:r>
            <a:r>
              <a:rPr lang="en-US" sz="1969" dirty="0">
                <a:solidFill>
                  <a:schemeClr val="bg1"/>
                </a:solidFill>
              </a:rPr>
              <a:t>(&amp;m);  // c6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635426"/>
            <a:ext cx="8694136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Is this correct?  Can you find a bad schedule?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5003315"/>
            <a:ext cx="7865676" cy="957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406" dirty="0">
                <a:solidFill>
                  <a:srgbClr val="333333"/>
                </a:solidFill>
              </a:rPr>
              <a:t>1. consumer1 waits because </a:t>
            </a:r>
            <a:r>
              <a:rPr lang="en-US" sz="1406" dirty="0" err="1">
                <a:solidFill>
                  <a:srgbClr val="333333"/>
                </a:solidFill>
              </a:rPr>
              <a:t>numfull</a:t>
            </a:r>
            <a:r>
              <a:rPr lang="en-US" sz="1406" dirty="0">
                <a:solidFill>
                  <a:srgbClr val="333333"/>
                </a:solidFill>
              </a:rPr>
              <a:t> == 0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406" dirty="0">
                <a:solidFill>
                  <a:srgbClr val="333333"/>
                </a:solidFill>
              </a:rPr>
              <a:t>2. producer increments </a:t>
            </a:r>
            <a:r>
              <a:rPr lang="en-US" sz="1406" dirty="0" err="1">
                <a:solidFill>
                  <a:srgbClr val="333333"/>
                </a:solidFill>
              </a:rPr>
              <a:t>numfull</a:t>
            </a:r>
            <a:r>
              <a:rPr lang="en-US" sz="1406" dirty="0">
                <a:solidFill>
                  <a:srgbClr val="333333"/>
                </a:solidFill>
              </a:rPr>
              <a:t>, wakes consumer1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406" dirty="0">
                <a:solidFill>
                  <a:srgbClr val="333333"/>
                </a:solidFill>
              </a:rPr>
              <a:t>3. before consumer1 runs, consumer2 runs, grabs entry, sets </a:t>
            </a:r>
            <a:r>
              <a:rPr lang="en-US" sz="1406" dirty="0" err="1">
                <a:solidFill>
                  <a:srgbClr val="333333"/>
                </a:solidFill>
              </a:rPr>
              <a:t>numfull</a:t>
            </a:r>
            <a:r>
              <a:rPr lang="en-US" sz="1406" dirty="0">
                <a:solidFill>
                  <a:srgbClr val="333333"/>
                </a:solidFill>
              </a:rPr>
              <a:t>=0.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406" dirty="0">
                <a:solidFill>
                  <a:srgbClr val="333333"/>
                </a:solidFill>
              </a:rPr>
              <a:t>4. consumer1 then reads bad data.</a:t>
            </a:r>
          </a:p>
        </p:txBody>
      </p:sp>
      <p:sp>
        <p:nvSpPr>
          <p:cNvPr id="7" name="Shape 667"/>
          <p:cNvSpPr/>
          <p:nvPr/>
        </p:nvSpPr>
        <p:spPr>
          <a:xfrm>
            <a:off x="1637082" y="5933858"/>
            <a:ext cx="8674455" cy="1014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Producer</a:t>
            </a:r>
            <a:r>
              <a:rPr sz="1687" dirty="0">
                <a:solidFill>
                  <a:srgbClr val="1497FC"/>
                </a:solidFill>
              </a:rPr>
              <a:t>:					p1	p2	p4	p5	p6	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Consumer1</a:t>
            </a:r>
            <a:r>
              <a:rPr sz="1687" dirty="0">
                <a:solidFill>
                  <a:srgbClr val="E8A433"/>
                </a:solidFill>
              </a:rPr>
              <a:t>:	c1	c2	c3									</a:t>
            </a:r>
            <a:r>
              <a:rPr lang="en-US" sz="1687" dirty="0">
                <a:solidFill>
                  <a:srgbClr val="E8A433"/>
                </a:solidFill>
              </a:rPr>
              <a:t>     c4! ERROR</a:t>
            </a:r>
            <a:r>
              <a:rPr sz="1687" dirty="0">
                <a:solidFill>
                  <a:srgbClr val="E8A433"/>
                </a:solidFill>
              </a:rPr>
              <a:t>			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Consumer2</a:t>
            </a:r>
            <a:r>
              <a:rPr sz="1687" dirty="0">
                <a:solidFill>
                  <a:srgbClr val="7BDB45"/>
                </a:solidFill>
              </a:rPr>
              <a:t>:									</a:t>
            </a:r>
            <a:r>
              <a:rPr lang="en-US" sz="1687" dirty="0">
                <a:solidFill>
                  <a:srgbClr val="7BDB45"/>
                </a:solidFill>
              </a:rPr>
              <a:t>c1 c2 c4 c5 c6 </a:t>
            </a:r>
            <a:endParaRPr sz="1687" dirty="0">
              <a:solidFill>
                <a:srgbClr val="7BD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solidFill>
                  <a:srgbClr val="FFFFFF"/>
                </a:solidFill>
              </a:rPr>
              <a:t>CV</a:t>
            </a:r>
            <a:r>
              <a:rPr sz="4556" dirty="0">
                <a:solidFill>
                  <a:srgbClr val="FFFFFF"/>
                </a:solidFill>
              </a:rPr>
              <a:t> Rule of Thumb 3</a:t>
            </a:r>
          </a:p>
        </p:txBody>
      </p:sp>
      <p:sp>
        <p:nvSpPr>
          <p:cNvPr id="721" name="Shape 721"/>
          <p:cNvSpPr>
            <a:spLocks noGrp="1"/>
          </p:cNvSpPr>
          <p:nvPr>
            <p:ph type="body" idx="4294967295"/>
          </p:nvPr>
        </p:nvSpPr>
        <p:spPr>
          <a:xfrm>
            <a:off x="1524000" y="1746871"/>
            <a:ext cx="8703097" cy="33776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Whenever a lock is acquired, recheck assumptions about state!</a:t>
            </a:r>
            <a:endParaRPr lang="en-US" sz="2250" dirty="0">
              <a:solidFill>
                <a:srgbClr val="333333"/>
              </a:solidFill>
            </a:endParaRP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Use “while” </a:t>
            </a:r>
            <a:r>
              <a:rPr lang="en-US" sz="2039" dirty="0" err="1">
                <a:solidFill>
                  <a:srgbClr val="333333"/>
                </a:solidFill>
              </a:rPr>
              <a:t>intead</a:t>
            </a:r>
            <a:r>
              <a:rPr lang="en-US" sz="2039" dirty="0">
                <a:solidFill>
                  <a:srgbClr val="333333"/>
                </a:solidFill>
              </a:rPr>
              <a:t> of “if”</a:t>
            </a:r>
            <a:endParaRPr sz="203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Possible for another thread to grab lock between signal and wakeup from 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Difference between Mesa (practical implementation) and </a:t>
            </a:r>
            <a:br>
              <a:rPr lang="en-US" sz="2039" dirty="0">
                <a:solidFill>
                  <a:srgbClr val="333333"/>
                </a:solidFill>
              </a:rPr>
            </a:br>
            <a:r>
              <a:rPr lang="en-US" sz="2039" dirty="0">
                <a:solidFill>
                  <a:srgbClr val="333333"/>
                </a:solidFill>
              </a:rPr>
              <a:t>Hoare (theoretical) semantics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Signal() simply makes a thread runnable, does not guarantee thread run next</a:t>
            </a:r>
            <a:endParaRPr sz="203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Note that some libraries also have “spurious wakeups”</a:t>
            </a:r>
            <a:r>
              <a:rPr lang="en-US" sz="2250" dirty="0">
                <a:solidFill>
                  <a:srgbClr val="333333"/>
                </a:solidFill>
              </a:rPr>
              <a:t>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May wake multiple waiting threads at signal or at any time</a:t>
            </a:r>
            <a:endParaRPr sz="2039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Google Shape;1061;p50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2" name="Google Shape;1062;p50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3" name="Google Shape;1063;p50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4" name="Google Shape;1064;p50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5" name="Google Shape;1065;p50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6" name="Google Shape;1066;p50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Google Shape;1067;p50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8" name="Google Shape;1068;p50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9" name="Google Shape;1069;p50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0" name="Google Shape;1070;p50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1" name="Google Shape;1071;p50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2" name="Google Shape;1072;p50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73" name="Google Shape;1073;p50"/>
          <p:cNvSpPr/>
          <p:nvPr/>
        </p:nvSpPr>
        <p:spPr>
          <a:xfrm>
            <a:off x="4343399" y="4724418"/>
            <a:ext cx="374765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b="1" dirty="0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0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is accessed…</a:t>
            </a:r>
            <a:endParaRPr sz="25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 and WHILE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540828"/>
            <a:ext cx="4942704" cy="3425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solidFill>
                  <a:schemeClr val="bg1"/>
                </a:solidFill>
              </a:rPr>
              <a:t>void *producer(void *</a:t>
            </a:r>
            <a:r>
              <a:rPr lang="en-US" sz="1969" dirty="0" err="1">
                <a:solidFill>
                  <a:schemeClr val="bg1"/>
                </a:solidFill>
              </a:rPr>
              <a:t>arg</a:t>
            </a:r>
            <a:r>
              <a:rPr lang="en-US" sz="1969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for (</a:t>
            </a:r>
            <a:r>
              <a:rPr lang="en-US" sz="1969" dirty="0" err="1">
                <a:solidFill>
                  <a:schemeClr val="bg1"/>
                </a:solidFill>
              </a:rPr>
              <a:t>int</a:t>
            </a:r>
            <a:r>
              <a:rPr lang="en-US" sz="1969" dirty="0">
                <a:solidFill>
                  <a:schemeClr val="bg1"/>
                </a:solidFill>
              </a:rPr>
              <a:t> </a:t>
            </a:r>
            <a:r>
              <a:rPr lang="en-US" sz="1969" dirty="0" err="1">
                <a:solidFill>
                  <a:schemeClr val="bg1"/>
                </a:solidFill>
              </a:rPr>
              <a:t>i</a:t>
            </a:r>
            <a:r>
              <a:rPr lang="en-US" sz="1969" dirty="0">
                <a:solidFill>
                  <a:schemeClr val="bg1"/>
                </a:solidFill>
              </a:rPr>
              <a:t> = 0; </a:t>
            </a:r>
            <a:r>
              <a:rPr lang="en-US" sz="1969" dirty="0" err="1">
                <a:solidFill>
                  <a:schemeClr val="bg1"/>
                </a:solidFill>
              </a:rPr>
              <a:t>i</a:t>
            </a:r>
            <a:r>
              <a:rPr lang="en-US" sz="1969" dirty="0">
                <a:solidFill>
                  <a:schemeClr val="bg1"/>
                </a:solidFill>
              </a:rPr>
              <a:t> &lt; loops; </a:t>
            </a:r>
            <a:r>
              <a:rPr lang="en-US" sz="1969" dirty="0" err="1">
                <a:solidFill>
                  <a:schemeClr val="bg1"/>
                </a:solidFill>
              </a:rPr>
              <a:t>i</a:t>
            </a:r>
            <a:r>
              <a:rPr lang="en-US" sz="1969" dirty="0">
                <a:solidFill>
                  <a:schemeClr val="bg1"/>
                </a:solidFill>
              </a:rPr>
              <a:t>++) {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Mutex_lock</a:t>
            </a:r>
            <a:r>
              <a:rPr lang="en-US" sz="1969" dirty="0">
                <a:solidFill>
                  <a:schemeClr val="bg1"/>
                </a:solidFill>
              </a:rPr>
              <a:t>(&amp;m); // p1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while (</a:t>
            </a:r>
            <a:r>
              <a:rPr lang="en-US" sz="1969" dirty="0" err="1">
                <a:solidFill>
                  <a:schemeClr val="bg1"/>
                </a:solidFill>
              </a:rPr>
              <a:t>numfull</a:t>
            </a:r>
            <a:r>
              <a:rPr lang="en-US" sz="1969" dirty="0">
                <a:solidFill>
                  <a:schemeClr val="bg1"/>
                </a:solidFill>
              </a:rPr>
              <a:t> == max) // p2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	</a:t>
            </a:r>
            <a:r>
              <a:rPr lang="en-US" sz="1969" dirty="0" err="1">
                <a:solidFill>
                  <a:schemeClr val="bg1"/>
                </a:solidFill>
              </a:rPr>
              <a:t>Cond_wait</a:t>
            </a:r>
            <a:r>
              <a:rPr lang="en-US" sz="1969" dirty="0">
                <a:solidFill>
                  <a:schemeClr val="bg1"/>
                </a:solidFill>
              </a:rPr>
              <a:t>(&amp;empty, &amp;m); // p3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do_fill</a:t>
            </a:r>
            <a:r>
              <a:rPr lang="en-US" sz="1969" dirty="0">
                <a:solidFill>
                  <a:schemeClr val="bg1"/>
                </a:solidFill>
              </a:rPr>
              <a:t>(</a:t>
            </a:r>
            <a:r>
              <a:rPr lang="en-US" sz="1969" dirty="0" err="1">
                <a:solidFill>
                  <a:schemeClr val="bg1"/>
                </a:solidFill>
              </a:rPr>
              <a:t>i</a:t>
            </a:r>
            <a:r>
              <a:rPr lang="en-US" sz="1969" dirty="0">
                <a:solidFill>
                  <a:schemeClr val="bg1"/>
                </a:solidFill>
              </a:rPr>
              <a:t>);  // p4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Cond_signal</a:t>
            </a:r>
            <a:r>
              <a:rPr lang="en-US" sz="1969" dirty="0">
                <a:solidFill>
                  <a:schemeClr val="bg1"/>
                </a:solidFill>
              </a:rPr>
              <a:t>(&amp;fill); // p5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Mutex_unlock</a:t>
            </a:r>
            <a:r>
              <a:rPr lang="en-US" sz="1969" dirty="0">
                <a:solidFill>
                  <a:schemeClr val="bg1"/>
                </a:solidFill>
              </a:rPr>
              <a:t>(&amp;m); //p6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6704" y="1540828"/>
            <a:ext cx="4572000" cy="34256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969" dirty="0">
                <a:solidFill>
                  <a:schemeClr val="bg1"/>
                </a:solidFill>
              </a:rPr>
              <a:t>void *consumer(void *</a:t>
            </a:r>
            <a:r>
              <a:rPr lang="en-US" sz="1969" dirty="0" err="1">
                <a:solidFill>
                  <a:schemeClr val="bg1"/>
                </a:solidFill>
              </a:rPr>
              <a:t>arg</a:t>
            </a:r>
            <a:r>
              <a:rPr lang="en-US" sz="1969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while (1) {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Mutex_lock</a:t>
            </a:r>
            <a:r>
              <a:rPr lang="en-US" sz="1969" dirty="0">
                <a:solidFill>
                  <a:schemeClr val="bg1"/>
                </a:solidFill>
              </a:rPr>
              <a:t>(&amp;m);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while (</a:t>
            </a:r>
            <a:r>
              <a:rPr lang="en-US" sz="1969" dirty="0" err="1">
                <a:solidFill>
                  <a:schemeClr val="bg1"/>
                </a:solidFill>
              </a:rPr>
              <a:t>numfull</a:t>
            </a:r>
            <a:r>
              <a:rPr lang="en-US" sz="1969" dirty="0">
                <a:solidFill>
                  <a:schemeClr val="bg1"/>
                </a:solidFill>
              </a:rPr>
              <a:t> == 0)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	</a:t>
            </a:r>
            <a:r>
              <a:rPr lang="en-US" sz="1969" dirty="0" err="1">
                <a:solidFill>
                  <a:schemeClr val="bg1"/>
                </a:solidFill>
              </a:rPr>
              <a:t>Cond_wait</a:t>
            </a:r>
            <a:r>
              <a:rPr lang="en-US" sz="1969" dirty="0">
                <a:solidFill>
                  <a:schemeClr val="bg1"/>
                </a:solidFill>
              </a:rPr>
              <a:t>(&amp;fill, &amp;m);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int</a:t>
            </a:r>
            <a:r>
              <a:rPr lang="en-US" sz="1969" dirty="0">
                <a:solidFill>
                  <a:schemeClr val="bg1"/>
                </a:solidFill>
              </a:rPr>
              <a:t> </a:t>
            </a:r>
            <a:r>
              <a:rPr lang="en-US" sz="1969" dirty="0" err="1">
                <a:solidFill>
                  <a:schemeClr val="bg1"/>
                </a:solidFill>
              </a:rPr>
              <a:t>tmp</a:t>
            </a:r>
            <a:r>
              <a:rPr lang="en-US" sz="1969" dirty="0">
                <a:solidFill>
                  <a:schemeClr val="bg1"/>
                </a:solidFill>
              </a:rPr>
              <a:t> = </a:t>
            </a:r>
            <a:r>
              <a:rPr lang="en-US" sz="1969" dirty="0" err="1">
                <a:solidFill>
                  <a:schemeClr val="bg1"/>
                </a:solidFill>
              </a:rPr>
              <a:t>do_get</a:t>
            </a:r>
            <a:r>
              <a:rPr lang="en-US" sz="1969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Cond_signal</a:t>
            </a:r>
            <a:r>
              <a:rPr lang="en-US" sz="1969" dirty="0">
                <a:solidFill>
                  <a:schemeClr val="bg1"/>
                </a:solidFill>
              </a:rPr>
              <a:t>(&amp;empty);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	</a:t>
            </a:r>
            <a:r>
              <a:rPr lang="en-US" sz="1969" dirty="0" err="1">
                <a:solidFill>
                  <a:schemeClr val="bg1"/>
                </a:solidFill>
              </a:rPr>
              <a:t>Mutex_unlock</a:t>
            </a:r>
            <a:r>
              <a:rPr lang="en-US" sz="1969" dirty="0">
                <a:solidFill>
                  <a:schemeClr val="bg1"/>
                </a:solidFill>
              </a:rPr>
              <a:t>(&amp;m); 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1969" dirty="0">
                <a:solidFill>
                  <a:schemeClr val="bg1"/>
                </a:solidFill>
              </a:rPr>
              <a:t>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9352" y="4635426"/>
            <a:ext cx="8694136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Is this correct?  Can you find a bad schedule?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9352" y="5003315"/>
            <a:ext cx="8694136" cy="16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Correct!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- no concurrent access to shared state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- every time lock is acquired, assumptions are reevaluated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- a consumer will get to run after every </a:t>
            </a:r>
            <a:r>
              <a:rPr lang="en-US" sz="1969" dirty="0" err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do_fill</a:t>
            </a:r>
            <a:r>
              <a:rPr lang="en-US" sz="1969" dirty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  <a:endParaRPr lang="en-US" sz="1969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- a producer will get to run after every </a:t>
            </a:r>
            <a:r>
              <a:rPr lang="en-US" sz="1969" dirty="0" err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do_get</a:t>
            </a:r>
            <a:r>
              <a:rPr lang="en-US" sz="1969" dirty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45498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Summary: rules of thumb</a:t>
            </a:r>
            <a:r>
              <a:rPr lang="en-US" sz="4556">
                <a:solidFill>
                  <a:srgbClr val="FFFFFF"/>
                </a:solidFill>
              </a:rPr>
              <a:t> for CVs</a:t>
            </a:r>
            <a:endParaRPr sz="4556">
              <a:solidFill>
                <a:srgbClr val="FFFFFF"/>
              </a:solidFill>
            </a:endParaRPr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1524000" y="1873002"/>
            <a:ext cx="7804547" cy="344462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Keep state in addition to CV’s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Always do wait/signal with lock held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Whenever </a:t>
            </a:r>
            <a:r>
              <a:rPr lang="en-US" sz="2672" dirty="0">
                <a:solidFill>
                  <a:srgbClr val="333333"/>
                </a:solidFill>
              </a:rPr>
              <a:t>thread</a:t>
            </a:r>
            <a:r>
              <a:rPr sz="2672" dirty="0">
                <a:solidFill>
                  <a:srgbClr val="333333"/>
                </a:solidFill>
              </a:rPr>
              <a:t> </a:t>
            </a:r>
            <a:r>
              <a:rPr lang="en-US" sz="2672" dirty="0">
                <a:solidFill>
                  <a:srgbClr val="333333"/>
                </a:solidFill>
              </a:rPr>
              <a:t>wakes from waiting</a:t>
            </a:r>
            <a:r>
              <a:rPr sz="2672" dirty="0">
                <a:solidFill>
                  <a:srgbClr val="333333"/>
                </a:solidFill>
              </a:rPr>
              <a:t>, recheck state</a:t>
            </a:r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51773" y="1828801"/>
            <a:ext cx="8035179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Concurrency is needed to obtain high performance by utilizing multiple cores</a:t>
            </a:r>
          </a:p>
          <a:p>
            <a:pPr marL="0" indent="0">
              <a:buNone/>
            </a:pPr>
            <a:r>
              <a:rPr lang="en-US" dirty="0"/>
              <a:t>Threads are multiple execution streams within a single process or address space (share PID and address space, own registers and stack)</a:t>
            </a:r>
          </a:p>
          <a:p>
            <a:pPr marL="0" indent="0">
              <a:buNone/>
            </a:pPr>
            <a:r>
              <a:rPr lang="en-US" dirty="0"/>
              <a:t>Context switches within a critical section can lead to non-deterministic bugs (race conditions)</a:t>
            </a:r>
          </a:p>
          <a:p>
            <a:pPr marL="0" indent="0">
              <a:buNone/>
            </a:pPr>
            <a:r>
              <a:rPr lang="en-US" dirty="0"/>
              <a:t>Use locks to provide mutual exclusion</a:t>
            </a:r>
          </a:p>
          <a:p>
            <a:pPr marL="0" indent="0">
              <a:buNone/>
            </a:pPr>
            <a:r>
              <a:rPr lang="en-US" dirty="0"/>
              <a:t>Improving performance requires reducing critical section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7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Google Shape;1079;p51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600"/>
          </a:p>
        </p:txBody>
      </p:sp>
      <p:sp>
        <p:nvSpPr>
          <p:cNvPr id="1080" name="Google Shape;1080;p51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1" name="Google Shape;1081;p51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2" name="Google Shape;1082;p51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3" name="Google Shape;1083;p51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4" name="Google Shape;1084;p51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5" name="Google Shape;1085;p51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6" name="Google Shape;1086;p51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7" name="Google Shape;1087;p51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8" name="Google Shape;1088;p51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9" name="Google Shape;1089;p51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0" name="Google Shape;1090;p51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6" name="Google Shape;1096;p52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7" name="Google Shape;1097;p52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8" name="Google Shape;1098;p52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9" name="Google Shape;1099;p52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00" name="Google Shape;1100;p52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01" name="Google Shape;1101;p52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2" name="Google Shape;1102;p52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Google Shape;1103;p52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4" name="Google Shape;1104;p52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" name="Google Shape;1105;p52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6" name="Google Shape;1106;p52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7" name="Google Shape;1107;p52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3" name="Google Shape;1113;p53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4" name="Google Shape;1114;p53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5" name="Google Shape;1115;p53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6" name="Google Shape;1116;p53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7" name="Google Shape;1117;p53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8" name="Google Shape;1118;p53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9" name="Google Shape;1119;p53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0" name="Google Shape;1120;p53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Google Shape;1121;p53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2" name="Google Shape;1122;p53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3" name="Google Shape;1123;p53"/>
          <p:cNvSpPr/>
          <p:nvPr/>
        </p:nvSpPr>
        <p:spPr>
          <a:xfrm>
            <a:off x="6771755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4" name="Google Shape;1124;p53"/>
          <p:cNvCxnSpPr/>
          <p:nvPr/>
        </p:nvCxnSpPr>
        <p:spPr>
          <a:xfrm rot="10800000" flipH="1">
            <a:off x="7389232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0" name="Google Shape;1130;p54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1" name="Google Shape;1131;p54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2" name="Google Shape;1132;p54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3" name="Google Shape;1133;p54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4" name="Google Shape;1134;p54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5" name="Google Shape;1135;p54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" name="Google Shape;1136;p54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7" name="Google Shape;1137;p54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8" name="Google Shape;1138;p54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9" name="Google Shape;1139;p54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solidFill>
                  <a:srgbClr val="33333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0" name="Google Shape;1140;p54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1" name="Google Shape;1141;p54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" name="Google Shape;1147;p55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48" name="Google Shape;1148;p55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49" name="Google Shape;1149;p55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0" name="Google Shape;1150;p55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1" name="Google Shape;1151;p55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2" name="Google Shape;1152;p55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3" name="Google Shape;1153;p55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4" name="Google Shape;1154;p55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5" name="Google Shape;1155;p55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6" name="Google Shape;1156;p55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7" name="Google Shape;1157;p55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8" name="Google Shape;1158;p55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4" name="Google Shape;1164;p5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5" name="Google Shape;1165;p5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600"/>
          </a:p>
        </p:txBody>
      </p:sp>
      <p:sp>
        <p:nvSpPr>
          <p:cNvPr id="1166" name="Google Shape;1166;p5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7" name="Google Shape;1167;p5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8" name="Google Shape;1168;p5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9" name="Google Shape;1169;p5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0" name="Google Shape;1170;p56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1" name="Google Shape;1171;p56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2" name="Google Shape;1172;p56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3" name="Google Shape;1173;p56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4" name="Google Shape;1174;p56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5" name="Google Shape;1175;p56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176" name="Google Shape;1176;p56"/>
          <p:cNvSpPr/>
          <p:nvPr/>
        </p:nvSpPr>
        <p:spPr>
          <a:xfrm>
            <a:off x="2209800" y="42672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evict </a:t>
            </a:r>
            <a:r>
              <a:rPr lang="en-US" sz="2500" b="1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1</a:t>
            </a:r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because it has not been recently used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7"/>
          <p:cNvSpPr txBox="1">
            <a:spLocks noGrp="1"/>
          </p:cNvSpPr>
          <p:nvPr>
            <p:ph type="title"/>
          </p:nvPr>
        </p:nvSpPr>
        <p:spPr>
          <a:xfrm>
            <a:off x="1025236" y="221674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Clock Extensions</a:t>
            </a:r>
            <a:endParaRPr dirty="0"/>
          </a:p>
        </p:txBody>
      </p:sp>
      <p:sp>
        <p:nvSpPr>
          <p:cNvPr id="1182" name="Google Shape;1182;p57"/>
          <p:cNvSpPr txBox="1">
            <a:spLocks noGrp="1"/>
          </p:cNvSpPr>
          <p:nvPr>
            <p:ph type="body" idx="1"/>
          </p:nvPr>
        </p:nvSpPr>
        <p:spPr>
          <a:xfrm>
            <a:off x="1025236" y="1346199"/>
            <a:ext cx="10751128" cy="55118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Use modified (“dirty”) bit to prefer to retain modified pages in memory</a:t>
            </a:r>
            <a:endParaRPr lang="en-US" sz="3600" dirty="0"/>
          </a:p>
          <a:p>
            <a:pPr marL="433341" lvl="1" indent="-221433">
              <a:buSzPts val="2000"/>
            </a:pPr>
            <a:r>
              <a:rPr lang="en-US" sz="2800" dirty="0"/>
              <a:t>Intuition: More expensive to replace dirty pages</a:t>
            </a:r>
            <a:endParaRPr lang="en-US"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Modified pages must be written to disk, clean pages do not have to be</a:t>
            </a:r>
            <a:endParaRPr lang="en-US" sz="2800" dirty="0"/>
          </a:p>
          <a:p>
            <a:pPr marL="433341" lvl="1" indent="-221433">
              <a:lnSpc>
                <a:spcPct val="100000"/>
              </a:lnSpc>
              <a:buSzPts val="2000"/>
            </a:pPr>
            <a:r>
              <a:rPr lang="en-US" sz="2800" dirty="0"/>
              <a:t>First replace pages that have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and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modified</a:t>
            </a:r>
            <a:r>
              <a:rPr lang="en-US" sz="2800" dirty="0"/>
              <a:t> bit cleared</a:t>
            </a:r>
            <a:endParaRPr lang="en-US" sz="3200" dirty="0"/>
          </a:p>
          <a:p>
            <a:pPr marL="211908" indent="-211908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Replace multiple pages at once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Intuition: Expensive to run replacement algorithm and to write single block to disk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Find multiple victims each time and track free list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Add software counter (“chance”) to track use frequency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Intuition: Want to differentiate pages by how much they are accessed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Increment software counter if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is 0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Replace when chance exceeds some specified limit</a:t>
            </a:r>
            <a:endParaRPr sz="3200" dirty="0"/>
          </a:p>
          <a:p>
            <a:pPr marL="433341" lvl="1" indent="-94438">
              <a:buSzPts val="200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A867675-E6D5-8867-30B4-B373F067D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44" y="581025"/>
            <a:ext cx="6007238" cy="3279775"/>
          </a:xfrm>
        </p:spPr>
      </p:pic>
      <p:pic>
        <p:nvPicPr>
          <p:cNvPr id="7" name="Picture 6" descr="A black symbols with a plus and a white background&#10;&#10;Description automatically generated">
            <a:extLst>
              <a:ext uri="{FF2B5EF4-FFF2-40B4-BE49-F238E27FC236}">
                <a16:creationId xmlns:a16="http://schemas.microsoft.com/office/drawing/2014/main" id="{AC0B318D-5B6D-DCC5-9273-468483A6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92369"/>
            <a:ext cx="4826000" cy="737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4C743-4630-E2FC-C383-34B27A83A946}"/>
              </a:ext>
            </a:extLst>
          </p:cNvPr>
          <p:cNvSpPr txBox="1"/>
          <p:nvPr/>
        </p:nvSpPr>
        <p:spPr>
          <a:xfrm>
            <a:off x="7223456" y="470505"/>
            <a:ext cx="378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Page Selection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Page Replacement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F33DE-EB4A-13CF-4893-ADA5469D3E6A}"/>
              </a:ext>
            </a:extLst>
          </p:cNvPr>
          <p:cNvSpPr txBox="1"/>
          <p:nvPr/>
        </p:nvSpPr>
        <p:spPr>
          <a:xfrm>
            <a:off x="1076063" y="5029431"/>
            <a:ext cx="252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OPT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FIFO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LRU</a:t>
            </a:r>
          </a:p>
        </p:txBody>
      </p:sp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C2AD5619-BEA8-2FF5-8CA5-2FB5BF632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245" y="2578100"/>
            <a:ext cx="3409027" cy="4165600"/>
          </a:xfrm>
          <a:prstGeom prst="rect">
            <a:avLst/>
          </a:prstGeom>
        </p:spPr>
      </p:pic>
      <p:pic>
        <p:nvPicPr>
          <p:cNvPr id="13" name="Picture 12" descr="A number with a punctuation mark&#10;&#10;Description automatically generated">
            <a:extLst>
              <a:ext uri="{FF2B5EF4-FFF2-40B4-BE49-F238E27FC236}">
                <a16:creationId xmlns:a16="http://schemas.microsoft.com/office/drawing/2014/main" id="{FBE5E3C1-F819-1DFF-167E-FB5238FE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634" y="1746250"/>
            <a:ext cx="4092244" cy="6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8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8"/>
          <p:cNvSpPr txBox="1">
            <a:spLocks noGrp="1"/>
          </p:cNvSpPr>
          <p:nvPr>
            <p:ph type="title"/>
          </p:nvPr>
        </p:nvSpPr>
        <p:spPr>
          <a:xfrm>
            <a:off x="1136074" y="257464"/>
            <a:ext cx="875167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What if no hardware support?</a:t>
            </a:r>
            <a:endParaRPr dirty="0"/>
          </a:p>
        </p:txBody>
      </p:sp>
      <p:sp>
        <p:nvSpPr>
          <p:cNvPr id="1188" name="Google Shape;1188;p58"/>
          <p:cNvSpPr txBox="1">
            <a:spLocks noGrp="1"/>
          </p:cNvSpPr>
          <p:nvPr>
            <p:ph type="body" idx="1"/>
          </p:nvPr>
        </p:nvSpPr>
        <p:spPr>
          <a:xfrm>
            <a:off x="1136074" y="1676400"/>
            <a:ext cx="9150926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What can the OS do if hardware does not have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dirty="0"/>
              <a:t> bit (or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dirty="0"/>
              <a:t> bit)?</a:t>
            </a:r>
            <a:endParaRPr dirty="0"/>
          </a:p>
          <a:p>
            <a:pPr marL="433341" lvl="1" indent="-221433">
              <a:buSzPts val="1600"/>
            </a:pPr>
            <a:r>
              <a:rPr lang="en-US" dirty="0"/>
              <a:t>Can the OS “emulate” these bits?</a:t>
            </a:r>
            <a:endParaRPr dirty="0"/>
          </a:p>
          <a:p>
            <a:pPr marL="211908" indent="-211908">
              <a:buClr>
                <a:schemeClr val="dk2"/>
              </a:buClr>
              <a:buSzPts val="1800"/>
              <a:buNone/>
            </a:pPr>
            <a:r>
              <a:rPr lang="en-US" dirty="0"/>
              <a:t>Think about this question:</a:t>
            </a:r>
            <a:endParaRPr dirty="0"/>
          </a:p>
          <a:p>
            <a:pPr marL="433341" lvl="1" indent="-221433">
              <a:buSzPts val="1600"/>
            </a:pPr>
            <a:r>
              <a:rPr lang="en-US" dirty="0"/>
              <a:t>Can the OS get control (i.e., generate a trap) every time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bit should be set?  (i.e., when the page is accessed?)</a:t>
            </a:r>
            <a:endParaRPr dirty="0"/>
          </a:p>
          <a:p>
            <a:pPr marL="211908" indent="-97613">
              <a:buClr>
                <a:schemeClr val="dk2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9"/>
          <p:cNvSpPr txBox="1">
            <a:spLocks noGrp="1"/>
          </p:cNvSpPr>
          <p:nvPr>
            <p:ph type="title"/>
          </p:nvPr>
        </p:nvSpPr>
        <p:spPr>
          <a:xfrm>
            <a:off x="1205345" y="3048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194" name="Google Shape;1194;p59"/>
          <p:cNvSpPr txBox="1">
            <a:spLocks noGrp="1"/>
          </p:cNvSpPr>
          <p:nvPr>
            <p:ph type="body" idx="1"/>
          </p:nvPr>
        </p:nvSpPr>
        <p:spPr>
          <a:xfrm>
            <a:off x="762000" y="1738746"/>
            <a:ext cx="11014364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61917" indent="0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Illusion of virtual memory: Processes can run when the sum of virtual address spaces is larger than physical memory</a:t>
            </a: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Mechanism: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Extend page table entry with “present” bit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OS handles page faults (or page misses) by reading in the desired page from disk</a:t>
            </a: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Policy: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Page selection – demand paging, prefetching, hints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Page replacement – OPT, FIFO, LRU, others</a:t>
            </a:r>
            <a:endParaRPr dirty="0"/>
          </a:p>
          <a:p>
            <a:pPr marL="457177" lvl="1" indent="0">
              <a:buSzPts val="1650"/>
              <a:buNone/>
            </a:pP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Implementations (clock) approximate LRU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Concurrency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A8378B1-D079-238D-CA8A-B06AD50ECA0B}"/>
              </a:ext>
            </a:extLst>
          </p:cNvPr>
          <p:cNvSpPr txBox="1">
            <a:spLocks noChangeArrowheads="1"/>
          </p:cNvSpPr>
          <p:nvPr/>
        </p:nvSpPr>
        <p:spPr>
          <a:xfrm>
            <a:off x="582963" y="2573390"/>
            <a:ext cx="11519995" cy="1711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6973" indent="-866973"/>
            <a:r>
              <a:rPr lang="en-US" sz="2000" b="1" dirty="0"/>
              <a:t>Questions answered:</a:t>
            </a:r>
          </a:p>
          <a:p>
            <a:pPr marL="866973" indent="-866973"/>
            <a:r>
              <a:rPr lang="en-US" sz="2000" dirty="0"/>
              <a:t>Why is concurrency useful?</a:t>
            </a:r>
          </a:p>
          <a:p>
            <a:pPr marL="866973" indent="-866973"/>
            <a:r>
              <a:rPr lang="en-US" sz="2000" dirty="0"/>
              <a:t>What is a thread and how does it differ from processes?</a:t>
            </a:r>
          </a:p>
          <a:p>
            <a:pPr marL="866973" indent="-866973"/>
            <a:r>
              <a:rPr lang="en-US" sz="2000" dirty="0"/>
              <a:t>What can go wrong if scheduling of critical sections is not atomic?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E9F90-FC60-1DC5-3F56-E2AED2969D5F}"/>
              </a:ext>
            </a:extLst>
          </p:cNvPr>
          <p:cNvSpPr txBox="1"/>
          <p:nvPr/>
        </p:nvSpPr>
        <p:spPr>
          <a:xfrm>
            <a:off x="2989780" y="585627"/>
            <a:ext cx="6421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224997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9F82-C8E2-FF89-2DFB-2C18E9A6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concurrency: Blocking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10E5B-1152-B350-B6AC-B86A8D18523F}"/>
              </a:ext>
            </a:extLst>
          </p:cNvPr>
          <p:cNvSpPr txBox="1"/>
          <p:nvPr/>
        </p:nvSpPr>
        <p:spPr>
          <a:xfrm>
            <a:off x="838200" y="1953928"/>
            <a:ext cx="10769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Operations proceeding at the same time: blocking for I/O, while doing other useful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Example: web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Serve the first request by reading a file from disk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Serve a second request by running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24949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628587"/>
            <a:ext cx="9145754" cy="474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2589108" y="6485869"/>
            <a:ext cx="655230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 lvl="0">
              <a:defRPr u="none">
                <a:solidFill>
                  <a:srgbClr val="000000"/>
                </a:solidFill>
              </a:defRPr>
            </a:pPr>
            <a:r>
              <a:rPr sz="1266">
                <a:solidFill>
                  <a:srgbClr val="FFFFFF"/>
                </a:solidFill>
              </a:rPr>
              <a:t>http://cacm.acm.org/magazines/2012/4/147359-cpu-db-recording-microprocessor-history/fulltext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Concurrency: Parallelism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Concurrency: Parallelism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C504A1-967B-B24A-B73E-FF765701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48" y="1489379"/>
            <a:ext cx="7743203" cy="53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7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62" dirty="0"/>
              <a:t>Motivation</a:t>
            </a:r>
            <a:endParaRPr sz="5062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968" y="1690688"/>
            <a:ext cx="9909208" cy="4683326"/>
          </a:xfr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CPU Trend: Same speed, but multiple cores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Goal: Write applications that fully utilize many cores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Option 1: </a:t>
            </a:r>
            <a:r>
              <a:rPr lang="en-US" sz="2200" dirty="0"/>
              <a:t>Build apps from many communicating </a:t>
            </a:r>
            <a:r>
              <a:rPr lang="en-US" sz="2200" b="1" dirty="0"/>
              <a:t>processes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Example: Chrome (process per tab)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Communicate via pipe() or similar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Pros?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Don’t need new abstractions; good for security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Cons?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Cumbersome programming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High communication overheads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Expensive context switching (why expensive?)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Concurrency: Option</a:t>
            </a:r>
            <a:r>
              <a:rPr sz="4556" dirty="0"/>
              <a:t> 2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2085455" y="1634133"/>
            <a:ext cx="8582546" cy="36756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742" dirty="0"/>
              <a:t>New abstraction: </a:t>
            </a:r>
            <a:r>
              <a:rPr sz="2742" b="1" dirty="0">
                <a:solidFill>
                  <a:srgbClr val="C00000"/>
                </a:solidFill>
                <a:latin typeface="Helvetica"/>
                <a:ea typeface="Helvetica"/>
                <a:cs typeface="Helvetica"/>
                <a:sym typeface="Helvetica"/>
              </a:rPr>
              <a:t>thread</a:t>
            </a:r>
            <a:endParaRPr sz="2742" dirty="0">
              <a:solidFill>
                <a:srgbClr val="C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74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742" dirty="0"/>
              <a:t>Threads are like processes, </a:t>
            </a:r>
            <a:r>
              <a:rPr lang="en-US" sz="2742" dirty="0"/>
              <a:t>except:</a:t>
            </a:r>
            <a:br>
              <a:rPr lang="en-US" sz="2742" dirty="0"/>
            </a:br>
            <a:r>
              <a:rPr lang="en-US" sz="2742" dirty="0"/>
              <a:t>multiple threads of same process </a:t>
            </a:r>
            <a:r>
              <a:rPr sz="2742" dirty="0"/>
              <a:t>share </a:t>
            </a:r>
            <a:r>
              <a:rPr lang="en-US" sz="2742" dirty="0"/>
              <a:t>an </a:t>
            </a:r>
            <a:r>
              <a:rPr sz="2742" dirty="0"/>
              <a:t>address space</a:t>
            </a:r>
            <a:endParaRPr lang="en-US" sz="274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74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742" dirty="0"/>
              <a:t>Divide large task across several cooperative threads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742" dirty="0"/>
              <a:t>Communicate through shared address space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Programming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357162" y="1828801"/>
            <a:ext cx="9249877" cy="4782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Multi-threaded programs tend to be structured as:</a:t>
            </a:r>
          </a:p>
          <a:p>
            <a:pPr lvl="1"/>
            <a:r>
              <a:rPr lang="en-US" altLang="en-US" sz="2531" b="1" dirty="0"/>
              <a:t>Producer/consumer</a:t>
            </a:r>
            <a:br>
              <a:rPr lang="en-US" altLang="en-US" sz="2531" dirty="0"/>
            </a:br>
            <a:r>
              <a:rPr lang="en-US" altLang="en-US" sz="2531" dirty="0"/>
              <a:t>Multiple producer threads create data (or work) that is handled by one of the multiple consumer threads </a:t>
            </a:r>
          </a:p>
          <a:p>
            <a:pPr lvl="1"/>
            <a:r>
              <a:rPr lang="en-US" altLang="en-US" sz="2531" b="1" dirty="0"/>
              <a:t>Pipeline</a:t>
            </a:r>
            <a:br>
              <a:rPr lang="en-US" altLang="en-US" sz="2531" dirty="0"/>
            </a:br>
            <a:r>
              <a:rPr lang="en-US" altLang="en-US" sz="2531" dirty="0"/>
              <a:t>Task is divided into series of subtasks, each of which is handled in series by a different thread</a:t>
            </a:r>
          </a:p>
          <a:p>
            <a:pPr lvl="1"/>
            <a:r>
              <a:rPr lang="en-US" altLang="en-US" sz="2531" b="1" dirty="0"/>
              <a:t>Defer work with background thread</a:t>
            </a:r>
            <a:br>
              <a:rPr lang="en-US" altLang="en-US" sz="2531" b="1" dirty="0"/>
            </a:br>
            <a:r>
              <a:rPr lang="en-US" altLang="en-US" sz="2531" dirty="0"/>
              <a:t>One thread performs non-critical work in the background (when CPU idle)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32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>
            <a:spLocks noGrp="1"/>
          </p:cNvSpPr>
          <p:nvPr>
            <p:ph type="title"/>
          </p:nvPr>
        </p:nvSpPr>
        <p:spPr>
          <a:xfrm>
            <a:off x="1371601" y="132774"/>
            <a:ext cx="8515352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Page Replacement Comparison</a:t>
            </a:r>
            <a:endParaRPr dirty="0"/>
          </a:p>
        </p:txBody>
      </p:sp>
      <p:sp>
        <p:nvSpPr>
          <p:cNvPr id="961" name="Google Shape;961;p41"/>
          <p:cNvSpPr txBox="1">
            <a:spLocks noGrp="1"/>
          </p:cNvSpPr>
          <p:nvPr>
            <p:ph type="body" idx="1"/>
          </p:nvPr>
        </p:nvSpPr>
        <p:spPr>
          <a:xfrm>
            <a:off x="886692" y="1752601"/>
            <a:ext cx="10113818" cy="484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Add more physical memory, what happens to performance?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LRU, OPT: Add more memory, guaranteed to have fewer (or same number of) page faults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800" dirty="0"/>
              <a:t>Smaller memory sizes are guaranteed to contain a subset of larger memory sizes</a:t>
            </a:r>
            <a:endParaRPr sz="2400" dirty="0"/>
          </a:p>
          <a:p>
            <a:pPr marL="645250" lvl="2" indent="-211908">
              <a:buClr>
                <a:srgbClr val="333333"/>
              </a:buClr>
              <a:buSzPts val="2400"/>
            </a:pPr>
            <a:r>
              <a:rPr lang="en-US" sz="2800" dirty="0">
                <a:solidFill>
                  <a:srgbClr val="C00000"/>
                </a:solidFill>
              </a:rPr>
              <a:t>Stack property:</a:t>
            </a:r>
            <a:r>
              <a:rPr lang="en-US" sz="2800" dirty="0">
                <a:solidFill>
                  <a:srgbClr val="333333"/>
                </a:solidFill>
              </a:rPr>
              <a:t> smaller cache a subset of bigger cache</a:t>
            </a:r>
            <a:endParaRPr sz="2400" dirty="0"/>
          </a:p>
          <a:p>
            <a:pPr marL="645250" lvl="2" indent="-59515">
              <a:buClr>
                <a:schemeClr val="dk2"/>
              </a:buClr>
              <a:buSzPts val="2400"/>
              <a:buNone/>
            </a:pPr>
            <a:endParaRPr sz="2800" dirty="0">
              <a:solidFill>
                <a:srgbClr val="333333"/>
              </a:solidFill>
            </a:endParaRPr>
          </a:p>
          <a:p>
            <a:pPr marL="433341" lvl="1" indent="-221433">
              <a:buSzPts val="2400"/>
            </a:pPr>
            <a:r>
              <a:rPr lang="en-US" sz="2800" dirty="0"/>
              <a:t>FIFO: Add more memory, usually have fewer page faults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800" dirty="0" err="1"/>
              <a:t>Belady’s</a:t>
            </a:r>
            <a:r>
              <a:rPr lang="en-US" sz="2800" dirty="0"/>
              <a:t> anomaly: but there are cases where we have </a:t>
            </a:r>
            <a:r>
              <a:rPr lang="en-US" sz="2800" dirty="0">
                <a:solidFill>
                  <a:schemeClr val="hlink"/>
                </a:solidFill>
              </a:rPr>
              <a:t>more</a:t>
            </a:r>
            <a:r>
              <a:rPr lang="en-US" sz="2800" dirty="0"/>
              <a:t> page faults!</a:t>
            </a:r>
            <a:endParaRPr sz="2400" dirty="0"/>
          </a:p>
          <a:p>
            <a:pPr marL="433341" lvl="1" indent="-116662">
              <a:buSzPts val="165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12" name="Shape 212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CPU 1</a:t>
            </a:r>
          </a:p>
        </p:txBody>
      </p:sp>
      <p:sp>
        <p:nvSpPr>
          <p:cNvPr id="213" name="Shape 213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14" name="Shape 214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CPU 2</a:t>
            </a:r>
          </a:p>
        </p:txBody>
      </p:sp>
      <p:sp>
        <p:nvSpPr>
          <p:cNvPr id="215" name="Shape 215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17" name="Shape 217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18" name="Shape 218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9" name="Shape 219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0" name="Shape 220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1" name="Shape 221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RAM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2039115" y="4374771"/>
            <a:ext cx="354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state do threads share?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25" name="Shape 225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CPU 1</a:t>
            </a:r>
          </a:p>
        </p:txBody>
      </p:sp>
      <p:sp>
        <p:nvSpPr>
          <p:cNvPr id="226" name="Shape 226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27" name="Shape 227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CPU 2</a:t>
            </a:r>
          </a:p>
        </p:txBody>
      </p:sp>
      <p:sp>
        <p:nvSpPr>
          <p:cNvPr id="228" name="Shape 228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29" name="Shape 229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30" name="Shape 230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31" name="Shape 231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2" name="Shape 232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3" name="Shape 233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4" name="Shape 234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RAM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6" name="Shape 236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37" name="Shape 237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38" name="Shape 238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0219" y="4346817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threads share page directories?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41" name="Shape 241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42" name="Shape 242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43" name="Shape 243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44" name="Shape 244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45" name="Shape 245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46" name="Shape 246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47" name="Shape 247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8" name="Shape 248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9" name="Shape 249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50" name="Shape 250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52" name="Shape 252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53" name="Shape 253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54" name="Shape 254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255" name="Shape 255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59" name="Shape 259"/>
          <p:cNvSpPr/>
          <p:nvPr/>
        </p:nvSpPr>
        <p:spPr>
          <a:xfrm>
            <a:off x="3615606" y="1426908"/>
            <a:ext cx="4382898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257" name="Shape 257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58" name="Shape 258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62" name="Shape 262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63" name="Shape 263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64" name="Shape 264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65" name="Shape 265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66" name="Shape 266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67" name="Shape 267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68" name="Shape 268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69" name="Shape 269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70" name="Shape 270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71" name="Shape 271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73" name="Shape 273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74" name="Shape 274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75" name="Shape 275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276" name="Shape 276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80" name="Shape 280"/>
          <p:cNvSpPr/>
          <p:nvPr/>
        </p:nvSpPr>
        <p:spPr>
          <a:xfrm>
            <a:off x="3615606" y="1426908"/>
            <a:ext cx="4382898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278" name="Shape 278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79" name="Shape 279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83" name="Shape 283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85" name="Shape 285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86" name="Shape 286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87" name="Shape 287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88" name="Shape 288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89" name="Shape 289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90" name="Shape 290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91" name="Shape 291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92" name="Shape 292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94" name="Shape 294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95" name="Shape 295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96" name="Shape 296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297" name="Shape 297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3" name="Shape 303"/>
          <p:cNvSpPr/>
          <p:nvPr/>
        </p:nvSpPr>
        <p:spPr>
          <a:xfrm>
            <a:off x="3615606" y="1426908"/>
            <a:ext cx="4382898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299" name="Shape 299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00" name="Shape 300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1" name="Shape 301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02" name="Shape 302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9814" y="4304886"/>
            <a:ext cx="614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threads share Instruction Pointer?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06" name="Shape 306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08" name="Shape 308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12" name="Shape 312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3" name="Shape 313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4" name="Shape 314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5" name="Shape 315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7" name="Shape 317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18" name="Shape 318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19" name="Shape 319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23" name="Shape 323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24" name="Shape 324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5" name="Shape 325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26" name="Shape 326"/>
          <p:cNvSpPr/>
          <p:nvPr/>
        </p:nvSpPr>
        <p:spPr>
          <a:xfrm>
            <a:off x="5020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 err="1"/>
              <a:t>Virt</a:t>
            </a:r>
            <a:r>
              <a:rPr sz="1969" dirty="0"/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/>
              <a:t>(</a:t>
            </a:r>
            <a:r>
              <a:rPr sz="1969" dirty="0" err="1"/>
              <a:t>PageDir</a:t>
            </a:r>
            <a:r>
              <a:rPr sz="1969" dirty="0"/>
              <a:t> A)</a:t>
            </a:r>
          </a:p>
        </p:txBody>
      </p:sp>
      <p:sp>
        <p:nvSpPr>
          <p:cNvPr id="328" name="Shape 328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31" name="Shape 331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35" name="Shape 335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36" name="Shape 336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37" name="Shape 337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38" name="Shape 338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339" name="Shape 339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340" name="Shape 340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41" name="Shape 341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2" name="Shape 342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3" name="Shape 343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4" name="Shape 344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47" name="Shape 347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48" name="Shape 348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50" name="Shape 350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62" name="Shape 362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52" name="Shape 352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3" name="Shape 353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54" name="Shape 354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55" name="Shape 355"/>
          <p:cNvSpPr/>
          <p:nvPr/>
        </p:nvSpPr>
        <p:spPr>
          <a:xfrm>
            <a:off x="5020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56" name="Shape 356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 err="1"/>
              <a:t>Virt</a:t>
            </a:r>
            <a:r>
              <a:rPr sz="1969" dirty="0"/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/>
              <a:t>(</a:t>
            </a:r>
            <a:r>
              <a:rPr sz="1969" dirty="0" err="1"/>
              <a:t>PageDir</a:t>
            </a:r>
            <a:r>
              <a:rPr sz="1969" dirty="0"/>
              <a:t> A)</a:t>
            </a:r>
          </a:p>
        </p:txBody>
      </p:sp>
      <p:sp>
        <p:nvSpPr>
          <p:cNvPr id="357" name="Shape 357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8" name="Shape 358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9" name="Shape 359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0" name="Shape 360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1" name="Shape 361"/>
          <p:cNvSpPr/>
          <p:nvPr/>
        </p:nvSpPr>
        <p:spPr>
          <a:xfrm>
            <a:off x="3682415" y="4428116"/>
            <a:ext cx="6809557" cy="17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Share code, but each 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thread may be executing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code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at the</a:t>
            </a:r>
            <a:r>
              <a:rPr sz="253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31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time</a:t>
            </a:r>
            <a: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531" dirty="0">
              <a:solidFill>
                <a:srgbClr val="E8A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Different Instruction Pointers</a:t>
            </a:r>
            <a:endParaRPr sz="3200" dirty="0">
              <a:solidFill>
                <a:srgbClr val="E8A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65" name="Shape 365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66" name="Shape 366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67" name="Shape 367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68" name="Shape 368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369" name="Shape 369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370" name="Shape 370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71" name="Shape 371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2" name="Shape 372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3" name="Shape 373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4" name="Shape 374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6" name="Shape 376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77" name="Shape 377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78" name="Shape 378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80" name="Shape 380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91" name="Shape 391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82" name="Shape 382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3" name="Shape 383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84" name="Shape 384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85" name="Shape 385"/>
          <p:cNvSpPr/>
          <p:nvPr/>
        </p:nvSpPr>
        <p:spPr>
          <a:xfrm>
            <a:off x="5020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 err="1"/>
              <a:t>Virt</a:t>
            </a:r>
            <a:r>
              <a:rPr sz="1969" dirty="0"/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/>
              <a:t>(</a:t>
            </a:r>
            <a:r>
              <a:rPr sz="1969" dirty="0" err="1"/>
              <a:t>PageDir</a:t>
            </a:r>
            <a:r>
              <a:rPr sz="1969" dirty="0"/>
              <a:t> A)</a:t>
            </a:r>
          </a:p>
        </p:txBody>
      </p:sp>
      <p:sp>
        <p:nvSpPr>
          <p:cNvPr id="387" name="Shape 387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8" name="Shape 388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9" name="Shape 389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0" name="Shape 390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94" name="Shape 394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95" name="Shape 395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96" name="Shape 396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97" name="Shape 397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398" name="Shape 398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399" name="Shape 399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00" name="Shape 400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1" name="Shape 401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2" name="Shape 402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3" name="Shape 403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5" name="Shape 405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06" name="Shape 406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07" name="Shape 407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408" name="Shape 408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09" name="Shape 409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22" name="Shape 422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411" name="Shape 411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12" name="Shape 412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13" name="Shape 413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0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/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/>
              <a:t>(PageDir A)</a:t>
            </a:r>
          </a:p>
        </p:txBody>
      </p:sp>
      <p:sp>
        <p:nvSpPr>
          <p:cNvPr id="416" name="Shape 416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7" name="Shape 417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8" name="Shape 418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19" name="Shape 419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20" name="Shape 420"/>
          <p:cNvSpPr/>
          <p:nvPr/>
        </p:nvSpPr>
        <p:spPr>
          <a:xfrm>
            <a:off x="3762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21" name="Shape 421"/>
          <p:cNvSpPr/>
          <p:nvPr/>
        </p:nvSpPr>
        <p:spPr>
          <a:xfrm>
            <a:off x="6263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8754" y="5017726"/>
            <a:ext cx="5283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threads share stack pointer?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25" name="Shape 425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26" name="Shape 426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27" name="Shape 427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28" name="Shape 428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429" name="Shape 429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430" name="Shape 430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31" name="Shape 431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32" name="Shape 432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33" name="Shape 433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34" name="Shape 434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36" name="Shape 436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37" name="Shape 437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38" name="Shape 438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439" name="Shape 439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40" name="Shape 440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59" name="Shape 459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442" name="Shape 442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3" name="Shape 443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44" name="Shape 444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45" name="Shape 445"/>
          <p:cNvSpPr/>
          <p:nvPr/>
        </p:nvSpPr>
        <p:spPr>
          <a:xfrm>
            <a:off x="9747714" y="3828582"/>
            <a:ext cx="235093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46" name="Shape 446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 err="1"/>
              <a:t>Virt</a:t>
            </a:r>
            <a:r>
              <a:rPr sz="1969" dirty="0"/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/>
              <a:t>(</a:t>
            </a:r>
            <a:r>
              <a:rPr sz="1969" dirty="0" err="1"/>
              <a:t>PageDir</a:t>
            </a:r>
            <a:r>
              <a:rPr sz="1969" dirty="0"/>
              <a:t> A)</a:t>
            </a:r>
          </a:p>
        </p:txBody>
      </p:sp>
      <p:sp>
        <p:nvSpPr>
          <p:cNvPr id="447" name="Shape 447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8" name="Shape 448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9" name="Shape 449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0" name="Shape 450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1" name="Shape 451"/>
          <p:cNvSpPr/>
          <p:nvPr/>
        </p:nvSpPr>
        <p:spPr>
          <a:xfrm>
            <a:off x="3762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2" name="Shape 452"/>
          <p:cNvSpPr/>
          <p:nvPr/>
        </p:nvSpPr>
        <p:spPr>
          <a:xfrm>
            <a:off x="6263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3" name="Shape 453"/>
          <p:cNvSpPr/>
          <p:nvPr/>
        </p:nvSpPr>
        <p:spPr>
          <a:xfrm>
            <a:off x="6115918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54" name="Shape 454"/>
          <p:cNvSpPr/>
          <p:nvPr/>
        </p:nvSpPr>
        <p:spPr>
          <a:xfrm>
            <a:off x="8526934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55" name="Shape 455"/>
          <p:cNvSpPr/>
          <p:nvPr/>
        </p:nvSpPr>
        <p:spPr>
          <a:xfrm>
            <a:off x="7333928" y="3828582"/>
            <a:ext cx="122013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56" name="Shape 456"/>
          <p:cNvSpPr/>
          <p:nvPr/>
        </p:nvSpPr>
        <p:spPr>
          <a:xfrm>
            <a:off x="5012209" y="3828582"/>
            <a:ext cx="1128061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57" name="Shape 457"/>
          <p:cNvSpPr/>
          <p:nvPr/>
        </p:nvSpPr>
        <p:spPr>
          <a:xfrm>
            <a:off x="4060577" y="2285436"/>
            <a:ext cx="2063242" cy="1529752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8" name="Shape 458"/>
          <p:cNvSpPr/>
          <p:nvPr/>
        </p:nvSpPr>
        <p:spPr>
          <a:xfrm>
            <a:off x="6665883" y="2300949"/>
            <a:ext cx="1901569" cy="153575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Fifo Performance may Decrease!</a:t>
            </a:r>
            <a:endParaRPr sz="4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7" name="Google Shape;967;p42"/>
          <p:cNvSpPr txBox="1"/>
          <p:nvPr/>
        </p:nvSpPr>
        <p:spPr>
          <a:xfrm>
            <a:off x="2052819" y="1676400"/>
            <a:ext cx="800558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Consider access stream: </a:t>
            </a:r>
            <a:r>
              <a:rPr lang="en-US" sz="24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1, 2, 3, 4, 1, 2, 5, 1, 2, 3, 4, 5 </a:t>
            </a:r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Consider physical memory size: 3 pages vs. 4 pages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How many misses with FIFO?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8" name="Google Shape;968;p42"/>
          <p:cNvSpPr/>
          <p:nvPr/>
        </p:nvSpPr>
        <p:spPr>
          <a:xfrm>
            <a:off x="3429000" y="4113431"/>
            <a:ext cx="457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 pages: 9 misses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 pages: 10 misses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62" name="Shape 462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63" name="Shape 463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64" name="Shape 464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65" name="Shape 465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466" name="Shape 466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467" name="Shape 467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68" name="Shape 468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69" name="Shape 469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70" name="Shape 470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71" name="Shape 471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73" name="Shape 473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74" name="Shape 474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75" name="Shape 475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476" name="Shape 476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77" name="Shape 477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97" name="Shape 497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479" name="Shape 479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80" name="Shape 480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81" name="Shape 481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9747714" y="3828582"/>
            <a:ext cx="235093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83" name="Shape 483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/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/>
              <a:t>(PageDir A)</a:t>
            </a:r>
          </a:p>
        </p:txBody>
      </p:sp>
      <p:sp>
        <p:nvSpPr>
          <p:cNvPr id="484" name="Shape 484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5" name="Shape 485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6" name="Shape 486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87" name="Shape 487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88" name="Shape 488"/>
          <p:cNvSpPr/>
          <p:nvPr/>
        </p:nvSpPr>
        <p:spPr>
          <a:xfrm>
            <a:off x="3762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89" name="Shape 489"/>
          <p:cNvSpPr/>
          <p:nvPr/>
        </p:nvSpPr>
        <p:spPr>
          <a:xfrm>
            <a:off x="6263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90" name="Shape 490"/>
          <p:cNvSpPr/>
          <p:nvPr/>
        </p:nvSpPr>
        <p:spPr>
          <a:xfrm>
            <a:off x="6115918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91" name="Shape 491"/>
          <p:cNvSpPr/>
          <p:nvPr/>
        </p:nvSpPr>
        <p:spPr>
          <a:xfrm>
            <a:off x="8526934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92" name="Shape 492"/>
          <p:cNvSpPr/>
          <p:nvPr/>
        </p:nvSpPr>
        <p:spPr>
          <a:xfrm>
            <a:off x="7333928" y="3828582"/>
            <a:ext cx="122013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93" name="Shape 493"/>
          <p:cNvSpPr/>
          <p:nvPr/>
        </p:nvSpPr>
        <p:spPr>
          <a:xfrm>
            <a:off x="5012209" y="3828582"/>
            <a:ext cx="1128061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94" name="Shape 494"/>
          <p:cNvSpPr/>
          <p:nvPr/>
        </p:nvSpPr>
        <p:spPr>
          <a:xfrm>
            <a:off x="4060577" y="2285436"/>
            <a:ext cx="2063242" cy="1529752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5" name="Shape 495"/>
          <p:cNvSpPr/>
          <p:nvPr/>
        </p:nvSpPr>
        <p:spPr>
          <a:xfrm>
            <a:off x="6665883" y="2300949"/>
            <a:ext cx="1901569" cy="153575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6" name="Shape 496"/>
          <p:cNvSpPr/>
          <p:nvPr/>
        </p:nvSpPr>
        <p:spPr>
          <a:xfrm>
            <a:off x="2754799" y="4687327"/>
            <a:ext cx="7699422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threads executing different functions need different stacks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1100" y="1513583"/>
            <a:ext cx="10794999" cy="5210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threads within a single process share:</a:t>
            </a:r>
          </a:p>
          <a:p>
            <a:pPr lvl="1"/>
            <a:r>
              <a:rPr lang="en-US" dirty="0"/>
              <a:t>Process ID (PID) </a:t>
            </a:r>
          </a:p>
          <a:p>
            <a:pPr lvl="1"/>
            <a:r>
              <a:rPr lang="en-US" dirty="0"/>
              <a:t>Address space</a:t>
            </a:r>
          </a:p>
          <a:p>
            <a:pPr lvl="2"/>
            <a:r>
              <a:rPr lang="en-US" dirty="0"/>
              <a:t>Code (instructions) </a:t>
            </a:r>
          </a:p>
          <a:p>
            <a:pPr lvl="2"/>
            <a:r>
              <a:rPr lang="en-US" dirty="0"/>
              <a:t>Most data (heap) </a:t>
            </a:r>
          </a:p>
          <a:p>
            <a:pPr lvl="1"/>
            <a:r>
              <a:rPr lang="en-US" dirty="0"/>
              <a:t>Open file descriptors </a:t>
            </a:r>
          </a:p>
          <a:p>
            <a:pPr lvl="1"/>
            <a:r>
              <a:rPr lang="en-US" dirty="0"/>
              <a:t>Current working directory </a:t>
            </a:r>
          </a:p>
          <a:p>
            <a:pPr lvl="1"/>
            <a:r>
              <a:rPr lang="en-US" dirty="0"/>
              <a:t>User and group id </a:t>
            </a:r>
          </a:p>
          <a:p>
            <a:pPr marL="0" indent="0">
              <a:buNone/>
            </a:pPr>
            <a:r>
              <a:rPr lang="en-US" dirty="0"/>
              <a:t>Each thread has its own </a:t>
            </a:r>
          </a:p>
          <a:p>
            <a:pPr lvl="1"/>
            <a:r>
              <a:rPr lang="en-US" dirty="0"/>
              <a:t>Thread ID (TID) </a:t>
            </a:r>
          </a:p>
          <a:p>
            <a:pPr lvl="1"/>
            <a:r>
              <a:rPr lang="en-US" dirty="0"/>
              <a:t>Set of registers, including Program counter and Stack pointer </a:t>
            </a:r>
          </a:p>
          <a:p>
            <a:pPr lvl="1"/>
            <a:r>
              <a:rPr lang="en-US" dirty="0"/>
              <a:t>Stack for local variables and return addresses </a:t>
            </a:r>
            <a:br>
              <a:rPr lang="en-US" dirty="0"/>
            </a:br>
            <a:r>
              <a:rPr lang="en-US" dirty="0"/>
              <a:t>(in same address space)</a:t>
            </a:r>
          </a:p>
        </p:txBody>
      </p:sp>
    </p:spTree>
    <p:extLst>
      <p:ext uri="{BB962C8B-B14F-4D97-AF65-F5344CB8AC3E}">
        <p14:creationId xmlns:p14="http://schemas.microsoft.com/office/powerpoint/2010/main" val="5660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400" y="1828801"/>
            <a:ext cx="7999552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Variety of thread systems exist 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Common thread operations 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Join (instead of wait() for processes)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OS Support:  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14501"/>
            <a:ext cx="9296400" cy="4795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User-level threads: Many-to-one thread mapping</a:t>
            </a:r>
          </a:p>
          <a:p>
            <a:pPr lvl="1"/>
            <a:r>
              <a:rPr lang="en-US" dirty="0"/>
              <a:t>Implemented by user-level runtime libraries </a:t>
            </a:r>
          </a:p>
          <a:p>
            <a:pPr lvl="2"/>
            <a:r>
              <a:rPr lang="en-US" dirty="0"/>
              <a:t>Create, schedule, synchronize threads at user-level </a:t>
            </a:r>
          </a:p>
          <a:p>
            <a:pPr lvl="1"/>
            <a:r>
              <a:rPr lang="en-US" dirty="0"/>
              <a:t> OS is not aware of user-level threads </a:t>
            </a:r>
          </a:p>
          <a:p>
            <a:pPr lvl="2"/>
            <a:r>
              <a:rPr lang="en-US" dirty="0"/>
              <a:t>OS thinks each process contains only a single thread of control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lvl="1"/>
            <a:r>
              <a:rPr lang="en-US" dirty="0"/>
              <a:t>Does not require OS support; Portable </a:t>
            </a:r>
          </a:p>
          <a:p>
            <a:pPr lvl="1"/>
            <a:r>
              <a:rPr lang="en-US" dirty="0"/>
              <a:t>Can tune scheduling policy to meet application demands </a:t>
            </a:r>
          </a:p>
          <a:p>
            <a:pPr lvl="1"/>
            <a:r>
              <a:rPr lang="en-US" dirty="0"/>
              <a:t>Lower overhead thread operations since no system call</a:t>
            </a:r>
          </a:p>
          <a:p>
            <a:pPr marL="0" indent="0">
              <a:buNone/>
            </a:pPr>
            <a:r>
              <a:rPr lang="en-US" dirty="0"/>
              <a:t>Disadvantages?</a:t>
            </a:r>
          </a:p>
          <a:p>
            <a:pPr lvl="1"/>
            <a:r>
              <a:rPr lang="en-US" dirty="0"/>
              <a:t>Cannot leverage multiprocessors </a:t>
            </a:r>
          </a:p>
          <a:p>
            <a:pPr lvl="1"/>
            <a:r>
              <a:rPr lang="en-US" dirty="0"/>
              <a:t>Entire process blocks when one thread blocks</a:t>
            </a:r>
          </a:p>
        </p:txBody>
      </p:sp>
    </p:spTree>
    <p:extLst>
      <p:ext uri="{BB962C8B-B14F-4D97-AF65-F5344CB8AC3E}">
        <p14:creationId xmlns:p14="http://schemas.microsoft.com/office/powerpoint/2010/main" val="9823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OS Support: 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0" y="1607344"/>
            <a:ext cx="9702800" cy="4942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Kernel-level threads: One-to-one thread mapping </a:t>
            </a:r>
          </a:p>
          <a:p>
            <a:pPr marL="616717" lvl="1" indent="-321457"/>
            <a:r>
              <a:rPr lang="en-US" dirty="0"/>
              <a:t>OS provides each user-level thread with a kernel thread </a:t>
            </a:r>
          </a:p>
          <a:p>
            <a:pPr marL="616717" lvl="1" indent="-321457"/>
            <a:r>
              <a:rPr lang="en-US" dirty="0"/>
              <a:t>Each kernel thread scheduled independently </a:t>
            </a:r>
          </a:p>
          <a:p>
            <a:pPr marL="616717" lvl="1" indent="-321457"/>
            <a:r>
              <a:rPr lang="en-US" dirty="0"/>
              <a:t>Thread operations (creation, scheduling, synchronization) performed by OS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marL="616717" lvl="1" indent="-321457"/>
            <a:r>
              <a:rPr lang="en-US" dirty="0"/>
              <a:t>Each kernel-level thread can run in parallel on a multiprocessor </a:t>
            </a:r>
          </a:p>
          <a:p>
            <a:pPr marL="616717" lvl="1" indent="-321457"/>
            <a:r>
              <a:rPr lang="en-US" dirty="0"/>
              <a:t>When one thread blocks, other threads from process can be scheduled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marL="616717" lvl="1" indent="-321457"/>
            <a:r>
              <a:rPr lang="en-US" dirty="0"/>
              <a:t>Higher overhead for thread operations </a:t>
            </a:r>
          </a:p>
          <a:p>
            <a:pPr marL="616717" lvl="1" indent="-321457"/>
            <a:r>
              <a:rPr lang="en-US" dirty="0"/>
              <a:t>OS must scale well with increasing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7707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02" name="Shape 502"/>
          <p:cNvSpPr>
            <a:spLocks noGrp="1"/>
          </p:cNvSpPr>
          <p:nvPr>
            <p:ph type="body" idx="4294967295"/>
          </p:nvPr>
        </p:nvSpPr>
        <p:spPr>
          <a:xfrm>
            <a:off x="5144988" y="4040684"/>
            <a:ext cx="5523012" cy="138186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672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03" name="Shape 503"/>
          <p:cNvSpPr/>
          <p:nvPr/>
        </p:nvSpPr>
        <p:spPr>
          <a:xfrm>
            <a:off x="6683732" y="2369621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4" name="Shape 504"/>
          <p:cNvSpPr/>
          <p:nvPr/>
        </p:nvSpPr>
        <p:spPr>
          <a:xfrm>
            <a:off x="8619805" y="2369621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5" name="Shape 505"/>
          <p:cNvSpPr/>
          <p:nvPr/>
        </p:nvSpPr>
        <p:spPr>
          <a:xfrm>
            <a:off x="6920659" y="1970855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Thread 1</a:t>
            </a:r>
          </a:p>
        </p:txBody>
      </p:sp>
      <p:sp>
        <p:nvSpPr>
          <p:cNvPr id="506" name="Shape 506"/>
          <p:cNvSpPr/>
          <p:nvPr/>
        </p:nvSpPr>
        <p:spPr>
          <a:xfrm>
            <a:off x="8856731" y="1970855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Thread 2</a:t>
            </a:r>
          </a:p>
        </p:txBody>
      </p:sp>
      <p:sp>
        <p:nvSpPr>
          <p:cNvPr id="507" name="Shape 507"/>
          <p:cNvSpPr/>
          <p:nvPr/>
        </p:nvSpPr>
        <p:spPr>
          <a:xfrm>
            <a:off x="6735578" y="256418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508" name="Shape 508"/>
          <p:cNvSpPr/>
          <p:nvPr/>
        </p:nvSpPr>
        <p:spPr>
          <a:xfrm>
            <a:off x="2520553" y="2169180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09" name="Shape 509"/>
          <p:cNvSpPr/>
          <p:nvPr/>
        </p:nvSpPr>
        <p:spPr>
          <a:xfrm>
            <a:off x="5322327" y="2283247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510" name="Shape 510"/>
          <p:cNvSpPr/>
          <p:nvPr/>
        </p:nvSpPr>
        <p:spPr>
          <a:xfrm>
            <a:off x="2061566" y="4026617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11" name="Shape 511"/>
          <p:cNvSpPr/>
          <p:nvPr/>
        </p:nvSpPr>
        <p:spPr>
          <a:xfrm>
            <a:off x="2642671" y="3958960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2" name="Shape 512"/>
          <p:cNvSpPr/>
          <p:nvPr/>
        </p:nvSpPr>
        <p:spPr>
          <a:xfrm>
            <a:off x="8700109" y="256418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2724" y="1569282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balance = balance + 1; balance at 0x9cd4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" grpId="0" build="p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16" name="Shape 516"/>
          <p:cNvSpPr/>
          <p:nvPr/>
        </p:nvSpPr>
        <p:spPr>
          <a:xfrm>
            <a:off x="6723916" y="2088336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7" name="Shape 517"/>
          <p:cNvSpPr/>
          <p:nvPr/>
        </p:nvSpPr>
        <p:spPr>
          <a:xfrm>
            <a:off x="8659988" y="2088336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8" name="Shape 518"/>
          <p:cNvSpPr/>
          <p:nvPr/>
        </p:nvSpPr>
        <p:spPr>
          <a:xfrm>
            <a:off x="6960842" y="168957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19" name="Shape 519"/>
          <p:cNvSpPr/>
          <p:nvPr/>
        </p:nvSpPr>
        <p:spPr>
          <a:xfrm>
            <a:off x="8896915" y="168957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20" name="Shape 520"/>
          <p:cNvSpPr/>
          <p:nvPr/>
        </p:nvSpPr>
        <p:spPr>
          <a:xfrm>
            <a:off x="2558446" y="1887895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522" name="Shape 522"/>
          <p:cNvSpPr/>
          <p:nvPr/>
        </p:nvSpPr>
        <p:spPr>
          <a:xfrm>
            <a:off x="2101750" y="4129308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23" name="Shape 523"/>
          <p:cNvSpPr/>
          <p:nvPr/>
        </p:nvSpPr>
        <p:spPr>
          <a:xfrm>
            <a:off x="2682855" y="4061652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24" name="Shape 524"/>
          <p:cNvSpPr/>
          <p:nvPr/>
        </p:nvSpPr>
        <p:spPr>
          <a:xfrm>
            <a:off x="6775761" y="228289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525" name="Shape 525"/>
          <p:cNvSpPr/>
          <p:nvPr/>
        </p:nvSpPr>
        <p:spPr>
          <a:xfrm>
            <a:off x="8740293" y="228289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C417B9A2-1030-AA48-882D-FEB37EC24398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E731B38-6F6D-9D44-9B11-D442CDD095E0}"/>
              </a:ext>
            </a:extLst>
          </p:cNvPr>
          <p:cNvSpPr/>
          <p:nvPr/>
        </p:nvSpPr>
        <p:spPr>
          <a:xfrm>
            <a:off x="5380900" y="2040661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29" name="Shape 529"/>
          <p:cNvSpPr/>
          <p:nvPr/>
        </p:nvSpPr>
        <p:spPr>
          <a:xfrm>
            <a:off x="6723916" y="2021363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0" name="Shape 530"/>
          <p:cNvSpPr/>
          <p:nvPr/>
        </p:nvSpPr>
        <p:spPr>
          <a:xfrm>
            <a:off x="8659988" y="2021363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1" name="Shape 531"/>
          <p:cNvSpPr/>
          <p:nvPr/>
        </p:nvSpPr>
        <p:spPr>
          <a:xfrm>
            <a:off x="6960842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32" name="Shape 532"/>
          <p:cNvSpPr/>
          <p:nvPr/>
        </p:nvSpPr>
        <p:spPr>
          <a:xfrm>
            <a:off x="8896915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33" name="Shape 533"/>
          <p:cNvSpPr/>
          <p:nvPr/>
        </p:nvSpPr>
        <p:spPr>
          <a:xfrm>
            <a:off x="2558446" y="182092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535" name="Shape 535"/>
          <p:cNvSpPr/>
          <p:nvPr/>
        </p:nvSpPr>
        <p:spPr>
          <a:xfrm>
            <a:off x="2101750" y="4446312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36" name="Shape 536"/>
          <p:cNvSpPr/>
          <p:nvPr/>
        </p:nvSpPr>
        <p:spPr>
          <a:xfrm>
            <a:off x="2682855" y="4378656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7" name="Shape 537"/>
          <p:cNvSpPr/>
          <p:nvPr/>
        </p:nvSpPr>
        <p:spPr>
          <a:xfrm>
            <a:off x="6775761" y="221592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538" name="Shape 538"/>
          <p:cNvSpPr/>
          <p:nvPr/>
        </p:nvSpPr>
        <p:spPr>
          <a:xfrm>
            <a:off x="8740293" y="221592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28CE7FCB-51F0-1047-BEB9-084F38E93908}"/>
              </a:ext>
            </a:extLst>
          </p:cNvPr>
          <p:cNvSpPr/>
          <p:nvPr/>
        </p:nvSpPr>
        <p:spPr>
          <a:xfrm>
            <a:off x="5380900" y="2040661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A21DC2C1-4154-6744-B2B4-E032875D8D1B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42" name="Shape 542"/>
          <p:cNvSpPr/>
          <p:nvPr/>
        </p:nvSpPr>
        <p:spPr>
          <a:xfrm>
            <a:off x="6723916" y="1981180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43" name="Shape 543"/>
          <p:cNvSpPr/>
          <p:nvPr/>
        </p:nvSpPr>
        <p:spPr>
          <a:xfrm>
            <a:off x="8659988" y="1981180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46" name="Shape 546"/>
          <p:cNvSpPr/>
          <p:nvPr/>
        </p:nvSpPr>
        <p:spPr>
          <a:xfrm>
            <a:off x="2558446" y="1780738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48" name="Shape 548"/>
          <p:cNvSpPr/>
          <p:nvPr/>
        </p:nvSpPr>
        <p:spPr>
          <a:xfrm>
            <a:off x="2101750" y="4847885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49" name="Shape 549"/>
          <p:cNvSpPr/>
          <p:nvPr/>
        </p:nvSpPr>
        <p:spPr>
          <a:xfrm>
            <a:off x="2682855" y="478022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0" name="Shape 550"/>
          <p:cNvSpPr/>
          <p:nvPr/>
        </p:nvSpPr>
        <p:spPr>
          <a:xfrm>
            <a:off x="6775761" y="217574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551" name="Shape 551"/>
          <p:cNvSpPr/>
          <p:nvPr/>
        </p:nvSpPr>
        <p:spPr>
          <a:xfrm>
            <a:off x="8740293" y="217574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772B620-8980-2D4D-A92A-6AB69A112DD1}"/>
              </a:ext>
            </a:extLst>
          </p:cNvPr>
          <p:cNvSpPr/>
          <p:nvPr/>
        </p:nvSpPr>
        <p:spPr>
          <a:xfrm>
            <a:off x="5380900" y="2040661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31">
            <a:extLst>
              <a:ext uri="{FF2B5EF4-FFF2-40B4-BE49-F238E27FC236}">
                <a16:creationId xmlns:a16="http://schemas.microsoft.com/office/drawing/2014/main" id="{FA273B6F-2D90-7C4D-B4C5-1F4A1A421CE7}"/>
              </a:ext>
            </a:extLst>
          </p:cNvPr>
          <p:cNvSpPr/>
          <p:nvPr/>
        </p:nvSpPr>
        <p:spPr>
          <a:xfrm>
            <a:off x="6960842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7" name="Shape 532">
            <a:extLst>
              <a:ext uri="{FF2B5EF4-FFF2-40B4-BE49-F238E27FC236}">
                <a16:creationId xmlns:a16="http://schemas.microsoft.com/office/drawing/2014/main" id="{BFBB2410-D643-3B41-A520-866D0CFBA6E5}"/>
              </a:ext>
            </a:extLst>
          </p:cNvPr>
          <p:cNvSpPr/>
          <p:nvPr/>
        </p:nvSpPr>
        <p:spPr>
          <a:xfrm>
            <a:off x="8896915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8" name="Shape 502">
            <a:extLst>
              <a:ext uri="{FF2B5EF4-FFF2-40B4-BE49-F238E27FC236}">
                <a16:creationId xmlns:a16="http://schemas.microsoft.com/office/drawing/2014/main" id="{936F15D6-AD08-2F43-8B14-4A503832F61C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55" name="Shape 555"/>
          <p:cNvSpPr/>
          <p:nvPr/>
        </p:nvSpPr>
        <p:spPr>
          <a:xfrm>
            <a:off x="6723916" y="1874023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6" name="Shape 556"/>
          <p:cNvSpPr/>
          <p:nvPr/>
        </p:nvSpPr>
        <p:spPr>
          <a:xfrm>
            <a:off x="8659988" y="1874023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7" name="Shape 557"/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58" name="Shape 558"/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59" name="Shape 559"/>
          <p:cNvSpPr/>
          <p:nvPr/>
        </p:nvSpPr>
        <p:spPr>
          <a:xfrm>
            <a:off x="2559129" y="167358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60" name="Shape 560"/>
          <p:cNvSpPr/>
          <p:nvPr/>
        </p:nvSpPr>
        <p:spPr>
          <a:xfrm>
            <a:off x="5362510" y="1787649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561" name="Shape 561"/>
          <p:cNvSpPr/>
          <p:nvPr/>
        </p:nvSpPr>
        <p:spPr>
          <a:xfrm>
            <a:off x="2101750" y="466509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62" name="Shape 562"/>
          <p:cNvSpPr/>
          <p:nvPr/>
        </p:nvSpPr>
        <p:spPr>
          <a:xfrm>
            <a:off x="2682855" y="459743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63" name="Shape 563"/>
          <p:cNvSpPr/>
          <p:nvPr/>
        </p:nvSpPr>
        <p:spPr>
          <a:xfrm>
            <a:off x="6775761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564" name="Shape 564"/>
          <p:cNvSpPr/>
          <p:nvPr/>
        </p:nvSpPr>
        <p:spPr>
          <a:xfrm>
            <a:off x="8740293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565" name="Shape 565"/>
          <p:cNvSpPr/>
          <p:nvPr/>
        </p:nvSpPr>
        <p:spPr>
          <a:xfrm>
            <a:off x="2359564" y="5446573"/>
            <a:ext cx="6636433" cy="85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062" dirty="0">
                <a:solidFill>
                  <a:schemeClr val="tx1"/>
                </a:solidFill>
              </a:rPr>
              <a:t>Thread </a:t>
            </a:r>
            <a:r>
              <a:rPr sz="5062" dirty="0">
                <a:solidFill>
                  <a:schemeClr val="tx1"/>
                </a:solidFill>
              </a:rPr>
              <a:t>Context Switch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5CBB8560-D7D3-5D4D-8821-12320541B64C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3"/>
          <p:cNvSpPr txBox="1">
            <a:spLocks noGrp="1"/>
          </p:cNvSpPr>
          <p:nvPr>
            <p:ph type="title"/>
          </p:nvPr>
        </p:nvSpPr>
        <p:spPr>
          <a:xfrm>
            <a:off x="1122217" y="152399"/>
            <a:ext cx="10390909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Problems with LRU-based Replacement</a:t>
            </a:r>
            <a:endParaRPr dirty="0"/>
          </a:p>
        </p:txBody>
      </p:sp>
      <p:sp>
        <p:nvSpPr>
          <p:cNvPr id="974" name="Google Shape;974;p43"/>
          <p:cNvSpPr txBox="1">
            <a:spLocks noGrp="1"/>
          </p:cNvSpPr>
          <p:nvPr>
            <p:ph type="body" idx="1"/>
          </p:nvPr>
        </p:nvSpPr>
        <p:spPr>
          <a:xfrm>
            <a:off x="1122217" y="1524001"/>
            <a:ext cx="10016838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LRU does not consider frequency of accesses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Is a page accessed </a:t>
            </a:r>
            <a:r>
              <a:rPr lang="en-US" sz="2800" b="1" dirty="0"/>
              <a:t>once</a:t>
            </a:r>
            <a:r>
              <a:rPr lang="en-US" sz="2800" dirty="0"/>
              <a:t> in the past equal to one accessed </a:t>
            </a:r>
            <a:r>
              <a:rPr lang="en-US" sz="2800" b="1" dirty="0"/>
              <a:t>N</a:t>
            </a:r>
            <a:r>
              <a:rPr lang="en-US" sz="2800" dirty="0"/>
              <a:t> times?</a:t>
            </a:r>
            <a:endParaRPr sz="3200" dirty="0"/>
          </a:p>
          <a:p>
            <a:pPr marL="433341" lvl="1" indent="-221433">
              <a:buSzPts val="2200"/>
            </a:pPr>
            <a:r>
              <a:rPr lang="en-US" sz="2800" dirty="0"/>
              <a:t>Common workload problem: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Scan (sequential read, never used again) one large data region flushes memory</a:t>
            </a:r>
            <a:endParaRPr sz="2800" dirty="0"/>
          </a:p>
          <a:p>
            <a:pPr marL="0" indent="0">
              <a:buClr>
                <a:schemeClr val="dk2"/>
              </a:buClr>
              <a:buSzPts val="2800"/>
              <a:buNone/>
            </a:pPr>
            <a:r>
              <a:rPr lang="en-US" sz="3600" dirty="0"/>
              <a:t>Solution: Track frequency of accesses to page</a:t>
            </a:r>
            <a:endParaRPr sz="3600" dirty="0"/>
          </a:p>
          <a:p>
            <a:pPr marL="0" indent="0">
              <a:buClr>
                <a:schemeClr val="dk2"/>
              </a:buClr>
              <a:buSzPts val="2400"/>
              <a:buNone/>
            </a:pPr>
            <a:r>
              <a:rPr lang="en-US" sz="3200" dirty="0"/>
              <a:t>Pure LFU (Least-frequently-used) replacement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Problem: LFU can never forget pages from the far past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69" name="Shape 569"/>
          <p:cNvSpPr/>
          <p:nvPr/>
        </p:nvSpPr>
        <p:spPr>
          <a:xfrm>
            <a:off x="6857861" y="215530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0" name="Shape 570"/>
          <p:cNvSpPr/>
          <p:nvPr/>
        </p:nvSpPr>
        <p:spPr>
          <a:xfrm>
            <a:off x="8793934" y="215530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1" name="Shape 571"/>
          <p:cNvSpPr/>
          <p:nvPr/>
        </p:nvSpPr>
        <p:spPr>
          <a:xfrm>
            <a:off x="7094787" y="175654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72" name="Shape 572"/>
          <p:cNvSpPr/>
          <p:nvPr/>
        </p:nvSpPr>
        <p:spPr>
          <a:xfrm>
            <a:off x="9030860" y="175654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73" name="Shape 573"/>
          <p:cNvSpPr/>
          <p:nvPr/>
        </p:nvSpPr>
        <p:spPr>
          <a:xfrm>
            <a:off x="2692391" y="1954867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74" name="Shape 574"/>
          <p:cNvSpPr/>
          <p:nvPr/>
        </p:nvSpPr>
        <p:spPr>
          <a:xfrm>
            <a:off x="5496456" y="206893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575" name="Shape 575"/>
          <p:cNvSpPr/>
          <p:nvPr/>
        </p:nvSpPr>
        <p:spPr>
          <a:xfrm>
            <a:off x="2235695" y="3812304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576" name="Shape 576"/>
          <p:cNvSpPr/>
          <p:nvPr/>
        </p:nvSpPr>
        <p:spPr>
          <a:xfrm>
            <a:off x="2816800" y="374464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7" name="Shape 577"/>
          <p:cNvSpPr/>
          <p:nvPr/>
        </p:nvSpPr>
        <p:spPr>
          <a:xfrm>
            <a:off x="6909707" y="2349871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578" name="Shape 578"/>
          <p:cNvSpPr/>
          <p:nvPr/>
        </p:nvSpPr>
        <p:spPr>
          <a:xfrm>
            <a:off x="8874238" y="2349871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95228F17-DCB6-624E-A13B-7E8080DC189E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96" name="Shape 596"/>
          <p:cNvSpPr/>
          <p:nvPr/>
        </p:nvSpPr>
        <p:spPr>
          <a:xfrm>
            <a:off x="6723916" y="200796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97" name="Shape 597"/>
          <p:cNvSpPr/>
          <p:nvPr/>
        </p:nvSpPr>
        <p:spPr>
          <a:xfrm>
            <a:off x="8659988" y="200796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98" name="Shape 598"/>
          <p:cNvSpPr/>
          <p:nvPr/>
        </p:nvSpPr>
        <p:spPr>
          <a:xfrm>
            <a:off x="6960842" y="16092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99" name="Shape 599"/>
          <p:cNvSpPr/>
          <p:nvPr/>
        </p:nvSpPr>
        <p:spPr>
          <a:xfrm>
            <a:off x="8896915" y="16092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00" name="Shape 600"/>
          <p:cNvSpPr/>
          <p:nvPr/>
        </p:nvSpPr>
        <p:spPr>
          <a:xfrm>
            <a:off x="2558446" y="1807527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02" name="Shape 602"/>
          <p:cNvSpPr/>
          <p:nvPr/>
        </p:nvSpPr>
        <p:spPr>
          <a:xfrm>
            <a:off x="2101750" y="407573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603" name="Shape 603"/>
          <p:cNvSpPr/>
          <p:nvPr/>
        </p:nvSpPr>
        <p:spPr>
          <a:xfrm>
            <a:off x="2682855" y="4008074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04" name="Shape 604"/>
          <p:cNvSpPr/>
          <p:nvPr/>
        </p:nvSpPr>
        <p:spPr>
          <a:xfrm>
            <a:off x="6775762" y="2202531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605" name="Shape 605"/>
          <p:cNvSpPr/>
          <p:nvPr/>
        </p:nvSpPr>
        <p:spPr>
          <a:xfrm>
            <a:off x="8740293" y="2202531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3AA1CF92-03D9-1C40-AEDC-D4FD4594C5FA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7" name="Shape 502">
            <a:extLst>
              <a:ext uri="{FF2B5EF4-FFF2-40B4-BE49-F238E27FC236}">
                <a16:creationId xmlns:a16="http://schemas.microsoft.com/office/drawing/2014/main" id="{8AB57E91-3DC1-4C4F-8726-3AE21D12D35C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609" name="Shape 609"/>
          <p:cNvSpPr/>
          <p:nvPr/>
        </p:nvSpPr>
        <p:spPr>
          <a:xfrm>
            <a:off x="6723916" y="1927602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0" name="Shape 610"/>
          <p:cNvSpPr/>
          <p:nvPr/>
        </p:nvSpPr>
        <p:spPr>
          <a:xfrm>
            <a:off x="8659988" y="1927602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1" name="Shape 611"/>
          <p:cNvSpPr/>
          <p:nvPr/>
        </p:nvSpPr>
        <p:spPr>
          <a:xfrm>
            <a:off x="6960842" y="1528836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12" name="Shape 612"/>
          <p:cNvSpPr/>
          <p:nvPr/>
        </p:nvSpPr>
        <p:spPr>
          <a:xfrm>
            <a:off x="8896915" y="1528836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13" name="Shape 613"/>
          <p:cNvSpPr/>
          <p:nvPr/>
        </p:nvSpPr>
        <p:spPr>
          <a:xfrm>
            <a:off x="2558446" y="1727160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17" name="Shape 617"/>
          <p:cNvSpPr/>
          <p:nvPr/>
        </p:nvSpPr>
        <p:spPr>
          <a:xfrm>
            <a:off x="6775762" y="2122164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618" name="Shape 618"/>
          <p:cNvSpPr/>
          <p:nvPr/>
        </p:nvSpPr>
        <p:spPr>
          <a:xfrm>
            <a:off x="8740293" y="212216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4" name="Shape 601">
            <a:extLst>
              <a:ext uri="{FF2B5EF4-FFF2-40B4-BE49-F238E27FC236}">
                <a16:creationId xmlns:a16="http://schemas.microsoft.com/office/drawing/2014/main" id="{95157E01-7563-D74D-AB1A-662FBBB15E4D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846B3EB5-FCBD-4847-A1E6-7DA6D6B1C4D3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7" name="Shape 628">
            <a:extLst>
              <a:ext uri="{FF2B5EF4-FFF2-40B4-BE49-F238E27FC236}">
                <a16:creationId xmlns:a16="http://schemas.microsoft.com/office/drawing/2014/main" id="{659D2122-560E-D44F-8D63-ABAE88B4DB73}"/>
              </a:ext>
            </a:extLst>
          </p:cNvPr>
          <p:cNvSpPr/>
          <p:nvPr/>
        </p:nvSpPr>
        <p:spPr>
          <a:xfrm>
            <a:off x="2152176" y="4578133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18" name="Shape 629">
            <a:extLst>
              <a:ext uri="{FF2B5EF4-FFF2-40B4-BE49-F238E27FC236}">
                <a16:creationId xmlns:a16="http://schemas.microsoft.com/office/drawing/2014/main" id="{5877721D-B112-6440-A6F5-3C48CDA22982}"/>
              </a:ext>
            </a:extLst>
          </p:cNvPr>
          <p:cNvSpPr/>
          <p:nvPr/>
        </p:nvSpPr>
        <p:spPr>
          <a:xfrm>
            <a:off x="2733281" y="4510476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622" name="Shape 622"/>
          <p:cNvSpPr/>
          <p:nvPr/>
        </p:nvSpPr>
        <p:spPr>
          <a:xfrm>
            <a:off x="6723916" y="1940996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3" name="Shape 623"/>
          <p:cNvSpPr/>
          <p:nvPr/>
        </p:nvSpPr>
        <p:spPr>
          <a:xfrm>
            <a:off x="8659988" y="1940996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4" name="Shape 624"/>
          <p:cNvSpPr/>
          <p:nvPr/>
        </p:nvSpPr>
        <p:spPr>
          <a:xfrm>
            <a:off x="6960842" y="154223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5" name="Shape 625"/>
          <p:cNvSpPr/>
          <p:nvPr/>
        </p:nvSpPr>
        <p:spPr>
          <a:xfrm>
            <a:off x="8896915" y="154223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2558446" y="1740555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28" name="Shape 628"/>
          <p:cNvSpPr/>
          <p:nvPr/>
        </p:nvSpPr>
        <p:spPr>
          <a:xfrm>
            <a:off x="2101750" y="4723133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629" name="Shape 629"/>
          <p:cNvSpPr/>
          <p:nvPr/>
        </p:nvSpPr>
        <p:spPr>
          <a:xfrm>
            <a:off x="2682855" y="4655476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0" name="Shape 630"/>
          <p:cNvSpPr/>
          <p:nvPr/>
        </p:nvSpPr>
        <p:spPr>
          <a:xfrm>
            <a:off x="6775762" y="2135559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631" name="Shape 631"/>
          <p:cNvSpPr/>
          <p:nvPr/>
        </p:nvSpPr>
        <p:spPr>
          <a:xfrm>
            <a:off x="8740293" y="213555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59614CA-6F23-7144-8056-63DE345F3DF0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7" name="Shape 568">
            <a:extLst>
              <a:ext uri="{FF2B5EF4-FFF2-40B4-BE49-F238E27FC236}">
                <a16:creationId xmlns:a16="http://schemas.microsoft.com/office/drawing/2014/main" id="{54BD81A8-2D50-CB48-8C21-2D42FDC6FAFF}"/>
              </a:ext>
            </a:extLst>
          </p:cNvPr>
          <p:cNvSpPr txBox="1">
            <a:spLocks/>
          </p:cNvSpPr>
          <p:nvPr/>
        </p:nvSpPr>
        <p:spPr>
          <a:xfrm>
            <a:off x="5144988" y="3826372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635" name="Shape 635"/>
          <p:cNvSpPr/>
          <p:nvPr/>
        </p:nvSpPr>
        <p:spPr>
          <a:xfrm>
            <a:off x="6723916" y="2141914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6" name="Shape 636"/>
          <p:cNvSpPr/>
          <p:nvPr/>
        </p:nvSpPr>
        <p:spPr>
          <a:xfrm>
            <a:off x="8659988" y="2141914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7" name="Shape 637"/>
          <p:cNvSpPr/>
          <p:nvPr/>
        </p:nvSpPr>
        <p:spPr>
          <a:xfrm>
            <a:off x="6960842" y="17431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38" name="Shape 638"/>
          <p:cNvSpPr/>
          <p:nvPr/>
        </p:nvSpPr>
        <p:spPr>
          <a:xfrm>
            <a:off x="8896915" y="17431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39" name="Shape 639"/>
          <p:cNvSpPr/>
          <p:nvPr/>
        </p:nvSpPr>
        <p:spPr>
          <a:xfrm>
            <a:off x="2558446" y="1941473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2109" dirty="0">
                <a:solidFill>
                  <a:srgbClr val="7BDB45"/>
                </a:solidFill>
                <a:latin typeface="Menlo"/>
                <a:ea typeface="Menlo"/>
                <a:cs typeface="Menlo"/>
                <a:sym typeface="Menlo"/>
              </a:rPr>
              <a:t>102</a:t>
            </a:r>
            <a:endParaRPr sz="2109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41" name="Shape 641"/>
          <p:cNvSpPr/>
          <p:nvPr/>
        </p:nvSpPr>
        <p:spPr>
          <a:xfrm>
            <a:off x="2101750" y="4924051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T2</a:t>
            </a:r>
          </a:p>
        </p:txBody>
      </p:sp>
      <p:sp>
        <p:nvSpPr>
          <p:cNvPr id="642" name="Shape 642"/>
          <p:cNvSpPr/>
          <p:nvPr/>
        </p:nvSpPr>
        <p:spPr>
          <a:xfrm>
            <a:off x="2682855" y="4856394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3" name="Shape 643"/>
          <p:cNvSpPr/>
          <p:nvPr/>
        </p:nvSpPr>
        <p:spPr>
          <a:xfrm>
            <a:off x="6775762" y="23364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644" name="Shape 644"/>
          <p:cNvSpPr/>
          <p:nvPr/>
        </p:nvSpPr>
        <p:spPr>
          <a:xfrm>
            <a:off x="8740293" y="233647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645" name="Shape 645"/>
          <p:cNvSpPr/>
          <p:nvPr/>
        </p:nvSpPr>
        <p:spPr>
          <a:xfrm>
            <a:off x="2078301" y="5902652"/>
            <a:ext cx="2789226" cy="54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9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Result</a:t>
            </a:r>
            <a:r>
              <a:rPr sz="309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9A69491F-E5E1-3340-ABEE-C4EE2D03522C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FA9F4830-D6ED-4B44-A673-FA07478E71E2}"/>
              </a:ext>
            </a:extLst>
          </p:cNvPr>
          <p:cNvSpPr txBox="1">
            <a:spLocks/>
          </p:cNvSpPr>
          <p:nvPr/>
        </p:nvSpPr>
        <p:spPr>
          <a:xfrm>
            <a:off x="5144988" y="3826372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2276577" y="1151930"/>
            <a:ext cx="7638847" cy="2321719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62" dirty="0"/>
              <a:t>Let’s consider a</a:t>
            </a:r>
            <a:r>
              <a:rPr sz="5062" dirty="0"/>
              <a:t>nother schedule</a:t>
            </a:r>
            <a:r>
              <a:rPr lang="en-US" sz="5062" dirty="0"/>
              <a:t>…</a:t>
            </a:r>
            <a:endParaRPr sz="5062" dirty="0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651" name="Shape 651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52" name="Shape 652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53" name="Shape 653"/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54" name="Shape 654"/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55" name="Shape 655"/>
          <p:cNvSpPr/>
          <p:nvPr/>
        </p:nvSpPr>
        <p:spPr>
          <a:xfrm>
            <a:off x="6775761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656" name="Shape 656"/>
          <p:cNvSpPr/>
          <p:nvPr/>
        </p:nvSpPr>
        <p:spPr>
          <a:xfrm>
            <a:off x="2558446" y="167358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658" name="Shape 658"/>
          <p:cNvSpPr/>
          <p:nvPr/>
        </p:nvSpPr>
        <p:spPr>
          <a:xfrm>
            <a:off x="2101750" y="3531019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659" name="Shape 659"/>
          <p:cNvSpPr/>
          <p:nvPr/>
        </p:nvSpPr>
        <p:spPr>
          <a:xfrm>
            <a:off x="2682855" y="346336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60" name="Shape 660"/>
          <p:cNvSpPr/>
          <p:nvPr/>
        </p:nvSpPr>
        <p:spPr>
          <a:xfrm>
            <a:off x="8740293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A4EB1FAF-69CC-7341-9985-1458693BE915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3E480CA5-E546-DF49-8496-84F7E7ED38A2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664" name="Shape 664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65" name="Shape 665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68" name="Shape 668"/>
          <p:cNvSpPr/>
          <p:nvPr/>
        </p:nvSpPr>
        <p:spPr>
          <a:xfrm>
            <a:off x="6775761" y="218913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669" name="Shape 669"/>
          <p:cNvSpPr/>
          <p:nvPr/>
        </p:nvSpPr>
        <p:spPr>
          <a:xfrm>
            <a:off x="2552594" y="167170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71" name="Shape 671"/>
          <p:cNvSpPr/>
          <p:nvPr/>
        </p:nvSpPr>
        <p:spPr>
          <a:xfrm>
            <a:off x="2101750" y="4035547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T1</a:t>
            </a:r>
          </a:p>
        </p:txBody>
      </p:sp>
      <p:sp>
        <p:nvSpPr>
          <p:cNvPr id="672" name="Shape 672"/>
          <p:cNvSpPr/>
          <p:nvPr/>
        </p:nvSpPr>
        <p:spPr>
          <a:xfrm>
            <a:off x="2682855" y="3967890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73" name="Shape 673"/>
          <p:cNvSpPr/>
          <p:nvPr/>
        </p:nvSpPr>
        <p:spPr>
          <a:xfrm>
            <a:off x="8740293" y="218913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BCF1E195-727B-DE46-B22E-2956A98A2E17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498B57-ED09-1E41-B26F-DEF76AA6B353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04C87364-45E5-A540-A660-8C4394F560FD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6D2A23CA-E2E3-A547-82C4-9C78CA3C15B7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690" name="Shape 690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91" name="Shape 691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94" name="Shape 694"/>
          <p:cNvSpPr/>
          <p:nvPr/>
        </p:nvSpPr>
        <p:spPr>
          <a:xfrm>
            <a:off x="6775761" y="193918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695" name="Shape 695"/>
          <p:cNvSpPr/>
          <p:nvPr/>
        </p:nvSpPr>
        <p:spPr>
          <a:xfrm>
            <a:off x="2558446" y="167170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%eax: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97" name="Shape 697"/>
          <p:cNvSpPr/>
          <p:nvPr/>
        </p:nvSpPr>
        <p:spPr>
          <a:xfrm>
            <a:off x="2122637" y="4394278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T1</a:t>
            </a:r>
          </a:p>
        </p:txBody>
      </p:sp>
      <p:sp>
        <p:nvSpPr>
          <p:cNvPr id="698" name="Shape 698"/>
          <p:cNvSpPr/>
          <p:nvPr/>
        </p:nvSpPr>
        <p:spPr>
          <a:xfrm>
            <a:off x="2703743" y="4326621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99" name="Shape 699"/>
          <p:cNvSpPr/>
          <p:nvPr/>
        </p:nvSpPr>
        <p:spPr>
          <a:xfrm>
            <a:off x="8740293" y="193918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700" name="Shape 700"/>
          <p:cNvSpPr/>
          <p:nvPr/>
        </p:nvSpPr>
        <p:spPr>
          <a:xfrm>
            <a:off x="2122637" y="5222997"/>
            <a:ext cx="6636433" cy="85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062" dirty="0">
                <a:solidFill>
                  <a:schemeClr val="tx1"/>
                </a:solidFill>
              </a:rPr>
              <a:t>Thread </a:t>
            </a:r>
            <a:r>
              <a:rPr sz="5062" dirty="0">
                <a:solidFill>
                  <a:schemeClr val="tx1"/>
                </a:solidFill>
              </a:rPr>
              <a:t>Context Switch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92233BAE-124D-F144-8C9C-E28544295635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C17C1EA7-7B6C-7246-87B8-2E81205A3EE3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20" name="Shape 653">
            <a:extLst>
              <a:ext uri="{FF2B5EF4-FFF2-40B4-BE49-F238E27FC236}">
                <a16:creationId xmlns:a16="http://schemas.microsoft.com/office/drawing/2014/main" id="{477111C0-0F46-1647-87D3-182F16DC2109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1" name="Shape 654">
            <a:extLst>
              <a:ext uri="{FF2B5EF4-FFF2-40B4-BE49-F238E27FC236}">
                <a16:creationId xmlns:a16="http://schemas.microsoft.com/office/drawing/2014/main" id="{D37EEFAA-0307-3649-B64F-76B97CA0B34A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04" name="Shape 704"/>
          <p:cNvSpPr/>
          <p:nvPr/>
        </p:nvSpPr>
        <p:spPr>
          <a:xfrm>
            <a:off x="6723916" y="186062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05" name="Shape 705"/>
          <p:cNvSpPr/>
          <p:nvPr/>
        </p:nvSpPr>
        <p:spPr>
          <a:xfrm>
            <a:off x="8659988" y="186062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08" name="Shape 708"/>
          <p:cNvSpPr/>
          <p:nvPr/>
        </p:nvSpPr>
        <p:spPr>
          <a:xfrm>
            <a:off x="6775761" y="2055192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09" name="Shape 709"/>
          <p:cNvSpPr/>
          <p:nvPr/>
        </p:nvSpPr>
        <p:spPr>
          <a:xfrm>
            <a:off x="2558446" y="1660188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711" name="Shape 711"/>
          <p:cNvSpPr/>
          <p:nvPr/>
        </p:nvSpPr>
        <p:spPr>
          <a:xfrm>
            <a:off x="2101750" y="3517625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712" name="Shape 712"/>
          <p:cNvSpPr/>
          <p:nvPr/>
        </p:nvSpPr>
        <p:spPr>
          <a:xfrm>
            <a:off x="2682855" y="344996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13" name="Shape 713"/>
          <p:cNvSpPr/>
          <p:nvPr/>
        </p:nvSpPr>
        <p:spPr>
          <a:xfrm>
            <a:off x="8740293" y="205519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6D1474D-19BD-5947-8692-D6BB07DD2BE5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85F780-B9DF-5F47-8D77-3208357CEAD7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EF3E4FE1-D65C-8C41-8DDB-2D573E8ECC6B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9992AB1-F645-8141-ACCA-BAE0D405A0A1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4"/>
          <p:cNvSpPr txBox="1">
            <a:spLocks noGrp="1"/>
          </p:cNvSpPr>
          <p:nvPr>
            <p:ph type="title"/>
          </p:nvPr>
        </p:nvSpPr>
        <p:spPr>
          <a:xfrm>
            <a:off x="1233055" y="146628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Implementing LRU</a:t>
            </a:r>
            <a:endParaRPr dirty="0"/>
          </a:p>
        </p:txBody>
      </p:sp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928255" y="1260768"/>
            <a:ext cx="10903527" cy="55833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Perfect LRU on Software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OS maintains ordered list of physical pages by reference time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page is referenced: Move page to front of list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need victim: Pick page at back of list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Trade-off: Slow on memory reference, fast on replacement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Perfect LRU on Hardware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Associate timestamp with each page (e.g., PTE)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page is referenced: Associate current system timestamp with page</a:t>
            </a:r>
            <a:endParaRPr lang="en-US" sz="2800" dirty="0"/>
          </a:p>
          <a:p>
            <a:pPr marL="433341" lvl="1" indent="-221433">
              <a:buSzPts val="2000"/>
            </a:pPr>
            <a:r>
              <a:rPr lang="en-US" dirty="0"/>
              <a:t>When need victim: Scan through PTEs to find oldest timestamp</a:t>
            </a:r>
            <a:endParaRPr lang="en-US" sz="2800" dirty="0"/>
          </a:p>
          <a:p>
            <a:pPr marL="433341" lvl="1" indent="-221433">
              <a:buSzPts val="2000"/>
            </a:pPr>
            <a:r>
              <a:rPr lang="en-US" dirty="0"/>
              <a:t>Trade-off: Fast on memory reference, slow on replacement (especially as size of memory grows)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In practice, do not implement Perfect LRU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LRU is an approximation anyway, so approximate more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Goal: Find an old page, but not necessarily the oldest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31" name="Shape 731"/>
          <p:cNvSpPr/>
          <p:nvPr/>
        </p:nvSpPr>
        <p:spPr>
          <a:xfrm>
            <a:off x="6723916" y="1927602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32" name="Shape 732"/>
          <p:cNvSpPr/>
          <p:nvPr/>
        </p:nvSpPr>
        <p:spPr>
          <a:xfrm>
            <a:off x="8659988" y="1927602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35" name="Shape 735"/>
          <p:cNvSpPr/>
          <p:nvPr/>
        </p:nvSpPr>
        <p:spPr>
          <a:xfrm>
            <a:off x="6775761" y="2122164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36" name="Shape 736"/>
          <p:cNvSpPr/>
          <p:nvPr/>
        </p:nvSpPr>
        <p:spPr>
          <a:xfrm>
            <a:off x="2558446" y="1727160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738" name="Shape 738"/>
          <p:cNvSpPr/>
          <p:nvPr/>
        </p:nvSpPr>
        <p:spPr>
          <a:xfrm>
            <a:off x="2101750" y="3959644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739" name="Shape 739"/>
          <p:cNvSpPr/>
          <p:nvPr/>
        </p:nvSpPr>
        <p:spPr>
          <a:xfrm>
            <a:off x="2682855" y="389198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40" name="Shape 740"/>
          <p:cNvSpPr/>
          <p:nvPr/>
        </p:nvSpPr>
        <p:spPr>
          <a:xfrm>
            <a:off x="8740293" y="212216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795E015-7CBB-6944-BC82-7D87B1FD2EFE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A4D8A0B1-4F83-764E-93F1-1C15B45F4E5B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D68F0191-C88F-8E44-8BFE-27E56A804250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94CAD5E5-66CF-4E4D-BB5B-F2DA5FD8BF99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44" name="Shape 744"/>
          <p:cNvSpPr/>
          <p:nvPr/>
        </p:nvSpPr>
        <p:spPr>
          <a:xfrm>
            <a:off x="6723916" y="1900812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45" name="Shape 745"/>
          <p:cNvSpPr/>
          <p:nvPr/>
        </p:nvSpPr>
        <p:spPr>
          <a:xfrm>
            <a:off x="8659988" y="1900812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48" name="Shape 748"/>
          <p:cNvSpPr/>
          <p:nvPr/>
        </p:nvSpPr>
        <p:spPr>
          <a:xfrm>
            <a:off x="6775761" y="2095375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49" name="Shape 749"/>
          <p:cNvSpPr/>
          <p:nvPr/>
        </p:nvSpPr>
        <p:spPr>
          <a:xfrm>
            <a:off x="2558446" y="1700371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51" name="Shape 751"/>
          <p:cNvSpPr/>
          <p:nvPr/>
        </p:nvSpPr>
        <p:spPr>
          <a:xfrm>
            <a:off x="2101750" y="436148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752" name="Shape 752"/>
          <p:cNvSpPr/>
          <p:nvPr/>
        </p:nvSpPr>
        <p:spPr>
          <a:xfrm>
            <a:off x="2682855" y="4293824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53" name="Shape 753"/>
          <p:cNvSpPr/>
          <p:nvPr/>
        </p:nvSpPr>
        <p:spPr>
          <a:xfrm>
            <a:off x="8740293" y="2095375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8F03720D-1309-8B4A-B225-2EFFAAC10C3F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2570396C-09F8-074B-8F78-42EE25A99280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330A35C4-AB12-D54E-94A4-18117DF97AEE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C0AF2F21-7AF8-8E44-8F7D-7B00158D6E48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57" name="Shape 757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58" name="Shape 758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61" name="Shape 761"/>
          <p:cNvSpPr/>
          <p:nvPr/>
        </p:nvSpPr>
        <p:spPr>
          <a:xfrm>
            <a:off x="6775761" y="2053582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62" name="Shape 762"/>
          <p:cNvSpPr/>
          <p:nvPr/>
        </p:nvSpPr>
        <p:spPr>
          <a:xfrm>
            <a:off x="2558446" y="1678131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64" name="Shape 764"/>
          <p:cNvSpPr/>
          <p:nvPr/>
        </p:nvSpPr>
        <p:spPr>
          <a:xfrm>
            <a:off x="2101750" y="4738857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T2</a:t>
            </a:r>
          </a:p>
        </p:txBody>
      </p:sp>
      <p:sp>
        <p:nvSpPr>
          <p:cNvPr id="765" name="Shape 765"/>
          <p:cNvSpPr/>
          <p:nvPr/>
        </p:nvSpPr>
        <p:spPr>
          <a:xfrm>
            <a:off x="2682855" y="4671200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66" name="Shape 766"/>
          <p:cNvSpPr/>
          <p:nvPr/>
        </p:nvSpPr>
        <p:spPr>
          <a:xfrm>
            <a:off x="8740293" y="205358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A299719-2B8D-604E-A93C-AD73E8371F2B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C355133B-02C0-8345-AA63-534B878B5EC3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B9E7DC14-8C3F-074B-9A43-52286DD04E2F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E8B90C8-F6E4-3045-81AC-67634A661B9E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70" name="Shape 770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71" name="Shape 771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74" name="Shape 774"/>
          <p:cNvSpPr/>
          <p:nvPr/>
        </p:nvSpPr>
        <p:spPr>
          <a:xfrm>
            <a:off x="6775761" y="2176907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75" name="Shape 775"/>
          <p:cNvSpPr/>
          <p:nvPr/>
        </p:nvSpPr>
        <p:spPr>
          <a:xfrm>
            <a:off x="2558446" y="1678131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77" name="Shape 777"/>
          <p:cNvSpPr/>
          <p:nvPr/>
        </p:nvSpPr>
        <p:spPr>
          <a:xfrm>
            <a:off x="2101750" y="4710902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778" name="Shape 778"/>
          <p:cNvSpPr/>
          <p:nvPr/>
        </p:nvSpPr>
        <p:spPr>
          <a:xfrm>
            <a:off x="2682855" y="4643246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79" name="Shape 779"/>
          <p:cNvSpPr/>
          <p:nvPr/>
        </p:nvSpPr>
        <p:spPr>
          <a:xfrm>
            <a:off x="8740293" y="217690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780" name="Shape 780"/>
          <p:cNvSpPr/>
          <p:nvPr/>
        </p:nvSpPr>
        <p:spPr>
          <a:xfrm>
            <a:off x="2222475" y="5608126"/>
            <a:ext cx="6636433" cy="85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062" dirty="0">
                <a:solidFill>
                  <a:schemeClr val="tx1"/>
                </a:solidFill>
              </a:rPr>
              <a:t>Thread </a:t>
            </a:r>
            <a:r>
              <a:rPr sz="5062" dirty="0">
                <a:solidFill>
                  <a:schemeClr val="tx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23F92E1C-2192-5047-AB01-792054CECC0C}"/>
              </a:ext>
            </a:extLst>
          </p:cNvPr>
          <p:cNvSpPr/>
          <p:nvPr/>
        </p:nvSpPr>
        <p:spPr>
          <a:xfrm>
            <a:off x="6874387" y="15407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D8A25A55-4410-4A40-A747-F549AEE31F71}"/>
              </a:ext>
            </a:extLst>
          </p:cNvPr>
          <p:cNvSpPr/>
          <p:nvPr/>
        </p:nvSpPr>
        <p:spPr>
          <a:xfrm>
            <a:off x="8810460" y="15407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81B0C06D-B2DC-6D41-930C-3F9F5A0169F2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615BD40F-E0BF-9A4C-B230-EA2DE2A5D368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84" name="Shape 784"/>
          <p:cNvSpPr/>
          <p:nvPr/>
        </p:nvSpPr>
        <p:spPr>
          <a:xfrm>
            <a:off x="6723916" y="1968367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85" name="Shape 785"/>
          <p:cNvSpPr/>
          <p:nvPr/>
        </p:nvSpPr>
        <p:spPr>
          <a:xfrm>
            <a:off x="8659988" y="1968367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88" name="Shape 788"/>
          <p:cNvSpPr/>
          <p:nvPr/>
        </p:nvSpPr>
        <p:spPr>
          <a:xfrm>
            <a:off x="6775761" y="2162930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2558446" y="1767926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2101750" y="4420105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2682855" y="4352449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93" name="Shape 793"/>
          <p:cNvSpPr/>
          <p:nvPr/>
        </p:nvSpPr>
        <p:spPr>
          <a:xfrm>
            <a:off x="8740293" y="2162930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794" name="Shape 794"/>
          <p:cNvSpPr/>
          <p:nvPr/>
        </p:nvSpPr>
        <p:spPr>
          <a:xfrm>
            <a:off x="2542553" y="5540917"/>
            <a:ext cx="6636433" cy="85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062" dirty="0">
                <a:solidFill>
                  <a:schemeClr val="bg1"/>
                </a:solidFill>
              </a:rPr>
              <a:t>Thread </a:t>
            </a:r>
            <a:r>
              <a:rPr sz="5062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6960842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8896915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811" name="Shape 811"/>
          <p:cNvSpPr/>
          <p:nvPr/>
        </p:nvSpPr>
        <p:spPr>
          <a:xfrm>
            <a:off x="6723916" y="1940414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2" name="Shape 812"/>
          <p:cNvSpPr/>
          <p:nvPr/>
        </p:nvSpPr>
        <p:spPr>
          <a:xfrm>
            <a:off x="8659988" y="1940414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5" name="Shape 815"/>
          <p:cNvSpPr/>
          <p:nvPr/>
        </p:nvSpPr>
        <p:spPr>
          <a:xfrm>
            <a:off x="6775762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</a:t>
            </a:r>
            <a:r>
              <a:rPr lang="en-US" sz="1828" dirty="0"/>
              <a:t>a2</a:t>
            </a:r>
            <a:endParaRPr sz="1828" dirty="0"/>
          </a:p>
        </p:txBody>
      </p:sp>
      <p:sp>
        <p:nvSpPr>
          <p:cNvPr id="816" name="Shape 816"/>
          <p:cNvSpPr/>
          <p:nvPr/>
        </p:nvSpPr>
        <p:spPr>
          <a:xfrm>
            <a:off x="2558446" y="1739973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2101750" y="474041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2682855" y="467275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0" name="Shape 820"/>
          <p:cNvSpPr/>
          <p:nvPr/>
        </p:nvSpPr>
        <p:spPr>
          <a:xfrm>
            <a:off x="8740293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14" name="Shape 624">
            <a:extLst>
              <a:ext uri="{FF2B5EF4-FFF2-40B4-BE49-F238E27FC236}">
                <a16:creationId xmlns:a16="http://schemas.microsoft.com/office/drawing/2014/main" id="{7781895C-BC47-B747-89F6-D58155F346BA}"/>
              </a:ext>
            </a:extLst>
          </p:cNvPr>
          <p:cNvSpPr/>
          <p:nvPr/>
        </p:nvSpPr>
        <p:spPr>
          <a:xfrm>
            <a:off x="6960842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5" name="Shape 625">
            <a:extLst>
              <a:ext uri="{FF2B5EF4-FFF2-40B4-BE49-F238E27FC236}">
                <a16:creationId xmlns:a16="http://schemas.microsoft.com/office/drawing/2014/main" id="{397AEBBB-BFC6-3949-9A5B-6AF06F3B3924}"/>
              </a:ext>
            </a:extLst>
          </p:cNvPr>
          <p:cNvSpPr/>
          <p:nvPr/>
        </p:nvSpPr>
        <p:spPr>
          <a:xfrm>
            <a:off x="8896915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D79D498-4782-3748-996E-D2B9AB77B1A4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7EEA5A90-EC12-6443-BEB9-C2390A0F50D7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811" name="Shape 811"/>
          <p:cNvSpPr/>
          <p:nvPr/>
        </p:nvSpPr>
        <p:spPr>
          <a:xfrm>
            <a:off x="6723916" y="1940414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2" name="Shape 812"/>
          <p:cNvSpPr/>
          <p:nvPr/>
        </p:nvSpPr>
        <p:spPr>
          <a:xfrm>
            <a:off x="8659988" y="1940414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5" name="Shape 815"/>
          <p:cNvSpPr/>
          <p:nvPr/>
        </p:nvSpPr>
        <p:spPr>
          <a:xfrm>
            <a:off x="6775762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</a:t>
            </a:r>
            <a:r>
              <a:rPr lang="en-US" sz="1828" dirty="0"/>
              <a:t>a2</a:t>
            </a:r>
            <a:endParaRPr sz="1828" dirty="0"/>
          </a:p>
        </p:txBody>
      </p:sp>
      <p:sp>
        <p:nvSpPr>
          <p:cNvPr id="816" name="Shape 816"/>
          <p:cNvSpPr/>
          <p:nvPr/>
        </p:nvSpPr>
        <p:spPr>
          <a:xfrm>
            <a:off x="2558446" y="1739973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%eax: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2101750" y="474041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2682855" y="467275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0" name="Shape 820"/>
          <p:cNvSpPr/>
          <p:nvPr/>
        </p:nvSpPr>
        <p:spPr>
          <a:xfrm>
            <a:off x="8740293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14" name="Shape 834"/>
          <p:cNvSpPr/>
          <p:nvPr/>
        </p:nvSpPr>
        <p:spPr>
          <a:xfrm>
            <a:off x="996355" y="5524159"/>
            <a:ext cx="10478831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</a:t>
            </a:r>
            <a:r>
              <a:rPr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value of balance is 101</a:t>
            </a:r>
            <a:endParaRPr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0962552C-3B24-394E-AA1D-C70B5F155E9C}"/>
              </a:ext>
            </a:extLst>
          </p:cNvPr>
          <p:cNvSpPr/>
          <p:nvPr/>
        </p:nvSpPr>
        <p:spPr>
          <a:xfrm>
            <a:off x="6960842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6352A2D8-3DA9-1444-B8E8-874B2112E142}"/>
              </a:ext>
            </a:extLst>
          </p:cNvPr>
          <p:cNvSpPr/>
          <p:nvPr/>
        </p:nvSpPr>
        <p:spPr>
          <a:xfrm>
            <a:off x="8896915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51CDBE2F-A6EB-2642-9D0D-162133BA42B6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20" name="Shape 568">
            <a:extLst>
              <a:ext uri="{FF2B5EF4-FFF2-40B4-BE49-F238E27FC236}">
                <a16:creationId xmlns:a16="http://schemas.microsoft.com/office/drawing/2014/main" id="{09F757EC-4B2F-9B4C-8198-A5F720051F2A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5337136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Timeline View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4294967295"/>
          </p:nvPr>
        </p:nvSpPr>
        <p:spPr>
          <a:xfrm>
            <a:off x="1524000" y="1624088"/>
            <a:ext cx="8776767" cy="41590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		</a:t>
            </a:r>
            <a:r>
              <a:rPr lang="en-US" sz="2672" dirty="0"/>
              <a:t>						</a:t>
            </a: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		</a:t>
            </a:r>
            <a:r>
              <a:rPr lang="en-US" sz="2672" dirty="0"/>
              <a:t>						</a:t>
            </a:r>
            <a:r>
              <a:rPr sz="2672" dirty="0"/>
              <a:t>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		</a:t>
            </a:r>
            <a:r>
              <a:rPr lang="en-US" sz="2672" dirty="0"/>
              <a:t>						</a:t>
            </a:r>
            <a:r>
              <a:rPr sz="2672" dirty="0"/>
              <a:t>mov %eax, 0x123</a:t>
            </a:r>
          </a:p>
        </p:txBody>
      </p:sp>
      <p:sp>
        <p:nvSpPr>
          <p:cNvPr id="838" name="Shape 838"/>
          <p:cNvSpPr/>
          <p:nvPr/>
        </p:nvSpPr>
        <p:spPr>
          <a:xfrm>
            <a:off x="652623" y="5866742"/>
            <a:ext cx="8176918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How much is added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to shared variable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4753" y="594897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Timeline View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2016249" y="1819424"/>
            <a:ext cx="8651751" cy="41623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0x123</a:t>
            </a:r>
          </a:p>
        </p:txBody>
      </p:sp>
      <p:sp>
        <p:nvSpPr>
          <p:cNvPr id="842" name="Shape 842"/>
          <p:cNvSpPr/>
          <p:nvPr/>
        </p:nvSpPr>
        <p:spPr>
          <a:xfrm>
            <a:off x="1915353" y="6130380"/>
            <a:ext cx="2949526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0257" y="614549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latin typeface="Arial" panose="020B0604020202020204" pitchFamily="34" charset="0"/>
                <a:cs typeface="Arial" panose="020B0604020202020204" pitchFamily="34" charset="0"/>
              </a:rPr>
              <a:t>Timeline View</a:t>
            </a:r>
          </a:p>
        </p:txBody>
      </p:sp>
      <p:sp>
        <p:nvSpPr>
          <p:cNvPr id="845" name="Shape 845"/>
          <p:cNvSpPr>
            <a:spLocks noGrp="1"/>
          </p:cNvSpPr>
          <p:nvPr>
            <p:ph type="body" idx="4294967295"/>
          </p:nvPr>
        </p:nvSpPr>
        <p:spPr>
          <a:xfrm>
            <a:off x="1974949" y="1553766"/>
            <a:ext cx="8693051" cy="43867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</p:txBody>
      </p:sp>
      <p:sp>
        <p:nvSpPr>
          <p:cNvPr id="846" name="Shape 846"/>
          <p:cNvSpPr/>
          <p:nvPr/>
        </p:nvSpPr>
        <p:spPr>
          <a:xfrm>
            <a:off x="3932925" y="6111666"/>
            <a:ext cx="2949526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0257" y="614549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Clock Algorithm</a:t>
            </a:r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body" idx="1"/>
          </p:nvPr>
        </p:nvSpPr>
        <p:spPr>
          <a:xfrm>
            <a:off x="928255" y="1537852"/>
            <a:ext cx="10335490" cy="49183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Hardware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Keep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(or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reference</a:t>
            </a:r>
            <a:r>
              <a:rPr lang="en-US" sz="2800" dirty="0"/>
              <a:t>) bit for each page frame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When page is referenced: set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Operating System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Page replacement: Look for page with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cleared </a:t>
            </a:r>
            <a:br>
              <a:rPr lang="en-US" sz="2800" dirty="0"/>
            </a:br>
            <a:r>
              <a:rPr lang="en-US" sz="2800" dirty="0"/>
              <a:t>(has not been referenced for a while)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Implementation: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Keep pointer to last examined page frame (“clock hand”)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Traverse pages in circular fashion (like a clock)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Clear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400" dirty="0"/>
              <a:t> bits as you search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Stop when find page with already cleared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lang="en-US" sz="2400" dirty="0"/>
              <a:t>bit, replace this page</a:t>
            </a:r>
            <a:endParaRPr sz="2800"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2400"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Timeline View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idx="4294967295"/>
          </p:nvPr>
        </p:nvSpPr>
        <p:spPr>
          <a:xfrm>
            <a:off x="1947045" y="1540371"/>
            <a:ext cx="8720956" cy="43855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</p:txBody>
      </p:sp>
      <p:sp>
        <p:nvSpPr>
          <p:cNvPr id="850" name="Shape 850"/>
          <p:cNvSpPr/>
          <p:nvPr/>
        </p:nvSpPr>
        <p:spPr>
          <a:xfrm>
            <a:off x="4072694" y="6195527"/>
            <a:ext cx="2949526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2818" y="6192642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Timeline View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1988344" y="1624088"/>
            <a:ext cx="8679656" cy="4273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0x123</a:t>
            </a:r>
          </a:p>
        </p:txBody>
      </p:sp>
      <p:sp>
        <p:nvSpPr>
          <p:cNvPr id="854" name="Shape 854"/>
          <p:cNvSpPr/>
          <p:nvPr/>
        </p:nvSpPr>
        <p:spPr>
          <a:xfrm>
            <a:off x="4198486" y="6143530"/>
            <a:ext cx="310662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0257" y="614549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Non-Determinism</a:t>
            </a:r>
            <a:endParaRPr sz="4556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0800" y="1828801"/>
            <a:ext cx="10172699" cy="4777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Concurrency leads to non-deterministic results</a:t>
            </a:r>
          </a:p>
          <a:p>
            <a:pPr marL="616717" lvl="1" indent="-321457"/>
            <a:r>
              <a:rPr lang="en-US" dirty="0"/>
              <a:t>Not deterministic result: different results even with same inputs</a:t>
            </a:r>
          </a:p>
          <a:p>
            <a:pPr marL="616717" lvl="1" indent="-321457"/>
            <a:r>
              <a:rPr lang="en-US" dirty="0">
                <a:solidFill>
                  <a:srgbClr val="C00000"/>
                </a:solidFill>
              </a:rPr>
              <a:t>race conditions:</a:t>
            </a:r>
            <a:r>
              <a:rPr lang="en-US" dirty="0"/>
              <a:t> results depend on execution timing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Whether bug manifests depends on CPU schedule!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Passing tests means little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program: imagine scheduler is malicious</a:t>
            </a:r>
          </a:p>
          <a:p>
            <a:pPr marL="0" indent="0">
              <a:buNone/>
            </a:pPr>
            <a:r>
              <a:rPr lang="en-US" dirty="0"/>
              <a:t>Assume scheduler will pick bad ordering at some point…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What do we want?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1524000" y="1832818"/>
            <a:ext cx="8089181" cy="111732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</a:t>
            </a:r>
            <a:r>
              <a:rPr lang="en-US" sz="2672" dirty="0"/>
              <a:t>3</a:t>
            </a:r>
            <a:r>
              <a:rPr sz="2672" dirty="0"/>
              <a:t> instructions to execute</a:t>
            </a:r>
            <a:r>
              <a:rPr lang="en-US" sz="2672" dirty="0"/>
              <a:t> as an uninterruptable group 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That is, we want them to be </a:t>
            </a:r>
            <a:r>
              <a:rPr sz="2672" dirty="0">
                <a:solidFill>
                  <a:srgbClr val="C00000"/>
                </a:solidFill>
              </a:rPr>
              <a:t>atomic</a:t>
            </a:r>
          </a:p>
        </p:txBody>
      </p:sp>
      <p:sp>
        <p:nvSpPr>
          <p:cNvPr id="871" name="Shape 871"/>
          <p:cNvSpPr/>
          <p:nvPr/>
        </p:nvSpPr>
        <p:spPr>
          <a:xfrm>
            <a:off x="4384804" y="3159938"/>
            <a:ext cx="2472665" cy="130574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Gill Sans MT" panose="020B0502020104020203" pitchFamily="34" charset="77"/>
              </a:rPr>
              <a:t>mov 0x123, %</a:t>
            </a:r>
            <a:r>
              <a:rPr sz="2672" dirty="0" err="1">
                <a:latin typeface="Gill Sans MT" panose="020B0502020104020203" pitchFamily="34" charset="77"/>
              </a:rPr>
              <a:t>eax</a:t>
            </a:r>
            <a:endParaRPr sz="2672" dirty="0">
              <a:latin typeface="Gill Sans MT" panose="020B0502020104020203" pitchFamily="34" charset="77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Gill Sans MT" panose="020B0502020104020203" pitchFamily="34" charset="77"/>
              </a:rPr>
              <a:t>add %0x1, %</a:t>
            </a:r>
            <a:r>
              <a:rPr sz="2672" dirty="0" err="1">
                <a:latin typeface="Gill Sans MT" panose="020B0502020104020203" pitchFamily="34" charset="77"/>
              </a:rPr>
              <a:t>eax</a:t>
            </a:r>
            <a:endParaRPr sz="2672" dirty="0">
              <a:latin typeface="Gill Sans MT" panose="020B0502020104020203" pitchFamily="34" charset="77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Gill Sans MT" panose="020B0502020104020203" pitchFamily="34" charset="77"/>
              </a:rPr>
              <a:t>mov %</a:t>
            </a:r>
            <a:r>
              <a:rPr sz="2672" dirty="0" err="1">
                <a:latin typeface="Gill Sans MT" panose="020B0502020104020203" pitchFamily="34" charset="77"/>
              </a:rPr>
              <a:t>eax</a:t>
            </a:r>
            <a:r>
              <a:rPr sz="2672" dirty="0">
                <a:latin typeface="Gill Sans MT" panose="020B0502020104020203" pitchFamily="34" charset="77"/>
              </a:rPr>
              <a:t>, 0x123</a:t>
            </a:r>
          </a:p>
        </p:txBody>
      </p:sp>
      <p:sp>
        <p:nvSpPr>
          <p:cNvPr id="873" name="Shape 873"/>
          <p:cNvSpPr/>
          <p:nvPr/>
        </p:nvSpPr>
        <p:spPr>
          <a:xfrm>
            <a:off x="7588379" y="3617729"/>
            <a:ext cx="21095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4279229" y="3160942"/>
            <a:ext cx="2997956" cy="1407303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7270257" y="3857583"/>
            <a:ext cx="2535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1003300" y="4670010"/>
            <a:ext cx="10185399" cy="11166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ts val="150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More general:</a:t>
            </a:r>
          </a:p>
          <a:p>
            <a:pPr eaLnBrk="0" fontAlgn="base" hangingPunct="0">
              <a:spcBef>
                <a:spcPts val="150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Need </a:t>
            </a:r>
            <a:r>
              <a:rPr sz="2800" dirty="0">
                <a:solidFill>
                  <a:srgbClr val="C00000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mutual exclusion</a:t>
            </a: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for critical sections</a:t>
            </a:r>
          </a:p>
          <a:p>
            <a:pPr marL="645283" lvl="2" indent="-211919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</a:pP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process A</a:t>
            </a: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is in critical section C</a:t>
            </a: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process B </a:t>
            </a: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can’t</a:t>
            </a:r>
            <a:endParaRPr lang="en-US" sz="2800" dirty="0"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  <a:p>
            <a:pPr marL="645283" lvl="2" indent="-211919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	(okay if other processes do unrelated work)</a:t>
            </a:r>
            <a:endParaRPr sz="2800" dirty="0"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" grpId="0" animBg="1"/>
      <p:bldP spid="87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8459932" y="211931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9334500" cy="21336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Build higher-level synchronization primitives in OS</a:t>
            </a:r>
          </a:p>
          <a:p>
            <a:pPr marL="914353" lvl="1" indent="-457177"/>
            <a:r>
              <a:rPr lang="en-US" altLang="en-US" sz="2000" dirty="0"/>
              <a:t>Operations that ensure correct ordering of instructions across threads</a:t>
            </a:r>
          </a:p>
          <a:p>
            <a:pPr marL="0" indent="0">
              <a:buNone/>
            </a:pPr>
            <a:r>
              <a:rPr lang="en-US" altLang="en-US" sz="2400" dirty="0"/>
              <a:t>Why is this an OS (rather than app) concern?</a:t>
            </a:r>
          </a:p>
          <a:p>
            <a:pPr marL="0" indent="0">
              <a:buNone/>
            </a:pPr>
            <a:r>
              <a:rPr lang="en-US" altLang="en-US" sz="2400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429000" y="3962401"/>
            <a:ext cx="5486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429000" y="5257800"/>
            <a:ext cx="5486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376481" y="3871915"/>
            <a:ext cx="1897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489825" y="4038602"/>
            <a:ext cx="2507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331406" y="4648201"/>
            <a:ext cx="3817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029200" y="4191001"/>
            <a:ext cx="1654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354466" y="5167314"/>
            <a:ext cx="12666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30394" y="5410202"/>
            <a:ext cx="13538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6803512" y="5243515"/>
            <a:ext cx="1833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632689" y="5853114"/>
            <a:ext cx="3528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581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25" dirty="0"/>
              <a:t>Locks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231900" y="1828801"/>
            <a:ext cx="10033000" cy="468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Goal: Provide mutual exclusion (</a:t>
            </a:r>
            <a:r>
              <a:rPr lang="en-US" altLang="en-US" sz="2400" dirty="0" err="1"/>
              <a:t>mutex</a:t>
            </a:r>
            <a:r>
              <a:rPr lang="en-US" altLang="en-US" sz="2400" dirty="0"/>
              <a:t>)</a:t>
            </a:r>
          </a:p>
          <a:p>
            <a:pPr marL="0" indent="0">
              <a:buNone/>
            </a:pPr>
            <a:r>
              <a:rPr lang="en-US" altLang="en-US" sz="2400" dirty="0"/>
              <a:t>Three common operations: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Allocate and Initialize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err="1">
                <a:latin typeface="Courier" charset="0"/>
              </a:rPr>
              <a:t>Pthread_mutex_t</a:t>
            </a:r>
            <a:r>
              <a:rPr lang="en-US" altLang="en-US" sz="1800" dirty="0">
                <a:latin typeface="Courier" charset="0"/>
              </a:rPr>
              <a:t> </a:t>
            </a:r>
            <a:r>
              <a:rPr lang="en-US" altLang="en-US" sz="1800" dirty="0" err="1">
                <a:latin typeface="Courier" charset="0"/>
              </a:rPr>
              <a:t>mylock</a:t>
            </a:r>
            <a:r>
              <a:rPr lang="en-US" altLang="en-US" sz="1800" dirty="0">
                <a:latin typeface="Courier" charset="0"/>
              </a:rPr>
              <a:t> = PTHREAD_MUTEX_INITIALIZER;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Acquire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Acquire exclusion access to lock;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Wait if lock is not available  (some other process in critical section)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Spin or block (relinquish CPU) while waiting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" charset="0"/>
              </a:rPr>
              <a:t>Pthread_mutex_lock</a:t>
            </a:r>
            <a:r>
              <a:rPr lang="en-US" altLang="en-US" sz="2000" dirty="0">
                <a:latin typeface="Courier" charset="0"/>
              </a:rPr>
              <a:t>(&amp;</a:t>
            </a:r>
            <a:r>
              <a:rPr lang="en-US" altLang="en-US" sz="2000" dirty="0" err="1">
                <a:latin typeface="Courier" charset="0"/>
              </a:rPr>
              <a:t>mylock</a:t>
            </a:r>
            <a:r>
              <a:rPr lang="en-US" altLang="en-US" sz="2000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Release</a:t>
            </a:r>
            <a:endParaRPr lang="en-US" altLang="en-US" sz="2400" dirty="0">
              <a:latin typeface="Courier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Release exclusive access to lock; let another process enter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" charset="0"/>
              </a:rPr>
              <a:t>Pthread_mutex_unlock</a:t>
            </a:r>
            <a:r>
              <a:rPr lang="en-US" altLang="en-US" sz="2000" dirty="0">
                <a:latin typeface="Courier" charset="0"/>
              </a:rPr>
              <a:t>(&amp;</a:t>
            </a:r>
            <a:r>
              <a:rPr lang="en-US" altLang="en-US" sz="2000" dirty="0" err="1">
                <a:latin typeface="Courier" charset="0"/>
              </a:rPr>
              <a:t>mylock</a:t>
            </a:r>
            <a:r>
              <a:rPr lang="en-US" altLang="en-US" sz="2000" dirty="0"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6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892" y="1828801"/>
            <a:ext cx="8551069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multi-threaded applications that do more than increment shared balance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Multi-threaded application with shared linked-list</a:t>
            </a:r>
          </a:p>
          <a:p>
            <a:pPr lvl="1"/>
            <a:r>
              <a:rPr lang="en-US" sz="2800" dirty="0"/>
              <a:t>All concurrent:</a:t>
            </a:r>
          </a:p>
          <a:p>
            <a:pPr lvl="2"/>
            <a:r>
              <a:rPr lang="en-US" sz="2800" dirty="0"/>
              <a:t>Thread A inserting element a</a:t>
            </a:r>
          </a:p>
          <a:p>
            <a:pPr lvl="2"/>
            <a:r>
              <a:rPr lang="en-US" sz="2800" dirty="0"/>
              <a:t>Thread B inserting element b</a:t>
            </a:r>
          </a:p>
          <a:p>
            <a:pPr lvl="2"/>
            <a:r>
              <a:rPr lang="en-US" sz="2800" dirty="0"/>
              <a:t>Thread C looking up element c</a:t>
            </a:r>
          </a:p>
        </p:txBody>
      </p:sp>
    </p:spTree>
    <p:extLst>
      <p:ext uri="{BB962C8B-B14F-4D97-AF65-F5344CB8AC3E}">
        <p14:creationId xmlns:p14="http://schemas.microsoft.com/office/powerpoint/2010/main" val="20909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7132A-4F2B-994A-8174-7CBD29231CB0}"/>
              </a:ext>
            </a:extLst>
          </p:cNvPr>
          <p:cNvSpPr/>
          <p:nvPr/>
        </p:nvSpPr>
        <p:spPr>
          <a:xfrm>
            <a:off x="1672511" y="2571733"/>
            <a:ext cx="6288242" cy="2342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828" dirty="0">
              <a:latin typeface="Gill Sans MT" panose="020B0502020104020203" pitchFamily="34" charset="77"/>
            </a:endParaRPr>
          </a:p>
          <a:p>
            <a:pPr algn="l"/>
            <a:r>
              <a:rPr lang="en-US" sz="1828" dirty="0" err="1">
                <a:latin typeface="Gill Sans MT" panose="020B0502020104020203" pitchFamily="34" charset="77"/>
              </a:rPr>
              <a:t>Typedef</a:t>
            </a:r>
            <a:r>
              <a:rPr lang="en-US" sz="1828" dirty="0">
                <a:latin typeface="Gill Sans MT" panose="020B0502020104020203" pitchFamily="34" charset="77"/>
              </a:rPr>
              <a:t> </a:t>
            </a:r>
            <a:r>
              <a:rPr lang="en-US" sz="1828" dirty="0" err="1">
                <a:latin typeface="Gill Sans MT" panose="020B0502020104020203" pitchFamily="34" charset="77"/>
              </a:rPr>
              <a:t>struct</a:t>
            </a:r>
            <a:r>
              <a:rPr lang="en-US" sz="1828" dirty="0">
                <a:latin typeface="Gill Sans MT" panose="020B0502020104020203" pitchFamily="34" charset="77"/>
              </a:rPr>
              <a:t> __</a:t>
            </a:r>
            <a:r>
              <a:rPr lang="en-US" sz="1828" dirty="0" err="1">
                <a:latin typeface="Gill Sans MT" panose="020B0502020104020203" pitchFamily="34" charset="77"/>
              </a:rPr>
              <a:t>list_t</a:t>
            </a:r>
            <a:r>
              <a:rPr lang="en-US" sz="1828" dirty="0">
                <a:latin typeface="Gill Sans MT" panose="020B0502020104020203" pitchFamily="34" charset="77"/>
              </a:rPr>
              <a:t> {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	</a:t>
            </a:r>
            <a:r>
              <a:rPr lang="en-US" sz="1828" dirty="0" err="1">
                <a:latin typeface="Gill Sans MT" panose="020B0502020104020203" pitchFamily="34" charset="77"/>
              </a:rPr>
              <a:t>node_t</a:t>
            </a:r>
            <a:r>
              <a:rPr lang="en-US" sz="1828" dirty="0">
                <a:latin typeface="Gill Sans MT" panose="020B0502020104020203" pitchFamily="34" charset="77"/>
              </a:rPr>
              <a:t> *head;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} </a:t>
            </a:r>
            <a:r>
              <a:rPr lang="en-US" sz="1828" dirty="0" err="1">
                <a:latin typeface="Gill Sans MT" panose="020B0502020104020203" pitchFamily="34" charset="77"/>
              </a:rPr>
              <a:t>list_t</a:t>
            </a:r>
            <a:r>
              <a:rPr lang="en-US" sz="1828" dirty="0">
                <a:latin typeface="Gill Sans MT" panose="020B0502020104020203" pitchFamily="34" charset="77"/>
              </a:rPr>
              <a:t>;</a:t>
            </a:r>
          </a:p>
          <a:p>
            <a:pPr algn="l"/>
            <a:endParaRPr lang="en-US" sz="1828" dirty="0">
              <a:latin typeface="Gill Sans MT" panose="020B0502020104020203" pitchFamily="34" charset="77"/>
            </a:endParaRP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Void </a:t>
            </a:r>
            <a:r>
              <a:rPr lang="en-US" sz="1828" dirty="0" err="1">
                <a:latin typeface="Gill Sans MT" panose="020B0502020104020203" pitchFamily="34" charset="77"/>
              </a:rPr>
              <a:t>List_Init</a:t>
            </a:r>
            <a:r>
              <a:rPr lang="en-US" sz="1828" dirty="0">
                <a:latin typeface="Gill Sans MT" panose="020B0502020104020203" pitchFamily="34" charset="77"/>
              </a:rPr>
              <a:t>(</a:t>
            </a:r>
            <a:r>
              <a:rPr lang="en-US" sz="1828" dirty="0" err="1">
                <a:latin typeface="Gill Sans MT" panose="020B0502020104020203" pitchFamily="34" charset="77"/>
              </a:rPr>
              <a:t>list_t</a:t>
            </a:r>
            <a:r>
              <a:rPr lang="en-US" sz="1828" dirty="0">
                <a:latin typeface="Gill Sans MT" panose="020B0502020104020203" pitchFamily="34" charset="77"/>
              </a:rPr>
              <a:t> *L) {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	L-&gt;head = NULL;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916765" y="296736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19510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762385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104011" y="3218114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651641" y="3246058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A189E2-BA9A-F145-9B3F-F96C5E7FC5EE}"/>
              </a:ext>
            </a:extLst>
          </p:cNvPr>
          <p:cNvSpPr/>
          <p:nvPr/>
        </p:nvSpPr>
        <p:spPr>
          <a:xfrm>
            <a:off x="1672511" y="1468413"/>
            <a:ext cx="4572000" cy="11308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>
                <a:latin typeface="Gill Sans MT" panose="020B0502020104020203" pitchFamily="34" charset="77"/>
              </a:rPr>
              <a:t>typedef struct __</a:t>
            </a:r>
            <a:r>
              <a:rPr lang="en-US" sz="1687" dirty="0" err="1">
                <a:latin typeface="Gill Sans MT" panose="020B0502020104020203" pitchFamily="34" charset="77"/>
              </a:rPr>
              <a:t>node_t</a:t>
            </a:r>
            <a:r>
              <a:rPr lang="en-US" sz="1687" dirty="0">
                <a:latin typeface="Gill Sans MT" panose="020B0502020104020203" pitchFamily="34" charset="77"/>
              </a:rPr>
              <a:t> { </a:t>
            </a:r>
          </a:p>
          <a:p>
            <a:pPr algn="l"/>
            <a:r>
              <a:rPr lang="en-US" sz="1687" dirty="0">
                <a:latin typeface="Gill Sans MT" panose="020B0502020104020203" pitchFamily="34" charset="77"/>
              </a:rPr>
              <a:t>	</a:t>
            </a:r>
            <a:r>
              <a:rPr lang="en-US" sz="1687" dirty="0" err="1">
                <a:latin typeface="Gill Sans MT" panose="020B0502020104020203" pitchFamily="34" charset="77"/>
              </a:rPr>
              <a:t>int</a:t>
            </a:r>
            <a:r>
              <a:rPr lang="en-US" sz="1687" dirty="0">
                <a:latin typeface="Gill Sans MT" panose="020B0502020104020203" pitchFamily="34" charset="77"/>
              </a:rPr>
              <a:t> key; </a:t>
            </a:r>
          </a:p>
          <a:p>
            <a:pPr algn="l"/>
            <a:r>
              <a:rPr lang="en-US" sz="1687" dirty="0">
                <a:latin typeface="Gill Sans MT" panose="020B0502020104020203" pitchFamily="34" charset="77"/>
              </a:rPr>
              <a:t>	struct __</a:t>
            </a:r>
            <a:r>
              <a:rPr lang="en-US" sz="1687" dirty="0" err="1">
                <a:latin typeface="Gill Sans MT" panose="020B0502020104020203" pitchFamily="34" charset="77"/>
              </a:rPr>
              <a:t>node_t</a:t>
            </a:r>
            <a:r>
              <a:rPr lang="en-US" sz="1687" dirty="0">
                <a:latin typeface="Gill Sans MT" panose="020B0502020104020203" pitchFamily="34" charset="77"/>
              </a:rPr>
              <a:t> *next;</a:t>
            </a:r>
          </a:p>
          <a:p>
            <a:pPr algn="l"/>
            <a:r>
              <a:rPr lang="en-US" sz="1687" dirty="0">
                <a:latin typeface="Gill Sans MT" panose="020B0502020104020203" pitchFamily="34" charset="77"/>
              </a:rPr>
              <a:t>} </a:t>
            </a:r>
            <a:r>
              <a:rPr lang="en-US" sz="1687" dirty="0" err="1">
                <a:latin typeface="Gill Sans MT" panose="020B0502020104020203" pitchFamily="34" charset="77"/>
              </a:rPr>
              <a:t>node_t</a:t>
            </a:r>
            <a:r>
              <a:rPr lang="en-US" sz="1687" dirty="0">
                <a:latin typeface="Gill Sans MT" panose="020B0502020104020203" pitchFamily="34" charset="7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25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 animBg="1"/>
      <p:bldP spid="9" grpId="0" animBg="1"/>
      <p:bldP spid="14" grpId="0" animBg="1"/>
      <p:bldP spid="16" grpId="0" animBg="1"/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916765" y="296736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19510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762385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3" name="Shape 343">
            <a:extLst>
              <a:ext uri="{FF2B5EF4-FFF2-40B4-BE49-F238E27FC236}">
                <a16:creationId xmlns:a16="http://schemas.microsoft.com/office/drawing/2014/main" id="{2D2375BD-10A4-644C-AA29-4F50ED8720AD}"/>
              </a:ext>
            </a:extLst>
          </p:cNvPr>
          <p:cNvSpPr/>
          <p:nvPr/>
        </p:nvSpPr>
        <p:spPr>
          <a:xfrm>
            <a:off x="905260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104011" y="3218114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346">
            <a:extLst>
              <a:ext uri="{FF2B5EF4-FFF2-40B4-BE49-F238E27FC236}">
                <a16:creationId xmlns:a16="http://schemas.microsoft.com/office/drawing/2014/main" id="{FEBE86BC-E144-5C44-B04F-625DB84538CE}"/>
              </a:ext>
            </a:extLst>
          </p:cNvPr>
          <p:cNvSpPr/>
          <p:nvPr/>
        </p:nvSpPr>
        <p:spPr>
          <a:xfrm>
            <a:off x="8532761" y="3218114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651641" y="3246058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E57C0-FE12-4F41-9F05-00053E6E1491}"/>
              </a:ext>
            </a:extLst>
          </p:cNvPr>
          <p:cNvSpPr/>
          <p:nvPr/>
        </p:nvSpPr>
        <p:spPr>
          <a:xfrm>
            <a:off x="549190" y="146071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>
                <a:latin typeface="Gill Sans MT" panose="020B0502020104020203" pitchFamily="34" charset="77"/>
              </a:rPr>
              <a:t>Void </a:t>
            </a:r>
            <a:r>
              <a:rPr lang="en-US" dirty="0" err="1">
                <a:latin typeface="Gill Sans MT" panose="020B0502020104020203" pitchFamily="34" charset="77"/>
              </a:rPr>
              <a:t>List_Insert</a:t>
            </a:r>
            <a:r>
              <a:rPr lang="en-US" dirty="0">
                <a:latin typeface="Gill Sans MT" panose="020B0502020104020203" pitchFamily="34" charset="77"/>
              </a:rPr>
              <a:t>(</a:t>
            </a:r>
            <a:r>
              <a:rPr lang="en-US" dirty="0" err="1">
                <a:latin typeface="Gill Sans MT" panose="020B0502020104020203" pitchFamily="34" charset="77"/>
              </a:rPr>
              <a:t>list_t</a:t>
            </a:r>
            <a:r>
              <a:rPr lang="en-US" dirty="0">
                <a:latin typeface="Gill Sans MT" panose="020B0502020104020203" pitchFamily="34" charset="77"/>
              </a:rPr>
              <a:t> *L, </a:t>
            </a:r>
            <a:r>
              <a:rPr lang="en-US" dirty="0" err="1">
                <a:latin typeface="Gill Sans MT" panose="020B0502020104020203" pitchFamily="34" charset="77"/>
              </a:rPr>
              <a:t>int</a:t>
            </a:r>
            <a:r>
              <a:rPr lang="en-US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node_t</a:t>
            </a:r>
            <a:r>
              <a:rPr lang="en-US" dirty="0">
                <a:latin typeface="Gill Sans MT" panose="020B0502020104020203" pitchFamily="34" charset="77"/>
              </a:rPr>
              <a:t> *new = malloc(</a:t>
            </a:r>
            <a:r>
              <a:rPr lang="en-US" dirty="0" err="1">
                <a:latin typeface="Gill Sans MT" panose="020B0502020104020203" pitchFamily="34" charset="77"/>
              </a:rPr>
              <a:t>sizeof</a:t>
            </a:r>
            <a:r>
              <a:rPr lang="en-US" dirty="0">
                <a:latin typeface="Gill Sans MT" panose="020B0502020104020203" pitchFamily="34" charset="77"/>
              </a:rPr>
              <a:t>(</a:t>
            </a:r>
            <a:r>
              <a:rPr lang="en-US" dirty="0" err="1">
                <a:latin typeface="Gill Sans MT" panose="020B0502020104020203" pitchFamily="34" charset="77"/>
              </a:rPr>
              <a:t>node_t</a:t>
            </a:r>
            <a:r>
              <a:rPr lang="en-US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0894A-8025-7047-96DA-B632B81EF608}"/>
              </a:ext>
            </a:extLst>
          </p:cNvPr>
          <p:cNvSpPr/>
          <p:nvPr/>
        </p:nvSpPr>
        <p:spPr>
          <a:xfrm>
            <a:off x="536669" y="375721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latin typeface="Gill Sans MT" panose="020B0502020104020203" pitchFamily="34" charset="77"/>
              </a:rPr>
              <a:t>int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List_Lookup</a:t>
            </a:r>
            <a:r>
              <a:rPr lang="en-US" dirty="0">
                <a:latin typeface="Gill Sans MT" panose="020B0502020104020203" pitchFamily="34" charset="77"/>
              </a:rPr>
              <a:t>(</a:t>
            </a:r>
            <a:r>
              <a:rPr lang="en-US" dirty="0" err="1">
                <a:latin typeface="Gill Sans MT" panose="020B0502020104020203" pitchFamily="34" charset="77"/>
              </a:rPr>
              <a:t>list_t</a:t>
            </a:r>
            <a:r>
              <a:rPr lang="en-US" dirty="0">
                <a:latin typeface="Gill Sans MT" panose="020B0502020104020203" pitchFamily="34" charset="77"/>
              </a:rPr>
              <a:t> *L,  </a:t>
            </a:r>
            <a:r>
              <a:rPr lang="en-US" dirty="0" err="1">
                <a:latin typeface="Gill Sans MT" panose="020B0502020104020203" pitchFamily="34" charset="77"/>
              </a:rPr>
              <a:t>int</a:t>
            </a:r>
            <a:r>
              <a:rPr lang="en-US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node_t</a:t>
            </a:r>
            <a:r>
              <a:rPr lang="en-US" dirty="0">
                <a:latin typeface="Gill Sans MT" panose="020B0502020104020203" pitchFamily="34" charset="77"/>
              </a:rPr>
              <a:t> *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 = L-&gt;head;</a:t>
            </a: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	while (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	if (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-&gt;key == key) 				return 1;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	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 = 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return 0;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426CA-EEBB-834C-A5C8-F8A5BEEAA1F0}"/>
              </a:ext>
            </a:extLst>
          </p:cNvPr>
          <p:cNvSpPr txBox="1"/>
          <p:nvPr/>
        </p:nvSpPr>
        <p:spPr>
          <a:xfrm>
            <a:off x="5105605" y="5606415"/>
            <a:ext cx="5492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can go wrong?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a schedule that leads to problem?</a:t>
            </a:r>
          </a:p>
        </p:txBody>
      </p:sp>
    </p:spTree>
    <p:extLst>
      <p:ext uri="{BB962C8B-B14F-4D97-AF65-F5344CB8AC3E}">
        <p14:creationId xmlns:p14="http://schemas.microsoft.com/office/powerpoint/2010/main" val="22567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524000" y="1562695"/>
            <a:ext cx="8777883" cy="52953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/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2957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2" name="Google Shape;992;p4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3" name="Google Shape;993;p4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4" name="Google Shape;994;p4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5" name="Google Shape;995;p4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6" name="Google Shape;996;p4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7" name="Google Shape;997;p4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Google Shape;998;p46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9" name="Google Shape;999;p46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0" name="Google Shape;1000;p46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1" name="Google Shape;1001;p46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2" name="Google Shape;1002;p46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3" name="Google Shape;1003;p46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912876" y="294823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340" name="Shape 340"/>
          <p:cNvSpPr/>
          <p:nvPr/>
        </p:nvSpPr>
        <p:spPr>
          <a:xfrm rot="2106185">
            <a:off x="3812085" y="1825885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48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577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8005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571524" y="2658132"/>
            <a:ext cx="809245" cy="3945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5" name="Shape 345"/>
          <p:cNvSpPr/>
          <p:nvPr/>
        </p:nvSpPr>
        <p:spPr>
          <a:xfrm>
            <a:off x="60573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748614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7" name="Shape 347"/>
          <p:cNvSpPr/>
          <p:nvPr/>
        </p:nvSpPr>
        <p:spPr>
          <a:xfrm>
            <a:off x="89148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8" name="Shape 348"/>
          <p:cNvSpPr/>
          <p:nvPr/>
        </p:nvSpPr>
        <p:spPr>
          <a:xfrm>
            <a:off x="9584218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4702754" y="317903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Linked-List Race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34639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524000" y="1562695"/>
            <a:ext cx="8777883" cy="52953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/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    </a:t>
            </a:r>
            <a:r>
              <a:rPr lang="en-US" sz="2109" dirty="0" err="1"/>
              <a:t>Cntxt_Switch</a:t>
            </a:r>
            <a:r>
              <a:rPr lang="en-US" sz="2109" dirty="0"/>
              <a:t>()</a:t>
            </a:r>
            <a:r>
              <a:rPr sz="2109" dirty="0"/>
              <a:t>		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L-&gt;head = new</a:t>
            </a:r>
          </a:p>
        </p:txBody>
      </p:sp>
    </p:spTree>
    <p:extLst>
      <p:ext uri="{BB962C8B-B14F-4D97-AF65-F5344CB8AC3E}">
        <p14:creationId xmlns:p14="http://schemas.microsoft.com/office/powerpoint/2010/main" val="32703694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106185">
            <a:off x="3812085" y="1825885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48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577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8005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571524" y="2658132"/>
            <a:ext cx="809245" cy="3945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/>
          </a:p>
        </p:txBody>
      </p:sp>
      <p:sp>
        <p:nvSpPr>
          <p:cNvPr id="345" name="Shape 345"/>
          <p:cNvSpPr/>
          <p:nvPr/>
        </p:nvSpPr>
        <p:spPr>
          <a:xfrm>
            <a:off x="60573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748614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7" name="Shape 347"/>
          <p:cNvSpPr/>
          <p:nvPr/>
        </p:nvSpPr>
        <p:spPr>
          <a:xfrm>
            <a:off x="89148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8" name="Shape 348"/>
          <p:cNvSpPr/>
          <p:nvPr/>
        </p:nvSpPr>
        <p:spPr>
          <a:xfrm>
            <a:off x="9584218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7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  <p:sp>
        <p:nvSpPr>
          <p:cNvPr id="14" name="Shape 350">
            <a:extLst>
              <a:ext uri="{FF2B5EF4-FFF2-40B4-BE49-F238E27FC236}">
                <a16:creationId xmlns:a16="http://schemas.microsoft.com/office/drawing/2014/main" id="{E2E05D3D-8502-2B47-9380-6E2CFD140D09}"/>
              </a:ext>
            </a:extLst>
          </p:cNvPr>
          <p:cNvSpPr/>
          <p:nvPr/>
        </p:nvSpPr>
        <p:spPr>
          <a:xfrm flipV="1">
            <a:off x="4290448" y="3562862"/>
            <a:ext cx="1028074" cy="700846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351">
            <a:extLst>
              <a:ext uri="{FF2B5EF4-FFF2-40B4-BE49-F238E27FC236}">
                <a16:creationId xmlns:a16="http://schemas.microsoft.com/office/drawing/2014/main" id="{FF543BC9-8AB4-5843-90D7-F74D3CF15176}"/>
              </a:ext>
            </a:extLst>
          </p:cNvPr>
          <p:cNvSpPr/>
          <p:nvPr/>
        </p:nvSpPr>
        <p:spPr>
          <a:xfrm>
            <a:off x="3719738" y="3875401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339">
            <a:extLst>
              <a:ext uri="{FF2B5EF4-FFF2-40B4-BE49-F238E27FC236}">
                <a16:creationId xmlns:a16="http://schemas.microsoft.com/office/drawing/2014/main" id="{617C2193-3CEF-FA46-96D0-5BFAE0E1F402}"/>
              </a:ext>
            </a:extLst>
          </p:cNvPr>
          <p:cNvSpPr/>
          <p:nvPr/>
        </p:nvSpPr>
        <p:spPr>
          <a:xfrm>
            <a:off x="2425963" y="403290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17" name="Shape 349">
            <a:extLst>
              <a:ext uri="{FF2B5EF4-FFF2-40B4-BE49-F238E27FC236}">
                <a16:creationId xmlns:a16="http://schemas.microsoft.com/office/drawing/2014/main" id="{412E77B9-DAEC-6E45-B7D9-AFFAD01AFCFB}"/>
              </a:ext>
            </a:extLst>
          </p:cNvPr>
          <p:cNvSpPr/>
          <p:nvPr/>
        </p:nvSpPr>
        <p:spPr>
          <a:xfrm>
            <a:off x="3215841" y="42637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  <p:extLst>
      <p:ext uri="{BB962C8B-B14F-4D97-AF65-F5344CB8AC3E}">
        <p14:creationId xmlns:p14="http://schemas.microsoft.com/office/powerpoint/2010/main" val="34006117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524000" y="1562695"/>
            <a:ext cx="8777883" cy="52953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/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    </a:t>
            </a:r>
            <a:r>
              <a:rPr lang="en-US" sz="2109" dirty="0" err="1"/>
              <a:t>Cntxt_Switch</a:t>
            </a:r>
            <a:r>
              <a:rPr lang="en-US" sz="2109" dirty="0"/>
              <a:t>()</a:t>
            </a:r>
            <a:r>
              <a:rPr sz="2109" dirty="0"/>
              <a:t>		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L-&gt;head = new</a:t>
            </a:r>
            <a:r>
              <a:rPr lang="en-US" sz="2109" dirty="0"/>
              <a:t>								</a:t>
            </a:r>
            <a:r>
              <a:rPr lang="en-US" sz="2109" dirty="0" err="1"/>
              <a:t>Cntxt_Switch</a:t>
            </a:r>
            <a:r>
              <a:rPr lang="en-US" sz="2109" dirty="0"/>
              <a:t>()						  						   L-&gt;head = new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	</a:t>
            </a:r>
            <a:endParaRPr sz="2109" dirty="0"/>
          </a:p>
        </p:txBody>
      </p:sp>
      <p:sp>
        <p:nvSpPr>
          <p:cNvPr id="4" name="Shape 332">
            <a:extLst>
              <a:ext uri="{FF2B5EF4-FFF2-40B4-BE49-F238E27FC236}">
                <a16:creationId xmlns:a16="http://schemas.microsoft.com/office/drawing/2014/main" id="{D651B07A-E961-4840-B0C6-61A1578825EA}"/>
              </a:ext>
            </a:extLst>
          </p:cNvPr>
          <p:cNvSpPr/>
          <p:nvPr/>
        </p:nvSpPr>
        <p:spPr>
          <a:xfrm>
            <a:off x="3691680" y="5761403"/>
            <a:ext cx="4425892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entries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point to old 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7C495-2C5E-6341-A8FD-A0623AA20CAB}"/>
              </a:ext>
            </a:extLst>
          </p:cNvPr>
          <p:cNvSpPr/>
          <p:nvPr/>
        </p:nvSpPr>
        <p:spPr>
          <a:xfrm>
            <a:off x="2620360" y="6212969"/>
            <a:ext cx="662873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Only one entry (which one?) can be the new head.</a:t>
            </a:r>
          </a:p>
        </p:txBody>
      </p:sp>
    </p:spTree>
    <p:extLst>
      <p:ext uri="{BB962C8B-B14F-4D97-AF65-F5344CB8AC3E}">
        <p14:creationId xmlns:p14="http://schemas.microsoft.com/office/powerpoint/2010/main" val="1598165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Linked List</a:t>
            </a:r>
          </a:p>
        </p:txBody>
      </p:sp>
      <p:sp>
        <p:nvSpPr>
          <p:cNvPr id="17" name="Shape 366"/>
          <p:cNvSpPr/>
          <p:nvPr/>
        </p:nvSpPr>
        <p:spPr>
          <a:xfrm>
            <a:off x="4702755" y="4156007"/>
            <a:ext cx="133690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[orphan node]</a:t>
            </a:r>
          </a:p>
        </p:txBody>
      </p:sp>
      <p:sp>
        <p:nvSpPr>
          <p:cNvPr id="18" name="Shape 340">
            <a:extLst>
              <a:ext uri="{FF2B5EF4-FFF2-40B4-BE49-F238E27FC236}">
                <a16:creationId xmlns:a16="http://schemas.microsoft.com/office/drawing/2014/main" id="{0A846F73-7922-8441-A61E-9836349354BE}"/>
              </a:ext>
            </a:extLst>
          </p:cNvPr>
          <p:cNvSpPr/>
          <p:nvPr/>
        </p:nvSpPr>
        <p:spPr>
          <a:xfrm rot="2106185">
            <a:off x="3812085" y="1825885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Shape 341">
            <a:extLst>
              <a:ext uri="{FF2B5EF4-FFF2-40B4-BE49-F238E27FC236}">
                <a16:creationId xmlns:a16="http://schemas.microsoft.com/office/drawing/2014/main" id="{00AA5C31-D46C-6149-8A9A-11F624749F15}"/>
              </a:ext>
            </a:extLst>
          </p:cNvPr>
          <p:cNvSpPr/>
          <p:nvPr/>
        </p:nvSpPr>
        <p:spPr>
          <a:xfrm>
            <a:off x="5148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Shape 342">
            <a:extLst>
              <a:ext uri="{FF2B5EF4-FFF2-40B4-BE49-F238E27FC236}">
                <a16:creationId xmlns:a16="http://schemas.microsoft.com/office/drawing/2014/main" id="{29A1C9E0-BB15-D94D-A182-F78B8CBF7D48}"/>
              </a:ext>
            </a:extLst>
          </p:cNvPr>
          <p:cNvSpPr/>
          <p:nvPr/>
        </p:nvSpPr>
        <p:spPr>
          <a:xfrm>
            <a:off x="6577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21" name="Shape 343">
            <a:extLst>
              <a:ext uri="{FF2B5EF4-FFF2-40B4-BE49-F238E27FC236}">
                <a16:creationId xmlns:a16="http://schemas.microsoft.com/office/drawing/2014/main" id="{1AA4EAB1-0207-9549-8B69-00601F475127}"/>
              </a:ext>
            </a:extLst>
          </p:cNvPr>
          <p:cNvSpPr/>
          <p:nvPr/>
        </p:nvSpPr>
        <p:spPr>
          <a:xfrm>
            <a:off x="8005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22" name="Shape 344">
            <a:extLst>
              <a:ext uri="{FF2B5EF4-FFF2-40B4-BE49-F238E27FC236}">
                <a16:creationId xmlns:a16="http://schemas.microsoft.com/office/drawing/2014/main" id="{9FAF019C-7C51-3C45-BAC6-0CD504124302}"/>
              </a:ext>
            </a:extLst>
          </p:cNvPr>
          <p:cNvSpPr/>
          <p:nvPr/>
        </p:nvSpPr>
        <p:spPr>
          <a:xfrm rot="2106185" flipV="1">
            <a:off x="4571524" y="2658132"/>
            <a:ext cx="809245" cy="3945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/>
          </a:p>
        </p:txBody>
      </p:sp>
      <p:sp>
        <p:nvSpPr>
          <p:cNvPr id="23" name="Shape 345">
            <a:extLst>
              <a:ext uri="{FF2B5EF4-FFF2-40B4-BE49-F238E27FC236}">
                <a16:creationId xmlns:a16="http://schemas.microsoft.com/office/drawing/2014/main" id="{BD4196B0-AF13-294F-918B-58180B1DDE9C}"/>
              </a:ext>
            </a:extLst>
          </p:cNvPr>
          <p:cNvSpPr/>
          <p:nvPr/>
        </p:nvSpPr>
        <p:spPr>
          <a:xfrm>
            <a:off x="60573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" name="Shape 346">
            <a:extLst>
              <a:ext uri="{FF2B5EF4-FFF2-40B4-BE49-F238E27FC236}">
                <a16:creationId xmlns:a16="http://schemas.microsoft.com/office/drawing/2014/main" id="{6576028B-DF3B-0B4B-855E-DD8D85EEACC0}"/>
              </a:ext>
            </a:extLst>
          </p:cNvPr>
          <p:cNvSpPr/>
          <p:nvPr/>
        </p:nvSpPr>
        <p:spPr>
          <a:xfrm>
            <a:off x="748614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5" name="Shape 347">
            <a:extLst>
              <a:ext uri="{FF2B5EF4-FFF2-40B4-BE49-F238E27FC236}">
                <a16:creationId xmlns:a16="http://schemas.microsoft.com/office/drawing/2014/main" id="{E046FB8C-65BF-7B4F-8304-F33D86FA60CF}"/>
              </a:ext>
            </a:extLst>
          </p:cNvPr>
          <p:cNvSpPr/>
          <p:nvPr/>
        </p:nvSpPr>
        <p:spPr>
          <a:xfrm>
            <a:off x="89148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6" name="Shape 348">
            <a:extLst>
              <a:ext uri="{FF2B5EF4-FFF2-40B4-BE49-F238E27FC236}">
                <a16:creationId xmlns:a16="http://schemas.microsoft.com/office/drawing/2014/main" id="{DE1E6323-9B99-7E44-A5E2-5DD15178AB38}"/>
              </a:ext>
            </a:extLst>
          </p:cNvPr>
          <p:cNvSpPr/>
          <p:nvPr/>
        </p:nvSpPr>
        <p:spPr>
          <a:xfrm>
            <a:off x="9584218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88E610AF-2A1E-1B4C-8689-342215137172}"/>
              </a:ext>
            </a:extLst>
          </p:cNvPr>
          <p:cNvSpPr/>
          <p:nvPr/>
        </p:nvSpPr>
        <p:spPr>
          <a:xfrm flipV="1">
            <a:off x="4290448" y="3562862"/>
            <a:ext cx="1028074" cy="700846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453A64D7-BE4B-E245-A52E-CCDEC90B6EBF}"/>
              </a:ext>
            </a:extLst>
          </p:cNvPr>
          <p:cNvSpPr/>
          <p:nvPr/>
        </p:nvSpPr>
        <p:spPr>
          <a:xfrm>
            <a:off x="3719738" y="3875401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Shape 339">
            <a:extLst>
              <a:ext uri="{FF2B5EF4-FFF2-40B4-BE49-F238E27FC236}">
                <a16:creationId xmlns:a16="http://schemas.microsoft.com/office/drawing/2014/main" id="{AD63C5F1-33E1-D549-AFD3-B0AF67ECFF0E}"/>
              </a:ext>
            </a:extLst>
          </p:cNvPr>
          <p:cNvSpPr/>
          <p:nvPr/>
        </p:nvSpPr>
        <p:spPr>
          <a:xfrm>
            <a:off x="2633774" y="1807663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30" name="Shape 349">
            <a:extLst>
              <a:ext uri="{FF2B5EF4-FFF2-40B4-BE49-F238E27FC236}">
                <a16:creationId xmlns:a16="http://schemas.microsoft.com/office/drawing/2014/main" id="{B162D59C-D7FF-6745-8F53-3DD94ED16912}"/>
              </a:ext>
            </a:extLst>
          </p:cNvPr>
          <p:cNvSpPr/>
          <p:nvPr/>
        </p:nvSpPr>
        <p:spPr>
          <a:xfrm>
            <a:off x="3423652" y="2038463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  <p:extLst>
      <p:ext uri="{BB962C8B-B14F-4D97-AF65-F5344CB8AC3E}">
        <p14:creationId xmlns:p14="http://schemas.microsoft.com/office/powerpoint/2010/main" val="18119977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15E9F5-C447-CC4F-9CFB-8C3426251B2A}"/>
              </a:ext>
            </a:extLst>
          </p:cNvPr>
          <p:cNvSpPr/>
          <p:nvPr/>
        </p:nvSpPr>
        <p:spPr>
          <a:xfrm>
            <a:off x="1353774" y="1218173"/>
            <a:ext cx="4594651" cy="566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*new =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malloc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sizeof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));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assert(new);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new-&gt;key = key;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new-&gt;next = L-&gt;head;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new;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1898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List_Lookup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*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= L-&gt;head;</a:t>
            </a:r>
            <a:b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</a:b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while 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) {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	if 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-&gt;key == key) 				return 1;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= 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-&gt;next;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}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     return 0;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BB8E-0E68-C342-A139-8AF512B6267C}"/>
              </a:ext>
            </a:extLst>
          </p:cNvPr>
          <p:cNvSpPr/>
          <p:nvPr/>
        </p:nvSpPr>
        <p:spPr>
          <a:xfrm>
            <a:off x="6162757" y="1334816"/>
            <a:ext cx="6288242" cy="372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5062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94606-78F3-574F-A8C5-06E1C19B3CA2}"/>
              </a:ext>
            </a:extLst>
          </p:cNvPr>
          <p:cNvSpPr txBox="1"/>
          <p:nvPr/>
        </p:nvSpPr>
        <p:spPr>
          <a:xfrm>
            <a:off x="6942453" y="5380590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add locks?</a:t>
            </a:r>
          </a:p>
        </p:txBody>
      </p:sp>
    </p:spTree>
    <p:extLst>
      <p:ext uri="{BB962C8B-B14F-4D97-AF65-F5344CB8AC3E}">
        <p14:creationId xmlns:p14="http://schemas.microsoft.com/office/powerpoint/2010/main" val="3951059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A512C-8BED-7A40-9F4B-F95B6456838A}"/>
              </a:ext>
            </a:extLst>
          </p:cNvPr>
          <p:cNvSpPr/>
          <p:nvPr/>
        </p:nvSpPr>
        <p:spPr>
          <a:xfrm>
            <a:off x="1779921" y="1579206"/>
            <a:ext cx="6288242" cy="372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5062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0620-B209-5B49-95E8-C9EBAFB36205}"/>
              </a:ext>
            </a:extLst>
          </p:cNvPr>
          <p:cNvSpPr txBox="1"/>
          <p:nvPr/>
        </p:nvSpPr>
        <p:spPr>
          <a:xfrm>
            <a:off x="1672220" y="5312198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add locks?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73488-5453-314E-96F1-E9BA09B58931}"/>
              </a:ext>
            </a:extLst>
          </p:cNvPr>
          <p:cNvSpPr/>
          <p:nvPr/>
        </p:nvSpPr>
        <p:spPr>
          <a:xfrm>
            <a:off x="5995534" y="1579206"/>
            <a:ext cx="6288242" cy="433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pthread_mutex_init</a:t>
            </a:r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(&amp;L-&gt;lock, NULL);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5062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535EB-1294-9343-95D8-FB5CE65AA5C3}"/>
              </a:ext>
            </a:extLst>
          </p:cNvPr>
          <p:cNvSpPr/>
          <p:nvPr/>
        </p:nvSpPr>
        <p:spPr>
          <a:xfrm>
            <a:off x="1672220" y="6286072"/>
            <a:ext cx="2021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lock per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9C913-9E66-FC44-B3A2-136EBE345B72}"/>
              </a:ext>
            </a:extLst>
          </p:cNvPr>
          <p:cNvSpPr/>
          <p:nvPr/>
        </p:nvSpPr>
        <p:spPr>
          <a:xfrm>
            <a:off x="1672221" y="5766650"/>
            <a:ext cx="2575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2000" dirty="0"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</p:txBody>
      </p:sp>
    </p:spTree>
    <p:extLst>
      <p:ext uri="{BB962C8B-B14F-4D97-AF65-F5344CB8AC3E}">
        <p14:creationId xmlns:p14="http://schemas.microsoft.com/office/powerpoint/2010/main" val="23279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Consider everything critical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180353" y="1779484"/>
            <a:ext cx="1189813" cy="1913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329692" y="3447900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critical section be smaller?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180353" y="1779484"/>
            <a:ext cx="1189813" cy="1913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329692" y="3447900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253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critical section be smaller?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68537" y="1998774"/>
            <a:ext cx="1349863" cy="7864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329692" y="3327400"/>
            <a:ext cx="1188708" cy="1205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6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9" name="Google Shape;1009;p47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0" name="Google Shape;1010;p47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1" name="Google Shape;1011;p47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2" name="Google Shape;1012;p47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3" name="Google Shape;1013;p47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4" name="Google Shape;1014;p47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5" name="Google Shape;1015;p47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6" name="Google Shape;1016;p47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7" name="Google Shape;1017;p47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9" name="Google Shape;1019;p47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0" name="Google Shape;1020;p47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critical section be smaller?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68537" y="1998774"/>
            <a:ext cx="1349863" cy="7864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329692" y="3327400"/>
            <a:ext cx="1188708" cy="1205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42991D-8711-93DB-011F-5687B58FB504}"/>
              </a:ext>
            </a:extLst>
          </p:cNvPr>
          <p:cNvSpPr txBox="1"/>
          <p:nvPr/>
        </p:nvSpPr>
        <p:spPr>
          <a:xfrm>
            <a:off x="1976341" y="4790092"/>
            <a:ext cx="480131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If no </a:t>
            </a:r>
            <a:r>
              <a:rPr lang="en-US" sz="2250" dirty="0" err="1">
                <a:latin typeface="Arial" panose="020B0604020202020204" pitchFamily="34" charset="0"/>
                <a:cs typeface="Arial" panose="020B0604020202020204" pitchFamily="34" charset="0"/>
              </a:rPr>
              <a:t>List_Delete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(), locks not needed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E13BEB-AF2A-5680-B488-1DE59D973A36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2146760" y="4105220"/>
            <a:ext cx="395595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B58D37-138E-5A6B-FEE3-7CB8015FA781}"/>
              </a:ext>
            </a:extLst>
          </p:cNvPr>
          <p:cNvCxnSpPr>
            <a:cxnSpLocks/>
          </p:cNvCxnSpPr>
          <p:nvPr/>
        </p:nvCxnSpPr>
        <p:spPr>
          <a:xfrm>
            <a:off x="2068312" y="5893368"/>
            <a:ext cx="395595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669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8459932" y="211931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435100" y="1524000"/>
            <a:ext cx="9486900" cy="21336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Build higher-level synchronization primitives in OS</a:t>
            </a:r>
          </a:p>
          <a:p>
            <a:pPr marL="914353" lvl="1" indent="-457177"/>
            <a:r>
              <a:rPr lang="en-US" altLang="en-US" sz="2000" dirty="0"/>
              <a:t>Operations that ensure correct ordering of instructions across threads</a:t>
            </a:r>
          </a:p>
          <a:p>
            <a:pPr marL="0" indent="0">
              <a:buNone/>
            </a:pPr>
            <a:r>
              <a:rPr lang="en-US" altLang="en-US" sz="2400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429000" y="3962401"/>
            <a:ext cx="5486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429000" y="5257800"/>
            <a:ext cx="5486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376481" y="3871915"/>
            <a:ext cx="1897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489825" y="4038602"/>
            <a:ext cx="2507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331406" y="4648201"/>
            <a:ext cx="3817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029200" y="4191001"/>
            <a:ext cx="1654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354466" y="5167314"/>
            <a:ext cx="12666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30394" y="5410202"/>
            <a:ext cx="13538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6803512" y="5243515"/>
            <a:ext cx="1833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632689" y="5853114"/>
            <a:ext cx="3528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396690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Lock </a:t>
            </a:r>
            <a:r>
              <a:rPr lang="en-US" sz="4556" dirty="0"/>
              <a:t>Implementation </a:t>
            </a:r>
            <a:r>
              <a:rPr sz="4556" dirty="0"/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1422400" y="1466280"/>
            <a:ext cx="9766300" cy="50265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Correctness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Must eventually allow each waiting thread to enter</a:t>
            </a:r>
            <a:endParaRPr sz="24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Fairness</a:t>
            </a:r>
            <a:endParaRPr lang="en-US" sz="2400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Each thread waits for same amount of time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Performance</a:t>
            </a:r>
            <a:r>
              <a:rPr lang="en-US" sz="2400" dirty="0"/>
              <a:t>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CPU is not used unnecessarily (e.g., spinning)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3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8232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985239" y="1645920"/>
            <a:ext cx="7901713" cy="5014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To implement, need atomic operations</a:t>
            </a:r>
          </a:p>
          <a:p>
            <a:pPr marL="0" indent="0">
              <a:buNone/>
            </a:pPr>
            <a:r>
              <a:rPr lang="en-US" altLang="en-US" sz="2400" b="1" dirty="0"/>
              <a:t>Atomic operation</a:t>
            </a:r>
            <a:r>
              <a:rPr lang="en-US" altLang="en-US" sz="2400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2400" dirty="0"/>
              <a:t>Examples of atomic operations</a:t>
            </a:r>
          </a:p>
          <a:p>
            <a:pPr lvl="1"/>
            <a:r>
              <a:rPr lang="en-US" altLang="en-US" sz="2000" dirty="0"/>
              <a:t>Code between interrupts on uniprocessors</a:t>
            </a:r>
          </a:p>
          <a:p>
            <a:pPr lvl="2"/>
            <a:r>
              <a:rPr lang="en-US" altLang="en-US" sz="1800" dirty="0"/>
              <a:t>Disable timer interrupts, don’t do any I/O</a:t>
            </a:r>
          </a:p>
          <a:p>
            <a:pPr lvl="1"/>
            <a:r>
              <a:rPr lang="en-US" altLang="en-US" sz="2000" dirty="0"/>
              <a:t>Loads and stores of words</a:t>
            </a:r>
          </a:p>
          <a:p>
            <a:pPr lvl="2"/>
            <a:r>
              <a:rPr lang="en-US" altLang="en-US" sz="1800" dirty="0"/>
              <a:t>Load r1, B</a:t>
            </a:r>
          </a:p>
          <a:p>
            <a:pPr lvl="2"/>
            <a:r>
              <a:rPr lang="en-US" altLang="en-US" sz="1800" dirty="0"/>
              <a:t>Store r1, A</a:t>
            </a:r>
          </a:p>
          <a:p>
            <a:pPr lvl="1"/>
            <a:r>
              <a:rPr lang="en-US" altLang="en-US" sz="2000" b="1" dirty="0"/>
              <a:t>Special </a:t>
            </a:r>
            <a:r>
              <a:rPr lang="en-US" altLang="en-US" sz="2000" b="1" dirty="0" err="1"/>
              <a:t>hw</a:t>
            </a:r>
            <a:r>
              <a:rPr lang="en-US" altLang="en-US" sz="2000" b="1" dirty="0"/>
              <a:t> instructions</a:t>
            </a:r>
          </a:p>
          <a:p>
            <a:pPr lvl="2"/>
            <a:r>
              <a:rPr lang="en-US" altLang="en-US" sz="1800" b="1" dirty="0" err="1"/>
              <a:t>Test&amp;Set</a:t>
            </a:r>
            <a:endParaRPr lang="en-US" altLang="en-US" sz="1800" b="1" dirty="0"/>
          </a:p>
          <a:p>
            <a:pPr lvl="2"/>
            <a:r>
              <a:rPr lang="en-US" altLang="en-US" sz="1800" b="1" dirty="0" err="1"/>
              <a:t>Compare&amp;Swap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6248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Interrupts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901377" y="1607344"/>
            <a:ext cx="7985575" cy="5003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Turn off interrupts for critical sections</a:t>
            </a:r>
          </a:p>
          <a:p>
            <a:pPr marL="282560" lvl="1" indent="0">
              <a:buNone/>
            </a:pPr>
            <a:r>
              <a:rPr lang="en-US" altLang="en-US" sz="2000" dirty="0"/>
              <a:t>Prevent dispatcher from running another thread</a:t>
            </a:r>
          </a:p>
          <a:p>
            <a:pPr marL="282560" lvl="1" indent="0">
              <a:buNone/>
            </a:pPr>
            <a:r>
              <a:rPr lang="en-US" altLang="en-US" sz="2000" dirty="0"/>
              <a:t>Code between interrupts executes atomically</a:t>
            </a:r>
          </a:p>
          <a:p>
            <a:pPr marL="0" indent="0">
              <a:buNone/>
            </a:pPr>
            <a:r>
              <a:rPr lang="en-US" altLang="en-US" sz="2000" dirty="0"/>
              <a:t>Void acquire(</a:t>
            </a:r>
            <a:r>
              <a:rPr lang="en-US" altLang="en-US" sz="2000" dirty="0" err="1"/>
              <a:t>lockT</a:t>
            </a:r>
            <a:r>
              <a:rPr lang="en-US" altLang="en-US" sz="2000" dirty="0"/>
              <a:t> *l) {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dirty="0" err="1"/>
              <a:t>disableInterrupts</a:t>
            </a:r>
            <a:r>
              <a:rPr lang="en-US" altLang="en-US" sz="2000" dirty="0"/>
              <a:t>();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marL="0" indent="0">
              <a:buNone/>
            </a:pPr>
            <a:r>
              <a:rPr lang="en-US" altLang="en-US" sz="2000" dirty="0"/>
              <a:t>Void release(</a:t>
            </a:r>
            <a:r>
              <a:rPr lang="en-US" altLang="en-US" sz="2000" dirty="0" err="1"/>
              <a:t>lockT</a:t>
            </a:r>
            <a:r>
              <a:rPr lang="en-US" altLang="en-US" sz="2000" dirty="0"/>
              <a:t> *l) {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dirty="0" err="1"/>
              <a:t>enableInterrupts</a:t>
            </a:r>
            <a:r>
              <a:rPr lang="en-US" altLang="en-US" sz="2000" dirty="0"/>
              <a:t>();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marL="0" indent="0">
              <a:buNone/>
            </a:pPr>
            <a:r>
              <a:rPr lang="en-US" altLang="en-US" sz="2400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303463" y="5422582"/>
            <a:ext cx="6383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50" dirty="0">
                <a:solidFill>
                  <a:schemeClr val="bg1"/>
                </a:solidFill>
                <a:latin typeface="Gill Sans MT" panose="020B0502020104020203" pitchFamily="34" charset="77"/>
              </a:rPr>
              <a:t>Only works on uniprocessors</a:t>
            </a:r>
          </a:p>
          <a:p>
            <a:pPr algn="l"/>
            <a:r>
              <a:rPr lang="en-US" sz="2250" dirty="0">
                <a:solidFill>
                  <a:schemeClr val="bg1"/>
                </a:solidFill>
                <a:latin typeface="Gill Sans MT" panose="020B0502020104020203" pitchFamily="34" charset="77"/>
              </a:rPr>
              <a:t>Process can keep control of CPU for arbitrary length</a:t>
            </a:r>
          </a:p>
          <a:p>
            <a:pPr algn="l"/>
            <a:r>
              <a:rPr lang="en-US" sz="2250" dirty="0">
                <a:solidFill>
                  <a:schemeClr val="bg1"/>
                </a:solidFill>
                <a:latin typeface="Gill Sans MT" panose="020B0502020104020203" pitchFamily="34" charset="77"/>
              </a:rPr>
              <a:t>Cannot perform other necessary work</a:t>
            </a:r>
          </a:p>
          <a:p>
            <a:pPr algn="l"/>
            <a:endParaRPr lang="en-US" sz="225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0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</a:t>
            </a:r>
            <a:r>
              <a:rPr lang="en-US" altLang="en-US" dirty="0" err="1"/>
              <a:t>Load+Store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733654" y="1509506"/>
            <a:ext cx="8752895" cy="5171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Code uses a single </a:t>
            </a:r>
            <a:r>
              <a:rPr lang="en-US" altLang="en-US" sz="2400" b="1" dirty="0"/>
              <a:t>shared</a:t>
            </a:r>
            <a:r>
              <a:rPr lang="en-US" altLang="en-US" sz="2400" dirty="0"/>
              <a:t> lock variable</a:t>
            </a:r>
            <a:endParaRPr lang="en-US" altLang="en-US" sz="24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Boolean lock = false; // shared variable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Void acquire(Boolean *lock) {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	while (*lock) /* wait */ 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	*lock = true;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}	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Void release(Boolean *lock) {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	*lock = false;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en-US" altLang="en-US" sz="2400" dirty="0"/>
              <a:t>Why doesn’t this work?  Example schedule that fails with 2 threads?</a:t>
            </a:r>
          </a:p>
        </p:txBody>
      </p:sp>
    </p:spTree>
    <p:extLst>
      <p:ext uri="{BB962C8B-B14F-4D97-AF65-F5344CB8AC3E}">
        <p14:creationId xmlns:p14="http://schemas.microsoft.com/office/powerpoint/2010/main" val="15846240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solidFill>
                  <a:srgbClr val="FFFFFF"/>
                </a:solidFill>
              </a:rPr>
              <a:t>Race Condition with LOAD and STORE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321" name="Shape 321"/>
          <p:cNvSpPr>
            <a:spLocks noGrp="1"/>
          </p:cNvSpPr>
          <p:nvPr>
            <p:ph type="body" idx="4294967295"/>
          </p:nvPr>
        </p:nvSpPr>
        <p:spPr>
          <a:xfrm>
            <a:off x="2051968" y="1603996"/>
            <a:ext cx="8616032" cy="4864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ourier" charset="0"/>
                <a:ea typeface="Courier" charset="0"/>
                <a:cs typeface="Courier" charset="0"/>
              </a:rPr>
              <a:t>*lock == 0 initially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1								</a:t>
            </a:r>
            <a:r>
              <a:rPr lang="en-US" sz="2672" u="sng" dirty="0">
                <a:latin typeface="Courier" charset="0"/>
                <a:ea typeface="Courier" charset="0"/>
                <a:cs typeface="Courier" charset="0"/>
                <a:sym typeface="Helvetica"/>
              </a:rPr>
              <a:t>  </a:t>
            </a:r>
            <a:r>
              <a:rPr sz="2672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2    			 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);</a:t>
            </a:r>
            <a:endParaRPr sz="2672" dirty="0">
              <a:latin typeface="Courier" charset="0"/>
              <a:ea typeface="Courier" charset="0"/>
              <a:cs typeface="Courier" charset="0"/>
              <a:sym typeface="Helvetica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;</a:t>
            </a:r>
            <a:endParaRPr sz="2672" dirty="0">
              <a:latin typeface="Courier" charset="0"/>
              <a:ea typeface="Courier" charset="0"/>
              <a:cs typeface="Courier" charset="0"/>
              <a:sym typeface="Helvetica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6893" y="5795349"/>
            <a:ext cx="7897034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2" dirty="0">
                <a:solidFill>
                  <a:schemeClr val="bg1"/>
                </a:solidFill>
              </a:rPr>
              <a:t>Both threads grab lock!</a:t>
            </a:r>
          </a:p>
          <a:p>
            <a:r>
              <a:rPr lang="en-US" sz="2812" dirty="0">
                <a:solidFill>
                  <a:schemeClr val="bg1"/>
                </a:solidFill>
              </a:rPr>
              <a:t>Problem: Testing lock and setting lock are not atomic</a:t>
            </a:r>
          </a:p>
        </p:txBody>
      </p:sp>
    </p:spTree>
    <p:extLst>
      <p:ext uri="{BB962C8B-B14F-4D97-AF65-F5344CB8AC3E}">
        <p14:creationId xmlns:p14="http://schemas.microsoft.com/office/powerpoint/2010/main" val="38282806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1845469" y="62754"/>
            <a:ext cx="8473916" cy="1283167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31">
                <a:solidFill>
                  <a:srgbClr val="FFFFFF"/>
                </a:solidFill>
              </a:rPr>
              <a:t>xchg: atomic exchange, </a:t>
            </a:r>
            <a:br>
              <a:rPr lang="en-US" sz="3431">
                <a:solidFill>
                  <a:srgbClr val="FFFFFF"/>
                </a:solidFill>
              </a:rPr>
            </a:br>
            <a:r>
              <a:rPr sz="3431">
                <a:solidFill>
                  <a:srgbClr val="FFFFFF"/>
                </a:solidFill>
              </a:rPr>
              <a:t>or test-and-set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1524000" y="1533674"/>
            <a:ext cx="7219652" cy="30573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Menlo"/>
                <a:ea typeface="Menlo"/>
                <a:cs typeface="Menlo"/>
                <a:sym typeface="Menlo"/>
              </a:rPr>
              <a:t>// xchg(int *addr, int newval)                  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sz="1828" dirty="0">
                <a:latin typeface="Menlo"/>
                <a:ea typeface="Menlo"/>
                <a:cs typeface="Menlo"/>
                <a:sym typeface="Menlo"/>
              </a:rPr>
              <a:t>// return what 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wa</a:t>
            </a:r>
            <a:r>
              <a:rPr sz="1828" dirty="0">
                <a:latin typeface="Menlo"/>
                <a:ea typeface="Menlo"/>
                <a:cs typeface="Menlo"/>
                <a:sym typeface="Menlo"/>
              </a:rPr>
              <a:t>s pointed to by addr              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sz="1828" dirty="0">
                <a:latin typeface="Menlo"/>
                <a:ea typeface="Menlo"/>
                <a:cs typeface="Menlo"/>
                <a:sym typeface="Menlo"/>
              </a:rPr>
              <a:t>// at the same time, store newval into addr  </a:t>
            </a:r>
            <a:endParaRPr lang="en-US" sz="1828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old = 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return old;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1828" dirty="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828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sz="1828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9773" y="4066370"/>
            <a:ext cx="8363872" cy="28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static inline </a:t>
            </a:r>
            <a:r>
              <a:rPr lang="en-US" sz="1969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1969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br>
              <a:rPr lang="en-US"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969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69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volatile unsigned </a:t>
            </a:r>
            <a:r>
              <a:rPr lang="en-US" sz="1969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*</a:t>
            </a:r>
            <a:r>
              <a:rPr lang="en-US" sz="1969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969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unsigned </a:t>
            </a:r>
            <a:r>
              <a:rPr lang="en-US" sz="1969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69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asm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volatile(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"lock; </a:t>
            </a:r>
            <a:r>
              <a:rPr lang="en-US" sz="1969" dirty="0" err="1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xchgl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 %0, %1"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"+m"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(*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),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"=a"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(result) 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: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"cc"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return result;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667" y="1470841"/>
            <a:ext cx="8631079" cy="545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18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8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218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8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18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218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18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8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18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218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????; </a:t>
            </a: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18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218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218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8766" y="4445151"/>
            <a:ext cx="565927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</a:t>
            </a:r>
            <a:endParaRPr lang="en-US" sz="1969" dirty="0"/>
          </a:p>
        </p:txBody>
      </p:sp>
    </p:spTree>
    <p:extLst>
      <p:ext uri="{BB962C8B-B14F-4D97-AF65-F5344CB8AC3E}">
        <p14:creationId xmlns:p14="http://schemas.microsoft.com/office/powerpoint/2010/main" val="87561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8350</Words>
  <Application>Microsoft Macintosh PowerPoint</Application>
  <PresentationFormat>Widescreen</PresentationFormat>
  <Paragraphs>1697</Paragraphs>
  <Slides>122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6" baseType="lpstr">
      <vt:lpstr>Arial</vt:lpstr>
      <vt:lpstr>Calibri</vt:lpstr>
      <vt:lpstr>Calibri Light</vt:lpstr>
      <vt:lpstr>Calisto MT</vt:lpstr>
      <vt:lpstr>Courier</vt:lpstr>
      <vt:lpstr>Gill Sans</vt:lpstr>
      <vt:lpstr>Gill Sans MT</vt:lpstr>
      <vt:lpstr>Helvetica</vt:lpstr>
      <vt:lpstr>Helvetica Neue</vt:lpstr>
      <vt:lpstr>Marker Felt</vt:lpstr>
      <vt:lpstr>Menlo</vt:lpstr>
      <vt:lpstr>Menlo-Regular</vt:lpstr>
      <vt:lpstr>Short Stack</vt:lpstr>
      <vt:lpstr>Office Theme</vt:lpstr>
      <vt:lpstr>PowerPoint Presentation</vt:lpstr>
      <vt:lpstr>PowerPoint Presentation</vt:lpstr>
      <vt:lpstr>Page Replacement Comparison</vt:lpstr>
      <vt:lpstr>Fifo Performance may Decrease!</vt:lpstr>
      <vt:lpstr>Problems with LRU-based Replacement</vt:lpstr>
      <vt:lpstr>Implementing LRU</vt:lpstr>
      <vt:lpstr>Clock Algorithm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 Extensions</vt:lpstr>
      <vt:lpstr>What if no hardware support?</vt:lpstr>
      <vt:lpstr>Conclusion</vt:lpstr>
      <vt:lpstr>PowerPoint Presentation</vt:lpstr>
      <vt:lpstr>PowerPoint Presentation</vt:lpstr>
      <vt:lpstr>Motivation for concurrency: Blocking</vt:lpstr>
      <vt:lpstr>Motivation for Concurrency: Parallelism</vt:lpstr>
      <vt:lpstr>Motivation for Concurrency: Parallelism</vt:lpstr>
      <vt:lpstr>Motivation</vt:lpstr>
      <vt:lpstr>Concurrency: Option 2</vt:lpstr>
      <vt:lpstr>Common Programming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VS. Process</vt:lpstr>
      <vt:lpstr>THREAD API</vt:lpstr>
      <vt:lpstr>OS Support:  Approach 1</vt:lpstr>
      <vt:lpstr>OS Support: Approach 2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Let’s consider another schedule…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Timeline View</vt:lpstr>
      <vt:lpstr>Timeline View</vt:lpstr>
      <vt:lpstr>Timeline View</vt:lpstr>
      <vt:lpstr>Timeline View</vt:lpstr>
      <vt:lpstr>Timeline View</vt:lpstr>
      <vt:lpstr>Non-Determinism</vt:lpstr>
      <vt:lpstr>What do we want?</vt:lpstr>
      <vt:lpstr>Synchronization</vt:lpstr>
      <vt:lpstr>Locks</vt:lpstr>
      <vt:lpstr>Other Examples</vt:lpstr>
      <vt:lpstr>Shared Linked List</vt:lpstr>
      <vt:lpstr>Shared Linked List</vt:lpstr>
      <vt:lpstr>Linked-List Race</vt:lpstr>
      <vt:lpstr>Linked-List Race</vt:lpstr>
      <vt:lpstr>Linked-List Race</vt:lpstr>
      <vt:lpstr>Linked-List Race</vt:lpstr>
      <vt:lpstr>Linked-List Race</vt:lpstr>
      <vt:lpstr>Resulting Linked List</vt:lpstr>
      <vt:lpstr>Locking Linked Lists</vt:lpstr>
      <vt:lpstr>Locking Linked Lists</vt:lpstr>
      <vt:lpstr>Locking Linked Lists : Approach #1</vt:lpstr>
      <vt:lpstr>Locking Linked Lists : Approach #2</vt:lpstr>
      <vt:lpstr>Locking Linked Lists : Approach #2</vt:lpstr>
      <vt:lpstr>Locking Linked Lists : Approach #3</vt:lpstr>
      <vt:lpstr>Implementing Synchronization</vt:lpstr>
      <vt:lpstr>Lock Implementation Goals</vt:lpstr>
      <vt:lpstr>PowerPoint Presentation</vt:lpstr>
      <vt:lpstr>Implementing Synchronization</vt:lpstr>
      <vt:lpstr>Implementing Locks: W/ Interrupts</vt:lpstr>
      <vt:lpstr>Implementing LOCKS: w/ Load+Store</vt:lpstr>
      <vt:lpstr>Race Condition with LOAD and STORE</vt:lpstr>
      <vt:lpstr>xchg: atomic exchange,  or test-and-set</vt:lpstr>
      <vt:lpstr>LOCK Implementation with XCHG</vt:lpstr>
      <vt:lpstr>XCHG Implementation</vt:lpstr>
      <vt:lpstr>Other Atomic HW Instructions</vt:lpstr>
      <vt:lpstr>Other Atomic HW Instructions</vt:lpstr>
      <vt:lpstr>Basic Spinlocks are Unfair</vt:lpstr>
      <vt:lpstr>Fairness: Ticket Locks</vt:lpstr>
      <vt:lpstr>Ticket Lock Example</vt:lpstr>
      <vt:lpstr>Ticket Lock ExampLE</vt:lpstr>
      <vt:lpstr>Ticket Lock Implementation</vt:lpstr>
      <vt:lpstr>Spinlock Performance</vt:lpstr>
      <vt:lpstr>CPU Scheduler is Ignorant</vt:lpstr>
      <vt:lpstr>Ticket Lock with Yield()</vt:lpstr>
      <vt:lpstr>Yield Instead of Spin</vt:lpstr>
      <vt:lpstr>Spinlock Performance</vt:lpstr>
      <vt:lpstr>Concurrency Objectives</vt:lpstr>
      <vt:lpstr>Condition Variables</vt:lpstr>
      <vt:lpstr>Join Implementation: Correct</vt:lpstr>
      <vt:lpstr>Producer/Consumer Problem</vt:lpstr>
      <vt:lpstr>PowerPoint Presentation</vt:lpstr>
      <vt:lpstr>Producer/Consumer: Two CVs</vt:lpstr>
      <vt:lpstr>CV Rule of Thumb 3</vt:lpstr>
      <vt:lpstr>Producer/Consumer: Two CVs and WHILE</vt:lpstr>
      <vt:lpstr>Summary: rules of thumb for CVs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3314</cp:revision>
  <dcterms:created xsi:type="dcterms:W3CDTF">2019-01-23T03:40:12Z</dcterms:created>
  <dcterms:modified xsi:type="dcterms:W3CDTF">2023-11-08T12:50:36Z</dcterms:modified>
</cp:coreProperties>
</file>