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330" r:id="rId2"/>
    <p:sldId id="467" r:id="rId3"/>
    <p:sldId id="439" r:id="rId4"/>
    <p:sldId id="440" r:id="rId5"/>
    <p:sldId id="349" r:id="rId6"/>
    <p:sldId id="377" r:id="rId7"/>
    <p:sldId id="468" r:id="rId8"/>
    <p:sldId id="437" r:id="rId9"/>
    <p:sldId id="427" r:id="rId10"/>
    <p:sldId id="438" r:id="rId11"/>
    <p:sldId id="430" r:id="rId12"/>
    <p:sldId id="441" r:id="rId13"/>
    <p:sldId id="442" r:id="rId14"/>
    <p:sldId id="443" r:id="rId15"/>
    <p:sldId id="444" r:id="rId16"/>
    <p:sldId id="445" r:id="rId17"/>
    <p:sldId id="447" r:id="rId18"/>
    <p:sldId id="448" r:id="rId19"/>
    <p:sldId id="446" r:id="rId20"/>
    <p:sldId id="449" r:id="rId21"/>
    <p:sldId id="461" r:id="rId22"/>
    <p:sldId id="450" r:id="rId23"/>
    <p:sldId id="462" r:id="rId24"/>
    <p:sldId id="463" r:id="rId25"/>
    <p:sldId id="464" r:id="rId26"/>
    <p:sldId id="452" r:id="rId27"/>
    <p:sldId id="453" r:id="rId28"/>
    <p:sldId id="456" r:id="rId29"/>
    <p:sldId id="454" r:id="rId30"/>
    <p:sldId id="455" r:id="rId31"/>
    <p:sldId id="457" r:id="rId32"/>
    <p:sldId id="458" r:id="rId33"/>
    <p:sldId id="465" r:id="rId34"/>
    <p:sldId id="451" r:id="rId35"/>
    <p:sldId id="459" r:id="rId36"/>
    <p:sldId id="384" r:id="rId37"/>
    <p:sldId id="469" r:id="rId38"/>
    <p:sldId id="470" r:id="rId39"/>
    <p:sldId id="471" r:id="rId40"/>
    <p:sldId id="460" r:id="rId41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94522"/>
  </p:normalViewPr>
  <p:slideViewPr>
    <p:cSldViewPr snapToGrid="0" snapToObjects="1">
      <p:cViewPr varScale="1">
        <p:scale>
          <a:sx n="56" d="100"/>
          <a:sy n="56" d="100"/>
        </p:scale>
        <p:origin x="1387" y="1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265319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38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4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11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11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4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8612666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930204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232255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66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73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8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55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9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70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03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pubs/64242/ImplementingCVs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330666"/>
            <a:ext cx="11054080" cy="2221014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8"/>
            <a:ext cx="12029440" cy="4501323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b="1" dirty="0"/>
              <a:t>Questions answered in this lecture:  (Chapters 28 -32, 34)</a:t>
            </a:r>
          </a:p>
          <a:p>
            <a:pPr marL="866973" indent="-866973" algn="l"/>
            <a:r>
              <a:rPr lang="en-US" dirty="0"/>
              <a:t>Review: How to implement join with condition variables?</a:t>
            </a:r>
          </a:p>
          <a:p>
            <a:pPr marL="866973" indent="-866973" algn="l"/>
            <a:r>
              <a:rPr lang="en-US" dirty="0"/>
              <a:t>Review: How to implement producer/consumer with condition variables?</a:t>
            </a:r>
          </a:p>
          <a:p>
            <a:pPr marL="866973" indent="-866973" algn="l"/>
            <a:r>
              <a:rPr lang="en-US" b="1" dirty="0"/>
              <a:t>What is the difference between semaphores and condition variables?</a:t>
            </a:r>
          </a:p>
          <a:p>
            <a:pPr marL="866973" indent="-866973" algn="l"/>
            <a:r>
              <a:rPr lang="en-US" b="1" dirty="0"/>
              <a:t>How to implement a lock with semaphores?</a:t>
            </a:r>
          </a:p>
          <a:p>
            <a:pPr marL="866973" indent="-866973" algn="l"/>
            <a:r>
              <a:rPr lang="en-US" b="1" dirty="0"/>
              <a:t>How to implement semaphores with locks and condition variables?</a:t>
            </a:r>
          </a:p>
          <a:p>
            <a:pPr marL="866973" indent="-866973" algn="l"/>
            <a:r>
              <a:rPr lang="en-US" b="1" dirty="0"/>
              <a:t>How to implement join and producer/consumer with semaphores?</a:t>
            </a:r>
          </a:p>
          <a:p>
            <a:pPr marL="866973" indent="-866973" algn="l"/>
            <a:r>
              <a:rPr lang="en-US" b="1" dirty="0"/>
              <a:t>How to implement reader/writer locks with semaphores?</a:t>
            </a:r>
          </a:p>
          <a:p>
            <a:pPr marL="866973" indent="-866973" algn="l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05549D2-EAD8-CE45-A60B-94F0C9A0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FB9F2A2-29E4-D34D-9E7A-13739067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0" y="1343773"/>
            <a:ext cx="584962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+ 518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7915DF4-4443-C74E-B83E-55C990BA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6FC9DA5E-1C1A-A146-AB9F-2C9A808CBCCC}"/>
              </a:ext>
            </a:extLst>
          </p:cNvPr>
          <p:cNvSpPr txBox="1">
            <a:spLocks/>
          </p:cNvSpPr>
          <p:nvPr/>
        </p:nvSpPr>
        <p:spPr>
          <a:xfrm>
            <a:off x="0" y="9494967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/>
              <a:t>Disclaimer: Materials derived, reused, and modified from OSTEP book and lectures of Prof. Andrea and </a:t>
            </a:r>
            <a:r>
              <a:rPr lang="en-US" sz="1200" dirty="0" err="1"/>
              <a:t>Remzi</a:t>
            </a:r>
            <a:r>
              <a:rPr lang="en-US" sz="1200" dirty="0"/>
              <a:t> </a:t>
            </a:r>
            <a:r>
              <a:rPr lang="en-US" sz="1200" dirty="0" err="1"/>
              <a:t>Arpaci-Dusseau</a:t>
            </a:r>
            <a:r>
              <a:rPr lang="en-US" sz="1200" dirty="0"/>
              <a:t> and Prof. </a:t>
            </a:r>
            <a:r>
              <a:rPr lang="en-US" sz="1200" dirty="0" err="1"/>
              <a:t>Yojip</a:t>
            </a:r>
            <a:r>
              <a:rPr lang="en-US" sz="12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91400"/>
            <a:ext cx="7029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*producer(void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= 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 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(&amp;empty, &amp;m); // p3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(&amp;fill); // p5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effectLst/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9623" y="2191400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*consumer(void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0)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(&amp;fill, 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tmp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do_get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(&amp;empty);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} 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1" y="6592605"/>
            <a:ext cx="1236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611" y="7115825"/>
            <a:ext cx="123649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Correct!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no concurrent access to shared state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every time lock is acquired, assumptions are reevaluated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a consumer will get to run after every </a:t>
            </a:r>
            <a:r>
              <a:rPr lang="en-US" sz="2800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do_fill</a:t>
            </a:r>
            <a:r>
              <a:rPr lang="en-US" sz="2800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  <a:endParaRPr lang="en-US" sz="2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a producer will get to run after every </a:t>
            </a:r>
            <a:r>
              <a:rPr lang="en-US" sz="2800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do_get</a:t>
            </a:r>
            <a:r>
              <a:rPr lang="en-US" sz="2800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Summary: rules of thumb</a:t>
            </a:r>
            <a:r>
              <a:rPr lang="en-US" sz="6480">
                <a:solidFill>
                  <a:srgbClr val="FFFFFF"/>
                </a:solidFill>
              </a:rPr>
              <a:t> for CVs</a:t>
            </a:r>
            <a:endParaRPr sz="6480">
              <a:solidFill>
                <a:srgbClr val="FFFFFF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0" y="2663825"/>
            <a:ext cx="11099800" cy="4899025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Keep state in addition to CV’s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Always do wait/signal with lock held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Whenever </a:t>
            </a:r>
            <a:r>
              <a:rPr lang="en-US" sz="3800" dirty="0">
                <a:solidFill>
                  <a:srgbClr val="333333"/>
                </a:solidFill>
              </a:rPr>
              <a:t>thread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wakes from waiting</a:t>
            </a:r>
            <a:r>
              <a:rPr sz="3800" dirty="0">
                <a:solidFill>
                  <a:srgbClr val="333333"/>
                </a:solidFill>
              </a:rPr>
              <a:t>, recheck state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vs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4" y="2600961"/>
            <a:ext cx="12045461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Condition variables have no state (other than waiting queue)</a:t>
            </a:r>
          </a:p>
          <a:p>
            <a:pPr marL="877140" lvl="1" indent="-457200"/>
            <a:r>
              <a:rPr lang="en-US" dirty="0"/>
              <a:t>Programmer must track additional state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Semaphores have state: track integer value</a:t>
            </a:r>
          </a:p>
          <a:p>
            <a:pPr lvl="1"/>
            <a:r>
              <a:rPr lang="en-US" dirty="0"/>
              <a:t>State cannot be directly accessed by user program, but state determines behavior of semaphore operations</a:t>
            </a:r>
          </a:p>
        </p:txBody>
      </p:sp>
    </p:spTree>
    <p:extLst>
      <p:ext uri="{BB962C8B-B14F-4D97-AF65-F5344CB8AC3E}">
        <p14:creationId xmlns:p14="http://schemas.microsoft.com/office/powerpoint/2010/main" val="132763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240" dirty="0">
                <a:solidFill>
                  <a:srgbClr val="FFFFFF"/>
                </a:solidFill>
              </a:rPr>
              <a:t>Semaphore Operations</a:t>
            </a:r>
            <a:endParaRPr sz="6240" dirty="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0" y="2241550"/>
            <a:ext cx="12528550" cy="751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b="1" dirty="0">
                <a:ea typeface="Menlo" charset="0"/>
                <a:cs typeface="Menlo" charset="0"/>
              </a:rPr>
              <a:t>Allocate and Initialize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dirty="0" err="1">
                <a:latin typeface="Courier" charset="0"/>
                <a:ea typeface="Courier" charset="0"/>
                <a:cs typeface="Courier" charset="0"/>
              </a:rPr>
              <a:t>sem_t</a:t>
            </a:r>
            <a:r>
              <a:rPr lang="en-US" alt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3200" dirty="0" err="1"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altLang="en-US" sz="3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Courier" charset="0"/>
                <a:ea typeface="Courier" charset="0"/>
                <a:cs typeface="Courier" charset="0"/>
                <a:sym typeface="Menlo"/>
              </a:rPr>
              <a:t>sem_init</a:t>
            </a:r>
            <a:r>
              <a:rPr sz="3200" dirty="0">
                <a:latin typeface="Courier" charset="0"/>
                <a:ea typeface="Courier" charset="0"/>
                <a:cs typeface="Courier" charset="0"/>
                <a:sym typeface="Menlo"/>
              </a:rPr>
              <a:t>(sem_t *s, int initval) {	</a:t>
            </a:r>
            <a:endParaRPr lang="en-US" sz="320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821818" lvl="2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latin typeface="Courier" charset="0"/>
                <a:ea typeface="Courier" charset="0"/>
                <a:cs typeface="Courier" charset="0"/>
                <a:sym typeface="Menlo"/>
              </a:rPr>
              <a:t>s-&gt;value = initva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  <a:sym typeface="Menlo"/>
              </a:rPr>
              <a:t>l;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latin typeface="Courier" charset="0"/>
                <a:ea typeface="Courier" charset="0"/>
                <a:cs typeface="Courier" charset="0"/>
                <a:sym typeface="Menlo"/>
              </a:rPr>
              <a:t>}</a:t>
            </a:r>
            <a:endParaRPr lang="en-US" sz="320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dirty="0"/>
              <a:t>User cannot read or write value directly after initialization</a:t>
            </a:r>
            <a:endParaRPr sz="3200" dirty="0">
              <a:ea typeface="Menlo"/>
              <a:cs typeface="Menlo"/>
              <a:sym typeface="Menlo"/>
            </a:endParaRPr>
          </a:p>
          <a:p>
            <a:pPr marL="0" lvl="0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ea typeface="Menlo"/>
                <a:cs typeface="Menlo"/>
                <a:sym typeface="Menlo"/>
              </a:rPr>
              <a:t>Wait or Test (sometime P() for Dutch word)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dirty="0"/>
              <a:t>Waits until value of </a:t>
            </a:r>
            <a:r>
              <a:rPr lang="en-US" altLang="en-US" sz="3200" dirty="0" err="1"/>
              <a:t>sem</a:t>
            </a:r>
            <a:r>
              <a:rPr lang="en-US" altLang="en-US" sz="3200" dirty="0"/>
              <a:t> is &gt; 0, then decrements </a:t>
            </a:r>
            <a:r>
              <a:rPr lang="en-US" altLang="en-US" sz="3200" dirty="0" err="1"/>
              <a:t>sem</a:t>
            </a:r>
            <a:r>
              <a:rPr lang="en-US" altLang="en-US" sz="3200" dirty="0"/>
              <a:t> value</a:t>
            </a:r>
            <a:endParaRPr lang="en-US" sz="3200" b="1" dirty="0">
              <a:ea typeface="Menlo"/>
              <a:cs typeface="Menlo"/>
              <a:sym typeface="Menlo"/>
            </a:endParaRPr>
          </a:p>
          <a:p>
            <a:pPr marL="0" lvl="0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ea typeface="Menlo"/>
                <a:cs typeface="Menlo"/>
                <a:sym typeface="Menlo"/>
              </a:rPr>
              <a:t>Signal or Increment or Post (sometime V() for Dutch)</a:t>
            </a:r>
            <a:endParaRPr sz="3200" b="1" dirty="0">
              <a:ea typeface="Menlo"/>
              <a:cs typeface="Menlo"/>
              <a:sym typeface="Menlo"/>
            </a:endParaRP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ea typeface="Menlo"/>
                <a:cs typeface="Menlo"/>
                <a:sym typeface="Menlo"/>
              </a:rPr>
              <a:t>Increment </a:t>
            </a:r>
            <a:r>
              <a:rPr lang="en-US" sz="3200" dirty="0" err="1">
                <a:ea typeface="Menlo"/>
                <a:cs typeface="Menlo"/>
                <a:sym typeface="Menlo"/>
              </a:rPr>
              <a:t>sem</a:t>
            </a:r>
            <a:r>
              <a:rPr lang="en-US" sz="3200" dirty="0">
                <a:ea typeface="Menlo"/>
                <a:cs typeface="Menlo"/>
                <a:sym typeface="Menlo"/>
              </a:rPr>
              <a:t> value, then wake a single waiter</a:t>
            </a:r>
            <a:endParaRPr sz="3200" dirty="0">
              <a:ea typeface="Menlo"/>
              <a:cs typeface="Menlo"/>
              <a:sym typeface="Menl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9095" y="8931373"/>
            <a:ext cx="410208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wait and post are atomic</a:t>
            </a:r>
          </a:p>
        </p:txBody>
      </p:sp>
    </p:spTree>
    <p:extLst>
      <p:ext uri="{BB962C8B-B14F-4D97-AF65-F5344CB8AC3E}">
        <p14:creationId xmlns:p14="http://schemas.microsoft.com/office/powerpoint/2010/main" val="50877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397" y="127684"/>
            <a:ext cx="10785405" cy="2090702"/>
          </a:xfrm>
        </p:spPr>
        <p:txBody>
          <a:bodyPr/>
          <a:lstStyle/>
          <a:p>
            <a:r>
              <a:rPr lang="en-US" dirty="0"/>
              <a:t>Join with CV vs Semaphores</a:t>
            </a:r>
          </a:p>
        </p:txBody>
      </p:sp>
      <p:sp>
        <p:nvSpPr>
          <p:cNvPr id="3" name="Shape 84"/>
          <p:cNvSpPr/>
          <p:nvPr/>
        </p:nvSpPr>
        <p:spPr>
          <a:xfrm>
            <a:off x="6871638" y="2212324"/>
            <a:ext cx="6133161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</a:t>
            </a:r>
            <a:r>
              <a:rPr lang="en-US" sz="2600" dirty="0">
                <a:solidFill>
                  <a:schemeClr val="tx1"/>
                </a:solidFill>
              </a:rPr>
              <a:t>Mutex_lock(&amp;m);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tx1"/>
                </a:solidFill>
              </a:rPr>
              <a:t>		</a:t>
            </a:r>
            <a:r>
              <a:rPr sz="2600" dirty="0">
                <a:solidFill>
                  <a:schemeClr val="tx1"/>
                </a:solidFill>
              </a:rPr>
              <a:t>done = 1;			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sz="2600" dirty="0">
                <a:solidFill>
                  <a:schemeClr val="tx1"/>
                </a:solidFill>
              </a:rPr>
              <a:t>// </a:t>
            </a:r>
            <a:r>
              <a:rPr lang="en-US" sz="2600" dirty="0" err="1">
                <a:solidFill>
                  <a:schemeClr val="tx1"/>
                </a:solidFill>
              </a:rPr>
              <a:t>b</a:t>
            </a:r>
            <a:endParaRPr sz="26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Cond_signal(&amp;c);	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sz="2600" dirty="0">
                <a:solidFill>
                  <a:schemeClr val="tx1"/>
                </a:solidFill>
              </a:rPr>
              <a:t>// </a:t>
            </a:r>
            <a:r>
              <a:rPr lang="en-US" sz="2600" dirty="0">
                <a:solidFill>
                  <a:schemeClr val="tx1"/>
                </a:solidFill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tx1"/>
                </a:solidFill>
              </a:rPr>
              <a:t>		</a:t>
            </a:r>
            <a:r>
              <a:rPr lang="en-US" sz="2600" dirty="0" err="1">
                <a:solidFill>
                  <a:schemeClr val="tx1"/>
                </a:solidFill>
              </a:rPr>
              <a:t>Mutex_unlock(&amp;m</a:t>
            </a:r>
            <a:r>
              <a:rPr lang="en-US" sz="2600" dirty="0">
                <a:solidFill>
                  <a:schemeClr val="tx1"/>
                </a:solidFill>
              </a:rPr>
              <a:t>);	      // </a:t>
            </a:r>
            <a:r>
              <a:rPr lang="en-US" sz="2600" dirty="0" err="1">
                <a:solidFill>
                  <a:schemeClr val="tx1"/>
                </a:solidFill>
              </a:rPr>
              <a:t>d</a:t>
            </a:r>
            <a:endParaRPr sz="26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hape 85"/>
          <p:cNvSpPr/>
          <p:nvPr/>
        </p:nvSpPr>
        <p:spPr>
          <a:xfrm>
            <a:off x="218461" y="2387084"/>
            <a:ext cx="5604098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Mutex_lock(&amp;m);		 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if (done == 0)		 	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	Cond_wait(&amp;c,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Mutex_unlock(&amp;m);		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81" y="1884154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CVs:</a:t>
            </a:r>
          </a:p>
        </p:txBody>
      </p:sp>
      <p:sp>
        <p:nvSpPr>
          <p:cNvPr id="11" name="Shape 84"/>
          <p:cNvSpPr/>
          <p:nvPr/>
        </p:nvSpPr>
        <p:spPr>
          <a:xfrm>
            <a:off x="6871639" y="7211162"/>
            <a:ext cx="613316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333333"/>
                </a:solidFill>
              </a:rPr>
              <a:t>		</a:t>
            </a:r>
            <a:r>
              <a:rPr lang="en-US" sz="2600" dirty="0">
                <a:solidFill>
                  <a:srgbClr val="333333"/>
                </a:solidFill>
              </a:rPr>
              <a:t>sem_post(&amp;s)</a:t>
            </a:r>
            <a:endParaRPr sz="26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2" name="Shape 85"/>
          <p:cNvSpPr/>
          <p:nvPr/>
        </p:nvSpPr>
        <p:spPr>
          <a:xfrm>
            <a:off x="218461" y="7211162"/>
            <a:ext cx="3318216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</a:t>
            </a:r>
            <a:r>
              <a:rPr lang="en-US" sz="2600" dirty="0">
                <a:solidFill>
                  <a:schemeClr val="bg1"/>
                </a:solidFill>
              </a:rPr>
              <a:t>sem_wait(&amp;s);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461" y="5919252"/>
            <a:ext cx="3531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sem_t</a:t>
            </a:r>
            <a:r>
              <a:rPr lang="en-US" sz="24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s;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is-IS" sz="24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sem_init(&amp;s, </a:t>
            </a:r>
            <a:r>
              <a:rPr lang="is-IS" sz="2400" dirty="0">
                <a:solidFill>
                  <a:schemeClr val="bg2"/>
                </a:solidFill>
                <a:latin typeface="Menlo"/>
                <a:ea typeface="Menlo"/>
                <a:cs typeface="Menlo"/>
                <a:sym typeface="Menlo"/>
              </a:rPr>
              <a:t>???</a:t>
            </a:r>
            <a:r>
              <a:rPr lang="is-IS" sz="24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bg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461" y="5182237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Semaphores: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3785" y="497352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197" y="6257054"/>
            <a:ext cx="657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Initialize to 0 (so </a:t>
            </a:r>
            <a:r>
              <a:rPr lang="en-US" sz="2800" dirty="0" err="1">
                <a:solidFill>
                  <a:schemeClr val="bg2"/>
                </a:solidFill>
              </a:rPr>
              <a:t>sem_wait</a:t>
            </a:r>
            <a:r>
              <a:rPr lang="en-US" sz="2800" dirty="0">
                <a:solidFill>
                  <a:schemeClr val="bg2"/>
                </a:solidFill>
              </a:rPr>
              <a:t>() must wait…)</a:t>
            </a:r>
          </a:p>
        </p:txBody>
      </p:sp>
    </p:spTree>
    <p:extLst>
      <p:ext uri="{BB962C8B-B14F-4D97-AF65-F5344CB8AC3E}">
        <p14:creationId xmlns:p14="http://schemas.microsoft.com/office/powerpoint/2010/main" val="6637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Equivalence Claim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0" y="2489200"/>
            <a:ext cx="11553825" cy="52324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400" dirty="0"/>
              <a:t>Semaphores are equally powerful to </a:t>
            </a:r>
            <a:r>
              <a:rPr sz="3400" dirty="0">
                <a:solidFill>
                  <a:schemeClr val="bg1"/>
                </a:solidFill>
              </a:rPr>
              <a:t>Locks+CVs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400" dirty="0"/>
              <a:t> - what does this mean?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400" dirty="0"/>
              <a:t>One might </a:t>
            </a:r>
            <a:r>
              <a:rPr sz="3400" dirty="0"/>
              <a:t>be more convenient, but that’s not relevant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400" dirty="0"/>
              <a:t>Equivalence means </a:t>
            </a:r>
            <a:r>
              <a:rPr lang="en-US" sz="3400" dirty="0"/>
              <a:t>each can be </a:t>
            </a:r>
            <a:r>
              <a:rPr sz="3400" dirty="0"/>
              <a:t>buil</a:t>
            </a:r>
            <a:r>
              <a:rPr lang="en-US" sz="3400" dirty="0"/>
              <a:t>t</a:t>
            </a:r>
            <a:r>
              <a:rPr sz="3400" dirty="0"/>
              <a:t> </a:t>
            </a:r>
            <a:r>
              <a:rPr lang="en-US" sz="3400" dirty="0"/>
              <a:t>from the other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10039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Proof Steps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951372" y="1859259"/>
            <a:ext cx="11099800" cy="90554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Want to show we can do these three things:</a:t>
            </a:r>
          </a:p>
        </p:txBody>
      </p:sp>
      <p:sp>
        <p:nvSpPr>
          <p:cNvPr id="262" name="Shape 262"/>
          <p:cNvSpPr/>
          <p:nvPr/>
        </p:nvSpPr>
        <p:spPr>
          <a:xfrm>
            <a:off x="1115449" y="3580246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263" name="Shape 263"/>
          <p:cNvSpPr/>
          <p:nvPr/>
        </p:nvSpPr>
        <p:spPr>
          <a:xfrm>
            <a:off x="1115449" y="4342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64" name="Shape 264"/>
          <p:cNvSpPr/>
          <p:nvPr/>
        </p:nvSpPr>
        <p:spPr>
          <a:xfrm>
            <a:off x="5052449" y="3580246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265" name="Shape 265"/>
          <p:cNvSpPr/>
          <p:nvPr/>
        </p:nvSpPr>
        <p:spPr>
          <a:xfrm>
            <a:off x="5052449" y="4342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66" name="Shape 266"/>
          <p:cNvSpPr/>
          <p:nvPr/>
        </p:nvSpPr>
        <p:spPr>
          <a:xfrm>
            <a:off x="8989449" y="4342246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267" name="Shape 267"/>
          <p:cNvSpPr/>
          <p:nvPr/>
        </p:nvSpPr>
        <p:spPr>
          <a:xfrm>
            <a:off x="8989449" y="3580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68" name="Shape 268"/>
          <p:cNvSpPr/>
          <p:nvPr/>
        </p:nvSpPr>
        <p:spPr>
          <a:xfrm>
            <a:off x="10510771" y="4342246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</p:spTree>
    <p:extLst>
      <p:ext uri="{BB962C8B-B14F-4D97-AF65-F5344CB8AC3E}">
        <p14:creationId xmlns:p14="http://schemas.microsoft.com/office/powerpoint/2010/main" val="4858976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5" y="2307309"/>
            <a:ext cx="1208598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  <a:latin typeface="Menlo" charset="0"/>
              </a:rPr>
              <a:t>typedef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struct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__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// whatever data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structs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you need go here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;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init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  <a:p>
            <a:pPr algn="l"/>
            <a:br>
              <a:rPr lang="en-US" dirty="0">
                <a:solidFill>
                  <a:schemeClr val="bg2"/>
                </a:solidFill>
                <a:latin typeface="Helvetica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void release(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hape 262"/>
          <p:cNvSpPr/>
          <p:nvPr/>
        </p:nvSpPr>
        <p:spPr>
          <a:xfrm>
            <a:off x="9583646" y="7962759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8" name="Shape 263"/>
          <p:cNvSpPr/>
          <p:nvPr/>
        </p:nvSpPr>
        <p:spPr>
          <a:xfrm>
            <a:off x="9583646" y="872475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9367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5" y="2030618"/>
            <a:ext cx="1208598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  <a:latin typeface="Menlo" charset="0"/>
              </a:rPr>
              <a:t>typedef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struct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__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{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;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init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sem_init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, ??);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sem_wait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);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release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sem_post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);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hape 262"/>
          <p:cNvSpPr/>
          <p:nvPr/>
        </p:nvSpPr>
        <p:spPr>
          <a:xfrm>
            <a:off x="9583646" y="7962759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3"/>
          <p:cNvSpPr/>
          <p:nvPr/>
        </p:nvSpPr>
        <p:spPr>
          <a:xfrm>
            <a:off x="9583646" y="872475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7254" y="4854469"/>
            <a:ext cx="425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 </a:t>
            </a:r>
            <a:r>
              <a:rPr lang="en-US" sz="2800" dirty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2800" dirty="0">
                <a:solidFill>
                  <a:schemeClr val="bg1"/>
                </a:solidFill>
              </a:rPr>
              <a:t>1 thread can grab 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312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80">
                <a:solidFill>
                  <a:srgbClr val="FFFFFF"/>
                </a:solidFill>
              </a:rPr>
              <a:t>Building CV’s over Semaphores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4294967295"/>
          </p:nvPr>
        </p:nvSpPr>
        <p:spPr>
          <a:xfrm>
            <a:off x="0" y="2263775"/>
            <a:ext cx="11852275" cy="68595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r>
              <a:rPr sz="4000" dirty="0"/>
              <a:t>Possible, but really hard to do right</a:t>
            </a:r>
          </a:p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endParaRPr lang="en-US" sz="4000" dirty="0">
              <a:solidFill>
                <a:srgbClr val="FFFFFF"/>
              </a:solidFill>
            </a:endParaRPr>
          </a:p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endParaRPr lang="en-US" sz="4000" dirty="0">
              <a:solidFill>
                <a:srgbClr val="FFFFFF"/>
              </a:solidFill>
            </a:endParaRPr>
          </a:p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endParaRPr lang="en-US" sz="4000" dirty="0">
              <a:solidFill>
                <a:srgbClr val="FFFFFF"/>
              </a:solidFill>
            </a:endParaRPr>
          </a:p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r>
              <a:rPr sz="4000" dirty="0"/>
              <a:t>Read about Microsoft Research’s attempts:</a:t>
            </a:r>
          </a:p>
          <a:p>
            <a:pPr marL="0" lvl="0" indent="0" defTabSz="554990">
              <a:buNone/>
              <a:defRPr sz="1800">
                <a:solidFill>
                  <a:srgbClr val="000000"/>
                </a:solidFill>
              </a:defRPr>
            </a:pPr>
            <a:r>
              <a:rPr sz="3200" u="sng" dirty="0">
                <a:solidFill>
                  <a:srgbClr val="FFFFFF"/>
                </a:solidFill>
                <a:hlinkClick r:id="rId2"/>
              </a:rPr>
              <a:t>http://research.microsoft.com/pubs/64242/ImplementingCVs.pdf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052449" y="4977246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290" name="Shape 290"/>
          <p:cNvSpPr/>
          <p:nvPr/>
        </p:nvSpPr>
        <p:spPr>
          <a:xfrm>
            <a:off x="5052449" y="5739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6161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Announcements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130628" y="2278856"/>
            <a:ext cx="12537967" cy="5195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333333"/>
                </a:solidFill>
              </a:rPr>
              <a:t>Canvas Quiz 3 will be posted tomorrow 4/7 (Concurrency and Memory Policy)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333333"/>
                </a:solidFill>
              </a:rPr>
              <a:t>Quiz 3 will be due 4/14 (100 minutes to complete)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Project 2 grades end of this week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Final Exam Date (Trying to schedule in the same room, announcement next class)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Project 4 will be posted ~4/13 and will be due on May 2</a:t>
            </a:r>
            <a:r>
              <a:rPr lang="en-US" sz="2400" baseline="30000" dirty="0">
                <a:solidFill>
                  <a:srgbClr val="333333"/>
                </a:solidFill>
              </a:rPr>
              <a:t>nd</a:t>
            </a:r>
            <a:r>
              <a:rPr lang="en-US" sz="2400" dirty="0">
                <a:solidFill>
                  <a:srgbClr val="333333"/>
                </a:solidFill>
              </a:rPr>
              <a:t>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4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69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7792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sem_init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266"/>
          <p:cNvSpPr/>
          <p:nvPr/>
        </p:nvSpPr>
        <p:spPr>
          <a:xfrm>
            <a:off x="9625554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9625554" y="789166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11146876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7551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7792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lock_t</a:t>
            </a:r>
            <a:r>
              <a:rPr lang="en-US" dirty="0">
                <a:solidFill>
                  <a:schemeClr val="bg1"/>
                </a:solidFill>
              </a:rPr>
              <a:t> lock;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sem_init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 = value;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cond_init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lock_init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266"/>
          <p:cNvSpPr/>
          <p:nvPr/>
        </p:nvSpPr>
        <p:spPr>
          <a:xfrm>
            <a:off x="9625554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9625554" y="789166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11146876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694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652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936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652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this stuff is atomic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this stuff is atomic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38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652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while (s-&gt;value &lt;= 0)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cond_wait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s-&gt;value--;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this stuff is atomic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0424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7399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while (s-&gt;value &lt;= 0)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cond_wait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, &amp;s&gt;lock);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s-&gt;value--;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s-&gt;value++;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cond_signal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5663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Semaphores #1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2167467"/>
            <a:ext cx="12246187" cy="4118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Simplest case: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Single producer thread, single consumer thread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Single shared buffer between producer and consumer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Consumer must wait for producer to fill buffer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Producer must wait for consumer to empty buffer (if filled)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emptyBuffer</a:t>
            </a:r>
            <a:r>
              <a:rPr lang="en-US" altLang="en-US" sz="2276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fullBuffer</a:t>
            </a:r>
            <a:r>
              <a:rPr lang="en-US" altLang="en-US" sz="2276" dirty="0"/>
              <a:t>: Initialize to ???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0" y="6177281"/>
            <a:ext cx="6827520" cy="324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Fill(&amp;buffer);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285653" y="6177281"/>
            <a:ext cx="6719147" cy="324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Use(&amp;buffer);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6930" y="5265817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1 empty buffer; producer can run 1 time first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6930" y="5624058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0 full buffers; consumer can run </a:t>
            </a:r>
            <a:r>
              <a:rPr lang="en-US" sz="2400">
                <a:solidFill>
                  <a:schemeClr val="bg1"/>
                </a:solidFill>
                <a:sym typeface="Wingdings"/>
              </a:rPr>
              <a:t>0 times first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</a:t>
            </a:r>
            <a:br>
              <a:rPr lang="en-US" altLang="en-US" dirty="0"/>
            </a:br>
            <a:r>
              <a:rPr lang="en-US" altLang="en-US" dirty="0"/>
              <a:t>Semaphores #2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2167467"/>
            <a:ext cx="12246187" cy="4118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Next case: </a:t>
            </a:r>
            <a:r>
              <a:rPr lang="en-US" altLang="en-US" sz="2800" b="1" dirty="0"/>
              <a:t>Circular Buffer</a:t>
            </a:r>
            <a:endParaRPr lang="en-US" altLang="en-US" sz="2560" b="1" dirty="0"/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Single producer thread, single consumer thread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Shared buffer with </a:t>
            </a:r>
            <a:r>
              <a:rPr lang="en-US" altLang="en-US" sz="2276" b="1" dirty="0"/>
              <a:t>N</a:t>
            </a:r>
            <a:r>
              <a:rPr lang="en-US" altLang="en-US" sz="2276" dirty="0"/>
              <a:t> elements between producer and consumer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emptyBuffer</a:t>
            </a:r>
            <a:r>
              <a:rPr lang="en-US" altLang="en-US" sz="2276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fullBuffer</a:t>
            </a:r>
            <a:r>
              <a:rPr lang="en-US" altLang="en-US" sz="2276" dirty="0"/>
              <a:t>: Initialize to 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25120" y="5602725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408837" y="5602724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0133" y="4149058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N empty buffers; producer can run N times first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132" y="4579108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0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0 full buffers; consumer can run 0 times first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</a:t>
            </a:r>
            <a:br>
              <a:rPr lang="en-US" altLang="en-US" dirty="0"/>
            </a:br>
            <a:r>
              <a:rPr lang="en-US" altLang="en-US" dirty="0"/>
              <a:t>Semaphore #3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2167467"/>
            <a:ext cx="12246187" cy="4118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sz="2276" b="1" dirty="0"/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Shared buffer with N elements between producer and consumer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76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producer must grab unique empty element</a:t>
            </a:r>
          </a:p>
          <a:p>
            <a:pPr lvl="1">
              <a:lnSpc>
                <a:spcPct val="90000"/>
              </a:lnSpc>
            </a:pPr>
            <a:r>
              <a:rPr lang="en-US" altLang="en-US" sz="2276" b="1" dirty="0">
                <a:solidFill>
                  <a:schemeClr val="bg1"/>
                </a:solidFill>
              </a:rPr>
              <a:t>Why will previous code (shown below) not work???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25120" y="5602725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408837" y="5602724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125" y="9122277"/>
            <a:ext cx="11263020" cy="5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44" dirty="0">
                <a:solidFill>
                  <a:schemeClr val="bg1"/>
                </a:solidFill>
              </a:rPr>
              <a:t>Are </a:t>
            </a:r>
            <a:r>
              <a:rPr lang="en-US" altLang="en-US" sz="2844" dirty="0" err="1">
                <a:solidFill>
                  <a:schemeClr val="bg1"/>
                </a:solidFill>
              </a:rPr>
              <a:t>i</a:t>
            </a:r>
            <a:r>
              <a:rPr lang="en-US" altLang="en-US" sz="2844" dirty="0">
                <a:solidFill>
                  <a:schemeClr val="bg1"/>
                </a:solidFill>
              </a:rPr>
              <a:t> and j private or shared?  Need each producer to grab unique buffer</a:t>
            </a:r>
          </a:p>
        </p:txBody>
      </p:sp>
    </p:spTree>
    <p:extLst>
      <p:ext uri="{BB962C8B-B14F-4D97-AF65-F5344CB8AC3E}">
        <p14:creationId xmlns:p14="http://schemas.microsoft.com/office/powerpoint/2010/main" val="40001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Producer/Consumer: </a:t>
            </a:r>
            <a:br>
              <a:rPr lang="en-US" altLang="en-US"/>
            </a:br>
            <a:r>
              <a:rPr lang="en-US" altLang="en-US"/>
              <a:t>Multiple Threads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84543" y="5775806"/>
            <a:ext cx="7261013" cy="31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7197982" y="5775806"/>
            <a:ext cx="6673622" cy="31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findfull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Use(&amp;buffer[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041342" y="9166578"/>
            <a:ext cx="11473013" cy="5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44" dirty="0">
                <a:solidFill>
                  <a:schemeClr val="bg1"/>
                </a:solidFill>
              </a:rPr>
              <a:t>Are </a:t>
            </a:r>
            <a:r>
              <a:rPr lang="en-US" altLang="en-US" sz="2844" dirty="0" err="1">
                <a:solidFill>
                  <a:schemeClr val="bg1"/>
                </a:solidFill>
              </a:rPr>
              <a:t>myi</a:t>
            </a:r>
            <a:r>
              <a:rPr lang="en-US" altLang="en-US" sz="2844" dirty="0">
                <a:solidFill>
                  <a:schemeClr val="bg1"/>
                </a:solidFill>
              </a:rPr>
              <a:t> and </a:t>
            </a:r>
            <a:r>
              <a:rPr lang="en-US" altLang="en-US" sz="2844" dirty="0" err="1">
                <a:solidFill>
                  <a:schemeClr val="bg1"/>
                </a:solidFill>
              </a:rPr>
              <a:t>myj</a:t>
            </a:r>
            <a:r>
              <a:rPr lang="en-US" altLang="en-US" sz="2844" dirty="0">
                <a:solidFill>
                  <a:schemeClr val="bg1"/>
                </a:solidFill>
              </a:rPr>
              <a:t> private or shared? Where is mutual exclusion needed???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5120" y="2167468"/>
            <a:ext cx="12246187" cy="330379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560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Shared buffer with N elements between producer and consumer</a:t>
            </a:r>
          </a:p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576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producer must grab unique empty element</a:t>
            </a:r>
          </a:p>
        </p:txBody>
      </p:sp>
    </p:spTree>
    <p:extLst>
      <p:ext uri="{BB962C8B-B14F-4D97-AF65-F5344CB8AC3E}">
        <p14:creationId xmlns:p14="http://schemas.microsoft.com/office/powerpoint/2010/main" val="19117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Concurrency Objectives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0" y="2638425"/>
            <a:ext cx="11588750" cy="519588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Mutual exclusion</a:t>
            </a:r>
            <a:r>
              <a:rPr sz="3500" dirty="0">
                <a:solidFill>
                  <a:srgbClr val="333333"/>
                </a:solidFill>
              </a:rPr>
              <a:t> (e.g., A and B don’t run at same time)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- solved with </a:t>
            </a:r>
            <a:r>
              <a:rPr sz="3500" i="1" dirty="0">
                <a:solidFill>
                  <a:srgbClr val="333333"/>
                </a:solidFill>
              </a:rPr>
              <a:t>locks</a:t>
            </a: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Ordering</a:t>
            </a:r>
            <a:r>
              <a:rPr sz="3500" dirty="0">
                <a:solidFill>
                  <a:srgbClr val="333333"/>
                </a:solidFill>
              </a:rPr>
              <a:t> (e.g., B runs after A</a:t>
            </a:r>
            <a:r>
              <a:rPr lang="en-US" sz="3500" dirty="0">
                <a:solidFill>
                  <a:srgbClr val="333333"/>
                </a:solidFill>
              </a:rPr>
              <a:t> does something</a:t>
            </a:r>
            <a:r>
              <a:rPr sz="350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- solved with </a:t>
            </a:r>
            <a:r>
              <a:rPr sz="3500" i="1" dirty="0">
                <a:solidFill>
                  <a:srgbClr val="333333"/>
                </a:solidFill>
              </a:rPr>
              <a:t>condition variables</a:t>
            </a:r>
            <a:r>
              <a:rPr lang="en-US" sz="3500" i="1" dirty="0">
                <a:solidFill>
                  <a:srgbClr val="333333"/>
                </a:solidFill>
              </a:rPr>
              <a:t> </a:t>
            </a:r>
            <a:r>
              <a:rPr lang="en-US" sz="3500" dirty="0">
                <a:solidFill>
                  <a:srgbClr val="333333"/>
                </a:solidFill>
              </a:rPr>
              <a:t>and</a:t>
            </a:r>
            <a:r>
              <a:rPr lang="en-US" sz="3500" i="1" dirty="0">
                <a:solidFill>
                  <a:srgbClr val="333333"/>
                </a:solidFill>
              </a:rPr>
              <a:t> semaphores</a:t>
            </a:r>
            <a:endParaRPr sz="3500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91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3" y="325120"/>
            <a:ext cx="12029440" cy="1408853"/>
          </a:xfrm>
        </p:spPr>
        <p:txBody>
          <a:bodyPr/>
          <a:lstStyle/>
          <a:p>
            <a:r>
              <a:rPr lang="en-US" altLang="en-US"/>
              <a:t>Producer/Consumer: </a:t>
            </a:r>
            <a:br>
              <a:rPr lang="en-US" altLang="en-US"/>
            </a:br>
            <a:r>
              <a:rPr lang="en-US" altLang="en-US"/>
              <a:t>Multiple Threads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06488"/>
            <a:ext cx="12246187" cy="16486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Consider three possible locations for mutual exclusion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Which work??? Which is best???</a:t>
            </a:r>
            <a:endParaRPr lang="en-US" altLang="en-US" sz="2276" dirty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3855152"/>
            <a:ext cx="7261013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 #1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 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123093" y="3855151"/>
            <a:ext cx="8064782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 #1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findfull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Use(&amp;buffer[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429" y="7209692"/>
            <a:ext cx="1176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Problem: Deadlock at </a:t>
            </a:r>
            <a:r>
              <a:rPr lang="en-US" sz="2800" dirty="0" err="1">
                <a:solidFill>
                  <a:schemeClr val="bg1"/>
                </a:solidFill>
              </a:rPr>
              <a:t>mutex</a:t>
            </a:r>
            <a:r>
              <a:rPr lang="en-US" sz="2800" dirty="0">
                <a:solidFill>
                  <a:schemeClr val="bg1"/>
                </a:solidFill>
              </a:rPr>
              <a:t> (e.g., consumer runs first; won’t release </a:t>
            </a:r>
            <a:r>
              <a:rPr lang="en-US" sz="2800" dirty="0" err="1">
                <a:solidFill>
                  <a:schemeClr val="bg1"/>
                </a:solidFill>
              </a:rPr>
              <a:t>mutex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780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3" y="325120"/>
            <a:ext cx="12029440" cy="1408853"/>
          </a:xfrm>
        </p:spPr>
        <p:txBody>
          <a:bodyPr/>
          <a:lstStyle/>
          <a:p>
            <a:r>
              <a:rPr lang="en-US" altLang="en-US" dirty="0"/>
              <a:t>Producer/Consumer: </a:t>
            </a:r>
            <a:br>
              <a:rPr lang="en-US" altLang="en-US" dirty="0"/>
            </a:br>
            <a:r>
              <a:rPr lang="en-US" altLang="en-US" dirty="0"/>
              <a:t>Multiple Threads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5960533" y="4551681"/>
            <a:ext cx="8064782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>
                <a:solidFill>
                  <a:schemeClr val="bg1"/>
                </a:solidFill>
              </a:rPr>
              <a:t>Consumer #2</a:t>
            </a:r>
            <a:endParaRPr lang="en-US" altLang="en-US" sz="256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sem_wait(&amp;fullBuffer);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sem_wait(&amp;mutex);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myj = findfull(&amp;buffer);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Use(&amp;buffer[myj]);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sem_signal(&amp;mutex);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sem_signal(&amp;emptyBuffer);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0" y="4660054"/>
            <a:ext cx="7261013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 #2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(&amp;mutex);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(&amp;mutex);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2206488"/>
            <a:ext cx="12246187" cy="164866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 dirty="0"/>
              <a:t>Consider three possible locations for mutual exclusion</a:t>
            </a:r>
          </a:p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 dirty="0"/>
              <a:t>Which work??? Which is best???</a:t>
            </a:r>
            <a:endParaRPr lang="en-US" altLang="en-US" sz="2276" dirty="0"/>
          </a:p>
        </p:txBody>
      </p:sp>
      <p:sp>
        <p:nvSpPr>
          <p:cNvPr id="6" name="TextBox 5"/>
          <p:cNvSpPr txBox="1"/>
          <p:nvPr/>
        </p:nvSpPr>
        <p:spPr>
          <a:xfrm>
            <a:off x="1352395" y="7756591"/>
            <a:ext cx="9541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Works, but limits concurrency: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Only 1 thread at a time can be using or filling different buffers</a:t>
            </a:r>
          </a:p>
        </p:txBody>
      </p:sp>
    </p:spTree>
    <p:extLst>
      <p:ext uri="{BB962C8B-B14F-4D97-AF65-F5344CB8AC3E}">
        <p14:creationId xmlns:p14="http://schemas.microsoft.com/office/powerpoint/2010/main" val="7271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3" y="325120"/>
            <a:ext cx="12029440" cy="1408853"/>
          </a:xfrm>
        </p:spPr>
        <p:txBody>
          <a:bodyPr/>
          <a:lstStyle/>
          <a:p>
            <a:r>
              <a:rPr lang="en-US" altLang="en-US" dirty="0"/>
              <a:t>Producer/Consumer: </a:t>
            </a:r>
            <a:br>
              <a:rPr lang="en-US" altLang="en-US" dirty="0"/>
            </a:br>
            <a:r>
              <a:rPr lang="en-US" altLang="en-US" dirty="0"/>
              <a:t>Multiple Threads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5900899" y="5570478"/>
            <a:ext cx="8064782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 #3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findfull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Use(&amp;buffer[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198783" y="5570479"/>
            <a:ext cx="7261013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 #3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2206488"/>
            <a:ext cx="12246187" cy="164866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/>
              <a:t>Consider three possible locations for mutual exclusion</a:t>
            </a:r>
          </a:p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/>
              <a:t>Which work??? Which is best???</a:t>
            </a:r>
            <a:endParaRPr lang="en-US" altLang="en-US" sz="2276" dirty="0"/>
          </a:p>
        </p:txBody>
      </p:sp>
      <p:sp>
        <p:nvSpPr>
          <p:cNvPr id="6" name="TextBox 5"/>
          <p:cNvSpPr txBox="1"/>
          <p:nvPr/>
        </p:nvSpPr>
        <p:spPr>
          <a:xfrm>
            <a:off x="309278" y="8387862"/>
            <a:ext cx="12018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Works and increases concurrency; only finding a buffer is protected by </a:t>
            </a:r>
            <a:r>
              <a:rPr lang="en-US" sz="2800" dirty="0" err="1">
                <a:solidFill>
                  <a:schemeClr val="bg1"/>
                </a:solidFill>
              </a:rPr>
              <a:t>mutex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Filling or Using different buffers can proceed concurrently</a:t>
            </a:r>
          </a:p>
        </p:txBody>
      </p:sp>
    </p:spTree>
    <p:extLst>
      <p:ext uri="{BB962C8B-B14F-4D97-AF65-F5344CB8AC3E}">
        <p14:creationId xmlns:p14="http://schemas.microsoft.com/office/powerpoint/2010/main" val="15713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600961"/>
            <a:ext cx="11155421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pPr marL="0" indent="0">
              <a:buNone/>
            </a:pPr>
            <a:r>
              <a:rPr lang="en-US" dirty="0"/>
              <a:t>Let multiple reader threads grab lock (shared)</a:t>
            </a:r>
          </a:p>
          <a:p>
            <a:pPr marL="0" indent="0">
              <a:buNone/>
            </a:pPr>
            <a:r>
              <a:rPr lang="en-US" dirty="0"/>
              <a:t>Only one writer thread can grab lock (exclusive)</a:t>
            </a:r>
          </a:p>
          <a:p>
            <a:pPr lvl="1"/>
            <a:r>
              <a:rPr lang="en-US" dirty="0"/>
              <a:t>No reader threads</a:t>
            </a:r>
          </a:p>
          <a:p>
            <a:pPr lvl="1"/>
            <a:r>
              <a:rPr lang="en-US" dirty="0"/>
              <a:t>No other writer threads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Let us see if we can understand code…</a:t>
            </a:r>
          </a:p>
        </p:txBody>
      </p:sp>
    </p:spTree>
    <p:extLst>
      <p:ext uri="{BB962C8B-B14F-4D97-AF65-F5344CB8AC3E}">
        <p14:creationId xmlns:p14="http://schemas.microsoft.com/office/powerpoint/2010/main" val="156357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539" y="2271967"/>
            <a:ext cx="122648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 typedef struct _</a:t>
            </a:r>
            <a:r>
              <a:rPr lang="en-US" dirty="0" err="1">
                <a:solidFill>
                  <a:schemeClr val="bg1"/>
                </a:solidFill>
              </a:rPr>
              <a:t>rwlock_t</a:t>
            </a:r>
            <a:r>
              <a:rPr lang="en-US" dirty="0">
                <a:solidFill>
                  <a:schemeClr val="bg1"/>
                </a:solidFill>
              </a:rPr>
              <a:t> {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2	 	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lock; // binary semaphore (basic lock) </a:t>
            </a:r>
          </a:p>
          <a:p>
            <a:pPr marL="742950" lvl="3" indent="-742950" algn="l">
              <a:buAutoNum type="arabicPlain" startAt="3"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writelock</a:t>
            </a:r>
            <a:r>
              <a:rPr lang="en-US" dirty="0">
                <a:solidFill>
                  <a:schemeClr val="bg1"/>
                </a:solidFill>
              </a:rPr>
              <a:t>; // allow ONE writer/MANY readers</a:t>
            </a:r>
          </a:p>
          <a:p>
            <a:pPr marL="742950" lvl="3" indent="-742950" algn="l">
              <a:buAutoNum type="arabicPlain" startAt="3"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readers; // #readers in critical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5	} </a:t>
            </a:r>
            <a:r>
              <a:rPr lang="en-US" dirty="0" err="1">
                <a:solidFill>
                  <a:schemeClr val="bg1"/>
                </a:solidFill>
              </a:rPr>
              <a:t>rwlock_t</a:t>
            </a:r>
            <a:r>
              <a:rPr lang="en-US" dirty="0">
                <a:solidFill>
                  <a:schemeClr val="bg1"/>
                </a:solidFill>
              </a:rPr>
              <a:t>; 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7 void </a:t>
            </a:r>
            <a:r>
              <a:rPr lang="en-US" dirty="0" err="1">
                <a:solidFill>
                  <a:schemeClr val="bg2"/>
                </a:solidFill>
              </a:rPr>
              <a:t>rwlock_init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rwlock_t</a:t>
            </a:r>
            <a:r>
              <a:rPr lang="en-US" dirty="0">
                <a:solidFill>
                  <a:schemeClr val="bg2"/>
                </a:solidFill>
              </a:rPr>
              <a:t> *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8 	  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-&gt;readers = 0;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9 	  </a:t>
            </a:r>
            <a:r>
              <a:rPr lang="en-US" dirty="0" err="1">
                <a:solidFill>
                  <a:schemeClr val="bg2"/>
                </a:solidFill>
              </a:rPr>
              <a:t>sem_init</a:t>
            </a:r>
            <a:r>
              <a:rPr lang="en-US" dirty="0">
                <a:solidFill>
                  <a:schemeClr val="bg2"/>
                </a:solidFill>
              </a:rPr>
              <a:t>(&amp;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-&gt;lock, 1);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10   </a:t>
            </a:r>
            <a:r>
              <a:rPr lang="en-US" dirty="0" err="1">
                <a:solidFill>
                  <a:schemeClr val="bg2"/>
                </a:solidFill>
              </a:rPr>
              <a:t>sem_init</a:t>
            </a:r>
            <a:r>
              <a:rPr lang="en-US" dirty="0">
                <a:solidFill>
                  <a:schemeClr val="bg2"/>
                </a:solidFill>
              </a:rPr>
              <a:t>(&amp;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-&gt;</a:t>
            </a:r>
            <a:r>
              <a:rPr lang="en-US" dirty="0" err="1">
                <a:solidFill>
                  <a:schemeClr val="bg2"/>
                </a:solidFill>
              </a:rPr>
              <a:t>writelock</a:t>
            </a:r>
            <a:r>
              <a:rPr lang="en-US" dirty="0">
                <a:solidFill>
                  <a:schemeClr val="bg2"/>
                </a:solidFill>
              </a:rPr>
              <a:t>, 1);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11 }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5922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026" y="2132820"/>
            <a:ext cx="13819809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chemeClr val="bg2"/>
                </a:solidFill>
              </a:rPr>
              <a:t>13 </a:t>
            </a:r>
            <a:r>
              <a:rPr lang="en-US" sz="3000" b="1" dirty="0">
                <a:solidFill>
                  <a:schemeClr val="bg2"/>
                </a:solidFill>
              </a:rPr>
              <a:t>void </a:t>
            </a:r>
            <a:r>
              <a:rPr lang="en-US" sz="3000" b="1" dirty="0" err="1">
                <a:solidFill>
                  <a:schemeClr val="bg2"/>
                </a:solidFill>
              </a:rPr>
              <a:t>rwlock_acquire_readlock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 {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14 		</a:t>
            </a:r>
            <a:r>
              <a:rPr lang="en-US" sz="3000" dirty="0" err="1">
                <a:solidFill>
                  <a:schemeClr val="bg2"/>
                </a:solidFill>
              </a:rPr>
              <a:t>sem_wait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15 		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-&gt;readers++;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16 		if (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 == 1)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17 		    </a:t>
            </a:r>
            <a:r>
              <a:rPr lang="en-US" sz="3000" dirty="0" err="1">
                <a:solidFill>
                  <a:schemeClr val="bg2"/>
                </a:solidFill>
              </a:rPr>
              <a:t>sem_wait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</a:t>
            </a:r>
            <a:r>
              <a:rPr lang="en-US" sz="3000" dirty="0" err="1">
                <a:solidFill>
                  <a:schemeClr val="bg2"/>
                </a:solidFill>
              </a:rPr>
              <a:t>writelock</a:t>
            </a:r>
            <a:r>
              <a:rPr lang="en-US" sz="3000" dirty="0">
                <a:solidFill>
                  <a:schemeClr val="bg2"/>
                </a:solidFill>
              </a:rPr>
              <a:t>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18 		</a:t>
            </a:r>
            <a:r>
              <a:rPr lang="en-US" sz="3000" dirty="0" err="1">
                <a:solidFill>
                  <a:schemeClr val="bg2"/>
                </a:solidFill>
              </a:rPr>
              <a:t>sem_post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19 }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21 </a:t>
            </a:r>
            <a:r>
              <a:rPr lang="en-US" sz="3000" b="1" dirty="0">
                <a:solidFill>
                  <a:schemeClr val="bg2"/>
                </a:solidFill>
              </a:rPr>
              <a:t>void </a:t>
            </a:r>
            <a:r>
              <a:rPr lang="en-US" sz="3000" b="1" dirty="0" err="1">
                <a:solidFill>
                  <a:schemeClr val="bg2"/>
                </a:solidFill>
              </a:rPr>
              <a:t>rwlock_release_readlock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 {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22 		</a:t>
            </a:r>
            <a:r>
              <a:rPr lang="en-US" sz="3000" dirty="0" err="1">
                <a:solidFill>
                  <a:schemeClr val="bg2"/>
                </a:solidFill>
              </a:rPr>
              <a:t>sem_wait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23 		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-&gt;readers--;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24 		if (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 == 0)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25 		    </a:t>
            </a:r>
            <a:r>
              <a:rPr lang="en-US" sz="3000" dirty="0" err="1">
                <a:solidFill>
                  <a:schemeClr val="bg2"/>
                </a:solidFill>
              </a:rPr>
              <a:t>sem_post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</a:t>
            </a:r>
            <a:r>
              <a:rPr lang="en-US" sz="3000" dirty="0" err="1">
                <a:solidFill>
                  <a:schemeClr val="bg2"/>
                </a:solidFill>
              </a:rPr>
              <a:t>writelock</a:t>
            </a:r>
            <a:r>
              <a:rPr lang="en-US" sz="3000" dirty="0">
                <a:solidFill>
                  <a:schemeClr val="bg2"/>
                </a:solidFill>
              </a:rPr>
              <a:t>); ]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26 		</a:t>
            </a:r>
            <a:r>
              <a:rPr lang="en-US" sz="3000" dirty="0" err="1">
                <a:solidFill>
                  <a:schemeClr val="bg2"/>
                </a:solidFill>
              </a:rPr>
              <a:t>sem_post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27 }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29  </a:t>
            </a:r>
            <a:r>
              <a:rPr lang="en-US" sz="3000" b="1" dirty="0" err="1">
                <a:solidFill>
                  <a:schemeClr val="bg2"/>
                </a:solidFill>
              </a:rPr>
              <a:t>rwlock_acquire_writelock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{  </a:t>
            </a:r>
            <a:r>
              <a:rPr lang="en-US" sz="3000" b="1" dirty="0" err="1">
                <a:solidFill>
                  <a:srgbClr val="FF0000"/>
                </a:solidFill>
              </a:rPr>
              <a:t>sem_wait</a:t>
            </a:r>
            <a:r>
              <a:rPr lang="en-US" sz="3000" b="1" dirty="0">
                <a:solidFill>
                  <a:srgbClr val="FF0000"/>
                </a:solidFill>
              </a:rPr>
              <a:t>(&amp;</a:t>
            </a:r>
            <a:r>
              <a:rPr lang="en-US" sz="3000" b="1" dirty="0" err="1">
                <a:solidFill>
                  <a:srgbClr val="FF0000"/>
                </a:solidFill>
              </a:rPr>
              <a:t>rw</a:t>
            </a:r>
            <a:r>
              <a:rPr lang="en-US" sz="3000" b="1" dirty="0">
                <a:solidFill>
                  <a:srgbClr val="FF0000"/>
                </a:solidFill>
              </a:rPr>
              <a:t>-&gt;</a:t>
            </a:r>
            <a:r>
              <a:rPr lang="en-US" sz="3000" b="1" dirty="0" err="1">
                <a:solidFill>
                  <a:srgbClr val="FF0000"/>
                </a:solidFill>
              </a:rPr>
              <a:t>writelock</a:t>
            </a:r>
            <a:r>
              <a:rPr lang="en-US" sz="3000" b="1" dirty="0">
                <a:solidFill>
                  <a:srgbClr val="FF0000"/>
                </a:solidFill>
              </a:rPr>
              <a:t>);  }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31 </a:t>
            </a:r>
            <a:r>
              <a:rPr lang="en-US" sz="3000" b="1" dirty="0" err="1">
                <a:solidFill>
                  <a:schemeClr val="bg2"/>
                </a:solidFill>
              </a:rPr>
              <a:t>rwlock_release_writelock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 </a:t>
            </a:r>
            <a:r>
              <a:rPr lang="en-US" sz="3000" b="1" dirty="0">
                <a:solidFill>
                  <a:srgbClr val="FF0000"/>
                </a:solidFill>
              </a:rPr>
              <a:t>{ </a:t>
            </a:r>
            <a:r>
              <a:rPr lang="en-US" sz="3000" b="1" dirty="0" err="1">
                <a:solidFill>
                  <a:srgbClr val="FF0000"/>
                </a:solidFill>
              </a:rPr>
              <a:t>sem_post</a:t>
            </a:r>
            <a:r>
              <a:rPr lang="en-US" sz="3000" b="1" dirty="0">
                <a:solidFill>
                  <a:srgbClr val="FF0000"/>
                </a:solidFill>
              </a:rPr>
              <a:t>(&amp;</a:t>
            </a:r>
            <a:r>
              <a:rPr lang="en-US" sz="3000" b="1" dirty="0" err="1">
                <a:solidFill>
                  <a:srgbClr val="FF0000"/>
                </a:solidFill>
              </a:rPr>
              <a:t>rw</a:t>
            </a:r>
            <a:r>
              <a:rPr lang="en-US" sz="3000" b="1" dirty="0">
                <a:solidFill>
                  <a:srgbClr val="FF0000"/>
                </a:solidFill>
              </a:rPr>
              <a:t>-&gt;</a:t>
            </a:r>
            <a:r>
              <a:rPr lang="en-US" sz="3000" b="1" dirty="0" err="1">
                <a:solidFill>
                  <a:srgbClr val="FF0000"/>
                </a:solidFill>
              </a:rPr>
              <a:t>writelock</a:t>
            </a:r>
            <a:r>
              <a:rPr lang="en-US" sz="3000" b="1" dirty="0">
                <a:solidFill>
                  <a:srgbClr val="FF0000"/>
                </a:solidFill>
              </a:rPr>
              <a:t>); }</a:t>
            </a:r>
          </a:p>
          <a:p>
            <a:pPr algn="l"/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5223" y="2871373"/>
            <a:ext cx="46875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T1: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T2: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T3: </a:t>
            </a:r>
            <a:r>
              <a:rPr lang="en-US" sz="2800" dirty="0" err="1">
                <a:solidFill>
                  <a:schemeClr val="bg1"/>
                </a:solidFill>
              </a:rPr>
              <a:t>acquire_writelock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T2: </a:t>
            </a:r>
            <a:r>
              <a:rPr lang="en-US" sz="2800" dirty="0" err="1">
                <a:solidFill>
                  <a:schemeClr val="bg1"/>
                </a:solidFill>
              </a:rPr>
              <a:t>release_readlock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T1: </a:t>
            </a:r>
            <a:r>
              <a:rPr lang="en-US" sz="2800" dirty="0" err="1">
                <a:solidFill>
                  <a:schemeClr val="bg1"/>
                </a:solidFill>
              </a:rPr>
              <a:t>release_readlock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T4: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T5: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  // ???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T3: </a:t>
            </a:r>
            <a:r>
              <a:rPr lang="en-US" sz="2800" dirty="0" err="1">
                <a:solidFill>
                  <a:schemeClr val="bg1"/>
                </a:solidFill>
              </a:rPr>
              <a:t>release_writelock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// what happens???</a:t>
            </a:r>
          </a:p>
        </p:txBody>
      </p:sp>
    </p:spTree>
    <p:extLst>
      <p:ext uri="{BB962C8B-B14F-4D97-AF65-F5344CB8AC3E}">
        <p14:creationId xmlns:p14="http://schemas.microsoft.com/office/powerpoint/2010/main" val="101538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475544" y="3955312"/>
            <a:ext cx="1500864" cy="21578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05159" y="3785965"/>
            <a:ext cx="7023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rwlock_acquire_writelock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7099320" y="3890710"/>
            <a:ext cx="818392" cy="200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55206" y="4844491"/>
            <a:ext cx="694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rwlock_release_writelock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05159" y="3785965"/>
            <a:ext cx="7023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rwlock_acquire_writelock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7099320" y="3890710"/>
            <a:ext cx="818392" cy="200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55206" y="4844491"/>
            <a:ext cx="694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rwlock_release_writelock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27084" y="6208350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rwlock_acquire_readlock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 (&amp;L-&gt;lock);</a:t>
            </a:r>
            <a:endParaRPr lang="en-US" sz="3200" b="1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7198695" y="6462253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C60912-BE49-4F9D-B22E-11D32CA25901}"/>
              </a:ext>
            </a:extLst>
          </p:cNvPr>
          <p:cNvSpPr txBox="1"/>
          <p:nvPr/>
        </p:nvSpPr>
        <p:spPr>
          <a:xfrm>
            <a:off x="218683" y="8650295"/>
            <a:ext cx="688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rwlock_release_readlock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 (&amp;L-&gt;lock);</a:t>
            </a:r>
            <a:endParaRPr lang="en-US" sz="3200" b="1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56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1645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sz="34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</a:t>
            </a:r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 also has a reader-write lock</a:t>
            </a:r>
          </a:p>
          <a:p>
            <a:pPr algn="l"/>
            <a:endParaRPr lang="en-US" sz="34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 https://pubs.opengroup.org/onlinepubs/009604599/functions/pthread_rwlock_rdlock.html</a:t>
            </a:r>
          </a:p>
        </p:txBody>
      </p:sp>
    </p:spTree>
    <p:extLst>
      <p:ext uri="{BB962C8B-B14F-4D97-AF65-F5344CB8AC3E}">
        <p14:creationId xmlns:p14="http://schemas.microsoft.com/office/powerpoint/2010/main" val="69566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Condition Variables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0" y="2195513"/>
            <a:ext cx="12215813" cy="70961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wait</a:t>
            </a:r>
            <a:r>
              <a:rPr sz="3200" dirty="0">
                <a:solidFill>
                  <a:srgbClr val="333333"/>
                </a:solidFill>
              </a:rPr>
              <a:t>(cond_t *cv, mutex_t *lock)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assumes the lock is held when wait() is called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puts caller to sleep + releases the lock (atomically)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when awoken, reacquires lock before returning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signal</a:t>
            </a:r>
            <a:r>
              <a:rPr sz="3200" dirty="0">
                <a:solidFill>
                  <a:srgbClr val="333333"/>
                </a:solidFill>
              </a:rPr>
              <a:t>(cond_t *cv)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wake a single waiting thread (if &gt;= 1 thread is waiting)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if there is no waiting thread, just return, doing nothing</a:t>
            </a:r>
            <a:endParaRPr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81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2110155"/>
            <a:ext cx="12115799" cy="7403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Semaphores are equivalent to locks + condition variables</a:t>
            </a:r>
          </a:p>
          <a:p>
            <a:pPr lvl="1"/>
            <a:r>
              <a:rPr lang="en-US" dirty="0"/>
              <a:t>Can be used for both mutual exclusion and ordering</a:t>
            </a:r>
          </a:p>
          <a:p>
            <a:pPr marL="0" indent="0">
              <a:buNone/>
            </a:pPr>
            <a:r>
              <a:rPr lang="en-US" dirty="0"/>
              <a:t>Semaphores contain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How they are initialized depends on how they will be used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1: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 err="1"/>
              <a:t>Init</a:t>
            </a:r>
            <a:r>
              <a:rPr lang="en-US" dirty="0"/>
              <a:t> to 0: Join (1 thread must arrive first, then other)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N: Number of available resources</a:t>
            </a:r>
          </a:p>
          <a:p>
            <a:pPr marL="0" indent="0">
              <a:buNone/>
            </a:pPr>
            <a:r>
              <a:rPr lang="en-US" altLang="en-US" sz="3500" dirty="0" err="1"/>
              <a:t>Sem_wait</a:t>
            </a:r>
            <a:r>
              <a:rPr lang="en-US" altLang="en-US" sz="3500" dirty="0"/>
              <a:t>(): Waits until value &gt; 0, then decrement (atomic)</a:t>
            </a:r>
          </a:p>
          <a:p>
            <a:pPr marL="0" indent="0">
              <a:buNone/>
            </a:pPr>
            <a:r>
              <a:rPr lang="en-US" sz="3500" dirty="0" err="1">
                <a:ea typeface="Menlo"/>
                <a:cs typeface="Menlo"/>
                <a:sym typeface="Menlo"/>
              </a:rPr>
              <a:t>Sem_post</a:t>
            </a:r>
            <a:r>
              <a:rPr lang="en-US" sz="3500" dirty="0">
                <a:ea typeface="Menlo"/>
                <a:cs typeface="Menlo"/>
                <a:sym typeface="Menlo"/>
              </a:rPr>
              <a:t>(): Increment value, then wake a single waiter (atomic)</a:t>
            </a:r>
          </a:p>
          <a:p>
            <a:pPr marL="0" indent="0">
              <a:buNone/>
            </a:pPr>
            <a:r>
              <a:rPr lang="en-US" sz="3500" dirty="0">
                <a:ea typeface="Menlo"/>
                <a:cs typeface="Menlo"/>
                <a:sym typeface="Menlo"/>
              </a:rPr>
              <a:t>Can use semaphores in producer/consumer relationships and for reader/writer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Join Implementation: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Correct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871639" y="3165951"/>
            <a:ext cx="6133161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333333"/>
                </a:solidFill>
              </a:rPr>
              <a:t>		</a:t>
            </a:r>
            <a:r>
              <a:rPr lang="en-US" sz="2600" dirty="0">
                <a:solidFill>
                  <a:srgbClr val="333333"/>
                </a:solidFill>
              </a:rPr>
              <a:t>Mutex_lock(&amp;m);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bg1"/>
                </a:solidFill>
              </a:rPr>
              <a:t>		</a:t>
            </a:r>
            <a:r>
              <a:rPr sz="2600" dirty="0">
                <a:solidFill>
                  <a:schemeClr val="bg2"/>
                </a:solidFill>
              </a:rPr>
              <a:t>done = 1;			</a:t>
            </a:r>
            <a:r>
              <a:rPr lang="en-US" sz="2600" dirty="0">
                <a:solidFill>
                  <a:schemeClr val="bg2"/>
                </a:solidFill>
              </a:rPr>
              <a:t>	</a:t>
            </a:r>
            <a:r>
              <a:rPr sz="2600" dirty="0">
                <a:solidFill>
                  <a:schemeClr val="bg2"/>
                </a:solidFill>
              </a:rPr>
              <a:t>// </a:t>
            </a:r>
            <a:r>
              <a:rPr lang="en-US" sz="2600" dirty="0" err="1">
                <a:solidFill>
                  <a:schemeClr val="bg2"/>
                </a:solidFill>
              </a:rPr>
              <a:t>b</a:t>
            </a:r>
            <a:endParaRPr sz="26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		Cond_signal(&amp;c);	</a:t>
            </a:r>
            <a:r>
              <a:rPr lang="en-US" sz="2600" dirty="0">
                <a:solidFill>
                  <a:schemeClr val="bg2"/>
                </a:solidFill>
              </a:rPr>
              <a:t>	</a:t>
            </a:r>
            <a:r>
              <a:rPr sz="2600" dirty="0">
                <a:solidFill>
                  <a:schemeClr val="bg2"/>
                </a:solidFill>
              </a:rPr>
              <a:t>// </a:t>
            </a:r>
            <a:r>
              <a:rPr lang="en-US" sz="2600" dirty="0">
                <a:solidFill>
                  <a:schemeClr val="bg2"/>
                </a:solidFill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3333"/>
                </a:solidFill>
              </a:rPr>
              <a:t>		</a:t>
            </a:r>
            <a:r>
              <a:rPr lang="en-US" sz="2600" dirty="0" err="1">
                <a:solidFill>
                  <a:srgbClr val="333333"/>
                </a:solidFill>
              </a:rPr>
              <a:t>Mutex_unlock(&amp;m</a:t>
            </a:r>
            <a:r>
              <a:rPr lang="en-US" sz="2600" dirty="0">
                <a:solidFill>
                  <a:srgbClr val="333333"/>
                </a:solidFill>
              </a:rPr>
              <a:t>);	      // </a:t>
            </a:r>
            <a:r>
              <a:rPr lang="en-US" sz="2600" dirty="0" err="1">
                <a:solidFill>
                  <a:srgbClr val="333333"/>
                </a:solidFill>
              </a:rPr>
              <a:t>d</a:t>
            </a:r>
            <a:endParaRPr sz="26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218461" y="2981287"/>
            <a:ext cx="5656998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Mutex_lock(&amp;m);	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if (done == 0)		 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	Cond_wait(&amp;c, &amp;m);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Mutex_unlock(&amp;m);	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43" y="2464742"/>
            <a:ext cx="159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Parent: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3679" y="2464742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Child:</a:t>
            </a: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611143" y="6391956"/>
            <a:ext cx="11099800" cy="234156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Parent:	</a:t>
            </a:r>
            <a:r>
              <a:rPr lang="en-US"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	x	y				    z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Child:				a	b      c      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4874" y="8133354"/>
            <a:ext cx="1179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mutex</a:t>
            </a:r>
            <a:r>
              <a:rPr lang="en-US" dirty="0">
                <a:solidFill>
                  <a:schemeClr val="bg1"/>
                </a:solidFill>
              </a:rPr>
              <a:t> to ensure no race between interacting with state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wait/signal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29311-9AE8-2442-AF38-2E17E3D50979}"/>
              </a:ext>
            </a:extLst>
          </p:cNvPr>
          <p:cNvSpPr/>
          <p:nvPr/>
        </p:nvSpPr>
        <p:spPr>
          <a:xfrm>
            <a:off x="5414682" y="5728914"/>
            <a:ext cx="8085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Note: </a:t>
            </a:r>
            <a:r>
              <a:rPr lang="en-US" sz="2000" dirty="0" err="1">
                <a:solidFill>
                  <a:srgbClr val="0070C0"/>
                </a:solidFill>
              </a:rPr>
              <a:t>Cond_wait</a:t>
            </a:r>
            <a:r>
              <a:rPr lang="en-US" sz="2000" dirty="0">
                <a:solidFill>
                  <a:srgbClr val="0070C0"/>
                </a:solidFill>
              </a:rPr>
              <a:t> also releases mutex before waiting provided 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condition is not met yet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Producer/Consumer Problem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874713" y="2609850"/>
            <a:ext cx="12130087" cy="5145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Producers</a:t>
            </a:r>
            <a:r>
              <a:rPr sz="3700" dirty="0">
                <a:solidFill>
                  <a:srgbClr val="333333"/>
                </a:solidFill>
              </a:rPr>
              <a:t> generate data </a:t>
            </a:r>
            <a:endParaRPr lang="en-US" sz="37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Consumers</a:t>
            </a:r>
            <a:r>
              <a:rPr sz="3700" dirty="0">
                <a:solidFill>
                  <a:srgbClr val="333333"/>
                </a:solidFill>
              </a:rPr>
              <a:t> grab data and process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782" y="6228688"/>
            <a:ext cx="116429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bg2"/>
                </a:solidFill>
              </a:rPr>
              <a:t>condition variables to: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make producers wait when buffers are full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make consumers wait when there </a:t>
            </a:r>
            <a:r>
              <a:rPr lang="en-US" sz="3200" dirty="0"/>
              <a:t>is nothing to consume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Producer/Consumer Problem</a:t>
            </a:r>
          </a:p>
        </p:txBody>
      </p:sp>
      <p:sp>
        <p:nvSpPr>
          <p:cNvPr id="5" name="Shape 630">
            <a:extLst>
              <a:ext uri="{FF2B5EF4-FFF2-40B4-BE49-F238E27FC236}">
                <a16:creationId xmlns:a16="http://schemas.microsoft.com/office/drawing/2014/main" id="{7E3BD3B9-FF55-4365-B4EB-354343579109}"/>
              </a:ext>
            </a:extLst>
          </p:cNvPr>
          <p:cNvSpPr/>
          <p:nvPr/>
        </p:nvSpPr>
        <p:spPr>
          <a:xfrm>
            <a:off x="6214820" y="2176130"/>
            <a:ext cx="6633984" cy="500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void *consumer(void *arg)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Mutex_lock(&amp;m);</a:t>
            </a:r>
            <a:r>
              <a:rPr lang="en-US" sz="2800" dirty="0">
                <a:solidFill>
                  <a:schemeClr val="bg1"/>
                </a:solidFill>
              </a:rPr>
              <a:t>  // c1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while(numfull == 0)</a:t>
            </a:r>
            <a:r>
              <a:rPr lang="en-US" sz="2800" dirty="0">
                <a:solidFill>
                  <a:schemeClr val="bg1"/>
                </a:solidFill>
              </a:rPr>
              <a:t> // c2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	Cond_wait(&amp;cond, &amp;m);</a:t>
            </a:r>
            <a:r>
              <a:rPr lang="en-US" sz="2800" dirty="0">
                <a:solidFill>
                  <a:schemeClr val="bg1"/>
                </a:solidFill>
              </a:rPr>
              <a:t> // c3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int tmp = do_get();</a:t>
            </a:r>
            <a:r>
              <a:rPr lang="en-US" sz="2800" dirty="0">
                <a:solidFill>
                  <a:schemeClr val="bg1"/>
                </a:solidFill>
              </a:rPr>
              <a:t> // c4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Cond_signal(&amp;cond);</a:t>
            </a:r>
            <a:r>
              <a:rPr lang="en-US" sz="2800" dirty="0">
                <a:solidFill>
                  <a:schemeClr val="bg1"/>
                </a:solidFill>
              </a:rPr>
              <a:t> // c5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Mutex_unlock(&amp;m);</a:t>
            </a:r>
            <a:r>
              <a:rPr lang="en-US" sz="2800" dirty="0">
                <a:solidFill>
                  <a:schemeClr val="bg1"/>
                </a:solidFill>
              </a:rPr>
              <a:t> // c6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printf(“%d\n”, tmp);</a:t>
            </a:r>
            <a:r>
              <a:rPr lang="en-US" sz="2800" dirty="0">
                <a:solidFill>
                  <a:schemeClr val="bg1"/>
                </a:solidFill>
              </a:rPr>
              <a:t> // c7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418E7-B0FB-4CD3-B9CB-D7204BB57014}"/>
              </a:ext>
            </a:extLst>
          </p:cNvPr>
          <p:cNvSpPr/>
          <p:nvPr/>
        </p:nvSpPr>
        <p:spPr>
          <a:xfrm>
            <a:off x="-1" y="2176130"/>
            <a:ext cx="66797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void *</a:t>
            </a:r>
            <a:r>
              <a:rPr lang="en-US" sz="2800" dirty="0" err="1">
                <a:solidFill>
                  <a:schemeClr val="bg1"/>
                </a:solidFill>
              </a:rPr>
              <a:t>producer(void</a:t>
            </a:r>
            <a:r>
              <a:rPr lang="en-US" sz="2800" dirty="0">
                <a:solidFill>
                  <a:schemeClr val="bg1"/>
                </a:solidFill>
              </a:rPr>
              <a:t>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=0;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&lt;loops;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Mutex_lock(&amp;m</a:t>
            </a:r>
            <a:r>
              <a:rPr lang="en-US" sz="2800" dirty="0">
                <a:solidFill>
                  <a:schemeClr val="bg1"/>
                </a:solidFill>
              </a:rPr>
              <a:t>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while(numfull</a:t>
            </a:r>
            <a:r>
              <a:rPr lang="en-US" sz="2800" dirty="0">
                <a:solidFill>
                  <a:schemeClr val="bg1"/>
                </a:solidFill>
              </a:rPr>
              <a:t> == max)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Cond_wait(&amp;cond</a:t>
            </a:r>
            <a:r>
              <a:rPr lang="en-US" sz="2800" dirty="0">
                <a:solidFill>
                  <a:schemeClr val="bg1"/>
                </a:solidFill>
              </a:rPr>
              <a:t>, &amp;</a:t>
            </a:r>
            <a:r>
              <a:rPr lang="en-US" sz="2800" dirty="0" err="1">
                <a:solidFill>
                  <a:schemeClr val="bg1"/>
                </a:solidFill>
              </a:rPr>
              <a:t>m</a:t>
            </a:r>
            <a:r>
              <a:rPr lang="en-US" sz="2800" dirty="0">
                <a:solidFill>
                  <a:schemeClr val="bg1"/>
                </a:solidFill>
              </a:rPr>
              <a:t>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do_fill(i</a:t>
            </a:r>
            <a:r>
              <a:rPr lang="en-US" sz="2800" dirty="0">
                <a:solidFill>
                  <a:schemeClr val="bg1"/>
                </a:solidFill>
              </a:rPr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Cond_signal(&amp;cond</a:t>
            </a:r>
            <a:r>
              <a:rPr lang="en-US" sz="2800" dirty="0">
                <a:solidFill>
                  <a:schemeClr val="bg1"/>
                </a:solidFill>
              </a:rPr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Mutex_unlock(&amp;m</a:t>
            </a:r>
            <a:r>
              <a:rPr lang="en-US" sz="2800" dirty="0">
                <a:solidFill>
                  <a:schemeClr val="bg1"/>
                </a:solidFill>
              </a:rPr>
              <a:t>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8FCD5B-80E6-4343-925A-5B2281E08D4C}"/>
              </a:ext>
            </a:extLst>
          </p:cNvPr>
          <p:cNvGrpSpPr/>
          <p:nvPr/>
        </p:nvGrpSpPr>
        <p:grpSpPr>
          <a:xfrm>
            <a:off x="266336" y="6634995"/>
            <a:ext cx="12541200" cy="3119725"/>
            <a:chOff x="266336" y="6429432"/>
            <a:chExt cx="12541200" cy="3119725"/>
          </a:xfrm>
        </p:grpSpPr>
        <p:sp>
          <p:nvSpPr>
            <p:cNvPr id="8" name="Shape 667">
              <a:extLst>
                <a:ext uri="{FF2B5EF4-FFF2-40B4-BE49-F238E27FC236}">
                  <a16:creationId xmlns:a16="http://schemas.microsoft.com/office/drawing/2014/main" id="{5CD5BECF-0F12-4A98-A2E4-4F61ACEAEAE3}"/>
                </a:ext>
              </a:extLst>
            </p:cNvPr>
            <p:cNvSpPr/>
            <p:nvPr/>
          </p:nvSpPr>
          <p:spPr>
            <a:xfrm>
              <a:off x="266336" y="7454646"/>
              <a:ext cx="12337002" cy="14423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chemeClr val="bg1"/>
                  </a:solidFill>
                  <a:latin typeface="Helvetica"/>
                  <a:ea typeface="Helvetica"/>
                  <a:cs typeface="Helvetica"/>
                  <a:sym typeface="Helvetica"/>
                </a:rPr>
                <a:t>Producer</a:t>
              </a:r>
              <a:r>
                <a:rPr sz="2400" dirty="0">
                  <a:solidFill>
                    <a:schemeClr val="bg1"/>
                  </a:solidFill>
                </a:rPr>
                <a:t>:								p1	p2	p4	p5	p6	p1	p2	p3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chemeClr val="bg1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Consumer1</a:t>
              </a:r>
              <a:r>
                <a:rPr sz="2400" dirty="0">
                  <a:solidFill>
                    <a:schemeClr val="bg1"/>
                  </a:solidFill>
                </a:rPr>
                <a:t>:	c1	c2	c3												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chemeClr val="bg1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Consumer2</a:t>
              </a:r>
              <a:r>
                <a:rPr sz="2400" dirty="0">
                  <a:solidFill>
                    <a:schemeClr val="bg1"/>
                  </a:solidFill>
                </a:rPr>
                <a:t>:				c1	c2	c3									c2	c4	c5</a:t>
              </a:r>
            </a:p>
          </p:txBody>
        </p:sp>
        <p:sp>
          <p:nvSpPr>
            <p:cNvPr id="9" name="Shape 668">
              <a:extLst>
                <a:ext uri="{FF2B5EF4-FFF2-40B4-BE49-F238E27FC236}">
                  <a16:creationId xmlns:a16="http://schemas.microsoft.com/office/drawing/2014/main" id="{1E77FED0-E9EF-4B22-81F8-4A4296586C2D}"/>
                </a:ext>
              </a:extLst>
            </p:cNvPr>
            <p:cNvSpPr/>
            <p:nvPr/>
          </p:nvSpPr>
          <p:spPr>
            <a:xfrm>
              <a:off x="98759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1"/>
                  </a:solidFill>
                </a:rPr>
                <a:t>wait()</a:t>
              </a:r>
            </a:p>
          </p:txBody>
        </p:sp>
        <p:sp>
          <p:nvSpPr>
            <p:cNvPr id="10" name="Shape 669">
              <a:extLst>
                <a:ext uri="{FF2B5EF4-FFF2-40B4-BE49-F238E27FC236}">
                  <a16:creationId xmlns:a16="http://schemas.microsoft.com/office/drawing/2014/main" id="{20C9D73D-A2ED-40D6-9ABD-FFC75E01EAE5}"/>
                </a:ext>
              </a:extLst>
            </p:cNvPr>
            <p:cNvSpPr/>
            <p:nvPr/>
          </p:nvSpPr>
          <p:spPr>
            <a:xfrm>
              <a:off x="104230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Shape 670">
              <a:extLst>
                <a:ext uri="{FF2B5EF4-FFF2-40B4-BE49-F238E27FC236}">
                  <a16:creationId xmlns:a16="http://schemas.microsoft.com/office/drawing/2014/main" id="{B8F254BA-721B-42BB-A42D-0380BE0A4205}"/>
                </a:ext>
              </a:extLst>
            </p:cNvPr>
            <p:cNvSpPr/>
            <p:nvPr/>
          </p:nvSpPr>
          <p:spPr>
            <a:xfrm>
              <a:off x="35132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1"/>
                  </a:solidFill>
                </a:rPr>
                <a:t>wait()</a:t>
              </a:r>
            </a:p>
          </p:txBody>
        </p:sp>
        <p:sp>
          <p:nvSpPr>
            <p:cNvPr id="12" name="Shape 671">
              <a:extLst>
                <a:ext uri="{FF2B5EF4-FFF2-40B4-BE49-F238E27FC236}">
                  <a16:creationId xmlns:a16="http://schemas.microsoft.com/office/drawing/2014/main" id="{AE1E542D-1A61-4654-8FDD-2979ADF15D96}"/>
                </a:ext>
              </a:extLst>
            </p:cNvPr>
            <p:cNvSpPr/>
            <p:nvPr/>
          </p:nvSpPr>
          <p:spPr>
            <a:xfrm>
              <a:off x="4060359" y="7011852"/>
              <a:ext cx="1" cy="79990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 672">
              <a:extLst>
                <a:ext uri="{FF2B5EF4-FFF2-40B4-BE49-F238E27FC236}">
                  <a16:creationId xmlns:a16="http://schemas.microsoft.com/office/drawing/2014/main" id="{543FC163-94EA-4C10-BC52-F90CFF6025AB}"/>
                </a:ext>
              </a:extLst>
            </p:cNvPr>
            <p:cNvSpPr/>
            <p:nvPr/>
          </p:nvSpPr>
          <p:spPr>
            <a:xfrm>
              <a:off x="52785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chemeClr val="bg1"/>
                  </a:solidFill>
                </a:rPr>
                <a:t>wait()</a:t>
              </a:r>
            </a:p>
          </p:txBody>
        </p:sp>
        <p:sp>
          <p:nvSpPr>
            <p:cNvPr id="14" name="Shape 673">
              <a:extLst>
                <a:ext uri="{FF2B5EF4-FFF2-40B4-BE49-F238E27FC236}">
                  <a16:creationId xmlns:a16="http://schemas.microsoft.com/office/drawing/2014/main" id="{0C0D0414-9F59-4FA5-998C-5DD892DEC071}"/>
                </a:ext>
              </a:extLst>
            </p:cNvPr>
            <p:cNvSpPr/>
            <p:nvPr/>
          </p:nvSpPr>
          <p:spPr>
            <a:xfrm>
              <a:off x="582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Shape 674">
              <a:extLst>
                <a:ext uri="{FF2B5EF4-FFF2-40B4-BE49-F238E27FC236}">
                  <a16:creationId xmlns:a16="http://schemas.microsoft.com/office/drawing/2014/main" id="{19B2D2FC-9235-4701-A049-16BEF1F6F620}"/>
                </a:ext>
              </a:extLst>
            </p:cNvPr>
            <p:cNvSpPr/>
            <p:nvPr/>
          </p:nvSpPr>
          <p:spPr>
            <a:xfrm>
              <a:off x="7441898" y="6429432"/>
              <a:ext cx="130163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chemeClr val="bg1"/>
                  </a:solidFill>
                </a:rPr>
                <a:t>signal()</a:t>
              </a:r>
            </a:p>
          </p:txBody>
        </p:sp>
        <p:sp>
          <p:nvSpPr>
            <p:cNvPr id="16" name="Shape 675">
              <a:extLst>
                <a:ext uri="{FF2B5EF4-FFF2-40B4-BE49-F238E27FC236}">
                  <a16:creationId xmlns:a16="http://schemas.microsoft.com/office/drawing/2014/main" id="{9B41F084-882C-4FF2-9DC3-B77645492BD4}"/>
                </a:ext>
              </a:extLst>
            </p:cNvPr>
            <p:cNvSpPr/>
            <p:nvPr/>
          </p:nvSpPr>
          <p:spPr>
            <a:xfrm>
              <a:off x="81116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Shape 676">
              <a:extLst>
                <a:ext uri="{FF2B5EF4-FFF2-40B4-BE49-F238E27FC236}">
                  <a16:creationId xmlns:a16="http://schemas.microsoft.com/office/drawing/2014/main" id="{99B478D9-78A3-4B4E-958D-F159BED3D440}"/>
                </a:ext>
              </a:extLst>
            </p:cNvPr>
            <p:cNvSpPr/>
            <p:nvPr/>
          </p:nvSpPr>
          <p:spPr>
            <a:xfrm>
              <a:off x="11505898" y="6429432"/>
              <a:ext cx="130163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chemeClr val="bg1"/>
                  </a:solidFill>
                </a:rPr>
                <a:t>signal()</a:t>
              </a:r>
            </a:p>
          </p:txBody>
        </p:sp>
        <p:sp>
          <p:nvSpPr>
            <p:cNvPr id="18" name="Shape 677">
              <a:extLst>
                <a:ext uri="{FF2B5EF4-FFF2-40B4-BE49-F238E27FC236}">
                  <a16:creationId xmlns:a16="http://schemas.microsoft.com/office/drawing/2014/main" id="{7E001E89-9290-44CF-8844-29EFC6E0DDD9}"/>
                </a:ext>
              </a:extLst>
            </p:cNvPr>
            <p:cNvSpPr/>
            <p:nvPr/>
          </p:nvSpPr>
          <p:spPr>
            <a:xfrm>
              <a:off x="1217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Shape 678">
              <a:extLst>
                <a:ext uri="{FF2B5EF4-FFF2-40B4-BE49-F238E27FC236}">
                  <a16:creationId xmlns:a16="http://schemas.microsoft.com/office/drawing/2014/main" id="{774F376B-6F8E-4E3E-90A8-6C3CF7FB74CF}"/>
                </a:ext>
              </a:extLst>
            </p:cNvPr>
            <p:cNvSpPr/>
            <p:nvPr/>
          </p:nvSpPr>
          <p:spPr>
            <a:xfrm>
              <a:off x="2171207" y="8892567"/>
              <a:ext cx="9011056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1"/>
                  </a:solidFill>
                </a:rPr>
                <a:t>does </a:t>
              </a:r>
              <a:r>
                <a:rPr lang="en-US" sz="3600" dirty="0">
                  <a:solidFill>
                    <a:schemeClr val="bg1"/>
                  </a:solidFill>
                </a:rPr>
                <a:t>last signal</a:t>
              </a:r>
              <a:r>
                <a:rPr sz="3600" dirty="0">
                  <a:solidFill>
                    <a:schemeClr val="bg1"/>
                  </a:solidFill>
                </a:rPr>
                <a:t> wake producer or consumer2?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08884F-3D46-4282-8FA8-6F42CE06CBE6}"/>
              </a:ext>
            </a:extLst>
          </p:cNvPr>
          <p:cNvSpPr txBox="1"/>
          <p:nvPr/>
        </p:nvSpPr>
        <p:spPr>
          <a:xfrm>
            <a:off x="7252875" y="4679361"/>
            <a:ext cx="448694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91400"/>
            <a:ext cx="7029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*producer(void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= 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 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if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empty</a:t>
            </a:r>
            <a:r>
              <a:rPr lang="en-US" sz="2800" dirty="0">
                <a:solidFill>
                  <a:schemeClr val="bg1"/>
                </a:solidFill>
              </a:rPr>
              <a:t>, &amp;m); // p3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  <a:r>
              <a:rPr lang="en-US" sz="2800" dirty="0">
                <a:solidFill>
                  <a:schemeClr val="bg1"/>
                </a:solidFill>
              </a:rPr>
              <a:t>); // p5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effectLst/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2400" y="2191399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*consumer(void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 // c1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if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0) // c2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  <a:r>
              <a:rPr lang="en-US" sz="2800" dirty="0">
                <a:solidFill>
                  <a:schemeClr val="bg1"/>
                </a:solidFill>
              </a:rPr>
              <a:t>, &amp;m); // c3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tmp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do_get</a:t>
            </a:r>
            <a:r>
              <a:rPr lang="en-US" sz="2800" dirty="0">
                <a:solidFill>
                  <a:schemeClr val="bg1"/>
                </a:solidFill>
              </a:rPr>
              <a:t>(); // c4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empty</a:t>
            </a:r>
            <a:r>
              <a:rPr lang="en-US" sz="2800" dirty="0">
                <a:solidFill>
                  <a:schemeClr val="bg1"/>
                </a:solidFill>
              </a:rPr>
              <a:t>); // c5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 // c6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} 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92605"/>
            <a:ext cx="1236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5825"/>
            <a:ext cx="11186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1. consumer1 waits because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2. producer increments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3. before consumer1 runs, consumer2 runs, grabs entry, sets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4. consumer1 then reads bad data.</a:t>
            </a:r>
          </a:p>
        </p:txBody>
      </p:sp>
      <p:sp>
        <p:nvSpPr>
          <p:cNvPr id="7" name="Shape 667"/>
          <p:cNvSpPr/>
          <p:nvPr/>
        </p:nvSpPr>
        <p:spPr>
          <a:xfrm>
            <a:off x="160828" y="8439264"/>
            <a:ext cx="12337002" cy="144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Producer</a:t>
            </a:r>
            <a:r>
              <a:rPr sz="2400" dirty="0">
                <a:solidFill>
                  <a:srgbClr val="1497FC"/>
                </a:solidFill>
              </a:rPr>
              <a:t>:					p1	p2	p4	p5	p6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Consumer1</a:t>
            </a:r>
            <a:r>
              <a:rPr sz="2400" dirty="0">
                <a:solidFill>
                  <a:srgbClr val="E8A433"/>
                </a:solidFill>
              </a:rPr>
              <a:t>:	c1	c2	c3									</a:t>
            </a:r>
            <a:r>
              <a:rPr lang="en-US" sz="2400" dirty="0">
                <a:solidFill>
                  <a:srgbClr val="E8A433"/>
                </a:solidFill>
              </a:rPr>
              <a:t>     c4! ERROR</a:t>
            </a:r>
            <a:r>
              <a:rPr sz="2400" dirty="0">
                <a:solidFill>
                  <a:srgbClr val="E8A433"/>
                </a:solidFill>
              </a:rPr>
              <a:t>		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Consumer2</a:t>
            </a:r>
            <a:r>
              <a:rPr sz="2400" dirty="0">
                <a:solidFill>
                  <a:srgbClr val="7BDB45"/>
                </a:solidFill>
              </a:rPr>
              <a:t>:									</a:t>
            </a:r>
            <a:r>
              <a:rPr lang="en-US" sz="2400" dirty="0">
                <a:solidFill>
                  <a:srgbClr val="7BDB45"/>
                </a:solidFill>
              </a:rPr>
              <a:t>c1 c2 c4 c5 c6 </a:t>
            </a:r>
            <a:endParaRPr sz="2400" dirty="0">
              <a:solidFill>
                <a:srgbClr val="7BD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CV</a:t>
            </a:r>
            <a:r>
              <a:rPr sz="6480" dirty="0">
                <a:solidFill>
                  <a:srgbClr val="FFFFFF"/>
                </a:solidFill>
              </a:rPr>
              <a:t> Rule of Thumb 3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0" y="2484438"/>
            <a:ext cx="13453730" cy="48037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Whenever a lock is acquired, recheck assumptions about state!</a:t>
            </a:r>
            <a:endParaRPr lang="en-US" sz="320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Use “while” </a:t>
            </a:r>
            <a:r>
              <a:rPr lang="en-US" sz="2900" dirty="0" err="1">
                <a:solidFill>
                  <a:srgbClr val="333333"/>
                </a:solidFill>
              </a:rPr>
              <a:t>intead</a:t>
            </a:r>
            <a:r>
              <a:rPr lang="en-US" sz="2900" dirty="0">
                <a:solidFill>
                  <a:srgbClr val="333333"/>
                </a:solidFill>
              </a:rPr>
              <a:t> of “if”</a:t>
            </a:r>
            <a:endParaRPr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Possible for another thread to grab lock between signal and wakeup from 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Signal() simply makes a thread runnable, does not guarantee the thread run next</a:t>
            </a:r>
            <a:endParaRPr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Note that some libraries also have “spurious wakeups”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May wake multiple waiting threads at a signal or at any time</a:t>
            </a:r>
            <a:endParaRPr sz="29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4699</Words>
  <Application>Microsoft Office PowerPoint</Application>
  <PresentationFormat>Custom</PresentationFormat>
  <Paragraphs>648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Perpetua Titling MT</vt:lpstr>
      <vt:lpstr>1_Precedent</vt:lpstr>
      <vt:lpstr>Semaphores</vt:lpstr>
      <vt:lpstr>Announcements</vt:lpstr>
      <vt:lpstr>Concurrency Objectives</vt:lpstr>
      <vt:lpstr>Condition Variables</vt:lpstr>
      <vt:lpstr>Join Implementation: Correct</vt:lpstr>
      <vt:lpstr>Producer/Consumer Problem</vt:lpstr>
      <vt:lpstr>Producer/Consumer Problem</vt:lpstr>
      <vt:lpstr>Producer/Consumer: Two CVs</vt:lpstr>
      <vt:lpstr>CV Rule of Thumb 3</vt:lpstr>
      <vt:lpstr>Producer/Consumer: Two CVs and WHILE</vt:lpstr>
      <vt:lpstr>Summary: rules of thumb for CVs</vt:lpstr>
      <vt:lpstr>Condition Variables vs Semaphores</vt:lpstr>
      <vt:lpstr>Semaphore Operations</vt:lpstr>
      <vt:lpstr>Join with CV vs Semaphores</vt:lpstr>
      <vt:lpstr>Equivalence Claim</vt:lpstr>
      <vt:lpstr>Proof Steps</vt:lpstr>
      <vt:lpstr>Build Lock from Semaphore</vt:lpstr>
      <vt:lpstr>Build Lock from Semaphore</vt:lpstr>
      <vt:lpstr>Building CV’s over Semaphores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Producer/Consumer: Semaphores #1</vt:lpstr>
      <vt:lpstr>Producer/Consumer: Semaphores #2</vt:lpstr>
      <vt:lpstr>Producer/Consumer: Semaphore #3</vt:lpstr>
      <vt:lpstr>Producer/Consumer:  Multiple Threads</vt:lpstr>
      <vt:lpstr>Producer/Consumer:  Multiple Threads</vt:lpstr>
      <vt:lpstr>Producer/Consumer:  Multiple Threads</vt:lpstr>
      <vt:lpstr>Producer/Consumer:  Multiple Threads</vt:lpstr>
      <vt:lpstr>Reader/Writer Locks</vt:lpstr>
      <vt:lpstr>Reader/Writer Locks</vt:lpstr>
      <vt:lpstr>Reader/Writer Locks</vt:lpstr>
      <vt:lpstr>Linked List Better Concurrency?</vt:lpstr>
      <vt:lpstr>Linked List Better Concurrency?</vt:lpstr>
      <vt:lpstr>Linked List Better Concurrency?</vt:lpstr>
      <vt:lpstr>Linked List Better Concurrency?</vt:lpstr>
      <vt:lpstr>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Locks and Condition Variables</dc:title>
  <dc:creator>Sudarsun Kannan</dc:creator>
  <cp:lastModifiedBy>Sudarsun Kannan</cp:lastModifiedBy>
  <cp:revision>104</cp:revision>
  <cp:lastPrinted>2019-05-03T20:13:41Z</cp:lastPrinted>
  <dcterms:created xsi:type="dcterms:W3CDTF">2015-10-14T22:07:44Z</dcterms:created>
  <dcterms:modified xsi:type="dcterms:W3CDTF">2022-04-07T14:01:55Z</dcterms:modified>
</cp:coreProperties>
</file>